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64" r:id="rId3"/>
    <p:sldMasterId id="2147483666" r:id="rId4"/>
    <p:sldMasterId id="2147483662" r:id="rId5"/>
  </p:sldMasterIdLst>
  <p:notesMasterIdLst>
    <p:notesMasterId r:id="rId72"/>
  </p:notesMasterIdLst>
  <p:handoutMasterIdLst>
    <p:handoutMasterId r:id="rId73"/>
  </p:handoutMasterIdLst>
  <p:sldIdLst>
    <p:sldId id="296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417" r:id="rId14"/>
    <p:sldId id="418" r:id="rId15"/>
    <p:sldId id="419" r:id="rId16"/>
    <p:sldId id="420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355" r:id="rId31"/>
    <p:sldId id="384" r:id="rId32"/>
    <p:sldId id="385" r:id="rId33"/>
    <p:sldId id="386" r:id="rId34"/>
    <p:sldId id="387" r:id="rId35"/>
    <p:sldId id="388" r:id="rId36"/>
    <p:sldId id="389" r:id="rId37"/>
    <p:sldId id="390" r:id="rId38"/>
    <p:sldId id="412" r:id="rId39"/>
    <p:sldId id="413" r:id="rId40"/>
    <p:sldId id="414" r:id="rId41"/>
    <p:sldId id="415" r:id="rId42"/>
    <p:sldId id="416" r:id="rId43"/>
    <p:sldId id="383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81" r:id="rId70"/>
    <p:sldId id="382" r:id="rId7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83752" autoAdjust="0"/>
  </p:normalViewPr>
  <p:slideViewPr>
    <p:cSldViewPr>
      <p:cViewPr varScale="1">
        <p:scale>
          <a:sx n="59" d="100"/>
          <a:sy n="5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1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21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56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79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33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53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91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25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11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09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3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3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5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9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38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04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3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4EF3C-E48B-4AC6-B15D-22858F9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E2EB-58F1-4CF9-9B45-B064D847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210C-D144-4FD2-BF0A-A7ECA5AC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54E4-EDE7-4E73-B225-27E5C3F1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A49-5253-483C-9D89-6D937A6A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01EE-0329-4A25-84CE-5D5DAADD6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FA77-9731-43EB-8CD9-E11E4ECB2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2024-- Lecture 39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8594-0A26-4B86-A475-59313F23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59.wmf"/><Relationship Id="rId3" Type="http://schemas.openxmlformats.org/officeDocument/2006/relationships/oleObject" Target="../embeddings/oleObject51.bin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61.wmf"/><Relationship Id="rId2" Type="http://schemas.openxmlformats.org/officeDocument/2006/relationships/notesSlide" Target="../notesSlides/notesSlide14.xml"/><Relationship Id="rId16" Type="http://schemas.openxmlformats.org/officeDocument/2006/relationships/oleObject" Target="../embeddings/oleObject57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wmf"/><Relationship Id="rId11" Type="http://schemas.openxmlformats.org/officeDocument/2006/relationships/image" Target="../media/image58.wmf"/><Relationship Id="rId5" Type="http://schemas.openxmlformats.org/officeDocument/2006/relationships/oleObject" Target="../embeddings/oleObject52.bin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54.wmf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5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67.wmf"/><Relationship Id="rId3" Type="http://schemas.openxmlformats.org/officeDocument/2006/relationships/oleObject" Target="../embeddings/oleObject58.bin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2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6.wmf"/><Relationship Id="rId5" Type="http://schemas.openxmlformats.org/officeDocument/2006/relationships/image" Target="../media/image63.png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62.wmf"/><Relationship Id="rId9" Type="http://schemas.openxmlformats.org/officeDocument/2006/relationships/image" Target="../media/image6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6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7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7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5.emf"/><Relationship Id="rId4" Type="http://schemas.openxmlformats.org/officeDocument/2006/relationships/oleObject" Target="../embeddings/oleObject8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88.wmf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8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oleObject" Target="../embeddings/oleObject84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8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7" Type="http://schemas.openxmlformats.org/officeDocument/2006/relationships/image" Target="../media/image93.w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8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oleObject" Target="../embeddings/oleObject90.bin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98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9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100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oleObject" Target="../embeddings/oleObject97.bin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9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dlmf.nist.gov/" TargetMode="Externa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0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oleObject" Target="../embeddings/oleObject102.bin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oleObject" Target="../embeddings/oleObject104.bin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1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oleObject" Target="../embeddings/oleObject107.bin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oleObject" Target="../embeddings/oleObject108.bin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oleObject" Target="../embeddings/oleObject109.bin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0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oleObject" Target="../embeddings/oleObject111.bin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85800"/>
            <a:ext cx="8839200" cy="69865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1000" b="1" dirty="0"/>
          </a:p>
          <a:p>
            <a:pPr algn="ctr"/>
            <a:r>
              <a:rPr lang="en-US" sz="3200" b="1" dirty="0"/>
              <a:t>Notes for Lecture 39: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Review – 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Thanks for a great semester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Continued review of topics and problem solving strategies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endParaRPr lang="en-US" sz="2400" b="1" dirty="0">
              <a:solidFill>
                <a:schemeClr val="folHlink"/>
              </a:solidFill>
            </a:endParaRP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endParaRPr lang="en-US" sz="2400" b="1" dirty="0">
              <a:solidFill>
                <a:schemeClr val="folHlink"/>
              </a:solidFill>
            </a:endParaRP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endParaRPr lang="en-US" sz="2400" b="1" dirty="0">
              <a:solidFill>
                <a:schemeClr val="folHlink"/>
              </a:solidFill>
            </a:endParaRP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endParaRPr lang="en-US" sz="3200" b="1" dirty="0">
              <a:solidFill>
                <a:schemeClr val="folHlink"/>
              </a:solidFill>
            </a:endParaRP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endParaRPr lang="en-US" sz="2800" b="1" dirty="0">
              <a:solidFill>
                <a:schemeClr val="fol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C1CD8-4AB1-7BD8-19D1-7D51DD6B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3EAE1-29F4-E818-1E53-04726068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5A44A-B17D-EFA1-0B8B-2137C76C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C5F9CD6-F4A7-919E-70E2-FD24EBC1AE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978677"/>
              </p:ext>
            </p:extLst>
          </p:nvPr>
        </p:nvGraphicFramePr>
        <p:xfrm>
          <a:off x="241022" y="990600"/>
          <a:ext cx="8718828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3760" imgH="1955520" progId="Equation.DSMT4">
                  <p:embed/>
                </p:oleObj>
              </mc:Choice>
              <mc:Fallback>
                <p:oleObj name="Equation" r:id="rId2" imgW="5333760" imgH="19555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22" y="990600"/>
                        <a:ext cx="8718828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6CB464-AAE8-8F4F-B1F2-EEE6E9E99580}"/>
              </a:ext>
            </a:extLst>
          </p:cNvPr>
          <p:cNvSpPr txBox="1"/>
          <p:nvPr/>
        </p:nvSpPr>
        <p:spPr>
          <a:xfrm>
            <a:off x="2286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419FB-2F7F-A0E8-0264-B7473A4C161A}"/>
              </a:ext>
            </a:extLst>
          </p:cNvPr>
          <p:cNvSpPr txBox="1"/>
          <p:nvPr/>
        </p:nvSpPr>
        <p:spPr>
          <a:xfrm>
            <a:off x="1371600" y="4876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i="1" dirty="0">
                <a:latin typeface="+mj-lt"/>
              </a:rPr>
              <a:t>r&gt;&gt;R,   </a:t>
            </a:r>
            <a:r>
              <a:rPr lang="en-US" sz="2400" dirty="0">
                <a:latin typeface="+mj-lt"/>
              </a:rPr>
              <a:t>these terms are negligible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4A865BD1-659F-6866-BA59-30ACE1543DAE}"/>
              </a:ext>
            </a:extLst>
          </p:cNvPr>
          <p:cNvSpPr/>
          <p:nvPr/>
        </p:nvSpPr>
        <p:spPr>
          <a:xfrm>
            <a:off x="6553200" y="4495800"/>
            <a:ext cx="762000" cy="3810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50A9DE-3886-C9D8-BB30-EC7CBDDA466C}"/>
              </a:ext>
            </a:extLst>
          </p:cNvPr>
          <p:cNvCxnSpPr/>
          <p:nvPr/>
        </p:nvCxnSpPr>
        <p:spPr>
          <a:xfrm flipV="1">
            <a:off x="6019800" y="3276600"/>
            <a:ext cx="1295400" cy="1062335"/>
          </a:xfrm>
          <a:prstGeom prst="line">
            <a:avLst/>
          </a:prstGeom>
          <a:ln w="666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469D28-AF32-E450-F411-87A8B24DA11D}"/>
              </a:ext>
            </a:extLst>
          </p:cNvPr>
          <p:cNvCxnSpPr/>
          <p:nvPr/>
        </p:nvCxnSpPr>
        <p:spPr>
          <a:xfrm flipV="1">
            <a:off x="6019800" y="1585127"/>
            <a:ext cx="1295400" cy="1062335"/>
          </a:xfrm>
          <a:prstGeom prst="line">
            <a:avLst/>
          </a:prstGeom>
          <a:ln w="666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C72FA-D9F7-3EA0-3EEB-D0C3CF84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9BD3D-1233-B452-A324-8CE0ED393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C9FCA-2957-0790-F4BA-F082959F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A24C4D0-E9B5-AD59-1F9B-CEE63DBE89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358664"/>
              </p:ext>
            </p:extLst>
          </p:nvPr>
        </p:nvGraphicFramePr>
        <p:xfrm>
          <a:off x="457200" y="948621"/>
          <a:ext cx="76835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469800" progId="Equation.DSMT4">
                  <p:embed/>
                </p:oleObj>
              </mc:Choice>
              <mc:Fallback>
                <p:oleObj name="Equation" r:id="rId2" imgW="300960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C5F9CD6-F4A7-919E-70E2-FD24EBC1AE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48621"/>
                        <a:ext cx="76835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89BD6D-C55F-75DA-C517-1E3CBD3B0DFF}"/>
              </a:ext>
            </a:extLst>
          </p:cNvPr>
          <p:cNvSpPr txBox="1"/>
          <p:nvPr/>
        </p:nvSpPr>
        <p:spPr>
          <a:xfrm>
            <a:off x="2286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 for </a:t>
            </a:r>
            <a:r>
              <a:rPr lang="en-US" sz="2400" i="1" dirty="0">
                <a:latin typeface="+mj-lt"/>
              </a:rPr>
              <a:t>r&gt;&gt;R</a:t>
            </a:r>
            <a:endParaRPr lang="en-US" sz="24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B1CBEF-714A-18B6-7AF6-97E5BDB26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90" y="2148771"/>
            <a:ext cx="6236020" cy="21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C72FA-D9F7-3EA0-3EEB-D0C3CF84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9BD3D-1233-B452-A324-8CE0ED393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C9FCA-2957-0790-F4BA-F082959F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A24C4D0-E9B5-AD59-1F9B-CEE63DBE89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225234"/>
              </p:ext>
            </p:extLst>
          </p:nvPr>
        </p:nvGraphicFramePr>
        <p:xfrm>
          <a:off x="324530" y="995363"/>
          <a:ext cx="87868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41600" imgH="469800" progId="Equation.DSMT4">
                  <p:embed/>
                </p:oleObj>
              </mc:Choice>
              <mc:Fallback>
                <p:oleObj name="Equation" r:id="rId2" imgW="344160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A24C4D0-E9B5-AD59-1F9B-CEE63DBE89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30" y="995363"/>
                        <a:ext cx="8786813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89BD6D-C55F-75DA-C517-1E3CBD3B0DFF}"/>
              </a:ext>
            </a:extLst>
          </p:cNvPr>
          <p:cNvSpPr txBox="1"/>
          <p:nvPr/>
        </p:nvSpPr>
        <p:spPr>
          <a:xfrm>
            <a:off x="2286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 for </a:t>
            </a:r>
            <a:r>
              <a:rPr lang="en-US" sz="2400" i="1" dirty="0">
                <a:latin typeface="+mj-lt"/>
              </a:rPr>
              <a:t>r&gt;&gt;R</a:t>
            </a:r>
            <a:endParaRPr lang="en-US" sz="2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D60160-179A-66E3-F78A-2C6F462E6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7" y="2479472"/>
            <a:ext cx="9078864" cy="213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4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dipole radiation source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90550" y="383807"/>
          <a:ext cx="628650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920680" imgH="1180800" progId="Equation.3">
                  <p:embed/>
                </p:oleObj>
              </mc:Choice>
              <mc:Fallback>
                <p:oleObj name="数式" r:id="rId2" imgW="2920680" imgH="11808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83807"/>
                        <a:ext cx="6286500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9560" y="2949472"/>
            <a:ext cx="885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Relationship to pure dipole approximation (exact when </a:t>
            </a:r>
            <a:r>
              <a:rPr lang="en-US" sz="2400" i="1" dirty="0">
                <a:latin typeface="+mj-lt"/>
              </a:rPr>
              <a:t>kR</a:t>
            </a:r>
            <a:r>
              <a:rPr lang="en-US" sz="2400" dirty="0">
                <a:latin typeface="+mj-lt"/>
                <a:sym typeface="Wingdings" pitchFamily="2" charset="2"/>
              </a:rPr>
              <a:t></a:t>
            </a:r>
            <a:r>
              <a:rPr lang="en-US" sz="2400" dirty="0">
                <a:latin typeface="+mj-lt"/>
              </a:rPr>
              <a:t>0)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9600" y="3200400"/>
          <a:ext cx="7991475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504960" imgH="1320480" progId="Equation.3">
                  <p:embed/>
                </p:oleObj>
              </mc:Choice>
              <mc:Fallback>
                <p:oleObj name="数式" r:id="rId4" imgW="3504960" imgH="1320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00400"/>
                        <a:ext cx="7991475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64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21" y="3012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Electromagnetic waves from time harmonic sources – for dipole radiation --: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11328" y="861123"/>
          <a:ext cx="8659812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146640" imgH="4127400" progId="Equation.DSMT4">
                  <p:embed/>
                </p:oleObj>
              </mc:Choice>
              <mc:Fallback>
                <p:oleObj name="Equation" r:id="rId2" imgW="6146640" imgH="4127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28" y="861123"/>
                        <a:ext cx="8659812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0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7E63A2-73C0-207E-7DFF-3CD09186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D26AA-BC76-7379-77F6-EF333CCB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8BCD6-5524-97A2-15CD-E8678BE5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E30254C-ED1B-F863-D950-737FA77F81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725" y="1524000"/>
          <a:ext cx="7702550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400" imgH="1143000" progId="Equation.DSMT4">
                  <p:embed/>
                </p:oleObj>
              </mc:Choice>
              <mc:Fallback>
                <p:oleObj name="Equation" r:id="rId2" imgW="2552400" imgH="1143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E30254C-ED1B-F863-D950-737FA77F81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0725" y="1524000"/>
                        <a:ext cx="7702550" cy="345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9DBF4B-0184-B370-64FA-EBD2D806F3EA}"/>
              </a:ext>
            </a:extLst>
          </p:cNvPr>
          <p:cNvSpPr txBox="1"/>
          <p:nvPr/>
        </p:nvSpPr>
        <p:spPr>
          <a:xfrm>
            <a:off x="1524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Another useful approximation for analyzing radiation for time harmonic sources --</a:t>
            </a:r>
          </a:p>
        </p:txBody>
      </p:sp>
    </p:spTree>
    <p:extLst>
      <p:ext uri="{BB962C8B-B14F-4D97-AF65-F5344CB8AC3E}">
        <p14:creationId xmlns:p14="http://schemas.microsoft.com/office/powerpoint/2010/main" val="3810172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39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Radiation from a moving charged particle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1600200"/>
            <a:ext cx="76200" cy="3657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52600" y="5257800"/>
            <a:ext cx="449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1000" y="5257800"/>
            <a:ext cx="13716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767840" y="3063240"/>
            <a:ext cx="1341120" cy="2209800"/>
          </a:xfrm>
          <a:custGeom>
            <a:avLst/>
            <a:gdLst>
              <a:gd name="connsiteX0" fmla="*/ 0 w 1341120"/>
              <a:gd name="connsiteY0" fmla="*/ 2209800 h 2209800"/>
              <a:gd name="connsiteX1" fmla="*/ 76200 w 1341120"/>
              <a:gd name="connsiteY1" fmla="*/ 2179320 h 2209800"/>
              <a:gd name="connsiteX2" fmla="*/ 121920 w 1341120"/>
              <a:gd name="connsiteY2" fmla="*/ 2164080 h 2209800"/>
              <a:gd name="connsiteX3" fmla="*/ 167640 w 1341120"/>
              <a:gd name="connsiteY3" fmla="*/ 2133600 h 2209800"/>
              <a:gd name="connsiteX4" fmla="*/ 228600 w 1341120"/>
              <a:gd name="connsiteY4" fmla="*/ 2057400 h 2209800"/>
              <a:gd name="connsiteX5" fmla="*/ 259080 w 1341120"/>
              <a:gd name="connsiteY5" fmla="*/ 2011680 h 2209800"/>
              <a:gd name="connsiteX6" fmla="*/ 304800 w 1341120"/>
              <a:gd name="connsiteY6" fmla="*/ 1965960 h 2209800"/>
              <a:gd name="connsiteX7" fmla="*/ 350520 w 1341120"/>
              <a:gd name="connsiteY7" fmla="*/ 1905000 h 2209800"/>
              <a:gd name="connsiteX8" fmla="*/ 365760 w 1341120"/>
              <a:gd name="connsiteY8" fmla="*/ 1859280 h 2209800"/>
              <a:gd name="connsiteX9" fmla="*/ 426720 w 1341120"/>
              <a:gd name="connsiteY9" fmla="*/ 1737360 h 2209800"/>
              <a:gd name="connsiteX10" fmla="*/ 457200 w 1341120"/>
              <a:gd name="connsiteY10" fmla="*/ 1645920 h 2209800"/>
              <a:gd name="connsiteX11" fmla="*/ 472440 w 1341120"/>
              <a:gd name="connsiteY11" fmla="*/ 1600200 h 2209800"/>
              <a:gd name="connsiteX12" fmla="*/ 487680 w 1341120"/>
              <a:gd name="connsiteY12" fmla="*/ 1508760 h 2209800"/>
              <a:gd name="connsiteX13" fmla="*/ 502920 w 1341120"/>
              <a:gd name="connsiteY13" fmla="*/ 1432560 h 2209800"/>
              <a:gd name="connsiteX14" fmla="*/ 533400 w 1341120"/>
              <a:gd name="connsiteY14" fmla="*/ 1219200 h 2209800"/>
              <a:gd name="connsiteX15" fmla="*/ 502920 w 1341120"/>
              <a:gd name="connsiteY15" fmla="*/ 960120 h 2209800"/>
              <a:gd name="connsiteX16" fmla="*/ 487680 w 1341120"/>
              <a:gd name="connsiteY16" fmla="*/ 899160 h 2209800"/>
              <a:gd name="connsiteX17" fmla="*/ 457200 w 1341120"/>
              <a:gd name="connsiteY17" fmla="*/ 853440 h 2209800"/>
              <a:gd name="connsiteX18" fmla="*/ 441960 w 1341120"/>
              <a:gd name="connsiteY18" fmla="*/ 792480 h 2209800"/>
              <a:gd name="connsiteX19" fmla="*/ 411480 w 1341120"/>
              <a:gd name="connsiteY19" fmla="*/ 746760 h 2209800"/>
              <a:gd name="connsiteX20" fmla="*/ 381000 w 1341120"/>
              <a:gd name="connsiteY20" fmla="*/ 685800 h 2209800"/>
              <a:gd name="connsiteX21" fmla="*/ 320040 w 1341120"/>
              <a:gd name="connsiteY21" fmla="*/ 548640 h 2209800"/>
              <a:gd name="connsiteX22" fmla="*/ 304800 w 1341120"/>
              <a:gd name="connsiteY22" fmla="*/ 487680 h 2209800"/>
              <a:gd name="connsiteX23" fmla="*/ 289560 w 1341120"/>
              <a:gd name="connsiteY23" fmla="*/ 441960 h 2209800"/>
              <a:gd name="connsiteX24" fmla="*/ 335280 w 1341120"/>
              <a:gd name="connsiteY24" fmla="*/ 228600 h 2209800"/>
              <a:gd name="connsiteX25" fmla="*/ 365760 w 1341120"/>
              <a:gd name="connsiteY25" fmla="*/ 167640 h 2209800"/>
              <a:gd name="connsiteX26" fmla="*/ 411480 w 1341120"/>
              <a:gd name="connsiteY26" fmla="*/ 106680 h 2209800"/>
              <a:gd name="connsiteX27" fmla="*/ 441960 w 1341120"/>
              <a:gd name="connsiteY27" fmla="*/ 60960 h 2209800"/>
              <a:gd name="connsiteX28" fmla="*/ 533400 w 1341120"/>
              <a:gd name="connsiteY28" fmla="*/ 76200 h 2209800"/>
              <a:gd name="connsiteX29" fmla="*/ 655320 w 1341120"/>
              <a:gd name="connsiteY29" fmla="*/ 106680 h 2209800"/>
              <a:gd name="connsiteX30" fmla="*/ 731520 w 1341120"/>
              <a:gd name="connsiteY30" fmla="*/ 152400 h 2209800"/>
              <a:gd name="connsiteX31" fmla="*/ 838200 w 1341120"/>
              <a:gd name="connsiteY31" fmla="*/ 182880 h 2209800"/>
              <a:gd name="connsiteX32" fmla="*/ 883920 w 1341120"/>
              <a:gd name="connsiteY32" fmla="*/ 213360 h 2209800"/>
              <a:gd name="connsiteX33" fmla="*/ 975360 w 1341120"/>
              <a:gd name="connsiteY33" fmla="*/ 243840 h 2209800"/>
              <a:gd name="connsiteX34" fmla="*/ 1097280 w 1341120"/>
              <a:gd name="connsiteY34" fmla="*/ 228600 h 2209800"/>
              <a:gd name="connsiteX35" fmla="*/ 1143000 w 1341120"/>
              <a:gd name="connsiteY35" fmla="*/ 213360 h 2209800"/>
              <a:gd name="connsiteX36" fmla="*/ 1188720 w 1341120"/>
              <a:gd name="connsiteY36" fmla="*/ 152400 h 2209800"/>
              <a:gd name="connsiteX37" fmla="*/ 1234440 w 1341120"/>
              <a:gd name="connsiteY37" fmla="*/ 121920 h 2209800"/>
              <a:gd name="connsiteX38" fmla="*/ 1280160 w 1341120"/>
              <a:gd name="connsiteY38" fmla="*/ 76200 h 2209800"/>
              <a:gd name="connsiteX39" fmla="*/ 1295400 w 1341120"/>
              <a:gd name="connsiteY39" fmla="*/ 30480 h 2209800"/>
              <a:gd name="connsiteX40" fmla="*/ 1341120 w 1341120"/>
              <a:gd name="connsiteY40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41120" h="2209800">
                <a:moveTo>
                  <a:pt x="0" y="2209800"/>
                </a:moveTo>
                <a:cubicBezTo>
                  <a:pt x="25400" y="2199640"/>
                  <a:pt x="50585" y="2188926"/>
                  <a:pt x="76200" y="2179320"/>
                </a:cubicBezTo>
                <a:cubicBezTo>
                  <a:pt x="91242" y="2173679"/>
                  <a:pt x="107552" y="2171264"/>
                  <a:pt x="121920" y="2164080"/>
                </a:cubicBezTo>
                <a:cubicBezTo>
                  <a:pt x="138303" y="2155889"/>
                  <a:pt x="152400" y="2143760"/>
                  <a:pt x="167640" y="2133600"/>
                </a:cubicBezTo>
                <a:cubicBezTo>
                  <a:pt x="197309" y="2044593"/>
                  <a:pt x="159666" y="2126334"/>
                  <a:pt x="228600" y="2057400"/>
                </a:cubicBezTo>
                <a:cubicBezTo>
                  <a:pt x="241552" y="2044448"/>
                  <a:pt x="247354" y="2025751"/>
                  <a:pt x="259080" y="2011680"/>
                </a:cubicBezTo>
                <a:cubicBezTo>
                  <a:pt x="272878" y="1995123"/>
                  <a:pt x="290774" y="1982324"/>
                  <a:pt x="304800" y="1965960"/>
                </a:cubicBezTo>
                <a:cubicBezTo>
                  <a:pt x="321330" y="1946675"/>
                  <a:pt x="335280" y="1925320"/>
                  <a:pt x="350520" y="1905000"/>
                </a:cubicBezTo>
                <a:cubicBezTo>
                  <a:pt x="355600" y="1889760"/>
                  <a:pt x="359113" y="1873904"/>
                  <a:pt x="365760" y="1859280"/>
                </a:cubicBezTo>
                <a:cubicBezTo>
                  <a:pt x="384562" y="1817916"/>
                  <a:pt x="412352" y="1780465"/>
                  <a:pt x="426720" y="1737360"/>
                </a:cubicBezTo>
                <a:lnTo>
                  <a:pt x="457200" y="1645920"/>
                </a:lnTo>
                <a:cubicBezTo>
                  <a:pt x="462280" y="1630680"/>
                  <a:pt x="469799" y="1616046"/>
                  <a:pt x="472440" y="1600200"/>
                </a:cubicBezTo>
                <a:cubicBezTo>
                  <a:pt x="477520" y="1569720"/>
                  <a:pt x="482152" y="1539162"/>
                  <a:pt x="487680" y="1508760"/>
                </a:cubicBezTo>
                <a:cubicBezTo>
                  <a:pt x="492314" y="1483275"/>
                  <a:pt x="499257" y="1458203"/>
                  <a:pt x="502920" y="1432560"/>
                </a:cubicBezTo>
                <a:cubicBezTo>
                  <a:pt x="539121" y="1179153"/>
                  <a:pt x="498946" y="1391469"/>
                  <a:pt x="533400" y="1219200"/>
                </a:cubicBezTo>
                <a:cubicBezTo>
                  <a:pt x="509029" y="878004"/>
                  <a:pt x="542507" y="1098674"/>
                  <a:pt x="502920" y="960120"/>
                </a:cubicBezTo>
                <a:cubicBezTo>
                  <a:pt x="497166" y="939981"/>
                  <a:pt x="495931" y="918412"/>
                  <a:pt x="487680" y="899160"/>
                </a:cubicBezTo>
                <a:cubicBezTo>
                  <a:pt x="480465" y="882325"/>
                  <a:pt x="467360" y="868680"/>
                  <a:pt x="457200" y="853440"/>
                </a:cubicBezTo>
                <a:cubicBezTo>
                  <a:pt x="452120" y="833120"/>
                  <a:pt x="450211" y="811732"/>
                  <a:pt x="441960" y="792480"/>
                </a:cubicBezTo>
                <a:cubicBezTo>
                  <a:pt x="434745" y="775645"/>
                  <a:pt x="420567" y="762663"/>
                  <a:pt x="411480" y="746760"/>
                </a:cubicBezTo>
                <a:cubicBezTo>
                  <a:pt x="400208" y="727035"/>
                  <a:pt x="388977" y="707072"/>
                  <a:pt x="381000" y="685800"/>
                </a:cubicBezTo>
                <a:cubicBezTo>
                  <a:pt x="328677" y="546272"/>
                  <a:pt x="418820" y="713273"/>
                  <a:pt x="320040" y="548640"/>
                </a:cubicBezTo>
                <a:cubicBezTo>
                  <a:pt x="314960" y="528320"/>
                  <a:pt x="310554" y="507819"/>
                  <a:pt x="304800" y="487680"/>
                </a:cubicBezTo>
                <a:cubicBezTo>
                  <a:pt x="300387" y="472234"/>
                  <a:pt x="289560" y="458024"/>
                  <a:pt x="289560" y="441960"/>
                </a:cubicBezTo>
                <a:cubicBezTo>
                  <a:pt x="289560" y="381974"/>
                  <a:pt x="306930" y="285300"/>
                  <a:pt x="335280" y="228600"/>
                </a:cubicBezTo>
                <a:cubicBezTo>
                  <a:pt x="345440" y="208280"/>
                  <a:pt x="353719" y="186905"/>
                  <a:pt x="365760" y="167640"/>
                </a:cubicBezTo>
                <a:cubicBezTo>
                  <a:pt x="379222" y="146101"/>
                  <a:pt x="396717" y="127349"/>
                  <a:pt x="411480" y="106680"/>
                </a:cubicBezTo>
                <a:cubicBezTo>
                  <a:pt x="422126" y="91775"/>
                  <a:pt x="431800" y="76200"/>
                  <a:pt x="441960" y="60960"/>
                </a:cubicBezTo>
                <a:cubicBezTo>
                  <a:pt x="472440" y="66040"/>
                  <a:pt x="503185" y="69725"/>
                  <a:pt x="533400" y="76200"/>
                </a:cubicBezTo>
                <a:cubicBezTo>
                  <a:pt x="574361" y="84977"/>
                  <a:pt x="655320" y="106680"/>
                  <a:pt x="655320" y="106680"/>
                </a:cubicBezTo>
                <a:cubicBezTo>
                  <a:pt x="680720" y="121920"/>
                  <a:pt x="704452" y="140370"/>
                  <a:pt x="731520" y="152400"/>
                </a:cubicBezTo>
                <a:cubicBezTo>
                  <a:pt x="819413" y="191463"/>
                  <a:pt x="763906" y="145733"/>
                  <a:pt x="838200" y="182880"/>
                </a:cubicBezTo>
                <a:cubicBezTo>
                  <a:pt x="854583" y="191071"/>
                  <a:pt x="867182" y="205921"/>
                  <a:pt x="883920" y="213360"/>
                </a:cubicBezTo>
                <a:cubicBezTo>
                  <a:pt x="913280" y="226409"/>
                  <a:pt x="975360" y="243840"/>
                  <a:pt x="975360" y="243840"/>
                </a:cubicBezTo>
                <a:cubicBezTo>
                  <a:pt x="1016000" y="238760"/>
                  <a:pt x="1056984" y="235926"/>
                  <a:pt x="1097280" y="228600"/>
                </a:cubicBezTo>
                <a:cubicBezTo>
                  <a:pt x="1113085" y="225726"/>
                  <a:pt x="1130659" y="223644"/>
                  <a:pt x="1143000" y="213360"/>
                </a:cubicBezTo>
                <a:cubicBezTo>
                  <a:pt x="1162513" y="197099"/>
                  <a:pt x="1170759" y="170361"/>
                  <a:pt x="1188720" y="152400"/>
                </a:cubicBezTo>
                <a:cubicBezTo>
                  <a:pt x="1201672" y="139448"/>
                  <a:pt x="1220369" y="133646"/>
                  <a:pt x="1234440" y="121920"/>
                </a:cubicBezTo>
                <a:cubicBezTo>
                  <a:pt x="1250997" y="108122"/>
                  <a:pt x="1264920" y="91440"/>
                  <a:pt x="1280160" y="76200"/>
                </a:cubicBezTo>
                <a:cubicBezTo>
                  <a:pt x="1285240" y="60960"/>
                  <a:pt x="1285365" y="43024"/>
                  <a:pt x="1295400" y="30480"/>
                </a:cubicBezTo>
                <a:cubicBezTo>
                  <a:pt x="1306842" y="16177"/>
                  <a:pt x="1341120" y="0"/>
                  <a:pt x="134112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6096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5334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137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z</a:t>
            </a:r>
          </a:p>
        </p:txBody>
      </p:sp>
      <p:sp>
        <p:nvSpPr>
          <p:cNvPr id="13" name="Oval 12"/>
          <p:cNvSpPr/>
          <p:nvPr/>
        </p:nvSpPr>
        <p:spPr>
          <a:xfrm>
            <a:off x="2971800" y="2971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32760" y="3086100"/>
            <a:ext cx="13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b="1" baseline="-25000" dirty="0" err="1">
                <a:solidFill>
                  <a:srgbClr val="FF0000"/>
                </a:solidFill>
                <a:latin typeface="+mj-lt"/>
              </a:rPr>
              <a:t>q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cxnSp>
        <p:nvCxnSpPr>
          <p:cNvPr id="15" name="Straight Arrow Connector 14"/>
          <p:cNvCxnSpPr>
            <a:stCxn id="9" idx="0"/>
          </p:cNvCxnSpPr>
          <p:nvPr/>
        </p:nvCxnSpPr>
        <p:spPr>
          <a:xfrm flipV="1">
            <a:off x="1767840" y="2667000"/>
            <a:ext cx="6537960" cy="2606040"/>
          </a:xfrm>
          <a:prstGeom prst="straightConnector1">
            <a:avLst/>
          </a:prstGeom>
          <a:ln w="254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77200" y="2743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2AA"/>
                </a:solidFill>
                <a:latin typeface="+mj-lt"/>
              </a:rPr>
              <a:t>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86100" y="2667000"/>
            <a:ext cx="521970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09160" y="2438400"/>
            <a:ext cx="184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r-</a:t>
            </a:r>
            <a:r>
              <a:rPr lang="en-US" sz="2400" b="1" dirty="0" err="1">
                <a:latin typeface="+mj-lt"/>
              </a:rPr>
              <a:t>R</a:t>
            </a:r>
            <a:r>
              <a:rPr lang="en-US" sz="2400" b="1" baseline="-25000" dirty="0" err="1">
                <a:latin typeface="+mj-lt"/>
              </a:rPr>
              <a:t>q</a:t>
            </a:r>
            <a:r>
              <a:rPr lang="en-US" sz="2400" b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b="1" dirty="0">
                <a:latin typeface="+mj-lt"/>
              </a:rPr>
              <a:t>)=R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2586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q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886450" y="304800"/>
          <a:ext cx="3071813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58640" imgH="927000" progId="Equation.3">
                  <p:embed/>
                </p:oleObj>
              </mc:Choice>
              <mc:Fallback>
                <p:oleObj name="数式" r:id="rId2" imgW="1358640" imgH="92700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86450" y="304800"/>
                        <a:ext cx="3071813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3048000" y="2438400"/>
            <a:ext cx="381000" cy="647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2590800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352800" y="2052935"/>
            <a:ext cx="381000" cy="694730"/>
            <a:chOff x="3352800" y="2052935"/>
            <a:chExt cx="381000" cy="694730"/>
          </a:xfrm>
        </p:grpSpPr>
        <p:sp>
          <p:nvSpPr>
            <p:cNvPr id="25" name="TextBox 24"/>
            <p:cNvSpPr txBox="1"/>
            <p:nvPr/>
          </p:nvSpPr>
          <p:spPr>
            <a:xfrm>
              <a:off x="3352800" y="2286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v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83280" y="2052935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.</a:t>
              </a:r>
            </a:p>
          </p:txBody>
        </p:sp>
      </p:grp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FEC99B0-90EB-A42F-458E-D27AA3169A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4298" y="3994322"/>
          <a:ext cx="3216696" cy="1272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457200" progId="Equation.DSMT4">
                  <p:embed/>
                </p:oleObj>
              </mc:Choice>
              <mc:Fallback>
                <p:oleObj name="Equation" r:id="rId4" imgW="1155600" imgH="4572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FEC99B0-90EB-A42F-458E-D27AA3169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4298" y="3994322"/>
                        <a:ext cx="3216696" cy="1272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044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4519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Li</a:t>
            </a:r>
            <a:r>
              <a:rPr lang="en-US" sz="2400" dirty="0" err="1"/>
              <a:t>è</a:t>
            </a:r>
            <a:r>
              <a:rPr lang="en-US" sz="2400" dirty="0" err="1">
                <a:latin typeface="+mj-lt"/>
              </a:rPr>
              <a:t>nard-Wiechert</a:t>
            </a:r>
            <a:r>
              <a:rPr lang="en-US" sz="2400" dirty="0">
                <a:latin typeface="+mj-lt"/>
              </a:rPr>
              <a:t> potentials –(Gaussian units)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21531" y="2433935"/>
          <a:ext cx="7500938" cy="369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65560" imgH="2044440" progId="Equation.DSMT4">
                  <p:embed/>
                </p:oleObj>
              </mc:Choice>
              <mc:Fallback>
                <p:oleObj name="Equation" r:id="rId2" imgW="4165560" imgH="2044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531" y="2433935"/>
                        <a:ext cx="7500938" cy="369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21531" y="762000"/>
          <a:ext cx="2980436" cy="150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360" imgH="1079280" progId="Equation.DSMT4">
                  <p:embed/>
                </p:oleObj>
              </mc:Choice>
              <mc:Fallback>
                <p:oleObj name="Equation" r:id="rId4" imgW="2133360" imgH="1079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1531" y="762000"/>
                        <a:ext cx="2980436" cy="1507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861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Electric and magnetic fields far from source: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4000" y="1219200"/>
          <a:ext cx="6199188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743200" imgH="1091880" progId="Equation.3">
                  <p:embed/>
                </p:oleObj>
              </mc:Choice>
              <mc:Fallback>
                <p:oleObj name="数式" r:id="rId2" imgW="2743200" imgH="10918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6199188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00200" y="3821113"/>
          <a:ext cx="5251450" cy="25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323800" imgH="1143000" progId="Equation.3">
                  <p:embed/>
                </p:oleObj>
              </mc:Choice>
              <mc:Fallback>
                <p:oleObj name="数式" r:id="rId4" imgW="2323800" imgH="11430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21113"/>
                        <a:ext cx="5251450" cy="257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741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0" y="3200400"/>
            <a:ext cx="3048000" cy="2438400"/>
            <a:chOff x="990600" y="3200400"/>
            <a:chExt cx="3048000" cy="2438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990600" y="3200400"/>
              <a:ext cx="0" cy="24384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990600" y="5638800"/>
              <a:ext cx="304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447800" y="2971800"/>
            <a:ext cx="3048000" cy="2438400"/>
            <a:chOff x="990600" y="3200400"/>
            <a:chExt cx="3048000" cy="24384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90600" y="3200400"/>
              <a:ext cx="0" cy="2438400"/>
            </a:xfrm>
            <a:prstGeom prst="straightConnector1">
              <a:avLst/>
            </a:prstGeom>
            <a:ln w="38100">
              <a:solidFill>
                <a:srgbClr val="DA32AA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90600" y="5638800"/>
              <a:ext cx="3048000" cy="0"/>
            </a:xfrm>
            <a:prstGeom prst="straightConnector1">
              <a:avLst/>
            </a:prstGeom>
            <a:ln w="381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ight Arrow 10"/>
          <p:cNvSpPr/>
          <p:nvPr/>
        </p:nvSpPr>
        <p:spPr>
          <a:xfrm>
            <a:off x="1447800" y="4038600"/>
            <a:ext cx="304800" cy="152400"/>
          </a:xfrm>
          <a:prstGeom prst="rightArrow">
            <a:avLst/>
          </a:prstGeom>
          <a:solidFill>
            <a:srgbClr val="DA32AA"/>
          </a:solidFill>
          <a:ln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1000" y="563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2743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2AA"/>
                </a:solidFill>
              </a:rPr>
              <a:t>y’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5100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2AA"/>
                </a:solidFill>
                <a:latin typeface="+mj-lt"/>
              </a:rPr>
              <a:t>x’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3881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DA32AA"/>
                </a:solidFill>
                <a:latin typeface="+mj-lt"/>
              </a:rPr>
              <a:t>v</a:t>
            </a:r>
          </a:p>
        </p:txBody>
      </p:sp>
      <p:sp>
        <p:nvSpPr>
          <p:cNvPr id="17" name="Oval 16"/>
          <p:cNvSpPr/>
          <p:nvPr/>
        </p:nvSpPr>
        <p:spPr>
          <a:xfrm>
            <a:off x="2743200" y="4343400"/>
            <a:ext cx="228600" cy="228600"/>
          </a:xfrm>
          <a:prstGeom prst="ellipse">
            <a:avLst/>
          </a:prstGeom>
          <a:solidFill>
            <a:srgbClr val="FC4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81200" y="4419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DA32AA"/>
                </a:solidFill>
                <a:latin typeface="+mj-lt"/>
              </a:rPr>
              <a:t>x’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4643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DA32AA"/>
                </a:solidFill>
              </a:rPr>
              <a:t>y’</a:t>
            </a:r>
          </a:p>
        </p:txBody>
      </p:sp>
      <p:cxnSp>
        <p:nvCxnSpPr>
          <p:cNvPr id="20" name="Straight Connector 19"/>
          <p:cNvCxnSpPr>
            <a:endCxn id="17" idx="2"/>
          </p:cNvCxnSpPr>
          <p:nvPr/>
        </p:nvCxnSpPr>
        <p:spPr>
          <a:xfrm>
            <a:off x="1447800" y="4419600"/>
            <a:ext cx="1295400" cy="38100"/>
          </a:xfrm>
          <a:prstGeom prst="line">
            <a:avLst/>
          </a:prstGeom>
          <a:ln w="12700">
            <a:solidFill>
              <a:srgbClr val="DA32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871216" y="4538522"/>
            <a:ext cx="0" cy="871678"/>
          </a:xfrm>
          <a:prstGeom prst="line">
            <a:avLst/>
          </a:prstGeom>
          <a:ln w="12700">
            <a:solidFill>
              <a:srgbClr val="DA32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95600" y="4533900"/>
            <a:ext cx="0" cy="11049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90800" y="51771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y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990600" y="4419600"/>
            <a:ext cx="1828800" cy="381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0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2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Lorentz transformations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065713" y="285750"/>
          <a:ext cx="2674937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346040" imgH="1104840" progId="Equation.3">
                  <p:embed/>
                </p:oleObj>
              </mc:Choice>
              <mc:Fallback>
                <p:oleObj name="数式" r:id="rId3" imgW="1346040" imgH="1104840" progId="Equation.3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5713" y="285750"/>
                        <a:ext cx="2674937" cy="219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810000" y="2654808"/>
          <a:ext cx="5151438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590560" imgH="1079280" progId="Equation.3">
                  <p:embed/>
                </p:oleObj>
              </mc:Choice>
              <mc:Fallback>
                <p:oleObj name="数式" r:id="rId5" imgW="2590560" imgH="107928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54808"/>
                        <a:ext cx="5151438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10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1EBAEA-BDEC-B1F6-7D13-4AC2943D9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685"/>
            <a:ext cx="7626742" cy="40335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3777594"/>
            <a:ext cx="7626742" cy="304800"/>
          </a:xfrm>
          <a:prstGeom prst="rect">
            <a:avLst/>
          </a:prstGeom>
          <a:solidFill>
            <a:srgbClr val="DA32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08591-1144-47C0-B0B3-EF5AFF3FA189}"/>
              </a:ext>
            </a:extLst>
          </p:cNvPr>
          <p:cNvSpPr txBox="1"/>
          <p:nvPr/>
        </p:nvSpPr>
        <p:spPr>
          <a:xfrm>
            <a:off x="304800" y="4953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Important dates:  Final exams available ~May 2</a:t>
            </a:r>
          </a:p>
          <a:p>
            <a:r>
              <a:rPr lang="en-US" sz="2400" dirty="0">
                <a:latin typeface="+mj-lt"/>
              </a:rPr>
              <a:t>                            Exams and outstanding HW due May 10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2869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250B5-7EA1-45D2-DABF-C5776D5B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8F495-CE69-8991-AFA1-20BAEA7A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C4062-0D90-0B04-B3CC-7A22A4D4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B4CAE-ADCE-C95B-3F99-1D7B65EB3CD9}"/>
              </a:ext>
            </a:extLst>
          </p:cNvPr>
          <p:cNvSpPr txBox="1"/>
          <p:nvPr/>
        </p:nvSpPr>
        <p:spPr>
          <a:xfrm>
            <a:off x="533400" y="6858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Note, the concept of the Lorentz transformation is quite general, but the specific transformation form given in the following slides is special to the relative velocity along the x-axis.</a:t>
            </a:r>
          </a:p>
        </p:txBody>
      </p:sp>
    </p:spTree>
    <p:extLst>
      <p:ext uri="{BB962C8B-B14F-4D97-AF65-F5344CB8AC3E}">
        <p14:creationId xmlns:p14="http://schemas.microsoft.com/office/powerpoint/2010/main" val="23472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Lorentz transformations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200" y="1066800"/>
          <a:ext cx="8131175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4089240" imgH="2565360" progId="Equation.3">
                  <p:embed/>
                </p:oleObj>
              </mc:Choice>
              <mc:Fallback>
                <p:oleObj name="数式" r:id="rId3" imgW="4089240" imgH="25653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8131175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476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592D2-126A-4210-8EB9-93C9EFAF6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68E8E-5E17-46DA-B85C-4F60B64E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6149D-74B4-4CA8-BA75-9C7A10F4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26FD1-A047-4DB8-B039-1F31996B1C53}"/>
              </a:ext>
            </a:extLst>
          </p:cNvPr>
          <p:cNvSpPr txBox="1"/>
          <p:nvPr/>
        </p:nvSpPr>
        <p:spPr>
          <a:xfrm>
            <a:off x="228600" y="228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Velocity relationships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4D94C25-B533-4E2C-B8A2-F973E3C7AB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535" y="838200"/>
          <a:ext cx="8739188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39922" imgH="3291840" progId="Equation.DSMT4">
                  <p:embed/>
                </p:oleObj>
              </mc:Choice>
              <mc:Fallback>
                <p:oleObj name="Equation" r:id="rId3" imgW="8739922" imgH="32918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4D94C25-B533-4E2C-B8A2-F973E3C7AB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535" y="838200"/>
                        <a:ext cx="8739188" cy="329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4FF2C8A-3FE3-45F8-866B-A1783FA327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3355" y="4396340"/>
          <a:ext cx="2895600" cy="1960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85042" imgH="2697314" progId="Equation.DSMT4">
                  <p:embed/>
                </p:oleObj>
              </mc:Choice>
              <mc:Fallback>
                <p:oleObj name="Equation" r:id="rId5" imgW="3985042" imgH="2697314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4FF2C8A-3FE3-45F8-866B-A1783FA32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3355" y="4396340"/>
                        <a:ext cx="2895600" cy="1960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548E9C-BAB7-4DDC-903D-F1A1A594DB12}"/>
              </a:ext>
            </a:extLst>
          </p:cNvPr>
          <p:cNvSpPr txBox="1"/>
          <p:nvPr/>
        </p:nvSpPr>
        <p:spPr>
          <a:xfrm>
            <a:off x="1149455" y="514551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3374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0784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Field strength tensor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714834" y="66361"/>
          <a:ext cx="27670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333440" imgH="228600" progId="Equation.3">
                  <p:embed/>
                </p:oleObj>
              </mc:Choice>
              <mc:Fallback>
                <p:oleObj name="数式" r:id="rId3" imgW="133344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834" y="66361"/>
                        <a:ext cx="2767013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7987" y="1156253"/>
          <a:ext cx="4164013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006280" imgH="939600" progId="Equation.3">
                  <p:embed/>
                </p:oleObj>
              </mc:Choice>
              <mc:Fallback>
                <p:oleObj name="数式" r:id="rId5" imgW="2006280" imgH="9396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987" y="1156253"/>
                        <a:ext cx="4164013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419A758-5100-46B7-B7DF-827EF8C4A8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674" y="3929616"/>
          <a:ext cx="4125685" cy="178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71520" imgH="939600" progId="Equation.DSMT4">
                  <p:embed/>
                </p:oleObj>
              </mc:Choice>
              <mc:Fallback>
                <p:oleObj name="Equation" r:id="rId7" imgW="2171520" imgH="939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419A758-5100-46B7-B7DF-827EF8C4A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4674" y="3929616"/>
                        <a:ext cx="4125685" cy="1785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2236B14-AA8E-4D48-9F46-F64B4A65D9A2}"/>
              </a:ext>
            </a:extLst>
          </p:cNvPr>
          <p:cNvSpPr txBox="1"/>
          <p:nvPr/>
        </p:nvSpPr>
        <p:spPr>
          <a:xfrm>
            <a:off x="304800" y="596601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stationary frame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1C06A-778C-4574-A646-045D7F96FC4F}"/>
              </a:ext>
            </a:extLst>
          </p:cNvPr>
          <p:cNvSpPr txBox="1"/>
          <p:nvPr/>
        </p:nvSpPr>
        <p:spPr>
          <a:xfrm>
            <a:off x="294861" y="3343799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moving frame</a:t>
            </a:r>
          </a:p>
        </p:txBody>
      </p:sp>
    </p:spTree>
    <p:extLst>
      <p:ext uri="{BB962C8B-B14F-4D97-AF65-F5344CB8AC3E}">
        <p14:creationId xmlns:p14="http://schemas.microsoft.com/office/powerpoint/2010/main" val="901764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941358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Transformation of field strength tensor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85875" y="2469921"/>
          <a:ext cx="8961438" cy="352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4775040" imgH="1879560" progId="Equation.3">
                  <p:embed/>
                </p:oleObj>
              </mc:Choice>
              <mc:Fallback>
                <p:oleObj name="数式" r:id="rId3" imgW="4775040" imgH="187956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75" y="2469921"/>
                        <a:ext cx="8961438" cy="3527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2AA7ADB-4769-4374-8731-2A2A72A11B8F}"/>
              </a:ext>
            </a:extLst>
          </p:cNvPr>
          <p:cNvSpPr txBox="1"/>
          <p:nvPr/>
        </p:nvSpPr>
        <p:spPr>
          <a:xfrm>
            <a:off x="91281" y="304800"/>
            <a:ext cx="8595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   This analysis shows that the E and B fields must be treated as components of the field strength tensor and that in order to transform between inertial frames, we need to use the tensor transformation relationships: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4307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63" y="79748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Inverse transformation of field strength tensor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1475" y="584200"/>
          <a:ext cx="8505825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75160" imgH="3162240" progId="Equation.DSMT4">
                  <p:embed/>
                </p:oleObj>
              </mc:Choice>
              <mc:Fallback>
                <p:oleObj name="Equation" r:id="rId3" imgW="7175160" imgH="31622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584200"/>
                        <a:ext cx="8505825" cy="374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981200" y="4541838"/>
          <a:ext cx="5287963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08280" imgH="1511280" progId="Equation.DSMT4">
                  <p:embed/>
                </p:oleObj>
              </mc:Choice>
              <mc:Fallback>
                <p:oleObj name="Equation" r:id="rId5" imgW="4508280" imgH="15112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41838"/>
                        <a:ext cx="5287963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661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4A7A6-DD07-0870-A7A8-FA8693CD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F1CBF-3530-C3BF-3287-6A41D3AA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B4C6F-181A-0233-0436-028B4DBB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4AB0B8-A970-86B5-FDBE-F2D326B02646}"/>
              </a:ext>
            </a:extLst>
          </p:cNvPr>
          <p:cNvSpPr txBox="1"/>
          <p:nvPr/>
        </p:nvSpPr>
        <p:spPr>
          <a:xfrm>
            <a:off x="457200" y="4572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Some comments on synchrotron radiation spectra from large synchrotron facilities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Slides from Lecture 31</a:t>
            </a:r>
          </a:p>
        </p:txBody>
      </p:sp>
    </p:spTree>
    <p:extLst>
      <p:ext uri="{BB962C8B-B14F-4D97-AF65-F5344CB8AC3E}">
        <p14:creationId xmlns:p14="http://schemas.microsoft.com/office/powerpoint/2010/main" val="1400492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304800"/>
            <a:ext cx="3430905" cy="3011860"/>
            <a:chOff x="685800" y="688031"/>
            <a:chExt cx="3430905" cy="3011860"/>
          </a:xfrm>
        </p:grpSpPr>
        <p:sp>
          <p:nvSpPr>
            <p:cNvPr id="6" name="TextBox 5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</a:p>
            </p:txBody>
          </p:sp>
          <p:cxnSp>
            <p:nvCxnSpPr>
              <p:cNvPr id="19" name="Straight Arrow Connector 18"/>
              <p:cNvCxnSpPr>
                <a:stCxn id="13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</a:p>
            </p:txBody>
          </p:sp>
        </p:grpSp>
        <p:sp>
          <p:nvSpPr>
            <p:cNvPr id="8" name="Arc 7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143125" y="176213"/>
          <a:ext cx="6554788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00400" imgH="736560" progId="Equation.DSMT4">
                  <p:embed/>
                </p:oleObj>
              </mc:Choice>
              <mc:Fallback>
                <p:oleObj name="Equation" r:id="rId3" imgW="3200400" imgH="73656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76213"/>
                        <a:ext cx="6554788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5029200" y="2514600"/>
            <a:ext cx="3657600" cy="3657600"/>
            <a:chOff x="4038600" y="2514600"/>
            <a:chExt cx="3657600" cy="3657600"/>
          </a:xfrm>
        </p:grpSpPr>
        <p:sp>
          <p:nvSpPr>
            <p:cNvPr id="23" name="Oval 22"/>
            <p:cNvSpPr/>
            <p:nvPr/>
          </p:nvSpPr>
          <p:spPr>
            <a:xfrm>
              <a:off x="4038600" y="2514600"/>
              <a:ext cx="3657600" cy="3657600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3" idx="2"/>
            </p:cNvCxnSpPr>
            <p:nvPr/>
          </p:nvCxnSpPr>
          <p:spPr>
            <a:xfrm>
              <a:off x="4038600" y="4343400"/>
              <a:ext cx="2590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</p:cNvCxnSpPr>
            <p:nvPr/>
          </p:nvCxnSpPr>
          <p:spPr>
            <a:xfrm>
              <a:off x="4038600" y="4343400"/>
              <a:ext cx="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96000" y="4267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14800" y="5634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x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5867400" y="2893369"/>
              <a:ext cx="1066800" cy="145003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43600" y="3429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Symbol" pitchFamily="18" charset="2"/>
                </a:rPr>
                <a:t>r</a:t>
              </a: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0705" y="3076575"/>
          <a:ext cx="4967288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89040" imgH="1231560" progId="Equation.DSMT4">
                  <p:embed/>
                </p:oleObj>
              </mc:Choice>
              <mc:Fallback>
                <p:oleObj name="Equation" r:id="rId5" imgW="2489040" imgH="123156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5" y="3076575"/>
                        <a:ext cx="4967288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29200" y="216946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Top view:</a:t>
            </a:r>
          </a:p>
        </p:txBody>
      </p:sp>
    </p:spTree>
    <p:extLst>
      <p:ext uri="{BB962C8B-B14F-4D97-AF65-F5344CB8AC3E}">
        <p14:creationId xmlns:p14="http://schemas.microsoft.com/office/powerpoint/2010/main" val="3121913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304800"/>
            <a:ext cx="3430905" cy="3011860"/>
            <a:chOff x="685800" y="688031"/>
            <a:chExt cx="3430905" cy="3011860"/>
          </a:xfrm>
        </p:grpSpPr>
        <p:sp>
          <p:nvSpPr>
            <p:cNvPr id="6" name="TextBox 5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</a:p>
            </p:txBody>
          </p:sp>
          <p:cxnSp>
            <p:nvCxnSpPr>
              <p:cNvPr id="19" name="Straight Arrow Connector 18"/>
              <p:cNvCxnSpPr>
                <a:stCxn id="13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</a:p>
            </p:txBody>
          </p:sp>
        </p:grpSp>
        <p:sp>
          <p:nvSpPr>
            <p:cNvPr id="8" name="Arc 7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851275" y="403225"/>
          <a:ext cx="4964113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040" imgH="1231560" progId="Equation.DSMT4">
                  <p:embed/>
                </p:oleObj>
              </mc:Choice>
              <mc:Fallback>
                <p:oleObj name="Equation" r:id="rId3" imgW="2489040" imgH="123156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03225"/>
                        <a:ext cx="4964113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92100" y="3437868"/>
          <a:ext cx="8559800" cy="2505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16520" imgH="1777680" progId="Equation.DSMT4">
                  <p:embed/>
                </p:oleObj>
              </mc:Choice>
              <mc:Fallback>
                <p:oleObj name="Equation" r:id="rId5" imgW="5816520" imgH="17776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437868"/>
                        <a:ext cx="8559800" cy="2505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519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3070225" y="619125"/>
          <a:ext cx="568007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77960" imgH="774360" progId="Equation.DSMT4">
                  <p:embed/>
                </p:oleObj>
              </mc:Choice>
              <mc:Fallback>
                <p:oleObj name="Equation" r:id="rId3" imgW="2577960" imgH="77436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619125"/>
                        <a:ext cx="5680075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52400" y="76200"/>
            <a:ext cx="3337516" cy="3011860"/>
            <a:chOff x="381000" y="304800"/>
            <a:chExt cx="3337516" cy="3011860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304800"/>
              <a:ext cx="3337516" cy="3011860"/>
              <a:chOff x="685800" y="688031"/>
              <a:chExt cx="3337516" cy="301186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48000" y="21358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y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685800" y="688031"/>
                <a:ext cx="2362200" cy="2819401"/>
                <a:chOff x="685800" y="688031"/>
                <a:chExt cx="2362200" cy="2819401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562100" y="2419350"/>
                  <a:ext cx="1485900" cy="1905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1562100" y="766465"/>
                  <a:ext cx="0" cy="167193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685800" y="2438400"/>
                  <a:ext cx="876300" cy="838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ight Arrow 11"/>
                <p:cNvSpPr/>
                <p:nvPr/>
              </p:nvSpPr>
              <p:spPr>
                <a:xfrm rot="18605538" flipH="1">
                  <a:off x="1054422" y="2529840"/>
                  <a:ext cx="575310" cy="190500"/>
                </a:xfrm>
                <a:prstGeom prst="rightArrow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Arrow 12"/>
                <p:cNvSpPr/>
                <p:nvPr/>
              </p:nvSpPr>
              <p:spPr>
                <a:xfrm>
                  <a:off x="1558290" y="2286000"/>
                  <a:ext cx="361950" cy="266700"/>
                </a:xfrm>
                <a:prstGeom prst="rightArrow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00200" y="688031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+mj-lt"/>
                    </a:rPr>
                    <a:t>z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95350" y="30457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+mj-lt"/>
                    </a:rPr>
                    <a:t>x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752600" y="19767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914400" y="24339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70C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813560" y="16764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Symbol" pitchFamily="18" charset="2"/>
                    </a:rPr>
                    <a:t>.</a:t>
                  </a:r>
                </a:p>
              </p:txBody>
            </p:sp>
            <p:cxnSp>
              <p:nvCxnSpPr>
                <p:cNvPr id="19" name="Straight Arrow Connector 18"/>
                <p:cNvCxnSpPr>
                  <a:stCxn id="13" idx="1"/>
                </p:cNvCxnSpPr>
                <p:nvPr/>
              </p:nvCxnSpPr>
              <p:spPr>
                <a:xfrm flipH="1" flipV="1">
                  <a:off x="895350" y="1602432"/>
                  <a:ext cx="662940" cy="81691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986790" y="1293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+mj-lt"/>
                    </a:rPr>
                    <a:t>r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86790" y="2055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Symbol" pitchFamily="18" charset="2"/>
                    </a:rPr>
                    <a:t>q</a:t>
                  </a:r>
                </a:p>
              </p:txBody>
            </p:sp>
          </p:grpSp>
          <p:sp>
            <p:nvSpPr>
              <p:cNvPr id="8" name="Arc 7"/>
              <p:cNvSpPr/>
              <p:nvPr/>
            </p:nvSpPr>
            <p:spPr>
              <a:xfrm rot="14266887">
                <a:off x="1616197" y="1292773"/>
                <a:ext cx="2305963" cy="2508274"/>
              </a:xfrm>
              <a:prstGeom prst="arc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ight Arrow 39"/>
            <p:cNvSpPr/>
            <p:nvPr/>
          </p:nvSpPr>
          <p:spPr>
            <a:xfrm>
              <a:off x="1257300" y="1913930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17700326">
              <a:off x="939797" y="1416065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2209800" y="1562100"/>
            <a:ext cx="307975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9680" imgH="241200" progId="Equation.DSMT4">
                    <p:embed/>
                  </p:oleObj>
                </mc:Choice>
                <mc:Fallback>
                  <p:oleObj name="Equation" r:id="rId5" imgW="139680" imgH="241200" progId="Equation.DSMT4">
                    <p:embed/>
                    <p:pic>
                      <p:nvPicPr>
                        <p:cNvPr id="4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562100"/>
                          <a:ext cx="307975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/>
          </p:nvGraphicFramePr>
          <p:xfrm>
            <a:off x="1589088" y="674688"/>
            <a:ext cx="392112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7480" imgH="228600" progId="Equation.DSMT4">
                    <p:embed/>
                  </p:oleObj>
                </mc:Choice>
                <mc:Fallback>
                  <p:oleObj name="Equation" r:id="rId7" imgW="177480" imgH="228600" progId="Equation.DSMT4">
                    <p:embed/>
                    <p:pic>
                      <p:nvPicPr>
                        <p:cNvPr id="43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9088" y="674688"/>
                          <a:ext cx="392112" cy="468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1783682" y="2417894"/>
          <a:ext cx="61277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81000" imgH="1650960" progId="Equation.DSMT4">
                  <p:embed/>
                </p:oleObj>
              </mc:Choice>
              <mc:Fallback>
                <p:oleObj name="Equation" r:id="rId9" imgW="2781000" imgH="165096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682" y="2417894"/>
                        <a:ext cx="61277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87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519" y="195308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 Lecture 24 --</a:t>
            </a:r>
          </a:p>
          <a:p>
            <a:r>
              <a:rPr lang="en-US" sz="2400" dirty="0">
                <a:latin typeface="+mj-lt"/>
              </a:rPr>
              <a:t>Electromagnetic waves from time harmonic sources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943233"/>
              </p:ext>
            </p:extLst>
          </p:nvPr>
        </p:nvGraphicFramePr>
        <p:xfrm>
          <a:off x="693737" y="1219200"/>
          <a:ext cx="775652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403440" imgH="1117440" progId="Equation.3">
                  <p:embed/>
                </p:oleObj>
              </mc:Choice>
              <mc:Fallback>
                <p:oleObj name="数式" r:id="rId2" imgW="3403440" imgH="11174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7" y="1219200"/>
                        <a:ext cx="7756525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730617"/>
              </p:ext>
            </p:extLst>
          </p:nvPr>
        </p:nvGraphicFramePr>
        <p:xfrm>
          <a:off x="609600" y="3949881"/>
          <a:ext cx="752475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920" imgH="1041120" progId="Equation.DSMT4">
                  <p:embed/>
                </p:oleObj>
              </mc:Choice>
              <mc:Fallback>
                <p:oleObj name="Equation" r:id="rId4" imgW="3301920" imgH="10411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49881"/>
                        <a:ext cx="7524750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135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423515"/>
              </p:ext>
            </p:extLst>
          </p:nvPr>
        </p:nvGraphicFramePr>
        <p:xfrm>
          <a:off x="342900" y="661987"/>
          <a:ext cx="8343900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97200" imgH="1815840" progId="Equation.DSMT4">
                  <p:embed/>
                </p:oleObj>
              </mc:Choice>
              <mc:Fallback>
                <p:oleObj name="Equation" r:id="rId3" imgW="4597200" imgH="1815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661987"/>
                        <a:ext cx="8343900" cy="307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5625" y="3919538"/>
          <a:ext cx="6707188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95400" imgH="1193760" progId="Equation.DSMT4">
                  <p:embed/>
                </p:oleObj>
              </mc:Choice>
              <mc:Fallback>
                <p:oleObj name="Equation" r:id="rId5" imgW="3695400" imgH="1193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3919538"/>
                        <a:ext cx="6707188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626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Modified Bessel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" y="1006642"/>
          <a:ext cx="8689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4356000" imgH="482400" progId="Equation.3">
                  <p:embed/>
                </p:oleObj>
              </mc:Choice>
              <mc:Fallback>
                <p:oleObj name="数式" r:id="rId3" imgW="4356000" imgH="482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06642"/>
                        <a:ext cx="86899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5800" y="2394284"/>
          <a:ext cx="7936295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600520" imgH="2806560" progId="Equation.DSMT4">
                  <p:embed/>
                </p:oleObj>
              </mc:Choice>
              <mc:Fallback>
                <p:oleObj name="Equation" r:id="rId5" imgW="5600520" imgH="28065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94284"/>
                        <a:ext cx="7936295" cy="408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981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Exponential factor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717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details:</a:t>
            </a:r>
          </a:p>
        </p:txBody>
      </p:sp>
    </p:spTree>
    <p:extLst>
      <p:ext uri="{BB962C8B-B14F-4D97-AF65-F5344CB8AC3E}">
        <p14:creationId xmlns:p14="http://schemas.microsoft.com/office/powerpoint/2010/main" val="1665522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33400" y="2133600"/>
          <a:ext cx="65849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19440" imgH="672840" progId="Equation.DSMT4">
                  <p:embed/>
                </p:oleObj>
              </mc:Choice>
              <mc:Fallback>
                <p:oleObj name="Equation" r:id="rId3" imgW="3619440" imgH="672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65849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8645" y="4038600"/>
          <a:ext cx="8524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419040" progId="Equation.DSMT4">
                  <p:embed/>
                </p:oleObj>
              </mc:Choice>
              <mc:Fallback>
                <p:oleObj name="Equation" r:id="rId5" imgW="46980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45" y="4038600"/>
                        <a:ext cx="85248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3421380"/>
            <a:ext cx="7437120" cy="282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2000" y="5937250"/>
          <a:ext cx="8080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937250"/>
                        <a:ext cx="808037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04800" y="109538"/>
          <a:ext cx="675322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720960" imgH="1193760" progId="Equation.DSMT4">
                  <p:embed/>
                </p:oleObj>
              </mc:Choice>
              <mc:Fallback>
                <p:oleObj name="Equation" r:id="rId10" imgW="3720960" imgH="11937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9538"/>
                        <a:ext cx="6753225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619500" y="3657600"/>
          <a:ext cx="7159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203040" progId="Equation.DSMT4">
                  <p:embed/>
                </p:oleObj>
              </mc:Choice>
              <mc:Fallback>
                <p:oleObj name="Equation" r:id="rId12" imgW="3934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3657600"/>
                        <a:ext cx="7159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325813" y="4533900"/>
          <a:ext cx="9239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07960" imgH="203040" progId="Equation.DSMT4">
                  <p:embed/>
                </p:oleObj>
              </mc:Choice>
              <mc:Fallback>
                <p:oleObj name="Equation" r:id="rId14" imgW="50796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4533900"/>
                        <a:ext cx="9239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22588" y="5029200"/>
          <a:ext cx="7159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480" imgH="203040" progId="Equation.DSMT4">
                  <p:embed/>
                </p:oleObj>
              </mc:Choice>
              <mc:Fallback>
                <p:oleObj name="Equation" r:id="rId16" imgW="3934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5029200"/>
                        <a:ext cx="71596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380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36454" y="683546"/>
          <a:ext cx="7491412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27400" imgH="1523880" progId="Equation.DSMT4">
                  <p:embed/>
                </p:oleObj>
              </mc:Choice>
              <mc:Fallback>
                <p:oleObj name="Equation" r:id="rId3" imgW="4127400" imgH="1523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454" y="683546"/>
                        <a:ext cx="7491412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" y="3524097"/>
            <a:ext cx="9144000" cy="271335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82160" y="6004799"/>
          <a:ext cx="751840" cy="39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291960" progId="Equation.DSMT4">
                  <p:embed/>
                </p:oleObj>
              </mc:Choice>
              <mc:Fallback>
                <p:oleObj name="Equation" r:id="rId6" imgW="558720" imgH="291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82160" y="6004799"/>
                        <a:ext cx="751840" cy="393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67200" y="3830998"/>
          <a:ext cx="162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5400" imgH="622080" progId="Equation.DSMT4">
                  <p:embed/>
                </p:oleObj>
              </mc:Choice>
              <mc:Fallback>
                <p:oleObj name="Equation" r:id="rId8" imgW="1625400" imgH="6220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67200" y="3830998"/>
                        <a:ext cx="1625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94130" y="4258473"/>
          <a:ext cx="1587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87240" imgH="622080" progId="Equation.DSMT4">
                  <p:embed/>
                </p:oleObj>
              </mc:Choice>
              <mc:Fallback>
                <p:oleObj name="Equation" r:id="rId10" imgW="1587240" imgH="6220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94130" y="4258473"/>
                        <a:ext cx="1587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679700" y="4813300"/>
          <a:ext cx="1587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87240" imgH="596880" progId="Equation.DSMT4">
                  <p:embed/>
                </p:oleObj>
              </mc:Choice>
              <mc:Fallback>
                <p:oleObj name="Equation" r:id="rId12" imgW="1587240" imgH="5968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79700" y="4813300"/>
                        <a:ext cx="15875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1371600" y="5187674"/>
            <a:ext cx="1219200" cy="22252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185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A4620-59D4-9BEC-AFAF-3158EA3B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DC9AF-660B-757D-45EE-7BA92A10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6E508-1E32-464C-E0A3-49005865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80519-7392-A52A-3B25-83778F10DC12}"/>
              </a:ext>
            </a:extLst>
          </p:cNvPr>
          <p:cNvSpPr txBox="1"/>
          <p:nvPr/>
        </p:nvSpPr>
        <p:spPr>
          <a:xfrm>
            <a:off x="0" y="114754"/>
            <a:ext cx="84582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Quantum effects in E &amp; M </a:t>
            </a:r>
          </a:p>
          <a:p>
            <a:r>
              <a:rPr lang="en-US" sz="2400" dirty="0">
                <a:latin typeface="+mj-lt"/>
              </a:rPr>
              <a:t>--Review of what we learned from Lecture 35</a:t>
            </a:r>
          </a:p>
          <a:p>
            <a:endParaRPr lang="en-US" sz="9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For a single mode plane wave with wave vector </a:t>
            </a:r>
            <a:r>
              <a:rPr lang="en-US" sz="2400" b="1" dirty="0">
                <a:latin typeface="+mj-lt"/>
              </a:rPr>
              <a:t>k</a:t>
            </a:r>
            <a:r>
              <a:rPr lang="en-US" sz="2400" dirty="0">
                <a:latin typeface="+mj-lt"/>
              </a:rPr>
              <a:t>, frequency</a:t>
            </a:r>
          </a:p>
          <a:p>
            <a:r>
              <a:rPr lang="en-US" sz="2400" dirty="0" err="1">
                <a:latin typeface="Symbol" panose="05050102010706020507" pitchFamily="18" charset="2"/>
              </a:rPr>
              <a:t>w</a:t>
            </a:r>
            <a:r>
              <a:rPr lang="en-US" sz="2400" b="1" baseline="-25000" dirty="0" err="1">
                <a:latin typeface="+mj-lt"/>
              </a:rPr>
              <a:t>k</a:t>
            </a:r>
            <a:r>
              <a:rPr lang="en-US" sz="2400" dirty="0">
                <a:latin typeface="+mj-lt"/>
              </a:rPr>
              <a:t> and polarization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dirty="0">
                <a:latin typeface="+mj-lt"/>
              </a:rPr>
              <a:t>: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D0DAB18-DBBE-C55A-FA5F-8A3E989866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150" y="1906399"/>
          <a:ext cx="8775700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57520" imgH="2158920" progId="Equation.DSMT4">
                  <p:embed/>
                </p:oleObj>
              </mc:Choice>
              <mc:Fallback>
                <p:oleObj name="Equation" r:id="rId2" imgW="4457520" imgH="21589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D0DAB18-DBBE-C55A-FA5F-8A3E989866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4150" y="1906399"/>
                        <a:ext cx="8775700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2327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323D3-3E53-4DA7-AB42-C0ADE136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B7E45-7C2A-487E-AF7F-32B5684B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317A6-4572-43A9-8575-1C774E2A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A3C425-DBC0-46CF-B624-886BCEB5AC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502" y="609600"/>
          <a:ext cx="9026525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31960" imgH="2400120" progId="Equation.DSMT4">
                  <p:embed/>
                </p:oleObj>
              </mc:Choice>
              <mc:Fallback>
                <p:oleObj name="Equation" r:id="rId3" imgW="4431960" imgH="2400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A3C425-DBC0-46CF-B624-886BCEB5AC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502" y="609600"/>
                        <a:ext cx="9026525" cy="488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1934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FEA241-4598-4D25-9E31-E021DFEC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F48CE-FE5B-46BA-BAFA-3FE39ED2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A536-B680-402F-96FB-79C641BB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42EE1F-B841-4341-B9ED-7B40418B84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058" y="914400"/>
          <a:ext cx="8527884" cy="46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32240" imgH="2869920" progId="Equation.DSMT4">
                  <p:embed/>
                </p:oleObj>
              </mc:Choice>
              <mc:Fallback>
                <p:oleObj name="Equation" r:id="rId3" imgW="5232240" imgH="28699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C42EE1F-B841-4341-B9ED-7B40418B84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058" y="914400"/>
                        <a:ext cx="8527884" cy="467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109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4DB60-E3CC-46A5-8CAE-6FDCFB6D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CD67-C9B8-492D-8969-8E7C31EA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B761E-D98B-4902-A4B7-B77B33C2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067FFE5-8508-4C0F-A7D5-D972380170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780" y="1006409"/>
          <a:ext cx="8186853" cy="114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41600" imgH="482400" progId="Equation.DSMT4">
                  <p:embed/>
                </p:oleObj>
              </mc:Choice>
              <mc:Fallback>
                <p:oleObj name="Equation" r:id="rId3" imgW="3441600" imgH="482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067FFE5-8508-4C0F-A7D5-D97238017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780" y="1006409"/>
                        <a:ext cx="8186853" cy="1146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19DEEC1-BFCE-4BBD-8030-7468368793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780" y="2074749"/>
          <a:ext cx="8111729" cy="1610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51360" imgH="965160" progId="Equation.DSMT4">
                  <p:embed/>
                </p:oleObj>
              </mc:Choice>
              <mc:Fallback>
                <p:oleObj name="Equation" r:id="rId5" imgW="4851360" imgH="965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19DEEC1-BFCE-4BBD-8030-7468368793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780" y="2074749"/>
                        <a:ext cx="8111729" cy="1610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2680120-9E88-4D81-9008-89C1BB7985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7150" y="4392613"/>
          <a:ext cx="6964363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17560" imgH="990360" progId="Equation.DSMT4">
                  <p:embed/>
                </p:oleObj>
              </mc:Choice>
              <mc:Fallback>
                <p:oleObj name="Equation" r:id="rId7" imgW="3517560" imgH="990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2680120-9E88-4D81-9008-89C1BB7985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27150" y="4392613"/>
                        <a:ext cx="6964363" cy="196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F66FE46-5C90-4EF0-9360-DD5FA3FDA8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350" y="3886200"/>
          <a:ext cx="88979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57600" imgH="203040" progId="Equation.DSMT4">
                  <p:embed/>
                </p:oleObj>
              </mc:Choice>
              <mc:Fallback>
                <p:oleObj name="Equation" r:id="rId9" imgW="365760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F66FE46-5C90-4EF0-9360-DD5FA3FDA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350" y="3886200"/>
                        <a:ext cx="8897938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B244617-6628-1C79-4957-C55B8DAB9054}"/>
              </a:ext>
            </a:extLst>
          </p:cNvPr>
          <p:cNvSpPr txBox="1"/>
          <p:nvPr/>
        </p:nvSpPr>
        <p:spPr>
          <a:xfrm>
            <a:off x="57745" y="316741"/>
            <a:ext cx="902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 convenient superposition thanks to R. Glauber, PR 131, 2766 (1963) </a:t>
            </a:r>
          </a:p>
        </p:txBody>
      </p:sp>
    </p:spTree>
    <p:extLst>
      <p:ext uri="{BB962C8B-B14F-4D97-AF65-F5344CB8AC3E}">
        <p14:creationId xmlns:p14="http://schemas.microsoft.com/office/powerpoint/2010/main" val="1703042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88A2B-4372-4E21-A7F1-E3CEB9EC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CB504-D385-436D-8D34-3FFDF4AF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313FB-2F37-4787-AEAD-C227C48D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285AD-8211-4E00-A640-537C7DC62013}"/>
              </a:ext>
            </a:extLst>
          </p:cNvPr>
          <p:cNvSpPr txBox="1"/>
          <p:nvPr/>
        </p:nvSpPr>
        <p:spPr>
          <a:xfrm>
            <a:off x="152400" y="486980"/>
            <a:ext cx="528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Single mode coherent state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4F2B859-EAFE-446D-A614-4333E2678B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688" y="1266825"/>
          <a:ext cx="8205787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17560" imgH="1346040" progId="Equation.DSMT4">
                  <p:embed/>
                </p:oleObj>
              </mc:Choice>
              <mc:Fallback>
                <p:oleObj name="Equation" r:id="rId3" imgW="3517560" imgH="1346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4F2B859-EAFE-446D-A614-4333E2678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266825"/>
                        <a:ext cx="8205787" cy="313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FE4D40-BCF3-439C-AB9E-A366AF932347}"/>
              </a:ext>
            </a:extLst>
          </p:cNvPr>
          <p:cNvSpPr txBox="1"/>
          <p:nvPr/>
        </p:nvSpPr>
        <p:spPr>
          <a:xfrm>
            <a:off x="304800" y="4719880"/>
            <a:ext cx="7736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This means that variance of the E field for the coherent state is independent of the amplitude </a:t>
            </a:r>
            <a:r>
              <a:rPr lang="en-US" sz="2400" b="1" i="1" dirty="0">
                <a:latin typeface="Symbol" panose="05050102010706020507" pitchFamily="18" charset="2"/>
              </a:rPr>
              <a:t>L</a:t>
            </a:r>
            <a:r>
              <a:rPr lang="en-US" sz="2400" b="1" dirty="0"/>
              <a:t>.    Therefore, for </a:t>
            </a:r>
            <a:r>
              <a:rPr lang="en-US" sz="2400" b="1"/>
              <a:t>large </a:t>
            </a:r>
            <a:r>
              <a:rPr lang="en-US" sz="2400" b="1" i="1">
                <a:latin typeface="Symbol" panose="05050102010706020507" pitchFamily="18" charset="2"/>
              </a:rPr>
              <a:t>L </a:t>
            </a:r>
            <a:r>
              <a:rPr lang="en-US" sz="2400" b="1" baseline="-25000"/>
              <a:t> </a:t>
            </a:r>
            <a:r>
              <a:rPr lang="en-US" sz="2400" b="1" dirty="0"/>
              <a:t>the variance is small in comparison.</a:t>
            </a:r>
          </a:p>
        </p:txBody>
      </p:sp>
    </p:spTree>
    <p:extLst>
      <p:ext uri="{BB962C8B-B14F-4D97-AF65-F5344CB8AC3E}">
        <p14:creationId xmlns:p14="http://schemas.microsoft.com/office/powerpoint/2010/main" val="1667051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D8983-658B-4A22-0756-C91B80CA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98ABD-8775-DAAA-6F03-DFF4E978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44570-BCF1-C02E-93C5-2101D423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5887F-7251-C39E-487F-45C69099ABC1}"/>
              </a:ext>
            </a:extLst>
          </p:cNvPr>
          <p:cNvSpPr txBox="1"/>
          <p:nvPr/>
        </p:nvSpPr>
        <p:spPr>
          <a:xfrm>
            <a:off x="609600" y="533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Review of cylindrical coordinates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Slides from Lecture 8 --</a:t>
            </a:r>
          </a:p>
        </p:txBody>
      </p:sp>
    </p:spTree>
    <p:extLst>
      <p:ext uri="{BB962C8B-B14F-4D97-AF65-F5344CB8AC3E}">
        <p14:creationId xmlns:p14="http://schemas.microsoft.com/office/powerpoint/2010/main" val="226062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" y="8697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1850" y="1143000"/>
          <a:ext cx="6772275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71800" imgH="1079280" progId="Equation.DSMT4">
                  <p:embed/>
                </p:oleObj>
              </mc:Choice>
              <mc:Fallback>
                <p:oleObj name="Equation" r:id="rId2" imgW="2971800" imgH="1079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143000"/>
                        <a:ext cx="6772275" cy="246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08050" y="3402013"/>
          <a:ext cx="6453188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31760" imgH="1079280" progId="Equation.DSMT4">
                  <p:embed/>
                </p:oleObj>
              </mc:Choice>
              <mc:Fallback>
                <p:oleObj name="Equation" r:id="rId4" imgW="2831760" imgH="1079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3402013"/>
                        <a:ext cx="6453188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148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84802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the Poisson/Laplace equation in various geometries 	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+mj-lt"/>
              </a:rPr>
              <a:t>cylindrical geometry with no </a:t>
            </a:r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-dependence (infinitely 	long wire, for example):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981200"/>
            <a:ext cx="1676400" cy="4267200"/>
            <a:chOff x="2590800" y="2286000"/>
            <a:chExt cx="1676400" cy="4267200"/>
          </a:xfrm>
        </p:grpSpPr>
        <p:sp>
          <p:nvSpPr>
            <p:cNvPr id="7" name="Can 6"/>
            <p:cNvSpPr/>
            <p:nvPr/>
          </p:nvSpPr>
          <p:spPr>
            <a:xfrm>
              <a:off x="2590800" y="2286000"/>
              <a:ext cx="1181100" cy="4267200"/>
            </a:xfrm>
            <a:prstGeom prst="can">
              <a:avLst>
                <a:gd name="adj" fmla="val 8448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181350" y="2819400"/>
              <a:ext cx="400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181350" y="2438400"/>
              <a:ext cx="40005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00400" y="27387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37297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f</a:t>
              </a: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782000" y="1574589"/>
          <a:ext cx="7075488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520" imgH="1193760" progId="Equation.DSMT4">
                  <p:embed/>
                </p:oleObj>
              </mc:Choice>
              <mc:Fallback>
                <p:oleObj name="Equation" r:id="rId2" imgW="3314520" imgH="11937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000" y="1574589"/>
                        <a:ext cx="7075488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7955307-36FE-4C91-A061-545130E1A6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4411985"/>
          <a:ext cx="647541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49480" imgH="1320480" progId="Equation.DSMT4">
                  <p:embed/>
                </p:oleObj>
              </mc:Choice>
              <mc:Fallback>
                <p:oleObj name="Equation" r:id="rId4" imgW="4749480" imgH="1320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7955307-36FE-4C91-A061-545130E1A6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4411985"/>
                        <a:ext cx="6475413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6545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84802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the Poisson/Laplace equation in various geometries 	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+mj-lt"/>
              </a:rPr>
              <a:t>cylindrical geometry with no </a:t>
            </a:r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-dependence (infinitely 	long wire, for example):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981200"/>
            <a:ext cx="1676400" cy="4267200"/>
            <a:chOff x="2590800" y="2286000"/>
            <a:chExt cx="1676400" cy="4267200"/>
          </a:xfrm>
        </p:grpSpPr>
        <p:sp>
          <p:nvSpPr>
            <p:cNvPr id="7" name="Can 6"/>
            <p:cNvSpPr/>
            <p:nvPr/>
          </p:nvSpPr>
          <p:spPr>
            <a:xfrm>
              <a:off x="2590800" y="2286000"/>
              <a:ext cx="1181100" cy="4267200"/>
            </a:xfrm>
            <a:prstGeom prst="can">
              <a:avLst>
                <a:gd name="adj" fmla="val 8448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181350" y="2819400"/>
              <a:ext cx="400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181350" y="2438400"/>
              <a:ext cx="40005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00400" y="27387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37297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f</a:t>
              </a: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782763" y="1858963"/>
          <a:ext cx="7075487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520" imgH="927000" progId="Equation.DSMT4">
                  <p:embed/>
                </p:oleObj>
              </mc:Choice>
              <mc:Fallback>
                <p:oleObj name="Equation" r:id="rId2" imgW="3314520" imgH="9270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1858963"/>
                        <a:ext cx="7075487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7955307-36FE-4C91-A061-545130E1A6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2763" y="3814191"/>
          <a:ext cx="4206875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85920" imgH="1726920" progId="Equation.DSMT4">
                  <p:embed/>
                </p:oleObj>
              </mc:Choice>
              <mc:Fallback>
                <p:oleObj name="Equation" r:id="rId4" imgW="3085920" imgH="17269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7955307-36FE-4C91-A061-545130E1A6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2763" y="3814191"/>
                        <a:ext cx="4206875" cy="235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512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84802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the Poisson/Laplace equation in various geometries --  cylindrical geometry with no </a:t>
            </a:r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-dependence (infinitely long wire, for example):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981200"/>
            <a:ext cx="1676400" cy="4267200"/>
            <a:chOff x="2590800" y="2286000"/>
            <a:chExt cx="1676400" cy="4267200"/>
          </a:xfrm>
        </p:grpSpPr>
        <p:sp>
          <p:nvSpPr>
            <p:cNvPr id="7" name="Can 6"/>
            <p:cNvSpPr/>
            <p:nvPr/>
          </p:nvSpPr>
          <p:spPr>
            <a:xfrm>
              <a:off x="2590800" y="2286000"/>
              <a:ext cx="1181100" cy="4267200"/>
            </a:xfrm>
            <a:prstGeom prst="can">
              <a:avLst>
                <a:gd name="adj" fmla="val 8448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181350" y="2819400"/>
              <a:ext cx="400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181350" y="2438400"/>
              <a:ext cx="40005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00400" y="27387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37297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f</a:t>
              </a: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657350" y="1787946"/>
          <a:ext cx="7295543" cy="40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59120" imgH="2095200" progId="Equation.DSMT4">
                  <p:embed/>
                </p:oleObj>
              </mc:Choice>
              <mc:Fallback>
                <p:oleObj name="Equation" r:id="rId2" imgW="3759120" imgH="2095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1787946"/>
                        <a:ext cx="7295543" cy="406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DB47A6D-6E34-4362-A029-E2F23F7772E4}"/>
              </a:ext>
            </a:extLst>
          </p:cNvPr>
          <p:cNvSpPr txBox="1"/>
          <p:nvPr/>
        </p:nvSpPr>
        <p:spPr>
          <a:xfrm>
            <a:off x="5638800" y="3581400"/>
            <a:ext cx="2286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m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=integer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7796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the Poisson/Laplace equation in various geometries --  cylindrical geometry with no </a:t>
            </a:r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-dependence (infinitely long wire, for example):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981200"/>
            <a:ext cx="1676400" cy="4267200"/>
            <a:chOff x="2590800" y="2286000"/>
            <a:chExt cx="1676400" cy="4267200"/>
          </a:xfrm>
        </p:grpSpPr>
        <p:sp>
          <p:nvSpPr>
            <p:cNvPr id="7" name="Can 6"/>
            <p:cNvSpPr/>
            <p:nvPr/>
          </p:nvSpPr>
          <p:spPr>
            <a:xfrm>
              <a:off x="2590800" y="2286000"/>
              <a:ext cx="1181100" cy="4267200"/>
            </a:xfrm>
            <a:prstGeom prst="can">
              <a:avLst>
                <a:gd name="adj" fmla="val 8448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181350" y="2819400"/>
              <a:ext cx="400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181350" y="2438400"/>
              <a:ext cx="40005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00400" y="27387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37297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f</a:t>
              </a: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468438" y="1841500"/>
          <a:ext cx="7616825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68680" imgH="2349360" progId="Equation.DSMT4">
                  <p:embed/>
                </p:oleObj>
              </mc:Choice>
              <mc:Fallback>
                <p:oleObj name="Equation" r:id="rId2" imgW="3568680" imgH="23493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1841500"/>
                        <a:ext cx="7616825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36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140B9-189C-445D-9D83-E9D7F3C3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21C37B-FF89-48CA-9D92-68437333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BF18D-77C0-4FFF-B139-C728C3A5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D0058-4A99-45D6-9CC5-4A41A09C25C1}"/>
              </a:ext>
            </a:extLst>
          </p:cNvPr>
          <p:cNvSpPr txBox="1"/>
          <p:nvPr/>
        </p:nvSpPr>
        <p:spPr>
          <a:xfrm>
            <a:off x="222250" y="83403"/>
            <a:ext cx="831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this example is similar to the construction for the 2-d cartesian case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DD4957A-F301-4AE4-A8A9-000023BBCD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" y="865188"/>
          <a:ext cx="831215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48160" imgH="1295280" progId="Equation.DSMT4">
                  <p:embed/>
                </p:oleObj>
              </mc:Choice>
              <mc:Fallback>
                <p:oleObj name="Equation" r:id="rId2" imgW="6248160" imgH="1295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DD4957A-F301-4AE4-A8A9-000023BBCD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300" y="865188"/>
                        <a:ext cx="8312150" cy="162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ABF0849-85EF-4AAE-B02F-B4C2EA4648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449258"/>
          <a:ext cx="7475537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16520" imgH="3187440" progId="Equation.DSMT4">
                  <p:embed/>
                </p:oleObj>
              </mc:Choice>
              <mc:Fallback>
                <p:oleObj name="Equation" r:id="rId4" imgW="5816520" imgH="31874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ABF0849-85EF-4AAE-B02F-B4C2EA4648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449258"/>
                        <a:ext cx="7475537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196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04140-FDE9-436A-8B3C-5E56F0F3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26072-C554-4233-B40B-4F63CC43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1E78A-FD4D-4ABB-9DDC-0DAC9C74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BDDD9B-61B4-4F84-B143-78DC550D56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745" y="5358535"/>
          <a:ext cx="773430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34207" imgH="1112742" progId="Equation.DSMT4">
                  <p:embed/>
                </p:oleObj>
              </mc:Choice>
              <mc:Fallback>
                <p:oleObj name="Equation" r:id="rId2" imgW="7734207" imgH="1112742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DBDDD9B-61B4-4F84-B143-78DC550D5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4745" y="5358535"/>
                        <a:ext cx="7734300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3B0D381-959E-47F5-88A9-51801E6A2A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04800"/>
          <a:ext cx="8839200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39449" imgH="5112826" progId="Equation.DSMT4">
                  <p:embed/>
                </p:oleObj>
              </mc:Choice>
              <mc:Fallback>
                <p:oleObj name="Equation" r:id="rId4" imgW="8839449" imgH="5112826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3B0D381-959E-47F5-88A9-51801E6A2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304800"/>
                        <a:ext cx="8839200" cy="511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EA67F9-E87C-F391-1CF8-15654A04BEB0}"/>
              </a:ext>
            </a:extLst>
          </p:cNvPr>
          <p:cNvSpPr txBox="1"/>
          <p:nvPr/>
        </p:nvSpPr>
        <p:spPr>
          <a:xfrm>
            <a:off x="1894573" y="-12834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Cartesian example continued --</a:t>
            </a:r>
          </a:p>
        </p:txBody>
      </p:sp>
    </p:spTree>
    <p:extLst>
      <p:ext uri="{BB962C8B-B14F-4D97-AF65-F5344CB8AC3E}">
        <p14:creationId xmlns:p14="http://schemas.microsoft.com/office/powerpoint/2010/main" val="2105008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33E028-45E1-4AD9-9DDA-D36994C6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18E3C-B15C-4DCF-9C4F-AF2F83A3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4B564-4099-4CC8-9BAD-57D762EC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05003B-EE07-4BFD-9A01-337EEE3ED0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123" y="359754"/>
          <a:ext cx="6659402" cy="252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761760" progId="Equation.DSMT4">
                  <p:embed/>
                </p:oleObj>
              </mc:Choice>
              <mc:Fallback>
                <p:oleObj name="Equation" r:id="rId2" imgW="2006280" imgH="7617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905003B-EE07-4BFD-9A01-337EEE3ED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123" y="359754"/>
                        <a:ext cx="6659402" cy="252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FD5EE5A-925A-47CE-A913-C977757F15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6000" y="2095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FD5EE5A-925A-47CE-A913-C977757F15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6000" y="20955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2F75AD-A227-426A-BAED-06A2A4FFF7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614" y="2590800"/>
          <a:ext cx="838375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5720" imgH="711000" progId="Equation.DSMT4">
                  <p:embed/>
                </p:oleObj>
              </mc:Choice>
              <mc:Fallback>
                <p:oleObj name="Equation" r:id="rId6" imgW="3555720" imgH="711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E2F75AD-A227-426A-BAED-06A2A4FFF7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614" y="2590800"/>
                        <a:ext cx="838375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E06E32F-60CD-1157-D6C6-2A7661C9006F}"/>
              </a:ext>
            </a:extLst>
          </p:cNvPr>
          <p:cNvSpPr txBox="1"/>
          <p:nvPr/>
        </p:nvSpPr>
        <p:spPr>
          <a:xfrm>
            <a:off x="304800" y="3967589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that, because we are using curvilinear coordinates, the Wronskian and the form of the delta function is modified.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More details given in </a:t>
            </a:r>
            <a:r>
              <a:rPr lang="en-US" sz="2400" b="1" dirty="0">
                <a:latin typeface="+mj-lt"/>
              </a:rPr>
              <a:t>Jackson</a:t>
            </a:r>
            <a:r>
              <a:rPr lang="en-US" sz="2400" dirty="0">
                <a:latin typeface="+mj-lt"/>
              </a:rPr>
              <a:t> Sec. 3.7 - 3.11.</a:t>
            </a:r>
          </a:p>
        </p:txBody>
      </p:sp>
    </p:spTree>
    <p:extLst>
      <p:ext uri="{BB962C8B-B14F-4D97-AF65-F5344CB8AC3E}">
        <p14:creationId xmlns:p14="http://schemas.microsoft.com/office/powerpoint/2010/main" val="3469979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Comments and details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67200" y="601535"/>
          <a:ext cx="1895054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431640" progId="Equation.DSMT4">
                  <p:embed/>
                </p:oleObj>
              </mc:Choice>
              <mc:Fallback>
                <p:oleObj name="Equation" r:id="rId2" imgW="105408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67200" y="601535"/>
                        <a:ext cx="1895054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04800" y="1981200"/>
            <a:ext cx="1676400" cy="4267200"/>
            <a:chOff x="2590800" y="2286000"/>
            <a:chExt cx="1676400" cy="4267200"/>
          </a:xfrm>
        </p:grpSpPr>
        <p:sp>
          <p:nvSpPr>
            <p:cNvPr id="8" name="Can 7"/>
            <p:cNvSpPr/>
            <p:nvPr/>
          </p:nvSpPr>
          <p:spPr>
            <a:xfrm>
              <a:off x="2590800" y="2286000"/>
              <a:ext cx="1181100" cy="4267200"/>
            </a:xfrm>
            <a:prstGeom prst="can">
              <a:avLst>
                <a:gd name="adj" fmla="val 8448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181350" y="2819400"/>
              <a:ext cx="400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181350" y="2438400"/>
              <a:ext cx="40005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200400" y="27387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37297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f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828800" y="1776220"/>
          <a:ext cx="7156450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2680" imgH="1193760" progId="Equation.DSMT4">
                  <p:embed/>
                </p:oleObj>
              </mc:Choice>
              <mc:Fallback>
                <p:oleObj name="Equation" r:id="rId4" imgW="3352680" imgH="11937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76220"/>
                        <a:ext cx="7156450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C5AC9D6-EEA2-499B-ADD0-E4C8E27F586B}"/>
              </a:ext>
            </a:extLst>
          </p:cNvPr>
          <p:cNvSpPr txBox="1"/>
          <p:nvPr/>
        </p:nvSpPr>
        <p:spPr>
          <a:xfrm>
            <a:off x="1828800" y="4274419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in this case, we have assumed that the surface integral contributions are trivial.</a:t>
            </a:r>
          </a:p>
        </p:txBody>
      </p:sp>
    </p:spTree>
    <p:extLst>
      <p:ext uri="{BB962C8B-B14F-4D97-AF65-F5344CB8AC3E}">
        <p14:creationId xmlns:p14="http://schemas.microsoft.com/office/powerpoint/2010/main" val="21308681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1219200" y="1676400"/>
            <a:ext cx="1066800" cy="384175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48</a:t>
            </a:fld>
            <a:endParaRPr lang="en-US" dirty="0"/>
          </a:p>
        </p:txBody>
      </p:sp>
      <p:sp>
        <p:nvSpPr>
          <p:cNvPr id="7" name="Donut 6"/>
          <p:cNvSpPr/>
          <p:nvPr/>
        </p:nvSpPr>
        <p:spPr>
          <a:xfrm>
            <a:off x="1219200" y="1600200"/>
            <a:ext cx="1066800" cy="3810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454282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2600" y="914400"/>
            <a:ext cx="0" cy="274320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752600" y="3657600"/>
            <a:ext cx="2286000" cy="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85800" y="3657600"/>
            <a:ext cx="1066800" cy="68580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41148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2400" y="34290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38700" y="70132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Top view:</a:t>
            </a:r>
          </a:p>
        </p:txBody>
      </p:sp>
      <p:sp>
        <p:nvSpPr>
          <p:cNvPr id="22" name="Donut 21"/>
          <p:cNvSpPr/>
          <p:nvPr/>
        </p:nvSpPr>
        <p:spPr>
          <a:xfrm>
            <a:off x="5867400" y="1143000"/>
            <a:ext cx="1371600" cy="1371600"/>
          </a:xfrm>
          <a:prstGeom prst="donut">
            <a:avLst>
              <a:gd name="adj" fmla="val 171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553200" y="1447800"/>
            <a:ext cx="304800" cy="38100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553200" y="1828800"/>
            <a:ext cx="6858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00800" y="13671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53200" y="18243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596076" y="1296710"/>
          <a:ext cx="2866683" cy="151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711000" progId="Equation.DSMT4">
                  <p:embed/>
                </p:oleObj>
              </mc:Choice>
              <mc:Fallback>
                <p:oleObj name="Equation" r:id="rId2" imgW="1346040" imgH="7110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6076" y="1296710"/>
                        <a:ext cx="2866683" cy="1514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4278" y="43291"/>
            <a:ext cx="681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uniform cylindrical shell: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1767058" y="3689263"/>
            <a:ext cx="1128542" cy="425537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19400" y="38100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r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748478" y="2743200"/>
          <a:ext cx="4090722" cy="139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03160" imgH="888840" progId="Equation.DSMT4">
                  <p:embed/>
                </p:oleObj>
              </mc:Choice>
              <mc:Fallback>
                <p:oleObj name="Equation" r:id="rId4" imgW="2603160" imgH="88884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8478" y="2743200"/>
                        <a:ext cx="4090722" cy="1396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6C88DC5-7C6A-4FCB-A897-173E4059D6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9125" y="4179888"/>
          <a:ext cx="5621338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52680" imgH="1447560" progId="Equation.DSMT4">
                  <p:embed/>
                </p:oleObj>
              </mc:Choice>
              <mc:Fallback>
                <p:oleObj name="Equation" r:id="rId6" imgW="3352680" imgH="1447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C88DC5-7C6A-4FCB-A897-173E4059D6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59125" y="4179888"/>
                        <a:ext cx="5621338" cy="242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4550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DBA99-E1A2-4BA5-B57D-ECCC50CA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8CC47-7052-47D4-A5F2-DEDBEF13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AE234-F5CE-4634-BF5D-3F25AFD3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2EF97-AE30-4247-9AEC-E04BF1BF82D0}"/>
              </a:ext>
            </a:extLst>
          </p:cNvPr>
          <p:cNvSpPr txBox="1"/>
          <p:nvPr/>
        </p:nvSpPr>
        <p:spPr>
          <a:xfrm>
            <a:off x="5334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Why only m=0 for this case?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F43D2ED-EA98-4D34-B23F-56717B680B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900" y="1281113"/>
          <a:ext cx="6530975" cy="381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52680" imgH="1955520" progId="Equation.DSMT4">
                  <p:embed/>
                </p:oleObj>
              </mc:Choice>
              <mc:Fallback>
                <p:oleObj name="Equation" r:id="rId2" imgW="3352680" imgH="19555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F43D2ED-EA98-4D34-B23F-56717B680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0900" y="1281113"/>
                        <a:ext cx="6530975" cy="381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34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1600200"/>
            <a:ext cx="6172200" cy="1219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" y="8697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5295" y="1143000"/>
          <a:ext cx="8048625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530520" imgH="1358640" progId="Equation.3">
                  <p:embed/>
                </p:oleObj>
              </mc:Choice>
              <mc:Fallback>
                <p:oleObj name="数式" r:id="rId2" imgW="3530520" imgH="1358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" y="1143000"/>
                        <a:ext cx="8048625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03288" y="4114800"/>
          <a:ext cx="6629400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908080" imgH="990360" progId="Equation.3">
                  <p:embed/>
                </p:oleObj>
              </mc:Choice>
              <mc:Fallback>
                <p:oleObj name="数式" r:id="rId4" imgW="2908080" imgH="9903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4114800"/>
                        <a:ext cx="6629400" cy="226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9664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BB8AC-4530-433F-B326-212D35FF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FC2DC-F586-48E2-8A77-3FE89BE9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08DCE-F156-44DD-9FE6-DC8CE006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DD906-E759-44D6-BAD3-225A59D46697}"/>
              </a:ext>
            </a:extLst>
          </p:cNvPr>
          <p:cNvSpPr txBox="1"/>
          <p:nvPr/>
        </p:nvSpPr>
        <p:spPr>
          <a:xfrm>
            <a:off x="304800" y="3048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C3A743F-3042-45AF-8444-F5ED2DCD6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2175" y="838200"/>
          <a:ext cx="7246680" cy="5321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12920" imgH="2946240" progId="Equation.DSMT4">
                  <p:embed/>
                </p:oleObj>
              </mc:Choice>
              <mc:Fallback>
                <p:oleObj name="Equation" r:id="rId2" imgW="4012920" imgH="2946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C3A743F-3042-45AF-8444-F5ED2DCD61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2175" y="838200"/>
                        <a:ext cx="7246680" cy="5321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244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continued --  </a:t>
            </a:r>
            <a:r>
              <a:rPr lang="en-US" sz="2400" i="1" dirty="0">
                <a:latin typeface="+mj-lt"/>
              </a:rPr>
              <a:t>m=0 </a:t>
            </a:r>
            <a:r>
              <a:rPr lang="en-US" sz="2400" dirty="0">
                <a:latin typeface="+mj-lt"/>
              </a:rPr>
              <a:t>only 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70132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Top view:</a:t>
            </a:r>
          </a:p>
        </p:txBody>
      </p:sp>
      <p:sp>
        <p:nvSpPr>
          <p:cNvPr id="7" name="Donut 6"/>
          <p:cNvSpPr/>
          <p:nvPr/>
        </p:nvSpPr>
        <p:spPr>
          <a:xfrm>
            <a:off x="1485900" y="1143000"/>
            <a:ext cx="1371600" cy="1371600"/>
          </a:xfrm>
          <a:prstGeom prst="donut">
            <a:avLst>
              <a:gd name="adj" fmla="val 171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71700" y="1447800"/>
            <a:ext cx="304800" cy="38100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171700" y="1828800"/>
            <a:ext cx="6858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19300" y="13671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1700" y="18243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124200" y="629342"/>
          <a:ext cx="2866683" cy="151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711000" progId="Equation.DSMT4">
                  <p:embed/>
                </p:oleObj>
              </mc:Choice>
              <mc:Fallback>
                <p:oleObj name="Equation" r:id="rId2" imgW="1346040" imgH="7110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24200" y="629342"/>
                        <a:ext cx="2866683" cy="1514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46100" y="3505200"/>
          <a:ext cx="7115175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40080" imgH="1396800" progId="Equation.DSMT4">
                  <p:embed/>
                </p:oleObj>
              </mc:Choice>
              <mc:Fallback>
                <p:oleObj name="Equation" r:id="rId4" imgW="3340080" imgH="1396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100" y="3505200"/>
                        <a:ext cx="7115175" cy="297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DBE80EE-C2B8-4B12-A4F5-EAE0B2689E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4054" y="2051939"/>
          <a:ext cx="5621389" cy="1660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52680" imgH="990360" progId="Equation.DSMT4">
                  <p:embed/>
                </p:oleObj>
              </mc:Choice>
              <mc:Fallback>
                <p:oleObj name="Equation" r:id="rId6" imgW="3352680" imgH="990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DBE80EE-C2B8-4B12-A4F5-EAE0B2689E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34054" y="2051939"/>
                        <a:ext cx="5621389" cy="1660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030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82378A-B42F-D7E6-4AA0-5030BF643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66950"/>
            <a:ext cx="6743700" cy="33718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C7913-F1D3-4AA9-B8F2-E1CA737C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FAF59-1F4D-431A-BD40-ED1F3D8E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FB434-AE9C-4408-9D98-A29570A4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46AC6-CD17-41BC-9BC3-61E92BCF81AF}"/>
              </a:ext>
            </a:extLst>
          </p:cNvPr>
          <p:cNvSpPr txBox="1"/>
          <p:nvPr/>
        </p:nvSpPr>
        <p:spPr>
          <a:xfrm>
            <a:off x="304800" y="228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continued --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B04C4E1-E666-45E6-BA1F-580DA966E8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7043" y="4073561"/>
          <a:ext cx="109567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B04C4E1-E666-45E6-BA1F-580DA966E8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7043" y="4073561"/>
                        <a:ext cx="1095672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D9BD84-F498-494A-B1F6-43604742B93B}"/>
              </a:ext>
            </a:extLst>
          </p:cNvPr>
          <p:cNvSpPr txBox="1"/>
          <p:nvPr/>
        </p:nvSpPr>
        <p:spPr>
          <a:xfrm>
            <a:off x="7658100" y="226261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4A212C-F09A-412C-8DA1-B28DE8F6A8C2}"/>
              </a:ext>
            </a:extLst>
          </p:cNvPr>
          <p:cNvSpPr/>
          <p:nvPr/>
        </p:nvSpPr>
        <p:spPr>
          <a:xfrm>
            <a:off x="3276600" y="1386960"/>
            <a:ext cx="1447800" cy="1106488"/>
          </a:xfrm>
          <a:prstGeom prst="rect">
            <a:avLst/>
          </a:prstGeom>
          <a:solidFill>
            <a:srgbClr val="FF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4F3E0A-D7E9-477D-A795-F895AEB0AC0A}"/>
              </a:ext>
            </a:extLst>
          </p:cNvPr>
          <p:cNvSpPr txBox="1"/>
          <p:nvPr/>
        </p:nvSpPr>
        <p:spPr>
          <a:xfrm>
            <a:off x="4548509" y="285830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FA6C26-14C0-472F-AC2B-8EBB0398E4D4}"/>
              </a:ext>
            </a:extLst>
          </p:cNvPr>
          <p:cNvSpPr txBox="1"/>
          <p:nvPr/>
        </p:nvSpPr>
        <p:spPr>
          <a:xfrm>
            <a:off x="3048000" y="281318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a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FDFE5E3-B11F-6F55-3B12-C56240A191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6193" y="771953"/>
          <a:ext cx="832756" cy="51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20" imgH="203040" progId="Equation.DSMT4">
                  <p:embed/>
                </p:oleObj>
              </mc:Choice>
              <mc:Fallback>
                <p:oleObj name="Equation" r:id="rId5" imgW="33012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FDFE5E3-B11F-6F55-3B12-C56240A191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6193" y="771953"/>
                        <a:ext cx="832756" cy="512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1865E20-1772-D58F-E2F2-CA9676DF54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2715" y="2798117"/>
          <a:ext cx="1284953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393480" progId="Equation.DSMT4">
                  <p:embed/>
                </p:oleObj>
              </mc:Choice>
              <mc:Fallback>
                <p:oleObj name="Equation" r:id="rId7" imgW="45720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1865E20-1772-D58F-E2F2-CA9676DF5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92715" y="2798117"/>
                        <a:ext cx="1284953" cy="110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971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the Poisson/Laplace equation in various geometries --  cylindrical geometry with </a:t>
            </a:r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-dependence</a:t>
            </a:r>
          </a:p>
        </p:txBody>
      </p:sp>
      <p:sp>
        <p:nvSpPr>
          <p:cNvPr id="6" name="Can 5"/>
          <p:cNvSpPr/>
          <p:nvPr/>
        </p:nvSpPr>
        <p:spPr>
          <a:xfrm>
            <a:off x="304800" y="1981200"/>
            <a:ext cx="1181100" cy="3429000"/>
          </a:xfrm>
          <a:prstGeom prst="can">
            <a:avLst>
              <a:gd name="adj" fmla="val 8448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5350" y="2514600"/>
            <a:ext cx="4000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95350" y="2133600"/>
            <a:ext cx="40005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433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0681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f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028950" y="2276475"/>
          <a:ext cx="4826000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260440" imgH="1168200" progId="Equation.3">
                  <p:embed/>
                </p:oleObj>
              </mc:Choice>
              <mc:Fallback>
                <p:oleObj name="数式" r:id="rId2" imgW="2260440" imgH="116820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2276475"/>
                        <a:ext cx="4826000" cy="249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152400" y="2529840"/>
            <a:ext cx="0" cy="249936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3576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1965698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793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Cylindrical geometry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5000" y="2784475"/>
          <a:ext cx="7102475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27120" imgH="1371600" progId="Equation.3">
                  <p:embed/>
                </p:oleObj>
              </mc:Choice>
              <mc:Fallback>
                <p:oleObj name="数式" r:id="rId2" imgW="3327120" imgH="1371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84475"/>
                        <a:ext cx="7102475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n 7"/>
          <p:cNvSpPr/>
          <p:nvPr/>
        </p:nvSpPr>
        <p:spPr>
          <a:xfrm>
            <a:off x="304800" y="1219200"/>
            <a:ext cx="1181100" cy="3429000"/>
          </a:xfrm>
          <a:prstGeom prst="can">
            <a:avLst>
              <a:gd name="adj" fmla="val 8448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95350" y="1752600"/>
            <a:ext cx="4000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95350" y="1371600"/>
            <a:ext cx="40005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1671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13061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f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2400" y="1767840"/>
            <a:ext cx="0" cy="249936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2814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z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076450" y="1169988"/>
          <a:ext cx="4635500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171520" imgH="685800" progId="Equation.3">
                  <p:embed/>
                </p:oleObj>
              </mc:Choice>
              <mc:Fallback>
                <p:oleObj name="数式" r:id="rId4" imgW="2171520" imgH="6858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1169988"/>
                        <a:ext cx="4635500" cy="146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3517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0D68F-40E5-474A-D34D-4D4D3829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CA12F-45F4-4EB0-B810-F916B672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8495C-575D-B51D-4DC0-A8F95B0F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CEE22-2D9E-B984-D7BB-329C4EE86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3" y="1447800"/>
            <a:ext cx="9044473" cy="4545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F96DF-A161-52C6-8B1C-DFC9B8F90E58}"/>
              </a:ext>
            </a:extLst>
          </p:cNvPr>
          <p:cNvSpPr txBox="1"/>
          <p:nvPr/>
        </p:nvSpPr>
        <p:spPr>
          <a:xfrm>
            <a:off x="3810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https://dlmf.nist.gov</a:t>
            </a:r>
            <a:r>
              <a:rPr lang="en-US" sz="2400" dirty="0"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081805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0D132-E747-1614-9A94-87F53C6F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36FA4-0447-79E6-65AB-D2CAC974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B3D08-74F5-A120-60F9-AFFC71EC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C1AC7-F927-B782-7BD3-76A6B9D6B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6525"/>
            <a:ext cx="6515239" cy="612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629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793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Cylindrical geometry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65313" y="2784475"/>
          <a:ext cx="7183437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65280" imgH="1371600" progId="Equation.3">
                  <p:embed/>
                </p:oleObj>
              </mc:Choice>
              <mc:Fallback>
                <p:oleObj name="数式" r:id="rId2" imgW="3365280" imgH="1371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2784475"/>
                        <a:ext cx="7183437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n 7"/>
          <p:cNvSpPr/>
          <p:nvPr/>
        </p:nvSpPr>
        <p:spPr>
          <a:xfrm>
            <a:off x="304800" y="1219200"/>
            <a:ext cx="1181100" cy="3429000"/>
          </a:xfrm>
          <a:prstGeom prst="can">
            <a:avLst>
              <a:gd name="adj" fmla="val 8448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95350" y="1752600"/>
            <a:ext cx="4000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95350" y="1371600"/>
            <a:ext cx="40005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1671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13061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f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2400" y="1767840"/>
            <a:ext cx="0" cy="249936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2814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z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062163" y="1014413"/>
          <a:ext cx="5268912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120" imgH="711000" progId="Equation.DSMT4">
                  <p:embed/>
                </p:oleObj>
              </mc:Choice>
              <mc:Fallback>
                <p:oleObj name="Equation" r:id="rId4" imgW="2184120" imgH="7110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1014413"/>
                        <a:ext cx="5268912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6982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Solutions of Laplace equation inside cylindrical shape</a:t>
            </a:r>
          </a:p>
          <a:p>
            <a:r>
              <a:rPr lang="en-US" sz="2400" dirty="0">
                <a:latin typeface="+mj-lt"/>
              </a:rPr>
              <a:t>Example with non-trivial boundary value at </a:t>
            </a:r>
            <a:r>
              <a:rPr lang="en-US" sz="2400" i="1" dirty="0">
                <a:latin typeface="+mj-lt"/>
              </a:rPr>
              <a:t>z=L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40718" y="1516797"/>
          <a:ext cx="6938963" cy="271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251160" imgH="1269720" progId="Equation.3">
                  <p:embed/>
                </p:oleObj>
              </mc:Choice>
              <mc:Fallback>
                <p:oleObj name="数式" r:id="rId2" imgW="3251160" imgH="12697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718" y="1516797"/>
                        <a:ext cx="6938963" cy="271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n 6"/>
          <p:cNvSpPr/>
          <p:nvPr/>
        </p:nvSpPr>
        <p:spPr>
          <a:xfrm>
            <a:off x="609600" y="1676400"/>
            <a:ext cx="1066800" cy="2438400"/>
          </a:xfrm>
          <a:prstGeom prst="can">
            <a:avLst>
              <a:gd name="adj" fmla="val 5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1676400"/>
            <a:ext cx="1066800" cy="609600"/>
          </a:xfrm>
          <a:prstGeom prst="ellipse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43000" y="198120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33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267200"/>
            <a:ext cx="621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5800" y="5867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k</a:t>
            </a:r>
            <a:r>
              <a:rPr lang="en-US" sz="2400" dirty="0" err="1">
                <a:latin typeface="Symbol" pitchFamily="18" charset="2"/>
              </a:rPr>
              <a:t>r</a:t>
            </a:r>
            <a:endParaRPr lang="en-US" sz="2400" dirty="0">
              <a:latin typeface="Symbol" pitchFamily="18" charset="2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92352" y="4800600"/>
          <a:ext cx="10572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495000" imgH="228600" progId="Equation.3">
                  <p:embed/>
                </p:oleObj>
              </mc:Choice>
              <mc:Fallback>
                <p:oleObj name="数式" r:id="rId5" imgW="495000" imgH="228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352" y="4800600"/>
                        <a:ext cx="10572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7400" y="4343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m=0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4724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m=1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5029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m=2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DF89007-D3CB-D70A-6922-5583326F7477}"/>
              </a:ext>
            </a:extLst>
          </p:cNvPr>
          <p:cNvSpPr/>
          <p:nvPr/>
        </p:nvSpPr>
        <p:spPr>
          <a:xfrm rot="2306038">
            <a:off x="4572000" y="2778265"/>
            <a:ext cx="457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914873-68FA-388F-5F12-D18BA92248E0}"/>
              </a:ext>
            </a:extLst>
          </p:cNvPr>
          <p:cNvSpPr txBox="1"/>
          <p:nvPr/>
        </p:nvSpPr>
        <p:spPr>
          <a:xfrm>
            <a:off x="5105400" y="2590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Well behaved at </a:t>
            </a:r>
            <a:r>
              <a:rPr lang="en-US" sz="2400" b="1" i="1" dirty="0">
                <a:latin typeface="Symbol" panose="05050102010706020507" pitchFamily="18" charset="2"/>
              </a:rPr>
              <a:t>r=0</a:t>
            </a:r>
          </a:p>
        </p:txBody>
      </p:sp>
    </p:spTree>
    <p:extLst>
      <p:ext uri="{BB962C8B-B14F-4D97-AF65-F5344CB8AC3E}">
        <p14:creationId xmlns:p14="http://schemas.microsoft.com/office/powerpoint/2010/main" val="42435565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10577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Solutions of Laplace equation inside cylindrical shape</a:t>
            </a:r>
          </a:p>
          <a:p>
            <a:r>
              <a:rPr lang="en-US" sz="2400" dirty="0">
                <a:latin typeface="+mj-lt"/>
              </a:rPr>
              <a:t>Example with non-trivial boundary value at </a:t>
            </a:r>
            <a:r>
              <a:rPr lang="en-US" sz="2400" i="1" dirty="0">
                <a:latin typeface="+mj-lt"/>
              </a:rPr>
              <a:t>z=L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82959" y="1828800"/>
          <a:ext cx="697052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16240" imgH="2920680" progId="Equation.DSMT4">
                  <p:embed/>
                </p:oleObj>
              </mc:Choice>
              <mc:Fallback>
                <p:oleObj name="Equation" r:id="rId2" imgW="5016240" imgH="2920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959" y="1828800"/>
                        <a:ext cx="697052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n 6"/>
          <p:cNvSpPr/>
          <p:nvPr/>
        </p:nvSpPr>
        <p:spPr>
          <a:xfrm>
            <a:off x="609600" y="1676400"/>
            <a:ext cx="1066800" cy="2438400"/>
          </a:xfrm>
          <a:prstGeom prst="can">
            <a:avLst>
              <a:gd name="adj" fmla="val 5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1676400"/>
            <a:ext cx="1066800" cy="609600"/>
          </a:xfrm>
          <a:prstGeom prst="ellipse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43000" y="198120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64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" y="8697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5295" y="1143000"/>
          <a:ext cx="8048625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530520" imgH="1358640" progId="Equation.3">
                  <p:embed/>
                </p:oleObj>
              </mc:Choice>
              <mc:Fallback>
                <p:oleObj name="数式" r:id="rId2" imgW="3530520" imgH="13586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" y="1143000"/>
                        <a:ext cx="8048625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17563" y="4273550"/>
          <a:ext cx="6802437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984400" imgH="850680" progId="Equation.3">
                  <p:embed/>
                </p:oleObj>
              </mc:Choice>
              <mc:Fallback>
                <p:oleObj name="数式" r:id="rId4" imgW="2984400" imgH="8506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4273550"/>
                        <a:ext cx="6802437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634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971A6-F318-8050-509F-A5921A58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3653A-2FFD-0051-E0BE-7F53FA57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7A82C-8960-838D-E701-4093102A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2E516-8158-0A06-8EA9-3F7B7449B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6502187" cy="56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863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09800" y="1442243"/>
          <a:ext cx="6858000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213000" imgH="1358640" progId="Equation.3">
                  <p:embed/>
                </p:oleObj>
              </mc:Choice>
              <mc:Fallback>
                <p:oleObj name="数式" r:id="rId2" imgW="3213000" imgH="1358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42243"/>
                        <a:ext cx="6858000" cy="290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n 6"/>
          <p:cNvSpPr/>
          <p:nvPr/>
        </p:nvSpPr>
        <p:spPr>
          <a:xfrm>
            <a:off x="609600" y="1676400"/>
            <a:ext cx="1066800" cy="2438400"/>
          </a:xfrm>
          <a:prstGeom prst="can">
            <a:avLst>
              <a:gd name="adj" fmla="val 55000"/>
            </a:avLst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1676400"/>
            <a:ext cx="1066800" cy="6096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371600" y="1676400"/>
            <a:ext cx="9144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2298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Solutions of Laplace equation inside cylindrical shape</a:t>
            </a:r>
          </a:p>
          <a:p>
            <a:r>
              <a:rPr lang="en-US" sz="2400" dirty="0">
                <a:latin typeface="+mj-lt"/>
              </a:rPr>
              <a:t>Example with non-trivial boundary value at </a:t>
            </a:r>
            <a:r>
              <a:rPr lang="en-US" sz="2400" i="1" dirty="0">
                <a:latin typeface="Symbol" pitchFamily="18" charset="2"/>
              </a:rPr>
              <a:t>r</a:t>
            </a:r>
            <a:r>
              <a:rPr lang="en-US" sz="2400" i="1" dirty="0">
                <a:latin typeface="+mj-lt"/>
              </a:rPr>
              <a:t>=a</a:t>
            </a:r>
            <a:endParaRPr lang="en-US" sz="2400" dirty="0"/>
          </a:p>
        </p:txBody>
      </p:sp>
      <p:pic>
        <p:nvPicPr>
          <p:cNvPr id="1438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114800"/>
            <a:ext cx="6515100" cy="21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95837" y="6019800"/>
            <a:ext cx="53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k</a:t>
            </a:r>
            <a:r>
              <a:rPr lang="en-US" sz="2400" i="1" dirty="0" err="1">
                <a:latin typeface="Symbol" pitchFamily="18" charset="2"/>
              </a:rPr>
              <a:t>r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49300" y="4800600"/>
          <a:ext cx="10033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469800" imgH="228600" progId="Equation.3">
                  <p:embed/>
                </p:oleObj>
              </mc:Choice>
              <mc:Fallback>
                <p:oleObj name="数式" r:id="rId5" imgW="469800" imgH="22860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4800600"/>
                        <a:ext cx="10033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57400" y="5040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m=0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2445" y="5498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m=1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5410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m=2</a:t>
            </a:r>
          </a:p>
        </p:txBody>
      </p:sp>
    </p:spTree>
    <p:extLst>
      <p:ext uri="{BB962C8B-B14F-4D97-AF65-F5344CB8AC3E}">
        <p14:creationId xmlns:p14="http://schemas.microsoft.com/office/powerpoint/2010/main" val="42778030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1200" y="1513564"/>
          <a:ext cx="7034033" cy="4388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14720" imgH="3060360" progId="Equation.DSMT4">
                  <p:embed/>
                </p:oleObj>
              </mc:Choice>
              <mc:Fallback>
                <p:oleObj name="Equation" r:id="rId2" imgW="4914720" imgH="3060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13564"/>
                        <a:ext cx="7034033" cy="4388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n 6"/>
          <p:cNvSpPr/>
          <p:nvPr/>
        </p:nvSpPr>
        <p:spPr>
          <a:xfrm>
            <a:off x="609600" y="1676400"/>
            <a:ext cx="1066800" cy="2438400"/>
          </a:xfrm>
          <a:prstGeom prst="can">
            <a:avLst>
              <a:gd name="adj" fmla="val 55000"/>
            </a:avLst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1676400"/>
            <a:ext cx="1066800" cy="6096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371600" y="1676400"/>
            <a:ext cx="9144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2298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Solutions of Laplace equation inside cylindrical shape</a:t>
            </a:r>
          </a:p>
          <a:p>
            <a:r>
              <a:rPr lang="en-US" sz="2400" dirty="0">
                <a:latin typeface="+mj-lt"/>
              </a:rPr>
              <a:t>Example with non-trivial boundary value at </a:t>
            </a:r>
            <a:r>
              <a:rPr lang="en-US" sz="2400" i="1" dirty="0">
                <a:latin typeface="Symbol" pitchFamily="18" charset="2"/>
              </a:rPr>
              <a:t>r</a:t>
            </a:r>
            <a:r>
              <a:rPr lang="en-US" sz="2400" i="1" dirty="0">
                <a:latin typeface="+mj-lt"/>
              </a:rPr>
              <a:t>=a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21790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Green’s function for </a:t>
            </a:r>
            <a:r>
              <a:rPr lang="en-US" sz="2400" dirty="0" err="1">
                <a:latin typeface="+mj-lt"/>
              </a:rPr>
              <a:t>Dirchelet</a:t>
            </a:r>
            <a:r>
              <a:rPr lang="en-US" sz="2400" dirty="0">
                <a:latin typeface="+mj-lt"/>
              </a:rPr>
              <a:t> boundary value inside cylinder: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95400" y="1676400"/>
          <a:ext cx="7766050" cy="425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4228920" imgH="2311200" progId="Equation.3">
                  <p:embed/>
                </p:oleObj>
              </mc:Choice>
              <mc:Fallback>
                <p:oleObj name="数式" r:id="rId2" imgW="4228920" imgH="2311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7766050" cy="4254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52400" y="1676400"/>
            <a:ext cx="1066800" cy="2438400"/>
            <a:chOff x="609600" y="1676400"/>
            <a:chExt cx="1066800" cy="2438400"/>
          </a:xfrm>
        </p:grpSpPr>
        <p:sp>
          <p:nvSpPr>
            <p:cNvPr id="7" name="Can 6"/>
            <p:cNvSpPr/>
            <p:nvPr/>
          </p:nvSpPr>
          <p:spPr>
            <a:xfrm>
              <a:off x="609600" y="1676400"/>
              <a:ext cx="1066800" cy="2438400"/>
            </a:xfrm>
            <a:prstGeom prst="can">
              <a:avLst>
                <a:gd name="adj" fmla="val 5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09600" y="1676400"/>
              <a:ext cx="1066800" cy="609600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1143000" y="198120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6975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" y="8697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Comments on cylindrical Bessel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68375" y="563563"/>
          <a:ext cx="6153150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882880" imgH="1002960" progId="Equation.3">
                  <p:embed/>
                </p:oleObj>
              </mc:Choice>
              <mc:Fallback>
                <p:oleObj name="数式" r:id="rId2" imgW="2882880" imgH="10029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563563"/>
                        <a:ext cx="6153150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660"/>
            <a:ext cx="9144000" cy="3411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3124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m=0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5100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0</a:t>
            </a:r>
            <a:endParaRPr lang="en-US" sz="2400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900" y="358586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K</a:t>
            </a:r>
            <a:r>
              <a:rPr lang="en-US" sz="2400" i="1" baseline="-25000" dirty="0">
                <a:latin typeface="+mj-lt"/>
              </a:rPr>
              <a:t>0</a:t>
            </a:r>
            <a:endParaRPr lang="en-US" sz="2400" i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00" y="3733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I</a:t>
            </a:r>
            <a:r>
              <a:rPr lang="en-US" sz="2400" i="1" baseline="-25000" dirty="0">
                <a:latin typeface="+mj-lt"/>
              </a:rPr>
              <a:t>0</a:t>
            </a:r>
            <a:r>
              <a:rPr lang="en-US" sz="2400" i="1" dirty="0">
                <a:latin typeface="+mj-lt"/>
              </a:rPr>
              <a:t>/50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5257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</a:t>
            </a:r>
            <a:r>
              <a:rPr lang="en-US" sz="2400" i="1" baseline="-25000" dirty="0">
                <a:latin typeface="+mj-lt"/>
              </a:rPr>
              <a:t>0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9739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65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-76200" y="2766613"/>
            <a:ext cx="9296400" cy="3405587"/>
            <a:chOff x="0" y="1726206"/>
            <a:chExt cx="9296400" cy="34055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26206"/>
              <a:ext cx="9144000" cy="3405587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133600" y="2057400"/>
              <a:ext cx="7162800" cy="2438400"/>
              <a:chOff x="2133600" y="1905000"/>
              <a:chExt cx="7162800" cy="243840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477000" y="1981200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m=1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620000" y="3729335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J</a:t>
                </a:r>
                <a:r>
                  <a:rPr lang="en-US" sz="2400" i="1" baseline="-25000" dirty="0">
                    <a:latin typeface="+mj-lt"/>
                  </a:rPr>
                  <a:t>1</a:t>
                </a:r>
                <a:endParaRPr lang="en-US" sz="2400" i="1" dirty="0">
                  <a:latin typeface="+mj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429000" y="3881735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N</a:t>
                </a:r>
                <a:r>
                  <a:rPr lang="en-US" sz="2400" i="1" baseline="-25000" dirty="0">
                    <a:latin typeface="+mj-lt"/>
                  </a:rPr>
                  <a:t>1</a:t>
                </a:r>
                <a:endParaRPr lang="en-US" sz="2400" i="1" dirty="0">
                  <a:latin typeface="+mj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33600" y="1905000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K</a:t>
                </a:r>
                <a:r>
                  <a:rPr lang="en-US" sz="2400" i="1" baseline="-25000" dirty="0">
                    <a:latin typeface="+mj-lt"/>
                  </a:rPr>
                  <a:t>1</a:t>
                </a:r>
                <a:endParaRPr lang="en-US" sz="2400" i="1" dirty="0">
                  <a:latin typeface="+mj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305800" y="2281535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  <a:r>
                  <a:rPr lang="en-US" sz="2400" i="1" baseline="-25000" dirty="0">
                    <a:latin typeface="+mj-lt"/>
                  </a:rPr>
                  <a:t>1</a:t>
                </a:r>
                <a:r>
                  <a:rPr lang="en-US" sz="2400" i="1" dirty="0">
                    <a:latin typeface="+mj-lt"/>
                  </a:rPr>
                  <a:t>/50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88620" y="8697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Comments on cylindrical Bessel functions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968375" y="563563"/>
          <a:ext cx="6153150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882880" imgH="1002960" progId="Equation.3">
                  <p:embed/>
                </p:oleObj>
              </mc:Choice>
              <mc:Fallback>
                <p:oleObj name="数式" r:id="rId3" imgW="2882880" imgH="100296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563563"/>
                        <a:ext cx="6153150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5888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0602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useful identities involving cylindrical Bessel functions from </a:t>
            </a:r>
            <a:r>
              <a:rPr lang="en-US" sz="2400" b="1" dirty="0">
                <a:latin typeface="+mj-lt"/>
              </a:rPr>
              <a:t>Jackson</a:t>
            </a:r>
            <a:r>
              <a:rPr lang="en-US" sz="2400" dirty="0">
                <a:latin typeface="+mj-lt"/>
              </a:rPr>
              <a:t>  Sec. 3.7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901599"/>
          <a:ext cx="8440737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62640" imgH="2145960" progId="Equation.DSMT4">
                  <p:embed/>
                </p:oleObj>
              </mc:Choice>
              <mc:Fallback>
                <p:oleObj name="Equation" r:id="rId2" imgW="6362640" imgH="2145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01599"/>
                        <a:ext cx="8440737" cy="285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6C82837-0C49-BCC1-C53E-4259C4C1F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4055063"/>
            <a:ext cx="5953125" cy="2308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124C08-7C1A-08DE-58C7-F53617AE10EC}"/>
              </a:ext>
            </a:extLst>
          </p:cNvPr>
          <p:cNvSpPr txBox="1"/>
          <p:nvPr/>
        </p:nvSpPr>
        <p:spPr>
          <a:xfrm>
            <a:off x="4800600" y="4267200"/>
            <a:ext cx="1371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m=1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F9F5FD-7D8D-E7DF-70BC-70536743082C}"/>
              </a:ext>
            </a:extLst>
          </p:cNvPr>
          <p:cNvSpPr/>
          <p:nvPr/>
        </p:nvSpPr>
        <p:spPr>
          <a:xfrm>
            <a:off x="3100938" y="5326930"/>
            <a:ext cx="228600" cy="189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721CA7-FF75-3ABB-EB59-082FCF6EB6B6}"/>
              </a:ext>
            </a:extLst>
          </p:cNvPr>
          <p:cNvSpPr/>
          <p:nvPr/>
        </p:nvSpPr>
        <p:spPr>
          <a:xfrm>
            <a:off x="4293669" y="5341869"/>
            <a:ext cx="228600" cy="189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836EE5-4DF1-33AD-9F76-A8A1B05C99CC}"/>
              </a:ext>
            </a:extLst>
          </p:cNvPr>
          <p:cNvSpPr/>
          <p:nvPr/>
        </p:nvSpPr>
        <p:spPr>
          <a:xfrm>
            <a:off x="5486400" y="5326931"/>
            <a:ext cx="228600" cy="189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2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21" y="3012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0" y="1219200"/>
          <a:ext cx="8371626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46440" imgH="1815840" progId="Equation.DSMT4">
                  <p:embed/>
                </p:oleObj>
              </mc:Choice>
              <mc:Fallback>
                <p:oleObj name="Equation" r:id="rId2" imgW="4546440" imgH="18158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8371626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35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dipole radiation source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98500" y="766763"/>
          <a:ext cx="656113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047760" imgH="393480" progId="Equation.3">
                  <p:embed/>
                </p:oleObj>
              </mc:Choice>
              <mc:Fallback>
                <p:oleObj name="数式" r:id="rId2" imgW="3047760" imgH="3934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766763"/>
                        <a:ext cx="6561138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38200" y="1676400"/>
          <a:ext cx="6970712" cy="208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238200" imgH="965160" progId="Equation.3">
                  <p:embed/>
                </p:oleObj>
              </mc:Choice>
              <mc:Fallback>
                <p:oleObj name="数式" r:id="rId4" imgW="3238200" imgH="9651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6970712" cy="208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79513" y="3706813"/>
          <a:ext cx="628650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2920680" imgH="1180800" progId="Equation.3">
                  <p:embed/>
                </p:oleObj>
              </mc:Choice>
              <mc:Fallback>
                <p:oleObj name="数式" r:id="rId6" imgW="2920680" imgH="1180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3706813"/>
                        <a:ext cx="6286500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039166B-DBDA-00C2-DD80-46411E640E55}"/>
              </a:ext>
            </a:extLst>
          </p:cNvPr>
          <p:cNvSpPr txBox="1"/>
          <p:nvPr/>
        </p:nvSpPr>
        <p:spPr>
          <a:xfrm>
            <a:off x="6988629" y="3757612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this result is valid for all </a:t>
            </a:r>
            <a:r>
              <a:rPr lang="en-US" sz="2400" i="1" dirty="0">
                <a:latin typeface="+mj-lt"/>
              </a:rPr>
              <a:t>k.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935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2B5C23-0B9D-CD50-B448-B732D2F7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94EE3-0252-35F0-23A6-44DCD6870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2024-- Lecture 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67219-3062-4341-79CF-8106222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A34F4-39EB-F1A6-607E-8977A6D961EC}"/>
              </a:ext>
            </a:extLst>
          </p:cNvPr>
          <p:cNvSpPr txBox="1"/>
          <p:nvPr/>
        </p:nvSpPr>
        <p:spPr>
          <a:xfrm>
            <a:off x="594360" y="272087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Forms of spherical Bessel and </a:t>
            </a:r>
            <a:r>
              <a:rPr lang="en-US" sz="2400" dirty="0" err="1">
                <a:latin typeface="+mj-lt"/>
              </a:rPr>
              <a:t>Hankel</a:t>
            </a:r>
            <a:r>
              <a:rPr lang="en-US" sz="2400" dirty="0">
                <a:latin typeface="+mj-lt"/>
              </a:rPr>
              <a:t> functions: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A77DB45-F567-23FE-9171-61AEC529D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809444"/>
              </p:ext>
            </p:extLst>
          </p:nvPr>
        </p:nvGraphicFramePr>
        <p:xfrm>
          <a:off x="304800" y="764232"/>
          <a:ext cx="8655051" cy="304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797280" imgH="1333440" progId="Equation.3">
                  <p:embed/>
                </p:oleObj>
              </mc:Choice>
              <mc:Fallback>
                <p:oleObj name="数式" r:id="rId2" imgW="3797280" imgH="13334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4232"/>
                        <a:ext cx="8655051" cy="304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0BFCF9C-E448-3C85-885B-7EC5DF03C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533814"/>
              </p:ext>
            </p:extLst>
          </p:nvPr>
        </p:nvGraphicFramePr>
        <p:xfrm>
          <a:off x="2259410" y="3844300"/>
          <a:ext cx="4625179" cy="273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82880" imgH="1701720" progId="Equation.DSMT4">
                  <p:embed/>
                </p:oleObj>
              </mc:Choice>
              <mc:Fallback>
                <p:oleObj name="Equation" r:id="rId4" imgW="2882880" imgH="17017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410" y="3844300"/>
                        <a:ext cx="4625179" cy="2737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86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27072</TotalTime>
  <Words>1499</Words>
  <Application>Microsoft Office PowerPoint</Application>
  <PresentationFormat>On-screen Show (4:3)</PresentationFormat>
  <Paragraphs>411</Paragraphs>
  <Slides>66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Arial</vt:lpstr>
      <vt:lpstr>Calibri</vt:lpstr>
      <vt:lpstr>Calibri Light</vt:lpstr>
      <vt:lpstr>Symbol</vt:lpstr>
      <vt:lpstr>Office Theme</vt:lpstr>
      <vt:lpstr>Office Theme</vt:lpstr>
      <vt:lpstr>Office Theme</vt:lpstr>
      <vt:lpstr>Office Theme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1436</cp:revision>
  <cp:lastPrinted>2021-04-22T14:26:01Z</cp:lastPrinted>
  <dcterms:created xsi:type="dcterms:W3CDTF">2012-01-10T18:32:24Z</dcterms:created>
  <dcterms:modified xsi:type="dcterms:W3CDTF">2024-05-01T12:59:15Z</dcterms:modified>
</cp:coreProperties>
</file>