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20" r:id="rId3"/>
    <p:sldId id="326" r:id="rId4"/>
    <p:sldId id="327" r:id="rId5"/>
    <p:sldId id="299" r:id="rId6"/>
    <p:sldId id="324" r:id="rId7"/>
    <p:sldId id="328" r:id="rId8"/>
    <p:sldId id="301" r:id="rId9"/>
    <p:sldId id="318" r:id="rId10"/>
    <p:sldId id="302" r:id="rId11"/>
    <p:sldId id="323" r:id="rId12"/>
    <p:sldId id="303" r:id="rId13"/>
    <p:sldId id="305" r:id="rId14"/>
    <p:sldId id="304" r:id="rId15"/>
    <p:sldId id="306" r:id="rId16"/>
    <p:sldId id="308" r:id="rId17"/>
    <p:sldId id="307" r:id="rId18"/>
    <p:sldId id="309" r:id="rId19"/>
    <p:sldId id="310" r:id="rId20"/>
    <p:sldId id="311" r:id="rId21"/>
    <p:sldId id="312" r:id="rId22"/>
    <p:sldId id="322" r:id="rId23"/>
    <p:sldId id="313" r:id="rId24"/>
    <p:sldId id="314" r:id="rId25"/>
    <p:sldId id="315" r:id="rId26"/>
    <p:sldId id="316"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9680" autoAdjust="0"/>
  </p:normalViewPr>
  <p:slideViewPr>
    <p:cSldViewPr>
      <p:cViewPr varScale="1">
        <p:scale>
          <a:sx n="63" d="100"/>
          <a:sy n="63" d="100"/>
        </p:scale>
        <p:origin x="1072" y="52"/>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1/23/2024</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1/23/2024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return to the materials presented in our textbook.     Some of the ideas were presented in PHY 711.</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one-dimensional example of a particular charge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7992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Resultant potential and electric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07899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results for this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68461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and generalization.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70835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01380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continued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9773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38636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comments.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83532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61746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another approach to analyzing Green’s functions based on expansion in terms of a complete set of orthogonal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71726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52950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orthogonal function expansion method.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46053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our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8223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potential (green) and expansion for a few terms.    Note that it was necessary to shift the potential by </a:t>
            </a:r>
            <a:r>
              <a:rPr lang="en-US"/>
              <a:t>a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8221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Note new homework assignment which follows from today’s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our systematic derivations of solution of the electrostatic equation for a potential with a given charge source and the associated homogeneous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73401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last week is still true for isolated charges.   Now we consider the case where the charges are within a volume V whose surface may have some imposed restrictions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608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how the boundary conditions may or may not work.   Note that it is important to not over specify the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56973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1112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equations stated on the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54093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9152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1/24/2024</a:t>
            </a:r>
            <a:endParaRPr lang="en-US" dirty="0"/>
          </a:p>
        </p:txBody>
      </p:sp>
      <p:sp>
        <p:nvSpPr>
          <p:cNvPr id="5" name="Footer Placeholder 4"/>
          <p:cNvSpPr>
            <a:spLocks noGrp="1"/>
          </p:cNvSpPr>
          <p:nvPr>
            <p:ph type="ftr" sz="quarter" idx="11"/>
          </p:nvPr>
        </p:nvSpPr>
        <p:spPr/>
        <p:txBody>
          <a:bodyPr/>
          <a:lstStyle/>
          <a:p>
            <a:r>
              <a:rPr lang="en-US"/>
              <a:t>PHY 712  Spring 2024 --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1/24/2024</a:t>
            </a:r>
            <a:endParaRPr lang="en-US" dirty="0"/>
          </a:p>
        </p:txBody>
      </p:sp>
      <p:sp>
        <p:nvSpPr>
          <p:cNvPr id="5" name="Footer Placeholder 4"/>
          <p:cNvSpPr>
            <a:spLocks noGrp="1"/>
          </p:cNvSpPr>
          <p:nvPr>
            <p:ph type="ftr" sz="quarter" idx="11"/>
          </p:nvPr>
        </p:nvSpPr>
        <p:spPr/>
        <p:txBody>
          <a:bodyPr/>
          <a:lstStyle/>
          <a:p>
            <a:r>
              <a:rPr lang="en-US"/>
              <a:t>PHY 712  Spring 2024 --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1/24/2024</a:t>
            </a:r>
            <a:endParaRPr lang="en-US" dirty="0"/>
          </a:p>
        </p:txBody>
      </p:sp>
      <p:sp>
        <p:nvSpPr>
          <p:cNvPr id="5" name="Footer Placeholder 4"/>
          <p:cNvSpPr>
            <a:spLocks noGrp="1"/>
          </p:cNvSpPr>
          <p:nvPr>
            <p:ph type="ftr" sz="quarter" idx="11"/>
          </p:nvPr>
        </p:nvSpPr>
        <p:spPr/>
        <p:txBody>
          <a:bodyPr/>
          <a:lstStyle/>
          <a:p>
            <a:r>
              <a:rPr lang="en-US"/>
              <a:t>PHY 712  Spring 2024 --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1/24/2024</a:t>
            </a:r>
            <a:endParaRPr lang="en-US" dirty="0"/>
          </a:p>
        </p:txBody>
      </p:sp>
      <p:sp>
        <p:nvSpPr>
          <p:cNvPr id="5" name="Footer Placeholder 4"/>
          <p:cNvSpPr>
            <a:spLocks noGrp="1"/>
          </p:cNvSpPr>
          <p:nvPr>
            <p:ph type="ftr" sz="quarter" idx="11"/>
          </p:nvPr>
        </p:nvSpPr>
        <p:spPr/>
        <p:txBody>
          <a:bodyPr/>
          <a:lstStyle/>
          <a:p>
            <a:r>
              <a:rPr lang="en-US"/>
              <a:t>PHY 712  Spring 2024 --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1/24/2024</a:t>
            </a:r>
            <a:endParaRPr lang="en-US" dirty="0"/>
          </a:p>
        </p:txBody>
      </p:sp>
      <p:sp>
        <p:nvSpPr>
          <p:cNvPr id="5" name="Footer Placeholder 4"/>
          <p:cNvSpPr>
            <a:spLocks noGrp="1"/>
          </p:cNvSpPr>
          <p:nvPr>
            <p:ph type="ftr" sz="quarter" idx="11"/>
          </p:nvPr>
        </p:nvSpPr>
        <p:spPr/>
        <p:txBody>
          <a:bodyPr/>
          <a:lstStyle/>
          <a:p>
            <a:r>
              <a:rPr lang="en-US"/>
              <a:t>PHY 712  Spring 2024 --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1/24/2024</a:t>
            </a:r>
            <a:endParaRPr lang="en-US" dirty="0"/>
          </a:p>
        </p:txBody>
      </p:sp>
      <p:sp>
        <p:nvSpPr>
          <p:cNvPr id="6" name="Footer Placeholder 5"/>
          <p:cNvSpPr>
            <a:spLocks noGrp="1"/>
          </p:cNvSpPr>
          <p:nvPr>
            <p:ph type="ftr" sz="quarter" idx="11"/>
          </p:nvPr>
        </p:nvSpPr>
        <p:spPr/>
        <p:txBody>
          <a:bodyPr/>
          <a:lstStyle/>
          <a:p>
            <a:r>
              <a:rPr lang="en-US"/>
              <a:t>PHY 712  Spring 2024 --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1/24/2024</a:t>
            </a:r>
            <a:endParaRPr lang="en-US" dirty="0"/>
          </a:p>
        </p:txBody>
      </p:sp>
      <p:sp>
        <p:nvSpPr>
          <p:cNvPr id="8" name="Footer Placeholder 7"/>
          <p:cNvSpPr>
            <a:spLocks noGrp="1"/>
          </p:cNvSpPr>
          <p:nvPr>
            <p:ph type="ftr" sz="quarter" idx="11"/>
          </p:nvPr>
        </p:nvSpPr>
        <p:spPr/>
        <p:txBody>
          <a:bodyPr/>
          <a:lstStyle/>
          <a:p>
            <a:r>
              <a:rPr lang="en-US"/>
              <a:t>PHY 712  Spring 2024 --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1/24/2024</a:t>
            </a:r>
            <a:endParaRPr lang="en-US" dirty="0"/>
          </a:p>
        </p:txBody>
      </p:sp>
      <p:sp>
        <p:nvSpPr>
          <p:cNvPr id="4" name="Footer Placeholder 3"/>
          <p:cNvSpPr>
            <a:spLocks noGrp="1"/>
          </p:cNvSpPr>
          <p:nvPr>
            <p:ph type="ftr" sz="quarter" idx="11"/>
          </p:nvPr>
        </p:nvSpPr>
        <p:spPr/>
        <p:txBody>
          <a:bodyPr/>
          <a:lstStyle/>
          <a:p>
            <a:r>
              <a:rPr lang="en-US"/>
              <a:t>PHY 712  Spring 2024 --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1/24/2024</a:t>
            </a:r>
            <a:endParaRPr lang="en-US" dirty="0"/>
          </a:p>
        </p:txBody>
      </p:sp>
      <p:sp>
        <p:nvSpPr>
          <p:cNvPr id="6" name="Footer Placeholder 5"/>
          <p:cNvSpPr>
            <a:spLocks noGrp="1"/>
          </p:cNvSpPr>
          <p:nvPr>
            <p:ph type="ftr" sz="quarter" idx="11"/>
          </p:nvPr>
        </p:nvSpPr>
        <p:spPr/>
        <p:txBody>
          <a:bodyPr/>
          <a:lstStyle/>
          <a:p>
            <a:r>
              <a:rPr lang="en-US"/>
              <a:t>PHY 712  Spring 2024 --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1/24/2024</a:t>
            </a:r>
            <a:endParaRPr lang="en-US" dirty="0"/>
          </a:p>
        </p:txBody>
      </p:sp>
      <p:sp>
        <p:nvSpPr>
          <p:cNvPr id="6" name="Footer Placeholder 5"/>
          <p:cNvSpPr>
            <a:spLocks noGrp="1"/>
          </p:cNvSpPr>
          <p:nvPr>
            <p:ph type="ftr" sz="quarter" idx="11"/>
          </p:nvPr>
        </p:nvSpPr>
        <p:spPr/>
        <p:txBody>
          <a:bodyPr/>
          <a:lstStyle/>
          <a:p>
            <a:r>
              <a:rPr lang="en-US"/>
              <a:t>PHY 712  Spring 2024 --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1/24/2024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doi.org/10.1063/1.165022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0" y="457200"/>
            <a:ext cx="7696200" cy="5940088"/>
          </a:xfrm>
          <a:prstGeom prst="rect">
            <a:avLst/>
          </a:prstGeom>
          <a:noFill/>
        </p:spPr>
        <p:txBody>
          <a:bodyPr wrap="square" rtlCol="0">
            <a:spAutoFit/>
          </a:bodyPr>
          <a:lstStyle/>
          <a:p>
            <a:pPr algn="ctr"/>
            <a:r>
              <a:rPr lang="en-US" sz="3200" b="1" dirty="0"/>
              <a:t>PHY 712 Electrodynamics</a:t>
            </a:r>
          </a:p>
          <a:p>
            <a:pPr algn="ctr"/>
            <a:r>
              <a:rPr lang="en-US" sz="3200" b="1" dirty="0"/>
              <a:t>11-11:50 AM  in Olin 103</a:t>
            </a:r>
          </a:p>
          <a:p>
            <a:pPr algn="ctr"/>
            <a:endParaRPr lang="en-US" sz="3200" b="1" dirty="0"/>
          </a:p>
          <a:p>
            <a:pPr algn="ctr"/>
            <a:r>
              <a:rPr lang="en-US" sz="3200" b="1" dirty="0"/>
              <a:t>Class notes for Lecture 4:</a:t>
            </a:r>
            <a:endParaRPr lang="en-US" sz="3200" b="1" dirty="0">
              <a:solidFill>
                <a:schemeClr val="folHlink"/>
              </a:solidFill>
            </a:endParaRPr>
          </a:p>
          <a:p>
            <a:pPr marL="457200" lvl="2">
              <a:spcBef>
                <a:spcPct val="50000"/>
              </a:spcBef>
            </a:pPr>
            <a:r>
              <a:rPr lang="en-US" sz="2800" b="1" dirty="0">
                <a:solidFill>
                  <a:srgbClr val="DA32AA"/>
                </a:solidFill>
              </a:rPr>
              <a:t>Reading: Chapter 1 in JDJ</a:t>
            </a:r>
          </a:p>
          <a:p>
            <a:pPr marL="971550" lvl="2" indent="-514350">
              <a:spcBef>
                <a:spcPct val="50000"/>
              </a:spcBef>
              <a:buFont typeface="+mj-lt"/>
              <a:buAutoNum type="arabicPeriod"/>
            </a:pPr>
            <a:r>
              <a:rPr lang="en-US" sz="2800" b="1" dirty="0">
                <a:solidFill>
                  <a:srgbClr val="DA32AA"/>
                </a:solidFill>
              </a:rPr>
              <a:t>Review of electrostatics with one-dimensional examples</a:t>
            </a:r>
          </a:p>
          <a:p>
            <a:pPr marL="971550" lvl="2" indent="-514350">
              <a:spcBef>
                <a:spcPct val="50000"/>
              </a:spcBef>
              <a:buFont typeface="+mj-lt"/>
              <a:buAutoNum type="arabicPeriod"/>
            </a:pPr>
            <a:r>
              <a:rPr lang="en-US" sz="2800" b="1" dirty="0">
                <a:solidFill>
                  <a:srgbClr val="DA32AA"/>
                </a:solidFill>
              </a:rPr>
              <a:t>Poisson and Laplace Equations</a:t>
            </a:r>
          </a:p>
          <a:p>
            <a:pPr marL="971550" lvl="2" indent="-514350">
              <a:spcBef>
                <a:spcPct val="50000"/>
              </a:spcBef>
              <a:buFont typeface="+mj-lt"/>
              <a:buAutoNum type="arabicPeriod"/>
            </a:pPr>
            <a:r>
              <a:rPr lang="en-US" sz="2800" b="1" dirty="0">
                <a:solidFill>
                  <a:srgbClr val="DA32AA"/>
                </a:solidFill>
              </a:rPr>
              <a:t>Green’s Theorem and its use in electrostatics</a:t>
            </a:r>
            <a:br>
              <a:rPr lang="en-US" sz="2800" b="1" dirty="0">
                <a:solidFill>
                  <a:srgbClr val="DA32AA"/>
                </a:solidFill>
              </a:rPr>
            </a:br>
            <a:endParaRPr lang="en-US" sz="2800" b="1" dirty="0">
              <a:solidFill>
                <a:srgbClr val="DA32AA"/>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457200"/>
            <a:ext cx="8305800" cy="461665"/>
          </a:xfrm>
          <a:prstGeom prst="rect">
            <a:avLst/>
          </a:prstGeom>
          <a:noFill/>
        </p:spPr>
        <p:txBody>
          <a:bodyPr wrap="square" rtlCol="0">
            <a:spAutoFit/>
          </a:bodyPr>
          <a:lstStyle/>
          <a:p>
            <a:r>
              <a:rPr lang="en-US" sz="2400" dirty="0">
                <a:latin typeface="+mj-lt"/>
              </a:rPr>
              <a:t>General comments on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9098870"/>
              </p:ext>
            </p:extLst>
          </p:nvPr>
        </p:nvGraphicFramePr>
        <p:xfrm>
          <a:off x="1295400" y="918865"/>
          <a:ext cx="7142096" cy="1835150"/>
        </p:xfrm>
        <a:graphic>
          <a:graphicData uri="http://schemas.openxmlformats.org/presentationml/2006/ole">
            <mc:AlternateContent xmlns:mc="http://schemas.openxmlformats.org/markup-compatibility/2006">
              <mc:Choice xmlns:v="urn:schemas-microsoft-com:vml" Requires="v">
                <p:oleObj name="Equation" r:id="rId3" imgW="4889160" imgH="1257120" progId="Equation.DSMT4">
                  <p:embed/>
                </p:oleObj>
              </mc:Choice>
              <mc:Fallback>
                <p:oleObj name="Equation" r:id="rId3" imgW="4889160" imgH="1257120" progId="Equation.DSMT4">
                  <p:embed/>
                  <p:pic>
                    <p:nvPicPr>
                      <p:cNvPr id="0" name=""/>
                      <p:cNvPicPr/>
                      <p:nvPr/>
                    </p:nvPicPr>
                    <p:blipFill>
                      <a:blip r:embed="rId4"/>
                      <a:stretch>
                        <a:fillRect/>
                      </a:stretch>
                    </p:blipFill>
                    <p:spPr>
                      <a:xfrm>
                        <a:off x="1295400" y="918865"/>
                        <a:ext cx="7142096" cy="1835150"/>
                      </a:xfrm>
                      <a:prstGeom prst="rect">
                        <a:avLst/>
                      </a:prstGeom>
                    </p:spPr>
                  </p:pic>
                </p:oleObj>
              </mc:Fallback>
            </mc:AlternateContent>
          </a:graphicData>
        </a:graphic>
      </p:graphicFrame>
      <p:sp>
        <p:nvSpPr>
          <p:cNvPr id="7" name="TextBox 6"/>
          <p:cNvSpPr txBox="1"/>
          <p:nvPr/>
        </p:nvSpPr>
        <p:spPr>
          <a:xfrm>
            <a:off x="381000" y="3124200"/>
            <a:ext cx="8382000" cy="3046988"/>
          </a:xfrm>
          <a:prstGeom prst="rect">
            <a:avLst/>
          </a:prstGeom>
          <a:noFill/>
        </p:spPr>
        <p:txBody>
          <a:bodyPr wrap="square" rtlCol="0">
            <a:spAutoFit/>
          </a:bodyPr>
          <a:lstStyle/>
          <a:p>
            <a:r>
              <a:rPr lang="en-US" sz="2400" dirty="0"/>
              <a:t>This general form can be used in 1, 2, or 3 dimensions.   In general, the Green's function must be constructed to satisfy the appropriate (Dirichlet or Neumann) boundary conditions.  Alternatively, or in addition, boundary conditions can be adjusted using the fact that for any solution to the Poisson equation,                 other solutions may be generated by use of solutions of the Laplace equation</a:t>
            </a:r>
          </a:p>
          <a:p>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4193432"/>
              </p:ext>
            </p:extLst>
          </p:nvPr>
        </p:nvGraphicFramePr>
        <p:xfrm>
          <a:off x="1976437" y="4949825"/>
          <a:ext cx="1071563" cy="514350"/>
        </p:xfrm>
        <a:graphic>
          <a:graphicData uri="http://schemas.openxmlformats.org/presentationml/2006/ole">
            <mc:AlternateContent xmlns:mc="http://schemas.openxmlformats.org/markup-compatibility/2006">
              <mc:Choice xmlns:v="urn:schemas-microsoft-com:vml" Requires="v">
                <p:oleObj name="Equation" r:id="rId5" imgW="609480" imgH="291960" progId="Equation.DSMT4">
                  <p:embed/>
                </p:oleObj>
              </mc:Choice>
              <mc:Fallback>
                <p:oleObj name="Equation" r:id="rId5" imgW="609480" imgH="291960" progId="Equation.DSMT4">
                  <p:embed/>
                  <p:pic>
                    <p:nvPicPr>
                      <p:cNvPr id="0" name=""/>
                      <p:cNvPicPr/>
                      <p:nvPr/>
                    </p:nvPicPr>
                    <p:blipFill>
                      <a:blip r:embed="rId6"/>
                      <a:stretch>
                        <a:fillRect/>
                      </a:stretch>
                    </p:blipFill>
                    <p:spPr>
                      <a:xfrm>
                        <a:off x="1976437" y="4949825"/>
                        <a:ext cx="1071563" cy="514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998320"/>
              </p:ext>
            </p:extLst>
          </p:nvPr>
        </p:nvGraphicFramePr>
        <p:xfrm>
          <a:off x="1066800" y="5810250"/>
          <a:ext cx="7031038" cy="514350"/>
        </p:xfrm>
        <a:graphic>
          <a:graphicData uri="http://schemas.openxmlformats.org/presentationml/2006/ole">
            <mc:AlternateContent xmlns:mc="http://schemas.openxmlformats.org/markup-compatibility/2006">
              <mc:Choice xmlns:v="urn:schemas-microsoft-com:vml" Requires="v">
                <p:oleObj name="Equation" r:id="rId7" imgW="4000320" imgH="291960" progId="Equation.DSMT4">
                  <p:embed/>
                </p:oleObj>
              </mc:Choice>
              <mc:Fallback>
                <p:oleObj name="Equation" r:id="rId7" imgW="4000320" imgH="291960" progId="Equation.DSMT4">
                  <p:embed/>
                  <p:pic>
                    <p:nvPicPr>
                      <p:cNvPr id="0" name=""/>
                      <p:cNvPicPr/>
                      <p:nvPr/>
                    </p:nvPicPr>
                    <p:blipFill>
                      <a:blip r:embed="rId8"/>
                      <a:stretch>
                        <a:fillRect/>
                      </a:stretch>
                    </p:blipFill>
                    <p:spPr>
                      <a:xfrm>
                        <a:off x="1066800" y="5810250"/>
                        <a:ext cx="7031038" cy="514350"/>
                      </a:xfrm>
                      <a:prstGeom prst="rect">
                        <a:avLst/>
                      </a:prstGeom>
                    </p:spPr>
                  </p:pic>
                </p:oleObj>
              </mc:Fallback>
            </mc:AlternateContent>
          </a:graphicData>
        </a:graphic>
      </p:graphicFrame>
    </p:spTree>
    <p:extLst>
      <p:ext uri="{BB962C8B-B14F-4D97-AF65-F5344CB8AC3E}">
        <p14:creationId xmlns:p14="http://schemas.microsoft.com/office/powerpoint/2010/main" val="173029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821B6-358D-4E48-84B8-BEA63BB6F6D7}"/>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D1450FCB-BC15-4539-BDEC-61CA2C063280}"/>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3CEC13C2-2EB1-497B-8128-0C83EE61E2F2}"/>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165CAFC2-C8C8-42BE-9852-C8262DBC6DA0}"/>
              </a:ext>
            </a:extLst>
          </p:cNvPr>
          <p:cNvPicPr>
            <a:picLocks noChangeAspect="1"/>
          </p:cNvPicPr>
          <p:nvPr/>
        </p:nvPicPr>
        <p:blipFill>
          <a:blip r:embed="rId3"/>
          <a:stretch>
            <a:fillRect/>
          </a:stretch>
        </p:blipFill>
        <p:spPr>
          <a:xfrm>
            <a:off x="381000" y="957409"/>
            <a:ext cx="8005618" cy="5447432"/>
          </a:xfrm>
          <a:prstGeom prst="rect">
            <a:avLst/>
          </a:prstGeom>
        </p:spPr>
      </p:pic>
      <p:sp>
        <p:nvSpPr>
          <p:cNvPr id="6" name="TextBox 5">
            <a:extLst>
              <a:ext uri="{FF2B5EF4-FFF2-40B4-BE49-F238E27FC236}">
                <a16:creationId xmlns:a16="http://schemas.microsoft.com/office/drawing/2014/main" id="{F06EA893-42B6-416E-BFFC-7ABBAEB63C94}"/>
              </a:ext>
            </a:extLst>
          </p:cNvPr>
          <p:cNvSpPr txBox="1"/>
          <p:nvPr/>
        </p:nvSpPr>
        <p:spPr>
          <a:xfrm>
            <a:off x="411018" y="460375"/>
            <a:ext cx="8351982" cy="400110"/>
          </a:xfrm>
          <a:prstGeom prst="rect">
            <a:avLst/>
          </a:prstGeom>
          <a:noFill/>
        </p:spPr>
        <p:txBody>
          <a:bodyPr wrap="square" rtlCol="0">
            <a:spAutoFit/>
          </a:bodyPr>
          <a:lstStyle/>
          <a:p>
            <a:r>
              <a:rPr lang="en-US" sz="2000" dirty="0"/>
              <a:t>Physics Today </a:t>
            </a:r>
            <a:r>
              <a:rPr lang="en-US" sz="2000" b="1" dirty="0"/>
              <a:t>56</a:t>
            </a:r>
            <a:r>
              <a:rPr lang="en-US" sz="2000" dirty="0"/>
              <a:t>(12), 41 (2003); </a:t>
            </a:r>
            <a:r>
              <a:rPr lang="en-US" sz="2000" dirty="0">
                <a:hlinkClick r:id="rId4"/>
              </a:rPr>
              <a:t>https://doi.org/10.1063/1.1650227</a:t>
            </a:r>
            <a:endParaRPr lang="en-US" sz="2000" dirty="0">
              <a:latin typeface="+mj-lt"/>
            </a:endParaRPr>
          </a:p>
        </p:txBody>
      </p:sp>
    </p:spTree>
    <p:extLst>
      <p:ext uri="{BB962C8B-B14F-4D97-AF65-F5344CB8AC3E}">
        <p14:creationId xmlns:p14="http://schemas.microsoft.com/office/powerpoint/2010/main" val="14881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6862201"/>
              </p:ext>
            </p:extLst>
          </p:nvPr>
        </p:nvGraphicFramePr>
        <p:xfrm>
          <a:off x="258538" y="2291119"/>
          <a:ext cx="8733062" cy="1899880"/>
        </p:xfrm>
        <a:graphic>
          <a:graphicData uri="http://schemas.openxmlformats.org/presentationml/2006/ole">
            <mc:AlternateContent xmlns:mc="http://schemas.openxmlformats.org/markup-compatibility/2006">
              <mc:Choice xmlns:v="urn:schemas-microsoft-com:vml" Requires="v">
                <p:oleObj name="Equation" r:id="rId5" imgW="6946560" imgH="1511280" progId="Equation.DSMT4">
                  <p:embed/>
                </p:oleObj>
              </mc:Choice>
              <mc:Fallback>
                <p:oleObj name="Equation" r:id="rId5" imgW="6946560" imgH="1511280" progId="Equation.DSMT4">
                  <p:embed/>
                  <p:pic>
                    <p:nvPicPr>
                      <p:cNvPr id="0" name=""/>
                      <p:cNvPicPr/>
                      <p:nvPr/>
                    </p:nvPicPr>
                    <p:blipFill>
                      <a:blip r:embed="rId6"/>
                      <a:stretch>
                        <a:fillRect/>
                      </a:stretch>
                    </p:blipFill>
                    <p:spPr>
                      <a:xfrm>
                        <a:off x="258538" y="2291119"/>
                        <a:ext cx="8733062" cy="18998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9396696"/>
              </p:ext>
            </p:extLst>
          </p:nvPr>
        </p:nvGraphicFramePr>
        <p:xfrm>
          <a:off x="454325" y="5029853"/>
          <a:ext cx="5335083" cy="838200"/>
        </p:xfrm>
        <a:graphic>
          <a:graphicData uri="http://schemas.openxmlformats.org/presentationml/2006/ole">
            <mc:AlternateContent xmlns:mc="http://schemas.openxmlformats.org/markup-compatibility/2006">
              <mc:Choice xmlns:v="urn:schemas-microsoft-com:vml" Requires="v">
                <p:oleObj name="Equation" r:id="rId7" imgW="3390840" imgH="533160" progId="Equation.DSMT4">
                  <p:embed/>
                </p:oleObj>
              </mc:Choice>
              <mc:Fallback>
                <p:oleObj name="Equation" r:id="rId7" imgW="3390840" imgH="533160" progId="Equation.DSMT4">
                  <p:embed/>
                  <p:pic>
                    <p:nvPicPr>
                      <p:cNvPr id="0" name=""/>
                      <p:cNvPicPr/>
                      <p:nvPr/>
                    </p:nvPicPr>
                    <p:blipFill>
                      <a:blip r:embed="rId8"/>
                      <a:stretch>
                        <a:fillRect/>
                      </a:stretch>
                    </p:blipFill>
                    <p:spPr>
                      <a:xfrm>
                        <a:off x="454325" y="5029853"/>
                        <a:ext cx="5335083" cy="838200"/>
                      </a:xfrm>
                      <a:prstGeom prst="rect">
                        <a:avLst/>
                      </a:prstGeom>
                    </p:spPr>
                  </p:pic>
                </p:oleObj>
              </mc:Fallback>
            </mc:AlternateContent>
          </a:graphicData>
        </a:graphic>
      </p:graphicFrame>
      <p:sp>
        <p:nvSpPr>
          <p:cNvPr id="9" name="Down Arrow 8"/>
          <p:cNvSpPr/>
          <p:nvPr/>
        </p:nvSpPr>
        <p:spPr>
          <a:xfrm>
            <a:off x="2743200" y="4281325"/>
            <a:ext cx="10287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56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3929163"/>
              </p:ext>
            </p:extLst>
          </p:nvPr>
        </p:nvGraphicFramePr>
        <p:xfrm>
          <a:off x="158750" y="2819400"/>
          <a:ext cx="8701088" cy="671513"/>
        </p:xfrm>
        <a:graphic>
          <a:graphicData uri="http://schemas.openxmlformats.org/presentationml/2006/ole">
            <mc:AlternateContent xmlns:mc="http://schemas.openxmlformats.org/markup-compatibility/2006">
              <mc:Choice xmlns:v="urn:schemas-microsoft-com:vml" Requires="v">
                <p:oleObj name="Equation" r:id="rId5" imgW="6921360" imgH="533160" progId="Equation.DSMT4">
                  <p:embed/>
                </p:oleObj>
              </mc:Choice>
              <mc:Fallback>
                <p:oleObj name="Equation" r:id="rId5" imgW="6921360" imgH="533160" progId="Equation.DSMT4">
                  <p:embed/>
                  <p:pic>
                    <p:nvPicPr>
                      <p:cNvPr id="0" name=""/>
                      <p:cNvPicPr/>
                      <p:nvPr/>
                    </p:nvPicPr>
                    <p:blipFill>
                      <a:blip r:embed="rId6"/>
                      <a:stretch>
                        <a:fillRect/>
                      </a:stretch>
                    </p:blipFill>
                    <p:spPr>
                      <a:xfrm>
                        <a:off x="158750" y="2819400"/>
                        <a:ext cx="8701088" cy="6715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282907"/>
              </p:ext>
            </p:extLst>
          </p:nvPr>
        </p:nvGraphicFramePr>
        <p:xfrm>
          <a:off x="1058863" y="3886200"/>
          <a:ext cx="7159625" cy="2373313"/>
        </p:xfrm>
        <a:graphic>
          <a:graphicData uri="http://schemas.openxmlformats.org/presentationml/2006/ole">
            <mc:AlternateContent xmlns:mc="http://schemas.openxmlformats.org/markup-compatibility/2006">
              <mc:Choice xmlns:v="urn:schemas-microsoft-com:vml" Requires="v">
                <p:oleObj name="Equation" r:id="rId7" imgW="4902120" imgH="1625400" progId="Equation.DSMT4">
                  <p:embed/>
                </p:oleObj>
              </mc:Choice>
              <mc:Fallback>
                <p:oleObj name="Equation" r:id="rId7" imgW="4902120" imgH="1625400" progId="Equation.DSMT4">
                  <p:embed/>
                  <p:pic>
                    <p:nvPicPr>
                      <p:cNvPr id="0" name=""/>
                      <p:cNvPicPr/>
                      <p:nvPr/>
                    </p:nvPicPr>
                    <p:blipFill>
                      <a:blip r:embed="rId8"/>
                      <a:stretch>
                        <a:fillRect/>
                      </a:stretch>
                    </p:blipFill>
                    <p:spPr>
                      <a:xfrm>
                        <a:off x="1058863" y="3886200"/>
                        <a:ext cx="7159625" cy="2373313"/>
                      </a:xfrm>
                      <a:prstGeom prst="rect">
                        <a:avLst/>
                      </a:prstGeom>
                    </p:spPr>
                  </p:pic>
                </p:oleObj>
              </mc:Fallback>
            </mc:AlternateContent>
          </a:graphicData>
        </a:graphic>
      </p:graphicFrame>
    </p:spTree>
    <p:extLst>
      <p:ext uri="{BB962C8B-B14F-4D97-AF65-F5344CB8AC3E}">
        <p14:creationId xmlns:p14="http://schemas.microsoft.com/office/powerpoint/2010/main" val="54488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266700" y="460375"/>
            <a:ext cx="8420100" cy="5010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919333631"/>
              </p:ext>
            </p:extLst>
          </p:nvPr>
        </p:nvGraphicFramePr>
        <p:xfrm>
          <a:off x="4760913" y="4937125"/>
          <a:ext cx="1612900" cy="617538"/>
        </p:xfrm>
        <a:graphic>
          <a:graphicData uri="http://schemas.openxmlformats.org/presentationml/2006/ole">
            <mc:AlternateContent xmlns:mc="http://schemas.openxmlformats.org/markup-compatibility/2006">
              <mc:Choice xmlns:v="urn:schemas-microsoft-com:vml" Requires="v">
                <p:oleObj name="Equation" r:id="rId4" imgW="1028520" imgH="393480" progId="Equation.DSMT4">
                  <p:embed/>
                </p:oleObj>
              </mc:Choice>
              <mc:Fallback>
                <p:oleObj name="Equation" r:id="rId4" imgW="1028520" imgH="393480" progId="Equation.DSMT4">
                  <p:embed/>
                  <p:pic>
                    <p:nvPicPr>
                      <p:cNvPr id="0" name=""/>
                      <p:cNvPicPr/>
                      <p:nvPr/>
                    </p:nvPicPr>
                    <p:blipFill>
                      <a:blip r:embed="rId5"/>
                      <a:stretch>
                        <a:fillRect/>
                      </a:stretch>
                    </p:blipFill>
                    <p:spPr>
                      <a:xfrm>
                        <a:off x="4760913" y="4937125"/>
                        <a:ext cx="1612900" cy="617538"/>
                      </a:xfrm>
                      <a:prstGeom prst="rect">
                        <a:avLst/>
                      </a:prstGeom>
                    </p:spPr>
                  </p:pic>
                </p:oleObj>
              </mc:Fallback>
            </mc:AlternateContent>
          </a:graphicData>
        </a:graphic>
      </p:graphicFrame>
      <p:sp>
        <p:nvSpPr>
          <p:cNvPr id="7" name="Rectangle 6"/>
          <p:cNvSpPr/>
          <p:nvPr/>
        </p:nvSpPr>
        <p:spPr>
          <a:xfrm>
            <a:off x="4695700" y="5638800"/>
            <a:ext cx="76200" cy="219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98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228600" y="304800"/>
            <a:ext cx="7667625" cy="5695950"/>
          </a:xfrm>
          <a:prstGeom prst="rect">
            <a:avLst/>
          </a:prstGeom>
        </p:spPr>
      </p:pic>
      <p:sp>
        <p:nvSpPr>
          <p:cNvPr id="6" name="TextBox 5">
            <a:extLst>
              <a:ext uri="{FF2B5EF4-FFF2-40B4-BE49-F238E27FC236}">
                <a16:creationId xmlns:a16="http://schemas.microsoft.com/office/drawing/2014/main" id="{01332DAA-7CDE-4033-B389-DB0CCD3E8517}"/>
              </a:ext>
            </a:extLst>
          </p:cNvPr>
          <p:cNvSpPr txBox="1"/>
          <p:nvPr/>
        </p:nvSpPr>
        <p:spPr>
          <a:xfrm>
            <a:off x="7620000" y="1524000"/>
            <a:ext cx="1295400" cy="1569660"/>
          </a:xfrm>
          <a:prstGeom prst="rect">
            <a:avLst/>
          </a:prstGeom>
          <a:noFill/>
        </p:spPr>
        <p:txBody>
          <a:bodyPr wrap="square" rtlCol="0">
            <a:spAutoFit/>
          </a:bodyPr>
          <a:lstStyle/>
          <a:p>
            <a:r>
              <a:rPr lang="en-US" sz="2400" dirty="0">
                <a:solidFill>
                  <a:srgbClr val="FF0000"/>
                </a:solidFill>
                <a:latin typeface="+mj-lt"/>
              </a:rPr>
              <a:t>Laplace</a:t>
            </a:r>
          </a:p>
          <a:p>
            <a:r>
              <a:rPr lang="en-US" sz="2400" dirty="0">
                <a:solidFill>
                  <a:srgbClr val="FF0000"/>
                </a:solidFill>
                <a:latin typeface="+mj-lt"/>
              </a:rPr>
              <a:t>Poisson</a:t>
            </a:r>
          </a:p>
          <a:p>
            <a:r>
              <a:rPr lang="en-US" sz="2400" dirty="0">
                <a:solidFill>
                  <a:srgbClr val="FF0000"/>
                </a:solidFill>
                <a:latin typeface="+mj-lt"/>
              </a:rPr>
              <a:t>Poisson</a:t>
            </a:r>
          </a:p>
          <a:p>
            <a:r>
              <a:rPr lang="en-US" sz="2400" dirty="0">
                <a:solidFill>
                  <a:srgbClr val="FF0000"/>
                </a:solidFill>
                <a:latin typeface="+mj-lt"/>
              </a:rPr>
              <a:t>Laplace</a:t>
            </a:r>
          </a:p>
        </p:txBody>
      </p:sp>
    </p:spTree>
    <p:extLst>
      <p:ext uri="{BB962C8B-B14F-4D97-AF65-F5344CB8AC3E}">
        <p14:creationId xmlns:p14="http://schemas.microsoft.com/office/powerpoint/2010/main" val="27734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3"/>
          <a:stretch>
            <a:fillRect/>
          </a:stretch>
        </p:blipFill>
        <p:spPr>
          <a:xfrm>
            <a:off x="1676400" y="304800"/>
            <a:ext cx="5057775" cy="5819775"/>
          </a:xfrm>
          <a:prstGeom prst="rect">
            <a:avLst/>
          </a:prstGeom>
        </p:spPr>
      </p:pic>
    </p:spTree>
    <p:extLst>
      <p:ext uri="{BB962C8B-B14F-4D97-AF65-F5344CB8AC3E}">
        <p14:creationId xmlns:p14="http://schemas.microsoft.com/office/powerpoint/2010/main" val="104548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457200"/>
            <a:ext cx="7772400" cy="4154984"/>
          </a:xfrm>
          <a:prstGeom prst="rect">
            <a:avLst/>
          </a:prstGeom>
          <a:noFill/>
        </p:spPr>
        <p:txBody>
          <a:bodyPr wrap="square" rtlCol="0">
            <a:spAutoFit/>
          </a:bodyPr>
          <a:lstStyle/>
          <a:p>
            <a:pPr algn="ctr"/>
            <a:r>
              <a:rPr lang="en-US" sz="2400" b="1" dirty="0">
                <a:latin typeface="+mj-lt"/>
              </a:rPr>
              <a:t>Comment about the example and solution</a:t>
            </a:r>
          </a:p>
          <a:p>
            <a:pPr algn="ctr"/>
            <a:endParaRPr lang="en-US" sz="2400" b="1" dirty="0">
              <a:latin typeface="+mj-lt"/>
            </a:endParaRPr>
          </a:p>
          <a:p>
            <a:r>
              <a:rPr lang="en-US" sz="2400" dirty="0"/>
              <a:t>This particular example is one that is used to model semiconductor junctions where the charge density is controlled by introducing charged impurities near</a:t>
            </a:r>
          </a:p>
          <a:p>
            <a:r>
              <a:rPr lang="en-US" sz="2400" dirty="0"/>
              <a:t>the junction. </a:t>
            </a:r>
          </a:p>
          <a:p>
            <a:endParaRPr lang="en-US" sz="2400" dirty="0">
              <a:latin typeface="+mj-lt"/>
            </a:endParaRPr>
          </a:p>
          <a:p>
            <a:r>
              <a:rPr lang="en-US" sz="2400" dirty="0"/>
              <a:t>The solution of the Poisson equation for this case can be determined by piecewise solution within each of the four regions.   Alternatively, from Green's theorem in one-dimension, one can  use  the Green's function </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8970629"/>
              </p:ext>
            </p:extLst>
          </p:nvPr>
        </p:nvGraphicFramePr>
        <p:xfrm>
          <a:off x="838200" y="4793688"/>
          <a:ext cx="7086600" cy="1302311"/>
        </p:xfrm>
        <a:graphic>
          <a:graphicData uri="http://schemas.openxmlformats.org/presentationml/2006/ole">
            <mc:AlternateContent xmlns:mc="http://schemas.openxmlformats.org/markup-compatibility/2006">
              <mc:Choice xmlns:v="urn:schemas-microsoft-com:vml" Requires="v">
                <p:oleObj name="Equation" r:id="rId3" imgW="5321160" imgH="977760" progId="Equation.DSMT4">
                  <p:embed/>
                </p:oleObj>
              </mc:Choice>
              <mc:Fallback>
                <p:oleObj name="Equation" r:id="rId3" imgW="5321160" imgH="977760" progId="Equation.DSMT4">
                  <p:embed/>
                  <p:pic>
                    <p:nvPicPr>
                      <p:cNvPr id="0" name=""/>
                      <p:cNvPicPr/>
                      <p:nvPr/>
                    </p:nvPicPr>
                    <p:blipFill>
                      <a:blip r:embed="rId4"/>
                      <a:stretch>
                        <a:fillRect/>
                      </a:stretch>
                    </p:blipFill>
                    <p:spPr>
                      <a:xfrm>
                        <a:off x="838200" y="4793688"/>
                        <a:ext cx="7086600" cy="1302311"/>
                      </a:xfrm>
                      <a:prstGeom prst="rect">
                        <a:avLst/>
                      </a:prstGeom>
                    </p:spPr>
                  </p:pic>
                </p:oleObj>
              </mc:Fallback>
            </mc:AlternateContent>
          </a:graphicData>
        </a:graphic>
      </p:graphicFrame>
    </p:spTree>
    <p:extLst>
      <p:ext uri="{BB962C8B-B14F-4D97-AF65-F5344CB8AC3E}">
        <p14:creationId xmlns:p14="http://schemas.microsoft.com/office/powerpoint/2010/main" val="158910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219373"/>
            <a:ext cx="8229600" cy="461665"/>
          </a:xfrm>
          <a:prstGeom prst="rect">
            <a:avLst/>
          </a:prstGeom>
          <a:noFill/>
        </p:spPr>
        <p:txBody>
          <a:bodyPr wrap="square" rtlCol="0">
            <a:spAutoFit/>
          </a:bodyPr>
          <a:lstStyle/>
          <a:p>
            <a:pPr algn="ctr"/>
            <a:r>
              <a:rPr lang="en-US" sz="2400" dirty="0">
                <a:latin typeface="+mj-lt"/>
              </a:rPr>
              <a:t>Notes on the one-dimensional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2525616782"/>
              </p:ext>
            </p:extLst>
          </p:nvPr>
        </p:nvGraphicFramePr>
        <p:xfrm>
          <a:off x="304800" y="1042353"/>
          <a:ext cx="8642350" cy="4932362"/>
        </p:xfrm>
        <a:graphic>
          <a:graphicData uri="http://schemas.openxmlformats.org/presentationml/2006/ole">
            <mc:AlternateContent xmlns:mc="http://schemas.openxmlformats.org/markup-compatibility/2006">
              <mc:Choice xmlns:v="urn:schemas-microsoft-com:vml" Requires="v">
                <p:oleObj name="Equation" r:id="rId3" imgW="5232240" imgH="2984400" progId="Equation.DSMT4">
                  <p:embed/>
                </p:oleObj>
              </mc:Choice>
              <mc:Fallback>
                <p:oleObj name="Equation" r:id="rId3" imgW="5232240" imgH="2984400" progId="Equation.DSMT4">
                  <p:embed/>
                  <p:pic>
                    <p:nvPicPr>
                      <p:cNvPr id="0" name=""/>
                      <p:cNvPicPr/>
                      <p:nvPr/>
                    </p:nvPicPr>
                    <p:blipFill>
                      <a:blip r:embed="rId4"/>
                      <a:stretch>
                        <a:fillRect/>
                      </a:stretch>
                    </p:blipFill>
                    <p:spPr>
                      <a:xfrm>
                        <a:off x="304800" y="1042353"/>
                        <a:ext cx="8642350" cy="4932362"/>
                      </a:xfrm>
                      <a:prstGeom prst="rect">
                        <a:avLst/>
                      </a:prstGeom>
                    </p:spPr>
                  </p:pic>
                </p:oleObj>
              </mc:Fallback>
            </mc:AlternateContent>
          </a:graphicData>
        </a:graphic>
      </p:graphicFrame>
    </p:spTree>
    <p:extLst>
      <p:ext uri="{BB962C8B-B14F-4D97-AF65-F5344CB8AC3E}">
        <p14:creationId xmlns:p14="http://schemas.microsoft.com/office/powerpoint/2010/main" val="115676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228600"/>
            <a:ext cx="8001000" cy="461665"/>
          </a:xfrm>
          <a:prstGeom prst="rect">
            <a:avLst/>
          </a:prstGeom>
          <a:noFill/>
        </p:spPr>
        <p:txBody>
          <a:bodyPr wrap="square" rtlCol="0">
            <a:spAutoFit/>
          </a:bodyPr>
          <a:lstStyle/>
          <a:p>
            <a:pPr algn="ctr"/>
            <a:r>
              <a:rPr lang="en-US" sz="2400" dirty="0">
                <a:latin typeface="+mj-lt"/>
              </a:rPr>
              <a:t>Construction of a Green’s function in one dimension</a:t>
            </a:r>
          </a:p>
        </p:txBody>
      </p:sp>
      <p:graphicFrame>
        <p:nvGraphicFramePr>
          <p:cNvPr id="6" name="Object 5"/>
          <p:cNvGraphicFramePr>
            <a:graphicFrameLocks noChangeAspect="1"/>
          </p:cNvGraphicFramePr>
          <p:nvPr>
            <p:extLst>
              <p:ext uri="{D42A27DB-BD31-4B8C-83A1-F6EECF244321}">
                <p14:modId xmlns:p14="http://schemas.microsoft.com/office/powerpoint/2010/main" val="178263775"/>
              </p:ext>
            </p:extLst>
          </p:nvPr>
        </p:nvGraphicFramePr>
        <p:xfrm>
          <a:off x="625282" y="914400"/>
          <a:ext cx="8213918" cy="3048000"/>
        </p:xfrm>
        <a:graphic>
          <a:graphicData uri="http://schemas.openxmlformats.org/presentationml/2006/ole">
            <mc:AlternateContent xmlns:mc="http://schemas.openxmlformats.org/markup-compatibility/2006">
              <mc:Choice xmlns:v="urn:schemas-microsoft-com:vml" Requires="v">
                <p:oleObj name="Equation" r:id="rId3" imgW="6070320" imgH="2323800" progId="Equation.DSMT4">
                  <p:embed/>
                </p:oleObj>
              </mc:Choice>
              <mc:Fallback>
                <p:oleObj name="Equation" r:id="rId3" imgW="6070320" imgH="2323800" progId="Equation.DSMT4">
                  <p:embed/>
                  <p:pic>
                    <p:nvPicPr>
                      <p:cNvPr id="0" name=""/>
                      <p:cNvPicPr/>
                      <p:nvPr/>
                    </p:nvPicPr>
                    <p:blipFill>
                      <a:blip r:embed="rId4"/>
                      <a:stretch>
                        <a:fillRect/>
                      </a:stretch>
                    </p:blipFill>
                    <p:spPr>
                      <a:xfrm>
                        <a:off x="625282" y="914400"/>
                        <a:ext cx="8213918" cy="304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1056023"/>
              </p:ext>
            </p:extLst>
          </p:nvPr>
        </p:nvGraphicFramePr>
        <p:xfrm>
          <a:off x="557213" y="4186238"/>
          <a:ext cx="4610100" cy="1352550"/>
        </p:xfrm>
        <a:graphic>
          <a:graphicData uri="http://schemas.openxmlformats.org/presentationml/2006/ole">
            <mc:AlternateContent xmlns:mc="http://schemas.openxmlformats.org/markup-compatibility/2006">
              <mc:Choice xmlns:v="urn:schemas-microsoft-com:vml" Requires="v">
                <p:oleObj name="Equation" r:id="rId5" imgW="3073320" imgH="901440" progId="Equation.DSMT4">
                  <p:embed/>
                </p:oleObj>
              </mc:Choice>
              <mc:Fallback>
                <p:oleObj name="Equation" r:id="rId5" imgW="3073320" imgH="901440" progId="Equation.DSMT4">
                  <p:embed/>
                  <p:pic>
                    <p:nvPicPr>
                      <p:cNvPr id="0" name=""/>
                      <p:cNvPicPr/>
                      <p:nvPr/>
                    </p:nvPicPr>
                    <p:blipFill>
                      <a:blip r:embed="rId6"/>
                      <a:stretch>
                        <a:fillRect/>
                      </a:stretch>
                    </p:blipFill>
                    <p:spPr>
                      <a:xfrm>
                        <a:off x="557213" y="4186238"/>
                        <a:ext cx="4610100" cy="1352550"/>
                      </a:xfrm>
                      <a:prstGeom prst="rect">
                        <a:avLst/>
                      </a:prstGeom>
                    </p:spPr>
                  </p:pic>
                </p:oleObj>
              </mc:Fallback>
            </mc:AlternateContent>
          </a:graphicData>
        </a:graphic>
      </p:graphicFrame>
    </p:spTree>
    <p:extLst>
      <p:ext uri="{BB962C8B-B14F-4D97-AF65-F5344CB8AC3E}">
        <p14:creationId xmlns:p14="http://schemas.microsoft.com/office/powerpoint/2010/main" val="192739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B1CD2C-DC7F-8B4E-A439-E10A2EFCAD3C}"/>
              </a:ext>
            </a:extLst>
          </p:cNvPr>
          <p:cNvPicPr>
            <a:picLocks noChangeAspect="1"/>
          </p:cNvPicPr>
          <p:nvPr/>
        </p:nvPicPr>
        <p:blipFill>
          <a:blip r:embed="rId3"/>
          <a:stretch>
            <a:fillRect/>
          </a:stretch>
        </p:blipFill>
        <p:spPr>
          <a:xfrm>
            <a:off x="880101" y="51326"/>
            <a:ext cx="7383798" cy="6806674"/>
          </a:xfrm>
          <a:prstGeom prst="rect">
            <a:avLst/>
          </a:prstGeom>
        </p:spPr>
      </p:pic>
      <p:sp>
        <p:nvSpPr>
          <p:cNvPr id="2" name="Date Placeholder 1">
            <a:extLst>
              <a:ext uri="{FF2B5EF4-FFF2-40B4-BE49-F238E27FC236}">
                <a16:creationId xmlns:a16="http://schemas.microsoft.com/office/drawing/2014/main" id="{61E46151-E92D-440B-BD03-76017FF20640}"/>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B75DE21A-4959-4FBD-AC63-776A3CCC5C9D}"/>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EEAACF60-2D60-4CB9-9823-15BC9300A28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a:extLst>
              <a:ext uri="{FF2B5EF4-FFF2-40B4-BE49-F238E27FC236}">
                <a16:creationId xmlns:a16="http://schemas.microsoft.com/office/drawing/2014/main" id="{1EEBD99F-6543-41CD-984C-B3705478AAB0}"/>
              </a:ext>
            </a:extLst>
          </p:cNvPr>
          <p:cNvSpPr txBox="1"/>
          <p:nvPr/>
        </p:nvSpPr>
        <p:spPr>
          <a:xfrm>
            <a:off x="5638800" y="838200"/>
            <a:ext cx="2362200" cy="461665"/>
          </a:xfrm>
          <a:prstGeom prst="rect">
            <a:avLst/>
          </a:prstGeom>
          <a:noFill/>
        </p:spPr>
        <p:txBody>
          <a:bodyPr wrap="square" rtlCol="0">
            <a:spAutoFit/>
          </a:bodyPr>
          <a:lstStyle/>
          <a:p>
            <a:r>
              <a:rPr lang="en-US" sz="2400" dirty="0">
                <a:latin typeface="+mj-lt"/>
              </a:rPr>
              <a:t>4 PM Olin 101</a:t>
            </a:r>
          </a:p>
        </p:txBody>
      </p:sp>
    </p:spTree>
    <p:extLst>
      <p:ext uri="{BB962C8B-B14F-4D97-AF65-F5344CB8AC3E}">
        <p14:creationId xmlns:p14="http://schemas.microsoft.com/office/powerpoint/2010/main" val="165950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990600" y="381000"/>
            <a:ext cx="6705600" cy="457200"/>
          </a:xfrm>
          <a:prstGeom prst="rect">
            <a:avLst/>
          </a:prstGeom>
          <a:noFill/>
        </p:spPr>
        <p:txBody>
          <a:bodyPr wrap="square" rtlCol="0">
            <a:spAutoFit/>
          </a:bodyPr>
          <a:lstStyle/>
          <a:p>
            <a:pPr algn="ctr"/>
            <a:r>
              <a:rPr lang="en-US" sz="2400" dirty="0">
                <a:latin typeface="+mj-lt"/>
              </a:rPr>
              <a:t>Summary </a:t>
            </a:r>
          </a:p>
        </p:txBody>
      </p:sp>
      <p:graphicFrame>
        <p:nvGraphicFramePr>
          <p:cNvPr id="6" name="Object 5"/>
          <p:cNvGraphicFramePr>
            <a:graphicFrameLocks noChangeAspect="1"/>
          </p:cNvGraphicFramePr>
          <p:nvPr>
            <p:extLst>
              <p:ext uri="{D42A27DB-BD31-4B8C-83A1-F6EECF244321}">
                <p14:modId xmlns:p14="http://schemas.microsoft.com/office/powerpoint/2010/main" val="1793145541"/>
              </p:ext>
            </p:extLst>
          </p:nvPr>
        </p:nvGraphicFramePr>
        <p:xfrm>
          <a:off x="1333500" y="1652588"/>
          <a:ext cx="6672263" cy="3756025"/>
        </p:xfrm>
        <a:graphic>
          <a:graphicData uri="http://schemas.openxmlformats.org/presentationml/2006/ole">
            <mc:AlternateContent xmlns:mc="http://schemas.openxmlformats.org/markup-compatibility/2006">
              <mc:Choice xmlns:v="urn:schemas-microsoft-com:vml" Requires="v">
                <p:oleObj name="Equation" r:id="rId3" imgW="4038480" imgH="2273040" progId="Equation.DSMT4">
                  <p:embed/>
                </p:oleObj>
              </mc:Choice>
              <mc:Fallback>
                <p:oleObj name="Equation" r:id="rId3" imgW="4038480" imgH="2273040" progId="Equation.DSMT4">
                  <p:embed/>
                  <p:pic>
                    <p:nvPicPr>
                      <p:cNvPr id="0" name=""/>
                      <p:cNvPicPr/>
                      <p:nvPr/>
                    </p:nvPicPr>
                    <p:blipFill>
                      <a:blip r:embed="rId4"/>
                      <a:stretch>
                        <a:fillRect/>
                      </a:stretch>
                    </p:blipFill>
                    <p:spPr>
                      <a:xfrm>
                        <a:off x="1333500" y="1652588"/>
                        <a:ext cx="6672263" cy="3756025"/>
                      </a:xfrm>
                      <a:prstGeom prst="rect">
                        <a:avLst/>
                      </a:prstGeom>
                    </p:spPr>
                  </p:pic>
                </p:oleObj>
              </mc:Fallback>
            </mc:AlternateContent>
          </a:graphicData>
        </a:graphic>
      </p:graphicFrame>
    </p:spTree>
    <p:extLst>
      <p:ext uri="{BB962C8B-B14F-4D97-AF65-F5344CB8AC3E}">
        <p14:creationId xmlns:p14="http://schemas.microsoft.com/office/powerpoint/2010/main" val="34411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457200"/>
            <a:ext cx="8077200" cy="461665"/>
          </a:xfrm>
          <a:prstGeom prst="rect">
            <a:avLst/>
          </a:prstGeom>
          <a:noFill/>
        </p:spPr>
        <p:txBody>
          <a:bodyPr wrap="square" rtlCol="0">
            <a:spAutoFit/>
          </a:bodyPr>
          <a:lstStyle/>
          <a:p>
            <a:pPr algn="ctr"/>
            <a:r>
              <a:rPr lang="en-US" sz="2400" dirty="0">
                <a:latin typeface="+mj-lt"/>
              </a:rPr>
              <a:t>One dimensional Green’s function in practice</a:t>
            </a:r>
          </a:p>
        </p:txBody>
      </p:sp>
      <p:graphicFrame>
        <p:nvGraphicFramePr>
          <p:cNvPr id="6" name="Object 5"/>
          <p:cNvGraphicFramePr>
            <a:graphicFrameLocks noChangeAspect="1"/>
          </p:cNvGraphicFramePr>
          <p:nvPr>
            <p:extLst>
              <p:ext uri="{D42A27DB-BD31-4B8C-83A1-F6EECF244321}">
                <p14:modId xmlns:p14="http://schemas.microsoft.com/office/powerpoint/2010/main" val="2027470281"/>
              </p:ext>
            </p:extLst>
          </p:nvPr>
        </p:nvGraphicFramePr>
        <p:xfrm>
          <a:off x="2159000" y="1498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2159000" y="1498600"/>
                        <a:ext cx="914400" cy="250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407687"/>
              </p:ext>
            </p:extLst>
          </p:nvPr>
        </p:nvGraphicFramePr>
        <p:xfrm>
          <a:off x="1239838" y="947738"/>
          <a:ext cx="7781925" cy="4005262"/>
        </p:xfrm>
        <a:graphic>
          <a:graphicData uri="http://schemas.openxmlformats.org/presentationml/2006/ole">
            <mc:AlternateContent xmlns:mc="http://schemas.openxmlformats.org/markup-compatibility/2006">
              <mc:Choice xmlns:v="urn:schemas-microsoft-com:vml" Requires="v">
                <p:oleObj name="Equation" r:id="rId5" imgW="5841720" imgH="3009600" progId="Equation.DSMT4">
                  <p:embed/>
                </p:oleObj>
              </mc:Choice>
              <mc:Fallback>
                <p:oleObj name="Equation" r:id="rId5" imgW="5841720" imgH="3009600" progId="Equation.DSMT4">
                  <p:embed/>
                  <p:pic>
                    <p:nvPicPr>
                      <p:cNvPr id="0" name=""/>
                      <p:cNvPicPr/>
                      <p:nvPr/>
                    </p:nvPicPr>
                    <p:blipFill>
                      <a:blip r:embed="rId6"/>
                      <a:stretch>
                        <a:fillRect/>
                      </a:stretch>
                    </p:blipFill>
                    <p:spPr>
                      <a:xfrm>
                        <a:off x="1239838" y="947738"/>
                        <a:ext cx="7781925" cy="4005262"/>
                      </a:xfrm>
                      <a:prstGeom prst="rect">
                        <a:avLst/>
                      </a:prstGeom>
                    </p:spPr>
                  </p:pic>
                </p:oleObj>
              </mc:Fallback>
            </mc:AlternateContent>
          </a:graphicData>
        </a:graphic>
      </p:graphicFrame>
      <p:sp>
        <p:nvSpPr>
          <p:cNvPr id="8" name="TextBox 7"/>
          <p:cNvSpPr txBox="1"/>
          <p:nvPr/>
        </p:nvSpPr>
        <p:spPr>
          <a:xfrm>
            <a:off x="791369" y="5004523"/>
            <a:ext cx="8229600" cy="1200329"/>
          </a:xfrm>
          <a:prstGeom prst="rect">
            <a:avLst/>
          </a:prstGeom>
          <a:noFill/>
        </p:spPr>
        <p:txBody>
          <a:bodyPr wrap="square" rtlCol="0">
            <a:spAutoFit/>
          </a:bodyPr>
          <a:lstStyle/>
          <a:p>
            <a:r>
              <a:rPr lang="en-US" sz="2400" dirty="0">
                <a:latin typeface="+mj-lt"/>
              </a:rPr>
              <a:t>This expression gives the same result as previously obtained for the example </a:t>
            </a:r>
            <a:r>
              <a:rPr lang="en-US" sz="2400" i="1" dirty="0">
                <a:latin typeface="Symbol" panose="05050102010706020507" pitchFamily="18" charset="2"/>
              </a:rPr>
              <a:t>r</a:t>
            </a:r>
            <a:r>
              <a:rPr lang="en-US" sz="2400" i="1" dirty="0">
                <a:latin typeface="+mj-lt"/>
              </a:rPr>
              <a:t>(x) </a:t>
            </a:r>
            <a:r>
              <a:rPr lang="en-US" sz="2400" dirty="0">
                <a:latin typeface="+mj-lt"/>
              </a:rPr>
              <a:t>and more generally is appropriate  for any neutral charge distribution.</a:t>
            </a:r>
            <a:r>
              <a:rPr lang="en-US" sz="2400" i="1" dirty="0">
                <a:latin typeface="+mj-lt"/>
              </a:rPr>
              <a:t> </a:t>
            </a:r>
          </a:p>
        </p:txBody>
      </p:sp>
    </p:spTree>
    <p:extLst>
      <p:ext uri="{BB962C8B-B14F-4D97-AF65-F5344CB8AC3E}">
        <p14:creationId xmlns:p14="http://schemas.microsoft.com/office/powerpoint/2010/main" val="153090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E1853-1206-4004-A1BC-BFAF15D0D615}"/>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8A22DE19-C03F-49F4-A76D-ECA625368461}"/>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DA85B93E-754F-42B7-90E1-611B0F7B1DB9}"/>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7BC50F0F-1FDB-48B1-B2B2-9655F6FA0233}"/>
              </a:ext>
            </a:extLst>
          </p:cNvPr>
          <p:cNvSpPr txBox="1"/>
          <p:nvPr/>
        </p:nvSpPr>
        <p:spPr>
          <a:xfrm>
            <a:off x="457200" y="304800"/>
            <a:ext cx="7162800" cy="830997"/>
          </a:xfrm>
          <a:prstGeom prst="rect">
            <a:avLst/>
          </a:prstGeom>
          <a:noFill/>
        </p:spPr>
        <p:txBody>
          <a:bodyPr wrap="square" rtlCol="0">
            <a:spAutoFit/>
          </a:bodyPr>
          <a:lstStyle/>
          <a:p>
            <a:r>
              <a:rPr lang="en-US" sz="2400" dirty="0">
                <a:latin typeface="+mj-lt"/>
              </a:rPr>
              <a:t>Question -- </a:t>
            </a:r>
            <a:r>
              <a:rPr lang="en-US" sz="2400" dirty="0"/>
              <a:t>How do we know which one of x and x' is the x</a:t>
            </a:r>
            <a:r>
              <a:rPr lang="en-US" sz="2400" baseline="-25000" dirty="0"/>
              <a:t>&lt;</a:t>
            </a:r>
            <a:r>
              <a:rPr lang="en-US" sz="2400" dirty="0"/>
              <a:t> term? </a:t>
            </a:r>
            <a:r>
              <a:rPr lang="en-US" sz="2400" dirty="0">
                <a:latin typeface="+mj-lt"/>
              </a:rPr>
              <a:t> </a:t>
            </a:r>
          </a:p>
        </p:txBody>
      </p:sp>
      <p:graphicFrame>
        <p:nvGraphicFramePr>
          <p:cNvPr id="6" name="Object 5">
            <a:extLst>
              <a:ext uri="{FF2B5EF4-FFF2-40B4-BE49-F238E27FC236}">
                <a16:creationId xmlns:a16="http://schemas.microsoft.com/office/drawing/2014/main" id="{7FA2192D-5540-43BF-B6BB-3D6ED46ADA07}"/>
              </a:ext>
            </a:extLst>
          </p:cNvPr>
          <p:cNvGraphicFramePr>
            <a:graphicFrameLocks noChangeAspect="1"/>
          </p:cNvGraphicFramePr>
          <p:nvPr>
            <p:extLst>
              <p:ext uri="{D42A27DB-BD31-4B8C-83A1-F6EECF244321}">
                <p14:modId xmlns:p14="http://schemas.microsoft.com/office/powerpoint/2010/main" val="663629469"/>
              </p:ext>
            </p:extLst>
          </p:nvPr>
        </p:nvGraphicFramePr>
        <p:xfrm>
          <a:off x="685800" y="1509432"/>
          <a:ext cx="5733280" cy="1924050"/>
        </p:xfrm>
        <a:graphic>
          <a:graphicData uri="http://schemas.openxmlformats.org/presentationml/2006/ole">
            <mc:AlternateContent xmlns:mc="http://schemas.openxmlformats.org/markup-compatibility/2006">
              <mc:Choice xmlns:v="urn:schemas-microsoft-com:vml" Requires="v">
                <p:oleObj name="Equation" r:id="rId3" imgW="3746160" imgH="1257120" progId="Equation.DSMT4">
                  <p:embed/>
                </p:oleObj>
              </mc:Choice>
              <mc:Fallback>
                <p:oleObj name="Equation" r:id="rId3" imgW="3746160" imgH="1257120" progId="Equation.DSMT4">
                  <p:embed/>
                  <p:pic>
                    <p:nvPicPr>
                      <p:cNvPr id="0" name=""/>
                      <p:cNvPicPr/>
                      <p:nvPr/>
                    </p:nvPicPr>
                    <p:blipFill>
                      <a:blip r:embed="rId4"/>
                      <a:stretch>
                        <a:fillRect/>
                      </a:stretch>
                    </p:blipFill>
                    <p:spPr>
                      <a:xfrm>
                        <a:off x="685800" y="1509432"/>
                        <a:ext cx="5733280" cy="1924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99F530-6FD2-4279-A252-F8A8F221EFB3}"/>
              </a:ext>
            </a:extLst>
          </p:cNvPr>
          <p:cNvSpPr txBox="1"/>
          <p:nvPr/>
        </p:nvSpPr>
        <p:spPr>
          <a:xfrm>
            <a:off x="2642522" y="2826765"/>
            <a:ext cx="914400" cy="461665"/>
          </a:xfrm>
          <a:prstGeom prst="rect">
            <a:avLst/>
          </a:prstGeom>
          <a:noFill/>
        </p:spPr>
        <p:txBody>
          <a:bodyPr wrap="square" rtlCol="0">
            <a:spAutoFit/>
          </a:bodyPr>
          <a:lstStyle/>
          <a:p>
            <a:r>
              <a:rPr lang="en-US" sz="2400" i="1" dirty="0">
                <a:latin typeface="+mj-lt"/>
              </a:rPr>
              <a:t>x’&lt;x</a:t>
            </a:r>
          </a:p>
        </p:txBody>
      </p:sp>
      <p:sp>
        <p:nvSpPr>
          <p:cNvPr id="9" name="TextBox 8">
            <a:extLst>
              <a:ext uri="{FF2B5EF4-FFF2-40B4-BE49-F238E27FC236}">
                <a16:creationId xmlns:a16="http://schemas.microsoft.com/office/drawing/2014/main" id="{9BF1270A-F8A6-4306-9987-C322EDF21E06}"/>
              </a:ext>
            </a:extLst>
          </p:cNvPr>
          <p:cNvSpPr txBox="1"/>
          <p:nvPr/>
        </p:nvSpPr>
        <p:spPr>
          <a:xfrm>
            <a:off x="4924040" y="2826765"/>
            <a:ext cx="914400" cy="461665"/>
          </a:xfrm>
          <a:prstGeom prst="rect">
            <a:avLst/>
          </a:prstGeom>
          <a:noFill/>
        </p:spPr>
        <p:txBody>
          <a:bodyPr wrap="square" rtlCol="0">
            <a:spAutoFit/>
          </a:bodyPr>
          <a:lstStyle/>
          <a:p>
            <a:r>
              <a:rPr lang="en-US" sz="2400" i="1" dirty="0">
                <a:latin typeface="+mj-lt"/>
              </a:rPr>
              <a:t>x’&gt;x</a:t>
            </a:r>
          </a:p>
        </p:txBody>
      </p:sp>
    </p:spTree>
    <p:extLst>
      <p:ext uri="{BB962C8B-B14F-4D97-AF65-F5344CB8AC3E}">
        <p14:creationId xmlns:p14="http://schemas.microsoft.com/office/powerpoint/2010/main" val="147593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69855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295275" y="1490662"/>
            <a:ext cx="8553450" cy="3876675"/>
          </a:xfrm>
          <a:prstGeom prst="rect">
            <a:avLst/>
          </a:prstGeom>
        </p:spPr>
      </p:pic>
    </p:spTree>
    <p:extLst>
      <p:ext uri="{BB962C8B-B14F-4D97-AF65-F5344CB8AC3E}">
        <p14:creationId xmlns:p14="http://schemas.microsoft.com/office/powerpoint/2010/main" val="112636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325641" y="381000"/>
            <a:ext cx="8513559" cy="5857875"/>
          </a:xfrm>
          <a:prstGeom prst="rect">
            <a:avLst/>
          </a:prstGeom>
        </p:spPr>
      </p:pic>
    </p:spTree>
    <p:extLst>
      <p:ext uri="{BB962C8B-B14F-4D97-AF65-F5344CB8AC3E}">
        <p14:creationId xmlns:p14="http://schemas.microsoft.com/office/powerpoint/2010/main" val="1940470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152400" y="-6350"/>
            <a:ext cx="7896225" cy="6362700"/>
          </a:xfrm>
          <a:prstGeom prst="rect">
            <a:avLst/>
          </a:prstGeom>
        </p:spPr>
      </p:pic>
      <p:sp>
        <p:nvSpPr>
          <p:cNvPr id="6" name="U-Turn Arrow 5"/>
          <p:cNvSpPr/>
          <p:nvPr/>
        </p:nvSpPr>
        <p:spPr>
          <a:xfrm flipH="1">
            <a:off x="6705600" y="685800"/>
            <a:ext cx="4572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4587855"/>
              </p:ext>
            </p:extLst>
          </p:nvPr>
        </p:nvGraphicFramePr>
        <p:xfrm>
          <a:off x="7267575" y="685800"/>
          <a:ext cx="1562100" cy="622300"/>
        </p:xfrm>
        <a:graphic>
          <a:graphicData uri="http://schemas.openxmlformats.org/presentationml/2006/ole">
            <mc:AlternateContent xmlns:mc="http://schemas.openxmlformats.org/markup-compatibility/2006">
              <mc:Choice xmlns:v="urn:schemas-microsoft-com:vml" Requires="v">
                <p:oleObj name="Equation" r:id="rId4" imgW="1562040" imgH="622080" progId="Equation.DSMT4">
                  <p:embed/>
                </p:oleObj>
              </mc:Choice>
              <mc:Fallback>
                <p:oleObj name="Equation" r:id="rId4" imgW="1562040" imgH="622080" progId="Equation.DSMT4">
                  <p:embed/>
                  <p:pic>
                    <p:nvPicPr>
                      <p:cNvPr id="0" name=""/>
                      <p:cNvPicPr/>
                      <p:nvPr/>
                    </p:nvPicPr>
                    <p:blipFill>
                      <a:blip r:embed="rId5"/>
                      <a:stretch>
                        <a:fillRect/>
                      </a:stretch>
                    </p:blipFill>
                    <p:spPr>
                      <a:xfrm>
                        <a:off x="7267575" y="685800"/>
                        <a:ext cx="1562100" cy="622300"/>
                      </a:xfrm>
                      <a:prstGeom prst="rect">
                        <a:avLst/>
                      </a:prstGeom>
                    </p:spPr>
                  </p:pic>
                </p:oleObj>
              </mc:Fallback>
            </mc:AlternateContent>
          </a:graphicData>
        </a:graphic>
      </p:graphicFrame>
    </p:spTree>
    <p:extLst>
      <p:ext uri="{BB962C8B-B14F-4D97-AF65-F5344CB8AC3E}">
        <p14:creationId xmlns:p14="http://schemas.microsoft.com/office/powerpoint/2010/main" val="53717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1EAC3C-E9AF-5B4C-FC57-380B5316CD04}"/>
              </a:ext>
            </a:extLst>
          </p:cNvPr>
          <p:cNvPicPr>
            <a:picLocks noChangeAspect="1"/>
          </p:cNvPicPr>
          <p:nvPr/>
        </p:nvPicPr>
        <p:blipFill>
          <a:blip r:embed="rId2"/>
          <a:stretch>
            <a:fillRect/>
          </a:stretch>
        </p:blipFill>
        <p:spPr>
          <a:xfrm>
            <a:off x="110895" y="304800"/>
            <a:ext cx="8922209" cy="5470645"/>
          </a:xfrm>
          <a:prstGeom prst="rect">
            <a:avLst/>
          </a:prstGeom>
        </p:spPr>
      </p:pic>
      <p:sp>
        <p:nvSpPr>
          <p:cNvPr id="2" name="Date Placeholder 1">
            <a:extLst>
              <a:ext uri="{FF2B5EF4-FFF2-40B4-BE49-F238E27FC236}">
                <a16:creationId xmlns:a16="http://schemas.microsoft.com/office/drawing/2014/main" id="{0A702722-6393-0740-F5BE-B8EA52487108}"/>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B7598968-C8E1-920D-43DA-A65E19A71E6B}"/>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BCF9871E-697A-1488-0A1D-7FEA4CF945EC}"/>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ectangle 4">
            <a:extLst>
              <a:ext uri="{FF2B5EF4-FFF2-40B4-BE49-F238E27FC236}">
                <a16:creationId xmlns:a16="http://schemas.microsoft.com/office/drawing/2014/main" id="{EE71F880-340F-D789-1A17-C0E487FC4A9C}"/>
              </a:ext>
            </a:extLst>
          </p:cNvPr>
          <p:cNvSpPr/>
          <p:nvPr/>
        </p:nvSpPr>
        <p:spPr>
          <a:xfrm>
            <a:off x="266699" y="5105400"/>
            <a:ext cx="8610600"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77A5E-632A-57FC-971B-D2FF68876795}"/>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EE9759C5-C639-ED9D-15E7-B60E45E0E3DB}"/>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0DBE54D6-D168-9FA5-D092-1CA4E1454E26}"/>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D8016128-DEB6-98A1-B48B-5F84A4548BE5}"/>
              </a:ext>
            </a:extLst>
          </p:cNvPr>
          <p:cNvPicPr>
            <a:picLocks noChangeAspect="1"/>
          </p:cNvPicPr>
          <p:nvPr/>
        </p:nvPicPr>
        <p:blipFill>
          <a:blip r:embed="rId2"/>
          <a:stretch>
            <a:fillRect/>
          </a:stretch>
        </p:blipFill>
        <p:spPr>
          <a:xfrm>
            <a:off x="76200" y="838200"/>
            <a:ext cx="8788852" cy="3841815"/>
          </a:xfrm>
          <a:prstGeom prst="rect">
            <a:avLst/>
          </a:prstGeom>
        </p:spPr>
      </p:pic>
    </p:spTree>
    <p:extLst>
      <p:ext uri="{BB962C8B-B14F-4D97-AF65-F5344CB8AC3E}">
        <p14:creationId xmlns:p14="http://schemas.microsoft.com/office/powerpoint/2010/main" val="15162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22DF3AAF-A7EB-BD60-94E4-B452ACF2C0D2}"/>
              </a:ext>
            </a:extLst>
          </p:cNvPr>
          <p:cNvPicPr>
            <a:picLocks noChangeAspect="1"/>
          </p:cNvPicPr>
          <p:nvPr/>
        </p:nvPicPr>
        <p:blipFill>
          <a:blip r:embed="rId3"/>
          <a:stretch>
            <a:fillRect/>
          </a:stretch>
        </p:blipFill>
        <p:spPr>
          <a:xfrm>
            <a:off x="-76200" y="381000"/>
            <a:ext cx="9220200" cy="5958051"/>
          </a:xfrm>
          <a:prstGeom prst="rect">
            <a:avLst/>
          </a:prstGeom>
        </p:spPr>
      </p:pic>
    </p:spTree>
    <p:extLst>
      <p:ext uri="{BB962C8B-B14F-4D97-AF65-F5344CB8AC3E}">
        <p14:creationId xmlns:p14="http://schemas.microsoft.com/office/powerpoint/2010/main" val="395918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85E11-2EC5-79E4-DB60-90B36CCC7DFB}"/>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23274528-867D-6DAF-19EC-36A936F0DB97}"/>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3ACB7FD5-24AB-7546-6071-7A8CFD571E66}"/>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3D40DA61-BA02-FE46-75D5-9D0EE57F5876}"/>
              </a:ext>
            </a:extLst>
          </p:cNvPr>
          <p:cNvSpPr txBox="1"/>
          <p:nvPr/>
        </p:nvSpPr>
        <p:spPr>
          <a:xfrm>
            <a:off x="381000" y="381000"/>
            <a:ext cx="7772400" cy="461665"/>
          </a:xfrm>
          <a:prstGeom prst="rect">
            <a:avLst/>
          </a:prstGeom>
          <a:noFill/>
        </p:spPr>
        <p:txBody>
          <a:bodyPr wrap="square" rtlCol="0">
            <a:spAutoFit/>
          </a:bodyPr>
          <a:lstStyle/>
          <a:p>
            <a:r>
              <a:rPr lang="en-US" sz="2400" dirty="0">
                <a:latin typeface="+mj-lt"/>
              </a:rPr>
              <a:t>Comment on HW #2</a:t>
            </a:r>
          </a:p>
        </p:txBody>
      </p:sp>
      <p:graphicFrame>
        <p:nvGraphicFramePr>
          <p:cNvPr id="7" name="Object 6">
            <a:extLst>
              <a:ext uri="{FF2B5EF4-FFF2-40B4-BE49-F238E27FC236}">
                <a16:creationId xmlns:a16="http://schemas.microsoft.com/office/drawing/2014/main" id="{D9A24D46-2325-F40C-34AE-178511C3E753}"/>
              </a:ext>
            </a:extLst>
          </p:cNvPr>
          <p:cNvGraphicFramePr>
            <a:graphicFrameLocks noChangeAspect="1"/>
          </p:cNvGraphicFramePr>
          <p:nvPr>
            <p:extLst>
              <p:ext uri="{D42A27DB-BD31-4B8C-83A1-F6EECF244321}">
                <p14:modId xmlns:p14="http://schemas.microsoft.com/office/powerpoint/2010/main" val="2902830313"/>
              </p:ext>
            </p:extLst>
          </p:nvPr>
        </p:nvGraphicFramePr>
        <p:xfrm>
          <a:off x="838200" y="1143000"/>
          <a:ext cx="7700136" cy="1779587"/>
        </p:xfrm>
        <a:graphic>
          <a:graphicData uri="http://schemas.openxmlformats.org/presentationml/2006/ole">
            <mc:AlternateContent xmlns:mc="http://schemas.openxmlformats.org/markup-compatibility/2006">
              <mc:Choice xmlns:v="urn:schemas-microsoft-com:vml" Requires="v">
                <p:oleObj name="Equation" r:id="rId2" imgW="2857320" imgH="660240" progId="Equation.DSMT4">
                  <p:embed/>
                </p:oleObj>
              </mc:Choice>
              <mc:Fallback>
                <p:oleObj name="Equation" r:id="rId2" imgW="2857320" imgH="660240" progId="Equation.DSMT4">
                  <p:embed/>
                  <p:pic>
                    <p:nvPicPr>
                      <p:cNvPr id="0" name=""/>
                      <p:cNvPicPr/>
                      <p:nvPr/>
                    </p:nvPicPr>
                    <p:blipFill>
                      <a:blip r:embed="rId3"/>
                      <a:stretch>
                        <a:fillRect/>
                      </a:stretch>
                    </p:blipFill>
                    <p:spPr>
                      <a:xfrm>
                        <a:off x="838200" y="1143000"/>
                        <a:ext cx="7700136" cy="1779587"/>
                      </a:xfrm>
                      <a:prstGeom prst="rect">
                        <a:avLst/>
                      </a:prstGeom>
                    </p:spPr>
                  </p:pic>
                </p:oleObj>
              </mc:Fallback>
            </mc:AlternateContent>
          </a:graphicData>
        </a:graphic>
      </p:graphicFrame>
      <p:sp>
        <p:nvSpPr>
          <p:cNvPr id="8" name="Arrow: Up 7">
            <a:extLst>
              <a:ext uri="{FF2B5EF4-FFF2-40B4-BE49-F238E27FC236}">
                <a16:creationId xmlns:a16="http://schemas.microsoft.com/office/drawing/2014/main" id="{B414ACDA-CEDB-900C-9D85-82AB01813EAA}"/>
              </a:ext>
            </a:extLst>
          </p:cNvPr>
          <p:cNvSpPr/>
          <p:nvPr/>
        </p:nvSpPr>
        <p:spPr>
          <a:xfrm rot="19608002">
            <a:off x="3038758" y="2618601"/>
            <a:ext cx="914400" cy="795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25E978-3452-40CF-4DFA-AA002DA50C8C}"/>
              </a:ext>
            </a:extLst>
          </p:cNvPr>
          <p:cNvSpPr txBox="1"/>
          <p:nvPr/>
        </p:nvSpPr>
        <p:spPr>
          <a:xfrm>
            <a:off x="4038600" y="2819400"/>
            <a:ext cx="4724400" cy="584775"/>
          </a:xfrm>
          <a:prstGeom prst="rect">
            <a:avLst/>
          </a:prstGeom>
          <a:noFill/>
        </p:spPr>
        <p:txBody>
          <a:bodyPr wrap="square" rtlCol="0">
            <a:spAutoFit/>
          </a:bodyPr>
          <a:lstStyle/>
          <a:p>
            <a:r>
              <a:rPr lang="en-US" sz="2400" dirty="0">
                <a:latin typeface="+mj-lt"/>
              </a:rPr>
              <a:t>Three dimensional </a:t>
            </a:r>
            <a:r>
              <a:rPr lang="en-US" sz="3200" dirty="0">
                <a:latin typeface="Symbol" panose="05050102010706020507" pitchFamily="18" charset="2"/>
              </a:rPr>
              <a:t>d</a:t>
            </a:r>
            <a:r>
              <a:rPr lang="en-US" sz="2400" dirty="0">
                <a:latin typeface="+mj-lt"/>
              </a:rPr>
              <a:t> function</a:t>
            </a:r>
          </a:p>
        </p:txBody>
      </p:sp>
      <p:graphicFrame>
        <p:nvGraphicFramePr>
          <p:cNvPr id="6" name="Object 5">
            <a:extLst>
              <a:ext uri="{FF2B5EF4-FFF2-40B4-BE49-F238E27FC236}">
                <a16:creationId xmlns:a16="http://schemas.microsoft.com/office/drawing/2014/main" id="{070B28DB-F083-EF5A-1536-8FCBAC152531}"/>
              </a:ext>
            </a:extLst>
          </p:cNvPr>
          <p:cNvGraphicFramePr>
            <a:graphicFrameLocks noChangeAspect="1"/>
          </p:cNvGraphicFramePr>
          <p:nvPr>
            <p:extLst>
              <p:ext uri="{D42A27DB-BD31-4B8C-83A1-F6EECF244321}">
                <p14:modId xmlns:p14="http://schemas.microsoft.com/office/powerpoint/2010/main" val="1155678803"/>
              </p:ext>
            </p:extLst>
          </p:nvPr>
        </p:nvGraphicFramePr>
        <p:xfrm>
          <a:off x="838200" y="4190781"/>
          <a:ext cx="7720267" cy="1779587"/>
        </p:xfrm>
        <a:graphic>
          <a:graphicData uri="http://schemas.openxmlformats.org/presentationml/2006/ole">
            <mc:AlternateContent xmlns:mc="http://schemas.openxmlformats.org/markup-compatibility/2006">
              <mc:Choice xmlns:v="urn:schemas-microsoft-com:vml" Requires="v">
                <p:oleObj name="Equation" r:id="rId4" imgW="3746160" imgH="863280" progId="Equation.DSMT4">
                  <p:embed/>
                </p:oleObj>
              </mc:Choice>
              <mc:Fallback>
                <p:oleObj name="Equation" r:id="rId4" imgW="3746160" imgH="863280" progId="Equation.DSMT4">
                  <p:embed/>
                  <p:pic>
                    <p:nvPicPr>
                      <p:cNvPr id="0" name=""/>
                      <p:cNvPicPr/>
                      <p:nvPr/>
                    </p:nvPicPr>
                    <p:blipFill>
                      <a:blip r:embed="rId5"/>
                      <a:stretch>
                        <a:fillRect/>
                      </a:stretch>
                    </p:blipFill>
                    <p:spPr>
                      <a:xfrm>
                        <a:off x="838200" y="4190781"/>
                        <a:ext cx="7720267" cy="1779587"/>
                      </a:xfrm>
                      <a:prstGeom prst="rect">
                        <a:avLst/>
                      </a:prstGeom>
                    </p:spPr>
                  </p:pic>
                </p:oleObj>
              </mc:Fallback>
            </mc:AlternateContent>
          </a:graphicData>
        </a:graphic>
      </p:graphicFrame>
    </p:spTree>
    <p:extLst>
      <p:ext uri="{BB962C8B-B14F-4D97-AF65-F5344CB8AC3E}">
        <p14:creationId xmlns:p14="http://schemas.microsoft.com/office/powerpoint/2010/main" val="101989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EDE98-174B-F000-3134-9E3580CE7D1A}"/>
              </a:ext>
            </a:extLst>
          </p:cNvPr>
          <p:cNvSpPr>
            <a:spLocks noGrp="1"/>
          </p:cNvSpPr>
          <p:nvPr>
            <p:ph type="dt" sz="half" idx="10"/>
          </p:nvPr>
        </p:nvSpPr>
        <p:spPr/>
        <p:txBody>
          <a:bodyPr/>
          <a:lstStyle/>
          <a:p>
            <a:r>
              <a:rPr lang="en-US"/>
              <a:t>1/24/2024</a:t>
            </a:r>
            <a:endParaRPr lang="en-US" dirty="0"/>
          </a:p>
        </p:txBody>
      </p:sp>
      <p:sp>
        <p:nvSpPr>
          <p:cNvPr id="3" name="Footer Placeholder 2">
            <a:extLst>
              <a:ext uri="{FF2B5EF4-FFF2-40B4-BE49-F238E27FC236}">
                <a16:creationId xmlns:a16="http://schemas.microsoft.com/office/drawing/2014/main" id="{C96BA818-E838-5AC9-2FF4-710CB6731811}"/>
              </a:ext>
            </a:extLst>
          </p:cNvPr>
          <p:cNvSpPr>
            <a:spLocks noGrp="1"/>
          </p:cNvSpPr>
          <p:nvPr>
            <p:ph type="ftr" sz="quarter" idx="11"/>
          </p:nvPr>
        </p:nvSpPr>
        <p:spPr/>
        <p:txBody>
          <a:bodyPr/>
          <a:lstStyle/>
          <a:p>
            <a:r>
              <a:rPr lang="en-US"/>
              <a:t>PHY 712  Spring 2024 -- Lecture 4</a:t>
            </a:r>
            <a:endParaRPr lang="en-US" dirty="0"/>
          </a:p>
        </p:txBody>
      </p:sp>
      <p:sp>
        <p:nvSpPr>
          <p:cNvPr id="4" name="Slide Number Placeholder 3">
            <a:extLst>
              <a:ext uri="{FF2B5EF4-FFF2-40B4-BE49-F238E27FC236}">
                <a16:creationId xmlns:a16="http://schemas.microsoft.com/office/drawing/2014/main" id="{8D3F140A-FE6A-18DA-B1A8-764409FC4EF5}"/>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38595921-7D7B-192D-9377-B484D6C9A1F2}"/>
              </a:ext>
            </a:extLst>
          </p:cNvPr>
          <p:cNvSpPr txBox="1"/>
          <p:nvPr/>
        </p:nvSpPr>
        <p:spPr>
          <a:xfrm>
            <a:off x="152400" y="100330"/>
            <a:ext cx="8915400" cy="6001643"/>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Joe: </a:t>
            </a:r>
            <a:r>
              <a:rPr lang="en-US" sz="2400" b="0" i="0" dirty="0">
                <a:solidFill>
                  <a:srgbClr val="222222"/>
                </a:solidFill>
                <a:effectLst/>
                <a:latin typeface="Arial" panose="020B0604020202020204" pitchFamily="34" charset="0"/>
              </a:rPr>
              <a:t> I was working through Chapter 1 of Jackson and got stuck at the beginning of 1.6 (pg32) where he mentions the "dipole-layer distribution of strength D(x)". I don't think I've seen this quantity before, and the way he defines it seems a bit circular, so I'm guessing he assumes we know what it is. It'd be helpful if you could talk about what it is and how he uses it in that section.</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Comment:  From the previous slide, it is apparent that the transition from point charges </a:t>
            </a:r>
            <a:r>
              <a:rPr lang="en-US" sz="2400" i="1" dirty="0">
                <a:solidFill>
                  <a:srgbClr val="222222"/>
                </a:solidFill>
                <a:latin typeface="Arial" panose="020B0604020202020204" pitchFamily="34" charset="0"/>
              </a:rPr>
              <a:t>q</a:t>
            </a:r>
            <a:r>
              <a:rPr lang="en-US" sz="2400" dirty="0">
                <a:solidFill>
                  <a:srgbClr val="222222"/>
                </a:solidFill>
                <a:latin typeface="Arial" panose="020B0604020202020204" pitchFamily="34" charset="0"/>
              </a:rPr>
              <a:t> to continuous distributions </a:t>
            </a:r>
          </a:p>
          <a:p>
            <a:r>
              <a:rPr lang="en-US" sz="2400" dirty="0">
                <a:solidFill>
                  <a:srgbClr val="222222"/>
                </a:solidFill>
                <a:latin typeface="Symbol" panose="05050102010706020507" pitchFamily="18" charset="2"/>
              </a:rPr>
              <a:t>r</a:t>
            </a:r>
            <a:r>
              <a:rPr lang="en-US" sz="2400" dirty="0">
                <a:solidFill>
                  <a:srgbClr val="222222"/>
                </a:solidFill>
                <a:latin typeface="Arial" panose="020B0604020202020204" pitchFamily="34" charset="0"/>
              </a:rPr>
              <a:t>(</a:t>
            </a:r>
            <a:r>
              <a:rPr lang="en-US" sz="2400" b="1" dirty="0">
                <a:solidFill>
                  <a:srgbClr val="222222"/>
                </a:solidFill>
                <a:latin typeface="Arial" panose="020B0604020202020204" pitchFamily="34" charset="0"/>
              </a:rPr>
              <a:t>r</a:t>
            </a:r>
            <a:r>
              <a:rPr lang="en-US" sz="2400" dirty="0">
                <a:solidFill>
                  <a:srgbClr val="222222"/>
                </a:solidFill>
                <a:latin typeface="Arial" panose="020B0604020202020204" pitchFamily="34" charset="0"/>
              </a:rPr>
              <a:t>) is non-trivial and singularities can arise.   We will discuss dipolar fields in Chap. 4 where these ideas may be presented more clearly.  (I personally find the notion of D(</a:t>
            </a:r>
            <a:r>
              <a:rPr lang="en-US" sz="2400" b="1" dirty="0">
                <a:solidFill>
                  <a:srgbClr val="222222"/>
                </a:solidFill>
                <a:latin typeface="Arial" panose="020B0604020202020204" pitchFamily="34" charset="0"/>
              </a:rPr>
              <a:t>r</a:t>
            </a:r>
            <a:r>
              <a:rPr lang="en-US" sz="2400" dirty="0">
                <a:solidFill>
                  <a:srgbClr val="222222"/>
                </a:solidFill>
                <a:latin typeface="Arial" panose="020B0604020202020204" pitchFamily="34" charset="0"/>
              </a:rPr>
              <a:t>)  rather confusing.)</a:t>
            </a:r>
            <a:endParaRPr lang="en-US" sz="2400" dirty="0">
              <a:latin typeface="+mj-lt"/>
            </a:endParaRPr>
          </a:p>
        </p:txBody>
      </p:sp>
    </p:spTree>
    <p:extLst>
      <p:ext uri="{BB962C8B-B14F-4D97-AF65-F5344CB8AC3E}">
        <p14:creationId xmlns:p14="http://schemas.microsoft.com/office/powerpoint/2010/main" val="419667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pPr algn="ctr"/>
            <a:r>
              <a:rPr lang="en-US" sz="2400" b="1" dirty="0"/>
              <a:t>Poisson and Laplace Equations</a:t>
            </a:r>
            <a:endParaRPr lang="en-US" sz="2400" dirty="0"/>
          </a:p>
          <a:p>
            <a:r>
              <a:rPr lang="en-US" sz="2400" dirty="0"/>
              <a:t>We are concerned with finding solutions to the Poisson equation:</a:t>
            </a:r>
          </a:p>
          <a:p>
            <a:endParaRPr lang="en-US" sz="2400" dirty="0"/>
          </a:p>
          <a:p>
            <a:endParaRPr lang="en-US" sz="2400" dirty="0"/>
          </a:p>
          <a:p>
            <a:r>
              <a:rPr lang="en-US" sz="2400" dirty="0"/>
              <a:t>and the Laplace equation:</a:t>
            </a:r>
            <a:br>
              <a:rPr lang="en-US" sz="2400" dirty="0"/>
            </a:br>
            <a:br>
              <a:rPr lang="en-US" sz="2400" dirty="0"/>
            </a:br>
            <a:endParaRPr lang="en-US" sz="2400" dirty="0"/>
          </a:p>
          <a:p>
            <a:r>
              <a:rPr lang="en-US" sz="2400" dirty="0"/>
              <a:t>The Laplace equation is the “homogeneous” version of the Poisson equation.  The Green's theorem allows us to determine the electrostatic potential  from volume and surface integrals:</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89576521"/>
              </p:ext>
            </p:extLst>
          </p:nvPr>
        </p:nvGraphicFramePr>
        <p:xfrm>
          <a:off x="2819400" y="1219200"/>
          <a:ext cx="2971800" cy="1117218"/>
        </p:xfrm>
        <a:graphic>
          <a:graphicData uri="http://schemas.openxmlformats.org/presentationml/2006/ole">
            <mc:AlternateContent xmlns:mc="http://schemas.openxmlformats.org/markup-compatibility/2006">
              <mc:Choice xmlns:v="urn:schemas-microsoft-com:vml" Requires="v">
                <p:oleObj name="Equation" r:id="rId3" imgW="1688760" imgH="634680" progId="Equation.DSMT4">
                  <p:embed/>
                </p:oleObj>
              </mc:Choice>
              <mc:Fallback>
                <p:oleObj name="Equation" r:id="rId3" imgW="1688760" imgH="634680" progId="Equation.DSMT4">
                  <p:embed/>
                  <p:pic>
                    <p:nvPicPr>
                      <p:cNvPr id="0" name=""/>
                      <p:cNvPicPr/>
                      <p:nvPr/>
                    </p:nvPicPr>
                    <p:blipFill>
                      <a:blip r:embed="rId4"/>
                      <a:stretch>
                        <a:fillRect/>
                      </a:stretch>
                    </p:blipFill>
                    <p:spPr>
                      <a:xfrm>
                        <a:off x="2819400" y="1219200"/>
                        <a:ext cx="2971800" cy="11172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1816873"/>
              </p:ext>
            </p:extLst>
          </p:nvPr>
        </p:nvGraphicFramePr>
        <p:xfrm>
          <a:off x="3048000" y="2553590"/>
          <a:ext cx="2078037" cy="581025"/>
        </p:xfrm>
        <a:graphic>
          <a:graphicData uri="http://schemas.openxmlformats.org/presentationml/2006/ole">
            <mc:AlternateContent xmlns:mc="http://schemas.openxmlformats.org/markup-compatibility/2006">
              <mc:Choice xmlns:v="urn:schemas-microsoft-com:vml" Requires="v">
                <p:oleObj name="Equation" r:id="rId5" imgW="1180800" imgH="330120" progId="Equation.DSMT4">
                  <p:embed/>
                </p:oleObj>
              </mc:Choice>
              <mc:Fallback>
                <p:oleObj name="Equation" r:id="rId5" imgW="1180800" imgH="330120" progId="Equation.DSMT4">
                  <p:embed/>
                  <p:pic>
                    <p:nvPicPr>
                      <p:cNvPr id="0" name=""/>
                      <p:cNvPicPr/>
                      <p:nvPr/>
                    </p:nvPicPr>
                    <p:blipFill>
                      <a:blip r:embed="rId6"/>
                      <a:stretch>
                        <a:fillRect/>
                      </a:stretch>
                    </p:blipFill>
                    <p:spPr>
                      <a:xfrm>
                        <a:off x="3048000" y="2553590"/>
                        <a:ext cx="2078037" cy="581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93276"/>
              </p:ext>
            </p:extLst>
          </p:nvPr>
        </p:nvGraphicFramePr>
        <p:xfrm>
          <a:off x="1306513" y="4538663"/>
          <a:ext cx="7161212" cy="1798637"/>
        </p:xfrm>
        <a:graphic>
          <a:graphicData uri="http://schemas.openxmlformats.org/presentationml/2006/ole">
            <mc:AlternateContent xmlns:mc="http://schemas.openxmlformats.org/markup-compatibility/2006">
              <mc:Choice xmlns:v="urn:schemas-microsoft-com:vml" Requires="v">
                <p:oleObj name="Equation" r:id="rId7" imgW="4902120" imgH="1231560" progId="Equation.DSMT4">
                  <p:embed/>
                </p:oleObj>
              </mc:Choice>
              <mc:Fallback>
                <p:oleObj name="Equation" r:id="rId7" imgW="4902120" imgH="1231560" progId="Equation.DSMT4">
                  <p:embed/>
                  <p:pic>
                    <p:nvPicPr>
                      <p:cNvPr id="0" name=""/>
                      <p:cNvPicPr/>
                      <p:nvPr/>
                    </p:nvPicPr>
                    <p:blipFill>
                      <a:blip r:embed="rId8"/>
                      <a:stretch>
                        <a:fillRect/>
                      </a:stretch>
                    </p:blipFill>
                    <p:spPr>
                      <a:xfrm>
                        <a:off x="1306513" y="4538663"/>
                        <a:ext cx="7161212" cy="1798637"/>
                      </a:xfrm>
                      <a:prstGeom prst="rect">
                        <a:avLst/>
                      </a:prstGeom>
                    </p:spPr>
                  </p:pic>
                </p:oleObj>
              </mc:Fallback>
            </mc:AlternateContent>
          </a:graphicData>
        </a:graphic>
      </p:graphicFrame>
    </p:spTree>
    <p:extLst>
      <p:ext uri="{BB962C8B-B14F-4D97-AF65-F5344CB8AC3E}">
        <p14:creationId xmlns:p14="http://schemas.microsoft.com/office/powerpoint/2010/main" val="405919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1/24/2024</a:t>
            </a:r>
            <a:endParaRPr lang="en-US" dirty="0"/>
          </a:p>
        </p:txBody>
      </p:sp>
      <p:sp>
        <p:nvSpPr>
          <p:cNvPr id="3" name="Footer Placeholder 2"/>
          <p:cNvSpPr>
            <a:spLocks noGrp="1"/>
          </p:cNvSpPr>
          <p:nvPr>
            <p:ph type="ftr" sz="quarter" idx="11"/>
          </p:nvPr>
        </p:nvSpPr>
        <p:spPr/>
        <p:txBody>
          <a:bodyPr/>
          <a:lstStyle/>
          <a:p>
            <a:r>
              <a:rPr lang="en-US"/>
              <a:t>PHY 712  Spring 2024 --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914400" y="381000"/>
            <a:ext cx="6553200" cy="461665"/>
          </a:xfrm>
          <a:prstGeom prst="rect">
            <a:avLst/>
          </a:prstGeom>
          <a:noFill/>
        </p:spPr>
        <p:txBody>
          <a:bodyPr wrap="square" rtlCol="0">
            <a:spAutoFit/>
          </a:bodyPr>
          <a:lstStyle/>
          <a:p>
            <a:r>
              <a:rPr lang="en-US" sz="2400" b="1" dirty="0">
                <a:latin typeface="+mj-lt"/>
              </a:rPr>
              <a:t>Poisson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33193671"/>
              </p:ext>
            </p:extLst>
          </p:nvPr>
        </p:nvGraphicFramePr>
        <p:xfrm>
          <a:off x="459828" y="1219200"/>
          <a:ext cx="7654925" cy="2701925"/>
        </p:xfrm>
        <a:graphic>
          <a:graphicData uri="http://schemas.openxmlformats.org/presentationml/2006/ole">
            <mc:AlternateContent xmlns:mc="http://schemas.openxmlformats.org/markup-compatibility/2006">
              <mc:Choice xmlns:v="urn:schemas-microsoft-com:vml" Requires="v">
                <p:oleObj name="Equation" r:id="rId3" imgW="4711680" imgH="1663560" progId="Equation.DSMT4">
                  <p:embed/>
                </p:oleObj>
              </mc:Choice>
              <mc:Fallback>
                <p:oleObj name="Equation" r:id="rId3" imgW="4711680" imgH="1663560" progId="Equation.DSMT4">
                  <p:embed/>
                  <p:pic>
                    <p:nvPicPr>
                      <p:cNvPr id="0" name=""/>
                      <p:cNvPicPr/>
                      <p:nvPr/>
                    </p:nvPicPr>
                    <p:blipFill>
                      <a:blip r:embed="rId4"/>
                      <a:stretch>
                        <a:fillRect/>
                      </a:stretch>
                    </p:blipFill>
                    <p:spPr>
                      <a:xfrm>
                        <a:off x="459828" y="1219200"/>
                        <a:ext cx="7654925" cy="2701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453050"/>
              </p:ext>
            </p:extLst>
          </p:nvPr>
        </p:nvGraphicFramePr>
        <p:xfrm>
          <a:off x="357187" y="4059346"/>
          <a:ext cx="8329613" cy="2281238"/>
        </p:xfrm>
        <a:graphic>
          <a:graphicData uri="http://schemas.openxmlformats.org/presentationml/2006/ole">
            <mc:AlternateContent xmlns:mc="http://schemas.openxmlformats.org/markup-compatibility/2006">
              <mc:Choice xmlns:v="urn:schemas-microsoft-com:vml" Requires="v">
                <p:oleObj name="Equation" r:id="rId5" imgW="5702040" imgH="1562040" progId="Equation.DSMT4">
                  <p:embed/>
                </p:oleObj>
              </mc:Choice>
              <mc:Fallback>
                <p:oleObj name="Equation" r:id="rId5" imgW="5702040" imgH="1562040" progId="Equation.DSMT4">
                  <p:embed/>
                  <p:pic>
                    <p:nvPicPr>
                      <p:cNvPr id="0" name=""/>
                      <p:cNvPicPr/>
                      <p:nvPr/>
                    </p:nvPicPr>
                    <p:blipFill>
                      <a:blip r:embed="rId6"/>
                      <a:stretch>
                        <a:fillRect/>
                      </a:stretch>
                    </p:blipFill>
                    <p:spPr>
                      <a:xfrm>
                        <a:off x="357187" y="4059346"/>
                        <a:ext cx="8329613" cy="2281238"/>
                      </a:xfrm>
                      <a:prstGeom prst="rect">
                        <a:avLst/>
                      </a:prstGeom>
                    </p:spPr>
                  </p:pic>
                </p:oleObj>
              </mc:Fallback>
            </mc:AlternateContent>
          </a:graphicData>
        </a:graphic>
      </p:graphicFrame>
    </p:spTree>
    <p:extLst>
      <p:ext uri="{BB962C8B-B14F-4D97-AF65-F5344CB8AC3E}">
        <p14:creationId xmlns:p14="http://schemas.microsoft.com/office/powerpoint/2010/main" val="420472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12838</TotalTime>
  <Words>1012</Words>
  <Application>Microsoft Office PowerPoint</Application>
  <PresentationFormat>On-screen Show (4:3)</PresentationFormat>
  <Paragraphs>166</Paragraphs>
  <Slides>26</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2"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734</cp:revision>
  <cp:lastPrinted>2022-01-19T14:35:35Z</cp:lastPrinted>
  <dcterms:created xsi:type="dcterms:W3CDTF">2012-01-10T18:32:24Z</dcterms:created>
  <dcterms:modified xsi:type="dcterms:W3CDTF">2024-01-24T02:49:32Z</dcterms:modified>
</cp:coreProperties>
</file>