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6" r:id="rId2"/>
    <p:sldId id="386" r:id="rId3"/>
    <p:sldId id="354" r:id="rId4"/>
    <p:sldId id="385" r:id="rId5"/>
    <p:sldId id="383" r:id="rId6"/>
    <p:sldId id="366" r:id="rId7"/>
    <p:sldId id="367" r:id="rId8"/>
    <p:sldId id="387" r:id="rId9"/>
    <p:sldId id="368" r:id="rId10"/>
    <p:sldId id="369" r:id="rId11"/>
    <p:sldId id="370" r:id="rId12"/>
    <p:sldId id="371" r:id="rId13"/>
    <p:sldId id="372" r:id="rId14"/>
    <p:sldId id="375" r:id="rId15"/>
    <p:sldId id="388" r:id="rId16"/>
    <p:sldId id="373" r:id="rId17"/>
    <p:sldId id="384" r:id="rId18"/>
    <p:sldId id="374" r:id="rId19"/>
    <p:sldId id="379" r:id="rId20"/>
    <p:sldId id="376" r:id="rId21"/>
    <p:sldId id="377" r:id="rId22"/>
    <p:sldId id="378" r:id="rId23"/>
    <p:sldId id="380" r:id="rId24"/>
    <p:sldId id="381" r:id="rId25"/>
    <p:sldId id="382" r:id="rId2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6" d="100"/>
          <a:sy n="66" d="100"/>
        </p:scale>
        <p:origin x="972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2" d="100"/>
        <a:sy n="152" d="100"/>
      </p:scale>
      <p:origin x="0" y="2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623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1/31/2024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2024 --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11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gif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Plan for Lecture 7: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Continue reading Chapters 2 &amp; 3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Methods of images  -- planes, spheres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Solution of Poisson equation in for other geometries -- cylindrical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0">
            <a:off x="4419600" y="3514915"/>
            <a:ext cx="2897696" cy="303828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sheet, a distance </a:t>
            </a:r>
            <a:r>
              <a:rPr lang="en-US" sz="2400" b="1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a point charge </a:t>
            </a:r>
            <a:r>
              <a:rPr lang="en-US" sz="2400" b="1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9646519"/>
              </p:ext>
            </p:extLst>
          </p:nvPr>
        </p:nvGraphicFramePr>
        <p:xfrm>
          <a:off x="609600" y="1295400"/>
          <a:ext cx="7645400" cy="216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581280" imgH="1015920" progId="Equation.3">
                  <p:embed/>
                </p:oleObj>
              </mc:Choice>
              <mc:Fallback>
                <p:oleObj name="数式" r:id="rId3" imgW="3581280" imgH="10159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295400"/>
                        <a:ext cx="7645400" cy="216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1447800" y="3581341"/>
            <a:ext cx="1828800" cy="3276659"/>
            <a:chOff x="3460594" y="1752541"/>
            <a:chExt cx="1505959" cy="3276659"/>
          </a:xfrm>
        </p:grpSpPr>
        <p:pic>
          <p:nvPicPr>
            <p:cNvPr id="7" name="Picture 2" descr="[Schematic Symbol]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8691" y="4282374"/>
              <a:ext cx="497504" cy="74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Cube 7"/>
            <p:cNvSpPr/>
            <p:nvPr/>
          </p:nvSpPr>
          <p:spPr>
            <a:xfrm>
              <a:off x="3460594" y="1752541"/>
              <a:ext cx="573699" cy="2691309"/>
            </a:xfrm>
            <a:prstGeom prst="cube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643848" y="3087420"/>
              <a:ext cx="143425" cy="21532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967510" y="3205867"/>
              <a:ext cx="71936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249430" y="3367343"/>
              <a:ext cx="197209" cy="32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d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15560" y="3205867"/>
              <a:ext cx="250993" cy="32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q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890870" y="2344662"/>
              <a:ext cx="161353" cy="1856974"/>
              <a:chOff x="3352800" y="2590800"/>
              <a:chExt cx="342900" cy="2628900"/>
            </a:xfrm>
          </p:grpSpPr>
          <p:sp>
            <p:nvSpPr>
              <p:cNvPr id="15" name="Oval 14"/>
              <p:cNvSpPr>
                <a:spLocks noChangeAspect="1"/>
              </p:cNvSpPr>
              <p:nvPr/>
            </p:nvSpPr>
            <p:spPr>
              <a:xfrm>
                <a:off x="3505200" y="3368040"/>
                <a:ext cx="114300" cy="8763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429000" y="2895600"/>
                <a:ext cx="228600" cy="1752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>
                <a:spLocks noChangeAspect="1"/>
              </p:cNvSpPr>
              <p:nvPr/>
            </p:nvSpPr>
            <p:spPr>
              <a:xfrm>
                <a:off x="3352800" y="2590800"/>
                <a:ext cx="342900" cy="26289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330739"/>
              </p:ext>
            </p:extLst>
          </p:nvPr>
        </p:nvGraphicFramePr>
        <p:xfrm>
          <a:off x="7233009" y="4742160"/>
          <a:ext cx="8128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380880" imgH="203040" progId="Equation.3">
                  <p:embed/>
                </p:oleObj>
              </mc:Choice>
              <mc:Fallback>
                <p:oleObj name="数式" r:id="rId6" imgW="38088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3009" y="4742160"/>
                        <a:ext cx="81280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Arrow Connector 20"/>
          <p:cNvCxnSpPr/>
          <p:nvPr/>
        </p:nvCxnSpPr>
        <p:spPr>
          <a:xfrm flipV="1">
            <a:off x="4991100" y="5023881"/>
            <a:ext cx="2171700" cy="531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991100" y="4049375"/>
            <a:ext cx="0" cy="11277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610100" y="5029200"/>
            <a:ext cx="3810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029200" y="38055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z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82316" y="5305077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63386" y="6077247"/>
            <a:ext cx="862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x=0</a:t>
            </a:r>
          </a:p>
        </p:txBody>
      </p:sp>
    </p:spTree>
    <p:extLst>
      <p:ext uri="{BB962C8B-B14F-4D97-AF65-F5344CB8AC3E}">
        <p14:creationId xmlns:p14="http://schemas.microsoft.com/office/powerpoint/2010/main" val="2685481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sheet, a distance </a:t>
            </a:r>
            <a:r>
              <a:rPr lang="en-US" sz="2400" b="1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a point charge </a:t>
            </a:r>
            <a:r>
              <a:rPr lang="en-US" sz="2400" b="1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990600" y="1295400"/>
            <a:ext cx="1828800" cy="3276659"/>
            <a:chOff x="3460594" y="1752541"/>
            <a:chExt cx="1505959" cy="3276659"/>
          </a:xfrm>
        </p:grpSpPr>
        <p:pic>
          <p:nvPicPr>
            <p:cNvPr id="7" name="Picture 2" descr="[Schematic Symbol]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8691" y="4282374"/>
              <a:ext cx="497504" cy="74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Cube 7"/>
            <p:cNvSpPr/>
            <p:nvPr/>
          </p:nvSpPr>
          <p:spPr>
            <a:xfrm>
              <a:off x="3460594" y="1752541"/>
              <a:ext cx="573699" cy="2691309"/>
            </a:xfrm>
            <a:prstGeom prst="cube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643848" y="3087420"/>
              <a:ext cx="143425" cy="21532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967510" y="3205867"/>
              <a:ext cx="71936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249430" y="3367343"/>
              <a:ext cx="197209" cy="32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d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15560" y="3205867"/>
              <a:ext cx="250993" cy="32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q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890870" y="2344662"/>
              <a:ext cx="161353" cy="1856974"/>
              <a:chOff x="3352800" y="2590800"/>
              <a:chExt cx="342900" cy="2628900"/>
            </a:xfrm>
          </p:grpSpPr>
          <p:sp>
            <p:nvSpPr>
              <p:cNvPr id="14" name="Oval 13"/>
              <p:cNvSpPr>
                <a:spLocks noChangeAspect="1"/>
              </p:cNvSpPr>
              <p:nvPr/>
            </p:nvSpPr>
            <p:spPr>
              <a:xfrm>
                <a:off x="3505200" y="3368040"/>
                <a:ext cx="114300" cy="8763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429000" y="2895600"/>
                <a:ext cx="228600" cy="1752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>
                <a:spLocks noChangeAspect="1"/>
              </p:cNvSpPr>
              <p:nvPr/>
            </p:nvSpPr>
            <p:spPr>
              <a:xfrm>
                <a:off x="3352800" y="2590800"/>
                <a:ext cx="342900" cy="26289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146721"/>
              </p:ext>
            </p:extLst>
          </p:nvPr>
        </p:nvGraphicFramePr>
        <p:xfrm>
          <a:off x="3962400" y="1796167"/>
          <a:ext cx="4283075" cy="308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006280" imgH="1447560" progId="Equation.3">
                  <p:embed/>
                </p:oleObj>
              </mc:Choice>
              <mc:Fallback>
                <p:oleObj name="数式" r:id="rId3" imgW="2006280" imgH="1447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796167"/>
                        <a:ext cx="4283075" cy="308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7207233"/>
              </p:ext>
            </p:extLst>
          </p:nvPr>
        </p:nvGraphicFramePr>
        <p:xfrm>
          <a:off x="1543597" y="4991100"/>
          <a:ext cx="7210425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3377880" imgH="660240" progId="Equation.3">
                  <p:embed/>
                </p:oleObj>
              </mc:Choice>
              <mc:Fallback>
                <p:oleObj name="数式" r:id="rId5" imgW="3377880" imgH="6602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597" y="4991100"/>
                        <a:ext cx="7210425" cy="140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EEC903F7-A2A2-4D7A-8D2F-D05B29CBACD5}"/>
              </a:ext>
            </a:extLst>
          </p:cNvPr>
          <p:cNvSpPr txBox="1"/>
          <p:nvPr/>
        </p:nvSpPr>
        <p:spPr>
          <a:xfrm>
            <a:off x="5071872" y="5624899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+mj-lt"/>
              </a:rPr>
              <a:t>Note: this effect can be observed in photoemission experiments.</a:t>
            </a:r>
          </a:p>
        </p:txBody>
      </p:sp>
    </p:spTree>
    <p:extLst>
      <p:ext uri="{BB962C8B-B14F-4D97-AF65-F5344CB8AC3E}">
        <p14:creationId xmlns:p14="http://schemas.microsoft.com/office/powerpoint/2010/main" val="2689260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540" y="933249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sphere of radius </a:t>
            </a:r>
            <a:r>
              <a:rPr lang="en-US" sz="2400" i="1" dirty="0">
                <a:latin typeface="+mj-lt"/>
              </a:rPr>
              <a:t>a</a:t>
            </a:r>
            <a:r>
              <a:rPr lang="en-US" sz="2400" dirty="0">
                <a:latin typeface="+mj-lt"/>
              </a:rPr>
              <a:t>, in the presence of a point charge </a:t>
            </a:r>
            <a:r>
              <a:rPr lang="en-US" sz="2400" b="1" i="1" dirty="0">
                <a:latin typeface="+mj-lt"/>
              </a:rPr>
              <a:t>q </a:t>
            </a:r>
            <a:r>
              <a:rPr lang="en-US" sz="2400" dirty="0">
                <a:latin typeface="+mj-lt"/>
              </a:rPr>
              <a:t>at a distance </a:t>
            </a:r>
            <a:r>
              <a:rPr lang="en-US" sz="2400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its center.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57200" y="1685925"/>
            <a:ext cx="4724400" cy="4029075"/>
            <a:chOff x="457200" y="1685925"/>
            <a:chExt cx="4724400" cy="4029075"/>
          </a:xfrm>
        </p:grpSpPr>
        <p:grpSp>
          <p:nvGrpSpPr>
            <p:cNvPr id="17" name="Group 16"/>
            <p:cNvGrpSpPr/>
            <p:nvPr/>
          </p:nvGrpSpPr>
          <p:grpSpPr>
            <a:xfrm>
              <a:off x="457200" y="1685925"/>
              <a:ext cx="4724400" cy="4029075"/>
              <a:chOff x="2057400" y="1447800"/>
              <a:chExt cx="4724400" cy="4029075"/>
            </a:xfrm>
          </p:grpSpPr>
          <p:pic>
            <p:nvPicPr>
              <p:cNvPr id="7" name="Picture 2" descr="[Schematic Symbol]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4419600"/>
                <a:ext cx="1057275" cy="1057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>
                <a:spLocks noChangeAspect="1"/>
              </p:cNvSpPr>
              <p:nvPr/>
            </p:nvSpPr>
            <p:spPr>
              <a:xfrm>
                <a:off x="2057400" y="2286000"/>
                <a:ext cx="2286000" cy="228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flipV="1">
                <a:off x="3195637" y="1798320"/>
                <a:ext cx="2671763" cy="1676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5867400" y="1447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r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3195637" y="3474720"/>
                <a:ext cx="2900363" cy="10972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4876800" y="4186535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d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96000" y="43434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q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943600" y="446532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 flipH="1" flipV="1">
              <a:off x="929640" y="2697480"/>
              <a:ext cx="685800" cy="1000125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295400" y="28149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a</a:t>
              </a:r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7940529"/>
              </p:ext>
            </p:extLst>
          </p:nvPr>
        </p:nvGraphicFramePr>
        <p:xfrm>
          <a:off x="3895725" y="2448560"/>
          <a:ext cx="4879975" cy="173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286000" imgH="812520" progId="Equation.3">
                  <p:embed/>
                </p:oleObj>
              </mc:Choice>
              <mc:Fallback>
                <p:oleObj name="数式" r:id="rId3" imgW="2286000" imgH="8125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5725" y="2448560"/>
                        <a:ext cx="4879975" cy="173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734698"/>
              </p:ext>
            </p:extLst>
          </p:nvPr>
        </p:nvGraphicFramePr>
        <p:xfrm>
          <a:off x="5628782" y="4466490"/>
          <a:ext cx="2846086" cy="1758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425680" imgH="1498320" progId="Equation.DSMT4">
                  <p:embed/>
                </p:oleObj>
              </mc:Choice>
              <mc:Fallback>
                <p:oleObj name="Equation" r:id="rId5" imgW="2425680" imgH="1498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28782" y="4466490"/>
                        <a:ext cx="2846086" cy="17583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CE2C0793-8BD8-4B95-9E6F-094D90A398F4}"/>
              </a:ext>
            </a:extLst>
          </p:cNvPr>
          <p:cNvSpPr txBox="1"/>
          <p:nvPr/>
        </p:nvSpPr>
        <p:spPr>
          <a:xfrm>
            <a:off x="0" y="152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Image charge methods can be used in some other geometries --</a:t>
            </a:r>
          </a:p>
        </p:txBody>
      </p:sp>
    </p:spTree>
    <p:extLst>
      <p:ext uri="{BB962C8B-B14F-4D97-AF65-F5344CB8AC3E}">
        <p14:creationId xmlns:p14="http://schemas.microsoft.com/office/powerpoint/2010/main" val="1306963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sphere of radius </a:t>
            </a:r>
            <a:r>
              <a:rPr lang="en-US" sz="2400" i="1" dirty="0">
                <a:latin typeface="+mj-lt"/>
              </a:rPr>
              <a:t>a</a:t>
            </a:r>
            <a:r>
              <a:rPr lang="en-US" sz="2400" dirty="0">
                <a:latin typeface="+mj-lt"/>
              </a:rPr>
              <a:t>, in the presence of a point charge </a:t>
            </a:r>
            <a:r>
              <a:rPr lang="en-US" sz="2400" b="1" i="1" dirty="0">
                <a:latin typeface="+mj-lt"/>
              </a:rPr>
              <a:t>q </a:t>
            </a:r>
            <a:r>
              <a:rPr lang="en-US" sz="2400" dirty="0">
                <a:latin typeface="+mj-lt"/>
              </a:rPr>
              <a:t>at a distance </a:t>
            </a:r>
            <a:r>
              <a:rPr lang="en-US" sz="2400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its center.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28600" y="1685925"/>
            <a:ext cx="4724400" cy="4029075"/>
            <a:chOff x="457200" y="1685925"/>
            <a:chExt cx="4724400" cy="4029075"/>
          </a:xfrm>
        </p:grpSpPr>
        <p:grpSp>
          <p:nvGrpSpPr>
            <p:cNvPr id="17" name="Group 16"/>
            <p:cNvGrpSpPr/>
            <p:nvPr/>
          </p:nvGrpSpPr>
          <p:grpSpPr>
            <a:xfrm>
              <a:off x="457200" y="1685925"/>
              <a:ext cx="4724400" cy="4029075"/>
              <a:chOff x="2057400" y="1447800"/>
              <a:chExt cx="4724400" cy="4029075"/>
            </a:xfrm>
          </p:grpSpPr>
          <p:pic>
            <p:nvPicPr>
              <p:cNvPr id="7" name="Picture 2" descr="[Schematic Symbol]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4419600"/>
                <a:ext cx="1057275" cy="1057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>
                <a:spLocks noChangeAspect="1"/>
              </p:cNvSpPr>
              <p:nvPr/>
            </p:nvSpPr>
            <p:spPr>
              <a:xfrm>
                <a:off x="2057400" y="2286000"/>
                <a:ext cx="2286000" cy="228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flipV="1">
                <a:off x="3195637" y="1798320"/>
                <a:ext cx="2671763" cy="1676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5867400" y="1447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r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3195637" y="3474720"/>
                <a:ext cx="2900363" cy="10972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4876800" y="4186535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d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96000" y="43434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q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943600" y="446532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 flipH="1" flipV="1">
              <a:off x="944880" y="2727960"/>
              <a:ext cx="685800" cy="1000125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295400" y="28149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a</a:t>
              </a:r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424562"/>
              </p:ext>
            </p:extLst>
          </p:nvPr>
        </p:nvGraphicFramePr>
        <p:xfrm>
          <a:off x="2461495" y="2250624"/>
          <a:ext cx="6664615" cy="1779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520880" imgH="1206360" progId="Equation.DSMT4">
                  <p:embed/>
                </p:oleObj>
              </mc:Choice>
              <mc:Fallback>
                <p:oleObj name="Equation" r:id="rId3" imgW="4520880" imgH="1206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1495" y="2250624"/>
                        <a:ext cx="6664615" cy="17790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>
            <a:spLocks noChangeAspect="1"/>
          </p:cNvSpPr>
          <p:nvPr/>
        </p:nvSpPr>
        <p:spPr>
          <a:xfrm rot="1440000">
            <a:off x="2115606" y="3604368"/>
            <a:ext cx="304800" cy="90264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927646">
            <a:off x="3983171" y="4635783"/>
            <a:ext cx="2320290" cy="1360170"/>
          </a:xfrm>
          <a:prstGeom prst="rect">
            <a:avLst/>
          </a:prstGeom>
        </p:spPr>
      </p:pic>
      <p:sp>
        <p:nvSpPr>
          <p:cNvPr id="23" name="Oval 22"/>
          <p:cNvSpPr>
            <a:spLocks noChangeAspect="1"/>
          </p:cNvSpPr>
          <p:nvPr/>
        </p:nvSpPr>
        <p:spPr>
          <a:xfrm rot="1440000">
            <a:off x="2168937" y="3748835"/>
            <a:ext cx="199516" cy="59085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824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sphere of radius </a:t>
            </a:r>
            <a:r>
              <a:rPr lang="en-US" sz="2400" i="1" dirty="0">
                <a:latin typeface="+mj-lt"/>
              </a:rPr>
              <a:t>a</a:t>
            </a:r>
            <a:r>
              <a:rPr lang="en-US" sz="2400" dirty="0">
                <a:latin typeface="+mj-lt"/>
              </a:rPr>
              <a:t>, in the presence of a point charge </a:t>
            </a:r>
            <a:r>
              <a:rPr lang="en-US" sz="2400" b="1" i="1" dirty="0">
                <a:latin typeface="+mj-lt"/>
              </a:rPr>
              <a:t>q </a:t>
            </a:r>
            <a:r>
              <a:rPr lang="en-US" sz="2400" dirty="0">
                <a:latin typeface="+mj-lt"/>
              </a:rPr>
              <a:t>at a distance </a:t>
            </a:r>
            <a:r>
              <a:rPr lang="en-US" sz="2400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its center.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28600" y="1685925"/>
            <a:ext cx="4724400" cy="4029075"/>
            <a:chOff x="457200" y="1685925"/>
            <a:chExt cx="4724400" cy="4029075"/>
          </a:xfrm>
        </p:grpSpPr>
        <p:grpSp>
          <p:nvGrpSpPr>
            <p:cNvPr id="17" name="Group 16"/>
            <p:cNvGrpSpPr/>
            <p:nvPr/>
          </p:nvGrpSpPr>
          <p:grpSpPr>
            <a:xfrm>
              <a:off x="457200" y="1685925"/>
              <a:ext cx="4724400" cy="4029075"/>
              <a:chOff x="2057400" y="1447800"/>
              <a:chExt cx="4724400" cy="4029075"/>
            </a:xfrm>
          </p:grpSpPr>
          <p:pic>
            <p:nvPicPr>
              <p:cNvPr id="7" name="Picture 2" descr="[Schematic Symbol]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4419600"/>
                <a:ext cx="1057275" cy="1057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>
                <a:spLocks noChangeAspect="1"/>
              </p:cNvSpPr>
              <p:nvPr/>
            </p:nvSpPr>
            <p:spPr>
              <a:xfrm>
                <a:off x="2057400" y="2286000"/>
                <a:ext cx="2286000" cy="228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flipV="1">
                <a:off x="3195637" y="1798320"/>
                <a:ext cx="2671763" cy="1676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5867400" y="1447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r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3195637" y="3474720"/>
                <a:ext cx="2900363" cy="10972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4876800" y="4186535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d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96000" y="43434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q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943600" y="446532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 flipH="1" flipV="1">
              <a:off x="914400" y="2667000"/>
              <a:ext cx="685800" cy="1000125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295400" y="28149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a</a:t>
              </a:r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521254"/>
              </p:ext>
            </p:extLst>
          </p:nvPr>
        </p:nvGraphicFramePr>
        <p:xfrm>
          <a:off x="2567866" y="2324182"/>
          <a:ext cx="6293054" cy="1679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520880" imgH="1206360" progId="Equation.DSMT4">
                  <p:embed/>
                </p:oleObj>
              </mc:Choice>
              <mc:Fallback>
                <p:oleObj name="Equation" r:id="rId3" imgW="4520880" imgH="1206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7866" y="2324182"/>
                        <a:ext cx="6293054" cy="16798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>
            <a:spLocks noChangeAspect="1"/>
          </p:cNvSpPr>
          <p:nvPr/>
        </p:nvSpPr>
        <p:spPr>
          <a:xfrm rot="1440000">
            <a:off x="2115606" y="3604368"/>
            <a:ext cx="304800" cy="90264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8839422"/>
              </p:ext>
            </p:extLst>
          </p:nvPr>
        </p:nvGraphicFramePr>
        <p:xfrm>
          <a:off x="3856859" y="5138804"/>
          <a:ext cx="4446322" cy="1293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797280" imgH="1104840" progId="Equation.DSMT4">
                  <p:embed/>
                </p:oleObj>
              </mc:Choice>
              <mc:Fallback>
                <p:oleObj name="Equation" r:id="rId5" imgW="3797280" imgH="1104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56859" y="5138804"/>
                        <a:ext cx="4446322" cy="12937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Oval 22"/>
          <p:cNvSpPr>
            <a:spLocks noChangeAspect="1"/>
          </p:cNvSpPr>
          <p:nvPr/>
        </p:nvSpPr>
        <p:spPr>
          <a:xfrm rot="1440000">
            <a:off x="2168937" y="3748835"/>
            <a:ext cx="199516" cy="59085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18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0A0328-80AD-BAEF-E146-914B07CE7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D9B843-1CA0-FA06-36DC-AB41B7B4C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6E492F-4208-136C-F5B6-640D06F37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C8BC00-8E5F-771A-BC97-E43E76BA66E4}"/>
              </a:ext>
            </a:extLst>
          </p:cNvPr>
          <p:cNvSpPr txBox="1"/>
          <p:nvPr/>
        </p:nvSpPr>
        <p:spPr>
          <a:xfrm>
            <a:off x="3683267" y="179711"/>
            <a:ext cx="4393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HW problem #7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AA4BA4E-23BF-1C08-2877-322F5518D84D}"/>
              </a:ext>
            </a:extLst>
          </p:cNvPr>
          <p:cNvGrpSpPr/>
          <p:nvPr/>
        </p:nvGrpSpPr>
        <p:grpSpPr>
          <a:xfrm>
            <a:off x="76200" y="-142875"/>
            <a:ext cx="4724400" cy="4029075"/>
            <a:chOff x="457200" y="1685925"/>
            <a:chExt cx="4724400" cy="402907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9CCBCD6B-3B02-F75C-AE15-85D5E93CE894}"/>
                </a:ext>
              </a:extLst>
            </p:cNvPr>
            <p:cNvGrpSpPr/>
            <p:nvPr/>
          </p:nvGrpSpPr>
          <p:grpSpPr>
            <a:xfrm>
              <a:off x="457200" y="1685925"/>
              <a:ext cx="4724400" cy="4029075"/>
              <a:chOff x="2057400" y="1447800"/>
              <a:chExt cx="4724400" cy="4029075"/>
            </a:xfrm>
          </p:grpSpPr>
          <p:pic>
            <p:nvPicPr>
              <p:cNvPr id="10" name="Picture 2" descr="[Schematic Symbol]">
                <a:extLst>
                  <a:ext uri="{FF2B5EF4-FFF2-40B4-BE49-F238E27FC236}">
                    <a16:creationId xmlns:a16="http://schemas.microsoft.com/office/drawing/2014/main" id="{4CAA5B0F-1A53-ED3C-ED5A-F0AF6B38FE2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4419600"/>
                <a:ext cx="1057275" cy="1057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8C9040AC-B5FF-1E78-F5D4-D58E7CFD4D6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057400" y="2286000"/>
                <a:ext cx="2286000" cy="228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71A11C06-AAD8-1C43-045E-9721FF6360EF}"/>
                  </a:ext>
                </a:extLst>
              </p:cNvPr>
              <p:cNvCxnSpPr/>
              <p:nvPr/>
            </p:nvCxnSpPr>
            <p:spPr>
              <a:xfrm flipV="1">
                <a:off x="3195637" y="1798320"/>
                <a:ext cx="2671763" cy="1676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55B99D2-F8E4-F0BD-1E52-D0953CEE6565}"/>
                  </a:ext>
                </a:extLst>
              </p:cNvPr>
              <p:cNvSpPr txBox="1"/>
              <p:nvPr/>
            </p:nvSpPr>
            <p:spPr>
              <a:xfrm>
                <a:off x="5867400" y="1447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r</a:t>
                </a:r>
              </a:p>
            </p:txBody>
          </p: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CC8D0057-55C0-2FE5-3E30-F8E3BC5607A8}"/>
                  </a:ext>
                </a:extLst>
              </p:cNvPr>
              <p:cNvCxnSpPr/>
              <p:nvPr/>
            </p:nvCxnSpPr>
            <p:spPr>
              <a:xfrm>
                <a:off x="3195637" y="3474720"/>
                <a:ext cx="2900363" cy="10972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A1830F9-323F-7D3B-1969-38E0D6754AB7}"/>
                  </a:ext>
                </a:extLst>
              </p:cNvPr>
              <p:cNvSpPr txBox="1"/>
              <p:nvPr/>
            </p:nvSpPr>
            <p:spPr>
              <a:xfrm>
                <a:off x="4876800" y="4186535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d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F556E32-04E0-C94A-2C4B-A4DFA96B7DD7}"/>
                  </a:ext>
                </a:extLst>
              </p:cNvPr>
              <p:cNvSpPr txBox="1"/>
              <p:nvPr/>
            </p:nvSpPr>
            <p:spPr>
              <a:xfrm>
                <a:off x="6096000" y="43434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q</a:t>
                </a:r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E1E90A24-5129-C0F5-ECCC-E1FDF8D15251}"/>
                  </a:ext>
                </a:extLst>
              </p:cNvPr>
              <p:cNvSpPr/>
              <p:nvPr/>
            </p:nvSpPr>
            <p:spPr>
              <a:xfrm>
                <a:off x="5943600" y="446532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F9B6DCDE-36BE-6D3D-3ADE-1076D489B741}"/>
                </a:ext>
              </a:extLst>
            </p:cNvPr>
            <p:cNvCxnSpPr/>
            <p:nvPr/>
          </p:nvCxnSpPr>
          <p:spPr>
            <a:xfrm flipH="1" flipV="1">
              <a:off x="944880" y="2727960"/>
              <a:ext cx="685800" cy="1000125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9E65B07-4377-D41B-4BD5-18D4376FAA46}"/>
                </a:ext>
              </a:extLst>
            </p:cNvPr>
            <p:cNvSpPr txBox="1"/>
            <p:nvPr/>
          </p:nvSpPr>
          <p:spPr>
            <a:xfrm>
              <a:off x="1295400" y="28149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a</a:t>
              </a:r>
            </a:p>
          </p:txBody>
        </p:sp>
      </p:grp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CC66470C-1C98-222B-E5FF-2C1D776060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346124"/>
              </p:ext>
            </p:extLst>
          </p:nvPr>
        </p:nvGraphicFramePr>
        <p:xfrm>
          <a:off x="2401219" y="885709"/>
          <a:ext cx="6664615" cy="1779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520880" imgH="1206360" progId="Equation.DSMT4">
                  <p:embed/>
                </p:oleObj>
              </mc:Choice>
              <mc:Fallback>
                <p:oleObj name="Equation" r:id="rId3" imgW="4520880" imgH="120636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1219" y="885709"/>
                        <a:ext cx="6664615" cy="17790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Oval 18">
            <a:extLst>
              <a:ext uri="{FF2B5EF4-FFF2-40B4-BE49-F238E27FC236}">
                <a16:creationId xmlns:a16="http://schemas.microsoft.com/office/drawing/2014/main" id="{3456A0DF-2E9C-6840-F0EE-E6716FB6B5E0}"/>
              </a:ext>
            </a:extLst>
          </p:cNvPr>
          <p:cNvSpPr>
            <a:spLocks noChangeAspect="1"/>
          </p:cNvSpPr>
          <p:nvPr/>
        </p:nvSpPr>
        <p:spPr>
          <a:xfrm rot="1440000">
            <a:off x="1999194" y="1741389"/>
            <a:ext cx="304800" cy="90264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52AED1C-BC56-5F0D-DEC7-B02CC8E3AA05}"/>
              </a:ext>
            </a:extLst>
          </p:cNvPr>
          <p:cNvSpPr>
            <a:spLocks noChangeAspect="1"/>
          </p:cNvSpPr>
          <p:nvPr/>
        </p:nvSpPr>
        <p:spPr>
          <a:xfrm rot="1440000">
            <a:off x="2064311" y="1898419"/>
            <a:ext cx="219468" cy="64993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78C86B6C-D713-A05F-FAA2-1F75F41CCD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8884098"/>
              </p:ext>
            </p:extLst>
          </p:nvPr>
        </p:nvGraphicFramePr>
        <p:xfrm>
          <a:off x="76200" y="3657600"/>
          <a:ext cx="8902566" cy="2402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600520" imgH="1511280" progId="Equation.DSMT4">
                  <p:embed/>
                </p:oleObj>
              </mc:Choice>
              <mc:Fallback>
                <p:oleObj name="Equation" r:id="rId5" imgW="5600520" imgH="1511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200" y="3657600"/>
                        <a:ext cx="8902566" cy="2402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AC0EA127-0CF4-5D6F-4AB7-5AF09895167E}"/>
              </a:ext>
            </a:extLst>
          </p:cNvPr>
          <p:cNvSpPr txBox="1"/>
          <p:nvPr/>
        </p:nvSpPr>
        <p:spPr>
          <a:xfrm>
            <a:off x="3237698" y="6023449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+mj-lt"/>
              </a:rPr>
              <a:t>(Answer to #2 should be different  from that of #1.)</a:t>
            </a:r>
          </a:p>
        </p:txBody>
      </p:sp>
    </p:spTree>
    <p:extLst>
      <p:ext uri="{BB962C8B-B14F-4D97-AF65-F5344CB8AC3E}">
        <p14:creationId xmlns:p14="http://schemas.microsoft.com/office/powerpoint/2010/main" val="28952505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1816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Use of image charge formalism to construct Green’s function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906820"/>
              </p:ext>
            </p:extLst>
          </p:nvPr>
        </p:nvGraphicFramePr>
        <p:xfrm>
          <a:off x="838200" y="1544638"/>
          <a:ext cx="7021513" cy="3957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288960" imgH="1854000" progId="Equation.3">
                  <p:embed/>
                </p:oleObj>
              </mc:Choice>
              <mc:Fallback>
                <p:oleObj name="数式" r:id="rId2" imgW="3288960" imgH="18540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544638"/>
                        <a:ext cx="7021513" cy="3957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96307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Poisson/Laplace equation in various regular geometries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Rectangular geometries  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 previous lectures</a:t>
            </a:r>
            <a:endParaRPr lang="en-US" sz="2400" dirty="0">
              <a:latin typeface="+mj-lt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Cylindrical geometries  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 now</a:t>
            </a:r>
            <a:endParaRPr lang="en-US" sz="2400" dirty="0">
              <a:latin typeface="+mj-lt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Spherical geometries    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 later 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06249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--  cylindrical geometry with no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 (infinitely long wire, for example):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6" name="Can 5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8935532"/>
              </p:ext>
            </p:extLst>
          </p:nvPr>
        </p:nvGraphicFramePr>
        <p:xfrm>
          <a:off x="1750568" y="2092568"/>
          <a:ext cx="7366000" cy="414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720960" imgH="2095200" progId="Equation.DSMT4">
                  <p:embed/>
                </p:oleObj>
              </mc:Choice>
              <mc:Fallback>
                <p:oleObj name="Equation" r:id="rId2" imgW="3720960" imgH="2095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0568" y="2092568"/>
                        <a:ext cx="7366000" cy="4146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44467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--  cylindrical geometry with no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 (infinitely long wire, for example):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6" name="Can 5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640883"/>
              </p:ext>
            </p:extLst>
          </p:nvPr>
        </p:nvGraphicFramePr>
        <p:xfrm>
          <a:off x="1752600" y="2184400"/>
          <a:ext cx="7237413" cy="444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390840" imgH="2082600" progId="Equation.3">
                  <p:embed/>
                </p:oleObj>
              </mc:Choice>
              <mc:Fallback>
                <p:oleObj name="数式" r:id="rId2" imgW="3390840" imgH="20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184400"/>
                        <a:ext cx="7237413" cy="444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1794847-74F1-45C0-B91C-454F6B5BBEE2}"/>
              </a:ext>
            </a:extLst>
          </p:cNvPr>
          <p:cNvSpPr txBox="1"/>
          <p:nvPr/>
        </p:nvSpPr>
        <p:spPr>
          <a:xfrm>
            <a:off x="2399506" y="1664622"/>
            <a:ext cx="6744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Note that here </a:t>
            </a:r>
            <a:r>
              <a:rPr lang="en-US" sz="2400" b="1" dirty="0">
                <a:latin typeface="Symbol" panose="05050102010706020507" pitchFamily="18" charset="2"/>
              </a:rPr>
              <a:t>r</a:t>
            </a:r>
            <a:r>
              <a:rPr lang="en-US" sz="2400" b="1" dirty="0">
                <a:latin typeface="+mj-lt"/>
              </a:rPr>
              <a:t> means radial coordinate</a:t>
            </a:r>
          </a:p>
        </p:txBody>
      </p:sp>
    </p:spTree>
    <p:extLst>
      <p:ext uri="{BB962C8B-B14F-4D97-AF65-F5344CB8AC3E}">
        <p14:creationId xmlns:p14="http://schemas.microsoft.com/office/powerpoint/2010/main" val="1773962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8FD5BB-1458-4519-B7E6-9DBF5F2D1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6BE240-45D5-41DE-BCD1-C69A26643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DCE1C2-D2C7-4FDF-9BE1-C394462C9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A54F7A-D2C9-2151-F7CA-B0DE8AA899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534" y="136525"/>
            <a:ext cx="7023261" cy="623421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ABB31EC-30A7-8B89-87B5-21122CC21605}"/>
              </a:ext>
            </a:extLst>
          </p:cNvPr>
          <p:cNvSpPr txBox="1"/>
          <p:nvPr/>
        </p:nvSpPr>
        <p:spPr>
          <a:xfrm>
            <a:off x="4970563" y="7620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4 PM in Olin 101</a:t>
            </a:r>
          </a:p>
        </p:txBody>
      </p:sp>
    </p:spTree>
    <p:extLst>
      <p:ext uri="{BB962C8B-B14F-4D97-AF65-F5344CB8AC3E}">
        <p14:creationId xmlns:p14="http://schemas.microsoft.com/office/powerpoint/2010/main" val="3278298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--  cylindrical geometry with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</a:t>
            </a:r>
          </a:p>
        </p:txBody>
      </p:sp>
      <p:sp>
        <p:nvSpPr>
          <p:cNvPr id="6" name="Can 5"/>
          <p:cNvSpPr/>
          <p:nvPr/>
        </p:nvSpPr>
        <p:spPr>
          <a:xfrm>
            <a:off x="304800" y="1981200"/>
            <a:ext cx="1181100" cy="3429000"/>
          </a:xfrm>
          <a:prstGeom prst="can">
            <a:avLst>
              <a:gd name="adj" fmla="val 8448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95350" y="2514600"/>
            <a:ext cx="40005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895350" y="2133600"/>
            <a:ext cx="40005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14400" y="2433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6800" y="206817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f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9054423"/>
              </p:ext>
            </p:extLst>
          </p:nvPr>
        </p:nvGraphicFramePr>
        <p:xfrm>
          <a:off x="1905000" y="1979613"/>
          <a:ext cx="7077075" cy="308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14520" imgH="1447560" progId="Equation.DSMT4">
                  <p:embed/>
                </p:oleObj>
              </mc:Choice>
              <mc:Fallback>
                <p:oleObj name="Equation" r:id="rId2" imgW="3314520" imgH="1447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979613"/>
                        <a:ext cx="7077075" cy="308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152400" y="2529840"/>
            <a:ext cx="0" cy="2499360"/>
          </a:xfrm>
          <a:prstGeom prst="straightConnector1">
            <a:avLst/>
          </a:prstGeom>
          <a:ln w="25400">
            <a:solidFill>
              <a:schemeClr val="tx1"/>
            </a:solidFill>
            <a:headEnd type="arrow"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6200" y="3576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6748361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Cylindrical geometry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94328"/>
              </p:ext>
            </p:extLst>
          </p:nvPr>
        </p:nvGraphicFramePr>
        <p:xfrm>
          <a:off x="493713" y="1565275"/>
          <a:ext cx="7102475" cy="293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327120" imgH="1371600" progId="Equation.3">
                  <p:embed/>
                </p:oleObj>
              </mc:Choice>
              <mc:Fallback>
                <p:oleObj name="数式" r:id="rId2" imgW="3327120" imgH="1371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3" y="1565275"/>
                        <a:ext cx="7102475" cy="293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29460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Cylindrical geometry example: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8067222"/>
              </p:ext>
            </p:extLst>
          </p:nvPr>
        </p:nvGraphicFramePr>
        <p:xfrm>
          <a:off x="2133600" y="1654175"/>
          <a:ext cx="6938963" cy="268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251160" imgH="1257120" progId="Equation.3">
                  <p:embed/>
                </p:oleObj>
              </mc:Choice>
              <mc:Fallback>
                <p:oleObj name="数式" r:id="rId2" imgW="3251160" imgH="1257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654175"/>
                        <a:ext cx="6938963" cy="268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143000" y="19812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880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Cylindrical geometry example: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1780116"/>
              </p:ext>
            </p:extLst>
          </p:nvPr>
        </p:nvGraphicFramePr>
        <p:xfrm>
          <a:off x="2247900" y="1546225"/>
          <a:ext cx="6858000" cy="290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213000" imgH="1358640" progId="Equation.3">
                  <p:embed/>
                </p:oleObj>
              </mc:Choice>
              <mc:Fallback>
                <p:oleObj name="数式" r:id="rId2" imgW="3213000" imgH="1358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7900" y="1546225"/>
                        <a:ext cx="6858000" cy="290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371600" y="1981200"/>
            <a:ext cx="1066800" cy="914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1256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8620" y="8697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Comments on cylindrical Bessel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521414"/>
              </p:ext>
            </p:extLst>
          </p:nvPr>
        </p:nvGraphicFramePr>
        <p:xfrm>
          <a:off x="1074737" y="423957"/>
          <a:ext cx="6545263" cy="225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279680" imgH="1473120" progId="Equation.DSMT4">
                  <p:embed/>
                </p:oleObj>
              </mc:Choice>
              <mc:Fallback>
                <p:oleObj name="Equation" r:id="rId2" imgW="4279680" imgH="14731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7" y="423957"/>
                        <a:ext cx="6545263" cy="225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2660"/>
            <a:ext cx="9144000" cy="34119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77000" y="3124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m=0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29400" y="5100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J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85900" y="358586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K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29500" y="3733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I</a:t>
            </a:r>
            <a:r>
              <a:rPr lang="en-US" sz="2400" i="1" baseline="-25000" dirty="0">
                <a:latin typeface="+mj-lt"/>
              </a:rPr>
              <a:t>0</a:t>
            </a:r>
            <a:r>
              <a:rPr lang="en-US" sz="2400" i="1" dirty="0">
                <a:latin typeface="+mj-lt"/>
              </a:rPr>
              <a:t>/50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0" y="5257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N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13653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5033206"/>
              </p:ext>
            </p:extLst>
          </p:nvPr>
        </p:nvGraphicFramePr>
        <p:xfrm>
          <a:off x="1074737" y="423957"/>
          <a:ext cx="6545263" cy="225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279680" imgH="1473120" progId="Equation.DSMT4">
                  <p:embed/>
                </p:oleObj>
              </mc:Choice>
              <mc:Fallback>
                <p:oleObj name="Equation" r:id="rId2" imgW="4279680" imgH="1473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7" y="423957"/>
                        <a:ext cx="6545263" cy="225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8620" y="8697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Comments on cylindrical Bessel functions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76200" y="2976236"/>
            <a:ext cx="9296400" cy="3405587"/>
            <a:chOff x="76200" y="2976236"/>
            <a:chExt cx="9296400" cy="3405587"/>
          </a:xfrm>
        </p:grpSpPr>
        <p:grpSp>
          <p:nvGrpSpPr>
            <p:cNvPr id="13" name="Group 12"/>
            <p:cNvGrpSpPr/>
            <p:nvPr/>
          </p:nvGrpSpPr>
          <p:grpSpPr>
            <a:xfrm>
              <a:off x="76200" y="2976236"/>
              <a:ext cx="9296400" cy="3405587"/>
              <a:chOff x="0" y="1726206"/>
              <a:chExt cx="9296400" cy="3405587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1726206"/>
                <a:ext cx="9144000" cy="3405587"/>
              </a:xfrm>
              <a:prstGeom prst="rect">
                <a:avLst/>
              </a:prstGeom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7620000" y="37293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J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endParaRPr lang="en-US" sz="2400" i="1" dirty="0">
                  <a:latin typeface="+mj-lt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429000" y="38817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N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endParaRPr lang="en-US" sz="2400" i="1" dirty="0">
                  <a:latin typeface="+mj-lt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8305800" y="22815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I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r>
                  <a:rPr lang="en-US" sz="2400" i="1" dirty="0">
                    <a:latin typeface="+mj-lt"/>
                  </a:rPr>
                  <a:t>/50</a:t>
                </a: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6172200" y="3506092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m=1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275367" y="331766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K</a:t>
              </a:r>
              <a:r>
                <a:rPr lang="en-US" sz="2400" i="1" baseline="-25000" dirty="0">
                  <a:latin typeface="+mj-lt"/>
                </a:rPr>
                <a:t>1</a:t>
              </a:r>
              <a:endParaRPr lang="en-US" sz="2400" i="1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6676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F4D07B3-DC89-4C79-7195-811A9897F8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903" y="1066801"/>
            <a:ext cx="8828194" cy="35814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7903" y="4267200"/>
            <a:ext cx="8686800" cy="304800"/>
          </a:xfrm>
          <a:prstGeom prst="rect">
            <a:avLst/>
          </a:prstGeom>
          <a:solidFill>
            <a:srgbClr val="FFCC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743200" y="3127248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j-lt"/>
              </a:rPr>
              <a:t>&amp; 3</a:t>
            </a:r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861ECD-7824-4B4F-AB7C-D349D5F40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72C515-8745-40B8-97B2-EE84B8C67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646BBC-8F23-4AD9-BE07-4100CDA08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04D17D7-B516-8F49-7E39-E3972D71F7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815" y="1444424"/>
            <a:ext cx="8814369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874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Survey of mathematical techniques for analyzing electrostatics – the Poisson equation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304498"/>
              </p:ext>
            </p:extLst>
          </p:nvPr>
        </p:nvGraphicFramePr>
        <p:xfrm>
          <a:off x="1925638" y="1285875"/>
          <a:ext cx="3598862" cy="145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066680" imgH="431640" progId="Equation.3">
                  <p:embed/>
                </p:oleObj>
              </mc:Choice>
              <mc:Fallback>
                <p:oleObj name="数式" r:id="rId2" imgW="1066680" imgH="4316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5638" y="1285875"/>
                        <a:ext cx="3598862" cy="145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0" y="3233807"/>
            <a:ext cx="6705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Direct solution of differential equation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Solution by means of an integral equation; Green’s function techniques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Orthogonal function expansions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Numerical methods (finite differences and finite element methods)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Method of images    </a:t>
            </a:r>
            <a:r>
              <a:rPr lang="en-US" sz="2400" b="1" dirty="0">
                <a:solidFill>
                  <a:srgbClr val="FF0000"/>
                </a:solidFill>
                <a:latin typeface="+mj-lt"/>
                <a:sym typeface="Wingdings" panose="05000000000000000000" pitchFamily="2" charset="2"/>
              </a:rPr>
              <a:t> today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4937989A-8026-41D0-94C0-9FCA09BA0729}"/>
              </a:ext>
            </a:extLst>
          </p:cNvPr>
          <p:cNvSpPr/>
          <p:nvPr/>
        </p:nvSpPr>
        <p:spPr>
          <a:xfrm>
            <a:off x="6400800" y="3733800"/>
            <a:ext cx="457200" cy="10668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CAFBF6-F913-4060-A10E-6D21676395B5}"/>
              </a:ext>
            </a:extLst>
          </p:cNvPr>
          <p:cNvSpPr txBox="1"/>
          <p:nvPr/>
        </p:nvSpPr>
        <p:spPr>
          <a:xfrm>
            <a:off x="6705600" y="3528536"/>
            <a:ext cx="243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+mj-lt"/>
              </a:rPr>
              <a:t>Depends on geometry; Cartesian, spherical, and cylindrical cases considered in textbook</a:t>
            </a:r>
          </a:p>
        </p:txBody>
      </p:sp>
    </p:spTree>
    <p:extLst>
      <p:ext uri="{BB962C8B-B14F-4D97-AF65-F5344CB8AC3E}">
        <p14:creationId xmlns:p14="http://schemas.microsoft.com/office/powerpoint/2010/main" val="179218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152400"/>
            <a:ext cx="678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Method of images</a:t>
            </a:r>
          </a:p>
          <a:p>
            <a:r>
              <a:rPr lang="en-US" sz="2400" dirty="0">
                <a:latin typeface="+mj-lt"/>
              </a:rPr>
              <a:t>         Clever trick for specialized geometries:</a:t>
            </a:r>
          </a:p>
          <a:p>
            <a:pPr marL="1257300" lvl="2" indent="-342900">
              <a:buFont typeface="Wingdings" pitchFamily="2" charset="2"/>
              <a:buChar char="Ø"/>
            </a:pPr>
            <a:r>
              <a:rPr lang="en-US" sz="2400" dirty="0">
                <a:latin typeface="+mj-lt"/>
              </a:rPr>
              <a:t>       Flat plane (surface)</a:t>
            </a:r>
          </a:p>
          <a:p>
            <a:pPr marL="1257300" lvl="2" indent="-342900">
              <a:buFont typeface="Wingdings" pitchFamily="2" charset="2"/>
              <a:buChar char="Ø"/>
            </a:pPr>
            <a:r>
              <a:rPr lang="en-US" sz="2400" dirty="0">
                <a:latin typeface="+mj-lt"/>
              </a:rPr>
              <a:t>       Sphere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1717595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Planar case:</a:t>
            </a:r>
          </a:p>
        </p:txBody>
      </p:sp>
      <p:pic>
        <p:nvPicPr>
          <p:cNvPr id="179202" name="Picture 2" descr="[Schematic Symbol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62" y="5334000"/>
            <a:ext cx="105727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be 7"/>
          <p:cNvSpPr/>
          <p:nvPr/>
        </p:nvSpPr>
        <p:spPr>
          <a:xfrm>
            <a:off x="2438400" y="1752540"/>
            <a:ext cx="1219200" cy="3810060"/>
          </a:xfrm>
          <a:prstGeom prst="cub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953000" y="3642315"/>
            <a:ext cx="304800" cy="3048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876800" y="1948427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Consider a grounded metal sheet, a distance </a:t>
            </a:r>
            <a:r>
              <a:rPr lang="en-US" sz="2400" b="1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a point charge </a:t>
            </a:r>
            <a:r>
              <a:rPr lang="en-US" sz="2400" b="1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515677" y="3810000"/>
            <a:ext cx="152876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14800" y="4038600"/>
            <a:ext cx="4191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05400" y="38100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379177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pic>
        <p:nvPicPr>
          <p:cNvPr id="179202" name="Picture 2" descr="[Schematic Symbol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62" y="5334000"/>
            <a:ext cx="105727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be 7"/>
          <p:cNvSpPr/>
          <p:nvPr/>
        </p:nvSpPr>
        <p:spPr>
          <a:xfrm>
            <a:off x="2438400" y="1752540"/>
            <a:ext cx="1219200" cy="3810060"/>
          </a:xfrm>
          <a:prstGeom prst="cub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953000" y="3642315"/>
            <a:ext cx="304800" cy="3048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8600" y="457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sheet, a distance </a:t>
            </a:r>
            <a:r>
              <a:rPr lang="en-US" sz="2400" b="1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a point charge </a:t>
            </a:r>
            <a:r>
              <a:rPr lang="en-US" sz="2400" b="1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515677" y="3810000"/>
            <a:ext cx="152876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14800" y="4038600"/>
            <a:ext cx="4191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05400" y="38100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q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352800" y="1752540"/>
            <a:ext cx="5334000" cy="3467160"/>
            <a:chOff x="3352800" y="1752540"/>
            <a:chExt cx="5334000" cy="3467160"/>
          </a:xfrm>
        </p:grpSpPr>
        <p:sp>
          <p:nvSpPr>
            <p:cNvPr id="6" name="TextBox 5"/>
            <p:cNvSpPr txBox="1"/>
            <p:nvPr/>
          </p:nvSpPr>
          <p:spPr>
            <a:xfrm>
              <a:off x="5105400" y="1752540"/>
              <a:ext cx="3581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Mobile charges from the “ground” respond to the force from the charge </a:t>
              </a:r>
              <a:r>
                <a:rPr lang="en-US" sz="2400" b="1" i="1" dirty="0">
                  <a:latin typeface="+mj-lt"/>
                </a:rPr>
                <a:t>q</a:t>
              </a:r>
              <a:r>
                <a:rPr lang="en-US" sz="2400" dirty="0">
                  <a:latin typeface="+mj-lt"/>
                </a:rPr>
                <a:t>.</a:t>
              </a:r>
            </a:p>
          </p:txBody>
        </p:sp>
        <p:sp>
          <p:nvSpPr>
            <p:cNvPr id="5" name="Oval 4"/>
            <p:cNvSpPr>
              <a:spLocks noChangeAspect="1"/>
            </p:cNvSpPr>
            <p:nvPr/>
          </p:nvSpPr>
          <p:spPr>
            <a:xfrm>
              <a:off x="3505200" y="3368040"/>
              <a:ext cx="114300" cy="8763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429000" y="2895600"/>
              <a:ext cx="228600" cy="1752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>
              <a:spLocks noChangeAspect="1"/>
            </p:cNvSpPr>
            <p:nvPr/>
          </p:nvSpPr>
          <p:spPr>
            <a:xfrm>
              <a:off x="3352800" y="2590800"/>
              <a:ext cx="342900" cy="26289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5867646"/>
              </p:ext>
            </p:extLst>
          </p:nvPr>
        </p:nvGraphicFramePr>
        <p:xfrm>
          <a:off x="3519806" y="5181600"/>
          <a:ext cx="3642994" cy="685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1079280" imgH="203040" progId="Equation.3">
                  <p:embed/>
                </p:oleObj>
              </mc:Choice>
              <mc:Fallback>
                <p:oleObj name="数式" r:id="rId3" imgW="10792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19806" y="5181600"/>
                        <a:ext cx="3642994" cy="6857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/>
          <p:nvPr/>
        </p:nvCxnSpPr>
        <p:spPr>
          <a:xfrm>
            <a:off x="6400800" y="4495800"/>
            <a:ext cx="1219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400800" y="3368040"/>
            <a:ext cx="0" cy="11277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6019800" y="4495800"/>
            <a:ext cx="3810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772400" y="4419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x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00800" y="3048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z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096000" y="4648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418682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CBCF4F-CC13-48DF-9D90-572597BE7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B0541D-9C1B-46C3-B0D8-45166A6A3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762698-3780-4674-8030-24C9582E8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Picture 2" descr="[Schematic Symbol]">
            <a:extLst>
              <a:ext uri="{FF2B5EF4-FFF2-40B4-BE49-F238E27FC236}">
                <a16:creationId xmlns:a16="http://schemas.microsoft.com/office/drawing/2014/main" id="{DBD6448B-9793-43C6-9970-7A4AAF0B4F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8162" y="5334000"/>
            <a:ext cx="105727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be 5">
            <a:extLst>
              <a:ext uri="{FF2B5EF4-FFF2-40B4-BE49-F238E27FC236}">
                <a16:creationId xmlns:a16="http://schemas.microsoft.com/office/drawing/2014/main" id="{CD5B6EBD-B878-4419-BF05-C8E58F5762F8}"/>
              </a:ext>
            </a:extLst>
          </p:cNvPr>
          <p:cNvSpPr/>
          <p:nvPr/>
        </p:nvSpPr>
        <p:spPr>
          <a:xfrm>
            <a:off x="4267200" y="1752540"/>
            <a:ext cx="1219200" cy="3810060"/>
          </a:xfrm>
          <a:prstGeom prst="cub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94B1B8A-04AE-43A2-B269-C649873B072D}"/>
              </a:ext>
            </a:extLst>
          </p:cNvPr>
          <p:cNvSpPr/>
          <p:nvPr/>
        </p:nvSpPr>
        <p:spPr>
          <a:xfrm>
            <a:off x="6781800" y="3642315"/>
            <a:ext cx="304800" cy="3048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03BF27D-139B-427E-AB36-83AEAD73522B}"/>
              </a:ext>
            </a:extLst>
          </p:cNvPr>
          <p:cNvCxnSpPr/>
          <p:nvPr/>
        </p:nvCxnSpPr>
        <p:spPr>
          <a:xfrm>
            <a:off x="5344477" y="3810000"/>
            <a:ext cx="152876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FD69C28-32B2-41D0-8494-53A128E8E4C3}"/>
              </a:ext>
            </a:extLst>
          </p:cNvPr>
          <p:cNvSpPr txBox="1"/>
          <p:nvPr/>
        </p:nvSpPr>
        <p:spPr>
          <a:xfrm>
            <a:off x="5943600" y="4038600"/>
            <a:ext cx="4191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d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920C751-4453-427F-AE29-F774C3F244A1}"/>
              </a:ext>
            </a:extLst>
          </p:cNvPr>
          <p:cNvGrpSpPr/>
          <p:nvPr/>
        </p:nvGrpSpPr>
        <p:grpSpPr>
          <a:xfrm>
            <a:off x="5185410" y="1752540"/>
            <a:ext cx="5318760" cy="3467160"/>
            <a:chOff x="3368040" y="1752540"/>
            <a:chExt cx="5318760" cy="3467160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DE69B66-2499-4D80-8904-445631A57BE6}"/>
                </a:ext>
              </a:extLst>
            </p:cNvPr>
            <p:cNvSpPr txBox="1"/>
            <p:nvPr/>
          </p:nvSpPr>
          <p:spPr>
            <a:xfrm>
              <a:off x="5105400" y="1752540"/>
              <a:ext cx="3581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dirty="0">
                <a:latin typeface="+mj-lt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8974E8F-0CB4-4DC1-8273-2122652D2ED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05200" y="3368040"/>
              <a:ext cx="114300" cy="8763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04FA408-4B0D-4D12-A2BF-791825DCBE87}"/>
                </a:ext>
              </a:extLst>
            </p:cNvPr>
            <p:cNvSpPr/>
            <p:nvPr/>
          </p:nvSpPr>
          <p:spPr>
            <a:xfrm>
              <a:off x="3429000" y="2895600"/>
              <a:ext cx="228600" cy="1752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F7BE405-D1AD-4699-9CE7-7D6C489D82C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368040" y="2590800"/>
              <a:ext cx="342900" cy="26289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Oval 14">
            <a:extLst>
              <a:ext uri="{FF2B5EF4-FFF2-40B4-BE49-F238E27FC236}">
                <a16:creationId xmlns:a16="http://schemas.microsoft.com/office/drawing/2014/main" id="{8BB83389-5887-4A73-824E-C3B8BC2CC839}"/>
              </a:ext>
            </a:extLst>
          </p:cNvPr>
          <p:cNvSpPr/>
          <p:nvPr/>
        </p:nvSpPr>
        <p:spPr>
          <a:xfrm>
            <a:off x="2362200" y="3657600"/>
            <a:ext cx="304800" cy="3048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E42A220-F585-4BFB-8AD3-D2C0922BAEBB}"/>
              </a:ext>
            </a:extLst>
          </p:cNvPr>
          <p:cNvSpPr txBox="1"/>
          <p:nvPr/>
        </p:nvSpPr>
        <p:spPr>
          <a:xfrm>
            <a:off x="7086600" y="3592780"/>
            <a:ext cx="8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q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073E5A3-E9BE-477A-8639-DA1EC5C77F53}"/>
              </a:ext>
            </a:extLst>
          </p:cNvPr>
          <p:cNvSpPr txBox="1"/>
          <p:nvPr/>
        </p:nvSpPr>
        <p:spPr>
          <a:xfrm>
            <a:off x="1981200" y="3576935"/>
            <a:ext cx="8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-q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C76C65B-4D0F-438D-9C7F-4884A4935945}"/>
              </a:ext>
            </a:extLst>
          </p:cNvPr>
          <p:cNvCxnSpPr/>
          <p:nvPr/>
        </p:nvCxnSpPr>
        <p:spPr>
          <a:xfrm>
            <a:off x="2662237" y="3810000"/>
            <a:ext cx="1528763" cy="0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71BDD9A-4105-4EFE-A209-269210296FFF}"/>
              </a:ext>
            </a:extLst>
          </p:cNvPr>
          <p:cNvSpPr txBox="1"/>
          <p:nvPr/>
        </p:nvSpPr>
        <p:spPr>
          <a:xfrm>
            <a:off x="3200400" y="4038600"/>
            <a:ext cx="4191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EADECA1-236E-4587-A5E6-00B8319595FE}"/>
              </a:ext>
            </a:extLst>
          </p:cNvPr>
          <p:cNvSpPr txBox="1"/>
          <p:nvPr/>
        </p:nvSpPr>
        <p:spPr>
          <a:xfrm>
            <a:off x="5779770" y="1371600"/>
            <a:ext cx="3059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Real charges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52658ED-A05A-40F9-B36E-FE87D30ECB86}"/>
              </a:ext>
            </a:extLst>
          </p:cNvPr>
          <p:cNvSpPr txBox="1"/>
          <p:nvPr/>
        </p:nvSpPr>
        <p:spPr>
          <a:xfrm>
            <a:off x="1905000" y="1524000"/>
            <a:ext cx="3059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Image charge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66D7904-AB69-4A94-97C9-197EF3C174E8}"/>
              </a:ext>
            </a:extLst>
          </p:cNvPr>
          <p:cNvSpPr txBox="1"/>
          <p:nvPr/>
        </p:nvSpPr>
        <p:spPr>
          <a:xfrm>
            <a:off x="5779770" y="304800"/>
            <a:ext cx="3059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Truth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83E8D25-029B-49D7-A61B-0EB1C7C6BAE5}"/>
              </a:ext>
            </a:extLst>
          </p:cNvPr>
          <p:cNvSpPr txBox="1"/>
          <p:nvPr/>
        </p:nvSpPr>
        <p:spPr>
          <a:xfrm>
            <a:off x="2209800" y="304800"/>
            <a:ext cx="3059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Fiction</a:t>
            </a:r>
          </a:p>
        </p:txBody>
      </p:sp>
    </p:spTree>
    <p:extLst>
      <p:ext uri="{BB962C8B-B14F-4D97-AF65-F5344CB8AC3E}">
        <p14:creationId xmlns:p14="http://schemas.microsoft.com/office/powerpoint/2010/main" val="2686586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sheet, a distance </a:t>
            </a:r>
            <a:r>
              <a:rPr lang="en-US" sz="2400" b="1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a point charge </a:t>
            </a:r>
            <a:r>
              <a:rPr lang="en-US" sz="2400" b="1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6822328"/>
              </p:ext>
            </p:extLst>
          </p:nvPr>
        </p:nvGraphicFramePr>
        <p:xfrm>
          <a:off x="1712913" y="952500"/>
          <a:ext cx="4002087" cy="1927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371600" imgH="660240" progId="Equation.3">
                  <p:embed/>
                </p:oleObj>
              </mc:Choice>
              <mc:Fallback>
                <p:oleObj name="数式" r:id="rId2" imgW="1371600" imgH="6602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2913" y="952500"/>
                        <a:ext cx="4002087" cy="19275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1504620"/>
              </p:ext>
            </p:extLst>
          </p:nvPr>
        </p:nvGraphicFramePr>
        <p:xfrm>
          <a:off x="304800" y="3048000"/>
          <a:ext cx="8242086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3860640" imgH="1498320" progId="Equation.3">
                  <p:embed/>
                </p:oleObj>
              </mc:Choice>
              <mc:Fallback>
                <p:oleObj name="数式" r:id="rId4" imgW="3860640" imgH="1498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048000"/>
                        <a:ext cx="8242086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6681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13626</TotalTime>
  <Words>740</Words>
  <Application>Microsoft Office PowerPoint</Application>
  <PresentationFormat>On-screen Show (4:3)</PresentationFormat>
  <Paragraphs>180</Paragraphs>
  <Slides>25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Symbol</vt:lpstr>
      <vt:lpstr>Wingdings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667</cp:revision>
  <cp:lastPrinted>2019-01-28T02:51:25Z</cp:lastPrinted>
  <dcterms:created xsi:type="dcterms:W3CDTF">2012-01-10T18:32:24Z</dcterms:created>
  <dcterms:modified xsi:type="dcterms:W3CDTF">2024-01-30T02:54:45Z</dcterms:modified>
</cp:coreProperties>
</file>