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96" r:id="rId2"/>
    <p:sldId id="354" r:id="rId3"/>
    <p:sldId id="420" r:id="rId4"/>
    <p:sldId id="396" r:id="rId5"/>
    <p:sldId id="416" r:id="rId6"/>
    <p:sldId id="414" r:id="rId7"/>
    <p:sldId id="397" r:id="rId8"/>
    <p:sldId id="407" r:id="rId9"/>
    <p:sldId id="408" r:id="rId10"/>
    <p:sldId id="410" r:id="rId11"/>
    <p:sldId id="400" r:id="rId12"/>
    <p:sldId id="401" r:id="rId13"/>
    <p:sldId id="411" r:id="rId14"/>
    <p:sldId id="404" r:id="rId15"/>
    <p:sldId id="402" r:id="rId16"/>
    <p:sldId id="405" r:id="rId17"/>
    <p:sldId id="376" r:id="rId18"/>
    <p:sldId id="377" r:id="rId19"/>
    <p:sldId id="417" r:id="rId20"/>
    <p:sldId id="418" r:id="rId21"/>
    <p:sldId id="383" r:id="rId22"/>
    <p:sldId id="393" r:id="rId23"/>
    <p:sldId id="378" r:id="rId24"/>
    <p:sldId id="394" r:id="rId25"/>
    <p:sldId id="419" r:id="rId26"/>
    <p:sldId id="380" r:id="rId27"/>
    <p:sldId id="395" r:id="rId28"/>
    <p:sldId id="392" r:id="rId29"/>
    <p:sldId id="381" r:id="rId30"/>
    <p:sldId id="382" r:id="rId3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6" d="100"/>
          <a:sy n="66" d="100"/>
        </p:scale>
        <p:origin x="1212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807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2/2/2024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2024 --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4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19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4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lmf.nist.gov/" TargetMode="External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oleObject" Target="../embeddings/oleObject39.bin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oleObject" Target="../embeddings/oleObject40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57200"/>
            <a:ext cx="89154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Class notes for Lecture 8: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i="0" u="none" strike="noStrike" baseline="0" dirty="0">
                <a:solidFill>
                  <a:srgbClr val="800080"/>
                </a:solidFill>
                <a:latin typeface="Arial" panose="020B0604020202020204" pitchFamily="34" charset="0"/>
              </a:rPr>
              <a:t>Solution of Poisson/Laplace equation for special geometries –</a:t>
            </a:r>
            <a:r>
              <a:rPr lang="en-US" sz="1800" b="1" i="0" u="none" strike="noStrike" baseline="0" dirty="0">
                <a:solidFill>
                  <a:srgbClr val="800080"/>
                </a:solidFill>
                <a:latin typeface="Arial" panose="020B0604020202020204" pitchFamily="34" charset="0"/>
              </a:rPr>
              <a:t> </a:t>
            </a:r>
          </a:p>
          <a:p>
            <a:pPr algn="ctr"/>
            <a:endParaRPr lang="en-US" sz="1800" b="1" i="0" u="none" strike="noStrike" baseline="0" dirty="0">
              <a:solidFill>
                <a:srgbClr val="800080"/>
              </a:solidFill>
              <a:latin typeface="Arial" panose="020B0604020202020204" pitchFamily="34" charset="0"/>
            </a:endParaRPr>
          </a:p>
          <a:p>
            <a:pPr lvl="1"/>
            <a:r>
              <a:rPr lang="en-US" b="0" i="0" u="none" strike="noStrike" baseline="0" dirty="0">
                <a:solidFill>
                  <a:srgbClr val="800080"/>
                </a:solidFill>
                <a:latin typeface="Arial" panose="020B0604020202020204" pitchFamily="34" charset="0"/>
              </a:rPr>
              <a:t>• </a:t>
            </a:r>
            <a:r>
              <a:rPr lang="en-US" sz="2400" b="1" i="0" u="none" strike="noStrike" baseline="0" dirty="0">
                <a:solidFill>
                  <a:srgbClr val="800080"/>
                </a:solidFill>
                <a:latin typeface="Arial" panose="020B0604020202020204" pitchFamily="34" charset="0"/>
              </a:rPr>
              <a:t>Cylindrical – (Sec. 2.11, 3.7, 3.8, 3.11 in JDJ) </a:t>
            </a:r>
          </a:p>
          <a:p>
            <a:pPr lvl="1"/>
            <a:r>
              <a:rPr lang="en-US" sz="2400" b="0" i="0" u="none" strike="noStrike" baseline="0" dirty="0">
                <a:solidFill>
                  <a:srgbClr val="800080"/>
                </a:solidFill>
                <a:latin typeface="Arial" panose="020B0604020202020204" pitchFamily="34" charset="0"/>
              </a:rPr>
              <a:t>• </a:t>
            </a:r>
            <a:r>
              <a:rPr lang="en-US" sz="2400" b="1" i="0" u="none" strike="noStrike" baseline="0" dirty="0">
                <a:solidFill>
                  <a:srgbClr val="800080"/>
                </a:solidFill>
                <a:latin typeface="Arial" panose="020B0604020202020204" pitchFamily="34" charset="0"/>
              </a:rPr>
              <a:t>Spherical -- (Sec. 3.1-3.6 in JDJ); next lecture</a:t>
            </a:r>
            <a:endParaRPr lang="en-US" sz="24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33E028-45E1-4AD9-9DDA-D36994C67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618E3C-B15C-4DCF-9C4F-AF2F83A3C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C4B564-4099-4CC8-9BAD-57D762EC9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905003B-EE07-4BFD-9A01-337EEE3ED0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400892"/>
              </p:ext>
            </p:extLst>
          </p:nvPr>
        </p:nvGraphicFramePr>
        <p:xfrm>
          <a:off x="380123" y="359754"/>
          <a:ext cx="6659402" cy="252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06280" imgH="761760" progId="Equation.DSMT4">
                  <p:embed/>
                </p:oleObj>
              </mc:Choice>
              <mc:Fallback>
                <p:oleObj name="Equation" r:id="rId2" imgW="200628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0123" y="359754"/>
                        <a:ext cx="6659402" cy="2528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FD5EE5A-925A-47CE-A913-C977757F15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479802"/>
              </p:ext>
            </p:extLst>
          </p:nvPr>
        </p:nvGraphicFramePr>
        <p:xfrm>
          <a:off x="3556000" y="20955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56000" y="20955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E2F75AD-A227-426A-BAED-06A2A4FFF7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048656"/>
              </p:ext>
            </p:extLst>
          </p:nvPr>
        </p:nvGraphicFramePr>
        <p:xfrm>
          <a:off x="386614" y="2590800"/>
          <a:ext cx="8383753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555720" imgH="711000" progId="Equation.DSMT4">
                  <p:embed/>
                </p:oleObj>
              </mc:Choice>
              <mc:Fallback>
                <p:oleObj name="Equation" r:id="rId6" imgW="3555720" imgH="71100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614" y="2590800"/>
                        <a:ext cx="8383753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E06E32F-60CD-1157-D6C6-2A7661C9006F}"/>
              </a:ext>
            </a:extLst>
          </p:cNvPr>
          <p:cNvSpPr txBox="1"/>
          <p:nvPr/>
        </p:nvSpPr>
        <p:spPr>
          <a:xfrm>
            <a:off x="304800" y="3967589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that, because we are using curvilinear coordinates, the Wronskian and the form of the delta function is modified.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More details given in </a:t>
            </a:r>
            <a:r>
              <a:rPr lang="en-US" sz="2400" b="1" dirty="0">
                <a:latin typeface="+mj-lt"/>
              </a:rPr>
              <a:t>Jackson</a:t>
            </a:r>
            <a:r>
              <a:rPr lang="en-US" sz="2400" dirty="0">
                <a:latin typeface="+mj-lt"/>
              </a:rPr>
              <a:t> Sec. 3.7 - 3.11.</a:t>
            </a:r>
          </a:p>
        </p:txBody>
      </p:sp>
    </p:spTree>
    <p:extLst>
      <p:ext uri="{BB962C8B-B14F-4D97-AF65-F5344CB8AC3E}">
        <p14:creationId xmlns:p14="http://schemas.microsoft.com/office/powerpoint/2010/main" val="1798033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Comments and details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953592"/>
              </p:ext>
            </p:extLst>
          </p:nvPr>
        </p:nvGraphicFramePr>
        <p:xfrm>
          <a:off x="4267200" y="601535"/>
          <a:ext cx="1895054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54080" imgH="431640" progId="Equation.DSMT4">
                  <p:embed/>
                </p:oleObj>
              </mc:Choice>
              <mc:Fallback>
                <p:oleObj name="Equation" r:id="rId2" imgW="10540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267200" y="601535"/>
                        <a:ext cx="1895054" cy="776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8" name="Can 7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/>
                <a:t>r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1660622"/>
              </p:ext>
            </p:extLst>
          </p:nvPr>
        </p:nvGraphicFramePr>
        <p:xfrm>
          <a:off x="1828800" y="1776220"/>
          <a:ext cx="7156450" cy="254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52680" imgH="1193760" progId="Equation.DSMT4">
                  <p:embed/>
                </p:oleObj>
              </mc:Choice>
              <mc:Fallback>
                <p:oleObj name="Equation" r:id="rId4" imgW="3352680" imgH="119376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776220"/>
                        <a:ext cx="7156450" cy="2547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CC5AC9D6-EEA2-499B-ADD0-E4C8E27F586B}"/>
              </a:ext>
            </a:extLst>
          </p:cNvPr>
          <p:cNvSpPr txBox="1"/>
          <p:nvPr/>
        </p:nvSpPr>
        <p:spPr>
          <a:xfrm>
            <a:off x="1828800" y="4274419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in this case, we have assumed that the surface integral contributions are trivial.</a:t>
            </a:r>
          </a:p>
        </p:txBody>
      </p:sp>
    </p:spTree>
    <p:extLst>
      <p:ext uri="{BB962C8B-B14F-4D97-AF65-F5344CB8AC3E}">
        <p14:creationId xmlns:p14="http://schemas.microsoft.com/office/powerpoint/2010/main" val="559367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n 7"/>
          <p:cNvSpPr/>
          <p:nvPr/>
        </p:nvSpPr>
        <p:spPr>
          <a:xfrm>
            <a:off x="1219200" y="1676400"/>
            <a:ext cx="1066800" cy="3841750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7" name="Donut 6"/>
          <p:cNvSpPr/>
          <p:nvPr/>
        </p:nvSpPr>
        <p:spPr>
          <a:xfrm>
            <a:off x="1219200" y="1600200"/>
            <a:ext cx="1066800" cy="381000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454282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z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52600" y="914400"/>
            <a:ext cx="0" cy="27432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1752600" y="3657600"/>
            <a:ext cx="2286000" cy="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85800" y="3657600"/>
            <a:ext cx="1066800" cy="6858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04800" y="41148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62400" y="3429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38700" y="701328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Top view:</a:t>
            </a:r>
          </a:p>
        </p:txBody>
      </p:sp>
      <p:sp>
        <p:nvSpPr>
          <p:cNvPr id="22" name="Donut 21"/>
          <p:cNvSpPr/>
          <p:nvPr/>
        </p:nvSpPr>
        <p:spPr>
          <a:xfrm>
            <a:off x="5867400" y="1143000"/>
            <a:ext cx="1371600" cy="1371600"/>
          </a:xfrm>
          <a:prstGeom prst="donut">
            <a:avLst>
              <a:gd name="adj" fmla="val 1718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6553200" y="1447800"/>
            <a:ext cx="304800" cy="3810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6553200" y="1828800"/>
            <a:ext cx="685800" cy="2286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400800" y="13671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553200" y="18243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b</a:t>
            </a: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628342"/>
              </p:ext>
            </p:extLst>
          </p:nvPr>
        </p:nvGraphicFramePr>
        <p:xfrm>
          <a:off x="2596076" y="1296710"/>
          <a:ext cx="2866683" cy="1514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46040" imgH="711000" progId="Equation.DSMT4">
                  <p:embed/>
                </p:oleObj>
              </mc:Choice>
              <mc:Fallback>
                <p:oleObj name="Equation" r:id="rId2" imgW="134604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596076" y="1296710"/>
                        <a:ext cx="2866683" cy="15144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44278" y="43291"/>
            <a:ext cx="6813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– uniform cylindrical shell: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1767058" y="3689263"/>
            <a:ext cx="1128542" cy="425537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819400" y="3810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r</a:t>
            </a:r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031030"/>
              </p:ext>
            </p:extLst>
          </p:nvPr>
        </p:nvGraphicFramePr>
        <p:xfrm>
          <a:off x="4748478" y="2743200"/>
          <a:ext cx="4090722" cy="1396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603160" imgH="888840" progId="Equation.DSMT4">
                  <p:embed/>
                </p:oleObj>
              </mc:Choice>
              <mc:Fallback>
                <p:oleObj name="Equation" r:id="rId4" imgW="2603160" imgH="8888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48478" y="2743200"/>
                        <a:ext cx="4090722" cy="13968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6C88DC5-7C6A-4FCB-A897-173E4059D6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816083"/>
              </p:ext>
            </p:extLst>
          </p:nvPr>
        </p:nvGraphicFramePr>
        <p:xfrm>
          <a:off x="3159125" y="4179888"/>
          <a:ext cx="5621338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352680" imgH="1447560" progId="Equation.DSMT4">
                  <p:embed/>
                </p:oleObj>
              </mc:Choice>
              <mc:Fallback>
                <p:oleObj name="Equation" r:id="rId6" imgW="3352680" imgH="1447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59125" y="4179888"/>
                        <a:ext cx="5621338" cy="242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3124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ADBA99-E1A2-4BA5-B57D-ECCC50CA5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48CC47-7052-47D4-A5F2-DEDBEF134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1AE234-F5CE-4634-BF5D-3F25AFD3E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F2EF97-AE30-4247-9AEC-E04BF1BF82D0}"/>
              </a:ext>
            </a:extLst>
          </p:cNvPr>
          <p:cNvSpPr txBox="1"/>
          <p:nvPr/>
        </p:nvSpPr>
        <p:spPr>
          <a:xfrm>
            <a:off x="5334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Question – Why only m=0 for this case?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F43D2ED-EA98-4D34-B23F-56717B680B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1669287"/>
              </p:ext>
            </p:extLst>
          </p:nvPr>
        </p:nvGraphicFramePr>
        <p:xfrm>
          <a:off x="850900" y="1281113"/>
          <a:ext cx="6530975" cy="381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52680" imgH="1955520" progId="Equation.DSMT4">
                  <p:embed/>
                </p:oleObj>
              </mc:Choice>
              <mc:Fallback>
                <p:oleObj name="Equation" r:id="rId2" imgW="3352680" imgH="1955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50900" y="1281113"/>
                        <a:ext cx="6530975" cy="381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7600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6BB8AC-4530-433F-B326-212D35FFE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EFC2DC-F586-48E2-8A77-3FE89BE97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08DCE-F156-44DD-9FE6-DC8CE0063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CDD906-E759-44D6-BAD3-225A59D46697}"/>
              </a:ext>
            </a:extLst>
          </p:cNvPr>
          <p:cNvSpPr txBox="1"/>
          <p:nvPr/>
        </p:nvSpPr>
        <p:spPr>
          <a:xfrm>
            <a:off x="304800" y="3048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C3A743F-3042-45AF-8444-F5ED2DCD61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235747"/>
              </p:ext>
            </p:extLst>
          </p:nvPr>
        </p:nvGraphicFramePr>
        <p:xfrm>
          <a:off x="892175" y="838200"/>
          <a:ext cx="7246680" cy="5321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12920" imgH="2946240" progId="Equation.DSMT4">
                  <p:embed/>
                </p:oleObj>
              </mc:Choice>
              <mc:Fallback>
                <p:oleObj name="Equation" r:id="rId2" imgW="4012920" imgH="294624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2DBE80EE-C2B8-4B12-A4F5-EAE0B2689E4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92175" y="838200"/>
                        <a:ext cx="7246680" cy="53213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7161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continued --  </a:t>
            </a:r>
            <a:r>
              <a:rPr lang="en-US" sz="2400" i="1" dirty="0">
                <a:latin typeface="+mj-lt"/>
              </a:rPr>
              <a:t>m=0 </a:t>
            </a:r>
            <a:r>
              <a:rPr lang="en-US" sz="2400" dirty="0">
                <a:latin typeface="+mj-lt"/>
              </a:rPr>
              <a:t>only --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701328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Top view:</a:t>
            </a:r>
          </a:p>
        </p:txBody>
      </p:sp>
      <p:sp>
        <p:nvSpPr>
          <p:cNvPr id="7" name="Donut 6"/>
          <p:cNvSpPr/>
          <p:nvPr/>
        </p:nvSpPr>
        <p:spPr>
          <a:xfrm>
            <a:off x="1485900" y="1143000"/>
            <a:ext cx="1371600" cy="1371600"/>
          </a:xfrm>
          <a:prstGeom prst="donut">
            <a:avLst>
              <a:gd name="adj" fmla="val 1718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171700" y="1447800"/>
            <a:ext cx="304800" cy="3810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2171700" y="1828800"/>
            <a:ext cx="685800" cy="2286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19300" y="13671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71700" y="18243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b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486728"/>
              </p:ext>
            </p:extLst>
          </p:nvPr>
        </p:nvGraphicFramePr>
        <p:xfrm>
          <a:off x="3124200" y="629342"/>
          <a:ext cx="2866683" cy="1514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46040" imgH="711000" progId="Equation.DSMT4">
                  <p:embed/>
                </p:oleObj>
              </mc:Choice>
              <mc:Fallback>
                <p:oleObj name="Equation" r:id="rId2" imgW="1346040" imgH="711000" progId="Equation.DSMT4">
                  <p:embed/>
                  <p:pic>
                    <p:nvPicPr>
                      <p:cNvPr id="30" name="Object 2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124200" y="629342"/>
                        <a:ext cx="2866683" cy="15144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671127"/>
              </p:ext>
            </p:extLst>
          </p:nvPr>
        </p:nvGraphicFramePr>
        <p:xfrm>
          <a:off x="546100" y="3505200"/>
          <a:ext cx="7115175" cy="297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40080" imgH="1396800" progId="Equation.DSMT4">
                  <p:embed/>
                </p:oleObj>
              </mc:Choice>
              <mc:Fallback>
                <p:oleObj name="Equation" r:id="rId4" imgW="3340080" imgH="13968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6100" y="3505200"/>
                        <a:ext cx="7115175" cy="2974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2DBE80EE-C2B8-4B12-A4F5-EAE0B2689E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318718"/>
              </p:ext>
            </p:extLst>
          </p:nvPr>
        </p:nvGraphicFramePr>
        <p:xfrm>
          <a:off x="2834054" y="2051939"/>
          <a:ext cx="5621389" cy="1660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352680" imgH="990360" progId="Equation.DSMT4">
                  <p:embed/>
                </p:oleObj>
              </mc:Choice>
              <mc:Fallback>
                <p:oleObj name="Equation" r:id="rId6" imgW="3352680" imgH="9903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76C88DC5-7C6A-4FCB-A897-173E4059D66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34054" y="2051939"/>
                        <a:ext cx="5621389" cy="16608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7764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082378A-B42F-D7E6-4AA0-5030BF6431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266950"/>
            <a:ext cx="6743700" cy="337185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C7913-F1D3-4AA9-B8F2-E1CA737C0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EFAF59-1F4D-431A-BD40-ED1F3D8E5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0FB434-AE9C-4408-9D98-A29570A4A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246AC6-CD17-41BC-9BC3-61E92BCF81AF}"/>
              </a:ext>
            </a:extLst>
          </p:cNvPr>
          <p:cNvSpPr txBox="1"/>
          <p:nvPr/>
        </p:nvSpPr>
        <p:spPr>
          <a:xfrm>
            <a:off x="304800" y="2286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continued --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B04C4E1-E666-45E6-BA1F-580DA966E8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131944"/>
              </p:ext>
            </p:extLst>
          </p:nvPr>
        </p:nvGraphicFramePr>
        <p:xfrm>
          <a:off x="5097043" y="4073561"/>
          <a:ext cx="1095672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42720" imgH="203040" progId="Equation.DSMT4">
                  <p:embed/>
                </p:oleObj>
              </mc:Choice>
              <mc:Fallback>
                <p:oleObj name="Equation" r:id="rId3" imgW="3427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97043" y="4073561"/>
                        <a:ext cx="1095672" cy="64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BD9BD84-F498-494A-B1F6-43604742B93B}"/>
              </a:ext>
            </a:extLst>
          </p:cNvPr>
          <p:cNvSpPr txBox="1"/>
          <p:nvPr/>
        </p:nvSpPr>
        <p:spPr>
          <a:xfrm>
            <a:off x="7658100" y="226261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4A212C-F09A-412C-8DA1-B28DE8F6A8C2}"/>
              </a:ext>
            </a:extLst>
          </p:cNvPr>
          <p:cNvSpPr/>
          <p:nvPr/>
        </p:nvSpPr>
        <p:spPr>
          <a:xfrm>
            <a:off x="3276600" y="1386960"/>
            <a:ext cx="1447800" cy="1106488"/>
          </a:xfrm>
          <a:prstGeom prst="rect">
            <a:avLst/>
          </a:prstGeom>
          <a:solidFill>
            <a:srgbClr val="FF00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4F3E0A-D7E9-477D-A795-F895AEB0AC0A}"/>
              </a:ext>
            </a:extLst>
          </p:cNvPr>
          <p:cNvSpPr txBox="1"/>
          <p:nvPr/>
        </p:nvSpPr>
        <p:spPr>
          <a:xfrm>
            <a:off x="4548509" y="285830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FA6C26-14C0-472F-AC2B-8EBB0398E4D4}"/>
              </a:ext>
            </a:extLst>
          </p:cNvPr>
          <p:cNvSpPr txBox="1"/>
          <p:nvPr/>
        </p:nvSpPr>
        <p:spPr>
          <a:xfrm>
            <a:off x="3048000" y="2813182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a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DFDFE5E3-B11F-6F55-3B12-C56240A191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449789"/>
              </p:ext>
            </p:extLst>
          </p:nvPr>
        </p:nvGraphicFramePr>
        <p:xfrm>
          <a:off x="3426193" y="771953"/>
          <a:ext cx="832756" cy="512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30120" imgH="203040" progId="Equation.DSMT4">
                  <p:embed/>
                </p:oleObj>
              </mc:Choice>
              <mc:Fallback>
                <p:oleObj name="Equation" r:id="rId5" imgW="3301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26193" y="771953"/>
                        <a:ext cx="832756" cy="512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11865E20-1772-D58F-E2F2-CA9676DF54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8513355"/>
              </p:ext>
            </p:extLst>
          </p:nvPr>
        </p:nvGraphicFramePr>
        <p:xfrm>
          <a:off x="6192715" y="2798117"/>
          <a:ext cx="1284953" cy="110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57200" imgH="393480" progId="Equation.DSMT4">
                  <p:embed/>
                </p:oleObj>
              </mc:Choice>
              <mc:Fallback>
                <p:oleObj name="Equation" r:id="rId7" imgW="457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92715" y="2798117"/>
                        <a:ext cx="1284953" cy="1106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86627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</a:t>
            </a:r>
          </a:p>
        </p:txBody>
      </p:sp>
      <p:sp>
        <p:nvSpPr>
          <p:cNvPr id="6" name="Can 5"/>
          <p:cNvSpPr/>
          <p:nvPr/>
        </p:nvSpPr>
        <p:spPr>
          <a:xfrm>
            <a:off x="304800" y="1981200"/>
            <a:ext cx="1181100" cy="3429000"/>
          </a:xfrm>
          <a:prstGeom prst="can">
            <a:avLst>
              <a:gd name="adj" fmla="val 8448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95350" y="2514600"/>
            <a:ext cx="4000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95350" y="2133600"/>
            <a:ext cx="40005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14400" y="2433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6800" y="20681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f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59896"/>
              </p:ext>
            </p:extLst>
          </p:nvPr>
        </p:nvGraphicFramePr>
        <p:xfrm>
          <a:off x="3028950" y="2276475"/>
          <a:ext cx="4826000" cy="249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260440" imgH="1168200" progId="Equation.3">
                  <p:embed/>
                </p:oleObj>
              </mc:Choice>
              <mc:Fallback>
                <p:oleObj name="数式" r:id="rId2" imgW="2260440" imgH="116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950" y="2276475"/>
                        <a:ext cx="4826000" cy="249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152400" y="2529840"/>
            <a:ext cx="0" cy="249936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200" y="3576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674836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47935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Cylindrical geometry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388820"/>
              </p:ext>
            </p:extLst>
          </p:nvPr>
        </p:nvGraphicFramePr>
        <p:xfrm>
          <a:off x="1905000" y="2784475"/>
          <a:ext cx="7102475" cy="293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327120" imgH="1371600" progId="Equation.3">
                  <p:embed/>
                </p:oleObj>
              </mc:Choice>
              <mc:Fallback>
                <p:oleObj name="数式" r:id="rId2" imgW="3327120" imgH="1371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784475"/>
                        <a:ext cx="7102475" cy="293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n 7"/>
          <p:cNvSpPr/>
          <p:nvPr/>
        </p:nvSpPr>
        <p:spPr>
          <a:xfrm>
            <a:off x="304800" y="1219200"/>
            <a:ext cx="1181100" cy="3429000"/>
          </a:xfrm>
          <a:prstGeom prst="can">
            <a:avLst>
              <a:gd name="adj" fmla="val 8448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95350" y="1752600"/>
            <a:ext cx="4000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895350" y="1371600"/>
            <a:ext cx="40005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14400" y="1671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6800" y="13061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f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52400" y="1767840"/>
            <a:ext cx="0" cy="249936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200" y="2814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z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074532"/>
              </p:ext>
            </p:extLst>
          </p:nvPr>
        </p:nvGraphicFramePr>
        <p:xfrm>
          <a:off x="2076450" y="1169988"/>
          <a:ext cx="4635500" cy="146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171520" imgH="685800" progId="Equation.3">
                  <p:embed/>
                </p:oleObj>
              </mc:Choice>
              <mc:Fallback>
                <p:oleObj name="数式" r:id="rId4" imgW="2171520" imgH="6858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1169988"/>
                        <a:ext cx="4635500" cy="1465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29460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C0D68F-40E5-474A-D34D-4D4D38292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BCA12F-45F4-4EB0-B810-F916B6725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F8495C-575D-B51D-4DC0-A8F95B0F2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DCEE22-2D9E-B984-D7BB-329C4EE86D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63" y="1447800"/>
            <a:ext cx="9044473" cy="45454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2F96DF-A161-52C6-8B1C-DFC9B8F90E58}"/>
              </a:ext>
            </a:extLst>
          </p:cNvPr>
          <p:cNvSpPr txBox="1"/>
          <p:nvPr/>
        </p:nvSpPr>
        <p:spPr>
          <a:xfrm>
            <a:off x="381000" y="3810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3"/>
              </a:rPr>
              <a:t>https://dlmf.nist.gov</a:t>
            </a:r>
            <a:r>
              <a:rPr lang="en-US" sz="2400" dirty="0">
                <a:latin typeface="+mj-lt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088556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F7511D4-3C02-B45B-2351-2F359E5A72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38200"/>
            <a:ext cx="9144000" cy="42948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4419600"/>
            <a:ext cx="8991600" cy="304800"/>
          </a:xfrm>
          <a:prstGeom prst="rect">
            <a:avLst/>
          </a:prstGeom>
          <a:solidFill>
            <a:srgbClr val="FFC000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30D132-E747-1614-9A94-87F53C6F7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336FA4-0447-79E6-65AB-D2CAC974A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1B3D08-74F5-A120-60F9-AFFC71EC8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6C1AC7-F927-B782-7BD3-76A6B9D6B4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36525"/>
            <a:ext cx="6515239" cy="6125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5644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70602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useful identities involving cylindrical Bessel functions from </a:t>
            </a:r>
            <a:r>
              <a:rPr lang="en-US" sz="2400" b="1" dirty="0">
                <a:latin typeface="+mj-lt"/>
              </a:rPr>
              <a:t>Jackson</a:t>
            </a:r>
            <a:r>
              <a:rPr lang="en-US" sz="2400" dirty="0">
                <a:latin typeface="+mj-lt"/>
              </a:rPr>
              <a:t>  Sec. 3.7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7604580"/>
              </p:ext>
            </p:extLst>
          </p:nvPr>
        </p:nvGraphicFramePr>
        <p:xfrm>
          <a:off x="457200" y="901599"/>
          <a:ext cx="8440737" cy="285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62640" imgH="2145960" progId="Equation.DSMT4">
                  <p:embed/>
                </p:oleObj>
              </mc:Choice>
              <mc:Fallback>
                <p:oleObj name="Equation" r:id="rId2" imgW="6362640" imgH="2145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901599"/>
                        <a:ext cx="8440737" cy="285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06C82837-0C49-BCC1-C53E-4259C4C1F1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5" y="4055063"/>
            <a:ext cx="5953125" cy="230850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B124C08-7C1A-08DE-58C7-F53617AE10EC}"/>
              </a:ext>
            </a:extLst>
          </p:cNvPr>
          <p:cNvSpPr txBox="1"/>
          <p:nvPr/>
        </p:nvSpPr>
        <p:spPr>
          <a:xfrm>
            <a:off x="4800600" y="4267200"/>
            <a:ext cx="1371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m=1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3F9F5FD-7D8D-E7DF-70BC-70536743082C}"/>
              </a:ext>
            </a:extLst>
          </p:cNvPr>
          <p:cNvSpPr/>
          <p:nvPr/>
        </p:nvSpPr>
        <p:spPr>
          <a:xfrm>
            <a:off x="3100938" y="5326930"/>
            <a:ext cx="228600" cy="1890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D721CA7-FF75-3ABB-EB59-082FCF6EB6B6}"/>
              </a:ext>
            </a:extLst>
          </p:cNvPr>
          <p:cNvSpPr/>
          <p:nvPr/>
        </p:nvSpPr>
        <p:spPr>
          <a:xfrm>
            <a:off x="4293669" y="5341869"/>
            <a:ext cx="228600" cy="1890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F836EE5-4DF1-33AD-9F76-A8A1B05C99CC}"/>
              </a:ext>
            </a:extLst>
          </p:cNvPr>
          <p:cNvSpPr/>
          <p:nvPr/>
        </p:nvSpPr>
        <p:spPr>
          <a:xfrm>
            <a:off x="5486400" y="5326931"/>
            <a:ext cx="228600" cy="1890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407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47935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Cylindrical geometry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196567"/>
              </p:ext>
            </p:extLst>
          </p:nvPr>
        </p:nvGraphicFramePr>
        <p:xfrm>
          <a:off x="1865313" y="2784475"/>
          <a:ext cx="7183437" cy="293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365280" imgH="1371600" progId="Equation.3">
                  <p:embed/>
                </p:oleObj>
              </mc:Choice>
              <mc:Fallback>
                <p:oleObj name="数式" r:id="rId2" imgW="336528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13" y="2784475"/>
                        <a:ext cx="7183437" cy="293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n 7"/>
          <p:cNvSpPr/>
          <p:nvPr/>
        </p:nvSpPr>
        <p:spPr>
          <a:xfrm>
            <a:off x="304800" y="1219200"/>
            <a:ext cx="1181100" cy="3429000"/>
          </a:xfrm>
          <a:prstGeom prst="can">
            <a:avLst>
              <a:gd name="adj" fmla="val 8448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95350" y="1752600"/>
            <a:ext cx="4000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895350" y="1371600"/>
            <a:ext cx="40005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14400" y="1671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6800" y="13061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f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52400" y="1767840"/>
            <a:ext cx="0" cy="249936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200" y="2814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z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065541"/>
              </p:ext>
            </p:extLst>
          </p:nvPr>
        </p:nvGraphicFramePr>
        <p:xfrm>
          <a:off x="2062163" y="1014413"/>
          <a:ext cx="5268912" cy="168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84120" imgH="711000" progId="Equation.DSMT4">
                  <p:embed/>
                </p:oleObj>
              </mc:Choice>
              <mc:Fallback>
                <p:oleObj name="Equation" r:id="rId4" imgW="218412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2163" y="1014413"/>
                        <a:ext cx="5268912" cy="168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03765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Solutions of Laplace equation inside cylindrical shape</a:t>
            </a:r>
          </a:p>
          <a:p>
            <a:r>
              <a:rPr lang="en-US" sz="2400" dirty="0">
                <a:latin typeface="+mj-lt"/>
              </a:rPr>
              <a:t>Example with non-trivial boundary value at </a:t>
            </a:r>
            <a:r>
              <a:rPr lang="en-US" sz="2400" i="1" dirty="0">
                <a:latin typeface="+mj-lt"/>
              </a:rPr>
              <a:t>z=L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4955269"/>
              </p:ext>
            </p:extLst>
          </p:nvPr>
        </p:nvGraphicFramePr>
        <p:xfrm>
          <a:off x="1940718" y="1516797"/>
          <a:ext cx="6938963" cy="271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251160" imgH="1269720" progId="Equation.3">
                  <p:embed/>
                </p:oleObj>
              </mc:Choice>
              <mc:Fallback>
                <p:oleObj name="数式" r:id="rId2" imgW="3251160" imgH="1269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0718" y="1516797"/>
                        <a:ext cx="6938963" cy="271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143000" y="198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333" name="Picture 4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50" y="4267200"/>
            <a:ext cx="62103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495800" y="5867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k</a:t>
            </a:r>
            <a:r>
              <a:rPr lang="en-US" sz="2400" dirty="0" err="1">
                <a:latin typeface="Symbol" pitchFamily="18" charset="2"/>
              </a:rPr>
              <a:t>r</a:t>
            </a:r>
            <a:endParaRPr lang="en-US" sz="2400" dirty="0">
              <a:latin typeface="Symbol" pitchFamily="18" charset="2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510878"/>
              </p:ext>
            </p:extLst>
          </p:nvPr>
        </p:nvGraphicFramePr>
        <p:xfrm>
          <a:off x="592352" y="4800600"/>
          <a:ext cx="10572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495000" imgH="228600" progId="Equation.3">
                  <p:embed/>
                </p:oleObj>
              </mc:Choice>
              <mc:Fallback>
                <p:oleObj name="数式" r:id="rId5" imgW="4950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352" y="4800600"/>
                        <a:ext cx="105727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057400" y="4343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m=0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4724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m=1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86000" y="5029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m=2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5DF89007-D3CB-D70A-6922-5583326F7477}"/>
              </a:ext>
            </a:extLst>
          </p:cNvPr>
          <p:cNvSpPr/>
          <p:nvPr/>
        </p:nvSpPr>
        <p:spPr>
          <a:xfrm rot="2306038">
            <a:off x="4572000" y="2778265"/>
            <a:ext cx="4572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8914873-68FA-388F-5F12-D18BA92248E0}"/>
              </a:ext>
            </a:extLst>
          </p:cNvPr>
          <p:cNvSpPr txBox="1"/>
          <p:nvPr/>
        </p:nvSpPr>
        <p:spPr>
          <a:xfrm>
            <a:off x="5105400" y="25908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Well behaved at </a:t>
            </a:r>
            <a:r>
              <a:rPr lang="en-US" sz="2400" b="1" i="1" dirty="0">
                <a:latin typeface="Symbol" panose="05050102010706020507" pitchFamily="18" charset="2"/>
              </a:rPr>
              <a:t>r=0</a:t>
            </a:r>
          </a:p>
        </p:txBody>
      </p:sp>
    </p:spTree>
    <p:extLst>
      <p:ext uri="{BB962C8B-B14F-4D97-AF65-F5344CB8AC3E}">
        <p14:creationId xmlns:p14="http://schemas.microsoft.com/office/powerpoint/2010/main" val="1447880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10577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Solutions of Laplace equation inside cylindrical shape</a:t>
            </a:r>
          </a:p>
          <a:p>
            <a:r>
              <a:rPr lang="en-US" sz="2400" dirty="0">
                <a:latin typeface="+mj-lt"/>
              </a:rPr>
              <a:t>Example with non-trivial boundary value at </a:t>
            </a:r>
            <a:r>
              <a:rPr lang="en-US" sz="2400" i="1" dirty="0">
                <a:latin typeface="+mj-lt"/>
              </a:rPr>
              <a:t>z=L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6555362"/>
              </p:ext>
            </p:extLst>
          </p:nvPr>
        </p:nvGraphicFramePr>
        <p:xfrm>
          <a:off x="1882959" y="1828800"/>
          <a:ext cx="6970528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16240" imgH="2920680" progId="Equation.DSMT4">
                  <p:embed/>
                </p:oleObj>
              </mc:Choice>
              <mc:Fallback>
                <p:oleObj name="Equation" r:id="rId2" imgW="5016240" imgH="2920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2959" y="1828800"/>
                        <a:ext cx="6970528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143000" y="198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712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5971A6-F318-8050-509F-A5921A581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53653A-2FFD-0051-E0BE-7F53FA571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57A82C-8960-838D-E701-4093102A0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E2E516-8158-0A06-8EA9-3F7B7449BE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28600"/>
            <a:ext cx="6502187" cy="5600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251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091961"/>
              </p:ext>
            </p:extLst>
          </p:nvPr>
        </p:nvGraphicFramePr>
        <p:xfrm>
          <a:off x="2209800" y="1442243"/>
          <a:ext cx="6858000" cy="290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213000" imgH="1358640" progId="Equation.3">
                  <p:embed/>
                </p:oleObj>
              </mc:Choice>
              <mc:Fallback>
                <p:oleObj name="数式" r:id="rId2" imgW="321300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2243"/>
                        <a:ext cx="6858000" cy="290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371600" y="1676400"/>
            <a:ext cx="914400" cy="1219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72298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Solutions of Laplace equation inside cylindrical shape</a:t>
            </a:r>
          </a:p>
          <a:p>
            <a:r>
              <a:rPr lang="en-US" sz="2400" dirty="0">
                <a:latin typeface="+mj-lt"/>
              </a:rPr>
              <a:t>Example with non-trivial boundary value at </a:t>
            </a:r>
            <a:r>
              <a:rPr lang="en-US" sz="2400" i="1" dirty="0">
                <a:latin typeface="Symbol" pitchFamily="18" charset="2"/>
              </a:rPr>
              <a:t>r</a:t>
            </a:r>
            <a:r>
              <a:rPr lang="en-US" sz="2400" i="1" dirty="0">
                <a:latin typeface="+mj-lt"/>
              </a:rPr>
              <a:t>=a</a:t>
            </a:r>
            <a:endParaRPr lang="en-US" sz="2400" dirty="0"/>
          </a:p>
        </p:txBody>
      </p:sp>
      <p:pic>
        <p:nvPicPr>
          <p:cNvPr id="14381" name="Picture 4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4114800"/>
            <a:ext cx="6515100" cy="2118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795837" y="6019800"/>
            <a:ext cx="538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+mj-lt"/>
              </a:rPr>
              <a:t>k</a:t>
            </a:r>
            <a:r>
              <a:rPr lang="en-US" sz="2400" i="1" dirty="0" err="1">
                <a:latin typeface="Symbol" pitchFamily="18" charset="2"/>
              </a:rPr>
              <a:t>r</a:t>
            </a:r>
            <a:endParaRPr lang="en-US" sz="2400" i="1" dirty="0">
              <a:latin typeface="+mj-lt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511553"/>
              </p:ext>
            </p:extLst>
          </p:nvPr>
        </p:nvGraphicFramePr>
        <p:xfrm>
          <a:off x="749300" y="4800600"/>
          <a:ext cx="10033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469800" imgH="228600" progId="Equation.3">
                  <p:embed/>
                </p:oleObj>
              </mc:Choice>
              <mc:Fallback>
                <p:oleObj name="数式" r:id="rId5" imgW="4698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4800600"/>
                        <a:ext cx="10033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057400" y="50408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m=0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92445" y="54980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m=1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867400" y="5410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m=2</a:t>
            </a:r>
          </a:p>
        </p:txBody>
      </p:sp>
    </p:spTree>
    <p:extLst>
      <p:ext uri="{BB962C8B-B14F-4D97-AF65-F5344CB8AC3E}">
        <p14:creationId xmlns:p14="http://schemas.microsoft.com/office/powerpoint/2010/main" val="17881256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276308"/>
              </p:ext>
            </p:extLst>
          </p:nvPr>
        </p:nvGraphicFramePr>
        <p:xfrm>
          <a:off x="1981200" y="1513564"/>
          <a:ext cx="7034033" cy="4388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914720" imgH="3060360" progId="Equation.DSMT4">
                  <p:embed/>
                </p:oleObj>
              </mc:Choice>
              <mc:Fallback>
                <p:oleObj name="Equation" r:id="rId2" imgW="4914720" imgH="3060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13564"/>
                        <a:ext cx="7034033" cy="43888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371600" y="1676400"/>
            <a:ext cx="914400" cy="1219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72298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Solutions of Laplace equation inside cylindrical shape</a:t>
            </a:r>
          </a:p>
          <a:p>
            <a:r>
              <a:rPr lang="en-US" sz="2400" dirty="0">
                <a:latin typeface="+mj-lt"/>
              </a:rPr>
              <a:t>Example with non-trivial boundary value at </a:t>
            </a:r>
            <a:r>
              <a:rPr lang="en-US" sz="2400" i="1" dirty="0">
                <a:latin typeface="Symbol" pitchFamily="18" charset="2"/>
              </a:rPr>
              <a:t>r</a:t>
            </a:r>
            <a:r>
              <a:rPr lang="en-US" sz="2400" i="1" dirty="0">
                <a:latin typeface="+mj-lt"/>
              </a:rPr>
              <a:t>=a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9657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Green’s function for </a:t>
            </a:r>
            <a:r>
              <a:rPr lang="en-US" sz="2400" dirty="0" err="1">
                <a:latin typeface="+mj-lt"/>
              </a:rPr>
              <a:t>Dirchelet</a:t>
            </a:r>
            <a:r>
              <a:rPr lang="en-US" sz="2400" dirty="0">
                <a:latin typeface="+mj-lt"/>
              </a:rPr>
              <a:t> boundary value inside cylinder: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5420059"/>
              </p:ext>
            </p:extLst>
          </p:nvPr>
        </p:nvGraphicFramePr>
        <p:xfrm>
          <a:off x="1295400" y="1676400"/>
          <a:ext cx="7766050" cy="4254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4228920" imgH="2311200" progId="Equation.3">
                  <p:embed/>
                </p:oleObj>
              </mc:Choice>
              <mc:Fallback>
                <p:oleObj name="数式" r:id="rId2" imgW="4228920" imgH="23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676400"/>
                        <a:ext cx="7766050" cy="42549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52400" y="1676400"/>
            <a:ext cx="1066800" cy="2438400"/>
            <a:chOff x="609600" y="1676400"/>
            <a:chExt cx="1066800" cy="2438400"/>
          </a:xfrm>
        </p:grpSpPr>
        <p:sp>
          <p:nvSpPr>
            <p:cNvPr id="7" name="Can 6"/>
            <p:cNvSpPr/>
            <p:nvPr/>
          </p:nvSpPr>
          <p:spPr>
            <a:xfrm>
              <a:off x="609600" y="1676400"/>
              <a:ext cx="1066800" cy="2438400"/>
            </a:xfrm>
            <a:prstGeom prst="can">
              <a:avLst>
                <a:gd name="adj" fmla="val 5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09600" y="1676400"/>
              <a:ext cx="1066800" cy="609600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 flipH="1">
            <a:off x="1143000" y="198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8788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Comments on cylindrical Bessel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7149081"/>
              </p:ext>
            </p:extLst>
          </p:nvPr>
        </p:nvGraphicFramePr>
        <p:xfrm>
          <a:off x="968375" y="563563"/>
          <a:ext cx="6153150" cy="214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882880" imgH="1002960" progId="Equation.3">
                  <p:embed/>
                </p:oleObj>
              </mc:Choice>
              <mc:Fallback>
                <p:oleObj name="数式" r:id="rId2" imgW="2882880" imgH="1002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563563"/>
                        <a:ext cx="6153150" cy="214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2660"/>
            <a:ext cx="9144000" cy="34119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77000" y="3124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m=0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29400" y="5100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J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85900" y="358586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K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29500" y="3733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I</a:t>
            </a:r>
            <a:r>
              <a:rPr lang="en-US" sz="2400" i="1" baseline="-25000" dirty="0">
                <a:latin typeface="+mj-lt"/>
              </a:rPr>
              <a:t>0</a:t>
            </a:r>
            <a:r>
              <a:rPr lang="en-US" sz="2400" i="1" dirty="0">
                <a:latin typeface="+mj-lt"/>
              </a:rPr>
              <a:t>/50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0" y="5257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N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1365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003987-5DFE-CD03-B619-2BBA92B08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F704D2-808B-A592-9BDA-754DFF28B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1EE913-0BF8-1E34-90D3-92BD04F87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350DD7-B4FA-0DEB-7AD5-8EE7AB281A14}"/>
              </a:ext>
            </a:extLst>
          </p:cNvPr>
          <p:cNvSpPr txBox="1"/>
          <p:nvPr/>
        </p:nvSpPr>
        <p:spPr>
          <a:xfrm>
            <a:off x="457200" y="838200"/>
            <a:ext cx="84582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Comment on surface boundary conditions – As discussed in JDJ (Sec. 1.9), there are two named boundary conditions – named for famous mathematicians. </a:t>
            </a:r>
          </a:p>
          <a:p>
            <a:endParaRPr lang="en-US" sz="2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• Dirichlet boundary condition is named for specifying the potential function Φ(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) on the boundary. 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• Neumann boundary condition is named for specifying the electric field function 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) on the boundary.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42350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30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-76200" y="2766613"/>
            <a:ext cx="9296400" cy="3405587"/>
            <a:chOff x="0" y="1726206"/>
            <a:chExt cx="9296400" cy="340558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726206"/>
              <a:ext cx="9144000" cy="3405587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2133600" y="2057400"/>
              <a:ext cx="7162800" cy="2438400"/>
              <a:chOff x="2133600" y="1905000"/>
              <a:chExt cx="7162800" cy="2438400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6477000" y="1981200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m=1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7620000" y="37293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J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endParaRPr lang="en-US" sz="2400" i="1" dirty="0">
                  <a:latin typeface="+mj-lt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429000" y="38817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N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endParaRPr lang="en-US" sz="2400" i="1" dirty="0">
                  <a:latin typeface="+mj-lt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133600" y="1905000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K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endParaRPr lang="en-US" sz="2400" i="1" dirty="0">
                  <a:latin typeface="+mj-lt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305800" y="22815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I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r>
                  <a:rPr lang="en-US" sz="2400" i="1" dirty="0">
                    <a:latin typeface="+mj-lt"/>
                  </a:rPr>
                  <a:t>/50</a:t>
                </a:r>
              </a:p>
            </p:txBody>
          </p:sp>
        </p:grpSp>
      </p:grpSp>
      <p:sp>
        <p:nvSpPr>
          <p:cNvPr id="11" name="TextBox 10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Comments on cylindrical Bessel functions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993574"/>
              </p:ext>
            </p:extLst>
          </p:nvPr>
        </p:nvGraphicFramePr>
        <p:xfrm>
          <a:off x="968375" y="563563"/>
          <a:ext cx="6153150" cy="214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882880" imgH="1002960" progId="Equation.3">
                  <p:embed/>
                </p:oleObj>
              </mc:Choice>
              <mc:Fallback>
                <p:oleObj name="数式" r:id="rId3" imgW="2882880" imgH="1002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563563"/>
                        <a:ext cx="6153150" cy="214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6676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84802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	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</a:t>
            </a:r>
            <a:r>
              <a:rPr lang="en-US" sz="2400" dirty="0">
                <a:latin typeface="+mj-lt"/>
              </a:rPr>
              <a:t>cylindrical geometry with no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(infinitely 	long wire, for example):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7" name="Can 6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954943"/>
              </p:ext>
            </p:extLst>
          </p:nvPr>
        </p:nvGraphicFramePr>
        <p:xfrm>
          <a:off x="1782000" y="1574589"/>
          <a:ext cx="7075488" cy="254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14520" imgH="1193760" progId="Equation.DSMT4">
                  <p:embed/>
                </p:oleObj>
              </mc:Choice>
              <mc:Fallback>
                <p:oleObj name="Equation" r:id="rId2" imgW="331452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000" y="1574589"/>
                        <a:ext cx="7075488" cy="2547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07955307-36FE-4C91-A061-545130E1A6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465353"/>
              </p:ext>
            </p:extLst>
          </p:nvPr>
        </p:nvGraphicFramePr>
        <p:xfrm>
          <a:off x="1981200" y="4411985"/>
          <a:ext cx="6475413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749480" imgH="1320480" progId="Equation.DSMT4">
                  <p:embed/>
                </p:oleObj>
              </mc:Choice>
              <mc:Fallback>
                <p:oleObj name="Equation" r:id="rId4" imgW="4749480" imgH="1320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81200" y="4411985"/>
                        <a:ext cx="6475413" cy="1800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8520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84802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	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</a:t>
            </a:r>
            <a:r>
              <a:rPr lang="en-US" sz="2400" dirty="0">
                <a:latin typeface="+mj-lt"/>
              </a:rPr>
              <a:t>cylindrical geometry with no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(infinitely 	long wire, for example):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7" name="Can 6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295153"/>
              </p:ext>
            </p:extLst>
          </p:nvPr>
        </p:nvGraphicFramePr>
        <p:xfrm>
          <a:off x="1782763" y="1858963"/>
          <a:ext cx="7075487" cy="197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14520" imgH="927000" progId="Equation.DSMT4">
                  <p:embed/>
                </p:oleObj>
              </mc:Choice>
              <mc:Fallback>
                <p:oleObj name="Equation" r:id="rId2" imgW="3314520" imgH="92700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763" y="1858963"/>
                        <a:ext cx="7075487" cy="197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07955307-36FE-4C91-A061-545130E1A6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840313"/>
              </p:ext>
            </p:extLst>
          </p:nvPr>
        </p:nvGraphicFramePr>
        <p:xfrm>
          <a:off x="1782763" y="3814191"/>
          <a:ext cx="4206875" cy="235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85920" imgH="1726920" progId="Equation.DSMT4">
                  <p:embed/>
                </p:oleObj>
              </mc:Choice>
              <mc:Fallback>
                <p:oleObj name="Equation" r:id="rId4" imgW="3085920" imgH="172692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07955307-36FE-4C91-A061-545130E1A6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82763" y="3814191"/>
                        <a:ext cx="4206875" cy="2354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7471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84802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no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(infinitely long wire, for example):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6200" y="1981200"/>
            <a:ext cx="1676400" cy="4267200"/>
            <a:chOff x="2590800" y="2286000"/>
            <a:chExt cx="1676400" cy="4267200"/>
          </a:xfrm>
        </p:grpSpPr>
        <p:sp>
          <p:nvSpPr>
            <p:cNvPr id="7" name="Can 6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5820267"/>
              </p:ext>
            </p:extLst>
          </p:nvPr>
        </p:nvGraphicFramePr>
        <p:xfrm>
          <a:off x="1347788" y="1574800"/>
          <a:ext cx="8024812" cy="447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59120" imgH="2095200" progId="Equation.DSMT4">
                  <p:embed/>
                </p:oleObj>
              </mc:Choice>
              <mc:Fallback>
                <p:oleObj name="Equation" r:id="rId2" imgW="3759120" imgH="209520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7788" y="1574800"/>
                        <a:ext cx="8024812" cy="447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DDB47A6D-6E34-4362-A029-E2F23F7772E4}"/>
              </a:ext>
            </a:extLst>
          </p:cNvPr>
          <p:cNvSpPr txBox="1"/>
          <p:nvPr/>
        </p:nvSpPr>
        <p:spPr>
          <a:xfrm>
            <a:off x="5638800" y="35814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</a:t>
            </a:r>
            <a:r>
              <a:rPr lang="en-US" sz="2400" i="1" dirty="0">
                <a:latin typeface="+mj-lt"/>
                <a:sym typeface="Wingdings" panose="05000000000000000000" pitchFamily="2" charset="2"/>
              </a:rPr>
              <a:t>m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=integer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4680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no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(infinitely long wire, for example):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7" name="Can 6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5216469"/>
              </p:ext>
            </p:extLst>
          </p:nvPr>
        </p:nvGraphicFramePr>
        <p:xfrm>
          <a:off x="1468438" y="1841500"/>
          <a:ext cx="7616825" cy="501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68680" imgH="2349360" progId="Equation.DSMT4">
                  <p:embed/>
                </p:oleObj>
              </mc:Choice>
              <mc:Fallback>
                <p:oleObj name="Equation" r:id="rId2" imgW="3568680" imgH="234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8438" y="1841500"/>
                        <a:ext cx="7616825" cy="501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7575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0140B9-189C-445D-9D83-E9D7F3C3C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21C37B-FF89-48CA-9D92-684373333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CBF18D-77C0-4FFF-B139-C728C3A50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D0058-4A99-45D6-9CC5-4A41A09C25C1}"/>
              </a:ext>
            </a:extLst>
          </p:cNvPr>
          <p:cNvSpPr txBox="1"/>
          <p:nvPr/>
        </p:nvSpPr>
        <p:spPr>
          <a:xfrm>
            <a:off x="76200" y="0"/>
            <a:ext cx="88122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the previous example is similar to the construction for the 2-d cartesian case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DD4957A-F301-4AE4-A8A9-000023BBCD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9244847"/>
              </p:ext>
            </p:extLst>
          </p:nvPr>
        </p:nvGraphicFramePr>
        <p:xfrm>
          <a:off x="114300" y="865188"/>
          <a:ext cx="8312150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248160" imgH="1295280" progId="Equation.DSMT4">
                  <p:embed/>
                </p:oleObj>
              </mc:Choice>
              <mc:Fallback>
                <p:oleObj name="Equation" r:id="rId2" imgW="6248160" imgH="12952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4300" y="865188"/>
                        <a:ext cx="8312150" cy="1622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ABF0849-85EF-4AAE-B02F-B4C2EA4648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766343"/>
              </p:ext>
            </p:extLst>
          </p:nvPr>
        </p:nvGraphicFramePr>
        <p:xfrm>
          <a:off x="228600" y="2449258"/>
          <a:ext cx="7475537" cy="409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816520" imgH="3187440" progId="Equation.DSMT4">
                  <p:embed/>
                </p:oleObj>
              </mc:Choice>
              <mc:Fallback>
                <p:oleObj name="Equation" r:id="rId4" imgW="5816520" imgH="31874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600" y="2449258"/>
                        <a:ext cx="7475537" cy="4095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713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404140-FDE9-436A-8B3C-5E56F0F37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E26072-C554-4233-B40B-4F63CC43D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01E78A-FD4D-4ABB-9DDC-0DAC9C744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DBDDD9B-61B4-4F84-B143-78DC550D56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205323"/>
              </p:ext>
            </p:extLst>
          </p:nvPr>
        </p:nvGraphicFramePr>
        <p:xfrm>
          <a:off x="214745" y="5358535"/>
          <a:ext cx="7734300" cy="111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734207" imgH="1112742" progId="Equation.DSMT4">
                  <p:embed/>
                </p:oleObj>
              </mc:Choice>
              <mc:Fallback>
                <p:oleObj name="Equation" r:id="rId2" imgW="7734207" imgH="1112742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14745" y="5358535"/>
                        <a:ext cx="7734300" cy="1112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3B0D381-959E-47F5-88A9-51801E6A2A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9261196"/>
              </p:ext>
            </p:extLst>
          </p:nvPr>
        </p:nvGraphicFramePr>
        <p:xfrm>
          <a:off x="152400" y="304800"/>
          <a:ext cx="8839200" cy="511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839449" imgH="5112826" progId="Equation.DSMT4">
                  <p:embed/>
                </p:oleObj>
              </mc:Choice>
              <mc:Fallback>
                <p:oleObj name="Equation" r:id="rId4" imgW="8839449" imgH="511282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" y="304800"/>
                        <a:ext cx="8839200" cy="5113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2EA67F9-E87C-F391-1CF8-15654A04BEB0}"/>
              </a:ext>
            </a:extLst>
          </p:cNvPr>
          <p:cNvSpPr txBox="1"/>
          <p:nvPr/>
        </p:nvSpPr>
        <p:spPr>
          <a:xfrm>
            <a:off x="1894573" y="-12834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Cartesian example continued --</a:t>
            </a:r>
          </a:p>
        </p:txBody>
      </p:sp>
    </p:spTree>
    <p:extLst>
      <p:ext uri="{BB962C8B-B14F-4D97-AF65-F5344CB8AC3E}">
        <p14:creationId xmlns:p14="http://schemas.microsoft.com/office/powerpoint/2010/main" val="3370615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14086</TotalTime>
  <Words>805</Words>
  <Application>Microsoft Office PowerPoint</Application>
  <PresentationFormat>On-screen Show (4:3)</PresentationFormat>
  <Paragraphs>190</Paragraphs>
  <Slides>30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740</cp:revision>
  <cp:lastPrinted>2019-01-30T03:42:27Z</cp:lastPrinted>
  <dcterms:created xsi:type="dcterms:W3CDTF">2012-01-10T18:32:24Z</dcterms:created>
  <dcterms:modified xsi:type="dcterms:W3CDTF">2024-02-03T02:31:52Z</dcterms:modified>
</cp:coreProperties>
</file>