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9" r:id="rId6"/>
    <p:sldId id="268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0FC3DE-58A4-4B8A-840B-012711A97046}" type="datetimeFigureOut">
              <a:rPr lang="it-IT" smtClean="0"/>
              <a:t>07/05/2012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689A1C-901A-4C8F-B5DA-CFB54DB68125}" type="slidenum">
              <a:rPr lang="it-IT" smtClean="0"/>
              <a:t>‹#›</a:t>
            </a:fld>
            <a:endParaRPr lang="it-IT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</a:t>
            </a:r>
            <a:r>
              <a:rPr lang="en-US" dirty="0" err="1" smtClean="0"/>
              <a:t>Mcgahan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Knot Groups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4603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Words- combination of variables and their inverses by examining each arc </a:t>
            </a:r>
          </a:p>
          <a:p>
            <a:r>
              <a:rPr lang="en-US" dirty="0" smtClean="0"/>
              <a:t>Equations- formed by setting the words equal to 1</a:t>
            </a:r>
            <a:r>
              <a:rPr lang="en-US" dirty="0" smtClean="0">
                <a:sym typeface="Wingdings" pitchFamily="2" charset="2"/>
              </a:rPr>
              <a:t>give the defining relations of the group</a:t>
            </a:r>
            <a:endParaRPr lang="en-US" dirty="0" smtClean="0"/>
          </a:p>
          <a:p>
            <a:r>
              <a:rPr lang="en-US" dirty="0" smtClean="0"/>
              <a:t>Trefoil knot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9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Group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knot group is the fundamental group of the knot complement (R</a:t>
            </a:r>
            <a:r>
              <a:rPr lang="en-US" sz="3200" dirty="0" smtClean="0"/>
              <a:t>3-</a:t>
            </a:r>
            <a:r>
              <a:rPr lang="en-US" sz="2800" dirty="0" smtClean="0"/>
              <a:t>K)</a:t>
            </a:r>
          </a:p>
          <a:p>
            <a:r>
              <a:rPr lang="en-US" dirty="0" smtClean="0"/>
              <a:t>The fundamental group is the set of the product of </a:t>
            </a:r>
            <a:r>
              <a:rPr lang="en-US" dirty="0" err="1" smtClean="0"/>
              <a:t>homotopy</a:t>
            </a:r>
            <a:r>
              <a:rPr lang="en-US" dirty="0" smtClean="0"/>
              <a:t> classes (loops that have the same base point and there is a path that maps one loop to the other)</a:t>
            </a:r>
          </a:p>
          <a:p>
            <a:r>
              <a:rPr lang="en-US" dirty="0" smtClean="0"/>
              <a:t>Each arc in a knot diagram can be mapped to a path in the fundamental group that goes around that specific arc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49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769752" y="1406060"/>
            <a:ext cx="3687949" cy="3586988"/>
            <a:chOff x="2769752" y="1406060"/>
            <a:chExt cx="3687949" cy="3586988"/>
          </a:xfrm>
        </p:grpSpPr>
        <p:sp>
          <p:nvSpPr>
            <p:cNvPr id="23" name="Freeform 22"/>
            <p:cNvSpPr/>
            <p:nvPr/>
          </p:nvSpPr>
          <p:spPr>
            <a:xfrm>
              <a:off x="2769752" y="1481006"/>
              <a:ext cx="2029828" cy="2152721"/>
            </a:xfrm>
            <a:custGeom>
              <a:avLst/>
              <a:gdLst>
                <a:gd name="connsiteX0" fmla="*/ 1758705 w 2029828"/>
                <a:gd name="connsiteY0" fmla="*/ 238937 h 2152721"/>
                <a:gd name="connsiteX1" fmla="*/ 713677 w 2029828"/>
                <a:gd name="connsiteY1" fmla="*/ 42994 h 2152721"/>
                <a:gd name="connsiteX2" fmla="*/ 16991 w 2029828"/>
                <a:gd name="connsiteY2" fmla="*/ 968280 h 2152721"/>
                <a:gd name="connsiteX3" fmla="*/ 1421248 w 2029828"/>
                <a:gd name="connsiteY3" fmla="*/ 2045965 h 2152721"/>
                <a:gd name="connsiteX4" fmla="*/ 1965534 w 2029828"/>
                <a:gd name="connsiteY4" fmla="*/ 2122165 h 2152721"/>
                <a:gd name="connsiteX5" fmla="*/ 1998191 w 2029828"/>
                <a:gd name="connsiteY5" fmla="*/ 2122165 h 2152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9828" h="2152721">
                  <a:moveTo>
                    <a:pt x="1758705" y="238937"/>
                  </a:moveTo>
                  <a:cubicBezTo>
                    <a:pt x="1381334" y="80187"/>
                    <a:pt x="1003963" y="-78563"/>
                    <a:pt x="713677" y="42994"/>
                  </a:cubicBezTo>
                  <a:cubicBezTo>
                    <a:pt x="423391" y="164551"/>
                    <a:pt x="-100938" y="634451"/>
                    <a:pt x="16991" y="968280"/>
                  </a:cubicBezTo>
                  <a:cubicBezTo>
                    <a:pt x="134920" y="1302109"/>
                    <a:pt x="1096491" y="1853651"/>
                    <a:pt x="1421248" y="2045965"/>
                  </a:cubicBezTo>
                  <a:cubicBezTo>
                    <a:pt x="1746005" y="2238279"/>
                    <a:pt x="1869377" y="2109465"/>
                    <a:pt x="1965534" y="2122165"/>
                  </a:cubicBezTo>
                  <a:cubicBezTo>
                    <a:pt x="2061691" y="2134865"/>
                    <a:pt x="2029941" y="2128515"/>
                    <a:pt x="1998191" y="2122165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14057" y="1406060"/>
              <a:ext cx="2843644" cy="2175340"/>
            </a:xfrm>
            <a:custGeom>
              <a:avLst/>
              <a:gdLst>
                <a:gd name="connsiteX0" fmla="*/ 1556657 w 2843644"/>
                <a:gd name="connsiteY0" fmla="*/ 2175340 h 2175340"/>
                <a:gd name="connsiteX1" fmla="*/ 2525486 w 2843644"/>
                <a:gd name="connsiteY1" fmla="*/ 1870540 h 2175340"/>
                <a:gd name="connsiteX2" fmla="*/ 2841172 w 2843644"/>
                <a:gd name="connsiteY2" fmla="*/ 781969 h 2175340"/>
                <a:gd name="connsiteX3" fmla="*/ 2394857 w 2843644"/>
                <a:gd name="connsiteY3" fmla="*/ 74397 h 2175340"/>
                <a:gd name="connsiteX4" fmla="*/ 1524000 w 2843644"/>
                <a:gd name="connsiteY4" fmla="*/ 96169 h 2175340"/>
                <a:gd name="connsiteX5" fmla="*/ 576943 w 2843644"/>
                <a:gd name="connsiteY5" fmla="*/ 738426 h 2175340"/>
                <a:gd name="connsiteX6" fmla="*/ 0 w 2843644"/>
                <a:gd name="connsiteY6" fmla="*/ 1522197 h 217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3644" h="2175340">
                  <a:moveTo>
                    <a:pt x="1556657" y="2175340"/>
                  </a:moveTo>
                  <a:cubicBezTo>
                    <a:pt x="1934028" y="2139054"/>
                    <a:pt x="2311400" y="2102768"/>
                    <a:pt x="2525486" y="1870540"/>
                  </a:cubicBezTo>
                  <a:cubicBezTo>
                    <a:pt x="2739572" y="1638312"/>
                    <a:pt x="2862943" y="1081326"/>
                    <a:pt x="2841172" y="781969"/>
                  </a:cubicBezTo>
                  <a:cubicBezTo>
                    <a:pt x="2819401" y="482612"/>
                    <a:pt x="2614386" y="188697"/>
                    <a:pt x="2394857" y="74397"/>
                  </a:cubicBezTo>
                  <a:cubicBezTo>
                    <a:pt x="2175328" y="-39903"/>
                    <a:pt x="1826985" y="-14502"/>
                    <a:pt x="1524000" y="96169"/>
                  </a:cubicBezTo>
                  <a:cubicBezTo>
                    <a:pt x="1221015" y="206840"/>
                    <a:pt x="830943" y="500755"/>
                    <a:pt x="576943" y="738426"/>
                  </a:cubicBezTo>
                  <a:cubicBezTo>
                    <a:pt x="322943" y="976097"/>
                    <a:pt x="161471" y="1249147"/>
                    <a:pt x="0" y="1522197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069771" y="2013857"/>
              <a:ext cx="1972773" cy="2979191"/>
            </a:xfrm>
            <a:custGeom>
              <a:avLst/>
              <a:gdLst>
                <a:gd name="connsiteX0" fmla="*/ 391886 w 1972773"/>
                <a:gd name="connsiteY0" fmla="*/ 1197429 h 2979191"/>
                <a:gd name="connsiteX1" fmla="*/ 0 w 1972773"/>
                <a:gd name="connsiteY1" fmla="*/ 2090057 h 2979191"/>
                <a:gd name="connsiteX2" fmla="*/ 391886 w 1972773"/>
                <a:gd name="connsiteY2" fmla="*/ 2862943 h 2979191"/>
                <a:gd name="connsiteX3" fmla="*/ 1665515 w 1972773"/>
                <a:gd name="connsiteY3" fmla="*/ 2895600 h 2979191"/>
                <a:gd name="connsiteX4" fmla="*/ 1948543 w 1972773"/>
                <a:gd name="connsiteY4" fmla="*/ 2090057 h 2979191"/>
                <a:gd name="connsiteX5" fmla="*/ 1926772 w 1972773"/>
                <a:gd name="connsiteY5" fmla="*/ 1110343 h 2979191"/>
                <a:gd name="connsiteX6" fmla="*/ 1676400 w 1972773"/>
                <a:gd name="connsiteY6" fmla="*/ 0 h 297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2773" h="2979191">
                  <a:moveTo>
                    <a:pt x="391886" y="1197429"/>
                  </a:moveTo>
                  <a:cubicBezTo>
                    <a:pt x="195943" y="1504950"/>
                    <a:pt x="0" y="1812471"/>
                    <a:pt x="0" y="2090057"/>
                  </a:cubicBezTo>
                  <a:cubicBezTo>
                    <a:pt x="0" y="2367643"/>
                    <a:pt x="114300" y="2728686"/>
                    <a:pt x="391886" y="2862943"/>
                  </a:cubicBezTo>
                  <a:cubicBezTo>
                    <a:pt x="669472" y="2997200"/>
                    <a:pt x="1406072" y="3024414"/>
                    <a:pt x="1665515" y="2895600"/>
                  </a:cubicBezTo>
                  <a:cubicBezTo>
                    <a:pt x="1924958" y="2766786"/>
                    <a:pt x="1905000" y="2387600"/>
                    <a:pt x="1948543" y="2090057"/>
                  </a:cubicBezTo>
                  <a:cubicBezTo>
                    <a:pt x="1992086" y="1792514"/>
                    <a:pt x="1972129" y="1458686"/>
                    <a:pt x="1926772" y="1110343"/>
                  </a:cubicBezTo>
                  <a:cubicBezTo>
                    <a:pt x="1881415" y="762000"/>
                    <a:pt x="1778907" y="381000"/>
                    <a:pt x="1676400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6" name="Oval 25"/>
          <p:cNvSpPr/>
          <p:nvPr/>
        </p:nvSpPr>
        <p:spPr>
          <a:xfrm>
            <a:off x="7315200" y="3633727"/>
            <a:ext cx="76200" cy="100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eform 26"/>
          <p:cNvSpPr/>
          <p:nvPr/>
        </p:nvSpPr>
        <p:spPr>
          <a:xfrm>
            <a:off x="6062902" y="2535098"/>
            <a:ext cx="1322028" cy="1144273"/>
          </a:xfrm>
          <a:custGeom>
            <a:avLst/>
            <a:gdLst>
              <a:gd name="connsiteX0" fmla="*/ 1317612 w 1322028"/>
              <a:gd name="connsiteY0" fmla="*/ 1144273 h 1144273"/>
              <a:gd name="connsiteX1" fmla="*/ 1230527 w 1322028"/>
              <a:gd name="connsiteY1" fmla="*/ 578216 h 1144273"/>
              <a:gd name="connsiteX2" fmla="*/ 697127 w 1322028"/>
              <a:gd name="connsiteY2" fmla="*/ 676188 h 1144273"/>
              <a:gd name="connsiteX3" fmla="*/ 795098 w 1322028"/>
              <a:gd name="connsiteY3" fmla="*/ 99245 h 1144273"/>
              <a:gd name="connsiteX4" fmla="*/ 76641 w 1322028"/>
              <a:gd name="connsiteY4" fmla="*/ 23045 h 1144273"/>
              <a:gd name="connsiteX5" fmla="*/ 54869 w 1322028"/>
              <a:gd name="connsiteY5" fmla="*/ 349616 h 114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2028" h="1144273">
                <a:moveTo>
                  <a:pt x="1317612" y="1144273"/>
                </a:moveTo>
                <a:cubicBezTo>
                  <a:pt x="1325776" y="900251"/>
                  <a:pt x="1333941" y="656230"/>
                  <a:pt x="1230527" y="578216"/>
                </a:cubicBezTo>
                <a:cubicBezTo>
                  <a:pt x="1127113" y="500202"/>
                  <a:pt x="769698" y="756016"/>
                  <a:pt x="697127" y="676188"/>
                </a:cubicBezTo>
                <a:cubicBezTo>
                  <a:pt x="624556" y="596360"/>
                  <a:pt x="898512" y="208102"/>
                  <a:pt x="795098" y="99245"/>
                </a:cubicBezTo>
                <a:cubicBezTo>
                  <a:pt x="691684" y="-9612"/>
                  <a:pt x="200012" y="-18683"/>
                  <a:pt x="76641" y="23045"/>
                </a:cubicBezTo>
                <a:cubicBezTo>
                  <a:pt x="-46730" y="64773"/>
                  <a:pt x="4069" y="207194"/>
                  <a:pt x="54869" y="3496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eform 27"/>
          <p:cNvSpPr/>
          <p:nvPr/>
        </p:nvSpPr>
        <p:spPr>
          <a:xfrm>
            <a:off x="6357257" y="3058886"/>
            <a:ext cx="990600" cy="620485"/>
          </a:xfrm>
          <a:custGeom>
            <a:avLst/>
            <a:gdLst>
              <a:gd name="connsiteX0" fmla="*/ 0 w 990600"/>
              <a:gd name="connsiteY0" fmla="*/ 0 h 620485"/>
              <a:gd name="connsiteX1" fmla="*/ 250372 w 990600"/>
              <a:gd name="connsiteY1" fmla="*/ 424543 h 620485"/>
              <a:gd name="connsiteX2" fmla="*/ 990600 w 990600"/>
              <a:gd name="connsiteY2" fmla="*/ 620485 h 62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620485">
                <a:moveTo>
                  <a:pt x="0" y="0"/>
                </a:moveTo>
                <a:cubicBezTo>
                  <a:pt x="42636" y="160564"/>
                  <a:pt x="85272" y="321129"/>
                  <a:pt x="250372" y="424543"/>
                </a:cubicBezTo>
                <a:cubicBezTo>
                  <a:pt x="415472" y="527957"/>
                  <a:pt x="703036" y="574221"/>
                  <a:pt x="990600" y="6204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eform 28"/>
          <p:cNvSpPr/>
          <p:nvPr/>
        </p:nvSpPr>
        <p:spPr>
          <a:xfrm>
            <a:off x="6242353" y="1311163"/>
            <a:ext cx="1933283" cy="2379094"/>
          </a:xfrm>
          <a:custGeom>
            <a:avLst/>
            <a:gdLst>
              <a:gd name="connsiteX0" fmla="*/ 1116390 w 1933283"/>
              <a:gd name="connsiteY0" fmla="*/ 2379094 h 2379094"/>
              <a:gd name="connsiteX1" fmla="*/ 1932818 w 1933283"/>
              <a:gd name="connsiteY1" fmla="*/ 1617094 h 2379094"/>
              <a:gd name="connsiteX2" fmla="*/ 1018418 w 1933283"/>
              <a:gd name="connsiteY2" fmla="*/ 430551 h 2379094"/>
              <a:gd name="connsiteX3" fmla="*/ 1127276 w 1933283"/>
              <a:gd name="connsiteY3" fmla="*/ 60437 h 2379094"/>
              <a:gd name="connsiteX4" fmla="*/ 1203476 w 1933283"/>
              <a:gd name="connsiteY4" fmla="*/ 528523 h 2379094"/>
              <a:gd name="connsiteX5" fmla="*/ 680961 w 1933283"/>
              <a:gd name="connsiteY5" fmla="*/ 637380 h 2379094"/>
              <a:gd name="connsiteX6" fmla="*/ 245533 w 1933283"/>
              <a:gd name="connsiteY6" fmla="*/ 38666 h 2379094"/>
              <a:gd name="connsiteX7" fmla="*/ 16933 w 1933283"/>
              <a:gd name="connsiteY7" fmla="*/ 71323 h 2379094"/>
              <a:gd name="connsiteX8" fmla="*/ 16933 w 1933283"/>
              <a:gd name="connsiteY8" fmla="*/ 169294 h 23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283" h="2379094">
                <a:moveTo>
                  <a:pt x="1116390" y="2379094"/>
                </a:moveTo>
                <a:cubicBezTo>
                  <a:pt x="1532768" y="2160472"/>
                  <a:pt x="1949147" y="1941851"/>
                  <a:pt x="1932818" y="1617094"/>
                </a:cubicBezTo>
                <a:cubicBezTo>
                  <a:pt x="1916489" y="1292337"/>
                  <a:pt x="1152675" y="689994"/>
                  <a:pt x="1018418" y="430551"/>
                </a:cubicBezTo>
                <a:cubicBezTo>
                  <a:pt x="884161" y="171108"/>
                  <a:pt x="1096433" y="44108"/>
                  <a:pt x="1127276" y="60437"/>
                </a:cubicBezTo>
                <a:cubicBezTo>
                  <a:pt x="1158119" y="76766"/>
                  <a:pt x="1277862" y="432366"/>
                  <a:pt x="1203476" y="528523"/>
                </a:cubicBezTo>
                <a:cubicBezTo>
                  <a:pt x="1129090" y="624680"/>
                  <a:pt x="840618" y="719023"/>
                  <a:pt x="680961" y="637380"/>
                </a:cubicBezTo>
                <a:cubicBezTo>
                  <a:pt x="521304" y="555737"/>
                  <a:pt x="356204" y="133009"/>
                  <a:pt x="245533" y="38666"/>
                </a:cubicBezTo>
                <a:cubicBezTo>
                  <a:pt x="134862" y="-55677"/>
                  <a:pt x="55033" y="49552"/>
                  <a:pt x="16933" y="71323"/>
                </a:cubicBezTo>
                <a:cubicBezTo>
                  <a:pt x="-21167" y="93094"/>
                  <a:pt x="16933" y="169294"/>
                  <a:pt x="16933" y="1692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eform 30"/>
          <p:cNvSpPr/>
          <p:nvPr/>
        </p:nvSpPr>
        <p:spPr>
          <a:xfrm>
            <a:off x="6136585" y="1654629"/>
            <a:ext cx="1687051" cy="2035628"/>
          </a:xfrm>
          <a:custGeom>
            <a:avLst/>
            <a:gdLst>
              <a:gd name="connsiteX0" fmla="*/ 2958 w 1687051"/>
              <a:gd name="connsiteY0" fmla="*/ 0 h 2035628"/>
              <a:gd name="connsiteX1" fmla="*/ 100929 w 1687051"/>
              <a:gd name="connsiteY1" fmla="*/ 239485 h 2035628"/>
              <a:gd name="connsiteX2" fmla="*/ 666986 w 1687051"/>
              <a:gd name="connsiteY2" fmla="*/ 391885 h 2035628"/>
              <a:gd name="connsiteX3" fmla="*/ 1668472 w 1687051"/>
              <a:gd name="connsiteY3" fmla="*/ 1023257 h 2035628"/>
              <a:gd name="connsiteX4" fmla="*/ 1222158 w 1687051"/>
              <a:gd name="connsiteY4" fmla="*/ 2035628 h 203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7051" h="2035628">
                <a:moveTo>
                  <a:pt x="2958" y="0"/>
                </a:moveTo>
                <a:cubicBezTo>
                  <a:pt x="-3392" y="87085"/>
                  <a:pt x="-9742" y="174171"/>
                  <a:pt x="100929" y="239485"/>
                </a:cubicBezTo>
                <a:cubicBezTo>
                  <a:pt x="211600" y="304799"/>
                  <a:pt x="405729" y="261256"/>
                  <a:pt x="666986" y="391885"/>
                </a:cubicBezTo>
                <a:cubicBezTo>
                  <a:pt x="928243" y="522514"/>
                  <a:pt x="1575943" y="749300"/>
                  <a:pt x="1668472" y="1023257"/>
                </a:cubicBezTo>
                <a:cubicBezTo>
                  <a:pt x="1761001" y="1297214"/>
                  <a:pt x="1491579" y="1666421"/>
                  <a:pt x="1222158" y="20356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eform 32"/>
          <p:cNvSpPr/>
          <p:nvPr/>
        </p:nvSpPr>
        <p:spPr>
          <a:xfrm>
            <a:off x="4331466" y="3712029"/>
            <a:ext cx="3027277" cy="1951123"/>
          </a:xfrm>
          <a:custGeom>
            <a:avLst/>
            <a:gdLst>
              <a:gd name="connsiteX0" fmla="*/ 3027277 w 3027277"/>
              <a:gd name="connsiteY0" fmla="*/ 0 h 1951123"/>
              <a:gd name="connsiteX1" fmla="*/ 926334 w 3027277"/>
              <a:gd name="connsiteY1" fmla="*/ 1883228 h 1951123"/>
              <a:gd name="connsiteX2" fmla="*/ 77248 w 3027277"/>
              <a:gd name="connsiteY2" fmla="*/ 1480457 h 1951123"/>
              <a:gd name="connsiteX3" fmla="*/ 66363 w 3027277"/>
              <a:gd name="connsiteY3" fmla="*/ 947057 h 1951123"/>
              <a:gd name="connsiteX4" fmla="*/ 316734 w 3027277"/>
              <a:gd name="connsiteY4" fmla="*/ 1110342 h 195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7277" h="1951123">
                <a:moveTo>
                  <a:pt x="3027277" y="0"/>
                </a:moveTo>
                <a:cubicBezTo>
                  <a:pt x="2222641" y="818242"/>
                  <a:pt x="1418005" y="1636485"/>
                  <a:pt x="926334" y="1883228"/>
                </a:cubicBezTo>
                <a:cubicBezTo>
                  <a:pt x="434662" y="2129971"/>
                  <a:pt x="220576" y="1636486"/>
                  <a:pt x="77248" y="1480457"/>
                </a:cubicBezTo>
                <a:cubicBezTo>
                  <a:pt x="-66081" y="1324429"/>
                  <a:pt x="26449" y="1008743"/>
                  <a:pt x="66363" y="947057"/>
                </a:cubicBezTo>
                <a:cubicBezTo>
                  <a:pt x="106277" y="885371"/>
                  <a:pt x="211505" y="997856"/>
                  <a:pt x="316734" y="11103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eform 33"/>
          <p:cNvSpPr/>
          <p:nvPr/>
        </p:nvSpPr>
        <p:spPr>
          <a:xfrm>
            <a:off x="4778829" y="3701143"/>
            <a:ext cx="2569028" cy="1503410"/>
          </a:xfrm>
          <a:custGeom>
            <a:avLst/>
            <a:gdLst>
              <a:gd name="connsiteX0" fmla="*/ 0 w 2569028"/>
              <a:gd name="connsiteY0" fmla="*/ 1273628 h 1503410"/>
              <a:gd name="connsiteX1" fmla="*/ 587828 w 2569028"/>
              <a:gd name="connsiteY1" fmla="*/ 1502228 h 1503410"/>
              <a:gd name="connsiteX2" fmla="*/ 751114 w 2569028"/>
              <a:gd name="connsiteY2" fmla="*/ 1186543 h 1503410"/>
              <a:gd name="connsiteX3" fmla="*/ 1219200 w 2569028"/>
              <a:gd name="connsiteY3" fmla="*/ 1012371 h 1503410"/>
              <a:gd name="connsiteX4" fmla="*/ 2569028 w 2569028"/>
              <a:gd name="connsiteY4" fmla="*/ 0 h 150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9028" h="1503410">
                <a:moveTo>
                  <a:pt x="0" y="1273628"/>
                </a:moveTo>
                <a:cubicBezTo>
                  <a:pt x="231321" y="1395185"/>
                  <a:pt x="462642" y="1516742"/>
                  <a:pt x="587828" y="1502228"/>
                </a:cubicBezTo>
                <a:cubicBezTo>
                  <a:pt x="713014" y="1487714"/>
                  <a:pt x="645885" y="1268186"/>
                  <a:pt x="751114" y="1186543"/>
                </a:cubicBezTo>
                <a:cubicBezTo>
                  <a:pt x="856343" y="1104900"/>
                  <a:pt x="916214" y="1210128"/>
                  <a:pt x="1219200" y="1012371"/>
                </a:cubicBezTo>
                <a:cubicBezTo>
                  <a:pt x="1522186" y="814614"/>
                  <a:pt x="2045607" y="407307"/>
                  <a:pt x="256902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eform 34"/>
          <p:cNvSpPr/>
          <p:nvPr/>
        </p:nvSpPr>
        <p:spPr>
          <a:xfrm>
            <a:off x="2242213" y="2449095"/>
            <a:ext cx="5160073" cy="3845985"/>
          </a:xfrm>
          <a:custGeom>
            <a:avLst/>
            <a:gdLst>
              <a:gd name="connsiteX0" fmla="*/ 5160073 w 5160073"/>
              <a:gd name="connsiteY0" fmla="*/ 1273819 h 3845985"/>
              <a:gd name="connsiteX1" fmla="*/ 4223901 w 5160073"/>
              <a:gd name="connsiteY1" fmla="*/ 3766648 h 3845985"/>
              <a:gd name="connsiteX2" fmla="*/ 871101 w 5160073"/>
              <a:gd name="connsiteY2" fmla="*/ 3026419 h 3845985"/>
              <a:gd name="connsiteX3" fmla="*/ 244 w 5160073"/>
              <a:gd name="connsiteY3" fmla="*/ 1023448 h 3845985"/>
              <a:gd name="connsiteX4" fmla="*/ 784016 w 5160073"/>
              <a:gd name="connsiteY4" fmla="*/ 413848 h 3845985"/>
              <a:gd name="connsiteX5" fmla="*/ 969073 w 5160073"/>
              <a:gd name="connsiteY5" fmla="*/ 76391 h 3845985"/>
              <a:gd name="connsiteX6" fmla="*/ 718701 w 5160073"/>
              <a:gd name="connsiteY6" fmla="*/ 191 h 3845985"/>
              <a:gd name="connsiteX7" fmla="*/ 653387 w 5160073"/>
              <a:gd name="connsiteY7" fmla="*/ 54619 h 3845985"/>
              <a:gd name="connsiteX8" fmla="*/ 642501 w 5160073"/>
              <a:gd name="connsiteY8" fmla="*/ 54619 h 384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0073" h="3845985">
                <a:moveTo>
                  <a:pt x="5160073" y="1273819"/>
                </a:moveTo>
                <a:cubicBezTo>
                  <a:pt x="5049401" y="2374183"/>
                  <a:pt x="4938730" y="3474548"/>
                  <a:pt x="4223901" y="3766648"/>
                </a:cubicBezTo>
                <a:cubicBezTo>
                  <a:pt x="3509072" y="4058748"/>
                  <a:pt x="1575044" y="3483619"/>
                  <a:pt x="871101" y="3026419"/>
                </a:cubicBezTo>
                <a:cubicBezTo>
                  <a:pt x="167158" y="2569219"/>
                  <a:pt x="14758" y="1458876"/>
                  <a:pt x="244" y="1023448"/>
                </a:cubicBezTo>
                <a:cubicBezTo>
                  <a:pt x="-14270" y="588020"/>
                  <a:pt x="622545" y="571691"/>
                  <a:pt x="784016" y="413848"/>
                </a:cubicBezTo>
                <a:cubicBezTo>
                  <a:pt x="945487" y="256005"/>
                  <a:pt x="979959" y="145334"/>
                  <a:pt x="969073" y="76391"/>
                </a:cubicBezTo>
                <a:cubicBezTo>
                  <a:pt x="958187" y="7448"/>
                  <a:pt x="771315" y="3820"/>
                  <a:pt x="718701" y="191"/>
                </a:cubicBezTo>
                <a:cubicBezTo>
                  <a:pt x="666087" y="-3438"/>
                  <a:pt x="666087" y="45548"/>
                  <a:pt x="653387" y="54619"/>
                </a:cubicBezTo>
                <a:cubicBezTo>
                  <a:pt x="640687" y="63690"/>
                  <a:pt x="641594" y="59154"/>
                  <a:pt x="642501" y="546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eform 35"/>
          <p:cNvSpPr/>
          <p:nvPr/>
        </p:nvSpPr>
        <p:spPr>
          <a:xfrm>
            <a:off x="2561954" y="2612571"/>
            <a:ext cx="4888966" cy="3509065"/>
          </a:xfrm>
          <a:custGeom>
            <a:avLst/>
            <a:gdLst>
              <a:gd name="connsiteX0" fmla="*/ 213903 w 4888966"/>
              <a:gd name="connsiteY0" fmla="*/ 0 h 3509065"/>
              <a:gd name="connsiteX1" fmla="*/ 7075 w 4888966"/>
              <a:gd name="connsiteY1" fmla="*/ 827315 h 3509065"/>
              <a:gd name="connsiteX2" fmla="*/ 442503 w 4888966"/>
              <a:gd name="connsiteY2" fmla="*/ 2046515 h 3509065"/>
              <a:gd name="connsiteX3" fmla="*/ 1248046 w 4888966"/>
              <a:gd name="connsiteY3" fmla="*/ 3450772 h 3509065"/>
              <a:gd name="connsiteX4" fmla="*/ 2075360 w 4888966"/>
              <a:gd name="connsiteY4" fmla="*/ 3233058 h 3509065"/>
              <a:gd name="connsiteX5" fmla="*/ 3838846 w 4888966"/>
              <a:gd name="connsiteY5" fmla="*/ 3145972 h 3509065"/>
              <a:gd name="connsiteX6" fmla="*/ 4796789 w 4888966"/>
              <a:gd name="connsiteY6" fmla="*/ 1099458 h 3509065"/>
              <a:gd name="connsiteX7" fmla="*/ 4796789 w 4888966"/>
              <a:gd name="connsiteY7" fmla="*/ 1066800 h 350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8966" h="3509065">
                <a:moveTo>
                  <a:pt x="213903" y="0"/>
                </a:moveTo>
                <a:cubicBezTo>
                  <a:pt x="91439" y="243114"/>
                  <a:pt x="-31025" y="486229"/>
                  <a:pt x="7075" y="827315"/>
                </a:cubicBezTo>
                <a:cubicBezTo>
                  <a:pt x="45175" y="1168401"/>
                  <a:pt x="235675" y="1609272"/>
                  <a:pt x="442503" y="2046515"/>
                </a:cubicBezTo>
                <a:cubicBezTo>
                  <a:pt x="649331" y="2483758"/>
                  <a:pt x="975903" y="3253015"/>
                  <a:pt x="1248046" y="3450772"/>
                </a:cubicBezTo>
                <a:cubicBezTo>
                  <a:pt x="1520189" y="3648529"/>
                  <a:pt x="1643560" y="3283858"/>
                  <a:pt x="2075360" y="3233058"/>
                </a:cubicBezTo>
                <a:cubicBezTo>
                  <a:pt x="2507160" y="3182258"/>
                  <a:pt x="3385275" y="3501572"/>
                  <a:pt x="3838846" y="3145972"/>
                </a:cubicBezTo>
                <a:cubicBezTo>
                  <a:pt x="4292417" y="2790372"/>
                  <a:pt x="4637132" y="1445987"/>
                  <a:pt x="4796789" y="1099458"/>
                </a:cubicBezTo>
                <a:cubicBezTo>
                  <a:pt x="4956446" y="752929"/>
                  <a:pt x="4876617" y="909864"/>
                  <a:pt x="4796789" y="1066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0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Wirtinger</a:t>
            </a:r>
            <a:r>
              <a:rPr lang="en-US" dirty="0" smtClean="0"/>
              <a:t> Presentation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G(K)= (arc labels: cross relations)</a:t>
            </a:r>
          </a:p>
          <a:p>
            <a:r>
              <a:rPr lang="en-US" dirty="0" smtClean="0"/>
              <a:t>Start at a point near the crossing and move counterclockwise around a rectangle</a:t>
            </a:r>
          </a:p>
          <a:p>
            <a:r>
              <a:rPr lang="en-US" dirty="0" smtClean="0"/>
              <a:t>At each arc write down the variable if the arc is entering the crossing and the inverse of the variable if it is leaving the crossing </a:t>
            </a:r>
          </a:p>
          <a:p>
            <a:r>
              <a:rPr lang="en-US" dirty="0" smtClean="0"/>
              <a:t>This give us the defining relations </a:t>
            </a:r>
          </a:p>
          <a:p>
            <a:r>
              <a:rPr lang="en-US" dirty="0" smtClean="0"/>
              <a:t>Each relation corresponds to a loop off the knot (in the fundamental group)</a:t>
            </a:r>
          </a:p>
          <a:p>
            <a:r>
              <a:rPr lang="en-US" dirty="0" smtClean="0"/>
              <a:t>Trefoil knot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69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Conclusions- connections between fundamental group and algebra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each arc in a knot diagram there is an element in the fundamental group </a:t>
            </a:r>
          </a:p>
          <a:p>
            <a:endParaRPr lang="en-US" dirty="0" smtClean="0"/>
          </a:p>
          <a:p>
            <a:r>
              <a:rPr lang="en-US" dirty="0" smtClean="0"/>
              <a:t>This element is represented by the loop that goes around the arc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Therefore, there is a map between the </a:t>
            </a:r>
            <a:r>
              <a:rPr lang="en-US" dirty="0" err="1" smtClean="0"/>
              <a:t>labelings</a:t>
            </a:r>
            <a:r>
              <a:rPr lang="en-US" dirty="0" smtClean="0"/>
              <a:t> of a knot diagram and the fundamental group of the knot complement</a:t>
            </a:r>
          </a:p>
          <a:p>
            <a:r>
              <a:rPr lang="en-US" dirty="0" smtClean="0"/>
              <a:t>Knot groups are useful because they are considered invariants and therefore can distinguish between knots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3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Group:</a:t>
            </a:r>
            <a:endParaRPr lang="it-IT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closed algebraic structure that has a law of composition with three properties </a:t>
            </a:r>
            <a:endParaRPr lang="it-IT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Associative</a:t>
            </a:r>
            <a:r>
              <a:rPr lang="en-US" dirty="0" smtClean="0"/>
              <a:t>- (</a:t>
            </a:r>
            <a:r>
              <a:rPr lang="en-US" dirty="0" err="1" smtClean="0"/>
              <a:t>ab</a:t>
            </a:r>
            <a:r>
              <a:rPr lang="en-US" dirty="0" smtClean="0"/>
              <a:t>)c=a(</a:t>
            </a:r>
            <a:r>
              <a:rPr lang="en-US" dirty="0" err="1" smtClean="0"/>
              <a:t>bc</a:t>
            </a:r>
            <a:r>
              <a:rPr lang="en-US" dirty="0" smtClean="0"/>
              <a:t>) for all </a:t>
            </a:r>
            <a:r>
              <a:rPr lang="en-US" i="1" dirty="0" err="1" smtClean="0"/>
              <a:t>a,b,c</a:t>
            </a:r>
            <a:r>
              <a:rPr lang="en-US" i="1" dirty="0" smtClean="0"/>
              <a:t> </a:t>
            </a:r>
            <a:r>
              <a:rPr lang="en-US" dirty="0" smtClean="0"/>
              <a:t>in 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Identity</a:t>
            </a:r>
            <a:r>
              <a:rPr lang="en-US" dirty="0" smtClean="0"/>
              <a:t>- G contains identity element I such that </a:t>
            </a:r>
            <a:r>
              <a:rPr lang="en-US" dirty="0" err="1" smtClean="0"/>
              <a:t>aI</a:t>
            </a:r>
            <a:r>
              <a:rPr lang="en-US" dirty="0" smtClean="0"/>
              <a:t>=</a:t>
            </a:r>
            <a:r>
              <a:rPr lang="en-US" dirty="0" err="1" smtClean="0"/>
              <a:t>Ia</a:t>
            </a:r>
            <a:r>
              <a:rPr lang="en-US" dirty="0" smtClean="0"/>
              <a:t>=a for all </a:t>
            </a:r>
            <a:r>
              <a:rPr lang="en-US" i="1" dirty="0" smtClean="0"/>
              <a:t>a</a:t>
            </a:r>
            <a:r>
              <a:rPr lang="en-US" dirty="0" smtClean="0"/>
              <a:t> in 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Inverse</a:t>
            </a:r>
            <a:r>
              <a:rPr lang="en-US" dirty="0" smtClean="0"/>
              <a:t>- every element </a:t>
            </a:r>
            <a:r>
              <a:rPr lang="en-US" i="1" dirty="0" smtClean="0"/>
              <a:t>a</a:t>
            </a:r>
            <a:r>
              <a:rPr lang="en-US" dirty="0" smtClean="0"/>
              <a:t> in G has an inverse, another element </a:t>
            </a:r>
            <a:r>
              <a:rPr lang="en-US" i="1" dirty="0" smtClean="0"/>
              <a:t>b</a:t>
            </a:r>
            <a:r>
              <a:rPr lang="en-US" dirty="0" smtClean="0"/>
              <a:t> such that </a:t>
            </a:r>
            <a:r>
              <a:rPr lang="en-US" dirty="0" err="1" smtClean="0"/>
              <a:t>ab</a:t>
            </a:r>
            <a:r>
              <a:rPr lang="en-US" dirty="0" smtClean="0"/>
              <a:t>=I and </a:t>
            </a:r>
            <a:r>
              <a:rPr lang="en-US" dirty="0" err="1" smtClean="0"/>
              <a:t>ba</a:t>
            </a:r>
            <a:r>
              <a:rPr lang="en-US" dirty="0" smtClean="0"/>
              <a:t>=I and </a:t>
            </a:r>
            <a:r>
              <a:rPr lang="en-US" i="1" dirty="0" smtClean="0"/>
              <a:t>b</a:t>
            </a:r>
            <a:r>
              <a:rPr lang="en-US" dirty="0" smtClean="0"/>
              <a:t> is also in 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5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Group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of all permutations </a:t>
            </a:r>
          </a:p>
          <a:p>
            <a:pPr lvl="1"/>
            <a:r>
              <a:rPr lang="en-US" dirty="0" smtClean="0"/>
              <a:t>Ex. The group S</a:t>
            </a:r>
            <a:r>
              <a:rPr lang="en-US" sz="2000" dirty="0"/>
              <a:t>3</a:t>
            </a:r>
            <a:r>
              <a:rPr lang="en-US" sz="1800" dirty="0" smtClean="0"/>
              <a:t> </a:t>
            </a:r>
            <a:r>
              <a:rPr lang="en-US" sz="2400" dirty="0" smtClean="0"/>
              <a:t>the set of all permutations of the set (1,2,3)</a:t>
            </a:r>
          </a:p>
          <a:p>
            <a:pPr lvl="1"/>
            <a:r>
              <a:rPr lang="en-US" sz="2400" dirty="0" smtClean="0"/>
              <a:t>= ( (), (1 2)(3), (1 3)(2),</a:t>
            </a:r>
          </a:p>
          <a:p>
            <a:pPr marL="274320" lvl="1" indent="0">
              <a:buNone/>
            </a:pPr>
            <a:r>
              <a:rPr lang="en-US" sz="2400" dirty="0" smtClean="0"/>
              <a:t> (2 3)(1) , (1 2 3), (1 3 2))</a:t>
            </a:r>
            <a:endParaRPr lang="en-US" dirty="0" smtClean="0"/>
          </a:p>
          <a:p>
            <a:r>
              <a:rPr lang="en-US" dirty="0"/>
              <a:t>Each </a:t>
            </a:r>
            <a:r>
              <a:rPr lang="en-US" dirty="0" smtClean="0"/>
              <a:t>permutation </a:t>
            </a:r>
            <a:r>
              <a:rPr lang="en-US" dirty="0"/>
              <a:t>can be written in cyclic notation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If f(1)=3, f(2)=1, f(3)=2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this permutation is written as (1 3 2)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A set of permutations is said to generate the symmetric group if every element in the group can be written as a product of elements from the set”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Knots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Consistent-</a:t>
            </a:r>
            <a:r>
              <a:rPr lang="en-US" dirty="0" smtClean="0"/>
              <a:t> the labels of the arcs on the crossing are </a:t>
            </a:r>
            <a:r>
              <a:rPr lang="en-US" i="1" dirty="0" smtClean="0"/>
              <a:t>g, h</a:t>
            </a:r>
            <a:r>
              <a:rPr lang="en-US" dirty="0" smtClean="0"/>
              <a:t>, and </a:t>
            </a:r>
            <a:r>
              <a:rPr lang="en-US" i="1" dirty="0" smtClean="0"/>
              <a:t>k</a:t>
            </a:r>
            <a:r>
              <a:rPr lang="en-US" dirty="0" smtClean="0"/>
              <a:t>, then right hand crossings must satisfy </a:t>
            </a:r>
            <a:r>
              <a:rPr lang="en-US" sz="2400" i="1" dirty="0" smtClean="0"/>
              <a:t>gkg-1=h </a:t>
            </a:r>
            <a:r>
              <a:rPr lang="en-US" sz="2800" dirty="0" smtClean="0"/>
              <a:t>and left hand crossings </a:t>
            </a:r>
            <a:r>
              <a:rPr lang="en-US" sz="2800" i="1" dirty="0" smtClean="0"/>
              <a:t>ghg</a:t>
            </a:r>
            <a:r>
              <a:rPr lang="en-US" sz="2400" i="1" dirty="0" smtClean="0"/>
              <a:t>-1</a:t>
            </a:r>
            <a:r>
              <a:rPr lang="en-US" sz="2800" i="1" dirty="0" smtClean="0"/>
              <a:t>=k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Generate-</a:t>
            </a:r>
            <a:r>
              <a:rPr lang="en-US" dirty="0" smtClean="0"/>
              <a:t> labels we choose for each arc of the knot diagram must generate the group </a:t>
            </a:r>
          </a:p>
        </p:txBody>
      </p:sp>
    </p:spTree>
    <p:extLst>
      <p:ext uri="{BB962C8B-B14F-4D97-AF65-F5344CB8AC3E}">
        <p14:creationId xmlns:p14="http://schemas.microsoft.com/office/powerpoint/2010/main" val="2925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trefoil knot with elements from S</a:t>
            </a:r>
            <a:r>
              <a:rPr lang="en-US" sz="2800" dirty="0"/>
              <a:t>3</a:t>
            </a:r>
            <a:endParaRPr 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2769752" y="2286000"/>
            <a:ext cx="3687949" cy="3586988"/>
            <a:chOff x="2769752" y="1406060"/>
            <a:chExt cx="3687949" cy="3586988"/>
          </a:xfrm>
        </p:grpSpPr>
        <p:sp>
          <p:nvSpPr>
            <p:cNvPr id="4" name="Freeform 3"/>
            <p:cNvSpPr/>
            <p:nvPr/>
          </p:nvSpPr>
          <p:spPr>
            <a:xfrm>
              <a:off x="2769752" y="1481006"/>
              <a:ext cx="2029828" cy="2152721"/>
            </a:xfrm>
            <a:custGeom>
              <a:avLst/>
              <a:gdLst>
                <a:gd name="connsiteX0" fmla="*/ 1758705 w 2029828"/>
                <a:gd name="connsiteY0" fmla="*/ 238937 h 2152721"/>
                <a:gd name="connsiteX1" fmla="*/ 713677 w 2029828"/>
                <a:gd name="connsiteY1" fmla="*/ 42994 h 2152721"/>
                <a:gd name="connsiteX2" fmla="*/ 16991 w 2029828"/>
                <a:gd name="connsiteY2" fmla="*/ 968280 h 2152721"/>
                <a:gd name="connsiteX3" fmla="*/ 1421248 w 2029828"/>
                <a:gd name="connsiteY3" fmla="*/ 2045965 h 2152721"/>
                <a:gd name="connsiteX4" fmla="*/ 1965534 w 2029828"/>
                <a:gd name="connsiteY4" fmla="*/ 2122165 h 2152721"/>
                <a:gd name="connsiteX5" fmla="*/ 1998191 w 2029828"/>
                <a:gd name="connsiteY5" fmla="*/ 2122165 h 2152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9828" h="2152721">
                  <a:moveTo>
                    <a:pt x="1758705" y="238937"/>
                  </a:moveTo>
                  <a:cubicBezTo>
                    <a:pt x="1381334" y="80187"/>
                    <a:pt x="1003963" y="-78563"/>
                    <a:pt x="713677" y="42994"/>
                  </a:cubicBezTo>
                  <a:cubicBezTo>
                    <a:pt x="423391" y="164551"/>
                    <a:pt x="-100938" y="634451"/>
                    <a:pt x="16991" y="968280"/>
                  </a:cubicBezTo>
                  <a:cubicBezTo>
                    <a:pt x="134920" y="1302109"/>
                    <a:pt x="1096491" y="1853651"/>
                    <a:pt x="1421248" y="2045965"/>
                  </a:cubicBezTo>
                  <a:cubicBezTo>
                    <a:pt x="1746005" y="2238279"/>
                    <a:pt x="1869377" y="2109465"/>
                    <a:pt x="1965534" y="2122165"/>
                  </a:cubicBezTo>
                  <a:cubicBezTo>
                    <a:pt x="2061691" y="2134865"/>
                    <a:pt x="2029941" y="2128515"/>
                    <a:pt x="1998191" y="212216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Freeform 4"/>
            <p:cNvSpPr/>
            <p:nvPr/>
          </p:nvSpPr>
          <p:spPr>
            <a:xfrm>
              <a:off x="3614057" y="1406060"/>
              <a:ext cx="2843644" cy="2175340"/>
            </a:xfrm>
            <a:custGeom>
              <a:avLst/>
              <a:gdLst>
                <a:gd name="connsiteX0" fmla="*/ 1556657 w 2843644"/>
                <a:gd name="connsiteY0" fmla="*/ 2175340 h 2175340"/>
                <a:gd name="connsiteX1" fmla="*/ 2525486 w 2843644"/>
                <a:gd name="connsiteY1" fmla="*/ 1870540 h 2175340"/>
                <a:gd name="connsiteX2" fmla="*/ 2841172 w 2843644"/>
                <a:gd name="connsiteY2" fmla="*/ 781969 h 2175340"/>
                <a:gd name="connsiteX3" fmla="*/ 2394857 w 2843644"/>
                <a:gd name="connsiteY3" fmla="*/ 74397 h 2175340"/>
                <a:gd name="connsiteX4" fmla="*/ 1524000 w 2843644"/>
                <a:gd name="connsiteY4" fmla="*/ 96169 h 2175340"/>
                <a:gd name="connsiteX5" fmla="*/ 576943 w 2843644"/>
                <a:gd name="connsiteY5" fmla="*/ 738426 h 2175340"/>
                <a:gd name="connsiteX6" fmla="*/ 0 w 2843644"/>
                <a:gd name="connsiteY6" fmla="*/ 1522197 h 217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3644" h="2175340">
                  <a:moveTo>
                    <a:pt x="1556657" y="2175340"/>
                  </a:moveTo>
                  <a:cubicBezTo>
                    <a:pt x="1934028" y="2139054"/>
                    <a:pt x="2311400" y="2102768"/>
                    <a:pt x="2525486" y="1870540"/>
                  </a:cubicBezTo>
                  <a:cubicBezTo>
                    <a:pt x="2739572" y="1638312"/>
                    <a:pt x="2862943" y="1081326"/>
                    <a:pt x="2841172" y="781969"/>
                  </a:cubicBezTo>
                  <a:cubicBezTo>
                    <a:pt x="2819401" y="482612"/>
                    <a:pt x="2614386" y="188697"/>
                    <a:pt x="2394857" y="74397"/>
                  </a:cubicBezTo>
                  <a:cubicBezTo>
                    <a:pt x="2175328" y="-39903"/>
                    <a:pt x="1826985" y="-14502"/>
                    <a:pt x="1524000" y="96169"/>
                  </a:cubicBezTo>
                  <a:cubicBezTo>
                    <a:pt x="1221015" y="206840"/>
                    <a:pt x="830943" y="500755"/>
                    <a:pt x="576943" y="738426"/>
                  </a:cubicBezTo>
                  <a:cubicBezTo>
                    <a:pt x="322943" y="976097"/>
                    <a:pt x="161471" y="1249147"/>
                    <a:pt x="0" y="1522197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69771" y="2013857"/>
              <a:ext cx="1972773" cy="2979191"/>
            </a:xfrm>
            <a:custGeom>
              <a:avLst/>
              <a:gdLst>
                <a:gd name="connsiteX0" fmla="*/ 391886 w 1972773"/>
                <a:gd name="connsiteY0" fmla="*/ 1197429 h 2979191"/>
                <a:gd name="connsiteX1" fmla="*/ 0 w 1972773"/>
                <a:gd name="connsiteY1" fmla="*/ 2090057 h 2979191"/>
                <a:gd name="connsiteX2" fmla="*/ 391886 w 1972773"/>
                <a:gd name="connsiteY2" fmla="*/ 2862943 h 2979191"/>
                <a:gd name="connsiteX3" fmla="*/ 1665515 w 1972773"/>
                <a:gd name="connsiteY3" fmla="*/ 2895600 h 2979191"/>
                <a:gd name="connsiteX4" fmla="*/ 1948543 w 1972773"/>
                <a:gd name="connsiteY4" fmla="*/ 2090057 h 2979191"/>
                <a:gd name="connsiteX5" fmla="*/ 1926772 w 1972773"/>
                <a:gd name="connsiteY5" fmla="*/ 1110343 h 2979191"/>
                <a:gd name="connsiteX6" fmla="*/ 1676400 w 1972773"/>
                <a:gd name="connsiteY6" fmla="*/ 0 h 297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2773" h="2979191">
                  <a:moveTo>
                    <a:pt x="391886" y="1197429"/>
                  </a:moveTo>
                  <a:cubicBezTo>
                    <a:pt x="195943" y="1504950"/>
                    <a:pt x="0" y="1812471"/>
                    <a:pt x="0" y="2090057"/>
                  </a:cubicBezTo>
                  <a:cubicBezTo>
                    <a:pt x="0" y="2367643"/>
                    <a:pt x="114300" y="2728686"/>
                    <a:pt x="391886" y="2862943"/>
                  </a:cubicBezTo>
                  <a:cubicBezTo>
                    <a:pt x="669472" y="2997200"/>
                    <a:pt x="1406072" y="3024414"/>
                    <a:pt x="1665515" y="2895600"/>
                  </a:cubicBezTo>
                  <a:cubicBezTo>
                    <a:pt x="1924958" y="2766786"/>
                    <a:pt x="1905000" y="2387600"/>
                    <a:pt x="1948543" y="2090057"/>
                  </a:cubicBezTo>
                  <a:cubicBezTo>
                    <a:pt x="1992086" y="1792514"/>
                    <a:pt x="1972129" y="1458686"/>
                    <a:pt x="1926772" y="1110343"/>
                  </a:cubicBezTo>
                  <a:cubicBezTo>
                    <a:pt x="1881415" y="762000"/>
                    <a:pt x="1778907" y="381000"/>
                    <a:pt x="167640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3784666" y="3124200"/>
            <a:ext cx="27149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52800" y="2360946"/>
            <a:ext cx="431866" cy="7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(1 2)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3082276" y="1916668"/>
            <a:ext cx="71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(2 3)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5035879" y="5482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(1 3)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23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143000"/>
            <a:ext cx="5638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Theorem: </a:t>
            </a:r>
            <a:r>
              <a:rPr lang="en-US" sz="3200" i="1" dirty="0" smtClean="0">
                <a:solidFill>
                  <a:schemeClr val="accent1"/>
                </a:solidFill>
              </a:rPr>
              <a:t>If a diagram for a knot can be labeled with elements from a group G, then any diagram of the knot can be so labeled with elements from that group, regardless of the choice of orientation.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dirty="0" smtClean="0"/>
              <a:t>Proof of Theorem using </a:t>
            </a:r>
            <a:r>
              <a:rPr lang="en-US" dirty="0" err="1" smtClean="0"/>
              <a:t>Reidemeister</a:t>
            </a:r>
            <a:r>
              <a:rPr lang="en-US" dirty="0" smtClean="0"/>
              <a:t> Moves</a:t>
            </a:r>
            <a:endParaRPr 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1455892" y="1712920"/>
            <a:ext cx="5608043" cy="3833633"/>
            <a:chOff x="-147617" y="-40483"/>
            <a:chExt cx="2456433" cy="1173743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847725" y="514350"/>
              <a:ext cx="781050" cy="95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691863" y="-40483"/>
              <a:ext cx="616953" cy="1152164"/>
              <a:chOff x="1691863" y="-88108"/>
              <a:chExt cx="616953" cy="115216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789220" y="-34421"/>
                <a:ext cx="519596" cy="1098477"/>
                <a:chOff x="1703495" y="-82046"/>
                <a:chExt cx="519596" cy="1098477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703495" y="-57150"/>
                  <a:ext cx="363902" cy="1073581"/>
                  <a:chOff x="1703495" y="-85725"/>
                  <a:chExt cx="363902" cy="1073581"/>
                </a:xfrm>
              </p:grpSpPr>
              <p:sp>
                <p:nvSpPr>
                  <p:cNvPr id="17" name="Freeform 16"/>
                  <p:cNvSpPr/>
                  <p:nvPr/>
                </p:nvSpPr>
                <p:spPr>
                  <a:xfrm>
                    <a:off x="1703495" y="-38100"/>
                    <a:ext cx="363902" cy="992505"/>
                  </a:xfrm>
                  <a:custGeom>
                    <a:avLst/>
                    <a:gdLst>
                      <a:gd name="connsiteX0" fmla="*/ 505354 w 505354"/>
                      <a:gd name="connsiteY0" fmla="*/ 0 h 973831"/>
                      <a:gd name="connsiteX1" fmla="*/ 529 w 505354"/>
                      <a:gd name="connsiteY1" fmla="*/ 314325 h 973831"/>
                      <a:gd name="connsiteX2" fmla="*/ 410104 w 505354"/>
                      <a:gd name="connsiteY2" fmla="*/ 895350 h 973831"/>
                      <a:gd name="connsiteX3" fmla="*/ 476779 w 505354"/>
                      <a:gd name="connsiteY3" fmla="*/ 952500 h 973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05354" h="973831">
                        <a:moveTo>
                          <a:pt x="505354" y="0"/>
                        </a:moveTo>
                        <a:cubicBezTo>
                          <a:pt x="260879" y="82550"/>
                          <a:pt x="16404" y="165100"/>
                          <a:pt x="529" y="314325"/>
                        </a:cubicBezTo>
                        <a:cubicBezTo>
                          <a:pt x="-15346" y="463550"/>
                          <a:pt x="330729" y="788988"/>
                          <a:pt x="410104" y="895350"/>
                        </a:cubicBezTo>
                        <a:cubicBezTo>
                          <a:pt x="489479" y="1001713"/>
                          <a:pt x="483129" y="977106"/>
                          <a:pt x="476779" y="952500"/>
                        </a:cubicBez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1705756" y="-85725"/>
                    <a:ext cx="114300" cy="95250"/>
                  </a:xfrm>
                  <a:custGeom>
                    <a:avLst/>
                    <a:gdLst>
                      <a:gd name="connsiteX0" fmla="*/ 0 w 114300"/>
                      <a:gd name="connsiteY0" fmla="*/ 0 h 95250"/>
                      <a:gd name="connsiteX1" fmla="*/ 114300 w 114300"/>
                      <a:gd name="connsiteY1" fmla="*/ 95250 h 95250"/>
                      <a:gd name="connsiteX2" fmla="*/ 114300 w 114300"/>
                      <a:gd name="connsiteY2" fmla="*/ 95250 h 95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4300" h="95250">
                        <a:moveTo>
                          <a:pt x="0" y="0"/>
                        </a:moveTo>
                        <a:lnTo>
                          <a:pt x="114300" y="95250"/>
                        </a:lnTo>
                        <a:lnTo>
                          <a:pt x="114300" y="95250"/>
                        </a:ln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1935633" y="104142"/>
                    <a:ext cx="97123" cy="591817"/>
                  </a:xfrm>
                  <a:custGeom>
                    <a:avLst/>
                    <a:gdLst>
                      <a:gd name="connsiteX0" fmla="*/ 0 w 123856"/>
                      <a:gd name="connsiteY0" fmla="*/ 0 h 542925"/>
                      <a:gd name="connsiteX1" fmla="*/ 123825 w 123856"/>
                      <a:gd name="connsiteY1" fmla="*/ 161925 h 542925"/>
                      <a:gd name="connsiteX2" fmla="*/ 9525 w 123856"/>
                      <a:gd name="connsiteY2" fmla="*/ 542925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856" h="542925">
                        <a:moveTo>
                          <a:pt x="0" y="0"/>
                        </a:moveTo>
                        <a:cubicBezTo>
                          <a:pt x="61119" y="35719"/>
                          <a:pt x="122238" y="71438"/>
                          <a:pt x="123825" y="161925"/>
                        </a:cubicBezTo>
                        <a:cubicBezTo>
                          <a:pt x="125412" y="252412"/>
                          <a:pt x="67468" y="397668"/>
                          <a:pt x="9525" y="542925"/>
                        </a:cubicBez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>
                    <a:off x="1703495" y="785926"/>
                    <a:ext cx="171450" cy="201930"/>
                  </a:xfrm>
                  <a:custGeom>
                    <a:avLst/>
                    <a:gdLst>
                      <a:gd name="connsiteX0" fmla="*/ 114300 w 114300"/>
                      <a:gd name="connsiteY0" fmla="*/ 0 h 104775"/>
                      <a:gd name="connsiteX1" fmla="*/ 0 w 114300"/>
                      <a:gd name="connsiteY1" fmla="*/ 104775 h 104775"/>
                      <a:gd name="connsiteX2" fmla="*/ 0 w 114300"/>
                      <a:gd name="connsiteY2" fmla="*/ 104775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4300" h="104775">
                        <a:moveTo>
                          <a:pt x="114300" y="0"/>
                        </a:moveTo>
                        <a:lnTo>
                          <a:pt x="0" y="104775"/>
                        </a:lnTo>
                        <a:lnTo>
                          <a:pt x="0" y="104775"/>
                        </a:ln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</p:grpSp>
            <p:cxnSp>
              <p:nvCxnSpPr>
                <p:cNvPr id="16" name="Straight Arrow Connector 15"/>
                <p:cNvCxnSpPr>
                  <a:stCxn id="17" idx="0"/>
                </p:cNvCxnSpPr>
                <p:nvPr/>
              </p:nvCxnSpPr>
              <p:spPr>
                <a:xfrm flipV="1">
                  <a:off x="2067397" y="-82046"/>
                  <a:ext cx="155694" cy="7252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Arrow Connector 13"/>
              <p:cNvCxnSpPr>
                <a:stCxn id="18" idx="0"/>
              </p:cNvCxnSpPr>
              <p:nvPr/>
            </p:nvCxnSpPr>
            <p:spPr>
              <a:xfrm flipH="1" flipV="1">
                <a:off x="1691863" y="-88108"/>
                <a:ext cx="99618" cy="785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-147617" y="27352"/>
              <a:ext cx="900412" cy="1105908"/>
              <a:chOff x="-1652567" y="27352"/>
              <a:chExt cx="900412" cy="1105908"/>
            </a:xfrm>
          </p:grpSpPr>
          <p:cxnSp>
            <p:nvCxnSpPr>
              <p:cNvPr id="7" name="Straight Arrow Connector 6"/>
              <p:cNvCxnSpPr>
                <a:stCxn id="12" idx="0"/>
              </p:cNvCxnSpPr>
              <p:nvPr/>
            </p:nvCxnSpPr>
            <p:spPr>
              <a:xfrm flipV="1">
                <a:off x="-912669" y="27352"/>
                <a:ext cx="160514" cy="1238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-1652567" y="41640"/>
                <a:ext cx="757216" cy="1091620"/>
                <a:chOff x="-1652567" y="41640"/>
                <a:chExt cx="757216" cy="109162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-1528741" y="136890"/>
                  <a:ext cx="633390" cy="996370"/>
                  <a:chOff x="-1652566" y="41640"/>
                  <a:chExt cx="633390" cy="996370"/>
                </a:xfrm>
              </p:grpSpPr>
              <p:sp>
                <p:nvSpPr>
                  <p:cNvPr id="11" name="Freeform 10"/>
                  <p:cNvSpPr/>
                  <p:nvPr/>
                </p:nvSpPr>
                <p:spPr>
                  <a:xfrm>
                    <a:off x="-1652566" y="41640"/>
                    <a:ext cx="306532" cy="996370"/>
                  </a:xfrm>
                  <a:custGeom>
                    <a:avLst/>
                    <a:gdLst>
                      <a:gd name="connsiteX0" fmla="*/ 0 w 306532"/>
                      <a:gd name="connsiteY0" fmla="*/ 0 h 996370"/>
                      <a:gd name="connsiteX1" fmla="*/ 304800 w 306532"/>
                      <a:gd name="connsiteY1" fmla="*/ 428625 h 996370"/>
                      <a:gd name="connsiteX2" fmla="*/ 123825 w 306532"/>
                      <a:gd name="connsiteY2" fmla="*/ 933450 h 996370"/>
                      <a:gd name="connsiteX3" fmla="*/ 114300 w 306532"/>
                      <a:gd name="connsiteY3" fmla="*/ 971550 h 996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06532" h="996370">
                        <a:moveTo>
                          <a:pt x="0" y="0"/>
                        </a:moveTo>
                        <a:cubicBezTo>
                          <a:pt x="142081" y="136525"/>
                          <a:pt x="284163" y="273050"/>
                          <a:pt x="304800" y="428625"/>
                        </a:cubicBezTo>
                        <a:cubicBezTo>
                          <a:pt x="325437" y="584200"/>
                          <a:pt x="155575" y="842963"/>
                          <a:pt x="123825" y="933450"/>
                        </a:cubicBezTo>
                        <a:cubicBezTo>
                          <a:pt x="92075" y="1023937"/>
                          <a:pt x="103187" y="997743"/>
                          <a:pt x="114300" y="971550"/>
                        </a:cubicBez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>
                    <a:off x="-1209752" y="55927"/>
                    <a:ext cx="190576" cy="967795"/>
                  </a:xfrm>
                  <a:custGeom>
                    <a:avLst/>
                    <a:gdLst>
                      <a:gd name="connsiteX0" fmla="*/ 190576 w 209626"/>
                      <a:gd name="connsiteY0" fmla="*/ 0 h 876300"/>
                      <a:gd name="connsiteX1" fmla="*/ 76 w 209626"/>
                      <a:gd name="connsiteY1" fmla="*/ 314325 h 876300"/>
                      <a:gd name="connsiteX2" fmla="*/ 209626 w 209626"/>
                      <a:gd name="connsiteY2" fmla="*/ 876300 h 876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09626" h="876300">
                        <a:moveTo>
                          <a:pt x="190576" y="0"/>
                        </a:moveTo>
                        <a:cubicBezTo>
                          <a:pt x="93738" y="84137"/>
                          <a:pt x="-3099" y="168275"/>
                          <a:pt x="76" y="314325"/>
                        </a:cubicBezTo>
                        <a:cubicBezTo>
                          <a:pt x="3251" y="460375"/>
                          <a:pt x="106438" y="668337"/>
                          <a:pt x="209626" y="876300"/>
                        </a:cubicBezTo>
                      </a:path>
                    </a:pathLst>
                  </a:cu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it-IT"/>
                  </a:p>
                </p:txBody>
              </p:sp>
            </p:grpSp>
            <p:cxnSp>
              <p:nvCxnSpPr>
                <p:cNvPr id="10" name="Straight Arrow Connector 9"/>
                <p:cNvCxnSpPr>
                  <a:stCxn id="11" idx="0"/>
                </p:cNvCxnSpPr>
                <p:nvPr/>
              </p:nvCxnSpPr>
              <p:spPr>
                <a:xfrm flipH="1" flipV="1">
                  <a:off x="-1652567" y="41640"/>
                  <a:ext cx="123825" cy="9525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19050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57" name="TextBox 56"/>
          <p:cNvSpPr txBox="1"/>
          <p:nvPr/>
        </p:nvSpPr>
        <p:spPr>
          <a:xfrm>
            <a:off x="2858303" y="3104078"/>
            <a:ext cx="21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it-IT" dirty="0"/>
          </a:p>
        </p:txBody>
      </p:sp>
      <p:sp>
        <p:nvSpPr>
          <p:cNvPr id="58" name="TextBox 57"/>
          <p:cNvSpPr txBox="1"/>
          <p:nvPr/>
        </p:nvSpPr>
        <p:spPr>
          <a:xfrm>
            <a:off x="5625113" y="2589720"/>
            <a:ext cx="25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it-IT" dirty="0"/>
          </a:p>
        </p:txBody>
      </p:sp>
      <p:sp>
        <p:nvSpPr>
          <p:cNvPr id="60" name="TextBox 59"/>
          <p:cNvSpPr txBox="1"/>
          <p:nvPr/>
        </p:nvSpPr>
        <p:spPr>
          <a:xfrm>
            <a:off x="5882858" y="1524000"/>
            <a:ext cx="41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61" name="TextBox 60"/>
          <p:cNvSpPr txBox="1"/>
          <p:nvPr/>
        </p:nvSpPr>
        <p:spPr>
          <a:xfrm>
            <a:off x="6017514" y="5291407"/>
            <a:ext cx="31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62" name="TextBox 61"/>
          <p:cNvSpPr txBox="1"/>
          <p:nvPr/>
        </p:nvSpPr>
        <p:spPr>
          <a:xfrm>
            <a:off x="6718010" y="2945474"/>
            <a:ext cx="80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xy</a:t>
            </a:r>
            <a:r>
              <a:rPr lang="en-US" sz="1400" dirty="0" smtClean="0"/>
              <a:t>-1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92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cont. </a:t>
            </a:r>
            <a:endParaRPr 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1234564" y="1958340"/>
            <a:ext cx="5623436" cy="3893585"/>
            <a:chOff x="-255646" y="47625"/>
            <a:chExt cx="2571102" cy="118536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514571" y="518700"/>
              <a:ext cx="781050" cy="95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723185" y="47625"/>
              <a:ext cx="592271" cy="1110857"/>
              <a:chOff x="1637460" y="-47625"/>
              <a:chExt cx="592271" cy="111085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637460" y="-19050"/>
                <a:ext cx="469728" cy="1082282"/>
                <a:chOff x="1637460" y="-47625"/>
                <a:chExt cx="469728" cy="1082282"/>
              </a:xfrm>
            </p:grpSpPr>
            <p:sp>
              <p:nvSpPr>
                <p:cNvPr id="13" name="Freeform 12"/>
                <p:cNvSpPr/>
                <p:nvPr/>
              </p:nvSpPr>
              <p:spPr>
                <a:xfrm>
                  <a:off x="1707138" y="-19980"/>
                  <a:ext cx="400050" cy="1054637"/>
                </a:xfrm>
                <a:custGeom>
                  <a:avLst/>
                  <a:gdLst>
                    <a:gd name="connsiteX0" fmla="*/ 505354 w 505354"/>
                    <a:gd name="connsiteY0" fmla="*/ 0 h 973831"/>
                    <a:gd name="connsiteX1" fmla="*/ 529 w 505354"/>
                    <a:gd name="connsiteY1" fmla="*/ 314325 h 973831"/>
                    <a:gd name="connsiteX2" fmla="*/ 410104 w 505354"/>
                    <a:gd name="connsiteY2" fmla="*/ 895350 h 973831"/>
                    <a:gd name="connsiteX3" fmla="*/ 476779 w 505354"/>
                    <a:gd name="connsiteY3" fmla="*/ 952500 h 973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5354" h="973831">
                      <a:moveTo>
                        <a:pt x="505354" y="0"/>
                      </a:moveTo>
                      <a:cubicBezTo>
                        <a:pt x="260879" y="82550"/>
                        <a:pt x="16404" y="165100"/>
                        <a:pt x="529" y="314325"/>
                      </a:cubicBezTo>
                      <a:cubicBezTo>
                        <a:pt x="-15346" y="463550"/>
                        <a:pt x="330729" y="788988"/>
                        <a:pt x="410104" y="895350"/>
                      </a:cubicBezTo>
                      <a:cubicBezTo>
                        <a:pt x="489479" y="1001713"/>
                        <a:pt x="483129" y="977106"/>
                        <a:pt x="476779" y="952500"/>
                      </a:cubicBez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1637460" y="-47625"/>
                  <a:ext cx="174197" cy="95250"/>
                </a:xfrm>
                <a:custGeom>
                  <a:avLst/>
                  <a:gdLst>
                    <a:gd name="connsiteX0" fmla="*/ 0 w 114300"/>
                    <a:gd name="connsiteY0" fmla="*/ 0 h 95250"/>
                    <a:gd name="connsiteX1" fmla="*/ 114300 w 114300"/>
                    <a:gd name="connsiteY1" fmla="*/ 95250 h 95250"/>
                    <a:gd name="connsiteX2" fmla="*/ 114300 w 114300"/>
                    <a:gd name="connsiteY2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300" h="95250">
                      <a:moveTo>
                        <a:pt x="0" y="0"/>
                      </a:moveTo>
                      <a:lnTo>
                        <a:pt x="114300" y="95250"/>
                      </a:lnTo>
                      <a:lnTo>
                        <a:pt x="114300" y="95250"/>
                      </a:ln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1907163" y="114301"/>
                  <a:ext cx="113531" cy="571500"/>
                </a:xfrm>
                <a:custGeom>
                  <a:avLst/>
                  <a:gdLst>
                    <a:gd name="connsiteX0" fmla="*/ 0 w 123856"/>
                    <a:gd name="connsiteY0" fmla="*/ 0 h 542925"/>
                    <a:gd name="connsiteX1" fmla="*/ 123825 w 123856"/>
                    <a:gd name="connsiteY1" fmla="*/ 161925 h 542925"/>
                    <a:gd name="connsiteX2" fmla="*/ 9525 w 123856"/>
                    <a:gd name="connsiteY2" fmla="*/ 542925 h 542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56" h="542925">
                      <a:moveTo>
                        <a:pt x="0" y="0"/>
                      </a:moveTo>
                      <a:cubicBezTo>
                        <a:pt x="61119" y="35719"/>
                        <a:pt x="122238" y="71438"/>
                        <a:pt x="123825" y="161925"/>
                      </a:cubicBezTo>
                      <a:cubicBezTo>
                        <a:pt x="125412" y="252412"/>
                        <a:pt x="67468" y="397668"/>
                        <a:pt x="9525" y="542925"/>
                      </a:cubicBez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1707138" y="763132"/>
                  <a:ext cx="171450" cy="201930"/>
                </a:xfrm>
                <a:custGeom>
                  <a:avLst/>
                  <a:gdLst>
                    <a:gd name="connsiteX0" fmla="*/ 114300 w 114300"/>
                    <a:gd name="connsiteY0" fmla="*/ 0 h 104775"/>
                    <a:gd name="connsiteX1" fmla="*/ 0 w 114300"/>
                    <a:gd name="connsiteY1" fmla="*/ 104775 h 104775"/>
                    <a:gd name="connsiteX2" fmla="*/ 0 w 114300"/>
                    <a:gd name="connsiteY2" fmla="*/ 10477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300" h="104775">
                      <a:moveTo>
                        <a:pt x="114300" y="0"/>
                      </a:moveTo>
                      <a:lnTo>
                        <a:pt x="0" y="104775"/>
                      </a:lnTo>
                      <a:lnTo>
                        <a:pt x="0" y="104775"/>
                      </a:ln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</p:grpSp>
          <p:cxnSp>
            <p:nvCxnSpPr>
              <p:cNvPr id="12" name="Straight Arrow Connector 11"/>
              <p:cNvCxnSpPr>
                <a:stCxn id="13" idx="0"/>
              </p:cNvCxnSpPr>
              <p:nvPr/>
            </p:nvCxnSpPr>
            <p:spPr>
              <a:xfrm flipV="1">
                <a:off x="2107188" y="-47625"/>
                <a:ext cx="122543" cy="562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-255646" y="148535"/>
              <a:ext cx="829125" cy="1084452"/>
              <a:chOff x="-1760596" y="148535"/>
              <a:chExt cx="829125" cy="1084452"/>
            </a:xfrm>
          </p:grpSpPr>
          <p:cxnSp>
            <p:nvCxnSpPr>
              <p:cNvPr id="7" name="Straight Arrow Connector 6"/>
              <p:cNvCxnSpPr>
                <a:stCxn id="10" idx="0"/>
              </p:cNvCxnSpPr>
              <p:nvPr/>
            </p:nvCxnSpPr>
            <p:spPr>
              <a:xfrm flipV="1">
                <a:off x="-1098468" y="148535"/>
                <a:ext cx="166997" cy="895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-1760596" y="148535"/>
                <a:ext cx="687008" cy="1084452"/>
                <a:chOff x="-1884421" y="53285"/>
                <a:chExt cx="687008" cy="1084452"/>
              </a:xfrm>
            </p:grpSpPr>
            <p:sp>
              <p:nvSpPr>
                <p:cNvPr id="9" name="Freeform 8"/>
                <p:cNvSpPr/>
                <p:nvPr/>
              </p:nvSpPr>
              <p:spPr>
                <a:xfrm>
                  <a:off x="-1884421" y="53285"/>
                  <a:ext cx="306532" cy="996370"/>
                </a:xfrm>
                <a:custGeom>
                  <a:avLst/>
                  <a:gdLst>
                    <a:gd name="connsiteX0" fmla="*/ 0 w 306532"/>
                    <a:gd name="connsiteY0" fmla="*/ 0 h 996370"/>
                    <a:gd name="connsiteX1" fmla="*/ 304800 w 306532"/>
                    <a:gd name="connsiteY1" fmla="*/ 428625 h 996370"/>
                    <a:gd name="connsiteX2" fmla="*/ 123825 w 306532"/>
                    <a:gd name="connsiteY2" fmla="*/ 933450 h 996370"/>
                    <a:gd name="connsiteX3" fmla="*/ 114300 w 306532"/>
                    <a:gd name="connsiteY3" fmla="*/ 971550 h 996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06532" h="996370">
                      <a:moveTo>
                        <a:pt x="0" y="0"/>
                      </a:moveTo>
                      <a:cubicBezTo>
                        <a:pt x="142081" y="136525"/>
                        <a:pt x="284163" y="273050"/>
                        <a:pt x="304800" y="428625"/>
                      </a:cubicBezTo>
                      <a:cubicBezTo>
                        <a:pt x="325437" y="584200"/>
                        <a:pt x="155575" y="842963"/>
                        <a:pt x="123825" y="933450"/>
                      </a:cubicBezTo>
                      <a:cubicBezTo>
                        <a:pt x="92075" y="1023937"/>
                        <a:pt x="103187" y="997743"/>
                        <a:pt x="114300" y="971550"/>
                      </a:cubicBez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-1471196" y="142876"/>
                  <a:ext cx="273783" cy="994861"/>
                </a:xfrm>
                <a:custGeom>
                  <a:avLst/>
                  <a:gdLst>
                    <a:gd name="connsiteX0" fmla="*/ 190576 w 209626"/>
                    <a:gd name="connsiteY0" fmla="*/ 0 h 876300"/>
                    <a:gd name="connsiteX1" fmla="*/ 76 w 209626"/>
                    <a:gd name="connsiteY1" fmla="*/ 314325 h 876300"/>
                    <a:gd name="connsiteX2" fmla="*/ 209626 w 209626"/>
                    <a:gd name="connsiteY2" fmla="*/ 876300 h 876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09626" h="876300">
                      <a:moveTo>
                        <a:pt x="190576" y="0"/>
                      </a:moveTo>
                      <a:cubicBezTo>
                        <a:pt x="93738" y="84137"/>
                        <a:pt x="-3099" y="168275"/>
                        <a:pt x="76" y="314325"/>
                      </a:cubicBezTo>
                      <a:cubicBezTo>
                        <a:pt x="3251" y="460375"/>
                        <a:pt x="106438" y="668337"/>
                        <a:pt x="209626" y="876300"/>
                      </a:cubicBezTo>
                    </a:path>
                  </a:pathLst>
                </a:cu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/>
                </a:p>
              </p:txBody>
            </p:sp>
          </p:grpSp>
        </p:grpSp>
      </p:grp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5562600" y="5378595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</p:cNvCxnSpPr>
          <p:nvPr/>
        </p:nvCxnSpPr>
        <p:spPr>
          <a:xfrm flipH="1">
            <a:off x="1369977" y="5355925"/>
            <a:ext cx="135413" cy="49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9782" y="3336670"/>
            <a:ext cx="33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30" name="TextBox 29"/>
          <p:cNvSpPr txBox="1"/>
          <p:nvPr/>
        </p:nvSpPr>
        <p:spPr>
          <a:xfrm>
            <a:off x="2323140" y="4276636"/>
            <a:ext cx="22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it-IT" dirty="0"/>
          </a:p>
        </p:txBody>
      </p:sp>
      <p:sp>
        <p:nvSpPr>
          <p:cNvPr id="31" name="TextBox 30"/>
          <p:cNvSpPr txBox="1"/>
          <p:nvPr/>
        </p:nvSpPr>
        <p:spPr>
          <a:xfrm>
            <a:off x="5333997" y="3015734"/>
            <a:ext cx="30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it-IT" dirty="0"/>
          </a:p>
        </p:txBody>
      </p:sp>
      <p:sp>
        <p:nvSpPr>
          <p:cNvPr id="32" name="TextBox 31"/>
          <p:cNvSpPr txBox="1"/>
          <p:nvPr/>
        </p:nvSpPr>
        <p:spPr>
          <a:xfrm>
            <a:off x="5638800" y="1834541"/>
            <a:ext cx="33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33" name="TextBox 32"/>
          <p:cNvSpPr txBox="1"/>
          <p:nvPr/>
        </p:nvSpPr>
        <p:spPr>
          <a:xfrm>
            <a:off x="5447128" y="5009263"/>
            <a:ext cx="23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it-IT" dirty="0"/>
          </a:p>
        </p:txBody>
      </p:sp>
      <p:sp>
        <p:nvSpPr>
          <p:cNvPr id="34" name="TextBox 33"/>
          <p:cNvSpPr txBox="1"/>
          <p:nvPr/>
        </p:nvSpPr>
        <p:spPr>
          <a:xfrm>
            <a:off x="6400800" y="2895600"/>
            <a:ext cx="74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xy</a:t>
            </a:r>
            <a:r>
              <a:rPr lang="en-US" sz="1400" dirty="0" smtClean="0"/>
              <a:t>-1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3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Labeling</a:t>
            </a:r>
          </a:p>
          <a:p>
            <a:endParaRPr lang="en-US" sz="1800" dirty="0" smtClean="0"/>
          </a:p>
          <a:p>
            <a:r>
              <a:rPr lang="en-US" sz="1800" dirty="0" smtClean="0"/>
              <a:t>Fundamental groups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Wirtinger</a:t>
            </a:r>
            <a:r>
              <a:rPr lang="en-US" sz="1800" dirty="0" smtClean="0"/>
              <a:t> Presentation</a:t>
            </a:r>
            <a:endParaRPr lang="it-IT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 of the Trefoil Knot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2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1034</TotalTime>
  <Words>565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Knot Groups</vt:lpstr>
      <vt:lpstr>Group:</vt:lpstr>
      <vt:lpstr>Symmetric Group</vt:lpstr>
      <vt:lpstr>Labeling Knots</vt:lpstr>
      <vt:lpstr>Labeling trefoil knot with elements from S3</vt:lpstr>
      <vt:lpstr>PowerPoint Presentation</vt:lpstr>
      <vt:lpstr>Proof of Theorem using Reidemeister Moves</vt:lpstr>
      <vt:lpstr>Proof cont. </vt:lpstr>
      <vt:lpstr>Group Presentations of the Trefoil Knot</vt:lpstr>
      <vt:lpstr>Labeling</vt:lpstr>
      <vt:lpstr>Fundamental Group</vt:lpstr>
      <vt:lpstr>PowerPoint Presentation</vt:lpstr>
      <vt:lpstr>Wirtinger Presentation</vt:lpstr>
      <vt:lpstr>Conclusions- connections between fundamental group and algebra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Knot Groups</dc:title>
  <dc:creator>WFU2011</dc:creator>
  <cp:lastModifiedBy>WFU2011</cp:lastModifiedBy>
  <cp:revision>37</cp:revision>
  <dcterms:created xsi:type="dcterms:W3CDTF">2012-05-07T21:45:49Z</dcterms:created>
  <dcterms:modified xsi:type="dcterms:W3CDTF">2012-05-08T15:00:41Z</dcterms:modified>
</cp:coreProperties>
</file>