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860" r:id="rId2"/>
    <p:sldId id="861" r:id="rId3"/>
    <p:sldId id="615" r:id="rId4"/>
    <p:sldId id="688" r:id="rId5"/>
    <p:sldId id="689" r:id="rId6"/>
    <p:sldId id="692" r:id="rId7"/>
    <p:sldId id="690" r:id="rId8"/>
    <p:sldId id="691" r:id="rId9"/>
    <p:sldId id="586" r:id="rId10"/>
    <p:sldId id="693" r:id="rId11"/>
    <p:sldId id="813" r:id="rId12"/>
    <p:sldId id="694" r:id="rId13"/>
    <p:sldId id="695" r:id="rId14"/>
    <p:sldId id="828" r:id="rId15"/>
    <p:sldId id="814" r:id="rId16"/>
    <p:sldId id="815" r:id="rId17"/>
    <p:sldId id="822" r:id="rId18"/>
    <p:sldId id="696" r:id="rId19"/>
    <p:sldId id="823" r:id="rId20"/>
    <p:sldId id="832" r:id="rId21"/>
    <p:sldId id="859" r:id="rId22"/>
    <p:sldId id="817" r:id="rId23"/>
    <p:sldId id="833" r:id="rId24"/>
    <p:sldId id="834" r:id="rId25"/>
    <p:sldId id="836" r:id="rId26"/>
    <p:sldId id="837" r:id="rId27"/>
    <p:sldId id="838" r:id="rId28"/>
    <p:sldId id="839" r:id="rId29"/>
    <p:sldId id="840" r:id="rId30"/>
    <p:sldId id="841" r:id="rId31"/>
    <p:sldId id="862" r:id="rId32"/>
    <p:sldId id="842" r:id="rId33"/>
    <p:sldId id="843" r:id="rId34"/>
    <p:sldId id="844" r:id="rId35"/>
    <p:sldId id="845" r:id="rId36"/>
    <p:sldId id="850" r:id="rId37"/>
    <p:sldId id="851" r:id="rId38"/>
    <p:sldId id="852" r:id="rId39"/>
    <p:sldId id="853" r:id="rId40"/>
    <p:sldId id="854" r:id="rId41"/>
    <p:sldId id="857" r:id="rId42"/>
    <p:sldId id="855" r:id="rId43"/>
    <p:sldId id="856" r:id="rId44"/>
  </p:sldIdLst>
  <p:sldSz cx="9144000" cy="6858000" type="screen4x3"/>
  <p:notesSz cx="69469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9900CC"/>
    <a:srgbClr val="FF0000"/>
    <a:srgbClr val="FFFF00"/>
    <a:srgbClr val="009900"/>
    <a:srgbClr val="99FF66"/>
    <a:srgbClr val="FFFFCC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1" autoAdjust="0"/>
    <p:restoredTop sz="93466" autoAdjust="0"/>
  </p:normalViewPr>
  <p:slideViewPr>
    <p:cSldViewPr>
      <p:cViewPr varScale="1">
        <p:scale>
          <a:sx n="69" d="100"/>
          <a:sy n="69" d="100"/>
        </p:scale>
        <p:origin x="1112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908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5413" y="0"/>
            <a:ext cx="30099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B48AD-FDF7-4D6A-86F4-721DB41C6EF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99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5413" y="8769350"/>
            <a:ext cx="30099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7E5AE-63E1-410C-B669-1FC4F99DB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98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9T15:22:53.3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5486 12336 34 0,'-51'-36'53'15,"31"36"-9"-15,8 2-8 16,-2 4-1-16,3-3-11 16,0 1-3-16,6 3 9 15,-2-5 41-15,4-1 16 0,2 2 37 16,1-3 10-16,-1 0 14 16,-1 0-32-16,1 0-12 15,0 1-34-15,0 1-10 16,-1 0-26-16,-1 2-6 15,0 7-11-15,-3 7-4 16,-12 31-9-16,15-33 0 16,0-5-2-16,0-4 2 15,5-3 1-15,0 0 6 16,-2-4 4-16,0-1 6 16,0-1 2-16,1 0 5 15,0 0-5-15,2-2-1 16,-1 1-7-16,2-1-1 0,6-1-5 15,6-2-1-15,35-9-3 16,-30 16-1-16,0 1-3 16,6 0 1-16,-4 0-2 15,5-2 0-15,-4-1 0 16,4-3 2-16,-3-1 1 16,5-2 4-16,-2-1 1 15,4 1 3-15,-5 1-1 0,2 0-2 16,-6 0-3-1,4 5-2-15,-4 0-1 0,6 3-1 16,-2 2-1-16,7 5 0 16,-5-1 0-16,2 2-1 15,-5-2 2-15,4 2-1 16,-3-2 1-16,6 1 0 16,-4 1 0-16,5-1 0 15,-8 1-1-15,4-1 0 16,-12-2 0-16,4-1 0 15,-6-2 0-15,4 0 1 16,-3 1-1-16,9-1 0 16,-4-2 0-16,8 0-1 15,-3-4 1-15,9-4-1 16,-1-2 0-16,6-2 1 0,2 0 1 16,3-2 1-16,-6 4 0 15,3 0 1-15,-5 2-1 16,3 0 0-16,-3 4 0 15,4-2 0-15,-3 1-1 16,4 1 0-16,-9 1 0 16,7-1 0-16,-4 1 0 0,3 0-1 15,-8 2 1-15,-1-1 0 16,-4 1-1-16,-5 1 2 16,-3 3-1-16,-1 0 0 15,-2 3 1-15,-1 2-1 16,-1 1-1-16,1 3 0 15,1 2-1-15,3-1 0 16,1 0-1-16,3 1 0 16,1-4-1-16,5 1 1 15,1-4 0-15,6-2 0 16,-3-4 2-16,9 0 0 16,-5-1 1-16,2-1-1 15,-3 0 0-15,3 0 0 16,-8-1 0-16,2 1 0 15,-3 2 1-15,6 3 0 16,-8 1 1-16,4 1 0 0,-3 1 0 16,1-2-1-16,-6-2 0 15,5 2 0-15,-6-3-1 16,0 0 1-16,-7 0 1 16,-2-2 0-16,-4-1 1 15,-3 0 0-15,-3 0-1 16,0-3 0-16,-4 2 0 0,1 0-2 15,2-1 1-15,0 0-2 16,1 0 0-16,0-2-15 16,6-1-12-16,-2 0-45 15,33-25-62-15,-29 23-185 16,-2-1 9-16</inkml:trace>
  <inkml:trace contextRef="#ctx0" brushRef="#br0" timeOffset="1466.43">6671 12264 417 0,'-1'-6'238'0,"-7"5"1"15,3-1-73-15,3 0-93 16,1 1-9-16,-1 1-45 16,1 0-15-16,0 1-6 15,0 1-1-15,0 1 0 16,0 10 1-16,-2 1 1 15,-9 39 1-15,5-32 3 0,-3 3 6 16,4-3 4-16,0 3 10 16,2-4 5-16,6-1 10 15,2-3 1-15,4 0 7 16,6-1-5-16,2-2 2 16,0-1-9-16,6-3-2 15,-2-5-9-15,4-1-2 16,0-4-5-16,6-2-1 15,-2-1-1-15,3-1 0 16,-6 3-1-16,2-1 0 16,-10 3-3-16,-1 2 2 15,-8-1-1-15,-4 2 4 16,-6 3 1-16,-10 6 2 16,-6 2-1-16,-10 11-2 15,-4-2-4-15,-8 6-2 0,-10-2 3 31,-2 1-10-31,-4-6-6 0,5 3-11 16,1-5-43-16,18-8-38 16,6-5-271-16,17-5 41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6263"/>
            <a:ext cx="5095875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099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0938"/>
            <a:ext cx="30099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</a:defRPr>
            </a:lvl1pPr>
          </a:lstStyle>
          <a:p>
            <a:fld id="{E987F08D-4CD3-44BE-ADF0-E42D2A83EE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25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9F7AD-01EA-4811-8EBA-87871D9D96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50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99038-CBF9-4063-B9E5-E37B763830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5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F9A74-4ADF-4A0B-A3A2-8D6B056886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44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F9A6B03-2256-4C35-AF98-B97A10CD3D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0F337-B281-496D-84CD-7F2BA4B95C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4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64606-1360-4C4E-84C6-8A099897E3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2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35DBB-8CFB-4377-89C8-0204CAA9FC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3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CFFFA-1C72-4C22-A9CA-A7C4251ADA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7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59480-9C75-4E81-BB8A-9A052405D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56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AD081-1209-4B8F-9B99-10085F9832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1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59911-795F-4DF9-BD37-298CFFCD0B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28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B906C-4A31-4C69-8D35-8DE801B38C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68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8A0970C-68BE-46F9-A2D2-F2376520277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3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3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rthing.com/pages/what-is-earthing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wmf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image" Target="../media/image45.wmf"/><Relationship Id="rId7" Type="http://schemas.openxmlformats.org/officeDocument/2006/relationships/image" Target="../media/image47.wmf"/><Relationship Id="rId12" Type="http://schemas.openxmlformats.org/officeDocument/2006/relationships/image" Target="../media/image49.png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46.png"/><Relationship Id="rId5" Type="http://schemas.openxmlformats.org/officeDocument/2006/relationships/image" Target="../media/image46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48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54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5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5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image" Target="../media/image65.wmf"/><Relationship Id="rId7" Type="http://schemas.openxmlformats.org/officeDocument/2006/relationships/image" Target="../media/image67.wmf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69.wmf"/><Relationship Id="rId5" Type="http://schemas.openxmlformats.org/officeDocument/2006/relationships/image" Target="../media/image66.wmf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68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oleObject" Target="../embeddings/oleObject67.bin"/><Relationship Id="rId3" Type="http://schemas.openxmlformats.org/officeDocument/2006/relationships/image" Target="../media/image70.wmf"/><Relationship Id="rId7" Type="http://schemas.openxmlformats.org/officeDocument/2006/relationships/image" Target="../media/image72.wmf"/><Relationship Id="rId12" Type="http://schemas.openxmlformats.org/officeDocument/2006/relationships/image" Target="../media/image74.wmf"/><Relationship Id="rId17" Type="http://schemas.openxmlformats.org/officeDocument/2006/relationships/image" Target="../media/image76.wmf"/><Relationship Id="rId2" Type="http://schemas.openxmlformats.org/officeDocument/2006/relationships/oleObject" Target="../embeddings/oleObject61.bin"/><Relationship Id="rId16" Type="http://schemas.openxmlformats.org/officeDocument/2006/relationships/oleObject" Target="../embeddings/oleObject69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63.bin"/><Relationship Id="rId11" Type="http://schemas.openxmlformats.org/officeDocument/2006/relationships/oleObject" Target="../embeddings/oleObject66.bin"/><Relationship Id="rId5" Type="http://schemas.openxmlformats.org/officeDocument/2006/relationships/image" Target="../media/image71.wmf"/><Relationship Id="rId15" Type="http://schemas.openxmlformats.org/officeDocument/2006/relationships/image" Target="../media/image75.wmf"/><Relationship Id="rId10" Type="http://schemas.openxmlformats.org/officeDocument/2006/relationships/oleObject" Target="../embeddings/oleObject65.bin"/><Relationship Id="rId19" Type="http://schemas.openxmlformats.org/officeDocument/2006/relationships/image" Target="../media/image88.png"/><Relationship Id="rId4" Type="http://schemas.openxmlformats.org/officeDocument/2006/relationships/oleObject" Target="../embeddings/oleObject62.bin"/><Relationship Id="rId9" Type="http://schemas.openxmlformats.org/officeDocument/2006/relationships/image" Target="../media/image73.wmf"/><Relationship Id="rId14" Type="http://schemas.openxmlformats.org/officeDocument/2006/relationships/oleObject" Target="../embeddings/oleObject68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image" Target="../media/image82.wmf"/><Relationship Id="rId18" Type="http://schemas.openxmlformats.org/officeDocument/2006/relationships/oleObject" Target="../embeddings/oleObject78.bin"/><Relationship Id="rId3" Type="http://schemas.openxmlformats.org/officeDocument/2006/relationships/image" Target="../media/image77.wmf"/><Relationship Id="rId21" Type="http://schemas.openxmlformats.org/officeDocument/2006/relationships/image" Target="../media/image86.wmf"/><Relationship Id="rId7" Type="http://schemas.openxmlformats.org/officeDocument/2006/relationships/image" Target="../media/image79.wmf"/><Relationship Id="rId12" Type="http://schemas.openxmlformats.org/officeDocument/2006/relationships/oleObject" Target="../embeddings/oleObject75.bin"/><Relationship Id="rId17" Type="http://schemas.openxmlformats.org/officeDocument/2006/relationships/image" Target="../media/image84.wmf"/><Relationship Id="rId2" Type="http://schemas.openxmlformats.org/officeDocument/2006/relationships/oleObject" Target="../embeddings/oleObject70.bin"/><Relationship Id="rId16" Type="http://schemas.openxmlformats.org/officeDocument/2006/relationships/oleObject" Target="../embeddings/oleObject77.bin"/><Relationship Id="rId20" Type="http://schemas.openxmlformats.org/officeDocument/2006/relationships/oleObject" Target="../embeddings/oleObject7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81.wmf"/><Relationship Id="rId5" Type="http://schemas.openxmlformats.org/officeDocument/2006/relationships/image" Target="../media/image78.wmf"/><Relationship Id="rId15" Type="http://schemas.openxmlformats.org/officeDocument/2006/relationships/image" Target="../media/image83.wmf"/><Relationship Id="rId10" Type="http://schemas.openxmlformats.org/officeDocument/2006/relationships/oleObject" Target="../embeddings/oleObject74.bin"/><Relationship Id="rId19" Type="http://schemas.openxmlformats.org/officeDocument/2006/relationships/image" Target="../media/image85.wmf"/><Relationship Id="rId4" Type="http://schemas.openxmlformats.org/officeDocument/2006/relationships/oleObject" Target="../embeddings/oleObject71.bin"/><Relationship Id="rId9" Type="http://schemas.openxmlformats.org/officeDocument/2006/relationships/image" Target="../media/image80.wmf"/><Relationship Id="rId14" Type="http://schemas.openxmlformats.org/officeDocument/2006/relationships/oleObject" Target="../embeddings/oleObject76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7" Type="http://schemas.openxmlformats.org/officeDocument/2006/relationships/image" Target="../media/image86.wmf"/><Relationship Id="rId2" Type="http://schemas.openxmlformats.org/officeDocument/2006/relationships/oleObject" Target="../embeddings/oleObject8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2.bin"/><Relationship Id="rId5" Type="http://schemas.openxmlformats.org/officeDocument/2006/relationships/image" Target="../media/image85.wmf"/><Relationship Id="rId4" Type="http://schemas.openxmlformats.org/officeDocument/2006/relationships/oleObject" Target="../embeddings/oleObject8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7" Type="http://schemas.openxmlformats.org/officeDocument/2006/relationships/image" Target="../media/image86.wmf"/><Relationship Id="rId2" Type="http://schemas.openxmlformats.org/officeDocument/2006/relationships/oleObject" Target="../embeddings/oleObject8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5.bin"/><Relationship Id="rId5" Type="http://schemas.openxmlformats.org/officeDocument/2006/relationships/image" Target="../media/image85.wmf"/><Relationship Id="rId4" Type="http://schemas.openxmlformats.org/officeDocument/2006/relationships/oleObject" Target="../embeddings/oleObject84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13" Type="http://schemas.openxmlformats.org/officeDocument/2006/relationships/image" Target="../media/image86.wmf"/><Relationship Id="rId3" Type="http://schemas.openxmlformats.org/officeDocument/2006/relationships/image" Target="../media/image77.wmf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91.bin"/><Relationship Id="rId2" Type="http://schemas.openxmlformats.org/officeDocument/2006/relationships/oleObject" Target="../embeddings/oleObject8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85.wmf"/><Relationship Id="rId5" Type="http://schemas.openxmlformats.org/officeDocument/2006/relationships/image" Target="../media/image80.wmf"/><Relationship Id="rId10" Type="http://schemas.openxmlformats.org/officeDocument/2006/relationships/oleObject" Target="../embeddings/oleObject90.bin"/><Relationship Id="rId4" Type="http://schemas.openxmlformats.org/officeDocument/2006/relationships/oleObject" Target="../embeddings/oleObject87.bin"/><Relationship Id="rId9" Type="http://schemas.openxmlformats.org/officeDocument/2006/relationships/image" Target="../media/image82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13" Type="http://schemas.openxmlformats.org/officeDocument/2006/relationships/image" Target="../media/image86.wmf"/><Relationship Id="rId3" Type="http://schemas.openxmlformats.org/officeDocument/2006/relationships/image" Target="../media/image77.wmf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97.bin"/><Relationship Id="rId2" Type="http://schemas.openxmlformats.org/officeDocument/2006/relationships/oleObject" Target="../embeddings/oleObject9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94.bin"/><Relationship Id="rId11" Type="http://schemas.openxmlformats.org/officeDocument/2006/relationships/image" Target="../media/image85.wmf"/><Relationship Id="rId5" Type="http://schemas.openxmlformats.org/officeDocument/2006/relationships/image" Target="../media/image80.wmf"/><Relationship Id="rId10" Type="http://schemas.openxmlformats.org/officeDocument/2006/relationships/oleObject" Target="../embeddings/oleObject96.bin"/><Relationship Id="rId4" Type="http://schemas.openxmlformats.org/officeDocument/2006/relationships/oleObject" Target="../embeddings/oleObject93.bin"/><Relationship Id="rId9" Type="http://schemas.openxmlformats.org/officeDocument/2006/relationships/image" Target="../media/image82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oleObject" Target="../embeddings/oleObject9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oleObject" Target="../embeddings/oleObject99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7.wmf"/><Relationship Id="rId18" Type="http://schemas.openxmlformats.org/officeDocument/2006/relationships/image" Target="../media/image18.wmf"/><Relationship Id="rId3" Type="http://schemas.openxmlformats.org/officeDocument/2006/relationships/image" Target="../media/image12.wmf"/><Relationship Id="rId21" Type="http://schemas.openxmlformats.org/officeDocument/2006/relationships/oleObject" Target="../embeddings/oleObject21.bin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6.bin"/><Relationship Id="rId17" Type="http://schemas.openxmlformats.org/officeDocument/2006/relationships/oleObject" Target="../embeddings/oleObject19.bin"/><Relationship Id="rId2" Type="http://schemas.openxmlformats.org/officeDocument/2006/relationships/oleObject" Target="../embeddings/oleObject11.bin"/><Relationship Id="rId16" Type="http://schemas.openxmlformats.org/officeDocument/2006/relationships/oleObject" Target="../embeddings/oleObject18.bin"/><Relationship Id="rId20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6.wmf"/><Relationship Id="rId24" Type="http://schemas.openxmlformats.org/officeDocument/2006/relationships/image" Target="../media/image21.wmf"/><Relationship Id="rId5" Type="http://schemas.openxmlformats.org/officeDocument/2006/relationships/image" Target="../media/image13.wmf"/><Relationship Id="rId15" Type="http://schemas.openxmlformats.org/officeDocument/2006/relationships/image" Target="../media/image17.wmf"/><Relationship Id="rId23" Type="http://schemas.openxmlformats.org/officeDocument/2006/relationships/oleObject" Target="../embeddings/oleObject22.bin"/><Relationship Id="rId10" Type="http://schemas.openxmlformats.org/officeDocument/2006/relationships/oleObject" Target="../embeddings/oleObject15.bin"/><Relationship Id="rId19" Type="http://schemas.openxmlformats.org/officeDocument/2006/relationships/oleObject" Target="../embeddings/oleObject20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7.bin"/><Relationship Id="rId22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24.wmf"/><Relationship Id="rId3" Type="http://schemas.openxmlformats.org/officeDocument/2006/relationships/image" Target="../media/image8.wmf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26.wmf"/><Relationship Id="rId2" Type="http://schemas.openxmlformats.org/officeDocument/2006/relationships/oleObject" Target="../embeddings/oleObject23.bin"/><Relationship Id="rId16" Type="http://schemas.openxmlformats.org/officeDocument/2006/relationships/oleObject" Target="../embeddings/oleObject3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3.wmf"/><Relationship Id="rId5" Type="http://schemas.openxmlformats.org/officeDocument/2006/relationships/image" Target="../media/image7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2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32.wmf"/><Relationship Id="rId3" Type="http://schemas.openxmlformats.org/officeDocument/2006/relationships/image" Target="../media/image28.png"/><Relationship Id="rId7" Type="http://schemas.openxmlformats.org/officeDocument/2006/relationships/oleObject" Target="../embeddings/oleObject32.bin"/><Relationship Id="rId12" Type="http://schemas.openxmlformats.org/officeDocument/2006/relationships/oleObject" Target="../embeddings/oleObject36.bin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35.bin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9817"/>
            <a:ext cx="7772400" cy="1143000"/>
          </a:xfrm>
        </p:spPr>
        <p:txBody>
          <a:bodyPr/>
          <a:lstStyle/>
          <a:p>
            <a:r>
              <a:rPr lang="en-US" dirty="0"/>
              <a:t>Web Page </a:t>
            </a:r>
            <a:r>
              <a:rPr lang="en-US" sz="3200" dirty="0"/>
              <a:t>http://users.wfu.edu/shapiro/Phy11423</a:t>
            </a:r>
            <a:r>
              <a:rPr lang="en-US" dirty="0"/>
              <a:t>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CA761C-FF18-770A-22DB-7FC5807C6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28800"/>
            <a:ext cx="7805604" cy="169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27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78" name="WordArt 22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54959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Electric Fields</a:t>
            </a:r>
          </a:p>
        </p:txBody>
      </p:sp>
      <p:sp>
        <p:nvSpPr>
          <p:cNvPr id="582679" name="Text Box 23"/>
          <p:cNvSpPr txBox="1">
            <a:spLocks noChangeArrowheads="1"/>
          </p:cNvSpPr>
          <p:nvPr/>
        </p:nvSpPr>
        <p:spPr bwMode="auto">
          <a:xfrm>
            <a:off x="0" y="16764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Electric Charge</a:t>
            </a:r>
          </a:p>
        </p:txBody>
      </p:sp>
      <p:sp>
        <p:nvSpPr>
          <p:cNvPr id="582680" name="Text Box 24"/>
          <p:cNvSpPr txBox="1">
            <a:spLocks noChangeArrowheads="1"/>
          </p:cNvSpPr>
          <p:nvPr/>
        </p:nvSpPr>
        <p:spPr bwMode="auto">
          <a:xfrm>
            <a:off x="304800" y="2362200"/>
            <a:ext cx="86106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Electric forces affect only objects with charge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Charge is measured in Coulombs (C).  A Coulomb is a lot of charge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Charge comes in both positive and negative amounts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Charge is conserved – it can neither be created nor destroyed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Charge is usually denoted by </a:t>
            </a:r>
            <a:r>
              <a:rPr lang="en-US" sz="2400" i="1" dirty="0">
                <a:solidFill>
                  <a:schemeClr val="accent2"/>
                </a:solidFill>
              </a:rPr>
              <a:t>q</a:t>
            </a:r>
            <a:r>
              <a:rPr lang="en-US" sz="2400" dirty="0">
                <a:solidFill>
                  <a:schemeClr val="accent2"/>
                </a:solidFill>
              </a:rPr>
              <a:t> or </a:t>
            </a:r>
            <a:r>
              <a:rPr lang="en-US" sz="2400" i="1" dirty="0">
                <a:solidFill>
                  <a:schemeClr val="accent2"/>
                </a:solidFill>
              </a:rPr>
              <a:t>Q</a:t>
            </a:r>
            <a:endParaRPr lang="en-US" sz="2400" dirty="0">
              <a:solidFill>
                <a:schemeClr val="accent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There is a fundamental charge, called </a:t>
            </a:r>
            <a:r>
              <a:rPr lang="en-US" sz="2400" i="1" dirty="0">
                <a:solidFill>
                  <a:srgbClr val="009900"/>
                </a:solidFill>
              </a:rPr>
              <a:t>e</a:t>
            </a:r>
            <a:endParaRPr lang="en-US" sz="2400" dirty="0">
              <a:solidFill>
                <a:srgbClr val="009900"/>
              </a:solidFill>
            </a:endParaRP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All elementary particles have charges that</a:t>
            </a:r>
            <a:br>
              <a:rPr lang="en-US" sz="2400" dirty="0">
                <a:solidFill>
                  <a:srgbClr val="009900"/>
                </a:solidFill>
              </a:rPr>
            </a:br>
            <a:r>
              <a:rPr lang="en-US" sz="2400" dirty="0">
                <a:solidFill>
                  <a:srgbClr val="009900"/>
                </a:solidFill>
              </a:rPr>
              <a:t>are simple multiples of </a:t>
            </a:r>
            <a:r>
              <a:rPr lang="en-US" sz="2400" i="1" dirty="0">
                <a:solidFill>
                  <a:srgbClr val="009900"/>
                </a:solidFill>
              </a:rPr>
              <a:t>e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582682" name="Text Box 26"/>
          <p:cNvSpPr txBox="1">
            <a:spLocks noChangeArrowheads="1"/>
          </p:cNvSpPr>
          <p:nvPr/>
        </p:nvSpPr>
        <p:spPr bwMode="auto">
          <a:xfrm>
            <a:off x="6477000" y="4267200"/>
            <a:ext cx="2514600" cy="2308324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u="sng" dirty="0"/>
              <a:t>Particle</a:t>
            </a:r>
            <a:r>
              <a:rPr lang="en-US" sz="2400" dirty="0"/>
              <a:t>	</a:t>
            </a:r>
            <a:r>
              <a:rPr lang="en-US" sz="2400" i="1" u="sng" dirty="0"/>
              <a:t>q</a:t>
            </a:r>
          </a:p>
          <a:p>
            <a:pPr eaLnBrk="1" hangingPunct="1"/>
            <a:r>
              <a:rPr lang="en-US" sz="2400" dirty="0"/>
              <a:t>Proton		</a:t>
            </a:r>
            <a:r>
              <a:rPr lang="en-US" sz="2400" i="1" dirty="0"/>
              <a:t>e</a:t>
            </a:r>
          </a:p>
          <a:p>
            <a:pPr eaLnBrk="1" hangingPunct="1"/>
            <a:r>
              <a:rPr lang="en-US" sz="2400" dirty="0"/>
              <a:t>Neutron	0</a:t>
            </a:r>
            <a:endParaRPr lang="en-US" sz="2400" i="1" dirty="0"/>
          </a:p>
          <a:p>
            <a:pPr eaLnBrk="1" hangingPunct="1"/>
            <a:r>
              <a:rPr lang="en-US" sz="2400" dirty="0"/>
              <a:t>Electron	-</a:t>
            </a:r>
            <a:r>
              <a:rPr lang="en-US" sz="2400" i="1" dirty="0"/>
              <a:t>e</a:t>
            </a:r>
          </a:p>
          <a:p>
            <a:pPr eaLnBrk="1" hangingPunct="1"/>
            <a:r>
              <a:rPr lang="en-US" sz="2400" dirty="0"/>
              <a:t>Oxygen </a:t>
            </a:r>
            <a:r>
              <a:rPr lang="en-US" sz="2400" dirty="0" err="1"/>
              <a:t>nuc</a:t>
            </a:r>
            <a:r>
              <a:rPr lang="en-US" sz="2400" dirty="0"/>
              <a:t>.	8</a:t>
            </a:r>
            <a:r>
              <a:rPr lang="en-US" sz="2400" i="1" dirty="0"/>
              <a:t>e</a:t>
            </a:r>
            <a:endParaRPr lang="en-US" sz="2400" dirty="0"/>
          </a:p>
          <a:p>
            <a:pPr eaLnBrk="1" hangingPunct="1"/>
            <a:r>
              <a:rPr lang="en-US" sz="2400" dirty="0">
                <a:sym typeface="Symbol" pitchFamily="18" charset="2"/>
              </a:rPr>
              <a:t>Higgs Boson     0</a:t>
            </a:r>
            <a:endParaRPr lang="en-US" sz="2400" dirty="0"/>
          </a:p>
        </p:txBody>
      </p:sp>
      <p:graphicFrame>
        <p:nvGraphicFramePr>
          <p:cNvPr id="582683" name="Object 27"/>
          <p:cNvGraphicFramePr>
            <a:graphicFrameLocks noChangeAspect="1"/>
          </p:cNvGraphicFramePr>
          <p:nvPr/>
        </p:nvGraphicFramePr>
        <p:xfrm>
          <a:off x="1676400" y="5410200"/>
          <a:ext cx="279241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600" imgH="203040" progId="Equation.DSMT4">
                  <p:embed/>
                </p:oleObj>
              </mc:Choice>
              <mc:Fallback>
                <p:oleObj name="Equation" r:id="rId2" imgW="1155600" imgH="20304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410200"/>
                        <a:ext cx="2792413" cy="43656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2684" name="Text Box 28"/>
          <p:cNvSpPr txBox="1">
            <a:spLocks noChangeArrowheads="1"/>
          </p:cNvSpPr>
          <p:nvPr/>
        </p:nvSpPr>
        <p:spPr bwMode="auto">
          <a:xfrm>
            <a:off x="76200" y="5943600"/>
            <a:ext cx="6324600" cy="8509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Red dashed line means you should be able to use this on a test, but you needn’t memorize it</a:t>
            </a:r>
          </a:p>
        </p:txBody>
      </p:sp>
      <p:sp>
        <p:nvSpPr>
          <p:cNvPr id="582685" name="Rectangle 29"/>
          <p:cNvSpPr>
            <a:spLocks noChangeArrowheads="1"/>
          </p:cNvSpPr>
          <p:nvPr/>
        </p:nvSpPr>
        <p:spPr bwMode="auto">
          <a:xfrm>
            <a:off x="6477000" y="4724400"/>
            <a:ext cx="2362200" cy="1066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553200" y="609600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Chapter 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2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2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2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2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2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2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26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26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26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26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26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26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26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26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82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82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82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8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680" grpId="0" build="p"/>
      <p:bldP spid="582682" grpId="0" animBg="1"/>
      <p:bldP spid="582684" grpId="0" animBg="1"/>
      <p:bldP spid="5826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838200"/>
            <a:ext cx="7467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CT1-Three </a:t>
            </a:r>
            <a:r>
              <a:rPr lang="en-US" sz="2000" dirty="0" err="1">
                <a:solidFill>
                  <a:schemeClr val="tx1"/>
                </a:solidFill>
              </a:rPr>
              <a:t>pithballs</a:t>
            </a:r>
            <a:r>
              <a:rPr lang="en-US" sz="2000" dirty="0">
                <a:solidFill>
                  <a:schemeClr val="tx1"/>
                </a:solidFill>
              </a:rPr>
              <a:t> are suspended from thin threads. Various objects are then rubbed against other objects (nylon against silk, glass against polyester, etc.) and each of the </a:t>
            </a:r>
            <a:r>
              <a:rPr lang="en-US" sz="2000" dirty="0" err="1">
                <a:solidFill>
                  <a:schemeClr val="tx1"/>
                </a:solidFill>
              </a:rPr>
              <a:t>pithballs</a:t>
            </a:r>
            <a:r>
              <a:rPr lang="en-US" sz="2000" dirty="0">
                <a:solidFill>
                  <a:schemeClr val="tx1"/>
                </a:solidFill>
              </a:rPr>
              <a:t> is charged by touching them with one of these objects. It is found that </a:t>
            </a:r>
            <a:r>
              <a:rPr lang="en-US" sz="2000" dirty="0" err="1">
                <a:solidFill>
                  <a:schemeClr val="tx1"/>
                </a:solidFill>
              </a:rPr>
              <a:t>pithballs</a:t>
            </a:r>
            <a:r>
              <a:rPr lang="en-US" sz="2000" dirty="0">
                <a:solidFill>
                  <a:schemeClr val="tx1"/>
                </a:solidFill>
              </a:rPr>
              <a:t> 1 and 2 repel each other and that </a:t>
            </a:r>
            <a:r>
              <a:rPr lang="en-US" sz="2000" dirty="0" err="1">
                <a:solidFill>
                  <a:schemeClr val="tx1"/>
                </a:solidFill>
              </a:rPr>
              <a:t>pithballs</a:t>
            </a:r>
            <a:r>
              <a:rPr lang="en-US" sz="2000" dirty="0">
                <a:solidFill>
                  <a:schemeClr val="tx1"/>
                </a:solidFill>
              </a:rPr>
              <a:t> 2 and 3 repel each other. From this we can conclude that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pPr lvl="0"/>
            <a:r>
              <a:rPr lang="en-US" sz="2000" b="1" dirty="0">
                <a:solidFill>
                  <a:schemeClr val="tx1"/>
                </a:solidFill>
              </a:rPr>
              <a:t>A. </a:t>
            </a:r>
            <a:r>
              <a:rPr lang="en-US" sz="2000" dirty="0">
                <a:solidFill>
                  <a:schemeClr val="tx1"/>
                </a:solidFill>
              </a:rPr>
              <a:t>1 and 3 carry charges of opposite sign. </a:t>
            </a:r>
          </a:p>
          <a:p>
            <a:pPr lvl="0"/>
            <a:r>
              <a:rPr lang="en-US" sz="2000" b="1" dirty="0">
                <a:solidFill>
                  <a:schemeClr val="tx1"/>
                </a:solidFill>
              </a:rPr>
              <a:t>B. </a:t>
            </a:r>
            <a:r>
              <a:rPr lang="en-US" sz="2000" dirty="0">
                <a:solidFill>
                  <a:schemeClr val="tx1"/>
                </a:solidFill>
              </a:rPr>
              <a:t>1 and 3 carry charges of equal sign. </a:t>
            </a:r>
          </a:p>
          <a:p>
            <a:pPr lvl="0"/>
            <a:r>
              <a:rPr lang="en-US" sz="2000" b="1" dirty="0">
                <a:solidFill>
                  <a:schemeClr val="tx1"/>
                </a:solidFill>
              </a:rPr>
              <a:t>C. </a:t>
            </a:r>
            <a:r>
              <a:rPr lang="en-US" sz="2000" dirty="0">
                <a:solidFill>
                  <a:schemeClr val="tx1"/>
                </a:solidFill>
              </a:rPr>
              <a:t>all three carry the charges of the same sign. </a:t>
            </a:r>
          </a:p>
          <a:p>
            <a:pPr lvl="0"/>
            <a:r>
              <a:rPr lang="en-US" sz="2000" b="1" dirty="0">
                <a:solidFill>
                  <a:schemeClr val="tx1"/>
                </a:solidFill>
              </a:rPr>
              <a:t>D. </a:t>
            </a:r>
            <a:r>
              <a:rPr lang="en-US" sz="2000" dirty="0">
                <a:solidFill>
                  <a:schemeClr val="tx1"/>
                </a:solidFill>
              </a:rPr>
              <a:t>one of the objects carries no charge. </a:t>
            </a:r>
          </a:p>
          <a:p>
            <a:pPr lvl="0"/>
            <a:r>
              <a:rPr lang="en-US" sz="2000" b="1" dirty="0">
                <a:solidFill>
                  <a:schemeClr val="tx1"/>
                </a:solidFill>
              </a:rPr>
              <a:t>E </a:t>
            </a:r>
            <a:r>
              <a:rPr lang="en-US" sz="2000" dirty="0">
                <a:solidFill>
                  <a:schemeClr val="tx1"/>
                </a:solidFill>
              </a:rPr>
              <a:t>we need to do more experiments to determine the sign of the charges.</a:t>
            </a:r>
          </a:p>
          <a:p>
            <a:r>
              <a:rPr lang="en-US" sz="2000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50292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ANS C  (also B)</a:t>
            </a:r>
          </a:p>
        </p:txBody>
      </p:sp>
    </p:spTree>
    <p:extLst>
      <p:ext uri="{BB962C8B-B14F-4D97-AF65-F5344CB8AC3E}">
        <p14:creationId xmlns:p14="http://schemas.microsoft.com/office/powerpoint/2010/main" val="242597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Charge can be spread out</a:t>
            </a:r>
          </a:p>
        </p:txBody>
      </p:sp>
      <p:sp>
        <p:nvSpPr>
          <p:cNvPr id="583684" name="Text Box 4"/>
          <p:cNvSpPr txBox="1">
            <a:spLocks noChangeArrowheads="1"/>
          </p:cNvSpPr>
          <p:nvPr/>
        </p:nvSpPr>
        <p:spPr bwMode="auto">
          <a:xfrm>
            <a:off x="0" y="762000"/>
            <a:ext cx="91440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chemeClr val="tx1"/>
                </a:solidFill>
              </a:rPr>
              <a:t>Charge may be at a point, on a line, on a surface, or throughout a volume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Linear charge density </a:t>
            </a:r>
            <a:r>
              <a:rPr lang="en-US" sz="2400" i="1">
                <a:solidFill>
                  <a:srgbClr val="009900"/>
                </a:solidFill>
                <a:sym typeface="Symbol" pitchFamily="18" charset="2"/>
              </a:rPr>
              <a:t></a:t>
            </a: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 units C/m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Multiply by length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Surface charge density</a:t>
            </a:r>
            <a:r>
              <a:rPr lang="en-US" sz="2400" i="1">
                <a:solidFill>
                  <a:schemeClr val="accent2"/>
                </a:solidFill>
                <a:sym typeface="Symbol" pitchFamily="18" charset="2"/>
              </a:rPr>
              <a:t></a:t>
            </a: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 units C/m</a:t>
            </a:r>
            <a:r>
              <a:rPr lang="en-US" sz="2400" baseline="30000">
                <a:solidFill>
                  <a:schemeClr val="accent2"/>
                </a:solidFill>
                <a:sym typeface="Symbol" pitchFamily="18" charset="2"/>
              </a:rPr>
              <a:t>2</a:t>
            </a:r>
            <a:endParaRPr lang="en-US" sz="2400">
              <a:solidFill>
                <a:schemeClr val="accent2"/>
              </a:solidFill>
              <a:sym typeface="Symbol" pitchFamily="18" charset="2"/>
            </a:endParaRP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Multiply by area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Charge density</a:t>
            </a:r>
            <a:r>
              <a:rPr lang="en-US" sz="2400" i="1">
                <a:solidFill>
                  <a:srgbClr val="FF0000"/>
                </a:solidFill>
                <a:sym typeface="Symbol" pitchFamily="18" charset="2"/>
              </a:rPr>
              <a:t></a:t>
            </a: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 units C/m</a:t>
            </a:r>
            <a:r>
              <a:rPr lang="en-US" sz="2400" baseline="30000">
                <a:solidFill>
                  <a:srgbClr val="FF0000"/>
                </a:solidFill>
                <a:sym typeface="Symbol" pitchFamily="18" charset="2"/>
              </a:rPr>
              <a:t>3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Multiply by volume</a:t>
            </a:r>
          </a:p>
        </p:txBody>
      </p:sp>
      <p:sp>
        <p:nvSpPr>
          <p:cNvPr id="583689" name="Freeform 9"/>
          <p:cNvSpPr>
            <a:spLocks/>
          </p:cNvSpPr>
          <p:nvPr/>
        </p:nvSpPr>
        <p:spPr bwMode="auto">
          <a:xfrm>
            <a:off x="4419600" y="1295400"/>
            <a:ext cx="4114800" cy="457200"/>
          </a:xfrm>
          <a:custGeom>
            <a:avLst/>
            <a:gdLst>
              <a:gd name="T0" fmla="*/ 0 w 2592"/>
              <a:gd name="T1" fmla="*/ 144 h 288"/>
              <a:gd name="T2" fmla="*/ 960 w 2592"/>
              <a:gd name="T3" fmla="*/ 0 h 288"/>
              <a:gd name="T4" fmla="*/ 1728 w 2592"/>
              <a:gd name="T5" fmla="*/ 144 h 288"/>
              <a:gd name="T6" fmla="*/ 2112 w 2592"/>
              <a:gd name="T7" fmla="*/ 288 h 288"/>
              <a:gd name="T8" fmla="*/ 2592 w 2592"/>
              <a:gd name="T9" fmla="*/ 14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92" h="288">
                <a:moveTo>
                  <a:pt x="0" y="144"/>
                </a:moveTo>
                <a:cubicBezTo>
                  <a:pt x="336" y="72"/>
                  <a:pt x="672" y="0"/>
                  <a:pt x="960" y="0"/>
                </a:cubicBezTo>
                <a:cubicBezTo>
                  <a:pt x="1248" y="0"/>
                  <a:pt x="1536" y="96"/>
                  <a:pt x="1728" y="144"/>
                </a:cubicBezTo>
                <a:cubicBezTo>
                  <a:pt x="1920" y="192"/>
                  <a:pt x="1968" y="288"/>
                  <a:pt x="2112" y="288"/>
                </a:cubicBezTo>
                <a:cubicBezTo>
                  <a:pt x="2256" y="288"/>
                  <a:pt x="2424" y="216"/>
                  <a:pt x="2592" y="144"/>
                </a:cubicBezTo>
              </a:path>
            </a:pathLst>
          </a:custGeom>
          <a:noFill/>
          <a:ln w="28575" cmpd="sng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690" name="AutoShape 10"/>
          <p:cNvSpPr>
            <a:spLocks noChangeArrowheads="1"/>
          </p:cNvSpPr>
          <p:nvPr/>
        </p:nvSpPr>
        <p:spPr bwMode="auto">
          <a:xfrm>
            <a:off x="4191000" y="2209800"/>
            <a:ext cx="1752600" cy="304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691" name="Oval 11"/>
          <p:cNvSpPr>
            <a:spLocks noChangeArrowheads="1"/>
          </p:cNvSpPr>
          <p:nvPr/>
        </p:nvSpPr>
        <p:spPr bwMode="auto">
          <a:xfrm>
            <a:off x="3962400" y="2667000"/>
            <a:ext cx="609600" cy="609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692" name="Text Box 12"/>
          <p:cNvSpPr txBox="1">
            <a:spLocks noChangeArrowheads="1"/>
          </p:cNvSpPr>
          <p:nvPr/>
        </p:nvSpPr>
        <p:spPr bwMode="auto">
          <a:xfrm>
            <a:off x="228600" y="3352800"/>
            <a:ext cx="5334000" cy="26479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A box of dimensions 2 cm</a:t>
            </a:r>
            <a:r>
              <a:rPr lang="en-US" sz="2400">
                <a:sym typeface="Symbol" pitchFamily="18" charset="2"/>
              </a:rPr>
              <a:t> 2 cm  1 cm has </a:t>
            </a:r>
            <a:r>
              <a:rPr lang="en-US" sz="2400">
                <a:solidFill>
                  <a:srgbClr val="99FF66"/>
                </a:solidFill>
                <a:sym typeface="Symbol" pitchFamily="18" charset="2"/>
              </a:rPr>
              <a:t>charge density </a:t>
            </a:r>
            <a:r>
              <a:rPr lang="en-US" sz="2400" i="1">
                <a:solidFill>
                  <a:srgbClr val="99FF66"/>
                </a:solidFill>
                <a:sym typeface="Symbol" pitchFamily="18" charset="2"/>
              </a:rPr>
              <a:t> =</a:t>
            </a:r>
            <a:r>
              <a:rPr lang="en-US" sz="2400">
                <a:solidFill>
                  <a:srgbClr val="99FF66"/>
                </a:solidFill>
                <a:sym typeface="Symbol" pitchFamily="18" charset="2"/>
              </a:rPr>
              <a:t> 5.0 C/cm</a:t>
            </a:r>
            <a:r>
              <a:rPr lang="en-US" sz="2400" baseline="30000">
                <a:solidFill>
                  <a:srgbClr val="99FF66"/>
                </a:solidFill>
                <a:sym typeface="Symbol" pitchFamily="18" charset="2"/>
              </a:rPr>
              <a:t>3</a:t>
            </a:r>
            <a:r>
              <a:rPr lang="en-US" sz="2400">
                <a:sym typeface="Symbol" pitchFamily="18" charset="2"/>
              </a:rPr>
              <a:t> throughout and </a:t>
            </a:r>
            <a:r>
              <a:rPr lang="en-US" sz="2400">
                <a:solidFill>
                  <a:srgbClr val="FFFF00"/>
                </a:solidFill>
                <a:sym typeface="Symbol" pitchFamily="18" charset="2"/>
              </a:rPr>
              <a:t>linear charge density </a:t>
            </a:r>
            <a:br>
              <a:rPr lang="en-US" sz="2400">
                <a:solidFill>
                  <a:srgbClr val="FFFF00"/>
                </a:solidFill>
                <a:sym typeface="Symbol" pitchFamily="18" charset="2"/>
              </a:rPr>
            </a:br>
            <a:r>
              <a:rPr lang="en-US" sz="2400" i="1">
                <a:solidFill>
                  <a:srgbClr val="FFFF00"/>
                </a:solidFill>
                <a:sym typeface="Symbol" pitchFamily="18" charset="2"/>
              </a:rPr>
              <a:t> = </a:t>
            </a:r>
            <a:r>
              <a:rPr lang="en-US" sz="2400">
                <a:solidFill>
                  <a:srgbClr val="FFFF00"/>
                </a:solidFill>
                <a:sym typeface="Symbol" pitchFamily="18" charset="2"/>
              </a:rPr>
              <a:t>– 3.0  C/cm</a:t>
            </a:r>
            <a:r>
              <a:rPr lang="en-US" sz="2400">
                <a:sym typeface="Symbol" pitchFamily="18" charset="2"/>
              </a:rPr>
              <a:t> along one long diagonal.  What is the total charge? </a:t>
            </a:r>
          </a:p>
          <a:p>
            <a:r>
              <a:rPr lang="en-US" sz="2400"/>
              <a:t>A) 2 </a:t>
            </a:r>
            <a:r>
              <a:rPr lang="en-US" sz="2400">
                <a:sym typeface="Symbol" pitchFamily="18" charset="2"/>
              </a:rPr>
              <a:t>C	B) 5 C	C) 11 C D) 29 C	E) None of the above	</a:t>
            </a:r>
          </a:p>
        </p:txBody>
      </p:sp>
      <p:sp>
        <p:nvSpPr>
          <p:cNvPr id="583693" name="AutoShape 13"/>
          <p:cNvSpPr>
            <a:spLocks noChangeArrowheads="1"/>
          </p:cNvSpPr>
          <p:nvPr/>
        </p:nvSpPr>
        <p:spPr bwMode="auto">
          <a:xfrm>
            <a:off x="6591300" y="1905000"/>
            <a:ext cx="1981200" cy="20574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009900">
                  <a:gamma/>
                  <a:shade val="46275"/>
                  <a:invGamma/>
                </a:srgbClr>
              </a:gs>
              <a:gs pos="5000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694" name="Line 14"/>
          <p:cNvSpPr>
            <a:spLocks noChangeShapeType="1"/>
          </p:cNvSpPr>
          <p:nvPr/>
        </p:nvSpPr>
        <p:spPr bwMode="auto">
          <a:xfrm>
            <a:off x="6591300" y="2438400"/>
            <a:ext cx="1981200" cy="990600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695" name="Line 15"/>
          <p:cNvSpPr>
            <a:spLocks noChangeShapeType="1"/>
          </p:cNvSpPr>
          <p:nvPr/>
        </p:nvSpPr>
        <p:spPr bwMode="auto">
          <a:xfrm>
            <a:off x="6591300" y="41148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696" name="Text Box 16"/>
          <p:cNvSpPr txBox="1">
            <a:spLocks noChangeArrowheads="1"/>
          </p:cNvSpPr>
          <p:nvPr/>
        </p:nvSpPr>
        <p:spPr bwMode="auto">
          <a:xfrm>
            <a:off x="6629400" y="32766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ym typeface="Symbol" pitchFamily="18" charset="2"/>
              </a:rPr>
              <a:t>5.0 C/cm</a:t>
            </a:r>
            <a:r>
              <a:rPr lang="en-US" sz="2400" b="1" baseline="30000">
                <a:sym typeface="Symbol" pitchFamily="18" charset="2"/>
              </a:rPr>
              <a:t>3</a:t>
            </a:r>
          </a:p>
        </p:txBody>
      </p:sp>
      <p:sp>
        <p:nvSpPr>
          <p:cNvPr id="583698" name="Line 18"/>
          <p:cNvSpPr>
            <a:spLocks noChangeShapeType="1"/>
          </p:cNvSpPr>
          <p:nvPr/>
        </p:nvSpPr>
        <p:spPr bwMode="auto">
          <a:xfrm rot="5400000">
            <a:off x="5638800" y="31623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699" name="Text Box 19"/>
          <p:cNvSpPr txBox="1">
            <a:spLocks noChangeArrowheads="1"/>
          </p:cNvSpPr>
          <p:nvPr/>
        </p:nvSpPr>
        <p:spPr bwMode="auto">
          <a:xfrm rot="5400000">
            <a:off x="5562600" y="30861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2 cm</a:t>
            </a:r>
          </a:p>
        </p:txBody>
      </p:sp>
      <p:sp>
        <p:nvSpPr>
          <p:cNvPr id="583700" name="Line 20"/>
          <p:cNvSpPr>
            <a:spLocks noChangeShapeType="1"/>
          </p:cNvSpPr>
          <p:nvPr/>
        </p:nvSpPr>
        <p:spPr bwMode="auto">
          <a:xfrm flipV="1">
            <a:off x="8191500" y="3581400"/>
            <a:ext cx="457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01" name="Text Box 21"/>
          <p:cNvSpPr txBox="1">
            <a:spLocks noChangeArrowheads="1"/>
          </p:cNvSpPr>
          <p:nvPr/>
        </p:nvSpPr>
        <p:spPr bwMode="auto">
          <a:xfrm rot="-2834745">
            <a:off x="8039100" y="37338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1 cm</a:t>
            </a:r>
          </a:p>
        </p:txBody>
      </p:sp>
      <p:graphicFrame>
        <p:nvGraphicFramePr>
          <p:cNvPr id="583702" name="Object 22"/>
          <p:cNvGraphicFramePr>
            <a:graphicFrameLocks noChangeAspect="1"/>
          </p:cNvGraphicFramePr>
          <p:nvPr/>
        </p:nvGraphicFramePr>
        <p:xfrm>
          <a:off x="6019800" y="4516438"/>
          <a:ext cx="2487613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28520" imgH="203040" progId="Equation.DSMT4">
                  <p:embed/>
                </p:oleObj>
              </mc:Choice>
              <mc:Fallback>
                <p:oleObj name="Equation" r:id="rId3" imgW="1028520" imgH="20304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516438"/>
                        <a:ext cx="2487613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03" name="Object 23"/>
          <p:cNvGraphicFramePr>
            <a:graphicFrameLocks noChangeAspect="1"/>
          </p:cNvGraphicFramePr>
          <p:nvPr/>
        </p:nvGraphicFramePr>
        <p:xfrm>
          <a:off x="5989638" y="4962525"/>
          <a:ext cx="26701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04840" imgH="253800" progId="Equation.DSMT4">
                  <p:embed/>
                </p:oleObj>
              </mc:Choice>
              <mc:Fallback>
                <p:oleObj name="Equation" r:id="rId5" imgW="1104840" imgH="253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9638" y="4962525"/>
                        <a:ext cx="267017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04" name="Object 24"/>
          <p:cNvGraphicFramePr>
            <a:graphicFrameLocks noChangeAspect="1"/>
          </p:cNvGraphicFramePr>
          <p:nvPr/>
        </p:nvGraphicFramePr>
        <p:xfrm>
          <a:off x="6288088" y="5495925"/>
          <a:ext cx="2855912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80800" imgH="457200" progId="Equation.DSMT4">
                  <p:embed/>
                </p:oleObj>
              </mc:Choice>
              <mc:Fallback>
                <p:oleObj name="Equation" r:id="rId7" imgW="1180800" imgH="4572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8088" y="5495925"/>
                        <a:ext cx="2855912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05" name="Object 25"/>
          <p:cNvGraphicFramePr>
            <a:graphicFrameLocks noChangeAspect="1"/>
          </p:cNvGraphicFramePr>
          <p:nvPr/>
        </p:nvGraphicFramePr>
        <p:xfrm>
          <a:off x="228600" y="6256338"/>
          <a:ext cx="19335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99920" imgH="203040" progId="Equation.DSMT4">
                  <p:embed/>
                </p:oleObj>
              </mc:Choice>
              <mc:Fallback>
                <p:oleObj name="Equation" r:id="rId9" imgW="799920" imgH="20304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6256338"/>
                        <a:ext cx="1933575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06" name="Object 26"/>
          <p:cNvGraphicFramePr>
            <a:graphicFrameLocks noChangeAspect="1"/>
          </p:cNvGraphicFramePr>
          <p:nvPr/>
        </p:nvGraphicFramePr>
        <p:xfrm>
          <a:off x="2209800" y="6235700"/>
          <a:ext cx="26701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04840" imgH="253800" progId="Equation.DSMT4">
                  <p:embed/>
                </p:oleObj>
              </mc:Choice>
              <mc:Fallback>
                <p:oleObj name="Equation" r:id="rId11" imgW="1104840" imgH="2538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6235700"/>
                        <a:ext cx="267017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07" name="Object 27"/>
          <p:cNvGraphicFramePr>
            <a:graphicFrameLocks noChangeAspect="1"/>
          </p:cNvGraphicFramePr>
          <p:nvPr/>
        </p:nvGraphicFramePr>
        <p:xfrm>
          <a:off x="4800600" y="6311900"/>
          <a:ext cx="12890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33160" imgH="203040" progId="Equation.DSMT4">
                  <p:embed/>
                </p:oleObj>
              </mc:Choice>
              <mc:Fallback>
                <p:oleObj name="Equation" r:id="rId13" imgW="533160" imgH="20304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6311900"/>
                        <a:ext cx="128905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08" name="AutoShape 28"/>
          <p:cNvSpPr>
            <a:spLocks noChangeArrowheads="1"/>
          </p:cNvSpPr>
          <p:nvPr/>
        </p:nvSpPr>
        <p:spPr bwMode="auto">
          <a:xfrm>
            <a:off x="3810000" y="5257800"/>
            <a:ext cx="1524000" cy="38100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09" name="Text Box 29"/>
          <p:cNvSpPr txBox="1">
            <a:spLocks noChangeArrowheads="1"/>
          </p:cNvSpPr>
          <p:nvPr/>
        </p:nvSpPr>
        <p:spPr bwMode="auto">
          <a:xfrm>
            <a:off x="6858000" y="41148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2 cm</a:t>
            </a:r>
          </a:p>
        </p:txBody>
      </p:sp>
      <p:sp>
        <p:nvSpPr>
          <p:cNvPr id="583710" name="Text Box 30"/>
          <p:cNvSpPr txBox="1">
            <a:spLocks noChangeArrowheads="1"/>
          </p:cNvSpPr>
          <p:nvPr/>
        </p:nvSpPr>
        <p:spPr bwMode="auto">
          <a:xfrm rot="1543645">
            <a:off x="6781800" y="25146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sym typeface="Symbol" pitchFamily="18" charset="2"/>
              </a:rPr>
              <a:t>– 3.0 C/cm</a:t>
            </a:r>
            <a:endParaRPr lang="en-US" sz="2400" b="1" baseline="30000">
              <a:solidFill>
                <a:srgbClr val="FFFF00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3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3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3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3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83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3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3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3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3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3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3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3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3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3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3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8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3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83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83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83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83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83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83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83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8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8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83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83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83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84" grpId="0" uiExpand="1" build="p"/>
      <p:bldP spid="583689" grpId="0" animBg="1"/>
      <p:bldP spid="583690" grpId="0" animBg="1"/>
      <p:bldP spid="583691" grpId="0" animBg="1"/>
      <p:bldP spid="583692" grpId="0" animBg="1" autoUpdateAnimBg="0"/>
      <p:bldP spid="583693" grpId="0" animBg="1"/>
      <p:bldP spid="583694" grpId="0" animBg="1"/>
      <p:bldP spid="583695" grpId="0" animBg="1"/>
      <p:bldP spid="583696" grpId="0"/>
      <p:bldP spid="583698" grpId="0" animBg="1"/>
      <p:bldP spid="583699" grpId="0"/>
      <p:bldP spid="583700" grpId="0" animBg="1"/>
      <p:bldP spid="583701" grpId="0"/>
      <p:bldP spid="583708" grpId="0" animBg="1"/>
      <p:bldP spid="583709" grpId="0"/>
      <p:bldP spid="5837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785" name="Group 81"/>
          <p:cNvGrpSpPr>
            <a:grpSpLocks/>
          </p:cNvGrpSpPr>
          <p:nvPr/>
        </p:nvGrpSpPr>
        <p:grpSpPr bwMode="auto">
          <a:xfrm>
            <a:off x="5791200" y="1295400"/>
            <a:ext cx="3276600" cy="3048000"/>
            <a:chOff x="3648" y="816"/>
            <a:chExt cx="2064" cy="1920"/>
          </a:xfrm>
        </p:grpSpPr>
        <p:sp>
          <p:nvSpPr>
            <p:cNvPr id="584747" name="Oval 43"/>
            <p:cNvSpPr>
              <a:spLocks noChangeArrowheads="1"/>
            </p:cNvSpPr>
            <p:nvPr/>
          </p:nvSpPr>
          <p:spPr bwMode="auto">
            <a:xfrm>
              <a:off x="3648" y="816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48" name="Oval 44"/>
            <p:cNvSpPr>
              <a:spLocks noChangeArrowheads="1"/>
            </p:cNvSpPr>
            <p:nvPr/>
          </p:nvSpPr>
          <p:spPr bwMode="auto">
            <a:xfrm>
              <a:off x="4128" y="816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49" name="Oval 45"/>
            <p:cNvSpPr>
              <a:spLocks noChangeArrowheads="1"/>
            </p:cNvSpPr>
            <p:nvPr/>
          </p:nvSpPr>
          <p:spPr bwMode="auto">
            <a:xfrm>
              <a:off x="4608" y="816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50" name="Oval 46"/>
            <p:cNvSpPr>
              <a:spLocks noChangeArrowheads="1"/>
            </p:cNvSpPr>
            <p:nvPr/>
          </p:nvSpPr>
          <p:spPr bwMode="auto">
            <a:xfrm>
              <a:off x="5088" y="816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51" name="Oval 47"/>
            <p:cNvSpPr>
              <a:spLocks noChangeArrowheads="1"/>
            </p:cNvSpPr>
            <p:nvPr/>
          </p:nvSpPr>
          <p:spPr bwMode="auto">
            <a:xfrm>
              <a:off x="3648" y="1248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52" name="Oval 48"/>
            <p:cNvSpPr>
              <a:spLocks noChangeArrowheads="1"/>
            </p:cNvSpPr>
            <p:nvPr/>
          </p:nvSpPr>
          <p:spPr bwMode="auto">
            <a:xfrm>
              <a:off x="4128" y="1248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53" name="Oval 49"/>
            <p:cNvSpPr>
              <a:spLocks noChangeArrowheads="1"/>
            </p:cNvSpPr>
            <p:nvPr/>
          </p:nvSpPr>
          <p:spPr bwMode="auto">
            <a:xfrm>
              <a:off x="4608" y="1248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55" name="Oval 51"/>
            <p:cNvSpPr>
              <a:spLocks noChangeArrowheads="1"/>
            </p:cNvSpPr>
            <p:nvPr/>
          </p:nvSpPr>
          <p:spPr bwMode="auto">
            <a:xfrm>
              <a:off x="3648" y="1680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56" name="Oval 52"/>
            <p:cNvSpPr>
              <a:spLocks noChangeArrowheads="1"/>
            </p:cNvSpPr>
            <p:nvPr/>
          </p:nvSpPr>
          <p:spPr bwMode="auto">
            <a:xfrm>
              <a:off x="4128" y="1680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57" name="Oval 53"/>
            <p:cNvSpPr>
              <a:spLocks noChangeArrowheads="1"/>
            </p:cNvSpPr>
            <p:nvPr/>
          </p:nvSpPr>
          <p:spPr bwMode="auto">
            <a:xfrm>
              <a:off x="4608" y="1680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58" name="Oval 54"/>
            <p:cNvSpPr>
              <a:spLocks noChangeArrowheads="1"/>
            </p:cNvSpPr>
            <p:nvPr/>
          </p:nvSpPr>
          <p:spPr bwMode="auto">
            <a:xfrm>
              <a:off x="5088" y="1680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59" name="Oval 55"/>
            <p:cNvSpPr>
              <a:spLocks noChangeArrowheads="1"/>
            </p:cNvSpPr>
            <p:nvPr/>
          </p:nvSpPr>
          <p:spPr bwMode="auto">
            <a:xfrm>
              <a:off x="3648" y="2112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60" name="Oval 56"/>
            <p:cNvSpPr>
              <a:spLocks noChangeArrowheads="1"/>
            </p:cNvSpPr>
            <p:nvPr/>
          </p:nvSpPr>
          <p:spPr bwMode="auto">
            <a:xfrm>
              <a:off x="4128" y="2112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761" name="Oval 57"/>
            <p:cNvSpPr>
              <a:spLocks noChangeArrowheads="1"/>
            </p:cNvSpPr>
            <p:nvPr/>
          </p:nvSpPr>
          <p:spPr bwMode="auto">
            <a:xfrm>
              <a:off x="4608" y="2112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4754" name="Oval 50"/>
          <p:cNvSpPr>
            <a:spLocks noChangeArrowheads="1"/>
          </p:cNvSpPr>
          <p:nvPr/>
        </p:nvSpPr>
        <p:spPr bwMode="auto">
          <a:xfrm>
            <a:off x="8077200" y="1981200"/>
            <a:ext cx="990600" cy="990600"/>
          </a:xfrm>
          <a:prstGeom prst="ellipse">
            <a:avLst/>
          </a:pr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tint val="30196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62" name="Oval 58"/>
          <p:cNvSpPr>
            <a:spLocks noChangeArrowheads="1"/>
          </p:cNvSpPr>
          <p:nvPr/>
        </p:nvSpPr>
        <p:spPr bwMode="auto">
          <a:xfrm>
            <a:off x="8077200" y="3352800"/>
            <a:ext cx="990600" cy="990600"/>
          </a:xfrm>
          <a:prstGeom prst="ellipse">
            <a:avLst/>
          </a:pr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tint val="30196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0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The nature of matter</a:t>
            </a:r>
          </a:p>
        </p:txBody>
      </p:sp>
      <p:sp>
        <p:nvSpPr>
          <p:cNvPr id="584707" name="Text Box 3"/>
          <p:cNvSpPr txBox="1">
            <a:spLocks noChangeArrowheads="1"/>
          </p:cNvSpPr>
          <p:nvPr/>
        </p:nvSpPr>
        <p:spPr bwMode="auto">
          <a:xfrm>
            <a:off x="152400" y="762000"/>
            <a:ext cx="9144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Matter consists of positive and negative charges in </a:t>
            </a:r>
            <a:r>
              <a:rPr lang="en-US" sz="2400" i="1" dirty="0">
                <a:solidFill>
                  <a:srgbClr val="009900"/>
                </a:solidFill>
              </a:rPr>
              <a:t>very</a:t>
            </a:r>
            <a:r>
              <a:rPr lang="en-US" sz="2400" dirty="0">
                <a:solidFill>
                  <a:srgbClr val="009900"/>
                </a:solidFill>
              </a:rPr>
              <a:t> large quantities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There are nuclei with positive charges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Surrounded by a “sea” of negatively</a:t>
            </a:r>
            <a:br>
              <a:rPr lang="en-US" sz="2400" dirty="0">
                <a:solidFill>
                  <a:srgbClr val="009900"/>
                </a:solidFill>
              </a:rPr>
            </a:br>
            <a:r>
              <a:rPr lang="en-US" sz="2400" dirty="0">
                <a:solidFill>
                  <a:srgbClr val="009900"/>
                </a:solidFill>
              </a:rPr>
              <a:t>charged electrons</a:t>
            </a:r>
            <a:endParaRPr lang="en-US" sz="2400" dirty="0">
              <a:solidFill>
                <a:srgbClr val="009900"/>
              </a:solidFill>
              <a:sym typeface="Symbol" pitchFamily="18" charset="2"/>
            </a:endParaRPr>
          </a:p>
        </p:txBody>
      </p:sp>
      <p:grpSp>
        <p:nvGrpSpPr>
          <p:cNvPr id="584764" name="Group 60"/>
          <p:cNvGrpSpPr>
            <a:grpSpLocks/>
          </p:cNvGrpSpPr>
          <p:nvPr/>
        </p:nvGrpSpPr>
        <p:grpSpPr bwMode="auto">
          <a:xfrm>
            <a:off x="6172200" y="1676400"/>
            <a:ext cx="2514600" cy="2286000"/>
            <a:chOff x="3984" y="912"/>
            <a:chExt cx="1584" cy="1440"/>
          </a:xfrm>
        </p:grpSpPr>
        <p:sp>
          <p:nvSpPr>
            <p:cNvPr id="584727" name="Oval 23"/>
            <p:cNvSpPr>
              <a:spLocks noChangeArrowheads="1"/>
            </p:cNvSpPr>
            <p:nvPr/>
          </p:nvSpPr>
          <p:spPr bwMode="auto">
            <a:xfrm>
              <a:off x="3984" y="912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584728" name="Oval 24"/>
            <p:cNvSpPr>
              <a:spLocks noChangeArrowheads="1"/>
            </p:cNvSpPr>
            <p:nvPr/>
          </p:nvSpPr>
          <p:spPr bwMode="auto">
            <a:xfrm>
              <a:off x="4464" y="912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584731" name="Oval 27"/>
            <p:cNvSpPr>
              <a:spLocks noChangeArrowheads="1"/>
            </p:cNvSpPr>
            <p:nvPr/>
          </p:nvSpPr>
          <p:spPr bwMode="auto">
            <a:xfrm>
              <a:off x="4944" y="912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584732" name="Oval 28"/>
            <p:cNvSpPr>
              <a:spLocks noChangeArrowheads="1"/>
            </p:cNvSpPr>
            <p:nvPr/>
          </p:nvSpPr>
          <p:spPr bwMode="auto">
            <a:xfrm>
              <a:off x="5424" y="912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584733" name="Oval 29"/>
            <p:cNvSpPr>
              <a:spLocks noChangeArrowheads="1"/>
            </p:cNvSpPr>
            <p:nvPr/>
          </p:nvSpPr>
          <p:spPr bwMode="auto">
            <a:xfrm>
              <a:off x="3984" y="1344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584734" name="Oval 30"/>
            <p:cNvSpPr>
              <a:spLocks noChangeArrowheads="1"/>
            </p:cNvSpPr>
            <p:nvPr/>
          </p:nvSpPr>
          <p:spPr bwMode="auto">
            <a:xfrm>
              <a:off x="4464" y="1344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584735" name="Oval 31"/>
            <p:cNvSpPr>
              <a:spLocks noChangeArrowheads="1"/>
            </p:cNvSpPr>
            <p:nvPr/>
          </p:nvSpPr>
          <p:spPr bwMode="auto">
            <a:xfrm>
              <a:off x="4944" y="1344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584736" name="Oval 32"/>
            <p:cNvSpPr>
              <a:spLocks noChangeArrowheads="1"/>
            </p:cNvSpPr>
            <p:nvPr/>
          </p:nvSpPr>
          <p:spPr bwMode="auto">
            <a:xfrm>
              <a:off x="5424" y="1344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584737" name="Oval 33"/>
            <p:cNvSpPr>
              <a:spLocks noChangeArrowheads="1"/>
            </p:cNvSpPr>
            <p:nvPr/>
          </p:nvSpPr>
          <p:spPr bwMode="auto">
            <a:xfrm>
              <a:off x="3984" y="1776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584738" name="Oval 34"/>
            <p:cNvSpPr>
              <a:spLocks noChangeArrowheads="1"/>
            </p:cNvSpPr>
            <p:nvPr/>
          </p:nvSpPr>
          <p:spPr bwMode="auto">
            <a:xfrm>
              <a:off x="4464" y="1776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584739" name="Oval 35"/>
            <p:cNvSpPr>
              <a:spLocks noChangeArrowheads="1"/>
            </p:cNvSpPr>
            <p:nvPr/>
          </p:nvSpPr>
          <p:spPr bwMode="auto">
            <a:xfrm>
              <a:off x="4944" y="1776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584740" name="Oval 36"/>
            <p:cNvSpPr>
              <a:spLocks noChangeArrowheads="1"/>
            </p:cNvSpPr>
            <p:nvPr/>
          </p:nvSpPr>
          <p:spPr bwMode="auto">
            <a:xfrm>
              <a:off x="5424" y="1776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584741" name="Oval 37"/>
            <p:cNvSpPr>
              <a:spLocks noChangeArrowheads="1"/>
            </p:cNvSpPr>
            <p:nvPr/>
          </p:nvSpPr>
          <p:spPr bwMode="auto">
            <a:xfrm>
              <a:off x="3984" y="2208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584742" name="Oval 38"/>
            <p:cNvSpPr>
              <a:spLocks noChangeArrowheads="1"/>
            </p:cNvSpPr>
            <p:nvPr/>
          </p:nvSpPr>
          <p:spPr bwMode="auto">
            <a:xfrm>
              <a:off x="4464" y="2208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584743" name="Oval 39"/>
            <p:cNvSpPr>
              <a:spLocks noChangeArrowheads="1"/>
            </p:cNvSpPr>
            <p:nvPr/>
          </p:nvSpPr>
          <p:spPr bwMode="auto">
            <a:xfrm>
              <a:off x="4944" y="2208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584744" name="Oval 40"/>
            <p:cNvSpPr>
              <a:spLocks noChangeArrowheads="1"/>
            </p:cNvSpPr>
            <p:nvPr/>
          </p:nvSpPr>
          <p:spPr bwMode="auto">
            <a:xfrm>
              <a:off x="5424" y="2208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</p:grpSp>
      <p:sp>
        <p:nvSpPr>
          <p:cNvPr id="584765" name="Text Box 61"/>
          <p:cNvSpPr txBox="1">
            <a:spLocks noChangeArrowheads="1"/>
          </p:cNvSpPr>
          <p:nvPr/>
        </p:nvSpPr>
        <p:spPr bwMode="auto">
          <a:xfrm>
            <a:off x="76200" y="2286000"/>
            <a:ext cx="5791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To charge an object, you can add some charge to the object, or remove some charge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But normally only a </a:t>
            </a:r>
            <a:r>
              <a:rPr lang="en-US" sz="2400" i="1">
                <a:solidFill>
                  <a:schemeClr val="accent2"/>
                </a:solidFill>
                <a:sym typeface="Symbol" pitchFamily="18" charset="2"/>
              </a:rPr>
              <a:t>very</a:t>
            </a: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 small fraction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10</a:t>
            </a:r>
            <a:r>
              <a:rPr lang="en-US" sz="2400" baseline="30000">
                <a:solidFill>
                  <a:schemeClr val="accent2"/>
                </a:solidFill>
                <a:sym typeface="Symbol" pitchFamily="18" charset="2"/>
              </a:rPr>
              <a:t>-12</a:t>
            </a: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 of the total charge, or less</a:t>
            </a:r>
          </a:p>
        </p:txBody>
      </p:sp>
      <p:sp>
        <p:nvSpPr>
          <p:cNvPr id="584766" name="Text Box 62"/>
          <p:cNvSpPr txBox="1">
            <a:spLocks noChangeArrowheads="1"/>
          </p:cNvSpPr>
          <p:nvPr/>
        </p:nvSpPr>
        <p:spPr bwMode="auto">
          <a:xfrm>
            <a:off x="0" y="3810000"/>
            <a:ext cx="8534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Electric forces are what hold things together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But complicated by quantum mechanics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Some materials let charges move long distances, others do not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Normally it is electrons that do the moving</a:t>
            </a:r>
          </a:p>
        </p:txBody>
      </p:sp>
      <p:sp>
        <p:nvSpPr>
          <p:cNvPr id="584787" name="Text Box 83"/>
          <p:cNvSpPr txBox="1">
            <a:spLocks noChangeArrowheads="1"/>
          </p:cNvSpPr>
          <p:nvPr/>
        </p:nvSpPr>
        <p:spPr bwMode="auto">
          <a:xfrm>
            <a:off x="228600" y="5791200"/>
            <a:ext cx="4343400" cy="850900"/>
          </a:xfrm>
          <a:prstGeom prst="rect">
            <a:avLst/>
          </a:prstGeom>
          <a:solidFill>
            <a:srgbClr val="0099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400" u="sng"/>
              <a:t>Insulators</a:t>
            </a:r>
            <a:r>
              <a:rPr lang="en-US" sz="2400"/>
              <a:t> only let their charges move a very short distance</a:t>
            </a:r>
            <a:endParaRPr lang="en-US" sz="2400" i="1"/>
          </a:p>
        </p:txBody>
      </p:sp>
      <p:sp>
        <p:nvSpPr>
          <p:cNvPr id="584788" name="Text Box 84"/>
          <p:cNvSpPr txBox="1">
            <a:spLocks noChangeArrowheads="1"/>
          </p:cNvSpPr>
          <p:nvPr/>
        </p:nvSpPr>
        <p:spPr bwMode="auto">
          <a:xfrm>
            <a:off x="4800600" y="5791200"/>
            <a:ext cx="4343400" cy="850900"/>
          </a:xfrm>
          <a:prstGeom prst="rect">
            <a:avLst/>
          </a:prstGeom>
          <a:solidFill>
            <a:srgbClr val="0099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400" u="sng"/>
              <a:t>Conductors</a:t>
            </a:r>
            <a:r>
              <a:rPr lang="en-US" sz="2400"/>
              <a:t> allow their charges to move a very long distance</a:t>
            </a:r>
            <a:endParaRPr lang="en-US" sz="24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4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4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4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4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8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4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4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84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8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8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4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4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4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4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4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4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84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84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4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4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4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84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84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84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8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025 -2.22222E-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584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8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2875 -0.0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847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-250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2875 -0.0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584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54" grpId="0" animBg="1"/>
      <p:bldP spid="584754" grpId="1" animBg="1"/>
      <p:bldP spid="584762" grpId="0" animBg="1"/>
      <p:bldP spid="584762" grpId="1" animBg="1"/>
      <p:bldP spid="584707" grpId="0" uiExpand="1" build="p"/>
      <p:bldP spid="584765" grpId="0" build="p"/>
      <p:bldP spid="584766" grpId="0" build="p"/>
      <p:bldP spid="5847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2386013"/>
            <a:ext cx="858202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5334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Warmup01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2CFBF2-BDA5-3182-713B-E09D7F962344}"/>
              </a:ext>
            </a:extLst>
          </p:cNvPr>
          <p:cNvSpPr txBox="1"/>
          <p:nvPr/>
        </p:nvSpPr>
        <p:spPr>
          <a:xfrm>
            <a:off x="942109" y="5181600"/>
            <a:ext cx="6019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hlinkClick r:id="rId3"/>
              </a:rPr>
              <a:t>https://www.earthing.com/pages/what-is-earthing#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763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Some ways to charge objects</a:t>
            </a:r>
          </a:p>
        </p:txBody>
      </p:sp>
      <p:pic>
        <p:nvPicPr>
          <p:cNvPr id="587822" name="Picture 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0"/>
            <a:ext cx="3505200" cy="250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7823" name="Picture 47" descr="j023728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762000"/>
            <a:ext cx="1330325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7824" name="Text Box 48"/>
          <p:cNvSpPr txBox="1">
            <a:spLocks noChangeArrowheads="1"/>
          </p:cNvSpPr>
          <p:nvPr/>
        </p:nvSpPr>
        <p:spPr bwMode="auto">
          <a:xfrm>
            <a:off x="96837" y="633273"/>
            <a:ext cx="91440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By rubbing them together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Not well understood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By chemical reactions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  <a:sym typeface="Symbol" pitchFamily="18" charset="2"/>
              </a:rPr>
              <a:t>This is how batteries work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9900CC"/>
                </a:solidFill>
                <a:sym typeface="Symbol" pitchFamily="18" charset="2"/>
              </a:rPr>
              <a:t>By moving conductors in a magnetic field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rgbClr val="9900CC"/>
                </a:solidFill>
                <a:sym typeface="Symbol" pitchFamily="18" charset="2"/>
              </a:rPr>
              <a:t>Get to this later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By connecting them to conductors that have charge already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That’s how outlets work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996600"/>
                </a:solidFill>
                <a:sym typeface="Symbol" pitchFamily="18" charset="2"/>
              </a:rPr>
              <a:t>Charging by </a:t>
            </a:r>
            <a:r>
              <a:rPr lang="en-US" sz="2400" b="1" dirty="0">
                <a:solidFill>
                  <a:srgbClr val="FF0000"/>
                </a:solidFill>
                <a:sym typeface="Symbol" pitchFamily="18" charset="2"/>
              </a:rPr>
              <a:t>induction</a:t>
            </a:r>
            <a:r>
              <a:rPr lang="en-US" sz="2400" dirty="0">
                <a:solidFill>
                  <a:srgbClr val="996600"/>
                </a:solidFill>
                <a:sym typeface="Symbol" pitchFamily="18" charset="2"/>
              </a:rPr>
              <a:t> 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rgbClr val="996600"/>
                </a:solidFill>
                <a:sym typeface="Symbol" pitchFamily="18" charset="2"/>
              </a:rPr>
              <a:t>Bring a charge </a:t>
            </a:r>
            <a:r>
              <a:rPr lang="en-US" sz="2400" i="1" dirty="0">
                <a:solidFill>
                  <a:srgbClr val="996600"/>
                </a:solidFill>
                <a:sym typeface="Symbol" pitchFamily="18" charset="2"/>
              </a:rPr>
              <a:t>near</a:t>
            </a:r>
            <a:r>
              <a:rPr lang="en-US" sz="2400" dirty="0">
                <a:solidFill>
                  <a:srgbClr val="996600"/>
                </a:solidFill>
                <a:sym typeface="Symbol" pitchFamily="18" charset="2"/>
              </a:rPr>
              <a:t> an extended conductor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rgbClr val="996600"/>
                </a:solidFill>
                <a:sym typeface="Symbol" pitchFamily="18" charset="2"/>
              </a:rPr>
              <a:t>Charges move in response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rgbClr val="996600"/>
                </a:solidFill>
                <a:sym typeface="Symbol" pitchFamily="18" charset="2"/>
              </a:rPr>
              <a:t>Ground and negative charge flows in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rgbClr val="996600"/>
                </a:solidFill>
                <a:sym typeface="Symbol" pitchFamily="18" charset="2"/>
              </a:rPr>
              <a:t>Remove the ground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rgbClr val="996600"/>
                </a:solidFill>
                <a:sym typeface="Symbol" pitchFamily="18" charset="2"/>
              </a:rPr>
              <a:t>Remove charge</a:t>
            </a:r>
          </a:p>
        </p:txBody>
      </p:sp>
      <p:pic>
        <p:nvPicPr>
          <p:cNvPr id="587825" name="Picture 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09600"/>
            <a:ext cx="15684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7828" name="Picture 52" descr="j02992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38200"/>
            <a:ext cx="1412875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7829" name="Oval 53"/>
          <p:cNvSpPr>
            <a:spLocks noChangeArrowheads="1"/>
          </p:cNvSpPr>
          <p:nvPr/>
        </p:nvSpPr>
        <p:spPr bwMode="auto">
          <a:xfrm>
            <a:off x="3124200" y="5486400"/>
            <a:ext cx="1371600" cy="13716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7833" name="Oval 57"/>
          <p:cNvSpPr>
            <a:spLocks noChangeArrowheads="1"/>
          </p:cNvSpPr>
          <p:nvPr/>
        </p:nvSpPr>
        <p:spPr bwMode="auto">
          <a:xfrm>
            <a:off x="2362200" y="5791200"/>
            <a:ext cx="609600" cy="609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+</a:t>
            </a:r>
          </a:p>
        </p:txBody>
      </p:sp>
      <p:grpSp>
        <p:nvGrpSpPr>
          <p:cNvPr id="587844" name="Group 68"/>
          <p:cNvGrpSpPr>
            <a:grpSpLocks/>
          </p:cNvGrpSpPr>
          <p:nvPr/>
        </p:nvGrpSpPr>
        <p:grpSpPr bwMode="auto">
          <a:xfrm>
            <a:off x="3200400" y="5486400"/>
            <a:ext cx="2971800" cy="1447800"/>
            <a:chOff x="2016" y="3456"/>
            <a:chExt cx="1872" cy="912"/>
          </a:xfrm>
        </p:grpSpPr>
        <p:sp>
          <p:nvSpPr>
            <p:cNvPr id="587834" name="Text Box 58"/>
            <p:cNvSpPr txBox="1">
              <a:spLocks noChangeArrowheads="1"/>
            </p:cNvSpPr>
            <p:nvPr/>
          </p:nvSpPr>
          <p:spPr bwMode="auto">
            <a:xfrm>
              <a:off x="2112" y="3456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–</a:t>
              </a:r>
            </a:p>
          </p:txBody>
        </p:sp>
        <p:sp>
          <p:nvSpPr>
            <p:cNvPr id="587835" name="Text Box 59"/>
            <p:cNvSpPr txBox="1">
              <a:spLocks noChangeArrowheads="1"/>
            </p:cNvSpPr>
            <p:nvPr/>
          </p:nvSpPr>
          <p:spPr bwMode="auto">
            <a:xfrm>
              <a:off x="2016" y="3648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–</a:t>
              </a:r>
            </a:p>
          </p:txBody>
        </p:sp>
        <p:sp>
          <p:nvSpPr>
            <p:cNvPr id="587836" name="Text Box 60"/>
            <p:cNvSpPr txBox="1">
              <a:spLocks noChangeArrowheads="1"/>
            </p:cNvSpPr>
            <p:nvPr/>
          </p:nvSpPr>
          <p:spPr bwMode="auto">
            <a:xfrm>
              <a:off x="2064" y="3888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–</a:t>
              </a:r>
            </a:p>
          </p:txBody>
        </p:sp>
        <p:sp>
          <p:nvSpPr>
            <p:cNvPr id="587837" name="Text Box 61"/>
            <p:cNvSpPr txBox="1">
              <a:spLocks noChangeArrowheads="1"/>
            </p:cNvSpPr>
            <p:nvPr/>
          </p:nvSpPr>
          <p:spPr bwMode="auto">
            <a:xfrm>
              <a:off x="2064" y="3552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–</a:t>
              </a:r>
            </a:p>
          </p:txBody>
        </p:sp>
        <p:sp>
          <p:nvSpPr>
            <p:cNvPr id="587838" name="Text Box 62"/>
            <p:cNvSpPr txBox="1">
              <a:spLocks noChangeArrowheads="1"/>
            </p:cNvSpPr>
            <p:nvPr/>
          </p:nvSpPr>
          <p:spPr bwMode="auto">
            <a:xfrm>
              <a:off x="2016" y="3744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–</a:t>
              </a:r>
            </a:p>
          </p:txBody>
        </p:sp>
        <p:sp>
          <p:nvSpPr>
            <p:cNvPr id="587839" name="Text Box 63"/>
            <p:cNvSpPr txBox="1">
              <a:spLocks noChangeArrowheads="1"/>
            </p:cNvSpPr>
            <p:nvPr/>
          </p:nvSpPr>
          <p:spPr bwMode="auto">
            <a:xfrm>
              <a:off x="2544" y="3929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/>
                <a:t>+</a:t>
              </a:r>
            </a:p>
          </p:txBody>
        </p:sp>
        <p:sp>
          <p:nvSpPr>
            <p:cNvPr id="587840" name="Text Box 64"/>
            <p:cNvSpPr txBox="1">
              <a:spLocks noChangeArrowheads="1"/>
            </p:cNvSpPr>
            <p:nvPr/>
          </p:nvSpPr>
          <p:spPr bwMode="auto">
            <a:xfrm>
              <a:off x="2568" y="3670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/>
                <a:t>+</a:t>
              </a:r>
            </a:p>
          </p:txBody>
        </p:sp>
        <p:sp>
          <p:nvSpPr>
            <p:cNvPr id="587841" name="Text Box 65"/>
            <p:cNvSpPr txBox="1">
              <a:spLocks noChangeArrowheads="1"/>
            </p:cNvSpPr>
            <p:nvPr/>
          </p:nvSpPr>
          <p:spPr bwMode="auto">
            <a:xfrm>
              <a:off x="2544" y="3587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/>
                <a:t>+</a:t>
              </a:r>
            </a:p>
          </p:txBody>
        </p:sp>
        <p:sp>
          <p:nvSpPr>
            <p:cNvPr id="587842" name="Text Box 66"/>
            <p:cNvSpPr txBox="1">
              <a:spLocks noChangeArrowheads="1"/>
            </p:cNvSpPr>
            <p:nvPr/>
          </p:nvSpPr>
          <p:spPr bwMode="auto">
            <a:xfrm>
              <a:off x="3696" y="4080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+</a:t>
              </a:r>
            </a:p>
          </p:txBody>
        </p:sp>
        <p:sp>
          <p:nvSpPr>
            <p:cNvPr id="587843" name="Text Box 67"/>
            <p:cNvSpPr txBox="1">
              <a:spLocks noChangeArrowheads="1"/>
            </p:cNvSpPr>
            <p:nvPr/>
          </p:nvSpPr>
          <p:spPr bwMode="auto">
            <a:xfrm>
              <a:off x="2568" y="3826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/>
                <a:t>+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95800" y="6151563"/>
            <a:ext cx="1981200" cy="444707"/>
            <a:chOff x="4495800" y="6151563"/>
            <a:chExt cx="1981200" cy="444707"/>
          </a:xfrm>
        </p:grpSpPr>
        <p:cxnSp>
          <p:nvCxnSpPr>
            <p:cNvPr id="4" name="Straight Connector 3"/>
            <p:cNvCxnSpPr>
              <a:stCxn id="587829" idx="6"/>
            </p:cNvCxnSpPr>
            <p:nvPr/>
          </p:nvCxnSpPr>
          <p:spPr bwMode="auto">
            <a:xfrm flipV="1">
              <a:off x="4495800" y="6152322"/>
              <a:ext cx="1524000" cy="1987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/>
            <p:cNvCxnSpPr>
              <a:endCxn id="587842" idx="0"/>
            </p:cNvCxnSpPr>
            <p:nvPr/>
          </p:nvCxnSpPr>
          <p:spPr bwMode="auto">
            <a:xfrm>
              <a:off x="6019800" y="6151563"/>
              <a:ext cx="0" cy="32543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5638800" y="6483626"/>
              <a:ext cx="8382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5867400" y="6530975"/>
              <a:ext cx="381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5962650" y="6596270"/>
              <a:ext cx="1905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7" name="Text Box 61"/>
          <p:cNvSpPr txBox="1">
            <a:spLocks noChangeArrowheads="1"/>
          </p:cNvSpPr>
          <p:nvPr/>
        </p:nvSpPr>
        <p:spPr bwMode="auto">
          <a:xfrm>
            <a:off x="5334000" y="5979078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–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087550" y="5500826"/>
            <a:ext cx="1371600" cy="1371600"/>
            <a:chOff x="7540487" y="5458930"/>
            <a:chExt cx="1371600" cy="1371600"/>
          </a:xfrm>
        </p:grpSpPr>
        <p:sp>
          <p:nvSpPr>
            <p:cNvPr id="48" name="Oval 53"/>
            <p:cNvSpPr>
              <a:spLocks noChangeArrowheads="1"/>
            </p:cNvSpPr>
            <p:nvPr/>
          </p:nvSpPr>
          <p:spPr bwMode="auto">
            <a:xfrm>
              <a:off x="7540487" y="5458930"/>
              <a:ext cx="1371600" cy="137160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7610683" y="5458930"/>
              <a:ext cx="1243150" cy="1325700"/>
              <a:chOff x="7618275" y="5414825"/>
              <a:chExt cx="1243150" cy="1325700"/>
            </a:xfrm>
          </p:grpSpPr>
          <p:sp>
            <p:nvSpPr>
              <p:cNvPr id="49" name="Text Box 61"/>
              <p:cNvSpPr txBox="1">
                <a:spLocks noChangeArrowheads="1"/>
              </p:cNvSpPr>
              <p:nvPr/>
            </p:nvSpPr>
            <p:spPr bwMode="auto">
              <a:xfrm>
                <a:off x="7770675" y="5473959"/>
                <a:ext cx="3048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/>
                  <a:t>–</a:t>
                </a:r>
              </a:p>
            </p:txBody>
          </p:sp>
          <p:sp>
            <p:nvSpPr>
              <p:cNvPr id="50" name="Text Box 61"/>
              <p:cNvSpPr txBox="1">
                <a:spLocks noChangeArrowheads="1"/>
              </p:cNvSpPr>
              <p:nvPr/>
            </p:nvSpPr>
            <p:spPr bwMode="auto">
              <a:xfrm>
                <a:off x="7851913" y="6283325"/>
                <a:ext cx="3048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/>
                  <a:t>–</a:t>
                </a:r>
              </a:p>
            </p:txBody>
          </p:sp>
          <p:sp>
            <p:nvSpPr>
              <p:cNvPr id="51" name="Text Box 61"/>
              <p:cNvSpPr txBox="1">
                <a:spLocks noChangeArrowheads="1"/>
              </p:cNvSpPr>
              <p:nvPr/>
            </p:nvSpPr>
            <p:spPr bwMode="auto">
              <a:xfrm>
                <a:off x="7618275" y="5850455"/>
                <a:ext cx="3048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/>
                  <a:t>–</a:t>
                </a:r>
              </a:p>
            </p:txBody>
          </p:sp>
          <p:sp>
            <p:nvSpPr>
              <p:cNvPr id="52" name="Text Box 61"/>
              <p:cNvSpPr txBox="1">
                <a:spLocks noChangeArrowheads="1"/>
              </p:cNvSpPr>
              <p:nvPr/>
            </p:nvSpPr>
            <p:spPr bwMode="auto">
              <a:xfrm>
                <a:off x="8556625" y="5872025"/>
                <a:ext cx="3048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/>
                  <a:t>–</a:t>
                </a:r>
              </a:p>
            </p:txBody>
          </p:sp>
          <p:sp>
            <p:nvSpPr>
              <p:cNvPr id="53" name="Text Box 61"/>
              <p:cNvSpPr txBox="1">
                <a:spLocks noChangeArrowheads="1"/>
              </p:cNvSpPr>
              <p:nvPr/>
            </p:nvSpPr>
            <p:spPr bwMode="auto">
              <a:xfrm>
                <a:off x="8099425" y="5414825"/>
                <a:ext cx="3048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/>
                  <a:t>–</a:t>
                </a:r>
              </a:p>
            </p:txBody>
          </p:sp>
          <p:sp>
            <p:nvSpPr>
              <p:cNvPr id="54" name="Text Box 61"/>
              <p:cNvSpPr txBox="1">
                <a:spLocks noChangeArrowheads="1"/>
              </p:cNvSpPr>
              <p:nvPr/>
            </p:nvSpPr>
            <p:spPr bwMode="auto">
              <a:xfrm>
                <a:off x="7694475" y="5705872"/>
                <a:ext cx="3048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/>
                  <a:t>–</a:t>
                </a:r>
              </a:p>
            </p:txBody>
          </p:sp>
          <p:sp>
            <p:nvSpPr>
              <p:cNvPr id="55" name="Text Box 61"/>
              <p:cNvSpPr txBox="1">
                <a:spLocks noChangeArrowheads="1"/>
              </p:cNvSpPr>
              <p:nvPr/>
            </p:nvSpPr>
            <p:spPr bwMode="auto">
              <a:xfrm>
                <a:off x="7685294" y="6014383"/>
                <a:ext cx="3048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/>
                  <a:t>–</a:t>
                </a:r>
              </a:p>
            </p:txBody>
          </p:sp>
          <p:sp>
            <p:nvSpPr>
              <p:cNvPr id="56" name="Text Box 61"/>
              <p:cNvSpPr txBox="1">
                <a:spLocks noChangeArrowheads="1"/>
              </p:cNvSpPr>
              <p:nvPr/>
            </p:nvSpPr>
            <p:spPr bwMode="auto">
              <a:xfrm>
                <a:off x="7894431" y="5916130"/>
                <a:ext cx="3048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/>
                  <a:t>–</a:t>
                </a: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3075782" y="5477876"/>
            <a:ext cx="1371600" cy="1394550"/>
            <a:chOff x="7296080" y="5454926"/>
            <a:chExt cx="1371600" cy="1394550"/>
          </a:xfrm>
        </p:grpSpPr>
        <p:grpSp>
          <p:nvGrpSpPr>
            <p:cNvPr id="22" name="Group 21"/>
            <p:cNvGrpSpPr/>
            <p:nvPr/>
          </p:nvGrpSpPr>
          <p:grpSpPr>
            <a:xfrm>
              <a:off x="7296080" y="5454926"/>
              <a:ext cx="1371600" cy="1371600"/>
              <a:chOff x="7296080" y="5454926"/>
              <a:chExt cx="1371600" cy="1371600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7296080" y="5454926"/>
                <a:ext cx="1371600" cy="1371600"/>
                <a:chOff x="7540487" y="5458930"/>
                <a:chExt cx="1371600" cy="1371600"/>
              </a:xfrm>
            </p:grpSpPr>
            <p:sp>
              <p:nvSpPr>
                <p:cNvPr id="60" name="Oval 53"/>
                <p:cNvSpPr>
                  <a:spLocks noChangeArrowheads="1"/>
                </p:cNvSpPr>
                <p:nvPr/>
              </p:nvSpPr>
              <p:spPr bwMode="auto">
                <a:xfrm>
                  <a:off x="7540487" y="5458930"/>
                  <a:ext cx="1371600" cy="137160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1" name="Group 60"/>
                <p:cNvGrpSpPr/>
                <p:nvPr/>
              </p:nvGrpSpPr>
              <p:grpSpPr>
                <a:xfrm>
                  <a:off x="7610683" y="5458930"/>
                  <a:ext cx="1243150" cy="1325700"/>
                  <a:chOff x="7618275" y="5414825"/>
                  <a:chExt cx="1243150" cy="1325700"/>
                </a:xfrm>
              </p:grpSpPr>
              <p:sp>
                <p:nvSpPr>
                  <p:cNvPr id="62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70675" y="5473959"/>
                    <a:ext cx="3048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400" b="1" dirty="0"/>
                      <a:t>–</a:t>
                    </a:r>
                  </a:p>
                </p:txBody>
              </p:sp>
              <p:sp>
                <p:nvSpPr>
                  <p:cNvPr id="63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51913" y="6283325"/>
                    <a:ext cx="3048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400" b="1" dirty="0"/>
                      <a:t>–</a:t>
                    </a:r>
                  </a:p>
                </p:txBody>
              </p:sp>
              <p:sp>
                <p:nvSpPr>
                  <p:cNvPr id="64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18275" y="5850455"/>
                    <a:ext cx="3048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400" b="1" dirty="0"/>
                      <a:t>–</a:t>
                    </a:r>
                  </a:p>
                </p:txBody>
              </p:sp>
              <p:sp>
                <p:nvSpPr>
                  <p:cNvPr id="65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56625" y="5872025"/>
                    <a:ext cx="3048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400" b="1"/>
                      <a:t>–</a:t>
                    </a:r>
                  </a:p>
                </p:txBody>
              </p:sp>
              <p:sp>
                <p:nvSpPr>
                  <p:cNvPr id="66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99425" y="5414825"/>
                    <a:ext cx="3048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400" b="1" dirty="0"/>
                      <a:t>–</a:t>
                    </a:r>
                  </a:p>
                </p:txBody>
              </p:sp>
              <p:sp>
                <p:nvSpPr>
                  <p:cNvPr id="67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94475" y="5705872"/>
                    <a:ext cx="3048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400" b="1" dirty="0"/>
                      <a:t>–</a:t>
                    </a:r>
                  </a:p>
                </p:txBody>
              </p:sp>
              <p:sp>
                <p:nvSpPr>
                  <p:cNvPr id="68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85294" y="6014383"/>
                    <a:ext cx="3048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400" b="1"/>
                      <a:t>–</a:t>
                    </a:r>
                  </a:p>
                </p:txBody>
              </p:sp>
              <p:sp>
                <p:nvSpPr>
                  <p:cNvPr id="69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01903" y="6250607"/>
                    <a:ext cx="3048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400" b="1" dirty="0"/>
                      <a:t>–</a:t>
                    </a:r>
                  </a:p>
                </p:txBody>
              </p:sp>
            </p:grpSp>
          </p:grpSp>
          <p:sp>
            <p:nvSpPr>
              <p:cNvPr id="81" name="Text Box 61"/>
              <p:cNvSpPr txBox="1">
                <a:spLocks noChangeArrowheads="1"/>
              </p:cNvSpPr>
              <p:nvPr/>
            </p:nvSpPr>
            <p:spPr bwMode="auto">
              <a:xfrm>
                <a:off x="8253465" y="6101417"/>
                <a:ext cx="3048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/>
                  <a:t>–</a:t>
                </a:r>
              </a:p>
            </p:txBody>
          </p:sp>
          <p:sp>
            <p:nvSpPr>
              <p:cNvPr id="82" name="Text Box 61"/>
              <p:cNvSpPr txBox="1">
                <a:spLocks noChangeArrowheads="1"/>
              </p:cNvSpPr>
              <p:nvPr/>
            </p:nvSpPr>
            <p:spPr bwMode="auto">
              <a:xfrm>
                <a:off x="8175761" y="5675589"/>
                <a:ext cx="3048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/>
                  <a:t>–</a:t>
                </a:r>
              </a:p>
            </p:txBody>
          </p:sp>
          <p:sp>
            <p:nvSpPr>
              <p:cNvPr id="83" name="Text Box 61"/>
              <p:cNvSpPr txBox="1">
                <a:spLocks noChangeArrowheads="1"/>
              </p:cNvSpPr>
              <p:nvPr/>
            </p:nvSpPr>
            <p:spPr bwMode="auto">
              <a:xfrm>
                <a:off x="8117507" y="5527814"/>
                <a:ext cx="3048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/>
                  <a:t>–</a:t>
                </a:r>
              </a:p>
            </p:txBody>
          </p:sp>
        </p:grpSp>
        <p:sp>
          <p:nvSpPr>
            <p:cNvPr id="84" name="Text Box 61"/>
            <p:cNvSpPr txBox="1">
              <a:spLocks noChangeArrowheads="1"/>
            </p:cNvSpPr>
            <p:nvPr/>
          </p:nvSpPr>
          <p:spPr bwMode="auto">
            <a:xfrm>
              <a:off x="7854095" y="6392276"/>
              <a:ext cx="304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/>
                <a:t>–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773862" y="5504426"/>
            <a:ext cx="2101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What happens when rod is negative?</a:t>
            </a:r>
          </a:p>
        </p:txBody>
      </p:sp>
    </p:spTree>
    <p:extLst>
      <p:ext uri="{BB962C8B-B14F-4D97-AF65-F5344CB8AC3E}">
        <p14:creationId xmlns:p14="http://schemas.microsoft.com/office/powerpoint/2010/main" val="57347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7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7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7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7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87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7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7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78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78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87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78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78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78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78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7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7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78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78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878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78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8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8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878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878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8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878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878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8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8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878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878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8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878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878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878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878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878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878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58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58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824" grpId="0" uiExpand="1" build="p"/>
      <p:bldP spid="587829" grpId="0" uiExpand="1" animBg="1"/>
      <p:bldP spid="587833" grpId="0" uiExpand="1" animBg="1"/>
      <p:bldP spid="587833" grpId="1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143000"/>
            <a:ext cx="7620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CT 2. Three </a:t>
            </a:r>
            <a:r>
              <a:rPr lang="en-US" sz="2800" dirty="0" err="1">
                <a:solidFill>
                  <a:schemeClr val="tx1"/>
                </a:solidFill>
              </a:rPr>
              <a:t>pithballs</a:t>
            </a:r>
            <a:r>
              <a:rPr lang="en-US" sz="2800" dirty="0">
                <a:solidFill>
                  <a:schemeClr val="tx1"/>
                </a:solidFill>
              </a:rPr>
              <a:t> are suspended from thin threads. It is found that </a:t>
            </a:r>
            <a:r>
              <a:rPr lang="en-US" sz="2800" dirty="0" err="1">
                <a:solidFill>
                  <a:schemeClr val="tx1"/>
                </a:solidFill>
              </a:rPr>
              <a:t>pithballs</a:t>
            </a:r>
            <a:r>
              <a:rPr lang="en-US" sz="2800" dirty="0">
                <a:solidFill>
                  <a:schemeClr val="tx1"/>
                </a:solidFill>
              </a:rPr>
              <a:t> 1 and 2 attract each other and that </a:t>
            </a:r>
            <a:r>
              <a:rPr lang="en-US" sz="2800" dirty="0" err="1">
                <a:solidFill>
                  <a:schemeClr val="tx1"/>
                </a:solidFill>
              </a:rPr>
              <a:t>pithballs</a:t>
            </a:r>
            <a:r>
              <a:rPr lang="en-US" sz="2800" dirty="0">
                <a:solidFill>
                  <a:schemeClr val="tx1"/>
                </a:solidFill>
              </a:rPr>
              <a:t> 2 and 3 attract each other. From this we can conclude that</a:t>
            </a:r>
          </a:p>
          <a:p>
            <a:pPr lvl="0"/>
            <a:r>
              <a:rPr lang="en-US" sz="2800" b="1" dirty="0">
                <a:solidFill>
                  <a:schemeClr val="tx1"/>
                </a:solidFill>
              </a:rPr>
              <a:t>A. </a:t>
            </a:r>
            <a:r>
              <a:rPr lang="en-US" sz="2800" dirty="0">
                <a:solidFill>
                  <a:schemeClr val="tx1"/>
                </a:solidFill>
              </a:rPr>
              <a:t> 1 and 3 carry charges of opposite sign. </a:t>
            </a:r>
          </a:p>
          <a:p>
            <a:pPr lvl="0"/>
            <a:r>
              <a:rPr lang="en-US" sz="2800" b="1" dirty="0">
                <a:solidFill>
                  <a:schemeClr val="tx1"/>
                </a:solidFill>
              </a:rPr>
              <a:t>B  </a:t>
            </a:r>
            <a:r>
              <a:rPr lang="en-US" sz="2800" dirty="0">
                <a:solidFill>
                  <a:schemeClr val="tx1"/>
                </a:solidFill>
              </a:rPr>
              <a:t>1 and 3 carry charges of equal sign. </a:t>
            </a:r>
          </a:p>
          <a:p>
            <a:pPr lvl="0"/>
            <a:r>
              <a:rPr lang="en-US" sz="2800" b="1" dirty="0">
                <a:solidFill>
                  <a:schemeClr val="tx1"/>
                </a:solidFill>
              </a:rPr>
              <a:t>C  </a:t>
            </a:r>
            <a:r>
              <a:rPr lang="en-US" sz="2800" dirty="0">
                <a:solidFill>
                  <a:schemeClr val="tx1"/>
                </a:solidFill>
              </a:rPr>
              <a:t>all three carry the charges of the same sign. </a:t>
            </a:r>
          </a:p>
          <a:p>
            <a:pPr lvl="0"/>
            <a:r>
              <a:rPr lang="en-US" sz="2800" b="1" dirty="0">
                <a:solidFill>
                  <a:schemeClr val="tx1"/>
                </a:solidFill>
              </a:rPr>
              <a:t>D  </a:t>
            </a:r>
            <a:r>
              <a:rPr lang="en-US" sz="2800" dirty="0">
                <a:solidFill>
                  <a:schemeClr val="tx1"/>
                </a:solidFill>
              </a:rPr>
              <a:t>one of the objects carries no charge. </a:t>
            </a:r>
          </a:p>
          <a:p>
            <a:pPr lvl="0"/>
            <a:r>
              <a:rPr lang="en-US" sz="2800" b="1" dirty="0">
                <a:solidFill>
                  <a:schemeClr val="tx1"/>
                </a:solidFill>
              </a:rPr>
              <a:t>E  </a:t>
            </a:r>
            <a:r>
              <a:rPr lang="en-US" sz="2800" dirty="0">
                <a:solidFill>
                  <a:schemeClr val="tx1"/>
                </a:solidFill>
              </a:rPr>
              <a:t>we need to do more experiments to determine the sign of the charges.</a:t>
            </a:r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5728871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ANS 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7400" y="3048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Like quick quiz 22.2</a:t>
            </a:r>
          </a:p>
        </p:txBody>
      </p:sp>
    </p:spTree>
    <p:extLst>
      <p:ext uri="{BB962C8B-B14F-4D97-AF65-F5344CB8AC3E}">
        <p14:creationId xmlns:p14="http://schemas.microsoft.com/office/powerpoint/2010/main" val="242671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2286000"/>
            <a:ext cx="76390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7620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Warmup</a:t>
            </a:r>
            <a:r>
              <a:rPr lang="en-US" dirty="0">
                <a:solidFill>
                  <a:srgbClr val="FF0000"/>
                </a:solidFill>
              </a:rPr>
              <a:t> 01</a:t>
            </a:r>
          </a:p>
        </p:txBody>
      </p:sp>
    </p:spTree>
    <p:extLst>
      <p:ext uri="{BB962C8B-B14F-4D97-AF65-F5344CB8AC3E}">
        <p14:creationId xmlns:p14="http://schemas.microsoft.com/office/powerpoint/2010/main" val="793256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71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Coulomb’s Law</a:t>
            </a:r>
          </a:p>
        </p:txBody>
      </p:sp>
      <p:sp>
        <p:nvSpPr>
          <p:cNvPr id="586794" name="Text Box 42"/>
          <p:cNvSpPr txBox="1">
            <a:spLocks noChangeArrowheads="1"/>
          </p:cNvSpPr>
          <p:nvPr/>
        </p:nvSpPr>
        <p:spPr bwMode="auto">
          <a:xfrm>
            <a:off x="76200" y="1143000"/>
            <a:ext cx="8839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Like charges repel, and unlike charges attract</a:t>
            </a:r>
          </a:p>
          <a:p>
            <a:pPr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The force is proportional to the charges</a:t>
            </a:r>
          </a:p>
          <a:p>
            <a:pPr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It depends on distance (</a:t>
            </a:r>
            <a:r>
              <a:rPr lang="en-US" sz="2400" dirty="0">
                <a:solidFill>
                  <a:srgbClr val="FF0000"/>
                </a:solidFill>
              </a:rPr>
              <a:t>inverse square</a:t>
            </a:r>
            <a:r>
              <a:rPr lang="en-US" sz="2400" dirty="0">
                <a:solidFill>
                  <a:srgbClr val="00B0F0"/>
                </a:solidFill>
              </a:rPr>
              <a:t>)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586796" name="Oval 44"/>
          <p:cNvSpPr>
            <a:spLocks noChangeArrowheads="1"/>
          </p:cNvSpPr>
          <p:nvPr/>
        </p:nvSpPr>
        <p:spPr bwMode="auto">
          <a:xfrm>
            <a:off x="5943600" y="1676400"/>
            <a:ext cx="381000" cy="381000"/>
          </a:xfrm>
          <a:prstGeom prst="ellipse">
            <a:avLst/>
          </a:pr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 i="1"/>
          </a:p>
        </p:txBody>
      </p:sp>
      <p:sp>
        <p:nvSpPr>
          <p:cNvPr id="586797" name="Oval 45"/>
          <p:cNvSpPr>
            <a:spLocks noChangeArrowheads="1"/>
          </p:cNvSpPr>
          <p:nvPr/>
        </p:nvSpPr>
        <p:spPr bwMode="auto">
          <a:xfrm>
            <a:off x="7924800" y="1676400"/>
            <a:ext cx="381000" cy="3810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 i="1"/>
          </a:p>
        </p:txBody>
      </p:sp>
      <p:sp>
        <p:nvSpPr>
          <p:cNvPr id="586798" name="Line 46"/>
          <p:cNvSpPr>
            <a:spLocks noChangeShapeType="1"/>
          </p:cNvSpPr>
          <p:nvPr/>
        </p:nvSpPr>
        <p:spPr bwMode="auto">
          <a:xfrm>
            <a:off x="6172200" y="1524000"/>
            <a:ext cx="2057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86799" name="Object 47"/>
          <p:cNvGraphicFramePr>
            <a:graphicFrameLocks noChangeAspect="1"/>
          </p:cNvGraphicFramePr>
          <p:nvPr/>
        </p:nvGraphicFramePr>
        <p:xfrm>
          <a:off x="6934200" y="1981200"/>
          <a:ext cx="27622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126720" progId="Equation.DSMT4">
                  <p:embed/>
                </p:oleObj>
              </mc:Choice>
              <mc:Fallback>
                <p:oleObj name="Equation" r:id="rId2" imgW="114120" imgH="12672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981200"/>
                        <a:ext cx="276225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6800" name="Text Box 48"/>
          <p:cNvSpPr txBox="1">
            <a:spLocks noChangeArrowheads="1"/>
          </p:cNvSpPr>
          <p:nvPr/>
        </p:nvSpPr>
        <p:spPr bwMode="auto">
          <a:xfrm>
            <a:off x="5867400" y="19812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9900"/>
                </a:solidFill>
              </a:rPr>
              <a:t>q</a:t>
            </a:r>
            <a:r>
              <a:rPr lang="en-US" sz="2400" baseline="-25000">
                <a:solidFill>
                  <a:srgbClr val="009900"/>
                </a:solidFill>
              </a:rPr>
              <a:t>1</a:t>
            </a:r>
            <a:endParaRPr lang="en-US" sz="2400" i="1">
              <a:solidFill>
                <a:srgbClr val="009900"/>
              </a:solidFill>
            </a:endParaRPr>
          </a:p>
        </p:txBody>
      </p:sp>
      <p:sp>
        <p:nvSpPr>
          <p:cNvPr id="586801" name="Text Box 49"/>
          <p:cNvSpPr txBox="1">
            <a:spLocks noChangeArrowheads="1"/>
          </p:cNvSpPr>
          <p:nvPr/>
        </p:nvSpPr>
        <p:spPr bwMode="auto">
          <a:xfrm>
            <a:off x="7772400" y="19812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chemeClr val="accent2"/>
                </a:solidFill>
              </a:rPr>
              <a:t>q</a:t>
            </a:r>
            <a:r>
              <a:rPr lang="en-US" sz="2400" baseline="-25000">
                <a:solidFill>
                  <a:schemeClr val="accent2"/>
                </a:solidFill>
              </a:rPr>
              <a:t>2</a:t>
            </a:r>
            <a:endParaRPr lang="en-US" sz="2400" i="1">
              <a:solidFill>
                <a:schemeClr val="accent2"/>
              </a:solidFill>
            </a:endParaRPr>
          </a:p>
        </p:txBody>
      </p:sp>
      <p:graphicFrame>
        <p:nvGraphicFramePr>
          <p:cNvPr id="586803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087121"/>
              </p:ext>
            </p:extLst>
          </p:nvPr>
        </p:nvGraphicFramePr>
        <p:xfrm>
          <a:off x="228600" y="5638800"/>
          <a:ext cx="39592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38000" imgH="241200" progId="Equation.DSMT4">
                  <p:embed/>
                </p:oleObj>
              </mc:Choice>
              <mc:Fallback>
                <p:oleObj name="Equation" r:id="rId4" imgW="1638000" imgH="24120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638800"/>
                        <a:ext cx="3959225" cy="5175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6804" name="Text Box 52"/>
          <p:cNvSpPr txBox="1">
            <a:spLocks noChangeArrowheads="1"/>
          </p:cNvSpPr>
          <p:nvPr/>
        </p:nvSpPr>
        <p:spPr bwMode="auto">
          <a:xfrm>
            <a:off x="0" y="3352800"/>
            <a:ext cx="8839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u="sng" dirty="0">
                <a:solidFill>
                  <a:srgbClr val="009900"/>
                </a:solidFill>
              </a:rPr>
              <a:t>Notes</a:t>
            </a:r>
          </a:p>
          <a:p>
            <a:pPr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The </a:t>
            </a:r>
            <a:r>
              <a:rPr lang="en-US" sz="2400" b="1" dirty="0">
                <a:solidFill>
                  <a:srgbClr val="009900"/>
                </a:solidFill>
              </a:rPr>
              <a:t>r</a:t>
            </a:r>
            <a:r>
              <a:rPr lang="en-US" sz="2400" dirty="0">
                <a:solidFill>
                  <a:srgbClr val="009900"/>
                </a:solidFill>
              </a:rPr>
              <a:t>-hat just tells you the direction of the force, from 1 to 2</a:t>
            </a:r>
          </a:p>
          <a:p>
            <a:pPr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The Force as written is by 1 on 2</a:t>
            </a:r>
          </a:p>
          <a:p>
            <a:pPr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Sometimes this formula is written in terms of a</a:t>
            </a:r>
            <a:br>
              <a:rPr lang="en-US" sz="2400" dirty="0">
                <a:solidFill>
                  <a:srgbClr val="009900"/>
                </a:solidFill>
              </a:rPr>
            </a:br>
            <a:r>
              <a:rPr lang="en-US" sz="2400" dirty="0">
                <a:solidFill>
                  <a:srgbClr val="009900"/>
                </a:solidFill>
              </a:rPr>
              <a:t>quantity</a:t>
            </a:r>
            <a:r>
              <a:rPr lang="en-US" sz="2400" i="1" dirty="0">
                <a:solidFill>
                  <a:srgbClr val="009900"/>
                </a:solidFill>
                <a:sym typeface="Symbol" pitchFamily="18" charset="2"/>
              </a:rPr>
              <a:t></a:t>
            </a:r>
            <a:r>
              <a:rPr lang="en-US" sz="2400" baseline="-25000" dirty="0">
                <a:solidFill>
                  <a:srgbClr val="009900"/>
                </a:solidFill>
                <a:sym typeface="Symbol" pitchFamily="18" charset="2"/>
              </a:rPr>
              <a:t>0</a:t>
            </a:r>
            <a:r>
              <a:rPr lang="en-US" sz="2400" dirty="0">
                <a:solidFill>
                  <a:srgbClr val="009900"/>
                </a:solidFill>
                <a:sym typeface="Symbol" pitchFamily="18" charset="2"/>
              </a:rPr>
              <a:t> called the </a:t>
            </a:r>
            <a:r>
              <a:rPr lang="en-US" sz="2400" i="1" dirty="0">
                <a:solidFill>
                  <a:srgbClr val="009900"/>
                </a:solidFill>
                <a:sym typeface="Symbol" pitchFamily="18" charset="2"/>
              </a:rPr>
              <a:t>permittivity of free space</a:t>
            </a:r>
          </a:p>
        </p:txBody>
      </p:sp>
      <p:graphicFrame>
        <p:nvGraphicFramePr>
          <p:cNvPr id="586805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468141"/>
              </p:ext>
            </p:extLst>
          </p:nvPr>
        </p:nvGraphicFramePr>
        <p:xfrm>
          <a:off x="3544093" y="2330450"/>
          <a:ext cx="2055813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50680" imgH="419040" progId="Equation.DSMT4">
                  <p:embed/>
                </p:oleObj>
              </mc:Choice>
              <mc:Fallback>
                <p:oleObj name="Equation" r:id="rId6" imgW="850680" imgH="41904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4093" y="2330450"/>
                        <a:ext cx="2055813" cy="900112"/>
                      </a:xfrm>
                      <a:prstGeom prst="rect">
                        <a:avLst/>
                      </a:prstGeom>
                      <a:noFill/>
                      <a:ln w="38100" cap="rnd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6808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028487"/>
              </p:ext>
            </p:extLst>
          </p:nvPr>
        </p:nvGraphicFramePr>
        <p:xfrm>
          <a:off x="4338638" y="5378450"/>
          <a:ext cx="472122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09680" imgH="431640" progId="Equation.DSMT4">
                  <p:embed/>
                </p:oleObj>
              </mc:Choice>
              <mc:Fallback>
                <p:oleObj name="Equation" r:id="rId8" imgW="2209680" imgH="431640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8638" y="5378450"/>
                        <a:ext cx="4721225" cy="9588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1000" y="2330450"/>
                <a:ext cx="2759473" cy="77764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F</m:t>
                              </m:r>
                            </m:e>
                          </m:acc>
                        </m:e>
                        <m:sub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e</m:t>
                          </m:r>
                        </m:sub>
                      </m:sSub>
                      <m:f>
                        <m:f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r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r</m:t>
                              </m:r>
                            </m:e>
                          </m:acc>
                        </m:e>
                        <m:sub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330450"/>
                <a:ext cx="2759473" cy="77764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07167" y="2706913"/>
            <a:ext cx="1531665" cy="2135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6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6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6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6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6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6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6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6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6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6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6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6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86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8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8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8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8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8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8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8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94" grpId="0" uiExpand="1" build="p"/>
      <p:bldP spid="586796" grpId="0" animBg="1"/>
      <p:bldP spid="586797" grpId="0" animBg="1"/>
      <p:bldP spid="586798" grpId="0" animBg="1"/>
      <p:bldP spid="586800" grpId="0"/>
      <p:bldP spid="586801" grpId="0"/>
      <p:bldP spid="586804" grpId="0" uiExpand="1" build="p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620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Warmup</a:t>
            </a:r>
            <a:r>
              <a:rPr lang="en-US" dirty="0">
                <a:solidFill>
                  <a:srgbClr val="FF0000"/>
                </a:solidFill>
              </a:rPr>
              <a:t> 01</a:t>
            </a:r>
          </a:p>
        </p:txBody>
      </p:sp>
      <p:pic>
        <p:nvPicPr>
          <p:cNvPr id="71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4625"/>
            <a:ext cx="89154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832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6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rgbClr val="008000"/>
                </a:solidFill>
              </a:rPr>
              <a:t>Homework and webassign</a:t>
            </a:r>
          </a:p>
        </p:txBody>
      </p:sp>
      <p:sp>
        <p:nvSpPr>
          <p:cNvPr id="450567" name="Text Box 7"/>
          <p:cNvSpPr txBox="1">
            <a:spLocks noChangeArrowheads="1"/>
          </p:cNvSpPr>
          <p:nvPr/>
        </p:nvSpPr>
        <p:spPr bwMode="auto">
          <a:xfrm>
            <a:off x="0" y="838200"/>
            <a:ext cx="84582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 dirty="0">
                <a:solidFill>
                  <a:srgbClr val="008000"/>
                </a:solidFill>
              </a:rPr>
              <a:t>All homework is on </a:t>
            </a:r>
            <a:r>
              <a:rPr lang="en-US" sz="2400" dirty="0" err="1">
                <a:solidFill>
                  <a:srgbClr val="008000"/>
                </a:solidFill>
              </a:rPr>
              <a:t>webassign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Key is </a:t>
            </a:r>
            <a:r>
              <a:rPr lang="en-US" sz="2400" dirty="0" err="1">
                <a:solidFill>
                  <a:srgbClr val="FF0000"/>
                </a:solidFill>
              </a:rPr>
              <a:t>wfu</a:t>
            </a:r>
            <a:r>
              <a:rPr lang="en-US" sz="2400" dirty="0">
                <a:solidFill>
                  <a:srgbClr val="FF0000"/>
                </a:solidFill>
              </a:rPr>
              <a:t> 5308 8637. </a:t>
            </a:r>
            <a:r>
              <a:rPr lang="en-US" sz="2400" dirty="0">
                <a:solidFill>
                  <a:srgbClr val="008000"/>
                </a:solidFill>
              </a:rPr>
              <a:t>Bookstore can sell you a license, or you can get it online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rgbClr val="008000"/>
                </a:solidFill>
              </a:rPr>
              <a:t>Personalized problems, you need to get correct to 1% or better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rgbClr val="008000"/>
                </a:solidFill>
              </a:rPr>
              <a:t>Link to </a:t>
            </a:r>
            <a:r>
              <a:rPr lang="en-US" sz="2400" dirty="0" err="1">
                <a:solidFill>
                  <a:srgbClr val="008000"/>
                </a:solidFill>
              </a:rPr>
              <a:t>webassign</a:t>
            </a:r>
            <a:r>
              <a:rPr lang="en-US" sz="2400" dirty="0">
                <a:solidFill>
                  <a:srgbClr val="008000"/>
                </a:solidFill>
              </a:rPr>
              <a:t> is on the class web page</a:t>
            </a:r>
          </a:p>
          <a:p>
            <a:pPr>
              <a:buFontTx/>
              <a:buChar char="•"/>
            </a:pPr>
            <a:r>
              <a:rPr lang="en-US" sz="2400" dirty="0">
                <a:solidFill>
                  <a:srgbClr val="008000"/>
                </a:solidFill>
              </a:rPr>
              <a:t>Due about every week Personalized problems – you can’t copy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rgbClr val="008000"/>
                </a:solidFill>
              </a:rPr>
              <a:t>Five chances to get it right</a:t>
            </a:r>
          </a:p>
          <a:p>
            <a:pPr>
              <a:buFontTx/>
              <a:buChar char="•"/>
            </a:pPr>
            <a:r>
              <a:rPr lang="en-US" sz="2400" dirty="0">
                <a:solidFill>
                  <a:srgbClr val="008000"/>
                </a:solidFill>
              </a:rPr>
              <a:t>Getting help is </a:t>
            </a:r>
            <a:r>
              <a:rPr lang="en-US" sz="2400" u="sng" dirty="0">
                <a:solidFill>
                  <a:srgbClr val="008000"/>
                </a:solidFill>
              </a:rPr>
              <a:t>encouraged</a:t>
            </a:r>
            <a:endParaRPr lang="en-US" sz="2400" dirty="0">
              <a:solidFill>
                <a:srgbClr val="008000"/>
              </a:solidFill>
            </a:endParaRPr>
          </a:p>
          <a:p>
            <a:pPr lvl="1">
              <a:buFontTx/>
              <a:buChar char="•"/>
            </a:pPr>
            <a:r>
              <a:rPr lang="en-US" sz="2400" dirty="0">
                <a:solidFill>
                  <a:srgbClr val="008000"/>
                </a:solidFill>
              </a:rPr>
              <a:t>Ask a friend, ask me, come to office hours</a:t>
            </a:r>
          </a:p>
          <a:p>
            <a:pPr>
              <a:buFontTx/>
              <a:buChar char="•"/>
            </a:pPr>
            <a:r>
              <a:rPr lang="en-US" sz="2400" dirty="0">
                <a:solidFill>
                  <a:srgbClr val="008000"/>
                </a:solidFill>
              </a:rPr>
              <a:t>First assignment is due on Friday January 20, 2023</a:t>
            </a:r>
          </a:p>
        </p:txBody>
      </p:sp>
      <p:sp>
        <p:nvSpPr>
          <p:cNvPr id="450568" name="Text Box 8"/>
          <p:cNvSpPr txBox="1">
            <a:spLocks noChangeArrowheads="1"/>
          </p:cNvSpPr>
          <p:nvPr/>
        </p:nvSpPr>
        <p:spPr bwMode="auto">
          <a:xfrm>
            <a:off x="3581400" y="4648200"/>
            <a:ext cx="5334000" cy="4572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http://www.webassign.net/student.html</a:t>
            </a:r>
            <a:endParaRPr lang="en-US" sz="2400" b="1" u="sng" dirty="0"/>
          </a:p>
        </p:txBody>
      </p:sp>
      <p:sp>
        <p:nvSpPr>
          <p:cNvPr id="450571" name="Text Box 11"/>
          <p:cNvSpPr txBox="1">
            <a:spLocks noChangeArrowheads="1"/>
          </p:cNvSpPr>
          <p:nvPr/>
        </p:nvSpPr>
        <p:spPr bwMode="auto">
          <a:xfrm>
            <a:off x="228600" y="4800600"/>
            <a:ext cx="2971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accent2"/>
                </a:solidFill>
              </a:rPr>
              <a:t>Labs</a:t>
            </a:r>
          </a:p>
        </p:txBody>
      </p:sp>
      <p:sp>
        <p:nvSpPr>
          <p:cNvPr id="450572" name="Text Box 12"/>
          <p:cNvSpPr txBox="1">
            <a:spLocks noChangeArrowheads="1"/>
          </p:cNvSpPr>
          <p:nvPr/>
        </p:nvSpPr>
        <p:spPr bwMode="auto">
          <a:xfrm>
            <a:off x="0" y="5670550"/>
            <a:ext cx="7239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You are required to sign up for PHY 114L</a:t>
            </a:r>
          </a:p>
          <a:p>
            <a:pPr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You </a:t>
            </a:r>
            <a:r>
              <a:rPr lang="en-US" sz="2400" u="sng" dirty="0">
                <a:solidFill>
                  <a:schemeClr val="accent2"/>
                </a:solidFill>
              </a:rPr>
              <a:t>must</a:t>
            </a:r>
            <a:r>
              <a:rPr lang="en-US" sz="2400" dirty="0">
                <a:solidFill>
                  <a:schemeClr val="accent2"/>
                </a:solidFill>
              </a:rPr>
              <a:t> pass the lab to pass the class</a:t>
            </a:r>
          </a:p>
          <a:p>
            <a:pPr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Labs begin after MLK day, January 23, 2023.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50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05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05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05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05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05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05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05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05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0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0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0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0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0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0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7" grpId="0" build="p"/>
      <p:bldP spid="450568" grpId="0" animBg="1"/>
      <p:bldP spid="450571" grpId="0"/>
      <p:bldP spid="450572" grpId="0" build="p" advAuto="100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" y="367099"/>
            <a:ext cx="8077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Three point charges are located at the corners of an equilateral triangle as shown below.  Calculate the net electric force on the 7.0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charge.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52475" y="1676400"/>
          <a:ext cx="3209925" cy="2810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370572" imgH="2075523" progId="ISISServer">
                  <p:embed/>
                </p:oleObj>
              </mc:Choice>
              <mc:Fallback>
                <p:oleObj r:id="rId2" imgW="2370572" imgH="2075523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" y="1676400"/>
                        <a:ext cx="3209925" cy="28102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2133600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Use superposition</a:t>
            </a:r>
          </a:p>
          <a:p>
            <a:endParaRPr lang="en-US" sz="3600" dirty="0">
              <a:solidFill>
                <a:schemeClr val="tx2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Solve on Board (so take notes).</a:t>
            </a:r>
          </a:p>
        </p:txBody>
      </p:sp>
    </p:spTree>
    <p:extLst>
      <p:ext uri="{BB962C8B-B14F-4D97-AF65-F5344CB8AC3E}">
        <p14:creationId xmlns:p14="http://schemas.microsoft.com/office/powerpoint/2010/main" val="487737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Oval 2"/>
          <p:cNvSpPr>
            <a:spLocks noChangeArrowheads="1"/>
          </p:cNvSpPr>
          <p:nvPr/>
        </p:nvSpPr>
        <p:spPr bwMode="auto">
          <a:xfrm>
            <a:off x="7391400" y="1371600"/>
            <a:ext cx="304800" cy="304800"/>
          </a:xfrm>
          <a:prstGeom prst="ellipse">
            <a:avLst/>
          </a:prstGeom>
          <a:gradFill rotWithShape="1">
            <a:gsLst>
              <a:gs pos="0">
                <a:srgbClr val="9900CC"/>
              </a:gs>
              <a:gs pos="100000">
                <a:srgbClr val="9900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 i="1"/>
          </a:p>
        </p:txBody>
      </p:sp>
      <p:sp>
        <p:nvSpPr>
          <p:cNvPr id="588803" name="Text Box 3"/>
          <p:cNvSpPr txBox="1">
            <a:spLocks noChangeArrowheads="1"/>
          </p:cNvSpPr>
          <p:nvPr/>
        </p:nvSpPr>
        <p:spPr bwMode="auto">
          <a:xfrm>
            <a:off x="0" y="0"/>
            <a:ext cx="640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Sample Problem</a:t>
            </a:r>
          </a:p>
        </p:txBody>
      </p:sp>
      <p:sp>
        <p:nvSpPr>
          <p:cNvPr id="588804" name="Oval 4"/>
          <p:cNvSpPr>
            <a:spLocks noChangeArrowheads="1"/>
          </p:cNvSpPr>
          <p:nvPr/>
        </p:nvSpPr>
        <p:spPr bwMode="auto">
          <a:xfrm>
            <a:off x="6324600" y="304800"/>
            <a:ext cx="304800" cy="304800"/>
          </a:xfrm>
          <a:prstGeom prst="ellipse">
            <a:avLst/>
          </a:pr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 i="1"/>
          </a:p>
        </p:txBody>
      </p:sp>
      <p:sp>
        <p:nvSpPr>
          <p:cNvPr id="588805" name="Oval 5"/>
          <p:cNvSpPr>
            <a:spLocks noChangeArrowheads="1"/>
          </p:cNvSpPr>
          <p:nvPr/>
        </p:nvSpPr>
        <p:spPr bwMode="auto">
          <a:xfrm>
            <a:off x="8458200" y="304800"/>
            <a:ext cx="304800" cy="304800"/>
          </a:xfrm>
          <a:prstGeom prst="ellipse">
            <a:avLst/>
          </a:prstGeom>
          <a:gradFill rotWithShape="1">
            <a:gsLst>
              <a:gs pos="0">
                <a:srgbClr val="996600"/>
              </a:gs>
              <a:gs pos="100000">
                <a:srgbClr val="9966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 i="1"/>
          </a:p>
        </p:txBody>
      </p:sp>
      <p:sp>
        <p:nvSpPr>
          <p:cNvPr id="588806" name="Text Box 6"/>
          <p:cNvSpPr txBox="1">
            <a:spLocks noChangeArrowheads="1"/>
          </p:cNvSpPr>
          <p:nvPr/>
        </p:nvSpPr>
        <p:spPr bwMode="auto">
          <a:xfrm>
            <a:off x="5257800" y="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+2.0 </a:t>
            </a:r>
            <a:r>
              <a:rPr lang="en-US" sz="2400" b="1">
                <a:solidFill>
                  <a:srgbClr val="009900"/>
                </a:solidFill>
                <a:sym typeface="Symbol" pitchFamily="18" charset="2"/>
              </a:rPr>
              <a:t>C</a:t>
            </a:r>
          </a:p>
        </p:txBody>
      </p:sp>
      <p:sp>
        <p:nvSpPr>
          <p:cNvPr id="588807" name="Text Box 7"/>
          <p:cNvSpPr txBox="1">
            <a:spLocks noChangeArrowheads="1"/>
          </p:cNvSpPr>
          <p:nvPr/>
        </p:nvSpPr>
        <p:spPr bwMode="auto">
          <a:xfrm>
            <a:off x="6477000" y="762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5.0 cm</a:t>
            </a:r>
            <a:endParaRPr lang="en-US" sz="2400" b="1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588808" name="Line 8"/>
          <p:cNvSpPr>
            <a:spLocks noChangeShapeType="1"/>
          </p:cNvSpPr>
          <p:nvPr/>
        </p:nvSpPr>
        <p:spPr bwMode="auto">
          <a:xfrm>
            <a:off x="6477000" y="457200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8809" name="Line 9"/>
          <p:cNvSpPr>
            <a:spLocks noChangeShapeType="1"/>
          </p:cNvSpPr>
          <p:nvPr/>
        </p:nvSpPr>
        <p:spPr bwMode="auto">
          <a:xfrm>
            <a:off x="7543800" y="457200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8810" name="Line 10"/>
          <p:cNvSpPr>
            <a:spLocks noChangeShapeType="1"/>
          </p:cNvSpPr>
          <p:nvPr/>
        </p:nvSpPr>
        <p:spPr bwMode="auto">
          <a:xfrm rot="5400000">
            <a:off x="7010400" y="990600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8811" name="Text Box 11"/>
          <p:cNvSpPr txBox="1">
            <a:spLocks noChangeArrowheads="1"/>
          </p:cNvSpPr>
          <p:nvPr/>
        </p:nvSpPr>
        <p:spPr bwMode="auto">
          <a:xfrm>
            <a:off x="7772400" y="609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–2.0 </a:t>
            </a:r>
            <a:r>
              <a:rPr lang="en-US" sz="2400" b="1">
                <a:solidFill>
                  <a:schemeClr val="accent2"/>
                </a:solidFill>
                <a:sym typeface="Symbol" pitchFamily="18" charset="2"/>
              </a:rPr>
              <a:t>C</a:t>
            </a:r>
          </a:p>
        </p:txBody>
      </p:sp>
      <p:sp>
        <p:nvSpPr>
          <p:cNvPr id="588812" name="Text Box 12"/>
          <p:cNvSpPr txBox="1">
            <a:spLocks noChangeArrowheads="1"/>
          </p:cNvSpPr>
          <p:nvPr/>
        </p:nvSpPr>
        <p:spPr bwMode="auto">
          <a:xfrm>
            <a:off x="7543800" y="762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5.0 cm</a:t>
            </a:r>
            <a:endParaRPr lang="en-US" sz="2400" b="1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588813" name="Text Box 13"/>
          <p:cNvSpPr txBox="1">
            <a:spLocks noChangeArrowheads="1"/>
          </p:cNvSpPr>
          <p:nvPr/>
        </p:nvSpPr>
        <p:spPr bwMode="auto">
          <a:xfrm rot="5400000">
            <a:off x="7162800" y="762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5.0 cm</a:t>
            </a:r>
            <a:endParaRPr lang="en-US" sz="2400" b="1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588814" name="Text Box 14"/>
          <p:cNvSpPr txBox="1">
            <a:spLocks noChangeArrowheads="1"/>
          </p:cNvSpPr>
          <p:nvPr/>
        </p:nvSpPr>
        <p:spPr bwMode="auto">
          <a:xfrm>
            <a:off x="7772400" y="1371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9900CC"/>
                </a:solidFill>
              </a:rPr>
              <a:t>–2.0 </a:t>
            </a:r>
            <a:r>
              <a:rPr lang="en-US" sz="2400" b="1">
                <a:solidFill>
                  <a:srgbClr val="9900CC"/>
                </a:solidFill>
                <a:sym typeface="Symbol" pitchFamily="18" charset="2"/>
              </a:rPr>
              <a:t>C</a:t>
            </a:r>
          </a:p>
        </p:txBody>
      </p:sp>
      <p:sp>
        <p:nvSpPr>
          <p:cNvPr id="588815" name="Text Box 15"/>
          <p:cNvSpPr txBox="1">
            <a:spLocks noChangeArrowheads="1"/>
          </p:cNvSpPr>
          <p:nvPr/>
        </p:nvSpPr>
        <p:spPr bwMode="auto">
          <a:xfrm>
            <a:off x="0" y="685800"/>
            <a:ext cx="4343400" cy="1552575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What is the direction of the force on the purple charge?</a:t>
            </a:r>
            <a:endParaRPr lang="en-US">
              <a:solidFill>
                <a:schemeClr val="bg1"/>
              </a:solidFill>
              <a:sym typeface="Symbol" pitchFamily="18" charset="2"/>
            </a:endParaRPr>
          </a:p>
          <a:p>
            <a:pPr>
              <a:buFontTx/>
              <a:buAutoNum type="alphaUcParenR"/>
            </a:pPr>
            <a:r>
              <a:rPr lang="en-US">
                <a:solidFill>
                  <a:schemeClr val="bg1"/>
                </a:solidFill>
              </a:rPr>
              <a:t>Up</a:t>
            </a:r>
            <a:r>
              <a:rPr lang="en-US">
                <a:solidFill>
                  <a:schemeClr val="bg1"/>
                </a:solidFill>
                <a:sym typeface="Symbol" pitchFamily="18" charset="2"/>
              </a:rPr>
              <a:t>	  B) Down     C) Left	</a:t>
            </a:r>
          </a:p>
          <a:p>
            <a:r>
              <a:rPr lang="en-US">
                <a:solidFill>
                  <a:schemeClr val="bg1"/>
                </a:solidFill>
                <a:sym typeface="Symbol" pitchFamily="18" charset="2"/>
              </a:rPr>
              <a:t>D) Right   E) None of the above</a:t>
            </a:r>
          </a:p>
        </p:txBody>
      </p:sp>
      <p:sp>
        <p:nvSpPr>
          <p:cNvPr id="588816" name="Line 16"/>
          <p:cNvSpPr>
            <a:spLocks noChangeShapeType="1"/>
          </p:cNvSpPr>
          <p:nvPr/>
        </p:nvSpPr>
        <p:spPr bwMode="auto">
          <a:xfrm flipH="1">
            <a:off x="6858000" y="1600200"/>
            <a:ext cx="685800" cy="685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8817" name="Text Box 17"/>
          <p:cNvSpPr txBox="1">
            <a:spLocks noChangeArrowheads="1"/>
          </p:cNvSpPr>
          <p:nvPr/>
        </p:nvSpPr>
        <p:spPr bwMode="auto">
          <a:xfrm>
            <a:off x="0" y="2362200"/>
            <a:ext cx="8839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>
                <a:solidFill>
                  <a:schemeClr val="tx1"/>
                </a:solidFill>
              </a:rPr>
              <a:t>The separation between the purple charge and each of the other charges is identical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chemeClr val="tx1"/>
                </a:solidFill>
              </a:rPr>
              <a:t>The magnitude of those forces is identical</a:t>
            </a:r>
          </a:p>
        </p:txBody>
      </p:sp>
      <p:graphicFrame>
        <p:nvGraphicFramePr>
          <p:cNvPr id="588818" name="Object 18"/>
          <p:cNvGraphicFramePr>
            <a:graphicFrameLocks noChangeAspect="1"/>
          </p:cNvGraphicFramePr>
          <p:nvPr/>
        </p:nvGraphicFramePr>
        <p:xfrm>
          <a:off x="3978275" y="2643188"/>
          <a:ext cx="50038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70000" imgH="330120" progId="Equation.DSMT4">
                  <p:embed/>
                </p:oleObj>
              </mc:Choice>
              <mc:Fallback>
                <p:oleObj name="Equation" r:id="rId3" imgW="2070000" imgH="330120" progId="Equation.DSMT4">
                  <p:embed/>
                  <p:pic>
                    <p:nvPicPr>
                      <p:cNvPr id="58881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8275" y="2643188"/>
                        <a:ext cx="5003800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8819" name="Object 19"/>
          <p:cNvGraphicFramePr>
            <a:graphicFrameLocks noChangeAspect="1"/>
          </p:cNvGraphicFramePr>
          <p:nvPr/>
        </p:nvGraphicFramePr>
        <p:xfrm>
          <a:off x="152400" y="3714750"/>
          <a:ext cx="1903413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87320" imgH="419040" progId="Equation.DSMT4">
                  <p:embed/>
                </p:oleObj>
              </mc:Choice>
              <mc:Fallback>
                <p:oleObj name="Equation" r:id="rId5" imgW="787320" imgH="419040" progId="Equation.DSMT4">
                  <p:embed/>
                  <p:pic>
                    <p:nvPicPr>
                      <p:cNvPr id="58881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714750"/>
                        <a:ext cx="1903413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8820" name="Object 20"/>
          <p:cNvGraphicFramePr>
            <a:graphicFrameLocks noChangeAspect="1"/>
          </p:cNvGraphicFramePr>
          <p:nvPr/>
        </p:nvGraphicFramePr>
        <p:xfrm>
          <a:off x="2011363" y="3581400"/>
          <a:ext cx="5862637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25680" imgH="571320" progId="Equation.DSMT4">
                  <p:embed/>
                </p:oleObj>
              </mc:Choice>
              <mc:Fallback>
                <p:oleObj name="Equation" r:id="rId7" imgW="2425680" imgH="571320" progId="Equation.DSMT4">
                  <p:embed/>
                  <p:pic>
                    <p:nvPicPr>
                      <p:cNvPr id="58882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1363" y="3581400"/>
                        <a:ext cx="5862637" cy="122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8821" name="Object 21"/>
          <p:cNvGraphicFramePr>
            <a:graphicFrameLocks noChangeAspect="1"/>
          </p:cNvGraphicFramePr>
          <p:nvPr/>
        </p:nvGraphicFramePr>
        <p:xfrm>
          <a:off x="7848600" y="3962400"/>
          <a:ext cx="12271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07960" imgH="177480" progId="Equation.DSMT4">
                  <p:embed/>
                </p:oleObj>
              </mc:Choice>
              <mc:Fallback>
                <p:oleObj name="Equation" r:id="rId9" imgW="507960" imgH="177480" progId="Equation.DSMT4">
                  <p:embed/>
                  <p:pic>
                    <p:nvPicPr>
                      <p:cNvPr id="58882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3962400"/>
                        <a:ext cx="122713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8822" name="Text Box 22"/>
          <p:cNvSpPr txBox="1">
            <a:spLocks noChangeArrowheads="1"/>
          </p:cNvSpPr>
          <p:nvPr/>
        </p:nvSpPr>
        <p:spPr bwMode="auto">
          <a:xfrm>
            <a:off x="304800" y="4800600"/>
            <a:ext cx="8839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The brown charge creates a repulsive force at 45</a:t>
            </a: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 down and left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The green charge creates an attractive force at 45</a:t>
            </a: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 up and left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The sum of these two vectors points straight left</a:t>
            </a:r>
          </a:p>
        </p:txBody>
      </p:sp>
      <p:sp>
        <p:nvSpPr>
          <p:cNvPr id="588823" name="Line 23"/>
          <p:cNvSpPr>
            <a:spLocks noChangeShapeType="1"/>
          </p:cNvSpPr>
          <p:nvPr/>
        </p:nvSpPr>
        <p:spPr bwMode="auto">
          <a:xfrm flipH="1" flipV="1">
            <a:off x="6858000" y="838200"/>
            <a:ext cx="685800" cy="68580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8824" name="Text Box 24"/>
          <p:cNvSpPr txBox="1">
            <a:spLocks noChangeArrowheads="1"/>
          </p:cNvSpPr>
          <p:nvPr/>
        </p:nvSpPr>
        <p:spPr bwMode="auto">
          <a:xfrm rot="-2933275">
            <a:off x="6858000" y="18288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7.2 N</a:t>
            </a:r>
            <a:endParaRPr lang="en-US" sz="2400" b="1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588825" name="Text Box 25"/>
          <p:cNvSpPr txBox="1">
            <a:spLocks noChangeArrowheads="1"/>
          </p:cNvSpPr>
          <p:nvPr/>
        </p:nvSpPr>
        <p:spPr bwMode="auto">
          <a:xfrm rot="2607264">
            <a:off x="6400800" y="10668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7.2 N</a:t>
            </a:r>
            <a:endParaRPr lang="en-US" sz="2400" b="1">
              <a:solidFill>
                <a:srgbClr val="009900"/>
              </a:solidFill>
              <a:sym typeface="Symbol" pitchFamily="18" charset="2"/>
            </a:endParaRPr>
          </a:p>
        </p:txBody>
      </p:sp>
      <p:sp>
        <p:nvSpPr>
          <p:cNvPr id="588826" name="Line 26"/>
          <p:cNvSpPr>
            <a:spLocks noChangeShapeType="1"/>
          </p:cNvSpPr>
          <p:nvPr/>
        </p:nvSpPr>
        <p:spPr bwMode="auto">
          <a:xfrm flipH="1" flipV="1">
            <a:off x="6096000" y="1524000"/>
            <a:ext cx="1447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8827" name="AutoShape 27"/>
          <p:cNvSpPr>
            <a:spLocks noChangeArrowheads="1"/>
          </p:cNvSpPr>
          <p:nvPr/>
        </p:nvSpPr>
        <p:spPr bwMode="auto">
          <a:xfrm>
            <a:off x="2540000" y="1447800"/>
            <a:ext cx="1143000" cy="38100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8828" name="Line 28"/>
          <p:cNvSpPr>
            <a:spLocks noChangeShapeType="1"/>
          </p:cNvSpPr>
          <p:nvPr/>
        </p:nvSpPr>
        <p:spPr bwMode="auto">
          <a:xfrm flipH="1">
            <a:off x="6172200" y="838200"/>
            <a:ext cx="685800" cy="685800"/>
          </a:xfrm>
          <a:prstGeom prst="line">
            <a:avLst/>
          </a:prstGeom>
          <a:noFill/>
          <a:ln w="5715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8829" name="Line 29"/>
          <p:cNvSpPr>
            <a:spLocks noChangeShapeType="1"/>
          </p:cNvSpPr>
          <p:nvPr/>
        </p:nvSpPr>
        <p:spPr bwMode="auto">
          <a:xfrm flipH="1" flipV="1">
            <a:off x="6172200" y="1600200"/>
            <a:ext cx="685800" cy="685800"/>
          </a:xfrm>
          <a:prstGeom prst="line">
            <a:avLst/>
          </a:prstGeom>
          <a:noFill/>
          <a:ln w="57150">
            <a:solidFill>
              <a:srgbClr val="0099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88830" name="Object 30"/>
          <p:cNvGraphicFramePr>
            <a:graphicFrameLocks noChangeAspect="1"/>
          </p:cNvGraphicFramePr>
          <p:nvPr/>
        </p:nvGraphicFramePr>
        <p:xfrm>
          <a:off x="762000" y="6019800"/>
          <a:ext cx="368617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38000" imgH="266400" progId="Equation.DSMT4">
                  <p:embed/>
                </p:oleObj>
              </mc:Choice>
              <mc:Fallback>
                <p:oleObj name="Equation" r:id="rId11" imgW="1638000" imgH="266400" progId="Equation.DSMT4">
                  <p:embed/>
                  <p:pic>
                    <p:nvPicPr>
                      <p:cNvPr id="58883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019800"/>
                        <a:ext cx="3686175" cy="57308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8831" name="AutoShape 31"/>
          <p:cNvSpPr>
            <a:spLocks noChangeArrowheads="1"/>
          </p:cNvSpPr>
          <p:nvPr/>
        </p:nvSpPr>
        <p:spPr bwMode="auto">
          <a:xfrm flipH="1">
            <a:off x="6705600" y="838200"/>
            <a:ext cx="1447800" cy="1295400"/>
          </a:xfrm>
          <a:custGeom>
            <a:avLst/>
            <a:gdLst>
              <a:gd name="G0" fmla="+- -1339267 0 0"/>
              <a:gd name="G1" fmla="+- -11796480 0 0"/>
              <a:gd name="G2" fmla="+- -1339267 0 -11796480"/>
              <a:gd name="G3" fmla="+- 10800 0 0"/>
              <a:gd name="G4" fmla="+- 0 0 -1339267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795 0 0"/>
              <a:gd name="G9" fmla="+- 0 0 -11796480"/>
              <a:gd name="G10" fmla="+- 8795 0 2700"/>
              <a:gd name="G11" fmla="cos G10 -1339267"/>
              <a:gd name="G12" fmla="sin G10 -1339267"/>
              <a:gd name="G13" fmla="cos 13500 -1339267"/>
              <a:gd name="G14" fmla="sin 13500 -1339267"/>
              <a:gd name="G15" fmla="+- G11 10800 0"/>
              <a:gd name="G16" fmla="+- G12 10800 0"/>
              <a:gd name="G17" fmla="+- G13 10800 0"/>
              <a:gd name="G18" fmla="+- G14 10800 0"/>
              <a:gd name="G19" fmla="*/ 8795 1 2"/>
              <a:gd name="G20" fmla="+- G19 5400 0"/>
              <a:gd name="G21" fmla="cos G20 -1339267"/>
              <a:gd name="G22" fmla="sin G20 -1339267"/>
              <a:gd name="G23" fmla="+- G21 10800 0"/>
              <a:gd name="G24" fmla="+- G12 G23 G22"/>
              <a:gd name="G25" fmla="+- G22 G23 G11"/>
              <a:gd name="G26" fmla="cos 10800 -1339267"/>
              <a:gd name="G27" fmla="sin 10800 -1339267"/>
              <a:gd name="G28" fmla="cos 8795 -1339267"/>
              <a:gd name="G29" fmla="sin 8795 -1339267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-1339267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795 G39"/>
              <a:gd name="G43" fmla="sin 879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884 w 21600"/>
              <a:gd name="T5" fmla="*/ 171 h 21600"/>
              <a:gd name="T6" fmla="*/ 1002 w 21600"/>
              <a:gd name="T7" fmla="*/ 10800 h 21600"/>
              <a:gd name="T8" fmla="*/ 9239 w 21600"/>
              <a:gd name="T9" fmla="*/ 2144 h 21600"/>
              <a:gd name="T10" fmla="*/ 23450 w 21600"/>
              <a:gd name="T11" fmla="*/ 6086 h 21600"/>
              <a:gd name="T12" fmla="*/ 21274 w 21600"/>
              <a:gd name="T13" fmla="*/ 10848 h 21600"/>
              <a:gd name="T14" fmla="*/ 16511 w 21600"/>
              <a:gd name="T15" fmla="*/ 8671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041" y="7729"/>
                </a:moveTo>
                <a:cubicBezTo>
                  <a:pt x="17759" y="4287"/>
                  <a:pt x="14472" y="2005"/>
                  <a:pt x="10800" y="2005"/>
                </a:cubicBezTo>
                <a:cubicBezTo>
                  <a:pt x="5942" y="2005"/>
                  <a:pt x="2005" y="5942"/>
                  <a:pt x="2005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5310" y="0"/>
                  <a:pt x="19345" y="2802"/>
                  <a:pt x="20920" y="7029"/>
                </a:cubicBezTo>
                <a:lnTo>
                  <a:pt x="23450" y="6086"/>
                </a:lnTo>
                <a:lnTo>
                  <a:pt x="21274" y="10848"/>
                </a:lnTo>
                <a:lnTo>
                  <a:pt x="16511" y="8671"/>
                </a:lnTo>
                <a:lnTo>
                  <a:pt x="19041" y="772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graphicFrame>
        <p:nvGraphicFramePr>
          <p:cNvPr id="588832" name="Object 32"/>
          <p:cNvGraphicFramePr>
            <a:graphicFrameLocks noChangeAspect="1"/>
          </p:cNvGraphicFramePr>
          <p:nvPr/>
        </p:nvGraphicFramePr>
        <p:xfrm>
          <a:off x="5562600" y="6172200"/>
          <a:ext cx="18002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99920" imgH="203040" progId="Equation.DSMT4">
                  <p:embed/>
                </p:oleObj>
              </mc:Choice>
              <mc:Fallback>
                <p:oleObj name="Equation" r:id="rId13" imgW="799920" imgH="203040" progId="Equation.DSMT4">
                  <p:embed/>
                  <p:pic>
                    <p:nvPicPr>
                      <p:cNvPr id="588832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6172200"/>
                        <a:ext cx="1800225" cy="4365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196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8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8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8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8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88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8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8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8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88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8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8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8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88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8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8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8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88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88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588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588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58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88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88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88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88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88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15" grpId="0" animBg="1" autoUpdateAnimBg="0"/>
      <p:bldP spid="588816" grpId="0" animBg="1"/>
      <p:bldP spid="588823" grpId="0" animBg="1"/>
      <p:bldP spid="588824" grpId="0"/>
      <p:bldP spid="588825" grpId="0"/>
      <p:bldP spid="588826" grpId="0" animBg="1"/>
      <p:bldP spid="588827" grpId="0" animBg="1"/>
      <p:bldP spid="588828" grpId="0" animBg="1"/>
      <p:bldP spid="588829" grpId="0" animBg="1"/>
      <p:bldP spid="5888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781384"/>
              </p:ext>
            </p:extLst>
          </p:nvPr>
        </p:nvGraphicFramePr>
        <p:xfrm>
          <a:off x="203200" y="1604963"/>
          <a:ext cx="8474075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30864" imgH="2497494" progId="Word.Document.12">
                  <p:embed/>
                </p:oleObj>
              </mc:Choice>
              <mc:Fallback>
                <p:oleObj name="Document" r:id="rId2" imgW="5930864" imgH="24974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3200" y="1604963"/>
                        <a:ext cx="8474075" cy="355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0" y="5728871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ANS C</a:t>
            </a:r>
          </a:p>
        </p:txBody>
      </p:sp>
    </p:spTree>
    <p:extLst>
      <p:ext uri="{BB962C8B-B14F-4D97-AF65-F5344CB8AC3E}">
        <p14:creationId xmlns:p14="http://schemas.microsoft.com/office/powerpoint/2010/main" val="66307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441E02-FF02-4C79-A106-376237A6D3A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7101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0"/>
            <a:ext cx="8229600" cy="1124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Quick Quiz 22.3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371600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 A has a charge of +2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and object B has a charge of +6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Which statement is true about the electric forces on the objects?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7201" y="2756595"/>
          <a:ext cx="3095980" cy="3531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04840" imgH="1269720" progId="Equation.DSMT4">
                  <p:embed/>
                </p:oleObj>
              </mc:Choice>
              <mc:Fallback>
                <p:oleObj name="Equation" r:id="rId3" imgW="1104840" imgH="12697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1" y="2756595"/>
                        <a:ext cx="3095980" cy="35317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5800" y="220009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4400" y="39624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Ans</a:t>
            </a:r>
            <a:r>
              <a:rPr lang="en-US" dirty="0">
                <a:solidFill>
                  <a:srgbClr val="FF0000"/>
                </a:solidFill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277111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Text Box 2"/>
          <p:cNvSpPr txBox="1">
            <a:spLocks noChangeArrowheads="1"/>
          </p:cNvSpPr>
          <p:nvPr/>
        </p:nvSpPr>
        <p:spPr bwMode="auto">
          <a:xfrm>
            <a:off x="2801938" y="90488"/>
            <a:ext cx="367506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tx1"/>
                </a:solidFill>
                <a:latin typeface="Arial" charset="0"/>
              </a:rPr>
              <a:t>Electric Field</a:t>
            </a:r>
          </a:p>
        </p:txBody>
      </p:sp>
      <p:pic>
        <p:nvPicPr>
          <p:cNvPr id="665603" name="Picture 3" descr="lightning strike at s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303053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04" name="Text Box 4"/>
          <p:cNvSpPr txBox="1">
            <a:spLocks noChangeArrowheads="1"/>
          </p:cNvSpPr>
          <p:nvPr/>
        </p:nvSpPr>
        <p:spPr bwMode="auto">
          <a:xfrm>
            <a:off x="4343400" y="3032125"/>
            <a:ext cx="441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solidFill>
                  <a:schemeClr val="accent2"/>
                </a:solidFill>
                <a:latin typeface="Arial" charset="0"/>
              </a:rPr>
              <a:t>Lightning is associated with very strong electric fields in the atmosphere. </a:t>
            </a:r>
          </a:p>
        </p:txBody>
      </p:sp>
    </p:spTree>
    <p:extLst>
      <p:ext uri="{BB962C8B-B14F-4D97-AF65-F5344CB8AC3E}">
        <p14:creationId xmlns:p14="http://schemas.microsoft.com/office/powerpoint/2010/main" val="113504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6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0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The Electric Field</a:t>
            </a:r>
          </a:p>
        </p:txBody>
      </p:sp>
      <p:sp>
        <p:nvSpPr>
          <p:cNvPr id="593961" name="Text Box 41"/>
          <p:cNvSpPr txBox="1">
            <a:spLocks noChangeArrowheads="1"/>
          </p:cNvSpPr>
          <p:nvPr/>
        </p:nvSpPr>
        <p:spPr bwMode="auto">
          <a:xfrm>
            <a:off x="152400" y="762000"/>
            <a:ext cx="8839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Suppose we have some distribution of charges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We are about to put a small charge </a:t>
            </a:r>
            <a:r>
              <a:rPr lang="en-US" sz="2400" i="1">
                <a:solidFill>
                  <a:schemeClr val="accent2"/>
                </a:solidFill>
              </a:rPr>
              <a:t>q</a:t>
            </a:r>
            <a:r>
              <a:rPr lang="en-US" sz="2400" baseline="-25000">
                <a:solidFill>
                  <a:schemeClr val="accent2"/>
                </a:solidFill>
              </a:rPr>
              <a:t>0</a:t>
            </a:r>
            <a:r>
              <a:rPr lang="en-US" sz="2400">
                <a:solidFill>
                  <a:schemeClr val="accent2"/>
                </a:solidFill>
              </a:rPr>
              <a:t> at a point </a:t>
            </a:r>
            <a:r>
              <a:rPr lang="en-US" sz="2400" b="1">
                <a:solidFill>
                  <a:schemeClr val="accent2"/>
                </a:solidFill>
              </a:rPr>
              <a:t>r</a:t>
            </a:r>
            <a:endParaRPr lang="en-US" sz="2400">
              <a:solidFill>
                <a:schemeClr val="accent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What will be the force on the charge at </a:t>
            </a:r>
            <a:r>
              <a:rPr lang="en-US" sz="2400" b="1">
                <a:solidFill>
                  <a:schemeClr val="accent2"/>
                </a:solidFill>
              </a:rPr>
              <a:t>r</a:t>
            </a:r>
            <a:r>
              <a:rPr lang="en-US" sz="2400">
                <a:solidFill>
                  <a:schemeClr val="accent2"/>
                </a:solidFill>
              </a:rPr>
              <a:t>?</a:t>
            </a:r>
            <a:endParaRPr lang="en-US" sz="2400" i="1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593962" name="AutoShape 42"/>
          <p:cNvSpPr>
            <a:spLocks noChangeArrowheads="1"/>
          </p:cNvSpPr>
          <p:nvPr/>
        </p:nvSpPr>
        <p:spPr bwMode="auto">
          <a:xfrm>
            <a:off x="7467600" y="762000"/>
            <a:ext cx="1295400" cy="11430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9933FF">
                  <a:gamma/>
                  <a:shade val="46275"/>
                  <a:invGamma/>
                </a:srgbClr>
              </a:gs>
              <a:gs pos="50000">
                <a:srgbClr val="9933FF"/>
              </a:gs>
              <a:gs pos="100000">
                <a:srgbClr val="9933FF">
                  <a:gamma/>
                  <a:shade val="46275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63" name="Oval 43"/>
          <p:cNvSpPr>
            <a:spLocks noChangeArrowheads="1"/>
          </p:cNvSpPr>
          <p:nvPr/>
        </p:nvSpPr>
        <p:spPr bwMode="auto">
          <a:xfrm>
            <a:off x="6400800" y="2286000"/>
            <a:ext cx="304800" cy="304800"/>
          </a:xfrm>
          <a:prstGeom prst="ellipse">
            <a:avLst/>
          </a:prstGeom>
          <a:gradFill rotWithShape="1">
            <a:gsLst>
              <a:gs pos="0">
                <a:srgbClr val="99FF66"/>
              </a:gs>
              <a:gs pos="100000">
                <a:srgbClr val="99FF6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 i="1"/>
          </a:p>
        </p:txBody>
      </p:sp>
      <p:sp>
        <p:nvSpPr>
          <p:cNvPr id="593964" name="AutoShape 44"/>
          <p:cNvSpPr>
            <a:spLocks noChangeArrowheads="1"/>
          </p:cNvSpPr>
          <p:nvPr/>
        </p:nvSpPr>
        <p:spPr bwMode="auto">
          <a:xfrm>
            <a:off x="7086600" y="3048000"/>
            <a:ext cx="1828800" cy="609600"/>
          </a:xfrm>
          <a:prstGeom prst="parallelogram">
            <a:avLst>
              <a:gd name="adj" fmla="val 75000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65" name="Freeform 45"/>
          <p:cNvSpPr>
            <a:spLocks/>
          </p:cNvSpPr>
          <p:nvPr/>
        </p:nvSpPr>
        <p:spPr bwMode="auto">
          <a:xfrm>
            <a:off x="6324600" y="990600"/>
            <a:ext cx="774700" cy="2514600"/>
          </a:xfrm>
          <a:custGeom>
            <a:avLst/>
            <a:gdLst>
              <a:gd name="T0" fmla="*/ 0 w 488"/>
              <a:gd name="T1" fmla="*/ 1584 h 1584"/>
              <a:gd name="T2" fmla="*/ 432 w 488"/>
              <a:gd name="T3" fmla="*/ 1152 h 1584"/>
              <a:gd name="T4" fmla="*/ 336 w 488"/>
              <a:gd name="T5" fmla="*/ 480 h 1584"/>
              <a:gd name="T6" fmla="*/ 432 w 488"/>
              <a:gd name="T7" fmla="*/ 0 h 1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8" h="1584">
                <a:moveTo>
                  <a:pt x="0" y="1584"/>
                </a:moveTo>
                <a:cubicBezTo>
                  <a:pt x="188" y="1460"/>
                  <a:pt x="376" y="1336"/>
                  <a:pt x="432" y="1152"/>
                </a:cubicBezTo>
                <a:cubicBezTo>
                  <a:pt x="488" y="968"/>
                  <a:pt x="336" y="672"/>
                  <a:pt x="336" y="480"/>
                </a:cubicBezTo>
                <a:cubicBezTo>
                  <a:pt x="336" y="288"/>
                  <a:pt x="384" y="144"/>
                  <a:pt x="432" y="0"/>
                </a:cubicBezTo>
              </a:path>
            </a:pathLst>
          </a:custGeom>
          <a:noFill/>
          <a:ln w="38100" cmpd="sng">
            <a:solidFill>
              <a:srgbClr val="99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66" name="Oval 46"/>
          <p:cNvSpPr>
            <a:spLocks noChangeArrowheads="1"/>
          </p:cNvSpPr>
          <p:nvPr/>
        </p:nvSpPr>
        <p:spPr bwMode="auto">
          <a:xfrm>
            <a:off x="7848600" y="220980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 i="1"/>
          </a:p>
        </p:txBody>
      </p:sp>
      <p:sp>
        <p:nvSpPr>
          <p:cNvPr id="593967" name="Text Box 47"/>
          <p:cNvSpPr txBox="1">
            <a:spLocks noChangeArrowheads="1"/>
          </p:cNvSpPr>
          <p:nvPr/>
        </p:nvSpPr>
        <p:spPr bwMode="auto">
          <a:xfrm>
            <a:off x="7620000" y="19812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chemeClr val="accent2"/>
                </a:solidFill>
              </a:rPr>
              <a:t>q</a:t>
            </a:r>
            <a:r>
              <a:rPr lang="en-US" sz="2400" baseline="-25000">
                <a:solidFill>
                  <a:schemeClr val="accent2"/>
                </a:solidFill>
              </a:rPr>
              <a:t>0</a:t>
            </a:r>
            <a:endParaRPr lang="en-US" sz="2400" i="1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593968" name="Text Box 48"/>
          <p:cNvSpPr txBox="1">
            <a:spLocks noChangeArrowheads="1"/>
          </p:cNvSpPr>
          <p:nvPr/>
        </p:nvSpPr>
        <p:spPr bwMode="auto">
          <a:xfrm>
            <a:off x="7467600" y="23622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r</a:t>
            </a:r>
            <a:endParaRPr lang="en-US" sz="2400" b="1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593969" name="Text Box 49"/>
          <p:cNvSpPr txBox="1">
            <a:spLocks noChangeArrowheads="1"/>
          </p:cNvSpPr>
          <p:nvPr/>
        </p:nvSpPr>
        <p:spPr bwMode="auto">
          <a:xfrm>
            <a:off x="152400" y="1828800"/>
            <a:ext cx="6858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Every term in the force is proportional to </a:t>
            </a:r>
            <a:r>
              <a:rPr lang="en-US" sz="2400" i="1" dirty="0">
                <a:solidFill>
                  <a:srgbClr val="009900"/>
                </a:solidFill>
              </a:rPr>
              <a:t>q</a:t>
            </a:r>
            <a:r>
              <a:rPr lang="en-US" sz="2400" baseline="-25000" dirty="0">
                <a:solidFill>
                  <a:srgbClr val="009900"/>
                </a:solidFill>
              </a:rPr>
              <a:t>0</a:t>
            </a:r>
            <a:endParaRPr lang="en-US" sz="2400" dirty="0">
              <a:solidFill>
                <a:srgbClr val="0099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The answer will be proportional to </a:t>
            </a:r>
            <a:r>
              <a:rPr lang="en-US" sz="2400" i="1" dirty="0">
                <a:solidFill>
                  <a:srgbClr val="009900"/>
                </a:solidFill>
              </a:rPr>
              <a:t>q</a:t>
            </a:r>
            <a:r>
              <a:rPr lang="en-US" sz="2400" baseline="-25000" dirty="0">
                <a:solidFill>
                  <a:srgbClr val="009900"/>
                </a:solidFill>
              </a:rPr>
              <a:t>0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Call the proportionality constant </a:t>
            </a:r>
            <a:r>
              <a:rPr lang="en-US" sz="2400" b="1" dirty="0">
                <a:solidFill>
                  <a:srgbClr val="009900"/>
                </a:solidFill>
              </a:rPr>
              <a:t>E</a:t>
            </a:r>
            <a:r>
              <a:rPr lang="en-US" sz="2400" dirty="0">
                <a:solidFill>
                  <a:srgbClr val="009900"/>
                </a:solidFill>
              </a:rPr>
              <a:t>, the electric field</a:t>
            </a:r>
          </a:p>
        </p:txBody>
      </p:sp>
      <p:sp>
        <p:nvSpPr>
          <p:cNvPr id="593972" name="Text Box 52"/>
          <p:cNvSpPr txBox="1">
            <a:spLocks noChangeArrowheads="1"/>
          </p:cNvSpPr>
          <p:nvPr/>
        </p:nvSpPr>
        <p:spPr bwMode="auto">
          <a:xfrm>
            <a:off x="152400" y="4114800"/>
            <a:ext cx="89154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</a:rPr>
              <a:t>It is assumed that the test charge </a:t>
            </a:r>
            <a:r>
              <a:rPr lang="en-US" sz="2400" i="1">
                <a:solidFill>
                  <a:srgbClr val="9900CC"/>
                </a:solidFill>
              </a:rPr>
              <a:t>q</a:t>
            </a:r>
            <a:r>
              <a:rPr lang="en-US" sz="2400" baseline="-25000">
                <a:solidFill>
                  <a:srgbClr val="9900CC"/>
                </a:solidFill>
              </a:rPr>
              <a:t>0</a:t>
            </a:r>
            <a:r>
              <a:rPr lang="en-US" sz="2400" i="1">
                <a:solidFill>
                  <a:srgbClr val="9900CC"/>
                </a:solidFill>
              </a:rPr>
              <a:t> </a:t>
            </a:r>
            <a:r>
              <a:rPr lang="en-US" sz="2400">
                <a:solidFill>
                  <a:srgbClr val="9900CC"/>
                </a:solidFill>
              </a:rPr>
              <a:t>is small enough that the other charges don’t move in response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</a:rPr>
              <a:t>The electric field </a:t>
            </a:r>
            <a:r>
              <a:rPr lang="en-US" sz="2400" b="1">
                <a:solidFill>
                  <a:srgbClr val="9900CC"/>
                </a:solidFill>
              </a:rPr>
              <a:t>E</a:t>
            </a:r>
            <a:r>
              <a:rPr lang="en-US" sz="2400" i="1">
                <a:solidFill>
                  <a:srgbClr val="9900CC"/>
                </a:solidFill>
              </a:rPr>
              <a:t> </a:t>
            </a:r>
            <a:r>
              <a:rPr lang="en-US" sz="2400">
                <a:solidFill>
                  <a:srgbClr val="9900CC"/>
                </a:solidFill>
              </a:rPr>
              <a:t> is a function of </a:t>
            </a:r>
            <a:r>
              <a:rPr lang="en-US" sz="2400" b="1">
                <a:solidFill>
                  <a:srgbClr val="9900CC"/>
                </a:solidFill>
              </a:rPr>
              <a:t>r</a:t>
            </a:r>
            <a:r>
              <a:rPr lang="en-US" sz="2400">
                <a:solidFill>
                  <a:srgbClr val="9900CC"/>
                </a:solidFill>
              </a:rPr>
              <a:t>, the position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</a:rPr>
              <a:t>It is a </a:t>
            </a:r>
            <a:r>
              <a:rPr lang="en-US" sz="2400" i="1">
                <a:solidFill>
                  <a:srgbClr val="9900CC"/>
                </a:solidFill>
              </a:rPr>
              <a:t>vector field</a:t>
            </a:r>
            <a:r>
              <a:rPr lang="en-US" sz="2400">
                <a:solidFill>
                  <a:srgbClr val="9900CC"/>
                </a:solidFill>
              </a:rPr>
              <a:t>, it has a direction in space everywhere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</a:rPr>
              <a:t>The electric field is assumed to exist even if there is no test charge </a:t>
            </a:r>
            <a:r>
              <a:rPr lang="en-US" sz="2400" i="1">
                <a:solidFill>
                  <a:srgbClr val="9900CC"/>
                </a:solidFill>
              </a:rPr>
              <a:t>q</a:t>
            </a:r>
            <a:r>
              <a:rPr lang="en-US" sz="2400" baseline="-25000">
                <a:solidFill>
                  <a:srgbClr val="9900CC"/>
                </a:solidFill>
              </a:rPr>
              <a:t>0</a:t>
            </a:r>
            <a:r>
              <a:rPr lang="en-US" sz="2400">
                <a:solidFill>
                  <a:srgbClr val="9900CC"/>
                </a:solidFill>
              </a:rPr>
              <a:t> present</a:t>
            </a:r>
          </a:p>
        </p:txBody>
      </p:sp>
      <p:sp>
        <p:nvSpPr>
          <p:cNvPr id="593974" name="Text Box 54"/>
          <p:cNvSpPr txBox="1">
            <a:spLocks noChangeArrowheads="1"/>
          </p:cNvSpPr>
          <p:nvPr/>
        </p:nvSpPr>
        <p:spPr bwMode="auto">
          <a:xfrm>
            <a:off x="3352800" y="3124200"/>
            <a:ext cx="2895600" cy="850900"/>
          </a:xfrm>
          <a:prstGeom prst="rect">
            <a:avLst/>
          </a:prstGeom>
          <a:solidFill>
            <a:srgbClr val="0099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The units for electric field are N/C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11171" y="3129280"/>
                <a:ext cx="1158074" cy="942053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E</m:t>
                          </m:r>
                        </m:e>
                      </m:acc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/>
                                    </a:rPr>
                                    <m:t>F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e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171" y="3129280"/>
                <a:ext cx="1158074" cy="94205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44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3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3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3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3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3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3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3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3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3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3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3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3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3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3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3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3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3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3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3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3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93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939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939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939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9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9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9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9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9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9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9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93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93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1" grpId="0" build="p"/>
      <p:bldP spid="593962" grpId="0" animBg="1"/>
      <p:bldP spid="593963" grpId="0" animBg="1"/>
      <p:bldP spid="593964" grpId="0" animBg="1"/>
      <p:bldP spid="593965" grpId="0" animBg="1"/>
      <p:bldP spid="593966" grpId="0" animBg="1"/>
      <p:bldP spid="593967" grpId="0"/>
      <p:bldP spid="593968" grpId="0"/>
      <p:bldP spid="593969" grpId="0" build="p"/>
      <p:bldP spid="593972" grpId="0" build="p"/>
      <p:bldP spid="593974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2633663"/>
            <a:ext cx="627697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9906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Warmup</a:t>
            </a:r>
            <a:r>
              <a:rPr lang="en-US" dirty="0">
                <a:solidFill>
                  <a:srgbClr val="FF0000"/>
                </a:solidFill>
              </a:rPr>
              <a:t>  02</a:t>
            </a:r>
          </a:p>
        </p:txBody>
      </p:sp>
    </p:spTree>
    <p:extLst>
      <p:ext uri="{BB962C8B-B14F-4D97-AF65-F5344CB8AC3E}">
        <p14:creationId xmlns:p14="http://schemas.microsoft.com/office/powerpoint/2010/main" val="1943842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Text Box 2"/>
          <p:cNvSpPr txBox="1">
            <a:spLocks noChangeArrowheads="1"/>
          </p:cNvSpPr>
          <p:nvPr/>
        </p:nvSpPr>
        <p:spPr bwMode="auto">
          <a:xfrm>
            <a:off x="2133600" y="152400"/>
            <a:ext cx="5876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chemeClr val="tx1"/>
                </a:solidFill>
                <a:latin typeface="Arial" charset="0"/>
              </a:rPr>
              <a:t>Why Do We Use an Idea of Electric Field?</a:t>
            </a:r>
          </a:p>
        </p:txBody>
      </p:sp>
      <p:sp>
        <p:nvSpPr>
          <p:cNvPr id="666627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770255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3366CC"/>
                </a:solidFill>
                <a:latin typeface="Arial" charset="0"/>
              </a:rPr>
              <a:t>In our everyday life we use to an idea of contact forces:</a:t>
            </a:r>
          </a:p>
          <a:p>
            <a:pPr eaLnBrk="1" hangingPunct="1"/>
            <a:r>
              <a:rPr lang="en-US" sz="1800">
                <a:solidFill>
                  <a:srgbClr val="3366CC"/>
                </a:solidFill>
                <a:latin typeface="Arial" charset="0"/>
              </a:rPr>
              <a:t>Example:  The force exerted by a hammer on a nail </a:t>
            </a:r>
          </a:p>
          <a:p>
            <a:pPr eaLnBrk="1" hangingPunct="1"/>
            <a:r>
              <a:rPr lang="en-US" sz="1800">
                <a:solidFill>
                  <a:srgbClr val="3366CC"/>
                </a:solidFill>
                <a:latin typeface="Arial" charset="0"/>
              </a:rPr>
              <a:t>                  The friction between the tires of a car and the road</a:t>
            </a:r>
            <a:r>
              <a:rPr lang="en-US" sz="1800">
                <a:solidFill>
                  <a:schemeClr val="tx1"/>
                </a:solidFill>
                <a:latin typeface="Arial" charset="0"/>
              </a:rPr>
              <a:t>  </a:t>
            </a:r>
          </a:p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r>
              <a:rPr lang="en-US" sz="1800">
                <a:solidFill>
                  <a:srgbClr val="3366CC"/>
                </a:solidFill>
                <a:latin typeface="Arial" charset="0"/>
              </a:rPr>
              <a:t>However electric force can act on distances.</a:t>
            </a:r>
          </a:p>
          <a:p>
            <a:pPr eaLnBrk="1" hangingPunct="1"/>
            <a:r>
              <a:rPr lang="en-US" sz="1800">
                <a:solidFill>
                  <a:srgbClr val="3366CC"/>
                </a:solidFill>
                <a:latin typeface="Arial" charset="0"/>
              </a:rPr>
              <a:t>How to visualize it?</a:t>
            </a:r>
            <a:r>
              <a:rPr lang="en-US" sz="180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r>
              <a:rPr lang="en-US" sz="1800">
                <a:solidFill>
                  <a:srgbClr val="3366CC"/>
                </a:solidFill>
                <a:latin typeface="Arial" charset="0"/>
              </a:rPr>
              <a:t>Even Newton had trouble with understanding forces acting from distances.</a:t>
            </a:r>
          </a:p>
          <a:p>
            <a:pPr eaLnBrk="1" hangingPunct="1"/>
            <a:endParaRPr lang="en-US" sz="1800">
              <a:solidFill>
                <a:srgbClr val="3366CC"/>
              </a:solidFill>
              <a:latin typeface="Arial" charset="0"/>
            </a:endParaRPr>
          </a:p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66628" name="Picture 4" descr="newton_apple_tree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18129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6629" name="Text Box 5"/>
          <p:cNvSpPr txBox="1">
            <a:spLocks noChangeArrowheads="1"/>
          </p:cNvSpPr>
          <p:nvPr/>
        </p:nvSpPr>
        <p:spPr bwMode="auto">
          <a:xfrm>
            <a:off x="2514600" y="3733800"/>
            <a:ext cx="4349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3366CC"/>
                </a:solidFill>
                <a:latin typeface="Arial" charset="0"/>
              </a:rPr>
              <a:t>Gravitational force is acting on distances </a:t>
            </a:r>
          </a:p>
          <a:p>
            <a:pPr eaLnBrk="1" hangingPunct="1"/>
            <a:endParaRPr lang="en-US" sz="1800">
              <a:solidFill>
                <a:srgbClr val="3366CC"/>
              </a:solidFill>
              <a:latin typeface="Arial" charset="0"/>
            </a:endParaRPr>
          </a:p>
          <a:p>
            <a:pPr eaLnBrk="1" hangingPunct="1"/>
            <a:r>
              <a:rPr lang="en-US" sz="1800">
                <a:solidFill>
                  <a:srgbClr val="3366CC"/>
                </a:solidFill>
                <a:latin typeface="Arial" charset="0"/>
              </a:rPr>
              <a:t>Solution:</a:t>
            </a:r>
          </a:p>
          <a:p>
            <a:pPr eaLnBrk="1" hangingPunct="1"/>
            <a:r>
              <a:rPr lang="en-US" sz="1800">
                <a:solidFill>
                  <a:srgbClr val="3366CC"/>
                </a:solidFill>
                <a:latin typeface="Arial" charset="0"/>
              </a:rPr>
              <a:t>Let’s introduce the idea of field.</a:t>
            </a:r>
          </a:p>
        </p:txBody>
      </p:sp>
      <p:grpSp>
        <p:nvGrpSpPr>
          <p:cNvPr id="666630" name="Group 6"/>
          <p:cNvGrpSpPr>
            <a:grpSpLocks/>
          </p:cNvGrpSpPr>
          <p:nvPr/>
        </p:nvGrpSpPr>
        <p:grpSpPr bwMode="auto">
          <a:xfrm>
            <a:off x="6629400" y="990600"/>
            <a:ext cx="2198688" cy="1370013"/>
            <a:chOff x="4176" y="624"/>
            <a:chExt cx="1385" cy="863"/>
          </a:xfrm>
        </p:grpSpPr>
        <p:pic>
          <p:nvPicPr>
            <p:cNvPr id="666631" name="Picture 7" descr="a color photo of a ca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624"/>
              <a:ext cx="1150" cy="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6632" name="AutoShape 8"/>
            <p:cNvSpPr>
              <a:spLocks noChangeArrowheads="1"/>
            </p:cNvSpPr>
            <p:nvPr/>
          </p:nvSpPr>
          <p:spPr bwMode="auto">
            <a:xfrm>
              <a:off x="5088" y="1248"/>
              <a:ext cx="432" cy="48"/>
            </a:xfrm>
            <a:prstGeom prst="rightArrow">
              <a:avLst>
                <a:gd name="adj1" fmla="val 50000"/>
                <a:gd name="adj2" fmla="val 2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6633" name="Text Box 9"/>
            <p:cNvSpPr txBox="1">
              <a:spLocks noChangeArrowheads="1"/>
            </p:cNvSpPr>
            <p:nvPr/>
          </p:nvSpPr>
          <p:spPr bwMode="auto">
            <a:xfrm>
              <a:off x="5328" y="962"/>
              <a:ext cx="2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FF3300"/>
                  </a:solidFill>
                  <a:latin typeface="Arial" charset="0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837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285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accent2"/>
                </a:solidFill>
                <a:latin typeface="Arial" charset="0"/>
              </a:rPr>
              <a:t>GRAVITATIONAL FIELD </a:t>
            </a:r>
          </a:p>
        </p:txBody>
      </p:sp>
      <p:sp>
        <p:nvSpPr>
          <p:cNvPr id="667651" name="Line 3"/>
          <p:cNvSpPr>
            <a:spLocks noChangeShapeType="1"/>
          </p:cNvSpPr>
          <p:nvPr/>
        </p:nvSpPr>
        <p:spPr bwMode="auto">
          <a:xfrm>
            <a:off x="43434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7652" name="Text Box 4"/>
          <p:cNvSpPr txBox="1">
            <a:spLocks noChangeArrowheads="1"/>
          </p:cNvSpPr>
          <p:nvPr/>
        </p:nvSpPr>
        <p:spPr bwMode="auto">
          <a:xfrm>
            <a:off x="5715000" y="228600"/>
            <a:ext cx="2051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accent2"/>
                </a:solidFill>
                <a:latin typeface="Arial" charset="0"/>
              </a:rPr>
              <a:t>ELECTRIC FIELD</a:t>
            </a:r>
          </a:p>
        </p:txBody>
      </p:sp>
      <p:grpSp>
        <p:nvGrpSpPr>
          <p:cNvPr id="667653" name="Group 5"/>
          <p:cNvGrpSpPr>
            <a:grpSpLocks/>
          </p:cNvGrpSpPr>
          <p:nvPr/>
        </p:nvGrpSpPr>
        <p:grpSpPr bwMode="auto">
          <a:xfrm>
            <a:off x="304800" y="1295400"/>
            <a:ext cx="1828800" cy="1981200"/>
            <a:chOff x="192" y="528"/>
            <a:chExt cx="1824" cy="2016"/>
          </a:xfrm>
        </p:grpSpPr>
        <p:sp>
          <p:nvSpPr>
            <p:cNvPr id="667654" name="Oval 6"/>
            <p:cNvSpPr>
              <a:spLocks noChangeArrowheads="1"/>
            </p:cNvSpPr>
            <p:nvPr/>
          </p:nvSpPr>
          <p:spPr bwMode="auto">
            <a:xfrm>
              <a:off x="720" y="1056"/>
              <a:ext cx="768" cy="81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Earth</a:t>
              </a:r>
            </a:p>
          </p:txBody>
        </p:sp>
        <p:sp>
          <p:nvSpPr>
            <p:cNvPr id="667655" name="Line 7"/>
            <p:cNvSpPr>
              <a:spLocks noChangeShapeType="1"/>
            </p:cNvSpPr>
            <p:nvPr/>
          </p:nvSpPr>
          <p:spPr bwMode="auto">
            <a:xfrm flipH="1">
              <a:off x="1392" y="768"/>
              <a:ext cx="432" cy="43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656" name="Line 8"/>
            <p:cNvSpPr>
              <a:spLocks noChangeShapeType="1"/>
            </p:cNvSpPr>
            <p:nvPr/>
          </p:nvSpPr>
          <p:spPr bwMode="auto">
            <a:xfrm flipH="1" flipV="1">
              <a:off x="1488" y="1488"/>
              <a:ext cx="528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657" name="Line 9"/>
            <p:cNvSpPr>
              <a:spLocks noChangeShapeType="1"/>
            </p:cNvSpPr>
            <p:nvPr/>
          </p:nvSpPr>
          <p:spPr bwMode="auto">
            <a:xfrm>
              <a:off x="1104" y="528"/>
              <a:ext cx="0" cy="52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658" name="Line 10"/>
            <p:cNvSpPr>
              <a:spLocks noChangeShapeType="1"/>
            </p:cNvSpPr>
            <p:nvPr/>
          </p:nvSpPr>
          <p:spPr bwMode="auto">
            <a:xfrm>
              <a:off x="384" y="768"/>
              <a:ext cx="432" cy="43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659" name="Line 11"/>
            <p:cNvSpPr>
              <a:spLocks noChangeShapeType="1"/>
            </p:cNvSpPr>
            <p:nvPr/>
          </p:nvSpPr>
          <p:spPr bwMode="auto">
            <a:xfrm>
              <a:off x="192" y="1536"/>
              <a:ext cx="528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660" name="Line 12"/>
            <p:cNvSpPr>
              <a:spLocks noChangeShapeType="1"/>
            </p:cNvSpPr>
            <p:nvPr/>
          </p:nvSpPr>
          <p:spPr bwMode="auto">
            <a:xfrm flipV="1">
              <a:off x="528" y="1824"/>
              <a:ext cx="336" cy="38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661" name="Line 13"/>
            <p:cNvSpPr>
              <a:spLocks noChangeShapeType="1"/>
            </p:cNvSpPr>
            <p:nvPr/>
          </p:nvSpPr>
          <p:spPr bwMode="auto">
            <a:xfrm flipV="1">
              <a:off x="1104" y="1872"/>
              <a:ext cx="0" cy="67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662" name="Line 14"/>
            <p:cNvSpPr>
              <a:spLocks noChangeShapeType="1"/>
            </p:cNvSpPr>
            <p:nvPr/>
          </p:nvSpPr>
          <p:spPr bwMode="auto">
            <a:xfrm>
              <a:off x="1392" y="1776"/>
              <a:ext cx="528" cy="4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67663" name="Object 1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052513" y="4240213"/>
          <a:ext cx="2071687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8080" imgH="355320" progId="Equation.3">
                  <p:embed/>
                </p:oleObj>
              </mc:Choice>
              <mc:Fallback>
                <p:oleObj name="Equation" r:id="rId2" imgW="838080" imgH="355320" progId="Equation.3">
                  <p:embed/>
                  <p:pic>
                    <p:nvPicPr>
                      <p:cNvPr id="66766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3" y="4240213"/>
                        <a:ext cx="2071687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7664" name="Object 1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125663" y="1981200"/>
          <a:ext cx="719137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3040" imgH="164880" progId="Equation.3">
                  <p:embed/>
                </p:oleObj>
              </mc:Choice>
              <mc:Fallback>
                <p:oleObj name="Equation" r:id="rId4" imgW="203040" imgH="164880" progId="Equation.3">
                  <p:embed/>
                  <p:pic>
                    <p:nvPicPr>
                      <p:cNvPr id="66766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5663" y="1981200"/>
                        <a:ext cx="719137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7665" name="Object 1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84438" y="4683125"/>
          <a:ext cx="96837" cy="14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1520" imgH="164880" progId="Equation.3">
                  <p:embed/>
                </p:oleObj>
              </mc:Choice>
              <mc:Fallback>
                <p:oleObj name="Equation" r:id="rId6" imgW="101520" imgH="164880" progId="Equation.3">
                  <p:embed/>
                  <p:pic>
                    <p:nvPicPr>
                      <p:cNvPr id="66766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683125"/>
                        <a:ext cx="96837" cy="14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7666" name="Text Box 18"/>
          <p:cNvSpPr txBox="1">
            <a:spLocks noChangeArrowheads="1"/>
          </p:cNvSpPr>
          <p:nvPr/>
        </p:nvSpPr>
        <p:spPr bwMode="auto">
          <a:xfrm>
            <a:off x="304800" y="3505200"/>
            <a:ext cx="164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FF3300"/>
                </a:solidFill>
                <a:latin typeface="Arial" charset="0"/>
              </a:rPr>
              <a:t>Source of field</a:t>
            </a:r>
          </a:p>
        </p:txBody>
      </p:sp>
      <p:sp>
        <p:nvSpPr>
          <p:cNvPr id="667667" name="Oval 19"/>
          <p:cNvSpPr>
            <a:spLocks noChangeArrowheads="1"/>
          </p:cNvSpPr>
          <p:nvPr/>
        </p:nvSpPr>
        <p:spPr bwMode="auto">
          <a:xfrm>
            <a:off x="3352800" y="2057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7668" name="Text Box 20"/>
          <p:cNvSpPr txBox="1">
            <a:spLocks noChangeArrowheads="1"/>
          </p:cNvSpPr>
          <p:nvPr/>
        </p:nvSpPr>
        <p:spPr bwMode="auto">
          <a:xfrm>
            <a:off x="2955925" y="3541713"/>
            <a:ext cx="1238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Test mass</a:t>
            </a:r>
          </a:p>
        </p:txBody>
      </p:sp>
      <p:sp>
        <p:nvSpPr>
          <p:cNvPr id="667669" name="Text Box 21"/>
          <p:cNvSpPr txBox="1">
            <a:spLocks noChangeArrowheads="1"/>
          </p:cNvSpPr>
          <p:nvPr/>
        </p:nvSpPr>
        <p:spPr bwMode="auto">
          <a:xfrm>
            <a:off x="3657600" y="1905000"/>
            <a:ext cx="487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tx1"/>
                </a:solidFill>
                <a:latin typeface="Arial" charset="0"/>
              </a:rPr>
              <a:t>m</a:t>
            </a:r>
            <a:r>
              <a:rPr lang="en-US" sz="2000" baseline="-25000">
                <a:solidFill>
                  <a:schemeClr val="tx1"/>
                </a:solidFill>
                <a:latin typeface="Arial" charset="0"/>
              </a:rPr>
              <a:t>0</a:t>
            </a: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7670" name="Oval 22"/>
          <p:cNvSpPr>
            <a:spLocks noChangeArrowheads="1"/>
          </p:cNvSpPr>
          <p:nvPr/>
        </p:nvSpPr>
        <p:spPr bwMode="auto">
          <a:xfrm>
            <a:off x="5329238" y="1738313"/>
            <a:ext cx="771525" cy="8016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>
                <a:solidFill>
                  <a:schemeClr val="tx1"/>
                </a:solidFill>
                <a:latin typeface="Arial" charset="0"/>
              </a:rPr>
              <a:t>+q</a:t>
            </a:r>
          </a:p>
        </p:txBody>
      </p:sp>
      <p:sp>
        <p:nvSpPr>
          <p:cNvPr id="667671" name="Line 23"/>
          <p:cNvSpPr>
            <a:spLocks noChangeShapeType="1"/>
          </p:cNvSpPr>
          <p:nvPr/>
        </p:nvSpPr>
        <p:spPr bwMode="auto">
          <a:xfrm flipH="1">
            <a:off x="6003925" y="1455738"/>
            <a:ext cx="433388" cy="4238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7672" name="Line 24"/>
          <p:cNvSpPr>
            <a:spLocks noChangeShapeType="1"/>
          </p:cNvSpPr>
          <p:nvPr/>
        </p:nvSpPr>
        <p:spPr bwMode="auto">
          <a:xfrm flipH="1" flipV="1">
            <a:off x="6100763" y="2162175"/>
            <a:ext cx="528637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7673" name="Line 25"/>
          <p:cNvSpPr>
            <a:spLocks noChangeShapeType="1"/>
          </p:cNvSpPr>
          <p:nvPr/>
        </p:nvSpPr>
        <p:spPr bwMode="auto">
          <a:xfrm>
            <a:off x="5715000" y="1219200"/>
            <a:ext cx="0" cy="51911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7674" name="Line 26"/>
          <p:cNvSpPr>
            <a:spLocks noChangeShapeType="1"/>
          </p:cNvSpPr>
          <p:nvPr/>
        </p:nvSpPr>
        <p:spPr bwMode="auto">
          <a:xfrm>
            <a:off x="4992688" y="1455738"/>
            <a:ext cx="433387" cy="4238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7675" name="Line 27"/>
          <p:cNvSpPr>
            <a:spLocks noChangeShapeType="1"/>
          </p:cNvSpPr>
          <p:nvPr/>
        </p:nvSpPr>
        <p:spPr bwMode="auto">
          <a:xfrm>
            <a:off x="4800600" y="2209800"/>
            <a:ext cx="528638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7676" name="Line 28"/>
          <p:cNvSpPr>
            <a:spLocks noChangeShapeType="1"/>
          </p:cNvSpPr>
          <p:nvPr/>
        </p:nvSpPr>
        <p:spPr bwMode="auto">
          <a:xfrm flipV="1">
            <a:off x="5029200" y="2492375"/>
            <a:ext cx="444500" cy="4794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7677" name="Line 29"/>
          <p:cNvSpPr>
            <a:spLocks noChangeShapeType="1"/>
          </p:cNvSpPr>
          <p:nvPr/>
        </p:nvSpPr>
        <p:spPr bwMode="auto">
          <a:xfrm flipV="1">
            <a:off x="5715000" y="2540000"/>
            <a:ext cx="0" cy="660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7678" name="Line 30"/>
          <p:cNvSpPr>
            <a:spLocks noChangeShapeType="1"/>
          </p:cNvSpPr>
          <p:nvPr/>
        </p:nvSpPr>
        <p:spPr bwMode="auto">
          <a:xfrm>
            <a:off x="6003925" y="2446338"/>
            <a:ext cx="528638" cy="4714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7679" name="Oval 31"/>
          <p:cNvSpPr>
            <a:spLocks noChangeArrowheads="1"/>
          </p:cNvSpPr>
          <p:nvPr/>
        </p:nvSpPr>
        <p:spPr bwMode="auto">
          <a:xfrm>
            <a:off x="78486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7680" name="Text Box 32"/>
          <p:cNvSpPr txBox="1">
            <a:spLocks noChangeArrowheads="1"/>
          </p:cNvSpPr>
          <p:nvPr/>
        </p:nvSpPr>
        <p:spPr bwMode="auto">
          <a:xfrm>
            <a:off x="4953000" y="3505200"/>
            <a:ext cx="164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FF3300"/>
                </a:solidFill>
                <a:latin typeface="Arial" charset="0"/>
              </a:rPr>
              <a:t>Source of field</a:t>
            </a:r>
          </a:p>
        </p:txBody>
      </p:sp>
      <p:sp>
        <p:nvSpPr>
          <p:cNvPr id="667681" name="Text Box 33"/>
          <p:cNvSpPr txBox="1">
            <a:spLocks noChangeArrowheads="1"/>
          </p:cNvSpPr>
          <p:nvPr/>
        </p:nvSpPr>
        <p:spPr bwMode="auto">
          <a:xfrm>
            <a:off x="7467600" y="3505200"/>
            <a:ext cx="139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Test charge</a:t>
            </a:r>
          </a:p>
        </p:txBody>
      </p:sp>
      <p:graphicFrame>
        <p:nvGraphicFramePr>
          <p:cNvPr id="667682" name="Object 3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184775" y="4232275"/>
          <a:ext cx="3017838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79280" imgH="342720" progId="Equation.3">
                  <p:embed/>
                </p:oleObj>
              </mc:Choice>
              <mc:Fallback>
                <p:oleObj name="Equation" r:id="rId8" imgW="1079280" imgH="342720" progId="Equation.3">
                  <p:embed/>
                  <p:pic>
                    <p:nvPicPr>
                      <p:cNvPr id="667682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4775" y="4232275"/>
                        <a:ext cx="3017838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7683" name="Text Box 35"/>
          <p:cNvSpPr txBox="1">
            <a:spLocks noChangeArrowheads="1"/>
          </p:cNvSpPr>
          <p:nvPr/>
        </p:nvSpPr>
        <p:spPr bwMode="auto">
          <a:xfrm>
            <a:off x="152400" y="5410200"/>
            <a:ext cx="36004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FF3300"/>
                </a:solidFill>
                <a:latin typeface="Arial" charset="0"/>
              </a:rPr>
              <a:t>Gravitational field is described by </a:t>
            </a:r>
          </a:p>
          <a:p>
            <a:pPr eaLnBrk="1" hangingPunct="1"/>
            <a:r>
              <a:rPr lang="en-US" sz="1800">
                <a:solidFill>
                  <a:srgbClr val="FF3300"/>
                </a:solidFill>
                <a:latin typeface="Arial" charset="0"/>
              </a:rPr>
              <a:t>source mass (mass of Earth).</a:t>
            </a:r>
          </a:p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Test mass </a:t>
            </a:r>
            <a:r>
              <a:rPr lang="en-US" sz="1800" i="1">
                <a:solidFill>
                  <a:schemeClr val="tx1"/>
                </a:solidFill>
                <a:latin typeface="Arial" charset="0"/>
              </a:rPr>
              <a:t>m</a:t>
            </a:r>
            <a:r>
              <a:rPr lang="en-US" sz="1800">
                <a:solidFill>
                  <a:schemeClr val="tx1"/>
                </a:solidFill>
                <a:latin typeface="Arial" charset="0"/>
              </a:rPr>
              <a:t> is a detector of </a:t>
            </a:r>
          </a:p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gravitational field.</a:t>
            </a:r>
          </a:p>
        </p:txBody>
      </p:sp>
      <p:sp>
        <p:nvSpPr>
          <p:cNvPr id="667684" name="Rectangle 36"/>
          <p:cNvSpPr>
            <a:spLocks noChangeArrowheads="1"/>
          </p:cNvSpPr>
          <p:nvPr/>
        </p:nvSpPr>
        <p:spPr bwMode="auto">
          <a:xfrm>
            <a:off x="4572000" y="5105400"/>
            <a:ext cx="4572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solidFill>
                  <a:srgbClr val="FF3300"/>
                </a:solidFill>
                <a:latin typeface="Arial" charset="0"/>
              </a:rPr>
              <a:t>Electric field is generated and described </a:t>
            </a:r>
          </a:p>
          <a:p>
            <a:pPr eaLnBrk="1" hangingPunct="1"/>
            <a:r>
              <a:rPr lang="en-US" sz="1800">
                <a:solidFill>
                  <a:srgbClr val="FF3300"/>
                </a:solidFill>
                <a:latin typeface="Arial" charset="0"/>
              </a:rPr>
              <a:t>by source charge </a:t>
            </a:r>
            <a:r>
              <a:rPr lang="en-US" sz="1800" i="1">
                <a:solidFill>
                  <a:srgbClr val="FF3300"/>
                </a:solidFill>
                <a:latin typeface="Arial" charset="0"/>
              </a:rPr>
              <a:t>+q</a:t>
            </a:r>
            <a:r>
              <a:rPr lang="en-US" sz="1800">
                <a:solidFill>
                  <a:srgbClr val="FF3300"/>
                </a:solidFill>
                <a:latin typeface="Arial" charset="0"/>
              </a:rPr>
              <a:t>.</a:t>
            </a:r>
          </a:p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Test charge </a:t>
            </a:r>
            <a:r>
              <a:rPr lang="en-US" sz="1800" i="1">
                <a:solidFill>
                  <a:schemeClr val="tx1"/>
                </a:solidFill>
                <a:latin typeface="Arial" charset="0"/>
              </a:rPr>
              <a:t>q</a:t>
            </a:r>
            <a:r>
              <a:rPr lang="en-US" sz="1800" i="1" baseline="-25000">
                <a:solidFill>
                  <a:schemeClr val="tx1"/>
                </a:solidFill>
                <a:latin typeface="Arial" charset="0"/>
              </a:rPr>
              <a:t>0</a:t>
            </a:r>
            <a:r>
              <a:rPr lang="en-US" sz="1800">
                <a:solidFill>
                  <a:schemeClr val="tx1"/>
                </a:solidFill>
                <a:latin typeface="Arial" charset="0"/>
              </a:rPr>
              <a:t> is a detector of electric field.</a:t>
            </a:r>
          </a:p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7685" name="Text Box 37"/>
          <p:cNvSpPr txBox="1">
            <a:spLocks noChangeArrowheads="1"/>
          </p:cNvSpPr>
          <p:nvPr/>
        </p:nvSpPr>
        <p:spPr bwMode="auto">
          <a:xfrm>
            <a:off x="4621213" y="6172200"/>
            <a:ext cx="4522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Test charge </a:t>
            </a:r>
            <a:r>
              <a:rPr lang="en-US" sz="1800" i="1">
                <a:solidFill>
                  <a:schemeClr val="tx1"/>
                </a:solidFill>
                <a:latin typeface="Arial" charset="0"/>
              </a:rPr>
              <a:t>q</a:t>
            </a:r>
            <a:r>
              <a:rPr lang="en-US" sz="1800" i="1" baseline="-25000">
                <a:solidFill>
                  <a:schemeClr val="tx1"/>
                </a:solidFill>
                <a:latin typeface="Arial" charset="0"/>
              </a:rPr>
              <a:t>0</a:t>
            </a:r>
            <a:r>
              <a:rPr lang="en-US" sz="1800">
                <a:solidFill>
                  <a:schemeClr val="tx1"/>
                </a:solidFill>
                <a:latin typeface="Arial" charset="0"/>
              </a:rPr>
              <a:t> &lt;&lt;</a:t>
            </a:r>
            <a:r>
              <a:rPr lang="en-US" sz="1800" i="1">
                <a:solidFill>
                  <a:schemeClr val="tx1"/>
                </a:solidFill>
                <a:latin typeface="Arial" charset="0"/>
              </a:rPr>
              <a:t>q</a:t>
            </a:r>
            <a:r>
              <a:rPr lang="en-US" sz="1800">
                <a:solidFill>
                  <a:schemeClr val="tx1"/>
                </a:solidFill>
                <a:latin typeface="Arial" charset="0"/>
              </a:rPr>
              <a:t>, so field is undisturbed.</a:t>
            </a:r>
          </a:p>
        </p:txBody>
      </p:sp>
      <p:graphicFrame>
        <p:nvGraphicFramePr>
          <p:cNvPr id="667686" name="Object 38"/>
          <p:cNvGraphicFramePr>
            <a:graphicFrameLocks noChangeAspect="1"/>
          </p:cNvGraphicFramePr>
          <p:nvPr/>
        </p:nvGraphicFramePr>
        <p:xfrm>
          <a:off x="8153400" y="1828800"/>
          <a:ext cx="4445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680" imgH="177480" progId="Equation.3">
                  <p:embed/>
                </p:oleObj>
              </mc:Choice>
              <mc:Fallback>
                <p:oleObj name="Equation" r:id="rId10" imgW="139680" imgH="177480" progId="Equation.3">
                  <p:embed/>
                  <p:pic>
                    <p:nvPicPr>
                      <p:cNvPr id="667686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1828800"/>
                        <a:ext cx="4445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099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6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6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6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6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6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6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6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6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6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6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6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6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6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6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6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6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6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6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6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6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6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66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6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6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6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650" grpId="0"/>
      <p:bldP spid="667652" grpId="0"/>
      <p:bldP spid="667666" grpId="0"/>
      <p:bldP spid="667667" grpId="0" animBg="1"/>
      <p:bldP spid="667668" grpId="0"/>
      <p:bldP spid="667669" grpId="0"/>
      <p:bldP spid="667670" grpId="0" animBg="1"/>
      <p:bldP spid="667671" grpId="0" animBg="1"/>
      <p:bldP spid="667672" grpId="0" animBg="1"/>
      <p:bldP spid="667673" grpId="0" animBg="1"/>
      <p:bldP spid="667674" grpId="0" animBg="1"/>
      <p:bldP spid="667675" grpId="0" animBg="1"/>
      <p:bldP spid="667676" grpId="0" animBg="1"/>
      <p:bldP spid="667677" grpId="0" animBg="1"/>
      <p:bldP spid="667678" grpId="0" animBg="1"/>
      <p:bldP spid="667679" grpId="0" animBg="1"/>
      <p:bldP spid="667680" grpId="0"/>
      <p:bldP spid="667681" grpId="0"/>
      <p:bldP spid="667683" grpId="0"/>
      <p:bldP spid="667684" grpId="0"/>
      <p:bldP spid="66768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Text Box 2"/>
          <p:cNvSpPr txBox="1">
            <a:spLocks noChangeArrowheads="1"/>
          </p:cNvSpPr>
          <p:nvPr/>
        </p:nvSpPr>
        <p:spPr bwMode="auto">
          <a:xfrm>
            <a:off x="2616200" y="0"/>
            <a:ext cx="340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rgbClr val="3366CC"/>
                </a:solidFill>
                <a:latin typeface="Arial" charset="0"/>
              </a:rPr>
              <a:t>Definition of an Electric Field</a:t>
            </a:r>
          </a:p>
        </p:txBody>
      </p:sp>
      <p:sp>
        <p:nvSpPr>
          <p:cNvPr id="668675" name="Text Box 3"/>
          <p:cNvSpPr txBox="1">
            <a:spLocks noChangeArrowheads="1"/>
          </p:cNvSpPr>
          <p:nvPr/>
        </p:nvSpPr>
        <p:spPr bwMode="auto">
          <a:xfrm>
            <a:off x="2241550" y="533400"/>
            <a:ext cx="423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We have positive and negative charges.</a:t>
            </a:r>
          </a:p>
        </p:txBody>
      </p:sp>
      <p:graphicFrame>
        <p:nvGraphicFramePr>
          <p:cNvPr id="668676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505700" y="3667919"/>
          <a:ext cx="124142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2080" imgH="266400" progId="Equation.3">
                  <p:embed/>
                </p:oleObj>
              </mc:Choice>
              <mc:Fallback>
                <p:oleObj name="Equation" r:id="rId2" imgW="622080" imgH="266400" progId="Equation.3">
                  <p:embed/>
                  <p:pic>
                    <p:nvPicPr>
                      <p:cNvPr id="6686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5700" y="3667919"/>
                        <a:ext cx="1241425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8677" name="Text Box 5"/>
          <p:cNvSpPr txBox="1">
            <a:spLocks noChangeArrowheads="1"/>
          </p:cNvSpPr>
          <p:nvPr/>
        </p:nvSpPr>
        <p:spPr bwMode="auto">
          <a:xfrm>
            <a:off x="4310063" y="3130301"/>
            <a:ext cx="182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(repulsive force)</a:t>
            </a:r>
          </a:p>
        </p:txBody>
      </p:sp>
      <p:sp>
        <p:nvSpPr>
          <p:cNvPr id="668678" name="Text Box 6"/>
          <p:cNvSpPr txBox="1">
            <a:spLocks noChangeArrowheads="1"/>
          </p:cNvSpPr>
          <p:nvPr/>
        </p:nvSpPr>
        <p:spPr bwMode="auto">
          <a:xfrm>
            <a:off x="2971800" y="4419600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tx1"/>
                </a:solidFill>
                <a:latin typeface="Arial" charset="0"/>
              </a:rPr>
              <a:t>+q</a:t>
            </a:r>
            <a:r>
              <a:rPr lang="en-US" sz="2000" baseline="-25000">
                <a:solidFill>
                  <a:schemeClr val="tx1"/>
                </a:solidFill>
                <a:latin typeface="Arial" charset="0"/>
              </a:rPr>
              <a:t>0</a:t>
            </a: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8679" name="Text Box 7"/>
          <p:cNvSpPr txBox="1">
            <a:spLocks noChangeArrowheads="1"/>
          </p:cNvSpPr>
          <p:nvPr/>
        </p:nvSpPr>
        <p:spPr bwMode="auto">
          <a:xfrm>
            <a:off x="4297363" y="4479925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(attractive force)</a:t>
            </a:r>
          </a:p>
        </p:txBody>
      </p:sp>
      <p:grpSp>
        <p:nvGrpSpPr>
          <p:cNvPr id="668680" name="Group 8"/>
          <p:cNvGrpSpPr>
            <a:grpSpLocks/>
          </p:cNvGrpSpPr>
          <p:nvPr/>
        </p:nvGrpSpPr>
        <p:grpSpPr bwMode="auto">
          <a:xfrm>
            <a:off x="1066800" y="4638772"/>
            <a:ext cx="2582863" cy="1914428"/>
            <a:chOff x="1144" y="2419"/>
            <a:chExt cx="1886" cy="1398"/>
          </a:xfrm>
        </p:grpSpPr>
        <p:sp>
          <p:nvSpPr>
            <p:cNvPr id="668681" name="Oval 9"/>
            <p:cNvSpPr>
              <a:spLocks noChangeArrowheads="1"/>
            </p:cNvSpPr>
            <p:nvPr/>
          </p:nvSpPr>
          <p:spPr bwMode="auto">
            <a:xfrm>
              <a:off x="1144" y="3312"/>
              <a:ext cx="486" cy="50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400">
                  <a:solidFill>
                    <a:schemeClr val="tx1"/>
                  </a:solidFill>
                  <a:latin typeface="Arial" charset="0"/>
                </a:rPr>
                <a:t>-q</a:t>
              </a:r>
            </a:p>
          </p:txBody>
        </p:sp>
        <p:sp>
          <p:nvSpPr>
            <p:cNvPr id="668682" name="Oval 10"/>
            <p:cNvSpPr>
              <a:spLocks noChangeArrowheads="1"/>
            </p:cNvSpPr>
            <p:nvPr/>
          </p:nvSpPr>
          <p:spPr bwMode="auto">
            <a:xfrm>
              <a:off x="2736" y="254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683" name="Line 11"/>
            <p:cNvSpPr>
              <a:spLocks noChangeShapeType="1"/>
            </p:cNvSpPr>
            <p:nvPr/>
          </p:nvSpPr>
          <p:spPr bwMode="auto">
            <a:xfrm flipV="1">
              <a:off x="1576" y="3216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68684" name="Object 12"/>
            <p:cNvGraphicFramePr>
              <a:graphicFrameLocks noChangeAspect="1"/>
            </p:cNvGraphicFramePr>
            <p:nvPr/>
          </p:nvGraphicFramePr>
          <p:xfrm>
            <a:off x="1672" y="3360"/>
            <a:ext cx="209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01520" imgH="139680" progId="Equation.3">
                    <p:embed/>
                  </p:oleObj>
                </mc:Choice>
                <mc:Fallback>
                  <p:oleObj name="Equation" r:id="rId4" imgW="101520" imgH="139680" progId="Equation.3">
                    <p:embed/>
                    <p:pic>
                      <p:nvPicPr>
                        <p:cNvPr id="668684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2" y="3360"/>
                          <a:ext cx="209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8685" name="Object 13"/>
            <p:cNvGraphicFramePr>
              <a:graphicFrameLocks noChangeAspect="1"/>
            </p:cNvGraphicFramePr>
            <p:nvPr/>
          </p:nvGraphicFramePr>
          <p:xfrm>
            <a:off x="2264" y="2419"/>
            <a:ext cx="287" cy="3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77480" imgH="253800" progId="Equation.3">
                    <p:embed/>
                  </p:oleObj>
                </mc:Choice>
                <mc:Fallback>
                  <p:oleObj name="Equation" r:id="rId6" imgW="177480" imgH="253800" progId="Equation.3">
                    <p:embed/>
                    <p:pic>
                      <p:nvPicPr>
                        <p:cNvPr id="668685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4" y="2419"/>
                          <a:ext cx="287" cy="3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8686" name="Text Box 14"/>
            <p:cNvSpPr txBox="1">
              <a:spLocks noChangeArrowheads="1"/>
            </p:cNvSpPr>
            <p:nvPr/>
          </p:nvSpPr>
          <p:spPr bwMode="auto">
            <a:xfrm>
              <a:off x="2784" y="2688"/>
              <a:ext cx="246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P</a:t>
              </a:r>
            </a:p>
          </p:txBody>
        </p:sp>
        <p:graphicFrame>
          <p:nvGraphicFramePr>
            <p:cNvPr id="668687" name="Object 15"/>
            <p:cNvGraphicFramePr>
              <a:graphicFrameLocks noChangeAspect="1"/>
            </p:cNvGraphicFramePr>
            <p:nvPr/>
          </p:nvGraphicFramePr>
          <p:xfrm>
            <a:off x="2412" y="2810"/>
            <a:ext cx="264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26720" imgH="152280" progId="Equation.3">
                    <p:embed/>
                  </p:oleObj>
                </mc:Choice>
                <mc:Fallback>
                  <p:oleObj name="Equation" r:id="rId8" imgW="126720" imgH="152280" progId="Equation.3">
                    <p:embed/>
                    <p:pic>
                      <p:nvPicPr>
                        <p:cNvPr id="668687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2" y="2810"/>
                          <a:ext cx="264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8688" name="Line 16"/>
            <p:cNvSpPr>
              <a:spLocks noChangeShapeType="1"/>
            </p:cNvSpPr>
            <p:nvPr/>
          </p:nvSpPr>
          <p:spPr bwMode="auto">
            <a:xfrm flipH="1">
              <a:off x="1864" y="2640"/>
              <a:ext cx="87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689" name="Line 17"/>
            <p:cNvSpPr>
              <a:spLocks noChangeShapeType="1"/>
            </p:cNvSpPr>
            <p:nvPr/>
          </p:nvSpPr>
          <p:spPr bwMode="auto">
            <a:xfrm flipV="1">
              <a:off x="2320" y="2688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690" name="Line 18"/>
            <p:cNvSpPr>
              <a:spLocks noChangeShapeType="1"/>
            </p:cNvSpPr>
            <p:nvPr/>
          </p:nvSpPr>
          <p:spPr bwMode="auto">
            <a:xfrm flipV="1">
              <a:off x="2280" y="2592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8691" name="Oval 19"/>
          <p:cNvSpPr>
            <a:spLocks noChangeArrowheads="1"/>
          </p:cNvSpPr>
          <p:nvPr/>
        </p:nvSpPr>
        <p:spPr bwMode="auto">
          <a:xfrm>
            <a:off x="1155701" y="4117726"/>
            <a:ext cx="665162" cy="6905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>
                <a:solidFill>
                  <a:schemeClr val="tx1"/>
                </a:solidFill>
                <a:latin typeface="Arial" charset="0"/>
              </a:rPr>
              <a:t>+q</a:t>
            </a:r>
          </a:p>
        </p:txBody>
      </p:sp>
      <p:sp>
        <p:nvSpPr>
          <p:cNvPr id="668692" name="Oval 20"/>
          <p:cNvSpPr>
            <a:spLocks noChangeArrowheads="1"/>
          </p:cNvSpPr>
          <p:nvPr/>
        </p:nvSpPr>
        <p:spPr bwMode="auto">
          <a:xfrm>
            <a:off x="3335338" y="3065213"/>
            <a:ext cx="196850" cy="1968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8693" name="Line 21"/>
          <p:cNvSpPr>
            <a:spLocks noChangeShapeType="1"/>
          </p:cNvSpPr>
          <p:nvPr/>
        </p:nvSpPr>
        <p:spPr bwMode="auto">
          <a:xfrm flipV="1">
            <a:off x="1746251" y="3985963"/>
            <a:ext cx="395287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68694" name="Object 2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032001" y="4362201"/>
          <a:ext cx="271462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1520" imgH="139680" progId="Equation.3">
                  <p:embed/>
                </p:oleObj>
              </mc:Choice>
              <mc:Fallback>
                <p:oleObj name="Equation" r:id="rId10" imgW="101520" imgH="139680" progId="Equation.3">
                  <p:embed/>
                  <p:pic>
                    <p:nvPicPr>
                      <p:cNvPr id="66869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1" y="4362201"/>
                        <a:ext cx="271462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8695" name="Object 2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381375" y="2419325"/>
          <a:ext cx="39846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0440" imgH="266400" progId="Equation.3">
                  <p:embed/>
                </p:oleObj>
              </mc:Choice>
              <mc:Fallback>
                <p:oleObj name="Equation" r:id="rId11" imgW="190440" imgH="266400" progId="Equation.3">
                  <p:embed/>
                  <p:pic>
                    <p:nvPicPr>
                      <p:cNvPr id="66869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75" y="2419325"/>
                        <a:ext cx="398463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8696" name="Text Box 24"/>
          <p:cNvSpPr txBox="1">
            <a:spLocks noChangeArrowheads="1"/>
          </p:cNvSpPr>
          <p:nvPr/>
        </p:nvSpPr>
        <p:spPr bwMode="auto">
          <a:xfrm>
            <a:off x="3400426" y="3262063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P</a:t>
            </a:r>
          </a:p>
        </p:txBody>
      </p:sp>
      <p:graphicFrame>
        <p:nvGraphicFramePr>
          <p:cNvPr id="668697" name="Object 25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703638" y="2835287"/>
          <a:ext cx="36195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6720" imgH="152280" progId="Equation.3">
                  <p:embed/>
                </p:oleObj>
              </mc:Choice>
              <mc:Fallback>
                <p:oleObj name="Equation" r:id="rId13" imgW="126720" imgH="152280" progId="Equation.3">
                  <p:embed/>
                  <p:pic>
                    <p:nvPicPr>
                      <p:cNvPr id="66869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3638" y="2835287"/>
                        <a:ext cx="361950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8698" name="Line 26"/>
          <p:cNvSpPr>
            <a:spLocks noChangeShapeType="1"/>
          </p:cNvSpPr>
          <p:nvPr/>
        </p:nvSpPr>
        <p:spPr bwMode="auto">
          <a:xfrm flipH="1">
            <a:off x="2141538" y="3196976"/>
            <a:ext cx="1193800" cy="7889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8699" name="Line 27"/>
          <p:cNvSpPr>
            <a:spLocks noChangeShapeType="1"/>
          </p:cNvSpPr>
          <p:nvPr/>
        </p:nvSpPr>
        <p:spPr bwMode="auto">
          <a:xfrm flipV="1">
            <a:off x="3521076" y="2736601"/>
            <a:ext cx="592137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8700" name="Line 28"/>
          <p:cNvSpPr>
            <a:spLocks noChangeShapeType="1"/>
          </p:cNvSpPr>
          <p:nvPr/>
        </p:nvSpPr>
        <p:spPr bwMode="auto">
          <a:xfrm flipV="1">
            <a:off x="3455988" y="2669926"/>
            <a:ext cx="590550" cy="395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8701" name="Text Box 29"/>
          <p:cNvSpPr txBox="1">
            <a:spLocks noChangeArrowheads="1"/>
          </p:cNvSpPr>
          <p:nvPr/>
        </p:nvSpPr>
        <p:spPr bwMode="auto">
          <a:xfrm>
            <a:off x="2897188" y="2646113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chemeClr val="tx1"/>
                </a:solidFill>
                <a:latin typeface="Arial" charset="0"/>
              </a:rPr>
              <a:t>+q</a:t>
            </a:r>
            <a:r>
              <a:rPr lang="en-US" sz="2000" baseline="-25000">
                <a:solidFill>
                  <a:schemeClr val="tx1"/>
                </a:solidFill>
                <a:latin typeface="Arial" charset="0"/>
              </a:rPr>
              <a:t>0</a:t>
            </a: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8702" name="Text Box 30"/>
          <p:cNvSpPr txBox="1">
            <a:spLocks noChangeArrowheads="1"/>
          </p:cNvSpPr>
          <p:nvPr/>
        </p:nvSpPr>
        <p:spPr bwMode="auto">
          <a:xfrm>
            <a:off x="609600" y="1219200"/>
            <a:ext cx="531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rgbClr val="FF3300"/>
                </a:solidFill>
                <a:latin typeface="Arial" charset="0"/>
              </a:rPr>
              <a:t>The electric field      is defined as  the electric force</a:t>
            </a:r>
          </a:p>
        </p:txBody>
      </p:sp>
      <p:graphicFrame>
        <p:nvGraphicFramePr>
          <p:cNvPr id="668703" name="Object 31"/>
          <p:cNvGraphicFramePr>
            <a:graphicFrameLocks noChangeAspect="1"/>
          </p:cNvGraphicFramePr>
          <p:nvPr/>
        </p:nvGraphicFramePr>
        <p:xfrm>
          <a:off x="2413000" y="1143000"/>
          <a:ext cx="31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720" imgH="152280" progId="Equation.3">
                  <p:embed/>
                </p:oleObj>
              </mc:Choice>
              <mc:Fallback>
                <p:oleObj name="Equation" r:id="rId14" imgW="126720" imgH="152280" progId="Equation.3">
                  <p:embed/>
                  <p:pic>
                    <p:nvPicPr>
                      <p:cNvPr id="668703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1143000"/>
                        <a:ext cx="317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8705" name="Text Box 33"/>
          <p:cNvSpPr txBox="1">
            <a:spLocks noChangeArrowheads="1"/>
          </p:cNvSpPr>
          <p:nvPr/>
        </p:nvSpPr>
        <p:spPr bwMode="auto">
          <a:xfrm>
            <a:off x="6134100" y="1231900"/>
            <a:ext cx="2203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dirty="0">
                <a:solidFill>
                  <a:srgbClr val="FF3300"/>
                </a:solidFill>
                <a:latin typeface="Arial" charset="0"/>
              </a:rPr>
              <a:t>acting on a positive</a:t>
            </a:r>
          </a:p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668706" name="Text Box 34"/>
          <p:cNvSpPr txBox="1">
            <a:spLocks noChangeArrowheads="1"/>
          </p:cNvSpPr>
          <p:nvPr/>
        </p:nvSpPr>
        <p:spPr bwMode="auto">
          <a:xfrm>
            <a:off x="669925" y="1636713"/>
            <a:ext cx="6129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rgbClr val="FF3300"/>
                </a:solidFill>
                <a:latin typeface="Arial" charset="0"/>
              </a:rPr>
              <a:t>test charge </a:t>
            </a:r>
            <a:r>
              <a:rPr lang="en-US" sz="1800" i="1" dirty="0">
                <a:solidFill>
                  <a:srgbClr val="FF3300"/>
                </a:solidFill>
                <a:latin typeface="Arial" charset="0"/>
              </a:rPr>
              <a:t>+q</a:t>
            </a:r>
            <a:r>
              <a:rPr lang="en-US" sz="1800" i="1" baseline="-25000" dirty="0">
                <a:solidFill>
                  <a:srgbClr val="FF3300"/>
                </a:solidFill>
                <a:latin typeface="Arial" charset="0"/>
              </a:rPr>
              <a:t>0</a:t>
            </a:r>
            <a:r>
              <a:rPr lang="en-US" sz="1800" dirty="0">
                <a:solidFill>
                  <a:srgbClr val="FF3300"/>
                </a:solidFill>
                <a:latin typeface="Arial" charset="0"/>
              </a:rPr>
              <a:t> placed at that point divided by test charge: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graphicFrame>
        <p:nvGraphicFramePr>
          <p:cNvPr id="668707" name="Object 35"/>
          <p:cNvGraphicFramePr>
            <a:graphicFrameLocks noChangeAspect="1"/>
          </p:cNvGraphicFramePr>
          <p:nvPr/>
        </p:nvGraphicFramePr>
        <p:xfrm>
          <a:off x="6705600" y="1600200"/>
          <a:ext cx="152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07960" imgH="495000" progId="Equation.3">
                  <p:embed/>
                </p:oleObj>
              </mc:Choice>
              <mc:Fallback>
                <p:oleObj name="Equation" r:id="rId16" imgW="507960" imgH="495000" progId="Equation.3">
                  <p:embed/>
                  <p:pic>
                    <p:nvPicPr>
                      <p:cNvPr id="668707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600200"/>
                        <a:ext cx="1524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8708" name="Text Box 36"/>
          <p:cNvSpPr txBox="1">
            <a:spLocks noChangeArrowheads="1"/>
          </p:cNvSpPr>
          <p:nvPr/>
        </p:nvSpPr>
        <p:spPr bwMode="auto">
          <a:xfrm>
            <a:off x="593725" y="2170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8709" name="Rectangle 37"/>
          <p:cNvSpPr>
            <a:spLocks noChangeArrowheads="1"/>
          </p:cNvSpPr>
          <p:nvPr/>
        </p:nvSpPr>
        <p:spPr bwMode="auto">
          <a:xfrm>
            <a:off x="6705600" y="1600200"/>
            <a:ext cx="16002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8710" name="Text Box 38"/>
          <p:cNvSpPr txBox="1">
            <a:spLocks noChangeArrowheads="1"/>
          </p:cNvSpPr>
          <p:nvPr/>
        </p:nvSpPr>
        <p:spPr bwMode="auto">
          <a:xfrm>
            <a:off x="152400" y="2133600"/>
            <a:ext cx="299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3366CC"/>
                </a:solidFill>
                <a:latin typeface="Arial" charset="0"/>
              </a:rPr>
              <a:t>Direction of an electric field: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819542" y="1114816"/>
                <a:ext cx="562911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F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e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542" y="1114816"/>
                <a:ext cx="562911" cy="506421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892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6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6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6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6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6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6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6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6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6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6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6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6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6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6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6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6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6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6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6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6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6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6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66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6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6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66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66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6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674" grpId="0"/>
      <p:bldP spid="668675" grpId="0"/>
      <p:bldP spid="668677" grpId="0"/>
      <p:bldP spid="668678" grpId="0"/>
      <p:bldP spid="668679" grpId="0"/>
      <p:bldP spid="668691" grpId="0" animBg="1"/>
      <p:bldP spid="668692" grpId="0" animBg="1"/>
      <p:bldP spid="668693" grpId="0" animBg="1"/>
      <p:bldP spid="668696" grpId="0"/>
      <p:bldP spid="668698" grpId="0" animBg="1"/>
      <p:bldP spid="668699" grpId="0" animBg="1"/>
      <p:bldP spid="668700" grpId="0" animBg="1"/>
      <p:bldP spid="668701" grpId="0"/>
      <p:bldP spid="668702" grpId="0"/>
      <p:bldP spid="668705" grpId="0"/>
      <p:bldP spid="668706" grpId="0"/>
      <p:bldP spid="668708" grpId="0"/>
      <p:bldP spid="668709" grpId="0" animBg="1"/>
      <p:bldP spid="668710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46" name="WordArt 22"/>
          <p:cNvSpPr>
            <a:spLocks noChangeArrowheads="1" noChangeShapeType="1" noTextEdit="1"/>
          </p:cNvSpPr>
          <p:nvPr/>
        </p:nvSpPr>
        <p:spPr bwMode="auto">
          <a:xfrm>
            <a:off x="1981200" y="152400"/>
            <a:ext cx="54959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Background</a:t>
            </a:r>
          </a:p>
        </p:txBody>
      </p:sp>
      <p:sp>
        <p:nvSpPr>
          <p:cNvPr id="487447" name="Text Box 23"/>
          <p:cNvSpPr txBox="1">
            <a:spLocks noChangeArrowheads="1"/>
          </p:cNvSpPr>
          <p:nvPr/>
        </p:nvSpPr>
        <p:spPr bwMode="auto">
          <a:xfrm>
            <a:off x="304800" y="2057400"/>
            <a:ext cx="88392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 u="sng" dirty="0">
                <a:solidFill>
                  <a:schemeClr val="accent2"/>
                </a:solidFill>
              </a:rPr>
              <a:t>Physics:</a:t>
            </a:r>
            <a:r>
              <a:rPr lang="en-US" sz="2400" dirty="0">
                <a:solidFill>
                  <a:schemeClr val="accent2"/>
                </a:solidFill>
              </a:rPr>
              <a:t> PHY 113 (or 111), mechanics, etc.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You should have a good understanding of basic physics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Be familiar with units and keeping track of them, scientific notation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Should know key elementary formulas like </a:t>
            </a:r>
            <a:r>
              <a:rPr lang="en-US" sz="2400" i="1" dirty="0">
                <a:solidFill>
                  <a:schemeClr val="accent2"/>
                </a:solidFill>
              </a:rPr>
              <a:t>F</a:t>
            </a:r>
            <a:r>
              <a:rPr lang="en-US" sz="2400" dirty="0">
                <a:solidFill>
                  <a:schemeClr val="accent2"/>
                </a:solidFill>
              </a:rPr>
              <a:t> = </a:t>
            </a:r>
            <a:r>
              <a:rPr lang="en-US" sz="2400" i="1" dirty="0">
                <a:solidFill>
                  <a:schemeClr val="accent2"/>
                </a:solidFill>
              </a:rPr>
              <a:t>ma</a:t>
            </a:r>
            <a:endParaRPr lang="en-US" sz="2400" dirty="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en-US" sz="2400" u="sng" dirty="0">
                <a:solidFill>
                  <a:srgbClr val="009900"/>
                </a:solidFill>
              </a:rPr>
              <a:t>Mathematics:</a:t>
            </a:r>
            <a:r>
              <a:rPr lang="en-US" sz="2400" dirty="0">
                <a:solidFill>
                  <a:srgbClr val="009900"/>
                </a:solidFill>
              </a:rPr>
              <a:t> MTH 111, introductory calculus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Know how to perform derivatives of any function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Understand definite and indefinite integration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Work with vectors either abstractly or in coordinates</a:t>
            </a:r>
          </a:p>
        </p:txBody>
      </p:sp>
      <p:sp>
        <p:nvSpPr>
          <p:cNvPr id="487448" name="Text Box 24"/>
          <p:cNvSpPr txBox="1">
            <a:spLocks noChangeArrowheads="1"/>
          </p:cNvSpPr>
          <p:nvPr/>
        </p:nvSpPr>
        <p:spPr bwMode="auto">
          <a:xfrm>
            <a:off x="0" y="13716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Prerequisites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5506591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Note – Next few slides are what you should already know.  If you do not, please see 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7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7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7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7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7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7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74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74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74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74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74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74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74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74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74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74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47" grpId="0" build="p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Text Box 2"/>
          <p:cNvSpPr txBox="1">
            <a:spLocks noChangeArrowheads="1"/>
          </p:cNvSpPr>
          <p:nvPr/>
        </p:nvSpPr>
        <p:spPr bwMode="auto">
          <a:xfrm>
            <a:off x="1062038" y="76200"/>
            <a:ext cx="7015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chemeClr val="accent2"/>
                </a:solidFill>
                <a:latin typeface="Arial" charset="0"/>
              </a:rPr>
              <a:t>Electric Field from Discrete Distribution of Charges</a:t>
            </a:r>
          </a:p>
        </p:txBody>
      </p:sp>
      <p:sp>
        <p:nvSpPr>
          <p:cNvPr id="669699" name="Text Box 3"/>
          <p:cNvSpPr txBox="1">
            <a:spLocks noChangeArrowheads="1"/>
          </p:cNvSpPr>
          <p:nvPr/>
        </p:nvSpPr>
        <p:spPr bwMode="auto">
          <a:xfrm>
            <a:off x="1295400" y="784225"/>
            <a:ext cx="6419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The electric field at point P due to a group of  source charges </a:t>
            </a:r>
          </a:p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can be written as:</a:t>
            </a:r>
          </a:p>
        </p:txBody>
      </p:sp>
      <p:graphicFrame>
        <p:nvGraphicFramePr>
          <p:cNvPr id="669700" name="Object 4"/>
          <p:cNvGraphicFramePr>
            <a:graphicFrameLocks noChangeAspect="1"/>
          </p:cNvGraphicFramePr>
          <p:nvPr/>
        </p:nvGraphicFramePr>
        <p:xfrm>
          <a:off x="3867150" y="1206236"/>
          <a:ext cx="15621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6240" imgH="431640" progId="Equation.DSMT4">
                  <p:embed/>
                </p:oleObj>
              </mc:Choice>
              <mc:Fallback>
                <p:oleObj name="Equation" r:id="rId2" imgW="876240" imgH="431640" progId="Equation.DSMT4">
                  <p:embed/>
                  <p:pic>
                    <p:nvPicPr>
                      <p:cNvPr id="6697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1206236"/>
                        <a:ext cx="15621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9701" name="Text Box 5"/>
          <p:cNvSpPr txBox="1">
            <a:spLocks noChangeArrowheads="1"/>
          </p:cNvSpPr>
          <p:nvPr/>
        </p:nvSpPr>
        <p:spPr bwMode="auto">
          <a:xfrm>
            <a:off x="609600" y="1927225"/>
            <a:ext cx="8153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solidFill>
                  <a:schemeClr val="accent2"/>
                </a:solidFill>
                <a:latin typeface="Arial" charset="0"/>
              </a:rPr>
              <a:t>Example:</a:t>
            </a:r>
          </a:p>
          <a:p>
            <a:pPr eaLnBrk="1" hangingPunct="1"/>
            <a:r>
              <a:rPr lang="en-US" sz="1800">
                <a:solidFill>
                  <a:schemeClr val="accent2"/>
                </a:solidFill>
                <a:latin typeface="Arial" charset="0"/>
              </a:rPr>
              <a:t>Find an electric field at point P generated by charges q</a:t>
            </a:r>
            <a:r>
              <a:rPr lang="en-US" sz="1800" baseline="-25000">
                <a:solidFill>
                  <a:schemeClr val="accent2"/>
                </a:solidFill>
                <a:latin typeface="Arial" charset="0"/>
              </a:rPr>
              <a:t>1</a:t>
            </a:r>
            <a:r>
              <a:rPr lang="en-US" sz="1800">
                <a:solidFill>
                  <a:schemeClr val="accent2"/>
                </a:solidFill>
                <a:latin typeface="Arial" charset="0"/>
              </a:rPr>
              <a:t> =20</a:t>
            </a:r>
            <a:r>
              <a:rPr lang="el-GR" sz="180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μ</a:t>
            </a:r>
            <a:r>
              <a:rPr lang="en-US" sz="180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C and q</a:t>
            </a:r>
            <a:r>
              <a:rPr lang="en-US" sz="1800" baseline="-2500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2</a:t>
            </a:r>
            <a:r>
              <a:rPr lang="en-US" sz="180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 = -30</a:t>
            </a:r>
            <a:r>
              <a:rPr lang="el-GR" sz="1800">
                <a:solidFill>
                  <a:schemeClr val="accent2"/>
                </a:solidFill>
              </a:rPr>
              <a:t>μ</a:t>
            </a:r>
            <a:r>
              <a:rPr lang="en-US" sz="1800">
                <a:solidFill>
                  <a:schemeClr val="accent2"/>
                </a:solidFill>
                <a:latin typeface="Arial" charset="0"/>
              </a:rPr>
              <a:t>C </a:t>
            </a:r>
            <a:r>
              <a:rPr lang="en-US" sz="180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in a distance r</a:t>
            </a:r>
            <a:r>
              <a:rPr lang="en-US" sz="1800" baseline="-2500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1</a:t>
            </a:r>
            <a:r>
              <a:rPr lang="en-US" sz="180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 =1m and</a:t>
            </a:r>
            <a:r>
              <a:rPr lang="en-US" sz="1800">
                <a:solidFill>
                  <a:schemeClr val="accent2"/>
                </a:solidFill>
                <a:latin typeface="Arial" charset="0"/>
              </a:rPr>
              <a:t> r</a:t>
            </a:r>
            <a:r>
              <a:rPr lang="en-US" sz="1800" baseline="-2500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n-US" sz="1800">
                <a:solidFill>
                  <a:schemeClr val="accent2"/>
                </a:solidFill>
                <a:latin typeface="Arial" charset="0"/>
              </a:rPr>
              <a:t> =2m from point P, respectively. </a:t>
            </a:r>
            <a:endParaRPr lang="el-GR" sz="1800">
              <a:solidFill>
                <a:schemeClr val="accent2"/>
              </a:solidFill>
              <a:latin typeface="Arial" charset="0"/>
            </a:endParaRPr>
          </a:p>
        </p:txBody>
      </p:sp>
      <p:graphicFrame>
        <p:nvGraphicFramePr>
          <p:cNvPr id="669702" name="Object 6"/>
          <p:cNvGraphicFramePr>
            <a:graphicFrameLocks noChangeAspect="1"/>
          </p:cNvGraphicFramePr>
          <p:nvPr/>
        </p:nvGraphicFramePr>
        <p:xfrm>
          <a:off x="3352800" y="3375025"/>
          <a:ext cx="4191000" cy="12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71800" imgH="888840" progId="Equation.3">
                  <p:embed/>
                </p:oleObj>
              </mc:Choice>
              <mc:Fallback>
                <p:oleObj name="Equation" r:id="rId4" imgW="2971800" imgH="888840" progId="Equation.3">
                  <p:embed/>
                  <p:pic>
                    <p:nvPicPr>
                      <p:cNvPr id="6697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375025"/>
                        <a:ext cx="4191000" cy="125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9703" name="Object 7"/>
          <p:cNvGraphicFramePr>
            <a:graphicFrameLocks noChangeAspect="1"/>
          </p:cNvGraphicFramePr>
          <p:nvPr/>
        </p:nvGraphicFramePr>
        <p:xfrm>
          <a:off x="3352800" y="2917825"/>
          <a:ext cx="1295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99920" imgH="266400" progId="Equation.3">
                  <p:embed/>
                </p:oleObj>
              </mc:Choice>
              <mc:Fallback>
                <p:oleObj name="Equation" r:id="rId6" imgW="799920" imgH="266400" progId="Equation.3">
                  <p:embed/>
                  <p:pic>
                    <p:nvPicPr>
                      <p:cNvPr id="6697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917825"/>
                        <a:ext cx="12954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9704" name="Line 8"/>
          <p:cNvSpPr>
            <a:spLocks noChangeShapeType="1"/>
          </p:cNvSpPr>
          <p:nvPr/>
        </p:nvSpPr>
        <p:spPr bwMode="auto">
          <a:xfrm rot="16200000">
            <a:off x="1644650" y="3786188"/>
            <a:ext cx="1587" cy="176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5" name="Oval 9"/>
          <p:cNvSpPr>
            <a:spLocks noChangeArrowheads="1"/>
          </p:cNvSpPr>
          <p:nvPr/>
        </p:nvSpPr>
        <p:spPr bwMode="auto">
          <a:xfrm rot="16200000">
            <a:off x="2400300" y="291782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06" name="Oval 10"/>
          <p:cNvSpPr>
            <a:spLocks noChangeArrowheads="1"/>
          </p:cNvSpPr>
          <p:nvPr/>
        </p:nvSpPr>
        <p:spPr bwMode="auto">
          <a:xfrm rot="16200000">
            <a:off x="533400" y="453072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07" name="Rectangle 11"/>
          <p:cNvSpPr>
            <a:spLocks noChangeArrowheads="1"/>
          </p:cNvSpPr>
          <p:nvPr/>
        </p:nvSpPr>
        <p:spPr bwMode="auto">
          <a:xfrm>
            <a:off x="1981200" y="2994025"/>
            <a:ext cx="395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q</a:t>
            </a:r>
            <a:r>
              <a:rPr lang="en-US" sz="1800" baseline="-25000">
                <a:solidFill>
                  <a:schemeClr val="tx1"/>
                </a:solidFill>
                <a:latin typeface="Arial" charset="0"/>
              </a:rPr>
              <a:t>1</a:t>
            </a:r>
          </a:p>
        </p:txBody>
      </p:sp>
      <p:sp>
        <p:nvSpPr>
          <p:cNvPr id="669708" name="Rectangle 12"/>
          <p:cNvSpPr>
            <a:spLocks noChangeArrowheads="1"/>
          </p:cNvSpPr>
          <p:nvPr/>
        </p:nvSpPr>
        <p:spPr bwMode="auto">
          <a:xfrm>
            <a:off x="457200" y="4746625"/>
            <a:ext cx="395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q</a:t>
            </a:r>
            <a:r>
              <a:rPr lang="en-US" sz="1800" baseline="-25000">
                <a:solidFill>
                  <a:schemeClr val="tx1"/>
                </a:solidFill>
                <a:latin typeface="Arial" charset="0"/>
              </a:rPr>
              <a:t>2</a:t>
            </a:r>
          </a:p>
        </p:txBody>
      </p:sp>
      <p:sp>
        <p:nvSpPr>
          <p:cNvPr id="669709" name="Oval 13"/>
          <p:cNvSpPr>
            <a:spLocks noChangeArrowheads="1"/>
          </p:cNvSpPr>
          <p:nvPr/>
        </p:nvSpPr>
        <p:spPr bwMode="auto">
          <a:xfrm rot="16200000">
            <a:off x="2490788" y="4633913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10" name="Text Box 14"/>
          <p:cNvSpPr txBox="1">
            <a:spLocks noChangeArrowheads="1"/>
          </p:cNvSpPr>
          <p:nvPr/>
        </p:nvSpPr>
        <p:spPr bwMode="auto">
          <a:xfrm>
            <a:off x="2514600" y="436562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P</a:t>
            </a:r>
          </a:p>
        </p:txBody>
      </p:sp>
      <p:sp>
        <p:nvSpPr>
          <p:cNvPr id="669711" name="Text Box 15"/>
          <p:cNvSpPr txBox="1">
            <a:spLocks noChangeArrowheads="1"/>
          </p:cNvSpPr>
          <p:nvPr/>
        </p:nvSpPr>
        <p:spPr bwMode="auto">
          <a:xfrm rot="16200000">
            <a:off x="2009775" y="3498850"/>
            <a:ext cx="766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1m</a:t>
            </a:r>
          </a:p>
        </p:txBody>
      </p:sp>
      <p:sp>
        <p:nvSpPr>
          <p:cNvPr id="669712" name="Line 16"/>
          <p:cNvSpPr>
            <a:spLocks noChangeShapeType="1"/>
          </p:cNvSpPr>
          <p:nvPr/>
        </p:nvSpPr>
        <p:spPr bwMode="auto">
          <a:xfrm flipH="1">
            <a:off x="2514600" y="4670425"/>
            <a:ext cx="0" cy="1219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69713" name="Object 17"/>
          <p:cNvGraphicFramePr>
            <a:graphicFrameLocks noChangeAspect="1"/>
          </p:cNvGraphicFramePr>
          <p:nvPr/>
        </p:nvGraphicFramePr>
        <p:xfrm>
          <a:off x="2057400" y="4137025"/>
          <a:ext cx="3492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040" imgH="266400" progId="Equation.3">
                  <p:embed/>
                </p:oleObj>
              </mc:Choice>
              <mc:Fallback>
                <p:oleObj name="Equation" r:id="rId8" imgW="203040" imgH="266400" progId="Equation.3">
                  <p:embed/>
                  <p:pic>
                    <p:nvPicPr>
                      <p:cNvPr id="66971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137025"/>
                        <a:ext cx="3492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9714" name="Object 18"/>
          <p:cNvGraphicFramePr>
            <a:graphicFrameLocks noChangeAspect="1"/>
          </p:cNvGraphicFramePr>
          <p:nvPr/>
        </p:nvGraphicFramePr>
        <p:xfrm>
          <a:off x="2590800" y="4975225"/>
          <a:ext cx="3270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440" imgH="266400" progId="Equation.3">
                  <p:embed/>
                </p:oleObj>
              </mc:Choice>
              <mc:Fallback>
                <p:oleObj name="Equation" r:id="rId10" imgW="190440" imgH="266400" progId="Equation.3">
                  <p:embed/>
                  <p:pic>
                    <p:nvPicPr>
                      <p:cNvPr id="66971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75225"/>
                        <a:ext cx="3270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9715" name="Line 19"/>
          <p:cNvSpPr>
            <a:spLocks noChangeShapeType="1"/>
          </p:cNvSpPr>
          <p:nvPr/>
        </p:nvSpPr>
        <p:spPr bwMode="auto">
          <a:xfrm flipH="1">
            <a:off x="1905000" y="5889625"/>
            <a:ext cx="609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16" name="Line 20"/>
          <p:cNvSpPr>
            <a:spLocks noChangeShapeType="1"/>
          </p:cNvSpPr>
          <p:nvPr/>
        </p:nvSpPr>
        <p:spPr bwMode="auto">
          <a:xfrm>
            <a:off x="1905000" y="4670425"/>
            <a:ext cx="0" cy="12192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69717" name="Object 21"/>
          <p:cNvGraphicFramePr>
            <a:graphicFrameLocks noChangeAspect="1"/>
          </p:cNvGraphicFramePr>
          <p:nvPr/>
        </p:nvGraphicFramePr>
        <p:xfrm>
          <a:off x="1600200" y="5661025"/>
          <a:ext cx="31591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4880" imgH="215640" progId="Equation.3">
                  <p:embed/>
                </p:oleObj>
              </mc:Choice>
              <mc:Fallback>
                <p:oleObj name="Equation" r:id="rId12" imgW="164880" imgH="215640" progId="Equation.3">
                  <p:embed/>
                  <p:pic>
                    <p:nvPicPr>
                      <p:cNvPr id="66971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661025"/>
                        <a:ext cx="315913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9718" name="Text Box 22"/>
          <p:cNvSpPr txBox="1">
            <a:spLocks noChangeArrowheads="1"/>
          </p:cNvSpPr>
          <p:nvPr/>
        </p:nvSpPr>
        <p:spPr bwMode="auto">
          <a:xfrm>
            <a:off x="914400" y="4365625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2m</a:t>
            </a:r>
          </a:p>
        </p:txBody>
      </p:sp>
      <p:graphicFrame>
        <p:nvGraphicFramePr>
          <p:cNvPr id="669719" name="Object 23"/>
          <p:cNvGraphicFramePr>
            <a:graphicFrameLocks noChangeAspect="1"/>
          </p:cNvGraphicFramePr>
          <p:nvPr/>
        </p:nvGraphicFramePr>
        <p:xfrm>
          <a:off x="3365500" y="4670425"/>
          <a:ext cx="425450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984400" imgH="888840" progId="Equation.3">
                  <p:embed/>
                </p:oleObj>
              </mc:Choice>
              <mc:Fallback>
                <p:oleObj name="Equation" r:id="rId14" imgW="2984400" imgH="888840" progId="Equation.3">
                  <p:embed/>
                  <p:pic>
                    <p:nvPicPr>
                      <p:cNvPr id="66971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4670425"/>
                        <a:ext cx="4254500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9720" name="Rectangle 24"/>
          <p:cNvSpPr>
            <a:spLocks noChangeArrowheads="1"/>
          </p:cNvSpPr>
          <p:nvPr/>
        </p:nvSpPr>
        <p:spPr bwMode="auto">
          <a:xfrm>
            <a:off x="3810000" y="1249098"/>
            <a:ext cx="1828800" cy="762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21" name="Line 25"/>
          <p:cNvSpPr>
            <a:spLocks noChangeShapeType="1"/>
          </p:cNvSpPr>
          <p:nvPr/>
        </p:nvSpPr>
        <p:spPr bwMode="auto">
          <a:xfrm flipH="1">
            <a:off x="1905000" y="4670425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22" name="Line 26"/>
          <p:cNvSpPr>
            <a:spLocks noChangeShapeType="1"/>
          </p:cNvSpPr>
          <p:nvPr/>
        </p:nvSpPr>
        <p:spPr bwMode="auto">
          <a:xfrm>
            <a:off x="2514600" y="3146425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23" name="Line 27"/>
          <p:cNvSpPr>
            <a:spLocks noChangeShapeType="1"/>
          </p:cNvSpPr>
          <p:nvPr/>
        </p:nvSpPr>
        <p:spPr bwMode="auto">
          <a:xfrm flipH="1">
            <a:off x="1905000" y="4670425"/>
            <a:ext cx="609600" cy="1219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24" name="Line 28"/>
          <p:cNvSpPr>
            <a:spLocks noChangeShapeType="1"/>
          </p:cNvSpPr>
          <p:nvPr/>
        </p:nvSpPr>
        <p:spPr bwMode="auto">
          <a:xfrm>
            <a:off x="457200" y="29178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25" name="Line 29"/>
          <p:cNvSpPr>
            <a:spLocks noChangeShapeType="1"/>
          </p:cNvSpPr>
          <p:nvPr/>
        </p:nvSpPr>
        <p:spPr bwMode="auto">
          <a:xfrm>
            <a:off x="457200" y="3832225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26" name="Text Box 30"/>
          <p:cNvSpPr txBox="1">
            <a:spLocks noChangeArrowheads="1"/>
          </p:cNvSpPr>
          <p:nvPr/>
        </p:nvSpPr>
        <p:spPr bwMode="auto">
          <a:xfrm>
            <a:off x="1279525" y="364013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x</a:t>
            </a:r>
          </a:p>
        </p:txBody>
      </p:sp>
      <p:sp>
        <p:nvSpPr>
          <p:cNvPr id="669727" name="Text Box 31"/>
          <p:cNvSpPr txBox="1">
            <a:spLocks noChangeArrowheads="1"/>
          </p:cNvSpPr>
          <p:nvPr/>
        </p:nvSpPr>
        <p:spPr bwMode="auto">
          <a:xfrm>
            <a:off x="509588" y="28416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y</a:t>
            </a:r>
          </a:p>
        </p:txBody>
      </p:sp>
      <p:graphicFrame>
        <p:nvGraphicFramePr>
          <p:cNvPr id="669729" name="Object 33"/>
          <p:cNvGraphicFramePr>
            <a:graphicFrameLocks noChangeAspect="1"/>
          </p:cNvGraphicFramePr>
          <p:nvPr/>
        </p:nvGraphicFramePr>
        <p:xfrm>
          <a:off x="2895600" y="5965825"/>
          <a:ext cx="54102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149280" imgH="431640" progId="Equation.3">
                  <p:embed/>
                </p:oleObj>
              </mc:Choice>
              <mc:Fallback>
                <p:oleObj name="Equation" r:id="rId16" imgW="3149280" imgH="431640" progId="Equation.3">
                  <p:embed/>
                  <p:pic>
                    <p:nvPicPr>
                      <p:cNvPr id="669729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965825"/>
                        <a:ext cx="541020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9730" name="Line 34"/>
          <p:cNvSpPr>
            <a:spLocks noChangeShapeType="1"/>
          </p:cNvSpPr>
          <p:nvPr/>
        </p:nvSpPr>
        <p:spPr bwMode="auto">
          <a:xfrm>
            <a:off x="457200" y="3832225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69731" name="Object 35"/>
          <p:cNvGraphicFramePr>
            <a:graphicFrameLocks noChangeAspect="1"/>
          </p:cNvGraphicFramePr>
          <p:nvPr/>
        </p:nvGraphicFramePr>
        <p:xfrm>
          <a:off x="457200" y="3832225"/>
          <a:ext cx="2349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4120" imgH="215640" progId="Equation.3">
                  <p:embed/>
                </p:oleObj>
              </mc:Choice>
              <mc:Fallback>
                <p:oleObj name="Equation" r:id="rId18" imgW="114120" imgH="215640" progId="Equation.3">
                  <p:embed/>
                  <p:pic>
                    <p:nvPicPr>
                      <p:cNvPr id="669731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32225"/>
                        <a:ext cx="2349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9732" name="Line 36"/>
          <p:cNvSpPr>
            <a:spLocks noChangeShapeType="1"/>
          </p:cNvSpPr>
          <p:nvPr/>
        </p:nvSpPr>
        <p:spPr bwMode="auto">
          <a:xfrm>
            <a:off x="457200" y="3451225"/>
            <a:ext cx="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69733" name="Object 37"/>
          <p:cNvGraphicFramePr>
            <a:graphicFrameLocks noChangeAspect="1"/>
          </p:cNvGraphicFramePr>
          <p:nvPr/>
        </p:nvGraphicFramePr>
        <p:xfrm>
          <a:off x="152400" y="3048000"/>
          <a:ext cx="282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6720" imgH="241200" progId="Equation.3">
                  <p:embed/>
                </p:oleObj>
              </mc:Choice>
              <mc:Fallback>
                <p:oleObj name="Equation" r:id="rId20" imgW="126720" imgH="241200" progId="Equation.3">
                  <p:embed/>
                  <p:pic>
                    <p:nvPicPr>
                      <p:cNvPr id="669733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048000"/>
                        <a:ext cx="2825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597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6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6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6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6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6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6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6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6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6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6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6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6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6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6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6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6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6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6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6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66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6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6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6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66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6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66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6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66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66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6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66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66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698" grpId="0"/>
      <p:bldP spid="669699" grpId="0"/>
      <p:bldP spid="669701" grpId="0"/>
      <p:bldP spid="669704" grpId="0" animBg="1"/>
      <p:bldP spid="669705" grpId="0" animBg="1"/>
      <p:bldP spid="669706" grpId="0" animBg="1"/>
      <p:bldP spid="669707" grpId="0"/>
      <p:bldP spid="669708" grpId="0"/>
      <p:bldP spid="669709" grpId="0" animBg="1"/>
      <p:bldP spid="669709" grpId="1" animBg="1"/>
      <p:bldP spid="669710" grpId="0"/>
      <p:bldP spid="669711" grpId="0"/>
      <p:bldP spid="669712" grpId="0" animBg="1"/>
      <p:bldP spid="669715" grpId="0" animBg="1"/>
      <p:bldP spid="669716" grpId="0" animBg="1"/>
      <p:bldP spid="669718" grpId="0"/>
      <p:bldP spid="669720" grpId="0" animBg="1"/>
      <p:bldP spid="669721" grpId="0" animBg="1"/>
      <p:bldP spid="669722" grpId="0" animBg="1"/>
      <p:bldP spid="669723" grpId="0" animBg="1"/>
      <p:bldP spid="669724" grpId="0" animBg="1"/>
      <p:bldP spid="669725" grpId="0" animBg="1"/>
      <p:bldP spid="669726" grpId="0"/>
      <p:bldP spid="669727" grpId="0"/>
      <p:bldP spid="669730" grpId="0" animBg="1"/>
      <p:bldP spid="66973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0CDADB-DD24-8D83-17A3-B44E45D90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-6165"/>
            <a:ext cx="5257799" cy="677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687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ine 28"/>
          <p:cNvSpPr>
            <a:spLocks noChangeShapeType="1"/>
          </p:cNvSpPr>
          <p:nvPr/>
        </p:nvSpPr>
        <p:spPr bwMode="auto">
          <a:xfrm>
            <a:off x="4753578" y="2971801"/>
            <a:ext cx="2842" cy="32300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698" name="Text Box 2"/>
          <p:cNvSpPr txBox="1">
            <a:spLocks noChangeArrowheads="1"/>
          </p:cNvSpPr>
          <p:nvPr/>
        </p:nvSpPr>
        <p:spPr bwMode="auto">
          <a:xfrm>
            <a:off x="1062038" y="76200"/>
            <a:ext cx="7015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chemeClr val="accent2"/>
                </a:solidFill>
                <a:latin typeface="Arial" charset="0"/>
              </a:rPr>
              <a:t>Electric Field from Discrete Distribution of Charges</a:t>
            </a:r>
          </a:p>
        </p:txBody>
      </p:sp>
      <p:sp>
        <p:nvSpPr>
          <p:cNvPr id="669699" name="Text Box 3"/>
          <p:cNvSpPr txBox="1">
            <a:spLocks noChangeArrowheads="1"/>
          </p:cNvSpPr>
          <p:nvPr/>
        </p:nvSpPr>
        <p:spPr bwMode="auto">
          <a:xfrm>
            <a:off x="1295400" y="784225"/>
            <a:ext cx="6419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The electric field at point P due to a group of  source charges </a:t>
            </a:r>
          </a:p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can be written as:</a:t>
            </a:r>
          </a:p>
        </p:txBody>
      </p:sp>
      <p:graphicFrame>
        <p:nvGraphicFramePr>
          <p:cNvPr id="669700" name="Object 4"/>
          <p:cNvGraphicFramePr>
            <a:graphicFrameLocks noChangeAspect="1"/>
          </p:cNvGraphicFramePr>
          <p:nvPr/>
        </p:nvGraphicFramePr>
        <p:xfrm>
          <a:off x="3949413" y="1256906"/>
          <a:ext cx="15621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6240" imgH="431640" progId="Equation.DSMT4">
                  <p:embed/>
                </p:oleObj>
              </mc:Choice>
              <mc:Fallback>
                <p:oleObj name="Equation" r:id="rId2" imgW="876240" imgH="431640" progId="Equation.DSMT4">
                  <p:embed/>
                  <p:pic>
                    <p:nvPicPr>
                      <p:cNvPr id="6697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413" y="1256906"/>
                        <a:ext cx="15621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9701" name="Text Box 5"/>
          <p:cNvSpPr txBox="1">
            <a:spLocks noChangeArrowheads="1"/>
          </p:cNvSpPr>
          <p:nvPr/>
        </p:nvSpPr>
        <p:spPr bwMode="auto">
          <a:xfrm>
            <a:off x="609600" y="1927225"/>
            <a:ext cx="8153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Example:</a:t>
            </a:r>
          </a:p>
          <a:p>
            <a:pPr eaLnBrk="1" hangingPunct="1"/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Find an electric field at point P generated by 2 charges each with value q at a distance 2d from each other. </a:t>
            </a:r>
            <a:endParaRPr lang="el-GR" sz="18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69707" name="Rectangle 11"/>
          <p:cNvSpPr>
            <a:spLocks noChangeArrowheads="1"/>
          </p:cNvSpPr>
          <p:nvPr/>
        </p:nvSpPr>
        <p:spPr bwMode="auto">
          <a:xfrm>
            <a:off x="6085152" y="6244745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q</a:t>
            </a:r>
            <a:endParaRPr lang="en-US" sz="1800" baseline="-25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9708" name="Rectangle 12"/>
          <p:cNvSpPr>
            <a:spLocks noChangeArrowheads="1"/>
          </p:cNvSpPr>
          <p:nvPr/>
        </p:nvSpPr>
        <p:spPr bwMode="auto">
          <a:xfrm>
            <a:off x="3135577" y="6244745"/>
            <a:ext cx="395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q</a:t>
            </a:r>
            <a:endParaRPr lang="en-US" sz="1800" baseline="-25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9710" name="Text Box 14"/>
          <p:cNvSpPr txBox="1">
            <a:spLocks noChangeArrowheads="1"/>
          </p:cNvSpPr>
          <p:nvPr/>
        </p:nvSpPr>
        <p:spPr bwMode="auto">
          <a:xfrm>
            <a:off x="4769472" y="37338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P</a:t>
            </a:r>
          </a:p>
        </p:txBody>
      </p:sp>
      <p:sp>
        <p:nvSpPr>
          <p:cNvPr id="669711" name="Text Box 15"/>
          <p:cNvSpPr txBox="1">
            <a:spLocks noChangeArrowheads="1"/>
          </p:cNvSpPr>
          <p:nvPr/>
        </p:nvSpPr>
        <p:spPr bwMode="auto">
          <a:xfrm rot="16200000">
            <a:off x="4467109" y="4673487"/>
            <a:ext cx="766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y</a:t>
            </a:r>
          </a:p>
        </p:txBody>
      </p:sp>
      <p:sp>
        <p:nvSpPr>
          <p:cNvPr id="669718" name="Text Box 22"/>
          <p:cNvSpPr txBox="1">
            <a:spLocks noChangeArrowheads="1"/>
          </p:cNvSpPr>
          <p:nvPr/>
        </p:nvSpPr>
        <p:spPr bwMode="auto">
          <a:xfrm>
            <a:off x="3925317" y="5873024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d</a:t>
            </a:r>
          </a:p>
        </p:txBody>
      </p:sp>
      <p:sp>
        <p:nvSpPr>
          <p:cNvPr id="669720" name="Rectangle 24"/>
          <p:cNvSpPr>
            <a:spLocks noChangeArrowheads="1"/>
          </p:cNvSpPr>
          <p:nvPr/>
        </p:nvSpPr>
        <p:spPr bwMode="auto">
          <a:xfrm>
            <a:off x="3816063" y="1259521"/>
            <a:ext cx="1828800" cy="762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24" name="Line 28"/>
          <p:cNvSpPr>
            <a:spLocks noChangeShapeType="1"/>
          </p:cNvSpPr>
          <p:nvPr/>
        </p:nvSpPr>
        <p:spPr bwMode="auto">
          <a:xfrm>
            <a:off x="2481242" y="3684267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25" name="Line 29"/>
          <p:cNvSpPr>
            <a:spLocks noChangeShapeType="1"/>
          </p:cNvSpPr>
          <p:nvPr/>
        </p:nvSpPr>
        <p:spPr bwMode="auto">
          <a:xfrm>
            <a:off x="2481242" y="4598667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26" name="Text Box 30"/>
          <p:cNvSpPr txBox="1">
            <a:spLocks noChangeArrowheads="1"/>
          </p:cNvSpPr>
          <p:nvPr/>
        </p:nvSpPr>
        <p:spPr bwMode="auto">
          <a:xfrm>
            <a:off x="3303567" y="4406580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x</a:t>
            </a:r>
          </a:p>
        </p:txBody>
      </p:sp>
      <p:sp>
        <p:nvSpPr>
          <p:cNvPr id="669727" name="Text Box 31"/>
          <p:cNvSpPr txBox="1">
            <a:spLocks noChangeArrowheads="1"/>
          </p:cNvSpPr>
          <p:nvPr/>
        </p:nvSpPr>
        <p:spPr bwMode="auto">
          <a:xfrm>
            <a:off x="2533630" y="3608067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y</a:t>
            </a:r>
          </a:p>
        </p:txBody>
      </p:sp>
      <p:sp>
        <p:nvSpPr>
          <p:cNvPr id="669730" name="Line 34"/>
          <p:cNvSpPr>
            <a:spLocks noChangeShapeType="1"/>
          </p:cNvSpPr>
          <p:nvPr/>
        </p:nvSpPr>
        <p:spPr bwMode="auto">
          <a:xfrm>
            <a:off x="2481242" y="4598667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69731" name="Object 35"/>
          <p:cNvGraphicFramePr>
            <a:graphicFrameLocks noChangeAspect="1"/>
          </p:cNvGraphicFramePr>
          <p:nvPr/>
        </p:nvGraphicFramePr>
        <p:xfrm>
          <a:off x="2481242" y="4598667"/>
          <a:ext cx="2349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669731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42" y="4598667"/>
                        <a:ext cx="2349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9732" name="Line 36"/>
          <p:cNvSpPr>
            <a:spLocks noChangeShapeType="1"/>
          </p:cNvSpPr>
          <p:nvPr/>
        </p:nvSpPr>
        <p:spPr bwMode="auto">
          <a:xfrm>
            <a:off x="2481242" y="4217667"/>
            <a:ext cx="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69733" name="Object 37"/>
          <p:cNvGraphicFramePr>
            <a:graphicFrameLocks noChangeAspect="1"/>
          </p:cNvGraphicFramePr>
          <p:nvPr/>
        </p:nvGraphicFramePr>
        <p:xfrm>
          <a:off x="2176442" y="3814442"/>
          <a:ext cx="282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241200" progId="Equation.3">
                  <p:embed/>
                </p:oleObj>
              </mc:Choice>
              <mc:Fallback>
                <p:oleObj name="Equation" r:id="rId6" imgW="126720" imgH="241200" progId="Equation.3">
                  <p:embed/>
                  <p:pic>
                    <p:nvPicPr>
                      <p:cNvPr id="669733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442" y="3814442"/>
                        <a:ext cx="2825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Line 28"/>
          <p:cNvSpPr>
            <a:spLocks noChangeShapeType="1"/>
          </p:cNvSpPr>
          <p:nvPr/>
        </p:nvSpPr>
        <p:spPr bwMode="auto">
          <a:xfrm flipH="1" flipV="1">
            <a:off x="4753579" y="6199504"/>
            <a:ext cx="1979272" cy="23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5" name="Oval 9"/>
          <p:cNvSpPr>
            <a:spLocks noChangeArrowheads="1"/>
          </p:cNvSpPr>
          <p:nvPr/>
        </p:nvSpPr>
        <p:spPr bwMode="auto">
          <a:xfrm rot="16200000">
            <a:off x="6115980" y="608759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28"/>
          <p:cNvSpPr>
            <a:spLocks noChangeShapeType="1"/>
          </p:cNvSpPr>
          <p:nvPr/>
        </p:nvSpPr>
        <p:spPr bwMode="auto">
          <a:xfrm flipV="1">
            <a:off x="2803336" y="6199502"/>
            <a:ext cx="19792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6" name="Oval 10"/>
          <p:cNvSpPr>
            <a:spLocks noChangeArrowheads="1"/>
          </p:cNvSpPr>
          <p:nvPr/>
        </p:nvSpPr>
        <p:spPr bwMode="auto">
          <a:xfrm rot="16200000">
            <a:off x="3182409" y="608758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09" name="Oval 13"/>
          <p:cNvSpPr>
            <a:spLocks noChangeArrowheads="1"/>
          </p:cNvSpPr>
          <p:nvPr/>
        </p:nvSpPr>
        <p:spPr bwMode="auto">
          <a:xfrm rot="16200000">
            <a:off x="4716899" y="4070742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28"/>
          <p:cNvSpPr>
            <a:spLocks noChangeShapeType="1"/>
          </p:cNvSpPr>
          <p:nvPr/>
        </p:nvSpPr>
        <p:spPr bwMode="auto">
          <a:xfrm flipH="1">
            <a:off x="4238222" y="6087586"/>
            <a:ext cx="409978" cy="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28"/>
          <p:cNvSpPr>
            <a:spLocks noChangeShapeType="1"/>
          </p:cNvSpPr>
          <p:nvPr/>
        </p:nvSpPr>
        <p:spPr bwMode="auto">
          <a:xfrm>
            <a:off x="3454785" y="6087586"/>
            <a:ext cx="4705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5300911" y="5873024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d</a:t>
            </a:r>
          </a:p>
        </p:txBody>
      </p:sp>
      <p:sp>
        <p:nvSpPr>
          <p:cNvPr id="43" name="Line 28"/>
          <p:cNvSpPr>
            <a:spLocks noChangeShapeType="1"/>
          </p:cNvSpPr>
          <p:nvPr/>
        </p:nvSpPr>
        <p:spPr bwMode="auto">
          <a:xfrm flipH="1">
            <a:off x="5613816" y="6087586"/>
            <a:ext cx="409978" cy="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28"/>
          <p:cNvSpPr>
            <a:spLocks noChangeShapeType="1"/>
          </p:cNvSpPr>
          <p:nvPr/>
        </p:nvSpPr>
        <p:spPr bwMode="auto">
          <a:xfrm>
            <a:off x="4830379" y="6087586"/>
            <a:ext cx="4705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28"/>
          <p:cNvSpPr>
            <a:spLocks noChangeShapeType="1"/>
          </p:cNvSpPr>
          <p:nvPr/>
        </p:nvSpPr>
        <p:spPr bwMode="auto">
          <a:xfrm flipH="1" flipV="1">
            <a:off x="4890934" y="5201482"/>
            <a:ext cx="0" cy="7491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28"/>
          <p:cNvSpPr>
            <a:spLocks noChangeShapeType="1"/>
          </p:cNvSpPr>
          <p:nvPr/>
        </p:nvSpPr>
        <p:spPr bwMode="auto">
          <a:xfrm>
            <a:off x="4890934" y="4267200"/>
            <a:ext cx="0" cy="7509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3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6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6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6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6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6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6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6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6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6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6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6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6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6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6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6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6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6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6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6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66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69698" grpId="0"/>
      <p:bldP spid="669699" grpId="0"/>
      <p:bldP spid="669701" grpId="0"/>
      <p:bldP spid="669707" grpId="0"/>
      <p:bldP spid="669708" grpId="0"/>
      <p:bldP spid="669710" grpId="0"/>
      <p:bldP spid="669711" grpId="0"/>
      <p:bldP spid="669718" grpId="0"/>
      <p:bldP spid="669720" grpId="0" animBg="1"/>
      <p:bldP spid="669724" grpId="0" animBg="1"/>
      <p:bldP spid="669725" grpId="0" animBg="1"/>
      <p:bldP spid="669726" grpId="0"/>
      <p:bldP spid="669727" grpId="0"/>
      <p:bldP spid="669730" grpId="0" animBg="1"/>
      <p:bldP spid="669732" grpId="0" animBg="1"/>
      <p:bldP spid="38" grpId="0" animBg="1"/>
      <p:bldP spid="669705" grpId="0" animBg="1"/>
      <p:bldP spid="39" grpId="0" animBg="1"/>
      <p:bldP spid="669706" grpId="0" animBg="1"/>
      <p:bldP spid="669709" grpId="0" animBg="1"/>
      <p:bldP spid="669709" grpId="1" animBg="1"/>
      <p:bldP spid="40" grpId="0" animBg="1"/>
      <p:bldP spid="41" grpId="0" animBg="1"/>
      <p:bldP spid="42" grpId="0"/>
      <p:bldP spid="43" grpId="0" animBg="1"/>
      <p:bldP spid="44" grpId="0" animBg="1"/>
      <p:bldP spid="46" grpId="0" animBg="1"/>
      <p:bldP spid="4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ine 28"/>
          <p:cNvSpPr>
            <a:spLocks noChangeShapeType="1"/>
          </p:cNvSpPr>
          <p:nvPr/>
        </p:nvSpPr>
        <p:spPr bwMode="auto">
          <a:xfrm>
            <a:off x="4753578" y="2971801"/>
            <a:ext cx="2842" cy="32300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698" name="Text Box 2"/>
          <p:cNvSpPr txBox="1">
            <a:spLocks noChangeArrowheads="1"/>
          </p:cNvSpPr>
          <p:nvPr/>
        </p:nvSpPr>
        <p:spPr bwMode="auto">
          <a:xfrm>
            <a:off x="1062038" y="76200"/>
            <a:ext cx="7015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chemeClr val="accent2"/>
                </a:solidFill>
                <a:latin typeface="Arial" charset="0"/>
              </a:rPr>
              <a:t>Electric Field from Discrete Distribution of Charges</a:t>
            </a:r>
          </a:p>
        </p:txBody>
      </p:sp>
      <p:sp>
        <p:nvSpPr>
          <p:cNvPr id="669699" name="Text Box 3"/>
          <p:cNvSpPr txBox="1">
            <a:spLocks noChangeArrowheads="1"/>
          </p:cNvSpPr>
          <p:nvPr/>
        </p:nvSpPr>
        <p:spPr bwMode="auto">
          <a:xfrm>
            <a:off x="1295400" y="784225"/>
            <a:ext cx="6419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The electric field at point P due to a group of  source charges </a:t>
            </a:r>
          </a:p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can be written as:</a:t>
            </a:r>
          </a:p>
        </p:txBody>
      </p:sp>
      <p:graphicFrame>
        <p:nvGraphicFramePr>
          <p:cNvPr id="669700" name="Object 4"/>
          <p:cNvGraphicFramePr>
            <a:graphicFrameLocks noChangeAspect="1"/>
          </p:cNvGraphicFramePr>
          <p:nvPr/>
        </p:nvGraphicFramePr>
        <p:xfrm>
          <a:off x="3949413" y="1256906"/>
          <a:ext cx="15621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6240" imgH="431640" progId="Equation.DSMT4">
                  <p:embed/>
                </p:oleObj>
              </mc:Choice>
              <mc:Fallback>
                <p:oleObj name="Equation" r:id="rId2" imgW="876240" imgH="431640" progId="Equation.DSMT4">
                  <p:embed/>
                  <p:pic>
                    <p:nvPicPr>
                      <p:cNvPr id="6697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413" y="1256906"/>
                        <a:ext cx="15621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9701" name="Text Box 5"/>
          <p:cNvSpPr txBox="1">
            <a:spLocks noChangeArrowheads="1"/>
          </p:cNvSpPr>
          <p:nvPr/>
        </p:nvSpPr>
        <p:spPr bwMode="auto">
          <a:xfrm>
            <a:off x="609600" y="1927225"/>
            <a:ext cx="8153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Example:</a:t>
            </a:r>
          </a:p>
          <a:p>
            <a:pPr eaLnBrk="1" hangingPunct="1"/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Find an electric field at point P generated by 2 charges each with value q at a distance 2d from each other. </a:t>
            </a:r>
            <a:endParaRPr lang="el-GR" sz="18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69707" name="Rectangle 11"/>
          <p:cNvSpPr>
            <a:spLocks noChangeArrowheads="1"/>
          </p:cNvSpPr>
          <p:nvPr/>
        </p:nvSpPr>
        <p:spPr bwMode="auto">
          <a:xfrm>
            <a:off x="6085152" y="6244745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q</a:t>
            </a:r>
            <a:endParaRPr lang="en-US" sz="1800" baseline="-25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9708" name="Rectangle 12"/>
          <p:cNvSpPr>
            <a:spLocks noChangeArrowheads="1"/>
          </p:cNvSpPr>
          <p:nvPr/>
        </p:nvSpPr>
        <p:spPr bwMode="auto">
          <a:xfrm>
            <a:off x="3135577" y="6244745"/>
            <a:ext cx="395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q</a:t>
            </a:r>
            <a:endParaRPr lang="en-US" sz="1800" baseline="-25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9710" name="Text Box 14"/>
          <p:cNvSpPr txBox="1">
            <a:spLocks noChangeArrowheads="1"/>
          </p:cNvSpPr>
          <p:nvPr/>
        </p:nvSpPr>
        <p:spPr bwMode="auto">
          <a:xfrm>
            <a:off x="4769472" y="37338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P</a:t>
            </a:r>
          </a:p>
        </p:txBody>
      </p:sp>
      <p:sp>
        <p:nvSpPr>
          <p:cNvPr id="669711" name="Text Box 15"/>
          <p:cNvSpPr txBox="1">
            <a:spLocks noChangeArrowheads="1"/>
          </p:cNvSpPr>
          <p:nvPr/>
        </p:nvSpPr>
        <p:spPr bwMode="auto">
          <a:xfrm rot="16200000">
            <a:off x="4467109" y="4673487"/>
            <a:ext cx="766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y</a:t>
            </a:r>
          </a:p>
        </p:txBody>
      </p:sp>
      <p:sp>
        <p:nvSpPr>
          <p:cNvPr id="669718" name="Text Box 22"/>
          <p:cNvSpPr txBox="1">
            <a:spLocks noChangeArrowheads="1"/>
          </p:cNvSpPr>
          <p:nvPr/>
        </p:nvSpPr>
        <p:spPr bwMode="auto">
          <a:xfrm>
            <a:off x="3925317" y="5873024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d</a:t>
            </a:r>
          </a:p>
        </p:txBody>
      </p:sp>
      <p:sp>
        <p:nvSpPr>
          <p:cNvPr id="669720" name="Rectangle 24"/>
          <p:cNvSpPr>
            <a:spLocks noChangeArrowheads="1"/>
          </p:cNvSpPr>
          <p:nvPr/>
        </p:nvSpPr>
        <p:spPr bwMode="auto">
          <a:xfrm>
            <a:off x="3816063" y="1259521"/>
            <a:ext cx="1828800" cy="762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24" name="Line 28"/>
          <p:cNvSpPr>
            <a:spLocks noChangeShapeType="1"/>
          </p:cNvSpPr>
          <p:nvPr/>
        </p:nvSpPr>
        <p:spPr bwMode="auto">
          <a:xfrm>
            <a:off x="2481242" y="3684267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25" name="Line 29"/>
          <p:cNvSpPr>
            <a:spLocks noChangeShapeType="1"/>
          </p:cNvSpPr>
          <p:nvPr/>
        </p:nvSpPr>
        <p:spPr bwMode="auto">
          <a:xfrm>
            <a:off x="2481242" y="4598667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26" name="Text Box 30"/>
          <p:cNvSpPr txBox="1">
            <a:spLocks noChangeArrowheads="1"/>
          </p:cNvSpPr>
          <p:nvPr/>
        </p:nvSpPr>
        <p:spPr bwMode="auto">
          <a:xfrm>
            <a:off x="3303567" y="4406580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x</a:t>
            </a:r>
          </a:p>
        </p:txBody>
      </p:sp>
      <p:sp>
        <p:nvSpPr>
          <p:cNvPr id="669727" name="Text Box 31"/>
          <p:cNvSpPr txBox="1">
            <a:spLocks noChangeArrowheads="1"/>
          </p:cNvSpPr>
          <p:nvPr/>
        </p:nvSpPr>
        <p:spPr bwMode="auto">
          <a:xfrm>
            <a:off x="2533630" y="3608067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y</a:t>
            </a:r>
          </a:p>
        </p:txBody>
      </p:sp>
      <p:sp>
        <p:nvSpPr>
          <p:cNvPr id="669730" name="Line 34"/>
          <p:cNvSpPr>
            <a:spLocks noChangeShapeType="1"/>
          </p:cNvSpPr>
          <p:nvPr/>
        </p:nvSpPr>
        <p:spPr bwMode="auto">
          <a:xfrm>
            <a:off x="2481242" y="4598667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69731" name="Object 35"/>
          <p:cNvGraphicFramePr>
            <a:graphicFrameLocks noChangeAspect="1"/>
          </p:cNvGraphicFramePr>
          <p:nvPr/>
        </p:nvGraphicFramePr>
        <p:xfrm>
          <a:off x="2481242" y="4598667"/>
          <a:ext cx="2349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669731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42" y="4598667"/>
                        <a:ext cx="2349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9732" name="Line 36"/>
          <p:cNvSpPr>
            <a:spLocks noChangeShapeType="1"/>
          </p:cNvSpPr>
          <p:nvPr/>
        </p:nvSpPr>
        <p:spPr bwMode="auto">
          <a:xfrm>
            <a:off x="2481242" y="4217667"/>
            <a:ext cx="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69733" name="Object 37"/>
          <p:cNvGraphicFramePr>
            <a:graphicFrameLocks noChangeAspect="1"/>
          </p:cNvGraphicFramePr>
          <p:nvPr/>
        </p:nvGraphicFramePr>
        <p:xfrm>
          <a:off x="2176442" y="3814442"/>
          <a:ext cx="282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241200" progId="Equation.3">
                  <p:embed/>
                </p:oleObj>
              </mc:Choice>
              <mc:Fallback>
                <p:oleObj name="Equation" r:id="rId6" imgW="126720" imgH="241200" progId="Equation.3">
                  <p:embed/>
                  <p:pic>
                    <p:nvPicPr>
                      <p:cNvPr id="669733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442" y="3814442"/>
                        <a:ext cx="2825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Line 28"/>
          <p:cNvSpPr>
            <a:spLocks noChangeShapeType="1"/>
          </p:cNvSpPr>
          <p:nvPr/>
        </p:nvSpPr>
        <p:spPr bwMode="auto">
          <a:xfrm flipH="1" flipV="1">
            <a:off x="4753579" y="6199504"/>
            <a:ext cx="1979272" cy="23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5" name="Oval 9"/>
          <p:cNvSpPr>
            <a:spLocks noChangeArrowheads="1"/>
          </p:cNvSpPr>
          <p:nvPr/>
        </p:nvSpPr>
        <p:spPr bwMode="auto">
          <a:xfrm rot="16200000">
            <a:off x="6115980" y="608759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28"/>
          <p:cNvSpPr>
            <a:spLocks noChangeShapeType="1"/>
          </p:cNvSpPr>
          <p:nvPr/>
        </p:nvSpPr>
        <p:spPr bwMode="auto">
          <a:xfrm flipV="1">
            <a:off x="2803336" y="6199502"/>
            <a:ext cx="19792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6" name="Oval 10"/>
          <p:cNvSpPr>
            <a:spLocks noChangeArrowheads="1"/>
          </p:cNvSpPr>
          <p:nvPr/>
        </p:nvSpPr>
        <p:spPr bwMode="auto">
          <a:xfrm rot="16200000">
            <a:off x="3182409" y="608758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09" name="Oval 13"/>
          <p:cNvSpPr>
            <a:spLocks noChangeArrowheads="1"/>
          </p:cNvSpPr>
          <p:nvPr/>
        </p:nvSpPr>
        <p:spPr bwMode="auto">
          <a:xfrm rot="16200000">
            <a:off x="4716899" y="4070742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28"/>
          <p:cNvSpPr>
            <a:spLocks noChangeShapeType="1"/>
          </p:cNvSpPr>
          <p:nvPr/>
        </p:nvSpPr>
        <p:spPr bwMode="auto">
          <a:xfrm flipH="1">
            <a:off x="4238222" y="6087586"/>
            <a:ext cx="409978" cy="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28"/>
          <p:cNvSpPr>
            <a:spLocks noChangeShapeType="1"/>
          </p:cNvSpPr>
          <p:nvPr/>
        </p:nvSpPr>
        <p:spPr bwMode="auto">
          <a:xfrm>
            <a:off x="3454785" y="6087586"/>
            <a:ext cx="4705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5300911" y="5873024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d</a:t>
            </a:r>
          </a:p>
        </p:txBody>
      </p:sp>
      <p:sp>
        <p:nvSpPr>
          <p:cNvPr id="43" name="Line 28"/>
          <p:cNvSpPr>
            <a:spLocks noChangeShapeType="1"/>
          </p:cNvSpPr>
          <p:nvPr/>
        </p:nvSpPr>
        <p:spPr bwMode="auto">
          <a:xfrm flipH="1">
            <a:off x="5613816" y="6087586"/>
            <a:ext cx="409978" cy="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28"/>
          <p:cNvSpPr>
            <a:spLocks noChangeShapeType="1"/>
          </p:cNvSpPr>
          <p:nvPr/>
        </p:nvSpPr>
        <p:spPr bwMode="auto">
          <a:xfrm>
            <a:off x="4830379" y="6087586"/>
            <a:ext cx="4705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28"/>
          <p:cNvSpPr>
            <a:spLocks noChangeShapeType="1"/>
          </p:cNvSpPr>
          <p:nvPr/>
        </p:nvSpPr>
        <p:spPr bwMode="auto">
          <a:xfrm flipH="1" flipV="1">
            <a:off x="4890934" y="5201482"/>
            <a:ext cx="0" cy="7491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28"/>
          <p:cNvSpPr>
            <a:spLocks noChangeShapeType="1"/>
          </p:cNvSpPr>
          <p:nvPr/>
        </p:nvSpPr>
        <p:spPr bwMode="auto">
          <a:xfrm>
            <a:off x="4890934" y="4267200"/>
            <a:ext cx="0" cy="7509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613816" y="2848061"/>
            <a:ext cx="3276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What direction will the electric field at P be pointed?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AutoNum type="alphaUcParenR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+y		D) +x</a:t>
            </a:r>
          </a:p>
          <a:p>
            <a:pPr marL="514350" indent="-514350">
              <a:buAutoNum type="alphaUcParenR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-y		E) </a:t>
            </a:r>
            <a:r>
              <a:rPr lang="mr-IN" sz="2000" dirty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x</a:t>
            </a:r>
          </a:p>
          <a:p>
            <a:pPr marL="514350" indent="-514350">
              <a:buAutoNum type="alphaUcParenR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Combination of x and y</a:t>
            </a:r>
          </a:p>
        </p:txBody>
      </p:sp>
    </p:spTree>
    <p:extLst>
      <p:ext uri="{BB962C8B-B14F-4D97-AF65-F5344CB8AC3E}">
        <p14:creationId xmlns:p14="http://schemas.microsoft.com/office/powerpoint/2010/main" val="28516357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ine 28"/>
          <p:cNvSpPr>
            <a:spLocks noChangeShapeType="1"/>
          </p:cNvSpPr>
          <p:nvPr/>
        </p:nvSpPr>
        <p:spPr bwMode="auto">
          <a:xfrm>
            <a:off x="4753578" y="2971801"/>
            <a:ext cx="2842" cy="32300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698" name="Text Box 2"/>
          <p:cNvSpPr txBox="1">
            <a:spLocks noChangeArrowheads="1"/>
          </p:cNvSpPr>
          <p:nvPr/>
        </p:nvSpPr>
        <p:spPr bwMode="auto">
          <a:xfrm>
            <a:off x="1062038" y="76200"/>
            <a:ext cx="7015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chemeClr val="accent2"/>
                </a:solidFill>
                <a:latin typeface="Arial" charset="0"/>
              </a:rPr>
              <a:t>Electric Field from Discrete Distribution of Charges</a:t>
            </a:r>
          </a:p>
        </p:txBody>
      </p:sp>
      <p:sp>
        <p:nvSpPr>
          <p:cNvPr id="669699" name="Text Box 3"/>
          <p:cNvSpPr txBox="1">
            <a:spLocks noChangeArrowheads="1"/>
          </p:cNvSpPr>
          <p:nvPr/>
        </p:nvSpPr>
        <p:spPr bwMode="auto">
          <a:xfrm>
            <a:off x="1295400" y="784225"/>
            <a:ext cx="6419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The electric field at point P due to a group of  source charges </a:t>
            </a:r>
          </a:p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can be written as:</a:t>
            </a:r>
          </a:p>
        </p:txBody>
      </p:sp>
      <p:graphicFrame>
        <p:nvGraphicFramePr>
          <p:cNvPr id="669700" name="Object 4"/>
          <p:cNvGraphicFramePr>
            <a:graphicFrameLocks noChangeAspect="1"/>
          </p:cNvGraphicFramePr>
          <p:nvPr/>
        </p:nvGraphicFramePr>
        <p:xfrm>
          <a:off x="3949413" y="1256906"/>
          <a:ext cx="15621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6240" imgH="431640" progId="Equation.DSMT4">
                  <p:embed/>
                </p:oleObj>
              </mc:Choice>
              <mc:Fallback>
                <p:oleObj name="Equation" r:id="rId2" imgW="876240" imgH="431640" progId="Equation.DSMT4">
                  <p:embed/>
                  <p:pic>
                    <p:nvPicPr>
                      <p:cNvPr id="6697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413" y="1256906"/>
                        <a:ext cx="15621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9707" name="Rectangle 11"/>
          <p:cNvSpPr>
            <a:spLocks noChangeArrowheads="1"/>
          </p:cNvSpPr>
          <p:nvPr/>
        </p:nvSpPr>
        <p:spPr bwMode="auto">
          <a:xfrm>
            <a:off x="6085152" y="6244745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q</a:t>
            </a:r>
            <a:endParaRPr lang="en-US" sz="1800" baseline="-25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9708" name="Rectangle 12"/>
          <p:cNvSpPr>
            <a:spLocks noChangeArrowheads="1"/>
          </p:cNvSpPr>
          <p:nvPr/>
        </p:nvSpPr>
        <p:spPr bwMode="auto">
          <a:xfrm>
            <a:off x="3135577" y="6244745"/>
            <a:ext cx="395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q</a:t>
            </a:r>
            <a:endParaRPr lang="en-US" sz="1800" baseline="-25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9710" name="Text Box 14"/>
          <p:cNvSpPr txBox="1">
            <a:spLocks noChangeArrowheads="1"/>
          </p:cNvSpPr>
          <p:nvPr/>
        </p:nvSpPr>
        <p:spPr bwMode="auto">
          <a:xfrm flipH="1">
            <a:off x="4476151" y="4124639"/>
            <a:ext cx="19446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P</a:t>
            </a:r>
          </a:p>
        </p:txBody>
      </p:sp>
      <p:sp>
        <p:nvSpPr>
          <p:cNvPr id="669712" name="Line 16"/>
          <p:cNvSpPr>
            <a:spLocks noChangeShapeType="1"/>
          </p:cNvSpPr>
          <p:nvPr/>
        </p:nvSpPr>
        <p:spPr bwMode="auto">
          <a:xfrm flipH="1" flipV="1">
            <a:off x="4753578" y="3133725"/>
            <a:ext cx="2842" cy="982416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69713" name="Object 17"/>
          <p:cNvGraphicFramePr>
            <a:graphicFrameLocks noChangeAspect="1"/>
          </p:cNvGraphicFramePr>
          <p:nvPr/>
        </p:nvGraphicFramePr>
        <p:xfrm>
          <a:off x="4218156" y="3738562"/>
          <a:ext cx="3492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3040" imgH="266400" progId="Equation.3">
                  <p:embed/>
                </p:oleObj>
              </mc:Choice>
              <mc:Fallback>
                <p:oleObj name="Equation" r:id="rId4" imgW="203040" imgH="266400" progId="Equation.3">
                  <p:embed/>
                  <p:pic>
                    <p:nvPicPr>
                      <p:cNvPr id="66971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8156" y="3738562"/>
                        <a:ext cx="3492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9714" name="Object 18"/>
          <p:cNvGraphicFramePr>
            <a:graphicFrameLocks noChangeAspect="1"/>
          </p:cNvGraphicFramePr>
          <p:nvPr/>
        </p:nvGraphicFramePr>
        <p:xfrm>
          <a:off x="4988412" y="3740149"/>
          <a:ext cx="3270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40" imgH="266400" progId="Equation.3">
                  <p:embed/>
                </p:oleObj>
              </mc:Choice>
              <mc:Fallback>
                <p:oleObj name="Equation" r:id="rId6" imgW="190440" imgH="266400" progId="Equation.3">
                  <p:embed/>
                  <p:pic>
                    <p:nvPicPr>
                      <p:cNvPr id="66971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8412" y="3740149"/>
                        <a:ext cx="3270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9717" name="Object 21"/>
          <p:cNvGraphicFramePr>
            <a:graphicFrameLocks noChangeAspect="1"/>
          </p:cNvGraphicFramePr>
          <p:nvPr/>
        </p:nvGraphicFramePr>
        <p:xfrm>
          <a:off x="4789487" y="3299851"/>
          <a:ext cx="31591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4880" imgH="215640" progId="Equation.3">
                  <p:embed/>
                </p:oleObj>
              </mc:Choice>
              <mc:Fallback>
                <p:oleObj name="Equation" r:id="rId8" imgW="164880" imgH="215640" progId="Equation.3">
                  <p:embed/>
                  <p:pic>
                    <p:nvPicPr>
                      <p:cNvPr id="66971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7" y="3299851"/>
                        <a:ext cx="315913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9720" name="Rectangle 24"/>
          <p:cNvSpPr>
            <a:spLocks noChangeArrowheads="1"/>
          </p:cNvSpPr>
          <p:nvPr/>
        </p:nvSpPr>
        <p:spPr bwMode="auto">
          <a:xfrm>
            <a:off x="3816063" y="1259521"/>
            <a:ext cx="1828800" cy="762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23" name="Line 27"/>
          <p:cNvSpPr>
            <a:spLocks noChangeShapeType="1"/>
          </p:cNvSpPr>
          <p:nvPr/>
        </p:nvSpPr>
        <p:spPr bwMode="auto">
          <a:xfrm flipV="1">
            <a:off x="4756421" y="3618190"/>
            <a:ext cx="501490" cy="49795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24" name="Line 28"/>
          <p:cNvSpPr>
            <a:spLocks noChangeShapeType="1"/>
          </p:cNvSpPr>
          <p:nvPr/>
        </p:nvSpPr>
        <p:spPr bwMode="auto">
          <a:xfrm>
            <a:off x="2481242" y="3684267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25" name="Line 29"/>
          <p:cNvSpPr>
            <a:spLocks noChangeShapeType="1"/>
          </p:cNvSpPr>
          <p:nvPr/>
        </p:nvSpPr>
        <p:spPr bwMode="auto">
          <a:xfrm>
            <a:off x="2481242" y="4598667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26" name="Text Box 30"/>
          <p:cNvSpPr txBox="1">
            <a:spLocks noChangeArrowheads="1"/>
          </p:cNvSpPr>
          <p:nvPr/>
        </p:nvSpPr>
        <p:spPr bwMode="auto">
          <a:xfrm>
            <a:off x="3303567" y="4406580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x</a:t>
            </a:r>
          </a:p>
        </p:txBody>
      </p:sp>
      <p:sp>
        <p:nvSpPr>
          <p:cNvPr id="669727" name="Text Box 31"/>
          <p:cNvSpPr txBox="1">
            <a:spLocks noChangeArrowheads="1"/>
          </p:cNvSpPr>
          <p:nvPr/>
        </p:nvSpPr>
        <p:spPr bwMode="auto">
          <a:xfrm>
            <a:off x="2533630" y="3608067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y</a:t>
            </a:r>
          </a:p>
        </p:txBody>
      </p:sp>
      <p:sp>
        <p:nvSpPr>
          <p:cNvPr id="669730" name="Line 34"/>
          <p:cNvSpPr>
            <a:spLocks noChangeShapeType="1"/>
          </p:cNvSpPr>
          <p:nvPr/>
        </p:nvSpPr>
        <p:spPr bwMode="auto">
          <a:xfrm>
            <a:off x="2481242" y="4598667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69731" name="Object 35"/>
          <p:cNvGraphicFramePr>
            <a:graphicFrameLocks noChangeAspect="1"/>
          </p:cNvGraphicFramePr>
          <p:nvPr/>
        </p:nvGraphicFramePr>
        <p:xfrm>
          <a:off x="2481242" y="4598667"/>
          <a:ext cx="2349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215640" progId="Equation.3">
                  <p:embed/>
                </p:oleObj>
              </mc:Choice>
              <mc:Fallback>
                <p:oleObj name="Equation" r:id="rId10" imgW="114120" imgH="215640" progId="Equation.3">
                  <p:embed/>
                  <p:pic>
                    <p:nvPicPr>
                      <p:cNvPr id="669731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42" y="4598667"/>
                        <a:ext cx="2349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9732" name="Line 36"/>
          <p:cNvSpPr>
            <a:spLocks noChangeShapeType="1"/>
          </p:cNvSpPr>
          <p:nvPr/>
        </p:nvSpPr>
        <p:spPr bwMode="auto">
          <a:xfrm>
            <a:off x="2481242" y="4217667"/>
            <a:ext cx="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69733" name="Object 37"/>
          <p:cNvGraphicFramePr>
            <a:graphicFrameLocks noChangeAspect="1"/>
          </p:cNvGraphicFramePr>
          <p:nvPr/>
        </p:nvGraphicFramePr>
        <p:xfrm>
          <a:off x="2176442" y="3814442"/>
          <a:ext cx="282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0" imgH="241200" progId="Equation.3">
                  <p:embed/>
                </p:oleObj>
              </mc:Choice>
              <mc:Fallback>
                <p:oleObj name="Equation" r:id="rId12" imgW="126720" imgH="241200" progId="Equation.3">
                  <p:embed/>
                  <p:pic>
                    <p:nvPicPr>
                      <p:cNvPr id="669733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442" y="3814442"/>
                        <a:ext cx="2825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Line 28"/>
          <p:cNvSpPr>
            <a:spLocks noChangeShapeType="1"/>
          </p:cNvSpPr>
          <p:nvPr/>
        </p:nvSpPr>
        <p:spPr bwMode="auto">
          <a:xfrm flipH="1" flipV="1">
            <a:off x="4753579" y="6199504"/>
            <a:ext cx="1979272" cy="23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5" name="Oval 9"/>
          <p:cNvSpPr>
            <a:spLocks noChangeArrowheads="1"/>
          </p:cNvSpPr>
          <p:nvPr/>
        </p:nvSpPr>
        <p:spPr bwMode="auto">
          <a:xfrm rot="16200000">
            <a:off x="6115980" y="608759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28"/>
          <p:cNvSpPr>
            <a:spLocks noChangeShapeType="1"/>
          </p:cNvSpPr>
          <p:nvPr/>
        </p:nvSpPr>
        <p:spPr bwMode="auto">
          <a:xfrm flipV="1">
            <a:off x="2803336" y="6199502"/>
            <a:ext cx="19792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6" name="Oval 10"/>
          <p:cNvSpPr>
            <a:spLocks noChangeArrowheads="1"/>
          </p:cNvSpPr>
          <p:nvPr/>
        </p:nvSpPr>
        <p:spPr bwMode="auto">
          <a:xfrm rot="16200000">
            <a:off x="3182409" y="608758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21" name="Line 25"/>
          <p:cNvSpPr>
            <a:spLocks noChangeShapeType="1"/>
          </p:cNvSpPr>
          <p:nvPr/>
        </p:nvSpPr>
        <p:spPr bwMode="auto">
          <a:xfrm flipH="1" flipV="1">
            <a:off x="4307731" y="3618903"/>
            <a:ext cx="452448" cy="48597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9" name="Oval 13"/>
          <p:cNvSpPr>
            <a:spLocks noChangeArrowheads="1"/>
          </p:cNvSpPr>
          <p:nvPr/>
        </p:nvSpPr>
        <p:spPr bwMode="auto">
          <a:xfrm rot="16200000">
            <a:off x="4716899" y="4070742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3925317" y="5873024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d</a:t>
            </a:r>
          </a:p>
        </p:txBody>
      </p:sp>
      <p:sp>
        <p:nvSpPr>
          <p:cNvPr id="41" name="Line 28"/>
          <p:cNvSpPr>
            <a:spLocks noChangeShapeType="1"/>
          </p:cNvSpPr>
          <p:nvPr/>
        </p:nvSpPr>
        <p:spPr bwMode="auto">
          <a:xfrm flipH="1">
            <a:off x="4238222" y="6087586"/>
            <a:ext cx="409978" cy="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28"/>
          <p:cNvSpPr>
            <a:spLocks noChangeShapeType="1"/>
          </p:cNvSpPr>
          <p:nvPr/>
        </p:nvSpPr>
        <p:spPr bwMode="auto">
          <a:xfrm>
            <a:off x="3454785" y="6087586"/>
            <a:ext cx="4705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5293904" y="5873024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d</a:t>
            </a:r>
          </a:p>
        </p:txBody>
      </p:sp>
      <p:sp>
        <p:nvSpPr>
          <p:cNvPr id="44" name="Line 28"/>
          <p:cNvSpPr>
            <a:spLocks noChangeShapeType="1"/>
          </p:cNvSpPr>
          <p:nvPr/>
        </p:nvSpPr>
        <p:spPr bwMode="auto">
          <a:xfrm flipH="1">
            <a:off x="5606809" y="6087586"/>
            <a:ext cx="409978" cy="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28"/>
          <p:cNvSpPr>
            <a:spLocks noChangeShapeType="1"/>
          </p:cNvSpPr>
          <p:nvPr/>
        </p:nvSpPr>
        <p:spPr bwMode="auto">
          <a:xfrm>
            <a:off x="4823372" y="6087586"/>
            <a:ext cx="4705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auto">
          <a:xfrm rot="16200000">
            <a:off x="4467109" y="4666415"/>
            <a:ext cx="766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y</a:t>
            </a:r>
          </a:p>
        </p:txBody>
      </p:sp>
      <p:sp>
        <p:nvSpPr>
          <p:cNvPr id="50" name="Line 28"/>
          <p:cNvSpPr>
            <a:spLocks noChangeShapeType="1"/>
          </p:cNvSpPr>
          <p:nvPr/>
        </p:nvSpPr>
        <p:spPr bwMode="auto">
          <a:xfrm flipH="1" flipV="1">
            <a:off x="4890934" y="5194410"/>
            <a:ext cx="0" cy="7491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28"/>
          <p:cNvSpPr>
            <a:spLocks noChangeShapeType="1"/>
          </p:cNvSpPr>
          <p:nvPr/>
        </p:nvSpPr>
        <p:spPr bwMode="auto">
          <a:xfrm>
            <a:off x="4890934" y="4260128"/>
            <a:ext cx="0" cy="7509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609600" y="1927225"/>
            <a:ext cx="8153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Example:</a:t>
            </a:r>
          </a:p>
          <a:p>
            <a:pPr eaLnBrk="1" hangingPunct="1"/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Find an electric field at point P generated by 2 charges each with value q at a distance 2d from each other. </a:t>
            </a:r>
            <a:endParaRPr lang="el-GR" sz="1800" dirty="0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4304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Line 28"/>
          <p:cNvSpPr>
            <a:spLocks noChangeShapeType="1"/>
          </p:cNvSpPr>
          <p:nvPr/>
        </p:nvSpPr>
        <p:spPr bwMode="auto">
          <a:xfrm>
            <a:off x="4753578" y="2971801"/>
            <a:ext cx="2842" cy="32300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698" name="Text Box 2"/>
          <p:cNvSpPr txBox="1">
            <a:spLocks noChangeArrowheads="1"/>
          </p:cNvSpPr>
          <p:nvPr/>
        </p:nvSpPr>
        <p:spPr bwMode="auto">
          <a:xfrm>
            <a:off x="1062038" y="76200"/>
            <a:ext cx="7015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chemeClr val="accent2"/>
                </a:solidFill>
                <a:latin typeface="Arial" charset="0"/>
              </a:rPr>
              <a:t>Electric Field from Discrete Distribution of Charges</a:t>
            </a:r>
          </a:p>
        </p:txBody>
      </p:sp>
      <p:sp>
        <p:nvSpPr>
          <p:cNvPr id="669699" name="Text Box 3"/>
          <p:cNvSpPr txBox="1">
            <a:spLocks noChangeArrowheads="1"/>
          </p:cNvSpPr>
          <p:nvPr/>
        </p:nvSpPr>
        <p:spPr bwMode="auto">
          <a:xfrm>
            <a:off x="1295400" y="784225"/>
            <a:ext cx="6419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The electric field at point P due to a group of  source charges </a:t>
            </a:r>
          </a:p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can be written as:</a:t>
            </a:r>
          </a:p>
        </p:txBody>
      </p:sp>
      <p:graphicFrame>
        <p:nvGraphicFramePr>
          <p:cNvPr id="669700" name="Object 4"/>
          <p:cNvGraphicFramePr>
            <a:graphicFrameLocks noChangeAspect="1"/>
          </p:cNvGraphicFramePr>
          <p:nvPr/>
        </p:nvGraphicFramePr>
        <p:xfrm>
          <a:off x="3949413" y="1256906"/>
          <a:ext cx="15621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6240" imgH="431640" progId="Equation.DSMT4">
                  <p:embed/>
                </p:oleObj>
              </mc:Choice>
              <mc:Fallback>
                <p:oleObj name="Equation" r:id="rId2" imgW="876240" imgH="431640" progId="Equation.DSMT4">
                  <p:embed/>
                  <p:pic>
                    <p:nvPicPr>
                      <p:cNvPr id="6697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413" y="1256906"/>
                        <a:ext cx="15621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9707" name="Rectangle 11"/>
          <p:cNvSpPr>
            <a:spLocks noChangeArrowheads="1"/>
          </p:cNvSpPr>
          <p:nvPr/>
        </p:nvSpPr>
        <p:spPr bwMode="auto">
          <a:xfrm>
            <a:off x="6085152" y="6244745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q</a:t>
            </a:r>
            <a:endParaRPr lang="en-US" sz="1800" baseline="-25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9708" name="Rectangle 12"/>
          <p:cNvSpPr>
            <a:spLocks noChangeArrowheads="1"/>
          </p:cNvSpPr>
          <p:nvPr/>
        </p:nvSpPr>
        <p:spPr bwMode="auto">
          <a:xfrm>
            <a:off x="3135577" y="6244745"/>
            <a:ext cx="395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q</a:t>
            </a:r>
            <a:endParaRPr lang="en-US" sz="1800" baseline="-25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9710" name="Text Box 14"/>
          <p:cNvSpPr txBox="1">
            <a:spLocks noChangeArrowheads="1"/>
          </p:cNvSpPr>
          <p:nvPr/>
        </p:nvSpPr>
        <p:spPr bwMode="auto">
          <a:xfrm flipH="1">
            <a:off x="4476151" y="4124639"/>
            <a:ext cx="19446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P</a:t>
            </a:r>
          </a:p>
        </p:txBody>
      </p:sp>
      <p:sp>
        <p:nvSpPr>
          <p:cNvPr id="669712" name="Line 16"/>
          <p:cNvSpPr>
            <a:spLocks noChangeShapeType="1"/>
          </p:cNvSpPr>
          <p:nvPr/>
        </p:nvSpPr>
        <p:spPr bwMode="auto">
          <a:xfrm flipH="1" flipV="1">
            <a:off x="4753578" y="3133725"/>
            <a:ext cx="2842" cy="982416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69713" name="Object 17"/>
          <p:cNvGraphicFramePr>
            <a:graphicFrameLocks noChangeAspect="1"/>
          </p:cNvGraphicFramePr>
          <p:nvPr/>
        </p:nvGraphicFramePr>
        <p:xfrm>
          <a:off x="4218156" y="3738562"/>
          <a:ext cx="3492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3040" imgH="266400" progId="Equation.3">
                  <p:embed/>
                </p:oleObj>
              </mc:Choice>
              <mc:Fallback>
                <p:oleObj name="Equation" r:id="rId4" imgW="203040" imgH="266400" progId="Equation.3">
                  <p:embed/>
                  <p:pic>
                    <p:nvPicPr>
                      <p:cNvPr id="66971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8156" y="3738562"/>
                        <a:ext cx="3492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9714" name="Object 18"/>
          <p:cNvGraphicFramePr>
            <a:graphicFrameLocks noChangeAspect="1"/>
          </p:cNvGraphicFramePr>
          <p:nvPr/>
        </p:nvGraphicFramePr>
        <p:xfrm>
          <a:off x="4988412" y="3740149"/>
          <a:ext cx="3270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40" imgH="266400" progId="Equation.3">
                  <p:embed/>
                </p:oleObj>
              </mc:Choice>
              <mc:Fallback>
                <p:oleObj name="Equation" r:id="rId6" imgW="190440" imgH="266400" progId="Equation.3">
                  <p:embed/>
                  <p:pic>
                    <p:nvPicPr>
                      <p:cNvPr id="66971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8412" y="3740149"/>
                        <a:ext cx="3270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9717" name="Object 21"/>
          <p:cNvGraphicFramePr>
            <a:graphicFrameLocks noChangeAspect="1"/>
          </p:cNvGraphicFramePr>
          <p:nvPr/>
        </p:nvGraphicFramePr>
        <p:xfrm>
          <a:off x="4789487" y="3299851"/>
          <a:ext cx="31591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4880" imgH="215640" progId="Equation.3">
                  <p:embed/>
                </p:oleObj>
              </mc:Choice>
              <mc:Fallback>
                <p:oleObj name="Equation" r:id="rId8" imgW="164880" imgH="215640" progId="Equation.3">
                  <p:embed/>
                  <p:pic>
                    <p:nvPicPr>
                      <p:cNvPr id="66971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7" y="3299851"/>
                        <a:ext cx="315913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9720" name="Rectangle 24"/>
          <p:cNvSpPr>
            <a:spLocks noChangeArrowheads="1"/>
          </p:cNvSpPr>
          <p:nvPr/>
        </p:nvSpPr>
        <p:spPr bwMode="auto">
          <a:xfrm>
            <a:off x="3816063" y="1259521"/>
            <a:ext cx="1828800" cy="762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23" name="Line 27"/>
          <p:cNvSpPr>
            <a:spLocks noChangeShapeType="1"/>
          </p:cNvSpPr>
          <p:nvPr/>
        </p:nvSpPr>
        <p:spPr bwMode="auto">
          <a:xfrm flipV="1">
            <a:off x="4756421" y="3618190"/>
            <a:ext cx="501490" cy="49795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24" name="Line 28"/>
          <p:cNvSpPr>
            <a:spLocks noChangeShapeType="1"/>
          </p:cNvSpPr>
          <p:nvPr/>
        </p:nvSpPr>
        <p:spPr bwMode="auto">
          <a:xfrm>
            <a:off x="2481242" y="3684267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25" name="Line 29"/>
          <p:cNvSpPr>
            <a:spLocks noChangeShapeType="1"/>
          </p:cNvSpPr>
          <p:nvPr/>
        </p:nvSpPr>
        <p:spPr bwMode="auto">
          <a:xfrm>
            <a:off x="2481242" y="4598667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26" name="Text Box 30"/>
          <p:cNvSpPr txBox="1">
            <a:spLocks noChangeArrowheads="1"/>
          </p:cNvSpPr>
          <p:nvPr/>
        </p:nvSpPr>
        <p:spPr bwMode="auto">
          <a:xfrm>
            <a:off x="3303567" y="4406580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tx1"/>
                </a:solidFill>
                <a:latin typeface="Arial" charset="0"/>
              </a:rPr>
              <a:t>x</a:t>
            </a:r>
          </a:p>
        </p:txBody>
      </p:sp>
      <p:sp>
        <p:nvSpPr>
          <p:cNvPr id="669727" name="Text Box 31"/>
          <p:cNvSpPr txBox="1">
            <a:spLocks noChangeArrowheads="1"/>
          </p:cNvSpPr>
          <p:nvPr/>
        </p:nvSpPr>
        <p:spPr bwMode="auto">
          <a:xfrm>
            <a:off x="2533630" y="3608067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y</a:t>
            </a:r>
          </a:p>
        </p:txBody>
      </p:sp>
      <p:sp>
        <p:nvSpPr>
          <p:cNvPr id="669730" name="Line 34"/>
          <p:cNvSpPr>
            <a:spLocks noChangeShapeType="1"/>
          </p:cNvSpPr>
          <p:nvPr/>
        </p:nvSpPr>
        <p:spPr bwMode="auto">
          <a:xfrm>
            <a:off x="2481242" y="4598667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69731" name="Object 35"/>
          <p:cNvGraphicFramePr>
            <a:graphicFrameLocks noChangeAspect="1"/>
          </p:cNvGraphicFramePr>
          <p:nvPr/>
        </p:nvGraphicFramePr>
        <p:xfrm>
          <a:off x="2481242" y="4598667"/>
          <a:ext cx="2349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215640" progId="Equation.3">
                  <p:embed/>
                </p:oleObj>
              </mc:Choice>
              <mc:Fallback>
                <p:oleObj name="Equation" r:id="rId10" imgW="114120" imgH="215640" progId="Equation.3">
                  <p:embed/>
                  <p:pic>
                    <p:nvPicPr>
                      <p:cNvPr id="669731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1242" y="4598667"/>
                        <a:ext cx="2349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9732" name="Line 36"/>
          <p:cNvSpPr>
            <a:spLocks noChangeShapeType="1"/>
          </p:cNvSpPr>
          <p:nvPr/>
        </p:nvSpPr>
        <p:spPr bwMode="auto">
          <a:xfrm>
            <a:off x="2481242" y="4217667"/>
            <a:ext cx="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69733" name="Object 37"/>
          <p:cNvGraphicFramePr>
            <a:graphicFrameLocks noChangeAspect="1"/>
          </p:cNvGraphicFramePr>
          <p:nvPr/>
        </p:nvGraphicFramePr>
        <p:xfrm>
          <a:off x="2176442" y="3814442"/>
          <a:ext cx="282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0" imgH="241200" progId="Equation.3">
                  <p:embed/>
                </p:oleObj>
              </mc:Choice>
              <mc:Fallback>
                <p:oleObj name="Equation" r:id="rId12" imgW="126720" imgH="241200" progId="Equation.3">
                  <p:embed/>
                  <p:pic>
                    <p:nvPicPr>
                      <p:cNvPr id="669733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442" y="3814442"/>
                        <a:ext cx="2825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Line 28"/>
          <p:cNvSpPr>
            <a:spLocks noChangeShapeType="1"/>
          </p:cNvSpPr>
          <p:nvPr/>
        </p:nvSpPr>
        <p:spPr bwMode="auto">
          <a:xfrm flipH="1" flipV="1">
            <a:off x="4753579" y="6199504"/>
            <a:ext cx="1979272" cy="23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5" name="Oval 9"/>
          <p:cNvSpPr>
            <a:spLocks noChangeArrowheads="1"/>
          </p:cNvSpPr>
          <p:nvPr/>
        </p:nvSpPr>
        <p:spPr bwMode="auto">
          <a:xfrm rot="16200000">
            <a:off x="6115980" y="608759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28"/>
          <p:cNvSpPr>
            <a:spLocks noChangeShapeType="1"/>
          </p:cNvSpPr>
          <p:nvPr/>
        </p:nvSpPr>
        <p:spPr bwMode="auto">
          <a:xfrm flipV="1">
            <a:off x="2803336" y="6199502"/>
            <a:ext cx="19792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6" name="Oval 10"/>
          <p:cNvSpPr>
            <a:spLocks noChangeArrowheads="1"/>
          </p:cNvSpPr>
          <p:nvPr/>
        </p:nvSpPr>
        <p:spPr bwMode="auto">
          <a:xfrm rot="16200000">
            <a:off x="3182409" y="6087589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9721" name="Line 25"/>
          <p:cNvSpPr>
            <a:spLocks noChangeShapeType="1"/>
          </p:cNvSpPr>
          <p:nvPr/>
        </p:nvSpPr>
        <p:spPr bwMode="auto">
          <a:xfrm flipH="1" flipV="1">
            <a:off x="4307731" y="3618903"/>
            <a:ext cx="452448" cy="48597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9709" name="Oval 13"/>
          <p:cNvSpPr>
            <a:spLocks noChangeArrowheads="1"/>
          </p:cNvSpPr>
          <p:nvPr/>
        </p:nvSpPr>
        <p:spPr bwMode="auto">
          <a:xfrm rot="16200000">
            <a:off x="4716899" y="4070742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3925317" y="5873024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d</a:t>
            </a:r>
          </a:p>
        </p:txBody>
      </p:sp>
      <p:sp>
        <p:nvSpPr>
          <p:cNvPr id="41" name="Line 28"/>
          <p:cNvSpPr>
            <a:spLocks noChangeShapeType="1"/>
          </p:cNvSpPr>
          <p:nvPr/>
        </p:nvSpPr>
        <p:spPr bwMode="auto">
          <a:xfrm flipH="1">
            <a:off x="4238222" y="6087586"/>
            <a:ext cx="409978" cy="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28"/>
          <p:cNvSpPr>
            <a:spLocks noChangeShapeType="1"/>
          </p:cNvSpPr>
          <p:nvPr/>
        </p:nvSpPr>
        <p:spPr bwMode="auto">
          <a:xfrm>
            <a:off x="3454785" y="6087586"/>
            <a:ext cx="4705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5293904" y="5873024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d</a:t>
            </a:r>
          </a:p>
        </p:txBody>
      </p:sp>
      <p:sp>
        <p:nvSpPr>
          <p:cNvPr id="44" name="Line 28"/>
          <p:cNvSpPr>
            <a:spLocks noChangeShapeType="1"/>
          </p:cNvSpPr>
          <p:nvPr/>
        </p:nvSpPr>
        <p:spPr bwMode="auto">
          <a:xfrm flipH="1">
            <a:off x="5606809" y="6087586"/>
            <a:ext cx="409978" cy="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28"/>
          <p:cNvSpPr>
            <a:spLocks noChangeShapeType="1"/>
          </p:cNvSpPr>
          <p:nvPr/>
        </p:nvSpPr>
        <p:spPr bwMode="auto">
          <a:xfrm>
            <a:off x="4823372" y="6087586"/>
            <a:ext cx="4705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auto">
          <a:xfrm rot="16200000">
            <a:off x="4467109" y="4666415"/>
            <a:ext cx="766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tx1"/>
                </a:solidFill>
                <a:latin typeface="Arial" charset="0"/>
              </a:rPr>
              <a:t>y</a:t>
            </a:r>
          </a:p>
        </p:txBody>
      </p:sp>
      <p:sp>
        <p:nvSpPr>
          <p:cNvPr id="50" name="Line 28"/>
          <p:cNvSpPr>
            <a:spLocks noChangeShapeType="1"/>
          </p:cNvSpPr>
          <p:nvPr/>
        </p:nvSpPr>
        <p:spPr bwMode="auto">
          <a:xfrm flipH="1" flipV="1">
            <a:off x="4890934" y="5194410"/>
            <a:ext cx="0" cy="7491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28"/>
          <p:cNvSpPr>
            <a:spLocks noChangeShapeType="1"/>
          </p:cNvSpPr>
          <p:nvPr/>
        </p:nvSpPr>
        <p:spPr bwMode="auto">
          <a:xfrm>
            <a:off x="4890934" y="4260128"/>
            <a:ext cx="0" cy="7509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609600" y="1927225"/>
            <a:ext cx="8153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Example:</a:t>
            </a:r>
          </a:p>
          <a:p>
            <a:pPr eaLnBrk="1" hangingPunct="1"/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Find an electric field at point P generated by 2 charges each with value q at a distance 2d from each other. </a:t>
            </a:r>
            <a:endParaRPr lang="el-GR" sz="18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92944" y="2868580"/>
            <a:ext cx="327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What do we expect the electric field to look like as a function of y and q for y &gt;&gt; d?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346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  <a:ln/>
        </p:spPr>
        <p:txBody>
          <a:bodyPr/>
          <a:lstStyle/>
          <a:p>
            <a:r>
              <a:rPr lang="en-US" dirty="0"/>
              <a:t>Electric Field Lines</a:t>
            </a:r>
          </a:p>
        </p:txBody>
      </p:sp>
      <p:sp>
        <p:nvSpPr>
          <p:cNvPr id="67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686800" cy="4525963"/>
          </a:xfrm>
          <a:noFill/>
          <a:ln/>
        </p:spPr>
        <p:txBody>
          <a:bodyPr/>
          <a:lstStyle/>
          <a:p>
            <a:r>
              <a:rPr lang="en-US" sz="2800" dirty="0"/>
              <a:t>  These are fictitious lines we sketch which point in the direction of the electric field. </a:t>
            </a:r>
          </a:p>
          <a:p>
            <a:r>
              <a:rPr lang="en-US" sz="2800" dirty="0"/>
              <a:t> 1) The direction of        at any point is tangent to the </a:t>
            </a:r>
            <a:r>
              <a:rPr lang="en-US" sz="2800" dirty="0">
                <a:solidFill>
                  <a:srgbClr val="FF0000"/>
                </a:solidFill>
              </a:rPr>
              <a:t>electric field line </a:t>
            </a:r>
            <a:r>
              <a:rPr lang="en-US" sz="2800" dirty="0"/>
              <a:t>at that point.</a:t>
            </a:r>
          </a:p>
          <a:p>
            <a:r>
              <a:rPr lang="en-US" sz="2800" dirty="0"/>
              <a:t> 2) The density of lines of force in any region is proportional to the magnitude of         in that region</a:t>
            </a:r>
          </a:p>
        </p:txBody>
      </p:sp>
      <p:graphicFrame>
        <p:nvGraphicFramePr>
          <p:cNvPr id="673796" name="Object 4"/>
          <p:cNvGraphicFramePr>
            <a:graphicFrameLocks noChangeAspect="1"/>
          </p:cNvGraphicFramePr>
          <p:nvPr/>
        </p:nvGraphicFramePr>
        <p:xfrm>
          <a:off x="5543550" y="3352800"/>
          <a:ext cx="34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280" imgH="203040" progId="Equation.3">
                  <p:embed/>
                </p:oleObj>
              </mc:Choice>
              <mc:Fallback>
                <p:oleObj name="Equation" r:id="rId2" imgW="152280" imgH="203040" progId="Equation.3">
                  <p:embed/>
                  <p:pic>
                    <p:nvPicPr>
                      <p:cNvPr id="6737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50" y="3352800"/>
                        <a:ext cx="342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3797" name="Object 5"/>
          <p:cNvGraphicFramePr>
            <a:graphicFrameLocks noChangeAspect="1"/>
          </p:cNvGraphicFramePr>
          <p:nvPr/>
        </p:nvGraphicFramePr>
        <p:xfrm>
          <a:off x="3657600" y="1981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280" imgH="203040" progId="Equation.3">
                  <p:embed/>
                </p:oleObj>
              </mc:Choice>
              <mc:Fallback>
                <p:oleObj name="Equation" r:id="rId4" imgW="152280" imgH="203040" progId="Equation.3">
                  <p:embed/>
                  <p:pic>
                    <p:nvPicPr>
                      <p:cNvPr id="6737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981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37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6553200" cy="24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3799" name="Text Box 7"/>
          <p:cNvSpPr txBox="1">
            <a:spLocks noChangeArrowheads="1"/>
          </p:cNvSpPr>
          <p:nvPr/>
        </p:nvSpPr>
        <p:spPr bwMode="auto">
          <a:xfrm>
            <a:off x="5715000" y="4648200"/>
            <a:ext cx="2659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i="1">
                <a:solidFill>
                  <a:schemeClr val="tx1"/>
                </a:solidFill>
                <a:latin typeface="Arial" charset="0"/>
              </a:rPr>
              <a:t>Lines never cross.</a:t>
            </a:r>
          </a:p>
        </p:txBody>
      </p:sp>
    </p:spTree>
    <p:extLst>
      <p:ext uri="{BB962C8B-B14F-4D97-AF65-F5344CB8AC3E}">
        <p14:creationId xmlns:p14="http://schemas.microsoft.com/office/powerpoint/2010/main" val="103081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7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7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7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7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7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794" grpId="0"/>
      <p:bldP spid="67379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818" name="Picture 2" descr="dipole_fiel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9"/>
          <a:stretch/>
        </p:blipFill>
        <p:spPr bwMode="auto">
          <a:xfrm>
            <a:off x="990600" y="346841"/>
            <a:ext cx="5894387" cy="2701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0283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818" name="Picture 2" descr="dipole_fiel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39"/>
          <a:stretch/>
        </p:blipFill>
        <p:spPr bwMode="auto">
          <a:xfrm>
            <a:off x="990600" y="346841"/>
            <a:ext cx="5894387" cy="3234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5407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818" name="Picture 2" descr="dipole_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6841"/>
            <a:ext cx="589438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909440" y="4410720"/>
              <a:ext cx="1044000" cy="195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2600" y="4403880"/>
                <a:ext cx="1055880" cy="20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0324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5" name="Text Box 3"/>
          <p:cNvSpPr txBox="1">
            <a:spLocks noChangeArrowheads="1"/>
          </p:cNvSpPr>
          <p:nvPr/>
        </p:nvSpPr>
        <p:spPr bwMode="auto">
          <a:xfrm>
            <a:off x="76200" y="685800"/>
            <a:ext cx="3810000" cy="2311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u="sng">
                <a:solidFill>
                  <a:schemeClr val="accent2"/>
                </a:solidFill>
              </a:rPr>
              <a:t>Fundamental units</a:t>
            </a:r>
          </a:p>
          <a:p>
            <a:r>
              <a:rPr lang="en-US" sz="2400">
                <a:solidFill>
                  <a:schemeClr val="accent2"/>
                </a:solidFill>
              </a:rPr>
              <a:t>Time  		second	    s</a:t>
            </a:r>
          </a:p>
          <a:p>
            <a:r>
              <a:rPr lang="en-US" sz="2400">
                <a:solidFill>
                  <a:schemeClr val="accent2"/>
                </a:solidFill>
              </a:rPr>
              <a:t>Distance	meter	    m</a:t>
            </a:r>
          </a:p>
          <a:p>
            <a:r>
              <a:rPr lang="en-US" sz="2400">
                <a:solidFill>
                  <a:schemeClr val="accent2"/>
                </a:solidFill>
              </a:rPr>
              <a:t>Mass		kilogram kg</a:t>
            </a:r>
          </a:p>
          <a:p>
            <a:r>
              <a:rPr lang="en-US" sz="2400">
                <a:solidFill>
                  <a:schemeClr val="accent2"/>
                </a:solidFill>
              </a:rPr>
              <a:t>Temperature	Kelvin	    K</a:t>
            </a:r>
          </a:p>
          <a:p>
            <a:r>
              <a:rPr lang="en-US" sz="2400">
                <a:solidFill>
                  <a:schemeClr val="accent2"/>
                </a:solidFill>
              </a:rPr>
              <a:t>Charge         	Coulomb C</a:t>
            </a:r>
          </a:p>
        </p:txBody>
      </p:sp>
      <p:sp>
        <p:nvSpPr>
          <p:cNvPr id="5765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SI Units</a:t>
            </a:r>
          </a:p>
        </p:txBody>
      </p:sp>
      <p:sp>
        <p:nvSpPr>
          <p:cNvPr id="576517" name="Text Box 5"/>
          <p:cNvSpPr txBox="1">
            <a:spLocks noChangeArrowheads="1"/>
          </p:cNvSpPr>
          <p:nvPr/>
        </p:nvSpPr>
        <p:spPr bwMode="auto">
          <a:xfrm>
            <a:off x="4038600" y="2286000"/>
            <a:ext cx="4953000" cy="4502150"/>
          </a:xfrm>
          <a:prstGeom prst="rect">
            <a:avLst/>
          </a:prstGeom>
          <a:noFill/>
          <a:ln w="28575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u="sng">
                <a:solidFill>
                  <a:srgbClr val="9900CC"/>
                </a:solidFill>
              </a:rPr>
              <a:t>Derived units</a:t>
            </a:r>
          </a:p>
          <a:p>
            <a:r>
              <a:rPr lang="en-US" sz="2400">
                <a:solidFill>
                  <a:srgbClr val="9900CC"/>
                </a:solidFill>
              </a:rPr>
              <a:t>Force		Newtons  N	kg</a:t>
            </a: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m/s</a:t>
            </a:r>
            <a:r>
              <a:rPr lang="en-US" sz="2400" baseline="30000">
                <a:solidFill>
                  <a:srgbClr val="9900CC"/>
                </a:solidFill>
                <a:sym typeface="Symbol" pitchFamily="18" charset="2"/>
              </a:rPr>
              <a:t>2</a:t>
            </a:r>
            <a:endParaRPr lang="en-US" sz="2400">
              <a:solidFill>
                <a:srgbClr val="9900CC"/>
              </a:solidFill>
              <a:sym typeface="Symbol" pitchFamily="18" charset="2"/>
            </a:endParaRPr>
          </a:p>
          <a:p>
            <a:r>
              <a:rPr lang="en-US" sz="2400">
                <a:solidFill>
                  <a:srgbClr val="9900CC"/>
                </a:solidFill>
              </a:rPr>
              <a:t>Energy		Joule	    J	N</a:t>
            </a: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m</a:t>
            </a:r>
          </a:p>
          <a:p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Power		Watt	   W	J/s</a:t>
            </a:r>
          </a:p>
          <a:p>
            <a:r>
              <a:rPr lang="en-US" sz="2400">
                <a:solidFill>
                  <a:srgbClr val="9900CC"/>
                </a:solidFill>
              </a:rPr>
              <a:t>Frequency	Hertz	   Hz	s</a:t>
            </a:r>
            <a:r>
              <a:rPr lang="en-US" sz="2400" baseline="30000">
                <a:solidFill>
                  <a:srgbClr val="9900CC"/>
                </a:solidFill>
              </a:rPr>
              <a:t>-1</a:t>
            </a:r>
          </a:p>
          <a:p>
            <a:r>
              <a:rPr lang="en-US" sz="2400">
                <a:solidFill>
                  <a:srgbClr val="9900CC"/>
                </a:solidFill>
              </a:rPr>
              <a:t>Elec. Potential	Volt	    V	</a:t>
            </a: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J/C</a:t>
            </a:r>
          </a:p>
          <a:p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Capacitance	Farad	    F	C/V</a:t>
            </a:r>
          </a:p>
          <a:p>
            <a:r>
              <a:rPr lang="en-US" sz="2400">
                <a:solidFill>
                  <a:srgbClr val="9900CC"/>
                </a:solidFill>
              </a:rPr>
              <a:t>Current	Ampere   A	C/s</a:t>
            </a:r>
            <a:endParaRPr lang="en-US" sz="2400">
              <a:solidFill>
                <a:srgbClr val="9900CC"/>
              </a:solidFill>
              <a:sym typeface="Symbol" pitchFamily="18" charset="2"/>
            </a:endParaRPr>
          </a:p>
          <a:p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Resistance	Ohm	    	V/A</a:t>
            </a:r>
          </a:p>
          <a:p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Mag. Field	Tesla	    T	Ns/C/m</a:t>
            </a:r>
          </a:p>
          <a:p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Magnetic Flux	Weber	   Wb	Tm</a:t>
            </a:r>
            <a:r>
              <a:rPr lang="en-US" sz="2400" baseline="30000">
                <a:solidFill>
                  <a:srgbClr val="9900CC"/>
                </a:solidFill>
                <a:sym typeface="Symbol" pitchFamily="18" charset="2"/>
              </a:rPr>
              <a:t>2</a:t>
            </a:r>
            <a:endParaRPr lang="en-US" sz="2400">
              <a:solidFill>
                <a:srgbClr val="9900CC"/>
              </a:solidFill>
              <a:sym typeface="Symbol" pitchFamily="18" charset="2"/>
            </a:endParaRPr>
          </a:p>
          <a:p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Inductance	Henry     H	Vs/A</a:t>
            </a:r>
          </a:p>
        </p:txBody>
      </p:sp>
      <p:sp>
        <p:nvSpPr>
          <p:cNvPr id="576518" name="Text Box 6"/>
          <p:cNvSpPr txBox="1">
            <a:spLocks noChangeArrowheads="1"/>
          </p:cNvSpPr>
          <p:nvPr/>
        </p:nvSpPr>
        <p:spPr bwMode="auto">
          <a:xfrm>
            <a:off x="381000" y="3086100"/>
            <a:ext cx="2286000" cy="377190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u="sng">
                <a:solidFill>
                  <a:srgbClr val="009900"/>
                </a:solidFill>
              </a:rPr>
              <a:t>Metric Prefixes</a:t>
            </a:r>
          </a:p>
          <a:p>
            <a:r>
              <a:rPr lang="en-US">
                <a:solidFill>
                  <a:srgbClr val="009900"/>
                </a:solidFill>
              </a:rPr>
              <a:t>10</a:t>
            </a:r>
            <a:r>
              <a:rPr lang="en-US" baseline="30000">
                <a:solidFill>
                  <a:srgbClr val="009900"/>
                </a:solidFill>
              </a:rPr>
              <a:t>9</a:t>
            </a:r>
            <a:r>
              <a:rPr lang="en-US">
                <a:solidFill>
                  <a:srgbClr val="009900"/>
                </a:solidFill>
              </a:rPr>
              <a:t>    G   Giga-</a:t>
            </a:r>
          </a:p>
          <a:p>
            <a:r>
              <a:rPr lang="en-US">
                <a:solidFill>
                  <a:srgbClr val="009900"/>
                </a:solidFill>
              </a:rPr>
              <a:t>10</a:t>
            </a:r>
            <a:r>
              <a:rPr lang="en-US" baseline="30000">
                <a:solidFill>
                  <a:srgbClr val="009900"/>
                </a:solidFill>
              </a:rPr>
              <a:t>6</a:t>
            </a:r>
            <a:r>
              <a:rPr lang="en-US">
                <a:solidFill>
                  <a:srgbClr val="009900"/>
                </a:solidFill>
              </a:rPr>
              <a:t>   M   Mega-</a:t>
            </a:r>
          </a:p>
          <a:p>
            <a:r>
              <a:rPr lang="en-US">
                <a:solidFill>
                  <a:srgbClr val="009900"/>
                </a:solidFill>
              </a:rPr>
              <a:t>10</a:t>
            </a:r>
            <a:r>
              <a:rPr lang="en-US" baseline="30000">
                <a:solidFill>
                  <a:srgbClr val="009900"/>
                </a:solidFill>
              </a:rPr>
              <a:t>3   </a:t>
            </a:r>
            <a:r>
              <a:rPr lang="en-US">
                <a:solidFill>
                  <a:srgbClr val="009900"/>
                </a:solidFill>
              </a:rPr>
              <a:t>  k	   kilo-</a:t>
            </a:r>
          </a:p>
          <a:p>
            <a:r>
              <a:rPr lang="en-US">
                <a:solidFill>
                  <a:srgbClr val="009900"/>
                </a:solidFill>
              </a:rPr>
              <a:t>1</a:t>
            </a:r>
          </a:p>
          <a:p>
            <a:r>
              <a:rPr lang="en-US">
                <a:solidFill>
                  <a:srgbClr val="009900"/>
                </a:solidFill>
              </a:rPr>
              <a:t>10</a:t>
            </a:r>
            <a:r>
              <a:rPr lang="en-US" baseline="30000">
                <a:solidFill>
                  <a:srgbClr val="009900"/>
                </a:solidFill>
              </a:rPr>
              <a:t>-3</a:t>
            </a:r>
            <a:r>
              <a:rPr lang="en-US">
                <a:solidFill>
                  <a:srgbClr val="009900"/>
                </a:solidFill>
              </a:rPr>
              <a:t>   m  milli-</a:t>
            </a:r>
          </a:p>
          <a:p>
            <a:r>
              <a:rPr lang="en-US">
                <a:solidFill>
                  <a:srgbClr val="009900"/>
                </a:solidFill>
              </a:rPr>
              <a:t>10</a:t>
            </a:r>
            <a:r>
              <a:rPr lang="en-US" baseline="30000">
                <a:solidFill>
                  <a:srgbClr val="009900"/>
                </a:solidFill>
              </a:rPr>
              <a:t>-6</a:t>
            </a:r>
            <a:r>
              <a:rPr lang="en-US">
                <a:solidFill>
                  <a:srgbClr val="009900"/>
                </a:solidFill>
              </a:rPr>
              <a:t>   </a:t>
            </a:r>
            <a:r>
              <a:rPr lang="en-US">
                <a:solidFill>
                  <a:srgbClr val="009900"/>
                </a:solidFill>
                <a:sym typeface="Symbol" pitchFamily="18" charset="2"/>
              </a:rPr>
              <a:t>   micro-</a:t>
            </a:r>
          </a:p>
          <a:p>
            <a:r>
              <a:rPr lang="en-US">
                <a:solidFill>
                  <a:srgbClr val="009900"/>
                </a:solidFill>
                <a:sym typeface="Symbol" pitchFamily="18" charset="2"/>
              </a:rPr>
              <a:t>10</a:t>
            </a:r>
            <a:r>
              <a:rPr lang="en-US" baseline="30000">
                <a:solidFill>
                  <a:srgbClr val="009900"/>
                </a:solidFill>
                <a:sym typeface="Symbol" pitchFamily="18" charset="2"/>
              </a:rPr>
              <a:t>-9</a:t>
            </a:r>
            <a:r>
              <a:rPr lang="en-US">
                <a:solidFill>
                  <a:srgbClr val="009900"/>
                </a:solidFill>
                <a:sym typeface="Symbol" pitchFamily="18" charset="2"/>
              </a:rPr>
              <a:t>   n   nano-</a:t>
            </a:r>
          </a:p>
          <a:p>
            <a:r>
              <a:rPr lang="en-US">
                <a:solidFill>
                  <a:srgbClr val="009900"/>
                </a:solidFill>
                <a:sym typeface="Symbol" pitchFamily="18" charset="2"/>
              </a:rPr>
              <a:t>10</a:t>
            </a:r>
            <a:r>
              <a:rPr lang="en-US" baseline="30000">
                <a:solidFill>
                  <a:srgbClr val="009900"/>
                </a:solidFill>
                <a:sym typeface="Symbol" pitchFamily="18" charset="2"/>
              </a:rPr>
              <a:t>-12</a:t>
            </a:r>
            <a:r>
              <a:rPr lang="en-US">
                <a:solidFill>
                  <a:srgbClr val="009900"/>
                </a:solidFill>
                <a:sym typeface="Symbol" pitchFamily="18" charset="2"/>
              </a:rPr>
              <a:t>  p   pico-</a:t>
            </a:r>
          </a:p>
          <a:p>
            <a:r>
              <a:rPr lang="en-US">
                <a:solidFill>
                  <a:srgbClr val="009900"/>
                </a:solidFill>
                <a:sym typeface="Symbol" pitchFamily="18" charset="2"/>
              </a:rPr>
              <a:t>10</a:t>
            </a:r>
            <a:r>
              <a:rPr lang="en-US" baseline="30000">
                <a:solidFill>
                  <a:srgbClr val="009900"/>
                </a:solidFill>
                <a:sym typeface="Symbol" pitchFamily="18" charset="2"/>
              </a:rPr>
              <a:t>-15</a:t>
            </a:r>
            <a:r>
              <a:rPr lang="en-US">
                <a:solidFill>
                  <a:srgbClr val="009900"/>
                </a:solidFill>
                <a:sym typeface="Symbol" pitchFamily="18" charset="2"/>
              </a:rPr>
              <a:t>  f   femto-</a:t>
            </a:r>
          </a:p>
        </p:txBody>
      </p:sp>
      <p:sp>
        <p:nvSpPr>
          <p:cNvPr id="576519" name="Rectangle 7"/>
          <p:cNvSpPr>
            <a:spLocks noChangeArrowheads="1"/>
          </p:cNvSpPr>
          <p:nvPr/>
        </p:nvSpPr>
        <p:spPr bwMode="auto">
          <a:xfrm>
            <a:off x="76200" y="1143000"/>
            <a:ext cx="3657600" cy="1447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6520" name="Text Box 8"/>
          <p:cNvSpPr txBox="1">
            <a:spLocks noChangeArrowheads="1"/>
          </p:cNvSpPr>
          <p:nvPr/>
        </p:nvSpPr>
        <p:spPr bwMode="auto">
          <a:xfrm>
            <a:off x="4267200" y="685800"/>
            <a:ext cx="4038600" cy="850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Red boxes mean memorize this, not just here, but always!</a:t>
            </a:r>
          </a:p>
        </p:txBody>
      </p:sp>
      <p:sp>
        <p:nvSpPr>
          <p:cNvPr id="576521" name="Rectangle 9"/>
          <p:cNvSpPr>
            <a:spLocks noChangeArrowheads="1"/>
          </p:cNvSpPr>
          <p:nvPr/>
        </p:nvSpPr>
        <p:spPr bwMode="auto">
          <a:xfrm>
            <a:off x="457200" y="4267200"/>
            <a:ext cx="2133600" cy="1828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6522" name="Rectangle 10"/>
          <p:cNvSpPr>
            <a:spLocks noChangeArrowheads="1"/>
          </p:cNvSpPr>
          <p:nvPr/>
        </p:nvSpPr>
        <p:spPr bwMode="auto">
          <a:xfrm>
            <a:off x="4114800" y="2743200"/>
            <a:ext cx="4724400" cy="1447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7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7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76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7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76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5" grpId="0" animBg="1"/>
      <p:bldP spid="576517" grpId="0" animBg="1"/>
      <p:bldP spid="576518" grpId="0" animBg="1"/>
      <p:bldP spid="576519" grpId="0" animBg="1"/>
      <p:bldP spid="576520" grpId="0" animBg="1"/>
      <p:bldP spid="576521" grpId="0" animBg="1"/>
      <p:bldP spid="57652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642937"/>
            <a:ext cx="3810000" cy="847725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solidFill>
                  <a:srgbClr val="FF0000"/>
                </a:solidFill>
              </a:rPr>
              <a:t>JIT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3"/>
          </p:nvPr>
        </p:nvSpPr>
        <p:spPr>
          <a:xfrm>
            <a:off x="2345267" y="5497317"/>
            <a:ext cx="3810000" cy="84772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Ans</a:t>
            </a:r>
            <a:r>
              <a:rPr lang="en-US" dirty="0">
                <a:solidFill>
                  <a:srgbClr val="FF0000"/>
                </a:solidFill>
              </a:rPr>
              <a:t> A, B, C.  What is </a:t>
            </a:r>
            <a:r>
              <a:rPr lang="en-US" b="1" dirty="0">
                <a:solidFill>
                  <a:srgbClr val="FF0000"/>
                </a:solidFill>
              </a:rPr>
              <a:t>E</a:t>
            </a:r>
            <a:r>
              <a:rPr lang="en-US" dirty="0">
                <a:solidFill>
                  <a:srgbClr val="FF0000"/>
                </a:solidFill>
              </a:rPr>
              <a:t> at point C?</a:t>
            </a:r>
          </a:p>
          <a:p>
            <a:pPr marL="0" indent="0">
              <a:buNone/>
            </a:pP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90662"/>
            <a:ext cx="8303304" cy="642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802" y="371474"/>
            <a:ext cx="2609850" cy="542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881188"/>
            <a:ext cx="408172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8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E2CA97-2FDD-493E-861E-80F7B72CA44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7101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0"/>
            <a:ext cx="8229600" cy="1124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Quick Quiz 22.4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371600"/>
            <a:ext cx="8229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test charge of +3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is at a point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where an external electric field is directed to the right and has a magnitude of 4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N/C. If the test charge is replaced with another test charge of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what happens to the external electric field at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514350" indent="-514350">
              <a:buAutoNum type="alphaLcParenBoth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unaffected. </a:t>
            </a:r>
          </a:p>
          <a:p>
            <a:pPr marL="514350" indent="-514350">
              <a:buAutoNum type="alphaLcParenBoth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reverses direction.</a:t>
            </a:r>
          </a:p>
          <a:p>
            <a:pPr marL="514350" indent="-514350">
              <a:buAutoNum type="alphaLcParenBoth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changes in a way that cannot be determin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1922802" y="5505450"/>
            <a:ext cx="3810000" cy="8477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400" dirty="0" err="1">
                <a:solidFill>
                  <a:srgbClr val="FF0000"/>
                </a:solidFill>
              </a:rPr>
              <a:t>Ans</a:t>
            </a:r>
            <a:r>
              <a:rPr lang="en-US" sz="4400" dirty="0">
                <a:solidFill>
                  <a:srgbClr val="FF0000"/>
                </a:solidFill>
              </a:rPr>
              <a:t> A 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67833" y="226665"/>
            <a:ext cx="3810000" cy="8477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solidFill>
                  <a:srgbClr val="FF0000"/>
                </a:solidFill>
              </a:rPr>
              <a:t>JIT</a:t>
            </a:r>
          </a:p>
        </p:txBody>
      </p:sp>
    </p:spTree>
    <p:extLst>
      <p:ext uri="{BB962C8B-B14F-4D97-AF65-F5344CB8AC3E}">
        <p14:creationId xmlns:p14="http://schemas.microsoft.com/office/powerpoint/2010/main" val="404953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450975" y="914400"/>
          <a:ext cx="5895975" cy="391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30864" imgH="3951931" progId="Word.Document.12">
                  <p:embed/>
                </p:oleObj>
              </mc:Choice>
              <mc:Fallback>
                <p:oleObj name="Document" r:id="rId2" imgW="5930864" imgH="3951931" progId="Word.Documen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50975" y="914400"/>
                        <a:ext cx="5895975" cy="3910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05600" y="5029199"/>
            <a:ext cx="2449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Ans</a:t>
            </a:r>
            <a:r>
              <a:rPr lang="en-US">
                <a:solidFill>
                  <a:srgbClr val="FF0000"/>
                </a:solidFill>
              </a:rPr>
              <a:t> B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04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9906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Warmup02</a:t>
            </a:r>
          </a:p>
        </p:txBody>
      </p:sp>
      <p:pic>
        <p:nvPicPr>
          <p:cNvPr id="71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843088"/>
            <a:ext cx="752475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731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Vectors</a:t>
            </a:r>
          </a:p>
        </p:txBody>
      </p:sp>
      <p:sp>
        <p:nvSpPr>
          <p:cNvPr id="577546" name="Text Box 10"/>
          <p:cNvSpPr txBox="1">
            <a:spLocks noChangeArrowheads="1"/>
          </p:cNvSpPr>
          <p:nvPr/>
        </p:nvSpPr>
        <p:spPr bwMode="auto">
          <a:xfrm>
            <a:off x="304800" y="685800"/>
            <a:ext cx="88392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A scalar is a quantity that has a magnitude, but no direction</a:t>
            </a:r>
          </a:p>
          <a:p>
            <a:pPr lvl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Mass, time, temperature, distance</a:t>
            </a:r>
          </a:p>
          <a:p>
            <a:pPr lvl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In a book, denoted by math italic font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A </a:t>
            </a:r>
            <a:r>
              <a:rPr lang="en-US" sz="2400" i="1">
                <a:solidFill>
                  <a:srgbClr val="009900"/>
                </a:solidFill>
              </a:rPr>
              <a:t>vector</a:t>
            </a:r>
            <a:r>
              <a:rPr lang="en-US" sz="2400">
                <a:solidFill>
                  <a:srgbClr val="009900"/>
                </a:solidFill>
              </a:rPr>
              <a:t> is a quantity that has both a magnitude and a direction</a:t>
            </a:r>
          </a:p>
          <a:p>
            <a:pPr lvl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Displacement, velocity, acceleration</a:t>
            </a:r>
          </a:p>
          <a:p>
            <a:pPr lvl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In books, usually denoted by bold face</a:t>
            </a:r>
          </a:p>
          <a:p>
            <a:pPr lvl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When written, usually draw an arrow over it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In three dimensions, any vector can be described</a:t>
            </a:r>
            <a:br>
              <a:rPr lang="en-US" sz="2400">
                <a:solidFill>
                  <a:srgbClr val="FF0000"/>
                </a:solidFill>
              </a:rPr>
            </a:br>
            <a:r>
              <a:rPr lang="en-US" sz="2400">
                <a:solidFill>
                  <a:srgbClr val="FF0000"/>
                </a:solidFill>
              </a:rPr>
              <a:t>in terms of its components</a:t>
            </a:r>
          </a:p>
          <a:p>
            <a:pPr lvl="1"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Denoted by a subscript </a:t>
            </a:r>
            <a:r>
              <a:rPr lang="en-US" sz="2400" i="1">
                <a:solidFill>
                  <a:srgbClr val="FF0000"/>
                </a:solidFill>
              </a:rPr>
              <a:t>x</a:t>
            </a:r>
            <a:r>
              <a:rPr lang="en-US" sz="2400">
                <a:solidFill>
                  <a:srgbClr val="FF0000"/>
                </a:solidFill>
              </a:rPr>
              <a:t>, </a:t>
            </a:r>
            <a:r>
              <a:rPr lang="en-US" sz="2400" i="1">
                <a:solidFill>
                  <a:srgbClr val="FF0000"/>
                </a:solidFill>
              </a:rPr>
              <a:t>y</a:t>
            </a:r>
            <a:r>
              <a:rPr lang="en-US" sz="2400">
                <a:solidFill>
                  <a:srgbClr val="FF0000"/>
                </a:solidFill>
              </a:rPr>
              <a:t>, </a:t>
            </a:r>
            <a:r>
              <a:rPr lang="en-US" sz="2400" i="1">
                <a:solidFill>
                  <a:srgbClr val="FF0000"/>
                </a:solidFill>
              </a:rPr>
              <a:t>z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9900CC"/>
                </a:solidFill>
              </a:rPr>
              <a:t>The magnitude of a vector is how long it is</a:t>
            </a:r>
          </a:p>
          <a:p>
            <a:pPr lvl="1">
              <a:buFontTx/>
              <a:buChar char="•"/>
            </a:pPr>
            <a:r>
              <a:rPr lang="en-US" sz="2400">
                <a:solidFill>
                  <a:srgbClr val="9900CC"/>
                </a:solidFill>
              </a:rPr>
              <a:t>Denoted by absolute value symbol, or</a:t>
            </a:r>
            <a:br>
              <a:rPr lang="en-US" sz="2400">
                <a:solidFill>
                  <a:srgbClr val="9900CC"/>
                </a:solidFill>
              </a:rPr>
            </a:br>
            <a:r>
              <a:rPr lang="en-US" sz="2400">
                <a:solidFill>
                  <a:srgbClr val="9900CC"/>
                </a:solidFill>
              </a:rPr>
              <a:t>same variable in math italic font</a:t>
            </a:r>
          </a:p>
        </p:txBody>
      </p:sp>
      <p:graphicFrame>
        <p:nvGraphicFramePr>
          <p:cNvPr id="577547" name="Object 11"/>
          <p:cNvGraphicFramePr>
            <a:graphicFrameLocks noChangeAspect="1"/>
          </p:cNvGraphicFramePr>
          <p:nvPr/>
        </p:nvGraphicFramePr>
        <p:xfrm>
          <a:off x="6019800" y="1219200"/>
          <a:ext cx="12906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160" imgH="203040" progId="Equation.DSMT4">
                  <p:embed/>
                </p:oleObj>
              </mc:Choice>
              <mc:Fallback>
                <p:oleObj name="Equation" r:id="rId2" imgW="533160" imgH="203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219200"/>
                        <a:ext cx="129063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7548" name="Object 12"/>
          <p:cNvGraphicFramePr>
            <a:graphicFrameLocks noChangeAspect="1"/>
          </p:cNvGraphicFramePr>
          <p:nvPr/>
        </p:nvGraphicFramePr>
        <p:xfrm>
          <a:off x="6781800" y="2438400"/>
          <a:ext cx="9525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3480" imgH="380880" progId="Equation.DSMT4">
                  <p:embed/>
                </p:oleObj>
              </mc:Choice>
              <mc:Fallback>
                <p:oleObj name="Equation" r:id="rId4" imgW="393480" imgH="3808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438400"/>
                        <a:ext cx="9525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7551" name="Text Box 15"/>
          <p:cNvSpPr txBox="1">
            <a:spLocks noChangeArrowheads="1"/>
          </p:cNvSpPr>
          <p:nvPr/>
        </p:nvSpPr>
        <p:spPr bwMode="auto">
          <a:xfrm>
            <a:off x="5791200" y="6172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77552" name="Text Box 16"/>
          <p:cNvSpPr txBox="1">
            <a:spLocks noChangeArrowheads="1"/>
          </p:cNvSpPr>
          <p:nvPr/>
        </p:nvSpPr>
        <p:spPr bwMode="auto">
          <a:xfrm>
            <a:off x="8610600" y="5257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577553" name="Text Box 17"/>
          <p:cNvSpPr txBox="1">
            <a:spLocks noChangeArrowheads="1"/>
          </p:cNvSpPr>
          <p:nvPr/>
        </p:nvSpPr>
        <p:spPr bwMode="auto">
          <a:xfrm>
            <a:off x="6705600" y="3352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577554" name="Line 18"/>
          <p:cNvSpPr>
            <a:spLocks noChangeShapeType="1"/>
          </p:cNvSpPr>
          <p:nvPr/>
        </p:nvSpPr>
        <p:spPr bwMode="auto">
          <a:xfrm>
            <a:off x="6705600" y="5638800"/>
            <a:ext cx="228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7555" name="Line 19"/>
          <p:cNvSpPr>
            <a:spLocks noChangeShapeType="1"/>
          </p:cNvSpPr>
          <p:nvPr/>
        </p:nvSpPr>
        <p:spPr bwMode="auto">
          <a:xfrm flipH="1" flipV="1">
            <a:off x="6705600" y="3429000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7556" name="Line 20"/>
          <p:cNvSpPr>
            <a:spLocks noChangeShapeType="1"/>
          </p:cNvSpPr>
          <p:nvPr/>
        </p:nvSpPr>
        <p:spPr bwMode="auto">
          <a:xfrm flipH="1">
            <a:off x="5562600" y="5638800"/>
            <a:ext cx="11430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7557" name="Line 21"/>
          <p:cNvSpPr>
            <a:spLocks noChangeShapeType="1"/>
          </p:cNvSpPr>
          <p:nvPr/>
        </p:nvSpPr>
        <p:spPr bwMode="auto">
          <a:xfrm flipV="1">
            <a:off x="6705600" y="5181600"/>
            <a:ext cx="1447800" cy="4572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77558" name="Object 22"/>
          <p:cNvGraphicFramePr>
            <a:graphicFrameLocks noChangeAspect="1"/>
          </p:cNvGraphicFramePr>
          <p:nvPr/>
        </p:nvGraphicFramePr>
        <p:xfrm>
          <a:off x="7620000" y="4876800"/>
          <a:ext cx="3079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39680" progId="Equation.DSMT4">
                  <p:embed/>
                </p:oleObj>
              </mc:Choice>
              <mc:Fallback>
                <p:oleObj name="Equation" r:id="rId6" imgW="126720" imgH="1396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876800"/>
                        <a:ext cx="307975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7559" name="Line 23"/>
          <p:cNvSpPr>
            <a:spLocks noChangeShapeType="1"/>
          </p:cNvSpPr>
          <p:nvPr/>
        </p:nvSpPr>
        <p:spPr bwMode="auto">
          <a:xfrm flipH="1">
            <a:off x="6324600" y="5638800"/>
            <a:ext cx="381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7560" name="Line 24"/>
          <p:cNvSpPr>
            <a:spLocks noChangeShapeType="1"/>
          </p:cNvSpPr>
          <p:nvPr/>
        </p:nvSpPr>
        <p:spPr bwMode="auto">
          <a:xfrm>
            <a:off x="6324600" y="5943600"/>
            <a:ext cx="1828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7561" name="Line 25"/>
          <p:cNvSpPr>
            <a:spLocks noChangeShapeType="1"/>
          </p:cNvSpPr>
          <p:nvPr/>
        </p:nvSpPr>
        <p:spPr bwMode="auto">
          <a:xfrm flipH="1" flipV="1">
            <a:off x="8153400" y="5181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77562" name="Object 26"/>
          <p:cNvGraphicFramePr>
            <a:graphicFrameLocks noChangeAspect="1"/>
          </p:cNvGraphicFramePr>
          <p:nvPr/>
        </p:nvGraphicFramePr>
        <p:xfrm>
          <a:off x="6858000" y="4038600"/>
          <a:ext cx="214947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88840" imgH="279360" progId="Equation.DSMT4">
                  <p:embed/>
                </p:oleObj>
              </mc:Choice>
              <mc:Fallback>
                <p:oleObj name="Equation" r:id="rId8" imgW="888840" imgH="27936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038600"/>
                        <a:ext cx="214947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7563" name="Text Box 27"/>
          <p:cNvSpPr txBox="1">
            <a:spLocks noChangeArrowheads="1"/>
          </p:cNvSpPr>
          <p:nvPr/>
        </p:nvSpPr>
        <p:spPr bwMode="auto">
          <a:xfrm>
            <a:off x="5867400" y="5334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FF0000"/>
                </a:solidFill>
              </a:rPr>
              <a:t>v</a:t>
            </a:r>
            <a:r>
              <a:rPr lang="en-US" sz="2400" i="1" baseline="-25000">
                <a:solidFill>
                  <a:srgbClr val="FF0000"/>
                </a:solidFill>
              </a:rPr>
              <a:t>x</a:t>
            </a:r>
            <a:endParaRPr lang="en-US" sz="2400" i="1">
              <a:solidFill>
                <a:srgbClr val="FF0000"/>
              </a:solidFill>
            </a:endParaRPr>
          </a:p>
        </p:txBody>
      </p:sp>
      <p:sp>
        <p:nvSpPr>
          <p:cNvPr id="577564" name="Text Box 28"/>
          <p:cNvSpPr txBox="1">
            <a:spLocks noChangeArrowheads="1"/>
          </p:cNvSpPr>
          <p:nvPr/>
        </p:nvSpPr>
        <p:spPr bwMode="auto">
          <a:xfrm>
            <a:off x="7162800" y="5943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FF0000"/>
                </a:solidFill>
              </a:rPr>
              <a:t>v</a:t>
            </a:r>
            <a:r>
              <a:rPr lang="en-US" sz="2400" i="1" baseline="-25000">
                <a:solidFill>
                  <a:srgbClr val="FF0000"/>
                </a:solidFill>
              </a:rPr>
              <a:t>y</a:t>
            </a:r>
            <a:endParaRPr lang="en-US" sz="2400" i="1">
              <a:solidFill>
                <a:srgbClr val="FF0000"/>
              </a:solidFill>
            </a:endParaRPr>
          </a:p>
        </p:txBody>
      </p:sp>
      <p:sp>
        <p:nvSpPr>
          <p:cNvPr id="577565" name="Text Box 29"/>
          <p:cNvSpPr txBox="1">
            <a:spLocks noChangeArrowheads="1"/>
          </p:cNvSpPr>
          <p:nvPr/>
        </p:nvSpPr>
        <p:spPr bwMode="auto">
          <a:xfrm>
            <a:off x="8229600" y="5638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FF0000"/>
                </a:solidFill>
              </a:rPr>
              <a:t>v</a:t>
            </a:r>
            <a:r>
              <a:rPr lang="en-US" sz="2400" i="1" baseline="-25000">
                <a:solidFill>
                  <a:srgbClr val="FF0000"/>
                </a:solidFill>
              </a:rPr>
              <a:t>z</a:t>
            </a:r>
            <a:endParaRPr lang="en-US" sz="2400" i="1">
              <a:solidFill>
                <a:srgbClr val="FF0000"/>
              </a:solidFill>
            </a:endParaRPr>
          </a:p>
        </p:txBody>
      </p:sp>
      <p:graphicFrame>
        <p:nvGraphicFramePr>
          <p:cNvPr id="577566" name="Object 30"/>
          <p:cNvGraphicFramePr>
            <a:graphicFrameLocks noChangeAspect="1"/>
          </p:cNvGraphicFramePr>
          <p:nvPr/>
        </p:nvGraphicFramePr>
        <p:xfrm>
          <a:off x="1143000" y="5715000"/>
          <a:ext cx="325437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46040" imgH="304560" progId="Equation.DSMT4">
                  <p:embed/>
                </p:oleObj>
              </mc:Choice>
              <mc:Fallback>
                <p:oleObj name="Equation" r:id="rId10" imgW="1346040" imgH="30456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715000"/>
                        <a:ext cx="3254375" cy="65563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7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7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7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7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7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7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77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7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7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7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7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7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7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7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7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7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77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77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75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75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75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75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577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77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77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77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577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77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77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775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775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775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775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77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46" grpId="0" uiExpand="1" build="p"/>
      <p:bldP spid="577551" grpId="0"/>
      <p:bldP spid="577552" grpId="0"/>
      <p:bldP spid="577553" grpId="0"/>
      <p:bldP spid="577554" grpId="0" animBg="1"/>
      <p:bldP spid="577555" grpId="0" animBg="1"/>
      <p:bldP spid="577556" grpId="0" animBg="1"/>
      <p:bldP spid="577557" grpId="0" animBg="1"/>
      <p:bldP spid="577559" grpId="0" animBg="1"/>
      <p:bldP spid="577560" grpId="0" animBg="1"/>
      <p:bldP spid="577561" grpId="0" animBg="1"/>
      <p:bldP spid="577563" grpId="0"/>
      <p:bldP spid="577564" grpId="0"/>
      <p:bldP spid="5775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Finding Components of Vectors</a:t>
            </a:r>
          </a:p>
        </p:txBody>
      </p:sp>
      <p:sp>
        <p:nvSpPr>
          <p:cNvPr id="580611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8839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If we have a vector in two dimensions, it is pretty easy to compute its components from its magnitude and direction</a:t>
            </a:r>
            <a:endParaRPr lang="en-US" sz="2400">
              <a:solidFill>
                <a:srgbClr val="009900"/>
              </a:solidFill>
            </a:endParaRPr>
          </a:p>
        </p:txBody>
      </p:sp>
      <p:sp>
        <p:nvSpPr>
          <p:cNvPr id="580620" name="Line 12"/>
          <p:cNvSpPr>
            <a:spLocks noChangeShapeType="1"/>
          </p:cNvSpPr>
          <p:nvPr/>
        </p:nvSpPr>
        <p:spPr bwMode="auto">
          <a:xfrm flipV="1">
            <a:off x="6553200" y="1981200"/>
            <a:ext cx="1600200" cy="16002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80621" name="Object 13"/>
          <p:cNvGraphicFramePr>
            <a:graphicFrameLocks noChangeAspect="1"/>
          </p:cNvGraphicFramePr>
          <p:nvPr/>
        </p:nvGraphicFramePr>
        <p:xfrm>
          <a:off x="8077200" y="1600200"/>
          <a:ext cx="3079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720" imgH="139680" progId="Equation.DSMT4">
                  <p:embed/>
                </p:oleObj>
              </mc:Choice>
              <mc:Fallback>
                <p:oleObj name="Equation" r:id="rId2" imgW="126720" imgH="1396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1600200"/>
                        <a:ext cx="307975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0634" name="Text Box 26"/>
          <p:cNvSpPr txBox="1">
            <a:spLocks noChangeArrowheads="1"/>
          </p:cNvSpPr>
          <p:nvPr/>
        </p:nvSpPr>
        <p:spPr bwMode="auto">
          <a:xfrm>
            <a:off x="8382000" y="3733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80635" name="Text Box 27"/>
          <p:cNvSpPr txBox="1">
            <a:spLocks noChangeArrowheads="1"/>
          </p:cNvSpPr>
          <p:nvPr/>
        </p:nvSpPr>
        <p:spPr bwMode="auto">
          <a:xfrm>
            <a:off x="6553200" y="1295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580636" name="Line 28"/>
          <p:cNvSpPr>
            <a:spLocks noChangeShapeType="1"/>
          </p:cNvSpPr>
          <p:nvPr/>
        </p:nvSpPr>
        <p:spPr bwMode="auto">
          <a:xfrm>
            <a:off x="6553200" y="3581400"/>
            <a:ext cx="228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0637" name="Line 29"/>
          <p:cNvSpPr>
            <a:spLocks noChangeShapeType="1"/>
          </p:cNvSpPr>
          <p:nvPr/>
        </p:nvSpPr>
        <p:spPr bwMode="auto">
          <a:xfrm flipH="1" flipV="1">
            <a:off x="6553200" y="1371600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80638" name="Object 30"/>
          <p:cNvGraphicFramePr>
            <a:graphicFrameLocks noChangeAspect="1"/>
          </p:cNvGraphicFramePr>
          <p:nvPr/>
        </p:nvGraphicFramePr>
        <p:xfrm>
          <a:off x="7010400" y="3200400"/>
          <a:ext cx="3079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77480" progId="Equation.DSMT4">
                  <p:embed/>
                </p:oleObj>
              </mc:Choice>
              <mc:Fallback>
                <p:oleObj name="Equation" r:id="rId4" imgW="126720" imgH="1774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200400"/>
                        <a:ext cx="30797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0639" name="Text Box 31"/>
          <p:cNvSpPr txBox="1">
            <a:spLocks noChangeArrowheads="1"/>
          </p:cNvSpPr>
          <p:nvPr/>
        </p:nvSpPr>
        <p:spPr bwMode="auto">
          <a:xfrm>
            <a:off x="7086600" y="2362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009900"/>
                </a:solidFill>
              </a:rPr>
              <a:t>v</a:t>
            </a:r>
          </a:p>
        </p:txBody>
      </p:sp>
      <p:sp>
        <p:nvSpPr>
          <p:cNvPr id="580640" name="Line 32"/>
          <p:cNvSpPr>
            <a:spLocks noChangeShapeType="1"/>
          </p:cNvSpPr>
          <p:nvPr/>
        </p:nvSpPr>
        <p:spPr bwMode="auto">
          <a:xfrm>
            <a:off x="6553200" y="3581400"/>
            <a:ext cx="16002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0641" name="Line 33"/>
          <p:cNvSpPr>
            <a:spLocks noChangeShapeType="1"/>
          </p:cNvSpPr>
          <p:nvPr/>
        </p:nvSpPr>
        <p:spPr bwMode="auto">
          <a:xfrm flipH="1" flipV="1">
            <a:off x="8153400" y="2057400"/>
            <a:ext cx="0" cy="15240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0642" name="Text Box 34"/>
          <p:cNvSpPr txBox="1">
            <a:spLocks noChangeArrowheads="1"/>
          </p:cNvSpPr>
          <p:nvPr/>
        </p:nvSpPr>
        <p:spPr bwMode="auto">
          <a:xfrm>
            <a:off x="7315200" y="3657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FF0000"/>
                </a:solidFill>
              </a:rPr>
              <a:t>v</a:t>
            </a:r>
            <a:r>
              <a:rPr lang="en-US" sz="2400" i="1" baseline="-25000">
                <a:solidFill>
                  <a:srgbClr val="FF0000"/>
                </a:solidFill>
              </a:rPr>
              <a:t>x</a:t>
            </a:r>
            <a:endParaRPr lang="en-US" sz="2400" i="1">
              <a:solidFill>
                <a:srgbClr val="FF0000"/>
              </a:solidFill>
            </a:endParaRPr>
          </a:p>
        </p:txBody>
      </p:sp>
      <p:sp>
        <p:nvSpPr>
          <p:cNvPr id="580643" name="Text Box 35"/>
          <p:cNvSpPr txBox="1">
            <a:spLocks noChangeArrowheads="1"/>
          </p:cNvSpPr>
          <p:nvPr/>
        </p:nvSpPr>
        <p:spPr bwMode="auto">
          <a:xfrm>
            <a:off x="8153400" y="2514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FF0000"/>
                </a:solidFill>
              </a:rPr>
              <a:t>v</a:t>
            </a:r>
            <a:r>
              <a:rPr lang="en-US" sz="2400" i="1" baseline="-25000">
                <a:solidFill>
                  <a:srgbClr val="FF0000"/>
                </a:solidFill>
              </a:rPr>
              <a:t>y</a:t>
            </a:r>
            <a:endParaRPr lang="en-US" sz="2400" i="1">
              <a:solidFill>
                <a:srgbClr val="FF0000"/>
              </a:solidFill>
            </a:endParaRPr>
          </a:p>
        </p:txBody>
      </p:sp>
      <p:graphicFrame>
        <p:nvGraphicFramePr>
          <p:cNvPr id="580644" name="Object 36"/>
          <p:cNvGraphicFramePr>
            <a:graphicFrameLocks noChangeAspect="1"/>
          </p:cNvGraphicFramePr>
          <p:nvPr/>
        </p:nvGraphicFramePr>
        <p:xfrm>
          <a:off x="762000" y="1752600"/>
          <a:ext cx="1751013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23600" imgH="482400" progId="Equation.DSMT4">
                  <p:embed/>
                </p:oleObj>
              </mc:Choice>
              <mc:Fallback>
                <p:oleObj name="Equation" r:id="rId6" imgW="723600" imgH="4824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1751013" cy="10382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0645" name="Text Box 37"/>
          <p:cNvSpPr txBox="1">
            <a:spLocks noChangeArrowheads="1"/>
          </p:cNvSpPr>
          <p:nvPr/>
        </p:nvSpPr>
        <p:spPr bwMode="auto">
          <a:xfrm>
            <a:off x="304800" y="304800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We can go the other way as well</a:t>
            </a:r>
            <a:endParaRPr lang="en-US" sz="2400">
              <a:solidFill>
                <a:srgbClr val="009900"/>
              </a:solidFill>
            </a:endParaRPr>
          </a:p>
        </p:txBody>
      </p:sp>
      <p:graphicFrame>
        <p:nvGraphicFramePr>
          <p:cNvPr id="580646" name="Object 38"/>
          <p:cNvGraphicFramePr>
            <a:graphicFrameLocks noChangeAspect="1"/>
          </p:cNvGraphicFramePr>
          <p:nvPr/>
        </p:nvGraphicFramePr>
        <p:xfrm>
          <a:off x="914400" y="3505200"/>
          <a:ext cx="2211388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400" imgH="787320" progId="Equation.DSMT4">
                  <p:embed/>
                </p:oleObj>
              </mc:Choice>
              <mc:Fallback>
                <p:oleObj name="Equation" r:id="rId8" imgW="914400" imgH="78732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05200"/>
                        <a:ext cx="2211388" cy="16938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0647" name="Text Box 39"/>
          <p:cNvSpPr txBox="1">
            <a:spLocks noChangeArrowheads="1"/>
          </p:cNvSpPr>
          <p:nvPr/>
        </p:nvSpPr>
        <p:spPr bwMode="auto">
          <a:xfrm>
            <a:off x="457200" y="52578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In three dimensions it is harder</a:t>
            </a:r>
            <a:endParaRPr lang="en-US" sz="2400">
              <a:solidFill>
                <a:srgbClr val="009900"/>
              </a:solidFill>
            </a:endParaRPr>
          </a:p>
        </p:txBody>
      </p:sp>
      <p:graphicFrame>
        <p:nvGraphicFramePr>
          <p:cNvPr id="580648" name="Object 40"/>
          <p:cNvGraphicFramePr>
            <a:graphicFrameLocks noChangeAspect="1"/>
          </p:cNvGraphicFramePr>
          <p:nvPr/>
        </p:nvGraphicFramePr>
        <p:xfrm>
          <a:off x="838200" y="5867400"/>
          <a:ext cx="254952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54080" imgH="304560" progId="Equation.DSMT4">
                  <p:embed/>
                </p:oleObj>
              </mc:Choice>
              <mc:Fallback>
                <p:oleObj name="Equation" r:id="rId10" imgW="1054080" imgH="30456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867400"/>
                        <a:ext cx="2549525" cy="65563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0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0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80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80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80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80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80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8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0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80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8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80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80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8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1" grpId="0" build="p"/>
      <p:bldP spid="580620" grpId="0" animBg="1"/>
      <p:bldP spid="580634" grpId="0"/>
      <p:bldP spid="580635" grpId="0"/>
      <p:bldP spid="580636" grpId="0" animBg="1"/>
      <p:bldP spid="580637" grpId="0" animBg="1"/>
      <p:bldP spid="580639" grpId="0"/>
      <p:bldP spid="580640" grpId="0" animBg="1"/>
      <p:bldP spid="580641" grpId="0" animBg="1"/>
      <p:bldP spid="580642" grpId="0"/>
      <p:bldP spid="580643" grpId="0"/>
      <p:bldP spid="580645" grpId="0" build="p"/>
      <p:bldP spid="5806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Unit Vectors</a:t>
            </a:r>
          </a:p>
        </p:txBody>
      </p:sp>
      <p:sp>
        <p:nvSpPr>
          <p:cNvPr id="578563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88392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We can make a unit vector out of any vector</a:t>
            </a:r>
          </a:p>
          <a:p>
            <a:pPr lvl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Denoted by putting a hat over the vector</a:t>
            </a:r>
          </a:p>
          <a:p>
            <a:pPr lvl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It points in the same direction as the original vector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The unit vectors in the </a:t>
            </a:r>
            <a:r>
              <a:rPr lang="en-US" sz="2400" i="1">
                <a:solidFill>
                  <a:srgbClr val="009900"/>
                </a:solidFill>
              </a:rPr>
              <a:t>x</a:t>
            </a:r>
            <a:r>
              <a:rPr lang="en-US" sz="2400">
                <a:solidFill>
                  <a:srgbClr val="009900"/>
                </a:solidFill>
              </a:rPr>
              <a:t>-, </a:t>
            </a:r>
            <a:r>
              <a:rPr lang="en-US" sz="2400" i="1">
                <a:solidFill>
                  <a:srgbClr val="009900"/>
                </a:solidFill>
              </a:rPr>
              <a:t>y</a:t>
            </a:r>
            <a:r>
              <a:rPr lang="en-US" sz="2400">
                <a:solidFill>
                  <a:srgbClr val="009900"/>
                </a:solidFill>
              </a:rPr>
              <a:t>- and </a:t>
            </a:r>
            <a:r>
              <a:rPr lang="en-US" sz="2400" i="1">
                <a:solidFill>
                  <a:srgbClr val="009900"/>
                </a:solidFill>
              </a:rPr>
              <a:t>z</a:t>
            </a:r>
            <a:r>
              <a:rPr lang="en-US" sz="2400">
                <a:solidFill>
                  <a:srgbClr val="009900"/>
                </a:solidFill>
              </a:rPr>
              <a:t>-direction are very useful – they are given their own names</a:t>
            </a:r>
          </a:p>
          <a:p>
            <a:pPr lvl="1">
              <a:buFontTx/>
              <a:buChar char="•"/>
            </a:pPr>
            <a:r>
              <a:rPr lang="en-US" sz="2400" i="1">
                <a:solidFill>
                  <a:srgbClr val="009900"/>
                </a:solidFill>
              </a:rPr>
              <a:t>i</a:t>
            </a:r>
            <a:r>
              <a:rPr lang="en-US" sz="2400">
                <a:solidFill>
                  <a:srgbClr val="009900"/>
                </a:solidFill>
              </a:rPr>
              <a:t>-hat, </a:t>
            </a:r>
            <a:r>
              <a:rPr lang="en-US" sz="2400" i="1">
                <a:solidFill>
                  <a:srgbClr val="009900"/>
                </a:solidFill>
              </a:rPr>
              <a:t>j</a:t>
            </a:r>
            <a:r>
              <a:rPr lang="en-US" sz="2400">
                <a:solidFill>
                  <a:srgbClr val="009900"/>
                </a:solidFill>
              </a:rPr>
              <a:t>-hat, and </a:t>
            </a:r>
            <a:r>
              <a:rPr lang="en-US" sz="2400" i="1">
                <a:solidFill>
                  <a:srgbClr val="009900"/>
                </a:solidFill>
              </a:rPr>
              <a:t>k</a:t>
            </a:r>
            <a:r>
              <a:rPr lang="en-US" sz="2400">
                <a:solidFill>
                  <a:srgbClr val="009900"/>
                </a:solidFill>
              </a:rPr>
              <a:t>-hat respectively</a:t>
            </a:r>
            <a:endParaRPr lang="en-US" sz="2400" i="1">
              <a:solidFill>
                <a:srgbClr val="009900"/>
              </a:solidFill>
            </a:endParaRPr>
          </a:p>
          <a:p>
            <a:pPr lvl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Often convenient to write arbitrary vector in terms of these </a:t>
            </a:r>
          </a:p>
        </p:txBody>
      </p:sp>
      <p:graphicFrame>
        <p:nvGraphicFramePr>
          <p:cNvPr id="578564" name="Object 4"/>
          <p:cNvGraphicFramePr>
            <a:graphicFrameLocks noChangeAspect="1"/>
          </p:cNvGraphicFramePr>
          <p:nvPr/>
        </p:nvGraphicFramePr>
        <p:xfrm>
          <a:off x="6251575" y="76200"/>
          <a:ext cx="1597025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60240" imgH="444240" progId="Equation.DSMT4">
                  <p:embed/>
                </p:oleObj>
              </mc:Choice>
              <mc:Fallback>
                <p:oleObj name="Equation" r:id="rId2" imgW="660240" imgH="4442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1575" y="76200"/>
                        <a:ext cx="1597025" cy="9509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8574" name="Line 14"/>
          <p:cNvSpPr>
            <a:spLocks noChangeShapeType="1"/>
          </p:cNvSpPr>
          <p:nvPr/>
        </p:nvSpPr>
        <p:spPr bwMode="auto">
          <a:xfrm flipH="1">
            <a:off x="7924800" y="3768725"/>
            <a:ext cx="381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8575" name="Line 15"/>
          <p:cNvSpPr>
            <a:spLocks noChangeShapeType="1"/>
          </p:cNvSpPr>
          <p:nvPr/>
        </p:nvSpPr>
        <p:spPr bwMode="auto">
          <a:xfrm>
            <a:off x="8305800" y="3768725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8576" name="Line 16"/>
          <p:cNvSpPr>
            <a:spLocks noChangeShapeType="1"/>
          </p:cNvSpPr>
          <p:nvPr/>
        </p:nvSpPr>
        <p:spPr bwMode="auto">
          <a:xfrm flipH="1" flipV="1">
            <a:off x="8305800" y="3006725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78577" name="Object 17"/>
          <p:cNvGraphicFramePr>
            <a:graphicFrameLocks noChangeAspect="1"/>
          </p:cNvGraphicFramePr>
          <p:nvPr/>
        </p:nvGraphicFramePr>
        <p:xfrm>
          <a:off x="8001000" y="3997325"/>
          <a:ext cx="2444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520" imgH="203040" progId="Equation.DSMT4">
                  <p:embed/>
                </p:oleObj>
              </mc:Choice>
              <mc:Fallback>
                <p:oleObj name="Equation" r:id="rId4" imgW="101520" imgH="2030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3997325"/>
                        <a:ext cx="24447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8581" name="Object 21"/>
          <p:cNvGraphicFramePr>
            <a:graphicFrameLocks noChangeAspect="1"/>
          </p:cNvGraphicFramePr>
          <p:nvPr/>
        </p:nvGraphicFramePr>
        <p:xfrm>
          <a:off x="5486400" y="2286000"/>
          <a:ext cx="267017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04840" imgH="266400" progId="Equation.DSMT4">
                  <p:embed/>
                </p:oleObj>
              </mc:Choice>
              <mc:Fallback>
                <p:oleObj name="Equation" r:id="rId6" imgW="1104840" imgH="2664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286000"/>
                        <a:ext cx="2670175" cy="57308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8582" name="Object 22"/>
          <p:cNvGraphicFramePr>
            <a:graphicFrameLocks noChangeAspect="1"/>
          </p:cNvGraphicFramePr>
          <p:nvPr/>
        </p:nvGraphicFramePr>
        <p:xfrm>
          <a:off x="8915400" y="3727450"/>
          <a:ext cx="2444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1520" imgH="241200" progId="Equation.DSMT4">
                  <p:embed/>
                </p:oleObj>
              </mc:Choice>
              <mc:Fallback>
                <p:oleObj name="Equation" r:id="rId8" imgW="101520" imgH="2412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5400" y="3727450"/>
                        <a:ext cx="24447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8583" name="Object 23"/>
          <p:cNvGraphicFramePr>
            <a:graphicFrameLocks noChangeAspect="1"/>
          </p:cNvGraphicFramePr>
          <p:nvPr/>
        </p:nvGraphicFramePr>
        <p:xfrm>
          <a:off x="8335963" y="2895600"/>
          <a:ext cx="3365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680" imgH="203040" progId="Equation.DSMT4">
                  <p:embed/>
                </p:oleObj>
              </mc:Choice>
              <mc:Fallback>
                <p:oleObj name="Equation" r:id="rId10" imgW="139680" imgH="20304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5963" y="2895600"/>
                        <a:ext cx="33655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8584" name="Line 24"/>
          <p:cNvSpPr>
            <a:spLocks noChangeShapeType="1"/>
          </p:cNvSpPr>
          <p:nvPr/>
        </p:nvSpPr>
        <p:spPr bwMode="auto">
          <a:xfrm flipV="1">
            <a:off x="7391400" y="1447800"/>
            <a:ext cx="1447800" cy="3810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78585" name="Object 25"/>
          <p:cNvGraphicFramePr>
            <a:graphicFrameLocks noChangeAspect="1"/>
          </p:cNvGraphicFramePr>
          <p:nvPr/>
        </p:nvGraphicFramePr>
        <p:xfrm>
          <a:off x="8382000" y="990600"/>
          <a:ext cx="3079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0" imgH="139680" progId="Equation.DSMT4">
                  <p:embed/>
                </p:oleObj>
              </mc:Choice>
              <mc:Fallback>
                <p:oleObj name="Equation" r:id="rId12" imgW="126720" imgH="13968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990600"/>
                        <a:ext cx="307975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8586" name="Line 26"/>
          <p:cNvSpPr>
            <a:spLocks noChangeShapeType="1"/>
          </p:cNvSpPr>
          <p:nvPr/>
        </p:nvSpPr>
        <p:spPr bwMode="auto">
          <a:xfrm flipV="1">
            <a:off x="7391400" y="1676400"/>
            <a:ext cx="60960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78587" name="Object 27"/>
          <p:cNvGraphicFramePr>
            <a:graphicFrameLocks noChangeAspect="1"/>
          </p:cNvGraphicFramePr>
          <p:nvPr/>
        </p:nvGraphicFramePr>
        <p:xfrm>
          <a:off x="7467600" y="1177925"/>
          <a:ext cx="3079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720" imgH="177480" progId="Equation.DSMT4">
                  <p:embed/>
                </p:oleObj>
              </mc:Choice>
              <mc:Fallback>
                <p:oleObj name="Equation" r:id="rId14" imgW="126720" imgH="17748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177925"/>
                        <a:ext cx="3079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8588" name="Text Box 28"/>
          <p:cNvSpPr txBox="1">
            <a:spLocks noChangeArrowheads="1"/>
          </p:cNvSpPr>
          <p:nvPr/>
        </p:nvSpPr>
        <p:spPr bwMode="auto">
          <a:xfrm>
            <a:off x="0" y="3352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Adding and Subtracting Vectors</a:t>
            </a:r>
          </a:p>
        </p:txBody>
      </p:sp>
      <p:sp>
        <p:nvSpPr>
          <p:cNvPr id="578589" name="Text Box 29"/>
          <p:cNvSpPr txBox="1">
            <a:spLocks noChangeArrowheads="1"/>
          </p:cNvSpPr>
          <p:nvPr/>
        </p:nvSpPr>
        <p:spPr bwMode="auto">
          <a:xfrm>
            <a:off x="0" y="4038600"/>
            <a:ext cx="8839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To graphically add two vectors, just connect them head to tail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To add them in components, just add</a:t>
            </a:r>
            <a:br>
              <a:rPr lang="en-US" sz="2400">
                <a:solidFill>
                  <a:srgbClr val="FF0000"/>
                </a:solidFill>
              </a:rPr>
            </a:br>
            <a:r>
              <a:rPr lang="en-US" sz="2400">
                <a:solidFill>
                  <a:srgbClr val="FF0000"/>
                </a:solidFill>
              </a:rPr>
              <a:t>each component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Subtraction can be done the same way</a:t>
            </a:r>
          </a:p>
        </p:txBody>
      </p:sp>
      <p:sp>
        <p:nvSpPr>
          <p:cNvPr id="578590" name="Line 30"/>
          <p:cNvSpPr>
            <a:spLocks noChangeShapeType="1"/>
          </p:cNvSpPr>
          <p:nvPr/>
        </p:nvSpPr>
        <p:spPr bwMode="auto">
          <a:xfrm flipV="1">
            <a:off x="6934200" y="4800600"/>
            <a:ext cx="1447800" cy="3810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78591" name="Object 31"/>
          <p:cNvGraphicFramePr>
            <a:graphicFrameLocks noChangeAspect="1"/>
          </p:cNvGraphicFramePr>
          <p:nvPr/>
        </p:nvGraphicFramePr>
        <p:xfrm>
          <a:off x="8534400" y="4724400"/>
          <a:ext cx="3079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6720" imgH="139680" progId="Equation.DSMT4">
                  <p:embed/>
                </p:oleObj>
              </mc:Choice>
              <mc:Fallback>
                <p:oleObj name="Equation" r:id="rId16" imgW="126720" imgH="13968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4724400"/>
                        <a:ext cx="307975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8592" name="Line 32"/>
          <p:cNvSpPr>
            <a:spLocks noChangeShapeType="1"/>
          </p:cNvSpPr>
          <p:nvPr/>
        </p:nvSpPr>
        <p:spPr bwMode="auto">
          <a:xfrm>
            <a:off x="6934200" y="5181600"/>
            <a:ext cx="152400" cy="1066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78593" name="Object 33"/>
          <p:cNvGraphicFramePr>
            <a:graphicFrameLocks noChangeAspect="1"/>
          </p:cNvGraphicFramePr>
          <p:nvPr/>
        </p:nvGraphicFramePr>
        <p:xfrm>
          <a:off x="7086600" y="6330950"/>
          <a:ext cx="40005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64880" imgH="139680" progId="Equation.DSMT4">
                  <p:embed/>
                </p:oleObj>
              </mc:Choice>
              <mc:Fallback>
                <p:oleObj name="Equation" r:id="rId17" imgW="164880" imgH="13968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6330950"/>
                        <a:ext cx="400050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8594" name="Line 34"/>
          <p:cNvSpPr>
            <a:spLocks noChangeShapeType="1"/>
          </p:cNvSpPr>
          <p:nvPr/>
        </p:nvSpPr>
        <p:spPr bwMode="auto">
          <a:xfrm>
            <a:off x="6934200" y="5181600"/>
            <a:ext cx="16002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78595" name="Object 35"/>
          <p:cNvGraphicFramePr>
            <a:graphicFrameLocks noChangeAspect="1"/>
          </p:cNvGraphicFramePr>
          <p:nvPr/>
        </p:nvGraphicFramePr>
        <p:xfrm>
          <a:off x="7086600" y="5638800"/>
          <a:ext cx="92392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80880" imgH="152280" progId="Equation.DSMT4">
                  <p:embed/>
                </p:oleObj>
              </mc:Choice>
              <mc:Fallback>
                <p:oleObj name="Equation" r:id="rId19" imgW="380880" imgH="15228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638800"/>
                        <a:ext cx="923925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8596" name="Object 36"/>
          <p:cNvGraphicFramePr>
            <a:graphicFrameLocks noChangeAspect="1"/>
          </p:cNvGraphicFramePr>
          <p:nvPr/>
        </p:nvGraphicFramePr>
        <p:xfrm>
          <a:off x="152400" y="5572125"/>
          <a:ext cx="64770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679480" imgH="279360" progId="Equation.DSMT4">
                  <p:embed/>
                </p:oleObj>
              </mc:Choice>
              <mc:Fallback>
                <p:oleObj name="Equation" r:id="rId21" imgW="2679480" imgH="27936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572125"/>
                        <a:ext cx="6477000" cy="6000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8597" name="Object 37"/>
          <p:cNvGraphicFramePr>
            <a:graphicFrameLocks noChangeAspect="1"/>
          </p:cNvGraphicFramePr>
          <p:nvPr/>
        </p:nvGraphicFramePr>
        <p:xfrm>
          <a:off x="168275" y="6248400"/>
          <a:ext cx="64452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666880" imgH="279360" progId="Equation.DSMT4">
                  <p:embed/>
                </p:oleObj>
              </mc:Choice>
              <mc:Fallback>
                <p:oleObj name="Equation" r:id="rId23" imgW="2666880" imgH="27936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" y="6248400"/>
                        <a:ext cx="6445250" cy="6000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8598" name="Line 38"/>
          <p:cNvSpPr>
            <a:spLocks noChangeShapeType="1"/>
          </p:cNvSpPr>
          <p:nvPr/>
        </p:nvSpPr>
        <p:spPr bwMode="auto">
          <a:xfrm>
            <a:off x="8382000" y="4800600"/>
            <a:ext cx="152400" cy="10668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8599" name="Line 39"/>
          <p:cNvSpPr>
            <a:spLocks noChangeShapeType="1"/>
          </p:cNvSpPr>
          <p:nvPr/>
        </p:nvSpPr>
        <p:spPr bwMode="auto">
          <a:xfrm flipV="1">
            <a:off x="7086600" y="5867400"/>
            <a:ext cx="1447800" cy="381000"/>
          </a:xfrm>
          <a:prstGeom prst="line">
            <a:avLst/>
          </a:prstGeom>
          <a:noFill/>
          <a:ln w="38100">
            <a:solidFill>
              <a:srgbClr val="0099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8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8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8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8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7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78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7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7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7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8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8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8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8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8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8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78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78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78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78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78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78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78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78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78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78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78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7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7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7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7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7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7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7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7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78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78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57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78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78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7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3" grpId="0" uiExpand="1" build="p"/>
      <p:bldP spid="578574" grpId="0" animBg="1"/>
      <p:bldP spid="578575" grpId="0" animBg="1"/>
      <p:bldP spid="578576" grpId="0" animBg="1"/>
      <p:bldP spid="578584" grpId="0" animBg="1"/>
      <p:bldP spid="578586" grpId="0" animBg="1"/>
      <p:bldP spid="578588" grpId="0"/>
      <p:bldP spid="578589" grpId="0" uiExpand="1" build="p"/>
      <p:bldP spid="578590" grpId="0" animBg="1"/>
      <p:bldP spid="578592" grpId="0" animBg="1"/>
      <p:bldP spid="578594" grpId="0" animBg="1"/>
      <p:bldP spid="578598" grpId="0" animBg="1"/>
      <p:bldP spid="5785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Multiplying Vectors</a:t>
            </a:r>
          </a:p>
        </p:txBody>
      </p:sp>
      <p:sp>
        <p:nvSpPr>
          <p:cNvPr id="579587" name="Text Box 3"/>
          <p:cNvSpPr txBox="1">
            <a:spLocks noChangeArrowheads="1"/>
          </p:cNvSpPr>
          <p:nvPr/>
        </p:nvSpPr>
        <p:spPr bwMode="auto">
          <a:xfrm>
            <a:off x="0" y="609600"/>
            <a:ext cx="8839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u="sng">
                <a:solidFill>
                  <a:schemeClr val="tx2"/>
                </a:solidFill>
              </a:rPr>
              <a:t>There are two ways to multiply two vectors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The dot product produces a scalar quantity</a:t>
            </a:r>
          </a:p>
          <a:p>
            <a:pPr lvl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It has no direction</a:t>
            </a:r>
          </a:p>
          <a:p>
            <a:pPr lvl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It can be pretty easily computed from geometry</a:t>
            </a:r>
          </a:p>
          <a:p>
            <a:pPr lvl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It can be easily computed from components</a:t>
            </a:r>
          </a:p>
        </p:txBody>
      </p:sp>
      <p:graphicFrame>
        <p:nvGraphicFramePr>
          <p:cNvPr id="579597" name="Object 13"/>
          <p:cNvGraphicFramePr>
            <a:graphicFrameLocks noChangeAspect="1"/>
          </p:cNvGraphicFramePr>
          <p:nvPr/>
        </p:nvGraphicFramePr>
        <p:xfrm>
          <a:off x="7696200" y="2520950"/>
          <a:ext cx="3079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720" imgH="177480" progId="Equation.DSMT4">
                  <p:embed/>
                </p:oleObj>
              </mc:Choice>
              <mc:Fallback>
                <p:oleObj name="Equation" r:id="rId2" imgW="126720" imgH="177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2520950"/>
                        <a:ext cx="30797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9602" name="Line 18"/>
          <p:cNvSpPr>
            <a:spLocks noChangeShapeType="1"/>
          </p:cNvSpPr>
          <p:nvPr/>
        </p:nvSpPr>
        <p:spPr bwMode="auto">
          <a:xfrm>
            <a:off x="6934200" y="2673350"/>
            <a:ext cx="1222375" cy="7620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79603" name="Object 19"/>
          <p:cNvGraphicFramePr>
            <a:graphicFrameLocks noChangeAspect="1"/>
          </p:cNvGraphicFramePr>
          <p:nvPr/>
        </p:nvGraphicFramePr>
        <p:xfrm>
          <a:off x="8229600" y="3276600"/>
          <a:ext cx="3079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39680" progId="Equation.DSMT4">
                  <p:embed/>
                </p:oleObj>
              </mc:Choice>
              <mc:Fallback>
                <p:oleObj name="Equation" r:id="rId4" imgW="126720" imgH="1396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3276600"/>
                        <a:ext cx="307975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9604" name="Line 20"/>
          <p:cNvSpPr>
            <a:spLocks noChangeShapeType="1"/>
          </p:cNvSpPr>
          <p:nvPr/>
        </p:nvSpPr>
        <p:spPr bwMode="auto">
          <a:xfrm flipV="1">
            <a:off x="6937375" y="2139950"/>
            <a:ext cx="1295400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79605" name="Object 21"/>
          <p:cNvGraphicFramePr>
            <a:graphicFrameLocks noChangeAspect="1"/>
          </p:cNvGraphicFramePr>
          <p:nvPr/>
        </p:nvGraphicFramePr>
        <p:xfrm>
          <a:off x="8305800" y="1981200"/>
          <a:ext cx="40005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4880" imgH="139680" progId="Equation.DSMT4">
                  <p:embed/>
                </p:oleObj>
              </mc:Choice>
              <mc:Fallback>
                <p:oleObj name="Equation" r:id="rId6" imgW="164880" imgH="1396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1981200"/>
                        <a:ext cx="400050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9610" name="Object 26"/>
          <p:cNvGraphicFramePr>
            <a:graphicFrameLocks noChangeAspect="1"/>
          </p:cNvGraphicFramePr>
          <p:nvPr/>
        </p:nvGraphicFramePr>
        <p:xfrm>
          <a:off x="914400" y="2605088"/>
          <a:ext cx="534035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09680" imgH="241200" progId="Equation.DSMT4">
                  <p:embed/>
                </p:oleObj>
              </mc:Choice>
              <mc:Fallback>
                <p:oleObj name="Equation" r:id="rId8" imgW="2209680" imgH="2412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605088"/>
                        <a:ext cx="5340350" cy="51911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9611" name="Text Box 27"/>
          <p:cNvSpPr txBox="1">
            <a:spLocks noChangeArrowheads="1"/>
          </p:cNvSpPr>
          <p:nvPr/>
        </p:nvSpPr>
        <p:spPr bwMode="auto">
          <a:xfrm>
            <a:off x="0" y="3200400"/>
            <a:ext cx="7391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The cross product produces a vector quantity</a:t>
            </a:r>
          </a:p>
          <a:p>
            <a:pPr lvl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It is perpendicular to both vectors</a:t>
            </a:r>
          </a:p>
          <a:p>
            <a:pPr lvl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Requires the right-hand rule</a:t>
            </a:r>
          </a:p>
          <a:p>
            <a:pPr lvl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Its magnitude can be easily computed from geometry</a:t>
            </a:r>
          </a:p>
          <a:p>
            <a:pPr lvl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It is a bit of a pain to compute from components</a:t>
            </a:r>
          </a:p>
        </p:txBody>
      </p:sp>
      <p:sp>
        <p:nvSpPr>
          <p:cNvPr id="579612" name="Line 28"/>
          <p:cNvSpPr>
            <a:spLocks noChangeShapeType="1"/>
          </p:cNvSpPr>
          <p:nvPr/>
        </p:nvSpPr>
        <p:spPr bwMode="auto">
          <a:xfrm flipV="1">
            <a:off x="6934200" y="990600"/>
            <a:ext cx="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79613" name="Object 29"/>
          <p:cNvGraphicFramePr>
            <a:graphicFrameLocks noChangeAspect="1"/>
          </p:cNvGraphicFramePr>
          <p:nvPr/>
        </p:nvGraphicFramePr>
        <p:xfrm>
          <a:off x="7032625" y="1073150"/>
          <a:ext cx="8921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68280" imgH="139680" progId="Equation.DSMT4">
                  <p:embed/>
                </p:oleObj>
              </mc:Choice>
              <mc:Fallback>
                <p:oleObj name="Equation" r:id="rId10" imgW="368280" imgH="13968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5" y="1073150"/>
                        <a:ext cx="892175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79619" name="Group 35"/>
          <p:cNvGrpSpPr>
            <a:grpSpLocks/>
          </p:cNvGrpSpPr>
          <p:nvPr/>
        </p:nvGrpSpPr>
        <p:grpSpPr bwMode="auto">
          <a:xfrm>
            <a:off x="6934200" y="2159000"/>
            <a:ext cx="304800" cy="660400"/>
            <a:chOff x="4368" y="1360"/>
            <a:chExt cx="192" cy="416"/>
          </a:xfrm>
        </p:grpSpPr>
        <p:sp>
          <p:nvSpPr>
            <p:cNvPr id="579614" name="Line 30"/>
            <p:cNvSpPr>
              <a:spLocks noChangeShapeType="1"/>
            </p:cNvSpPr>
            <p:nvPr/>
          </p:nvSpPr>
          <p:spPr bwMode="auto">
            <a:xfrm flipV="1">
              <a:off x="4368" y="1360"/>
              <a:ext cx="192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9615" name="Line 31"/>
            <p:cNvSpPr>
              <a:spLocks noChangeShapeType="1"/>
            </p:cNvSpPr>
            <p:nvPr/>
          </p:nvSpPr>
          <p:spPr bwMode="auto">
            <a:xfrm flipV="1">
              <a:off x="4560" y="1360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9616" name="Line 32"/>
            <p:cNvSpPr>
              <a:spLocks noChangeShapeType="1"/>
            </p:cNvSpPr>
            <p:nvPr/>
          </p:nvSpPr>
          <p:spPr bwMode="auto">
            <a:xfrm>
              <a:off x="4368" y="1440"/>
              <a:ext cx="144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9617" name="Line 33"/>
            <p:cNvSpPr>
              <a:spLocks noChangeShapeType="1"/>
            </p:cNvSpPr>
            <p:nvPr/>
          </p:nvSpPr>
          <p:spPr bwMode="auto">
            <a:xfrm flipV="1">
              <a:off x="4512" y="1536"/>
              <a:ext cx="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79620" name="Object 36"/>
          <p:cNvGraphicFramePr>
            <a:graphicFrameLocks noChangeAspect="1"/>
          </p:cNvGraphicFramePr>
          <p:nvPr/>
        </p:nvGraphicFramePr>
        <p:xfrm>
          <a:off x="5486400" y="3733800"/>
          <a:ext cx="251618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41120" imgH="253800" progId="Equation.DSMT4">
                  <p:embed/>
                </p:oleObj>
              </mc:Choice>
              <mc:Fallback>
                <p:oleObj name="Equation" r:id="rId12" imgW="1041120" imgH="2538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733800"/>
                        <a:ext cx="2516188" cy="5461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9621" name="Object 37"/>
          <p:cNvGraphicFramePr>
            <a:graphicFrameLocks noChangeAspect="1"/>
          </p:cNvGraphicFramePr>
          <p:nvPr/>
        </p:nvGraphicFramePr>
        <p:xfrm>
          <a:off x="152400" y="5029200"/>
          <a:ext cx="3989388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50960" imgH="761760" progId="Equation.DSMT4">
                  <p:embed/>
                </p:oleObj>
              </mc:Choice>
              <mc:Fallback>
                <p:oleObj name="Equation" r:id="rId14" imgW="1650960" imgH="76176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029200"/>
                        <a:ext cx="3989388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9622" name="Object 38"/>
          <p:cNvGraphicFramePr>
            <a:graphicFrameLocks noChangeAspect="1"/>
          </p:cNvGraphicFramePr>
          <p:nvPr/>
        </p:nvGraphicFramePr>
        <p:xfrm>
          <a:off x="4038600" y="5526088"/>
          <a:ext cx="4940300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044440" imgH="583920" progId="Equation.DSMT4">
                  <p:embed/>
                </p:oleObj>
              </mc:Choice>
              <mc:Fallback>
                <p:oleObj name="Equation" r:id="rId16" imgW="2044440" imgH="58392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526088"/>
                        <a:ext cx="4940300" cy="1255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9623" name="Rectangle 39"/>
          <p:cNvSpPr>
            <a:spLocks noChangeArrowheads="1"/>
          </p:cNvSpPr>
          <p:nvPr/>
        </p:nvSpPr>
        <p:spPr bwMode="auto">
          <a:xfrm>
            <a:off x="152400" y="5029200"/>
            <a:ext cx="8839200" cy="1828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9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9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9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9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9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79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79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79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9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79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79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9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79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9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9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79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9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79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79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79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9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79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79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7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7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7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579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87" grpId="0" build="p"/>
      <p:bldP spid="579602" grpId="0" animBg="1"/>
      <p:bldP spid="579604" grpId="0" animBg="1"/>
      <p:bldP spid="579611" grpId="0" build="p"/>
      <p:bldP spid="579612" grpId="0" animBg="1"/>
      <p:bldP spid="5796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739" name="WordArt 59"/>
          <p:cNvSpPr>
            <a:spLocks noChangeArrowheads="1" noChangeShapeType="1" noTextEdit="1"/>
          </p:cNvSpPr>
          <p:nvPr/>
        </p:nvSpPr>
        <p:spPr bwMode="auto">
          <a:xfrm>
            <a:off x="2819400" y="228600"/>
            <a:ext cx="4348163" cy="1866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1681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</a:rPr>
              <a:t>Electricity</a:t>
            </a:r>
          </a:p>
        </p:txBody>
      </p:sp>
      <p:pic>
        <p:nvPicPr>
          <p:cNvPr id="455741" name="Picture 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6062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5742" name="Picture 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0"/>
            <a:ext cx="9429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55743" name="Group 63"/>
          <p:cNvGrpSpPr>
            <a:grpSpLocks/>
          </p:cNvGrpSpPr>
          <p:nvPr/>
        </p:nvGrpSpPr>
        <p:grpSpPr bwMode="auto">
          <a:xfrm>
            <a:off x="7239000" y="5410200"/>
            <a:ext cx="1371600" cy="457200"/>
            <a:chOff x="3552" y="2016"/>
            <a:chExt cx="864" cy="288"/>
          </a:xfrm>
        </p:grpSpPr>
        <p:sp>
          <p:nvSpPr>
            <p:cNvPr id="455744" name="Line 64"/>
            <p:cNvSpPr>
              <a:spLocks noChangeShapeType="1"/>
            </p:cNvSpPr>
            <p:nvPr/>
          </p:nvSpPr>
          <p:spPr bwMode="auto">
            <a:xfrm flipV="1">
              <a:off x="3696" y="2016"/>
              <a:ext cx="48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745" name="Line 65"/>
            <p:cNvSpPr>
              <a:spLocks noChangeShapeType="1"/>
            </p:cNvSpPr>
            <p:nvPr/>
          </p:nvSpPr>
          <p:spPr bwMode="auto">
            <a:xfrm flipH="1" flipV="1">
              <a:off x="3744" y="2016"/>
              <a:ext cx="96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746" name="Line 66"/>
            <p:cNvSpPr>
              <a:spLocks noChangeShapeType="1"/>
            </p:cNvSpPr>
            <p:nvPr/>
          </p:nvSpPr>
          <p:spPr bwMode="auto">
            <a:xfrm flipV="1">
              <a:off x="3840" y="2016"/>
              <a:ext cx="96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747" name="Line 67"/>
            <p:cNvSpPr>
              <a:spLocks noChangeShapeType="1"/>
            </p:cNvSpPr>
            <p:nvPr/>
          </p:nvSpPr>
          <p:spPr bwMode="auto">
            <a:xfrm flipH="1">
              <a:off x="3552" y="216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748" name="Line 68"/>
            <p:cNvSpPr>
              <a:spLocks noChangeShapeType="1"/>
            </p:cNvSpPr>
            <p:nvPr/>
          </p:nvSpPr>
          <p:spPr bwMode="auto">
            <a:xfrm flipH="1">
              <a:off x="4272" y="216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749" name="Line 69"/>
            <p:cNvSpPr>
              <a:spLocks noChangeShapeType="1"/>
            </p:cNvSpPr>
            <p:nvPr/>
          </p:nvSpPr>
          <p:spPr bwMode="auto">
            <a:xfrm flipH="1" flipV="1">
              <a:off x="3936" y="2016"/>
              <a:ext cx="96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750" name="Line 70"/>
            <p:cNvSpPr>
              <a:spLocks noChangeShapeType="1"/>
            </p:cNvSpPr>
            <p:nvPr/>
          </p:nvSpPr>
          <p:spPr bwMode="auto">
            <a:xfrm flipV="1">
              <a:off x="4032" y="2016"/>
              <a:ext cx="96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751" name="Line 71"/>
            <p:cNvSpPr>
              <a:spLocks noChangeShapeType="1"/>
            </p:cNvSpPr>
            <p:nvPr/>
          </p:nvSpPr>
          <p:spPr bwMode="auto">
            <a:xfrm flipV="1">
              <a:off x="4224" y="2160"/>
              <a:ext cx="48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752" name="Line 72"/>
            <p:cNvSpPr>
              <a:spLocks noChangeShapeType="1"/>
            </p:cNvSpPr>
            <p:nvPr/>
          </p:nvSpPr>
          <p:spPr bwMode="auto">
            <a:xfrm flipH="1" flipV="1">
              <a:off x="4128" y="2016"/>
              <a:ext cx="96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5753" name="Group 73"/>
          <p:cNvGrpSpPr>
            <a:grpSpLocks/>
          </p:cNvGrpSpPr>
          <p:nvPr/>
        </p:nvGrpSpPr>
        <p:grpSpPr bwMode="auto">
          <a:xfrm>
            <a:off x="228600" y="5334000"/>
            <a:ext cx="1143000" cy="1295400"/>
            <a:chOff x="336" y="2976"/>
            <a:chExt cx="720" cy="816"/>
          </a:xfrm>
        </p:grpSpPr>
        <p:sp>
          <p:nvSpPr>
            <p:cNvPr id="455754" name="Line 74"/>
            <p:cNvSpPr>
              <a:spLocks noChangeShapeType="1"/>
            </p:cNvSpPr>
            <p:nvPr/>
          </p:nvSpPr>
          <p:spPr bwMode="auto">
            <a:xfrm>
              <a:off x="336" y="2976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55" name="Line 75"/>
            <p:cNvSpPr>
              <a:spLocks noChangeShapeType="1"/>
            </p:cNvSpPr>
            <p:nvPr/>
          </p:nvSpPr>
          <p:spPr bwMode="auto">
            <a:xfrm>
              <a:off x="384" y="3072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56" name="Line 76"/>
            <p:cNvSpPr>
              <a:spLocks noChangeShapeType="1"/>
            </p:cNvSpPr>
            <p:nvPr/>
          </p:nvSpPr>
          <p:spPr bwMode="auto">
            <a:xfrm>
              <a:off x="432" y="3168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57" name="Line 77"/>
            <p:cNvSpPr>
              <a:spLocks noChangeShapeType="1"/>
            </p:cNvSpPr>
            <p:nvPr/>
          </p:nvSpPr>
          <p:spPr bwMode="auto">
            <a:xfrm>
              <a:off x="480" y="3264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58" name="Line 78"/>
            <p:cNvSpPr>
              <a:spLocks noChangeShapeType="1"/>
            </p:cNvSpPr>
            <p:nvPr/>
          </p:nvSpPr>
          <p:spPr bwMode="auto">
            <a:xfrm>
              <a:off x="528" y="2976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59" name="Line 79"/>
            <p:cNvSpPr>
              <a:spLocks noChangeShapeType="1"/>
            </p:cNvSpPr>
            <p:nvPr/>
          </p:nvSpPr>
          <p:spPr bwMode="auto">
            <a:xfrm>
              <a:off x="576" y="3072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60" name="Line 80"/>
            <p:cNvSpPr>
              <a:spLocks noChangeShapeType="1"/>
            </p:cNvSpPr>
            <p:nvPr/>
          </p:nvSpPr>
          <p:spPr bwMode="auto">
            <a:xfrm>
              <a:off x="624" y="3168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61" name="Line 81"/>
            <p:cNvSpPr>
              <a:spLocks noChangeShapeType="1"/>
            </p:cNvSpPr>
            <p:nvPr/>
          </p:nvSpPr>
          <p:spPr bwMode="auto">
            <a:xfrm>
              <a:off x="672" y="3264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62" name="Line 82"/>
            <p:cNvSpPr>
              <a:spLocks noChangeShapeType="1"/>
            </p:cNvSpPr>
            <p:nvPr/>
          </p:nvSpPr>
          <p:spPr bwMode="auto">
            <a:xfrm>
              <a:off x="720" y="2976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63" name="Line 83"/>
            <p:cNvSpPr>
              <a:spLocks noChangeShapeType="1"/>
            </p:cNvSpPr>
            <p:nvPr/>
          </p:nvSpPr>
          <p:spPr bwMode="auto">
            <a:xfrm>
              <a:off x="768" y="3072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64" name="Line 84"/>
            <p:cNvSpPr>
              <a:spLocks noChangeShapeType="1"/>
            </p:cNvSpPr>
            <p:nvPr/>
          </p:nvSpPr>
          <p:spPr bwMode="auto">
            <a:xfrm>
              <a:off x="816" y="3168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65" name="Line 85"/>
            <p:cNvSpPr>
              <a:spLocks noChangeShapeType="1"/>
            </p:cNvSpPr>
            <p:nvPr/>
          </p:nvSpPr>
          <p:spPr bwMode="auto">
            <a:xfrm>
              <a:off x="864" y="3264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66" name="Line 86"/>
            <p:cNvSpPr>
              <a:spLocks noChangeShapeType="1"/>
            </p:cNvSpPr>
            <p:nvPr/>
          </p:nvSpPr>
          <p:spPr bwMode="auto">
            <a:xfrm>
              <a:off x="912" y="2976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67" name="Line 87"/>
            <p:cNvSpPr>
              <a:spLocks noChangeShapeType="1"/>
            </p:cNvSpPr>
            <p:nvPr/>
          </p:nvSpPr>
          <p:spPr bwMode="auto">
            <a:xfrm>
              <a:off x="960" y="3072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68" name="Line 88"/>
            <p:cNvSpPr>
              <a:spLocks noChangeShapeType="1"/>
            </p:cNvSpPr>
            <p:nvPr/>
          </p:nvSpPr>
          <p:spPr bwMode="auto">
            <a:xfrm>
              <a:off x="1008" y="3168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69" name="Line 89"/>
            <p:cNvSpPr>
              <a:spLocks noChangeShapeType="1"/>
            </p:cNvSpPr>
            <p:nvPr/>
          </p:nvSpPr>
          <p:spPr bwMode="auto">
            <a:xfrm>
              <a:off x="1056" y="3264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5770" name="AutoShape 90"/>
          <p:cNvSpPr>
            <a:spLocks noChangeArrowheads="1"/>
          </p:cNvSpPr>
          <p:nvPr/>
        </p:nvSpPr>
        <p:spPr bwMode="auto">
          <a:xfrm flipH="1">
            <a:off x="0" y="5257800"/>
            <a:ext cx="1524000" cy="685800"/>
          </a:xfrm>
          <a:prstGeom prst="parallelogram">
            <a:avLst>
              <a:gd name="adj" fmla="val 4272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5771" name="Group 91"/>
          <p:cNvGrpSpPr>
            <a:grpSpLocks/>
          </p:cNvGrpSpPr>
          <p:nvPr/>
        </p:nvGrpSpPr>
        <p:grpSpPr bwMode="auto">
          <a:xfrm>
            <a:off x="228600" y="4800600"/>
            <a:ext cx="1143000" cy="990600"/>
            <a:chOff x="336" y="2640"/>
            <a:chExt cx="720" cy="624"/>
          </a:xfrm>
        </p:grpSpPr>
        <p:sp>
          <p:nvSpPr>
            <p:cNvPr id="455772" name="Line 92"/>
            <p:cNvSpPr>
              <a:spLocks noChangeShapeType="1"/>
            </p:cNvSpPr>
            <p:nvPr/>
          </p:nvSpPr>
          <p:spPr bwMode="auto">
            <a:xfrm flipV="1">
              <a:off x="336" y="2640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73" name="Line 93"/>
            <p:cNvSpPr>
              <a:spLocks noChangeShapeType="1"/>
            </p:cNvSpPr>
            <p:nvPr/>
          </p:nvSpPr>
          <p:spPr bwMode="auto">
            <a:xfrm flipV="1">
              <a:off x="384" y="2736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74" name="Line 94"/>
            <p:cNvSpPr>
              <a:spLocks noChangeShapeType="1"/>
            </p:cNvSpPr>
            <p:nvPr/>
          </p:nvSpPr>
          <p:spPr bwMode="auto">
            <a:xfrm flipV="1">
              <a:off x="432" y="2832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75" name="Line 95"/>
            <p:cNvSpPr>
              <a:spLocks noChangeShapeType="1"/>
            </p:cNvSpPr>
            <p:nvPr/>
          </p:nvSpPr>
          <p:spPr bwMode="auto">
            <a:xfrm flipV="1">
              <a:off x="480" y="2928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76" name="Line 96"/>
            <p:cNvSpPr>
              <a:spLocks noChangeShapeType="1"/>
            </p:cNvSpPr>
            <p:nvPr/>
          </p:nvSpPr>
          <p:spPr bwMode="auto">
            <a:xfrm flipV="1">
              <a:off x="528" y="2640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77" name="Line 97"/>
            <p:cNvSpPr>
              <a:spLocks noChangeShapeType="1"/>
            </p:cNvSpPr>
            <p:nvPr/>
          </p:nvSpPr>
          <p:spPr bwMode="auto">
            <a:xfrm flipV="1">
              <a:off x="576" y="2736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78" name="Line 98"/>
            <p:cNvSpPr>
              <a:spLocks noChangeShapeType="1"/>
            </p:cNvSpPr>
            <p:nvPr/>
          </p:nvSpPr>
          <p:spPr bwMode="auto">
            <a:xfrm flipV="1">
              <a:off x="624" y="2832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79" name="Line 99"/>
            <p:cNvSpPr>
              <a:spLocks noChangeShapeType="1"/>
            </p:cNvSpPr>
            <p:nvPr/>
          </p:nvSpPr>
          <p:spPr bwMode="auto">
            <a:xfrm flipV="1">
              <a:off x="672" y="2928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80" name="Line 100"/>
            <p:cNvSpPr>
              <a:spLocks noChangeShapeType="1"/>
            </p:cNvSpPr>
            <p:nvPr/>
          </p:nvSpPr>
          <p:spPr bwMode="auto">
            <a:xfrm flipV="1">
              <a:off x="720" y="2640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81" name="Line 101"/>
            <p:cNvSpPr>
              <a:spLocks noChangeShapeType="1"/>
            </p:cNvSpPr>
            <p:nvPr/>
          </p:nvSpPr>
          <p:spPr bwMode="auto">
            <a:xfrm flipV="1">
              <a:off x="768" y="2736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82" name="Line 102"/>
            <p:cNvSpPr>
              <a:spLocks noChangeShapeType="1"/>
            </p:cNvSpPr>
            <p:nvPr/>
          </p:nvSpPr>
          <p:spPr bwMode="auto">
            <a:xfrm flipV="1">
              <a:off x="816" y="2832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83" name="Line 103"/>
            <p:cNvSpPr>
              <a:spLocks noChangeShapeType="1"/>
            </p:cNvSpPr>
            <p:nvPr/>
          </p:nvSpPr>
          <p:spPr bwMode="auto">
            <a:xfrm flipV="1">
              <a:off x="864" y="2928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84" name="Line 104"/>
            <p:cNvSpPr>
              <a:spLocks noChangeShapeType="1"/>
            </p:cNvSpPr>
            <p:nvPr/>
          </p:nvSpPr>
          <p:spPr bwMode="auto">
            <a:xfrm flipV="1">
              <a:off x="912" y="2640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85" name="Line 105"/>
            <p:cNvSpPr>
              <a:spLocks noChangeShapeType="1"/>
            </p:cNvSpPr>
            <p:nvPr/>
          </p:nvSpPr>
          <p:spPr bwMode="auto">
            <a:xfrm flipV="1">
              <a:off x="960" y="2736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86" name="Line 106"/>
            <p:cNvSpPr>
              <a:spLocks noChangeShapeType="1"/>
            </p:cNvSpPr>
            <p:nvPr/>
          </p:nvSpPr>
          <p:spPr bwMode="auto">
            <a:xfrm flipV="1">
              <a:off x="1008" y="2832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87" name="Line 107"/>
            <p:cNvSpPr>
              <a:spLocks noChangeShapeType="1"/>
            </p:cNvSpPr>
            <p:nvPr/>
          </p:nvSpPr>
          <p:spPr bwMode="auto">
            <a:xfrm flipV="1">
              <a:off x="1056" y="2928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5788" name="Line 108"/>
          <p:cNvSpPr>
            <a:spLocks noChangeShapeType="1"/>
          </p:cNvSpPr>
          <p:nvPr/>
        </p:nvSpPr>
        <p:spPr bwMode="auto">
          <a:xfrm flipV="1">
            <a:off x="838200" y="5181600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55789" name="Object 109"/>
          <p:cNvGraphicFramePr>
            <a:graphicFrameLocks noChangeAspect="1"/>
          </p:cNvGraphicFramePr>
          <p:nvPr/>
        </p:nvGraphicFramePr>
        <p:xfrm>
          <a:off x="603250" y="4718050"/>
          <a:ext cx="3111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77480" progId="Equation.DSMT4">
                  <p:embed/>
                </p:oleObj>
              </mc:Choice>
              <mc:Fallback>
                <p:oleObj name="Equation" r:id="rId4" imgW="126720" imgH="177480" progId="Equation.DSMT4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4718050"/>
                        <a:ext cx="3111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5790" name="Picture 110" descr="j023728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1330325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5791" name="Line 111"/>
          <p:cNvSpPr>
            <a:spLocks noChangeShapeType="1"/>
          </p:cNvSpPr>
          <p:nvPr/>
        </p:nvSpPr>
        <p:spPr bwMode="auto">
          <a:xfrm>
            <a:off x="6934200" y="6019800"/>
            <a:ext cx="609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792" name="Line 112"/>
          <p:cNvSpPr>
            <a:spLocks noChangeShapeType="1"/>
          </p:cNvSpPr>
          <p:nvPr/>
        </p:nvSpPr>
        <p:spPr bwMode="auto">
          <a:xfrm>
            <a:off x="6934200" y="6172200"/>
            <a:ext cx="609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793" name="Line 113"/>
          <p:cNvSpPr>
            <a:spLocks noChangeShapeType="1"/>
          </p:cNvSpPr>
          <p:nvPr/>
        </p:nvSpPr>
        <p:spPr bwMode="auto">
          <a:xfrm>
            <a:off x="7239000" y="5638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794" name="Line 114"/>
          <p:cNvSpPr>
            <a:spLocks noChangeShapeType="1"/>
          </p:cNvSpPr>
          <p:nvPr/>
        </p:nvSpPr>
        <p:spPr bwMode="auto">
          <a:xfrm>
            <a:off x="7239000" y="6172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5795" name="Group 115"/>
          <p:cNvGrpSpPr>
            <a:grpSpLocks/>
          </p:cNvGrpSpPr>
          <p:nvPr/>
        </p:nvGrpSpPr>
        <p:grpSpPr bwMode="auto">
          <a:xfrm>
            <a:off x="5867400" y="5410200"/>
            <a:ext cx="1371600" cy="457200"/>
            <a:chOff x="3552" y="2016"/>
            <a:chExt cx="864" cy="288"/>
          </a:xfrm>
        </p:grpSpPr>
        <p:sp>
          <p:nvSpPr>
            <p:cNvPr id="455796" name="Line 116"/>
            <p:cNvSpPr>
              <a:spLocks noChangeShapeType="1"/>
            </p:cNvSpPr>
            <p:nvPr/>
          </p:nvSpPr>
          <p:spPr bwMode="auto">
            <a:xfrm flipV="1">
              <a:off x="3696" y="2016"/>
              <a:ext cx="48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797" name="Line 117"/>
            <p:cNvSpPr>
              <a:spLocks noChangeShapeType="1"/>
            </p:cNvSpPr>
            <p:nvPr/>
          </p:nvSpPr>
          <p:spPr bwMode="auto">
            <a:xfrm flipH="1" flipV="1">
              <a:off x="3744" y="2016"/>
              <a:ext cx="96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798" name="Line 118"/>
            <p:cNvSpPr>
              <a:spLocks noChangeShapeType="1"/>
            </p:cNvSpPr>
            <p:nvPr/>
          </p:nvSpPr>
          <p:spPr bwMode="auto">
            <a:xfrm flipV="1">
              <a:off x="3840" y="2016"/>
              <a:ext cx="96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799" name="Line 119"/>
            <p:cNvSpPr>
              <a:spLocks noChangeShapeType="1"/>
            </p:cNvSpPr>
            <p:nvPr/>
          </p:nvSpPr>
          <p:spPr bwMode="auto">
            <a:xfrm flipH="1">
              <a:off x="3552" y="216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800" name="Line 120"/>
            <p:cNvSpPr>
              <a:spLocks noChangeShapeType="1"/>
            </p:cNvSpPr>
            <p:nvPr/>
          </p:nvSpPr>
          <p:spPr bwMode="auto">
            <a:xfrm flipH="1">
              <a:off x="4272" y="216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801" name="Line 121"/>
            <p:cNvSpPr>
              <a:spLocks noChangeShapeType="1"/>
            </p:cNvSpPr>
            <p:nvPr/>
          </p:nvSpPr>
          <p:spPr bwMode="auto">
            <a:xfrm flipH="1" flipV="1">
              <a:off x="3936" y="2016"/>
              <a:ext cx="96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802" name="Line 122"/>
            <p:cNvSpPr>
              <a:spLocks noChangeShapeType="1"/>
            </p:cNvSpPr>
            <p:nvPr/>
          </p:nvSpPr>
          <p:spPr bwMode="auto">
            <a:xfrm flipV="1">
              <a:off x="4032" y="2016"/>
              <a:ext cx="96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803" name="Line 123"/>
            <p:cNvSpPr>
              <a:spLocks noChangeShapeType="1"/>
            </p:cNvSpPr>
            <p:nvPr/>
          </p:nvSpPr>
          <p:spPr bwMode="auto">
            <a:xfrm flipV="1">
              <a:off x="4224" y="2160"/>
              <a:ext cx="48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804" name="Line 124"/>
            <p:cNvSpPr>
              <a:spLocks noChangeShapeType="1"/>
            </p:cNvSpPr>
            <p:nvPr/>
          </p:nvSpPr>
          <p:spPr bwMode="auto">
            <a:xfrm flipH="1" flipV="1">
              <a:off x="4128" y="2016"/>
              <a:ext cx="96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5805" name="Line 125"/>
          <p:cNvSpPr>
            <a:spLocks noChangeShapeType="1"/>
          </p:cNvSpPr>
          <p:nvPr/>
        </p:nvSpPr>
        <p:spPr bwMode="auto">
          <a:xfrm>
            <a:off x="5867400" y="56388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806" name="Line 126"/>
          <p:cNvSpPr>
            <a:spLocks noChangeShapeType="1"/>
          </p:cNvSpPr>
          <p:nvPr/>
        </p:nvSpPr>
        <p:spPr bwMode="auto">
          <a:xfrm flipH="1">
            <a:off x="5867400" y="65532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811" name="Line 131"/>
          <p:cNvSpPr>
            <a:spLocks noChangeShapeType="1"/>
          </p:cNvSpPr>
          <p:nvPr/>
        </p:nvSpPr>
        <p:spPr bwMode="auto">
          <a:xfrm flipH="1">
            <a:off x="8305800" y="60198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812" name="Line 132"/>
          <p:cNvSpPr>
            <a:spLocks noChangeShapeType="1"/>
          </p:cNvSpPr>
          <p:nvPr/>
        </p:nvSpPr>
        <p:spPr bwMode="auto">
          <a:xfrm flipH="1">
            <a:off x="8458200" y="61722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813" name="Line 133"/>
          <p:cNvSpPr>
            <a:spLocks noChangeShapeType="1"/>
          </p:cNvSpPr>
          <p:nvPr/>
        </p:nvSpPr>
        <p:spPr bwMode="auto">
          <a:xfrm flipH="1">
            <a:off x="8153400" y="65532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5810" name="Group 130"/>
          <p:cNvGrpSpPr>
            <a:grpSpLocks/>
          </p:cNvGrpSpPr>
          <p:nvPr/>
        </p:nvGrpSpPr>
        <p:grpSpPr bwMode="auto">
          <a:xfrm>
            <a:off x="7543800" y="6400800"/>
            <a:ext cx="698500" cy="190500"/>
            <a:chOff x="2880" y="2160"/>
            <a:chExt cx="440" cy="120"/>
          </a:xfrm>
        </p:grpSpPr>
        <p:sp>
          <p:nvSpPr>
            <p:cNvPr id="455809" name="Line 129"/>
            <p:cNvSpPr>
              <a:spLocks noChangeShapeType="1"/>
            </p:cNvSpPr>
            <p:nvPr/>
          </p:nvSpPr>
          <p:spPr bwMode="auto">
            <a:xfrm flipH="1">
              <a:off x="2880" y="2160"/>
              <a:ext cx="43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807" name="Oval 127"/>
            <p:cNvSpPr>
              <a:spLocks noChangeArrowheads="1"/>
            </p:cNvSpPr>
            <p:nvPr/>
          </p:nvSpPr>
          <p:spPr bwMode="auto">
            <a:xfrm>
              <a:off x="2888" y="22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808" name="Oval 128"/>
            <p:cNvSpPr>
              <a:spLocks noChangeArrowheads="1"/>
            </p:cNvSpPr>
            <p:nvPr/>
          </p:nvSpPr>
          <p:spPr bwMode="auto">
            <a:xfrm>
              <a:off x="3272" y="22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5814" name="Line 134"/>
          <p:cNvSpPr>
            <a:spLocks noChangeShapeType="1"/>
          </p:cNvSpPr>
          <p:nvPr/>
        </p:nvSpPr>
        <p:spPr bwMode="auto">
          <a:xfrm flipH="1">
            <a:off x="8610600" y="6172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815" name="Line 135"/>
          <p:cNvSpPr>
            <a:spLocks noChangeShapeType="1"/>
          </p:cNvSpPr>
          <p:nvPr/>
        </p:nvSpPr>
        <p:spPr bwMode="auto">
          <a:xfrm flipH="1">
            <a:off x="8610600" y="5638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816" name="Text Box 136"/>
          <p:cNvSpPr txBox="1">
            <a:spLocks noChangeArrowheads="1"/>
          </p:cNvSpPr>
          <p:nvPr/>
        </p:nvSpPr>
        <p:spPr bwMode="auto">
          <a:xfrm>
            <a:off x="8610600" y="5638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</a:rPr>
              <a:t>+</a:t>
            </a:r>
            <a:endParaRPr lang="en-US" sz="2400" b="1" i="1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455817" name="Text Box 137"/>
          <p:cNvSpPr txBox="1">
            <a:spLocks noChangeArrowheads="1"/>
          </p:cNvSpPr>
          <p:nvPr/>
        </p:nvSpPr>
        <p:spPr bwMode="auto">
          <a:xfrm>
            <a:off x="8610600" y="6019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</a:rPr>
              <a:t>-</a:t>
            </a:r>
            <a:endParaRPr lang="en-US" sz="2400" b="1" i="1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455818" name="AutoShape 138"/>
          <p:cNvSpPr>
            <a:spLocks noChangeArrowheads="1"/>
          </p:cNvSpPr>
          <p:nvPr/>
        </p:nvSpPr>
        <p:spPr bwMode="auto">
          <a:xfrm>
            <a:off x="6934200" y="2057400"/>
            <a:ext cx="1828800" cy="2590800"/>
          </a:xfrm>
          <a:prstGeom prst="can">
            <a:avLst>
              <a:gd name="adj" fmla="val 44441"/>
            </a:avLst>
          </a:prstGeom>
          <a:gradFill rotWithShape="1">
            <a:gsLst>
              <a:gs pos="0">
                <a:srgbClr val="99FF66">
                  <a:gamma/>
                  <a:shade val="46275"/>
                  <a:invGamma/>
                </a:srgbClr>
              </a:gs>
              <a:gs pos="50000">
                <a:srgbClr val="99FF66"/>
              </a:gs>
              <a:gs pos="100000">
                <a:srgbClr val="99FF66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5819" name="Oval 139"/>
          <p:cNvSpPr>
            <a:spLocks noChangeArrowheads="1"/>
          </p:cNvSpPr>
          <p:nvPr/>
        </p:nvSpPr>
        <p:spPr bwMode="auto">
          <a:xfrm>
            <a:off x="7696200" y="3276600"/>
            <a:ext cx="304800" cy="304800"/>
          </a:xfrm>
          <a:prstGeom prst="ellipse">
            <a:avLst/>
          </a:prstGeom>
          <a:gradFill rotWithShape="1">
            <a:gsLst>
              <a:gs pos="0">
                <a:srgbClr val="9900CC"/>
              </a:gs>
              <a:gs pos="100000">
                <a:srgbClr val="9900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455820" name="Text Box 140"/>
          <p:cNvSpPr txBox="1">
            <a:spLocks noChangeArrowheads="1"/>
          </p:cNvSpPr>
          <p:nvPr/>
        </p:nvSpPr>
        <p:spPr bwMode="auto">
          <a:xfrm>
            <a:off x="7543800" y="3505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9900CC"/>
                </a:solidFill>
              </a:rPr>
              <a:t>q</a:t>
            </a:r>
            <a:endParaRPr lang="en-US" sz="2400" b="1" i="1">
              <a:solidFill>
                <a:srgbClr val="9900CC"/>
              </a:solidFill>
              <a:sym typeface="Symbol" pitchFamily="18" charset="2"/>
            </a:endParaRPr>
          </a:p>
        </p:txBody>
      </p:sp>
      <p:sp>
        <p:nvSpPr>
          <p:cNvPr id="455821" name="Line 141"/>
          <p:cNvSpPr>
            <a:spLocks noChangeShapeType="1"/>
          </p:cNvSpPr>
          <p:nvPr/>
        </p:nvSpPr>
        <p:spPr bwMode="auto">
          <a:xfrm>
            <a:off x="8915400" y="24384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822" name="Line 142"/>
          <p:cNvSpPr>
            <a:spLocks noChangeShapeType="1"/>
          </p:cNvSpPr>
          <p:nvPr/>
        </p:nvSpPr>
        <p:spPr bwMode="auto">
          <a:xfrm>
            <a:off x="8915400" y="33528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823" name="Text Box 143"/>
          <p:cNvSpPr txBox="1">
            <a:spLocks noChangeArrowheads="1"/>
          </p:cNvSpPr>
          <p:nvPr/>
        </p:nvSpPr>
        <p:spPr bwMode="auto">
          <a:xfrm>
            <a:off x="8763000" y="3581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2"/>
                </a:solidFill>
              </a:rPr>
              <a:t>b</a:t>
            </a:r>
            <a:endParaRPr lang="en-US" sz="2400" b="1" i="1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455824" name="Text Box 144"/>
          <p:cNvSpPr txBox="1">
            <a:spLocks noChangeArrowheads="1"/>
          </p:cNvSpPr>
          <p:nvPr/>
        </p:nvSpPr>
        <p:spPr bwMode="auto">
          <a:xfrm>
            <a:off x="8763000" y="2590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2"/>
                </a:solidFill>
              </a:rPr>
              <a:t>b</a:t>
            </a:r>
            <a:endParaRPr lang="en-US" sz="2400" b="1" i="1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455825" name="Line 145"/>
          <p:cNvSpPr>
            <a:spLocks noChangeShapeType="1"/>
          </p:cNvSpPr>
          <p:nvPr/>
        </p:nvSpPr>
        <p:spPr bwMode="auto">
          <a:xfrm>
            <a:off x="7848600" y="47244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826" name="Text Box 146"/>
          <p:cNvSpPr txBox="1">
            <a:spLocks noChangeArrowheads="1"/>
          </p:cNvSpPr>
          <p:nvPr/>
        </p:nvSpPr>
        <p:spPr bwMode="auto">
          <a:xfrm>
            <a:off x="8153400" y="4648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2"/>
                </a:solidFill>
              </a:rPr>
              <a:t>a</a:t>
            </a:r>
            <a:endParaRPr lang="en-US" sz="2400" b="1" i="1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455827" name="Line 147"/>
          <p:cNvSpPr>
            <a:spLocks noChangeShapeType="1"/>
          </p:cNvSpPr>
          <p:nvPr/>
        </p:nvSpPr>
        <p:spPr bwMode="auto">
          <a:xfrm flipV="1">
            <a:off x="8305800" y="1676400"/>
            <a:ext cx="0" cy="7683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55828" name="Object 148"/>
          <p:cNvGraphicFramePr>
            <a:graphicFrameLocks noChangeAspect="1"/>
          </p:cNvGraphicFramePr>
          <p:nvPr/>
        </p:nvGraphicFramePr>
        <p:xfrm>
          <a:off x="8001000" y="1746250"/>
          <a:ext cx="3111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720" imgH="177480" progId="Equation.DSMT4">
                  <p:embed/>
                </p:oleObj>
              </mc:Choice>
              <mc:Fallback>
                <p:oleObj name="Equation" r:id="rId7" imgW="126720" imgH="177480" progId="Equation.DSMT4">
                  <p:embed/>
                  <p:pic>
                    <p:nvPicPr>
                      <p:cNvPr id="0" name="Object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1746250"/>
                        <a:ext cx="3111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5829" name="Line 149"/>
          <p:cNvSpPr>
            <a:spLocks noChangeShapeType="1"/>
          </p:cNvSpPr>
          <p:nvPr/>
        </p:nvSpPr>
        <p:spPr bwMode="auto">
          <a:xfrm flipV="1">
            <a:off x="8305800" y="1828800"/>
            <a:ext cx="228600" cy="6159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55830" name="Object 150"/>
          <p:cNvGraphicFramePr>
            <a:graphicFrameLocks noChangeAspect="1"/>
          </p:cNvGraphicFramePr>
          <p:nvPr/>
        </p:nvGraphicFramePr>
        <p:xfrm>
          <a:off x="8610600" y="1752600"/>
          <a:ext cx="3730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80" imgH="164880" progId="Equation.DSMT4">
                  <p:embed/>
                </p:oleObj>
              </mc:Choice>
              <mc:Fallback>
                <p:oleObj name="Equation" r:id="rId8" imgW="152280" imgH="164880" progId="Equation.DSMT4">
                  <p:embed/>
                  <p:pic>
                    <p:nvPicPr>
                      <p:cNvPr id="0" name="Object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1752600"/>
                        <a:ext cx="3730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5831" name="Line 151"/>
          <p:cNvSpPr>
            <a:spLocks noChangeShapeType="1"/>
          </p:cNvSpPr>
          <p:nvPr/>
        </p:nvSpPr>
        <p:spPr bwMode="auto">
          <a:xfrm flipV="1">
            <a:off x="7848600" y="2438400"/>
            <a:ext cx="0" cy="990600"/>
          </a:xfrm>
          <a:prstGeom prst="line">
            <a:avLst/>
          </a:prstGeom>
          <a:noFill/>
          <a:ln w="28575">
            <a:solidFill>
              <a:srgbClr val="66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832" name="Line 152"/>
          <p:cNvSpPr>
            <a:spLocks noChangeShapeType="1"/>
          </p:cNvSpPr>
          <p:nvPr/>
        </p:nvSpPr>
        <p:spPr bwMode="auto">
          <a:xfrm flipH="1" flipV="1">
            <a:off x="7848600" y="2438400"/>
            <a:ext cx="457200" cy="0"/>
          </a:xfrm>
          <a:prstGeom prst="line">
            <a:avLst/>
          </a:prstGeom>
          <a:noFill/>
          <a:ln w="28575">
            <a:solidFill>
              <a:srgbClr val="66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833" name="Line 153"/>
          <p:cNvSpPr>
            <a:spLocks noChangeShapeType="1"/>
          </p:cNvSpPr>
          <p:nvPr/>
        </p:nvSpPr>
        <p:spPr bwMode="auto">
          <a:xfrm flipV="1">
            <a:off x="7848600" y="2438400"/>
            <a:ext cx="457200" cy="990600"/>
          </a:xfrm>
          <a:prstGeom prst="line">
            <a:avLst/>
          </a:prstGeom>
          <a:noFill/>
          <a:ln w="28575">
            <a:solidFill>
              <a:srgbClr val="66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834" name="Text Box 154"/>
          <p:cNvSpPr txBox="1">
            <a:spLocks noChangeArrowheads="1"/>
          </p:cNvSpPr>
          <p:nvPr/>
        </p:nvSpPr>
        <p:spPr bwMode="auto">
          <a:xfrm>
            <a:off x="7467600" y="2514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2"/>
                </a:solidFill>
              </a:rPr>
              <a:t>b</a:t>
            </a:r>
            <a:endParaRPr lang="en-US" sz="2400" b="1" i="1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455835" name="Text Box 155"/>
          <p:cNvSpPr txBox="1">
            <a:spLocks noChangeArrowheads="1"/>
          </p:cNvSpPr>
          <p:nvPr/>
        </p:nvSpPr>
        <p:spPr bwMode="auto">
          <a:xfrm>
            <a:off x="7772400" y="1981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2"/>
                </a:solidFill>
              </a:rPr>
              <a:t>s</a:t>
            </a:r>
            <a:endParaRPr lang="en-US" sz="2400" b="1" i="1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455836" name="Text Box 156"/>
          <p:cNvSpPr txBox="1">
            <a:spLocks noChangeArrowheads="1"/>
          </p:cNvSpPr>
          <p:nvPr/>
        </p:nvSpPr>
        <p:spPr bwMode="auto">
          <a:xfrm>
            <a:off x="7924800" y="2743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2"/>
                </a:solidFill>
              </a:rPr>
              <a:t>r</a:t>
            </a:r>
            <a:endParaRPr lang="en-US" sz="2400" b="1" i="1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455837" name="Text Box 157"/>
          <p:cNvSpPr txBox="1">
            <a:spLocks noChangeArrowheads="1"/>
          </p:cNvSpPr>
          <p:nvPr/>
        </p:nvSpPr>
        <p:spPr bwMode="auto">
          <a:xfrm>
            <a:off x="7696200" y="2667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2"/>
                </a:solidFill>
                <a:sym typeface="Symbol" pitchFamily="18" charset="2"/>
              </a:rPr>
              <a:t></a:t>
            </a:r>
          </a:p>
        </p:txBody>
      </p:sp>
      <p:sp>
        <p:nvSpPr>
          <p:cNvPr id="455838" name="AutoShape 158"/>
          <p:cNvSpPr>
            <a:spLocks noChangeArrowheads="1"/>
          </p:cNvSpPr>
          <p:nvPr/>
        </p:nvSpPr>
        <p:spPr bwMode="auto">
          <a:xfrm>
            <a:off x="7391400" y="2286000"/>
            <a:ext cx="990600" cy="304800"/>
          </a:xfrm>
          <a:custGeom>
            <a:avLst/>
            <a:gdLst>
              <a:gd name="G0" fmla="+- 1800 0 0"/>
              <a:gd name="G1" fmla="+- 21600 0 1800"/>
              <a:gd name="G2" fmla="+- 21600 0 18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00" y="10800"/>
                </a:moveTo>
                <a:cubicBezTo>
                  <a:pt x="1800" y="15771"/>
                  <a:pt x="5829" y="19800"/>
                  <a:pt x="10800" y="19800"/>
                </a:cubicBezTo>
                <a:cubicBezTo>
                  <a:pt x="15771" y="19800"/>
                  <a:pt x="19800" y="15771"/>
                  <a:pt x="19800" y="10800"/>
                </a:cubicBezTo>
                <a:cubicBezTo>
                  <a:pt x="19800" y="5829"/>
                  <a:pt x="15771" y="1800"/>
                  <a:pt x="10800" y="1800"/>
                </a:cubicBezTo>
                <a:cubicBezTo>
                  <a:pt x="5829" y="1800"/>
                  <a:pt x="1800" y="5829"/>
                  <a:pt x="1800" y="108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5839" name="Line 159"/>
          <p:cNvSpPr>
            <a:spLocks noChangeShapeType="1"/>
          </p:cNvSpPr>
          <p:nvPr/>
        </p:nvSpPr>
        <p:spPr bwMode="auto">
          <a:xfrm flipH="1" flipV="1">
            <a:off x="6248400" y="2743200"/>
            <a:ext cx="685800" cy="3111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55840" name="Object 160"/>
          <p:cNvGraphicFramePr>
            <a:graphicFrameLocks noChangeAspect="1"/>
          </p:cNvGraphicFramePr>
          <p:nvPr/>
        </p:nvGraphicFramePr>
        <p:xfrm>
          <a:off x="6096000" y="2355850"/>
          <a:ext cx="3730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280" imgH="164880" progId="Equation.DSMT4">
                  <p:embed/>
                </p:oleObj>
              </mc:Choice>
              <mc:Fallback>
                <p:oleObj name="Equation" r:id="rId10" imgW="152280" imgH="164880" progId="Equation.DSMT4">
                  <p:embed/>
                  <p:pic>
                    <p:nvPicPr>
                      <p:cNvPr id="0" name="Object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355850"/>
                        <a:ext cx="3730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5841" name="Line 161"/>
          <p:cNvSpPr>
            <a:spLocks noChangeShapeType="1"/>
          </p:cNvSpPr>
          <p:nvPr/>
        </p:nvSpPr>
        <p:spPr bwMode="auto">
          <a:xfrm flipH="1">
            <a:off x="6934200" y="3429000"/>
            <a:ext cx="914400" cy="0"/>
          </a:xfrm>
          <a:prstGeom prst="line">
            <a:avLst/>
          </a:prstGeom>
          <a:noFill/>
          <a:ln w="28575">
            <a:solidFill>
              <a:srgbClr val="66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842" name="Line 162"/>
          <p:cNvSpPr>
            <a:spLocks noChangeShapeType="1"/>
          </p:cNvSpPr>
          <p:nvPr/>
        </p:nvSpPr>
        <p:spPr bwMode="auto">
          <a:xfrm flipH="1">
            <a:off x="6934200" y="3048000"/>
            <a:ext cx="0" cy="381000"/>
          </a:xfrm>
          <a:prstGeom prst="line">
            <a:avLst/>
          </a:prstGeom>
          <a:noFill/>
          <a:ln w="28575">
            <a:solidFill>
              <a:srgbClr val="66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843" name="Line 163"/>
          <p:cNvSpPr>
            <a:spLocks noChangeShapeType="1"/>
          </p:cNvSpPr>
          <p:nvPr/>
        </p:nvSpPr>
        <p:spPr bwMode="auto">
          <a:xfrm flipH="1" flipV="1">
            <a:off x="6934200" y="3048000"/>
            <a:ext cx="914400" cy="381000"/>
          </a:xfrm>
          <a:prstGeom prst="line">
            <a:avLst/>
          </a:prstGeom>
          <a:noFill/>
          <a:ln w="28575">
            <a:solidFill>
              <a:srgbClr val="66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844" name="Text Box 164"/>
          <p:cNvSpPr txBox="1">
            <a:spLocks noChangeArrowheads="1"/>
          </p:cNvSpPr>
          <p:nvPr/>
        </p:nvSpPr>
        <p:spPr bwMode="auto">
          <a:xfrm>
            <a:off x="7010400" y="3352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2"/>
                </a:solidFill>
              </a:rPr>
              <a:t>a</a:t>
            </a:r>
            <a:endParaRPr lang="en-US" sz="2400" b="1" i="1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455845" name="Line 165"/>
          <p:cNvSpPr>
            <a:spLocks noChangeShapeType="1"/>
          </p:cNvSpPr>
          <p:nvPr/>
        </p:nvSpPr>
        <p:spPr bwMode="auto">
          <a:xfrm rot="16200000" flipV="1">
            <a:off x="6591300" y="2705100"/>
            <a:ext cx="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55846" name="Object 166"/>
          <p:cNvGraphicFramePr>
            <a:graphicFrameLocks noChangeAspect="1"/>
          </p:cNvGraphicFramePr>
          <p:nvPr/>
        </p:nvGraphicFramePr>
        <p:xfrm>
          <a:off x="6096000" y="3124200"/>
          <a:ext cx="3111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Object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124200"/>
                        <a:ext cx="3111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5847" name="Text Box 167"/>
          <p:cNvSpPr txBox="1">
            <a:spLocks noChangeArrowheads="1"/>
          </p:cNvSpPr>
          <p:nvPr/>
        </p:nvSpPr>
        <p:spPr bwMode="auto">
          <a:xfrm>
            <a:off x="6553200" y="3048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2"/>
                </a:solidFill>
              </a:rPr>
              <a:t>z</a:t>
            </a:r>
            <a:endParaRPr lang="en-US" sz="2400" b="1" i="1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455848" name="Text Box 168"/>
          <p:cNvSpPr txBox="1">
            <a:spLocks noChangeArrowheads="1"/>
          </p:cNvSpPr>
          <p:nvPr/>
        </p:nvSpPr>
        <p:spPr bwMode="auto">
          <a:xfrm>
            <a:off x="7010400" y="2819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2"/>
                </a:solidFill>
              </a:rPr>
              <a:t>r</a:t>
            </a:r>
            <a:endParaRPr lang="en-US" sz="2400" b="1" i="1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455849" name="AutoShape 169"/>
          <p:cNvSpPr>
            <a:spLocks noChangeArrowheads="1"/>
          </p:cNvSpPr>
          <p:nvPr/>
        </p:nvSpPr>
        <p:spPr bwMode="auto">
          <a:xfrm>
            <a:off x="6934200" y="2819400"/>
            <a:ext cx="1828800" cy="533400"/>
          </a:xfrm>
          <a:custGeom>
            <a:avLst/>
            <a:gdLst>
              <a:gd name="G0" fmla="+- 1050 0 0"/>
              <a:gd name="G1" fmla="+- 21600 0 1050"/>
              <a:gd name="G2" fmla="+- 21600 0 105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50" y="10800"/>
                </a:moveTo>
                <a:cubicBezTo>
                  <a:pt x="1050" y="16185"/>
                  <a:pt x="5415" y="20550"/>
                  <a:pt x="10800" y="20550"/>
                </a:cubicBezTo>
                <a:cubicBezTo>
                  <a:pt x="16185" y="20550"/>
                  <a:pt x="20550" y="16185"/>
                  <a:pt x="20550" y="10800"/>
                </a:cubicBezTo>
                <a:cubicBezTo>
                  <a:pt x="20550" y="5415"/>
                  <a:pt x="16185" y="1050"/>
                  <a:pt x="10800" y="1050"/>
                </a:cubicBezTo>
                <a:cubicBezTo>
                  <a:pt x="5415" y="1050"/>
                  <a:pt x="1050" y="5415"/>
                  <a:pt x="1050" y="108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5850" name="Text Box 170"/>
          <p:cNvSpPr txBox="1">
            <a:spLocks noChangeArrowheads="1"/>
          </p:cNvSpPr>
          <p:nvPr/>
        </p:nvSpPr>
        <p:spPr bwMode="auto">
          <a:xfrm>
            <a:off x="8153400" y="1524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2"/>
                </a:solidFill>
                <a:sym typeface="Symbol" pitchFamily="18" charset="2"/>
              </a:rPr>
              <a:t></a:t>
            </a:r>
          </a:p>
        </p:txBody>
      </p:sp>
      <p:sp>
        <p:nvSpPr>
          <p:cNvPr id="455851" name="Rectangle 171"/>
          <p:cNvSpPr>
            <a:spLocks noChangeArrowheads="1"/>
          </p:cNvSpPr>
          <p:nvPr/>
        </p:nvSpPr>
        <p:spPr bwMode="auto">
          <a:xfrm>
            <a:off x="3848100" y="2514600"/>
            <a:ext cx="990600" cy="35052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762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5852" name="Arc 172"/>
          <p:cNvSpPr>
            <a:spLocks/>
          </p:cNvSpPr>
          <p:nvPr/>
        </p:nvSpPr>
        <p:spPr bwMode="auto">
          <a:xfrm flipV="1">
            <a:off x="3848100" y="5956300"/>
            <a:ext cx="990600" cy="4762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7 w 43200"/>
              <a:gd name="T1" fmla="*/ 22463 h 22463"/>
              <a:gd name="T2" fmla="*/ 43200 w 43200"/>
              <a:gd name="T3" fmla="*/ 21600 h 22463"/>
              <a:gd name="T4" fmla="*/ 21600 w 43200"/>
              <a:gd name="T5" fmla="*/ 21600 h 22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463" fill="none" extrusionOk="0">
                <a:moveTo>
                  <a:pt x="17" y="22462"/>
                </a:moveTo>
                <a:cubicBezTo>
                  <a:pt x="5" y="22175"/>
                  <a:pt x="0" y="2188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2463" stroke="0" extrusionOk="0">
                <a:moveTo>
                  <a:pt x="17" y="22462"/>
                </a:moveTo>
                <a:cubicBezTo>
                  <a:pt x="5" y="22175"/>
                  <a:pt x="0" y="2188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5853" name="Arc 173"/>
          <p:cNvSpPr>
            <a:spLocks/>
          </p:cNvSpPr>
          <p:nvPr/>
        </p:nvSpPr>
        <p:spPr bwMode="auto">
          <a:xfrm>
            <a:off x="3848100" y="2095500"/>
            <a:ext cx="990600" cy="4762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7 w 43200"/>
              <a:gd name="T1" fmla="*/ 22463 h 22463"/>
              <a:gd name="T2" fmla="*/ 43200 w 43200"/>
              <a:gd name="T3" fmla="*/ 21600 h 22463"/>
              <a:gd name="T4" fmla="*/ 21600 w 43200"/>
              <a:gd name="T5" fmla="*/ 21600 h 22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463" fill="none" extrusionOk="0">
                <a:moveTo>
                  <a:pt x="17" y="22462"/>
                </a:moveTo>
                <a:cubicBezTo>
                  <a:pt x="5" y="22175"/>
                  <a:pt x="0" y="2188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2463" stroke="0" extrusionOk="0">
                <a:moveTo>
                  <a:pt x="17" y="22462"/>
                </a:moveTo>
                <a:cubicBezTo>
                  <a:pt x="5" y="22175"/>
                  <a:pt x="0" y="2188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5854" name="Rectangle 174"/>
          <p:cNvSpPr>
            <a:spLocks noChangeArrowheads="1"/>
          </p:cNvSpPr>
          <p:nvPr/>
        </p:nvSpPr>
        <p:spPr bwMode="auto">
          <a:xfrm>
            <a:off x="2667000" y="5105400"/>
            <a:ext cx="1219200" cy="3810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5855" name="Line 175"/>
          <p:cNvSpPr>
            <a:spLocks noChangeShapeType="1"/>
          </p:cNvSpPr>
          <p:nvPr/>
        </p:nvSpPr>
        <p:spPr bwMode="auto">
          <a:xfrm>
            <a:off x="2667000" y="5105400"/>
            <a:ext cx="12192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856" name="Line 176"/>
          <p:cNvSpPr>
            <a:spLocks noChangeShapeType="1"/>
          </p:cNvSpPr>
          <p:nvPr/>
        </p:nvSpPr>
        <p:spPr bwMode="auto">
          <a:xfrm>
            <a:off x="2667000" y="5486400"/>
            <a:ext cx="12192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857" name="Rectangle 177"/>
          <p:cNvSpPr>
            <a:spLocks noChangeArrowheads="1"/>
          </p:cNvSpPr>
          <p:nvPr/>
        </p:nvSpPr>
        <p:spPr bwMode="auto">
          <a:xfrm>
            <a:off x="4800600" y="2819400"/>
            <a:ext cx="1219200" cy="3810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5858" name="Line 178"/>
          <p:cNvSpPr>
            <a:spLocks noChangeShapeType="1"/>
          </p:cNvSpPr>
          <p:nvPr/>
        </p:nvSpPr>
        <p:spPr bwMode="auto">
          <a:xfrm>
            <a:off x="4800600" y="2819400"/>
            <a:ext cx="12192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859" name="Line 179"/>
          <p:cNvSpPr>
            <a:spLocks noChangeShapeType="1"/>
          </p:cNvSpPr>
          <p:nvPr/>
        </p:nvSpPr>
        <p:spPr bwMode="auto">
          <a:xfrm>
            <a:off x="4800600" y="3200400"/>
            <a:ext cx="12192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860" name="Rectangle 180"/>
          <p:cNvSpPr>
            <a:spLocks noChangeArrowheads="1"/>
          </p:cNvSpPr>
          <p:nvPr/>
        </p:nvSpPr>
        <p:spPr bwMode="auto">
          <a:xfrm>
            <a:off x="4191000" y="2057400"/>
            <a:ext cx="304800" cy="76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5861" name="Group 181"/>
          <p:cNvGrpSpPr>
            <a:grpSpLocks/>
          </p:cNvGrpSpPr>
          <p:nvPr/>
        </p:nvGrpSpPr>
        <p:grpSpPr bwMode="auto">
          <a:xfrm flipV="1">
            <a:off x="3276600" y="3581400"/>
            <a:ext cx="457200" cy="228600"/>
            <a:chOff x="2736" y="1632"/>
            <a:chExt cx="288" cy="144"/>
          </a:xfrm>
        </p:grpSpPr>
        <p:sp>
          <p:nvSpPr>
            <p:cNvPr id="455862" name="Line 182"/>
            <p:cNvSpPr>
              <a:spLocks noChangeShapeType="1"/>
            </p:cNvSpPr>
            <p:nvPr/>
          </p:nvSpPr>
          <p:spPr bwMode="auto">
            <a:xfrm>
              <a:off x="2736" y="1680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863" name="Line 183"/>
            <p:cNvSpPr>
              <a:spLocks noChangeShapeType="1"/>
            </p:cNvSpPr>
            <p:nvPr/>
          </p:nvSpPr>
          <p:spPr bwMode="auto">
            <a:xfrm>
              <a:off x="2784" y="1728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864" name="Line 184"/>
            <p:cNvSpPr>
              <a:spLocks noChangeShapeType="1"/>
            </p:cNvSpPr>
            <p:nvPr/>
          </p:nvSpPr>
          <p:spPr bwMode="auto">
            <a:xfrm flipV="1">
              <a:off x="2880" y="1632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865" name="Line 185"/>
            <p:cNvSpPr>
              <a:spLocks noChangeShapeType="1"/>
            </p:cNvSpPr>
            <p:nvPr/>
          </p:nvSpPr>
          <p:spPr bwMode="auto">
            <a:xfrm flipV="1">
              <a:off x="2880" y="1728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5866" name="Line 186"/>
          <p:cNvSpPr>
            <a:spLocks noChangeShapeType="1"/>
          </p:cNvSpPr>
          <p:nvPr/>
        </p:nvSpPr>
        <p:spPr bwMode="auto">
          <a:xfrm flipV="1">
            <a:off x="3505200" y="19812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867" name="Line 187"/>
          <p:cNvSpPr>
            <a:spLocks noChangeShapeType="1"/>
          </p:cNvSpPr>
          <p:nvPr/>
        </p:nvSpPr>
        <p:spPr bwMode="auto">
          <a:xfrm flipH="1" flipV="1">
            <a:off x="3505200" y="19812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868" name="Line 188"/>
          <p:cNvSpPr>
            <a:spLocks noChangeShapeType="1"/>
          </p:cNvSpPr>
          <p:nvPr/>
        </p:nvSpPr>
        <p:spPr bwMode="auto">
          <a:xfrm flipH="1" flipV="1">
            <a:off x="3505200" y="3810000"/>
            <a:ext cx="0" cy="946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869" name="Line 189"/>
          <p:cNvSpPr>
            <a:spLocks noChangeShapeType="1"/>
          </p:cNvSpPr>
          <p:nvPr/>
        </p:nvSpPr>
        <p:spPr bwMode="auto">
          <a:xfrm flipV="1">
            <a:off x="3505200" y="44958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870" name="Text Box 190"/>
          <p:cNvSpPr txBox="1">
            <a:spLocks noChangeArrowheads="1"/>
          </p:cNvSpPr>
          <p:nvPr/>
        </p:nvSpPr>
        <p:spPr bwMode="auto">
          <a:xfrm>
            <a:off x="1981200" y="346075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</a:rPr>
              <a:t>50 kV</a:t>
            </a:r>
          </a:p>
        </p:txBody>
      </p:sp>
      <p:grpSp>
        <p:nvGrpSpPr>
          <p:cNvPr id="455871" name="Group 191"/>
          <p:cNvGrpSpPr>
            <a:grpSpLocks/>
          </p:cNvGrpSpPr>
          <p:nvPr/>
        </p:nvGrpSpPr>
        <p:grpSpPr bwMode="auto">
          <a:xfrm>
            <a:off x="3276600" y="4756150"/>
            <a:ext cx="457200" cy="228600"/>
            <a:chOff x="1872" y="3408"/>
            <a:chExt cx="288" cy="144"/>
          </a:xfrm>
        </p:grpSpPr>
        <p:sp>
          <p:nvSpPr>
            <p:cNvPr id="455872" name="Line 192"/>
            <p:cNvSpPr>
              <a:spLocks noChangeShapeType="1"/>
            </p:cNvSpPr>
            <p:nvPr/>
          </p:nvSpPr>
          <p:spPr bwMode="auto">
            <a:xfrm>
              <a:off x="1872" y="3456"/>
              <a:ext cx="288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873" name="Line 193"/>
            <p:cNvSpPr>
              <a:spLocks noChangeShapeType="1"/>
            </p:cNvSpPr>
            <p:nvPr/>
          </p:nvSpPr>
          <p:spPr bwMode="auto">
            <a:xfrm>
              <a:off x="1920" y="3504"/>
              <a:ext cx="192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874" name="Line 194"/>
            <p:cNvSpPr>
              <a:spLocks noChangeShapeType="1"/>
            </p:cNvSpPr>
            <p:nvPr/>
          </p:nvSpPr>
          <p:spPr bwMode="auto">
            <a:xfrm>
              <a:off x="1968" y="3552"/>
              <a:ext cx="96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875" name="Line 195"/>
            <p:cNvSpPr>
              <a:spLocks noChangeShapeType="1"/>
            </p:cNvSpPr>
            <p:nvPr/>
          </p:nvSpPr>
          <p:spPr bwMode="auto">
            <a:xfrm flipV="1">
              <a:off x="2016" y="3408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5876" name="Rectangle 196"/>
          <p:cNvSpPr>
            <a:spLocks noChangeArrowheads="1"/>
          </p:cNvSpPr>
          <p:nvPr/>
        </p:nvSpPr>
        <p:spPr bwMode="auto">
          <a:xfrm>
            <a:off x="4191000" y="6381750"/>
            <a:ext cx="3048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5877" name="AutoShape 197"/>
          <p:cNvSpPr>
            <a:spLocks noChangeArrowheads="1"/>
          </p:cNvSpPr>
          <p:nvPr/>
        </p:nvSpPr>
        <p:spPr bwMode="auto">
          <a:xfrm>
            <a:off x="2743200" y="5213350"/>
            <a:ext cx="1143000" cy="152400"/>
          </a:xfrm>
          <a:prstGeom prst="rightArrow">
            <a:avLst>
              <a:gd name="adj1" fmla="val 50000"/>
              <a:gd name="adj2" fmla="val 187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5878" name="Text Box 198"/>
          <p:cNvSpPr txBox="1">
            <a:spLocks noChangeArrowheads="1"/>
          </p:cNvSpPr>
          <p:nvPr/>
        </p:nvSpPr>
        <p:spPr bwMode="auto">
          <a:xfrm>
            <a:off x="2590800" y="5670550"/>
            <a:ext cx="914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Dirty air</a:t>
            </a:r>
            <a:endParaRPr lang="en-US" sz="2400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455879" name="AutoShape 199"/>
          <p:cNvSpPr>
            <a:spLocks noChangeArrowheads="1"/>
          </p:cNvSpPr>
          <p:nvPr/>
        </p:nvSpPr>
        <p:spPr bwMode="auto">
          <a:xfrm>
            <a:off x="4800600" y="2927350"/>
            <a:ext cx="1143000" cy="152400"/>
          </a:xfrm>
          <a:prstGeom prst="rightArrow">
            <a:avLst>
              <a:gd name="adj1" fmla="val 50000"/>
              <a:gd name="adj2" fmla="val 187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5880" name="Text Box 200"/>
          <p:cNvSpPr txBox="1">
            <a:spLocks noChangeArrowheads="1"/>
          </p:cNvSpPr>
          <p:nvPr/>
        </p:nvSpPr>
        <p:spPr bwMode="auto">
          <a:xfrm>
            <a:off x="4953000" y="3384550"/>
            <a:ext cx="914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Cleanair</a:t>
            </a:r>
            <a:endParaRPr lang="en-US" sz="2400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455881" name="AutoShape 201"/>
          <p:cNvSpPr>
            <a:spLocks noChangeArrowheads="1"/>
          </p:cNvSpPr>
          <p:nvPr/>
        </p:nvSpPr>
        <p:spPr bwMode="auto">
          <a:xfrm rot="5400000">
            <a:off x="3124200" y="3765550"/>
            <a:ext cx="2438400" cy="762000"/>
          </a:xfrm>
          <a:prstGeom prst="doubleWave">
            <a:avLst>
              <a:gd name="adj1" fmla="val 6500"/>
              <a:gd name="adj2" fmla="val 0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5882" name="Line 202"/>
          <p:cNvSpPr>
            <a:spLocks noChangeShapeType="1"/>
          </p:cNvSpPr>
          <p:nvPr/>
        </p:nvSpPr>
        <p:spPr bwMode="auto">
          <a:xfrm flipH="1" flipV="1">
            <a:off x="4343400" y="1981200"/>
            <a:ext cx="0" cy="403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883" name="AutoShape 203"/>
          <p:cNvSpPr>
            <a:spLocks noChangeArrowheads="1"/>
          </p:cNvSpPr>
          <p:nvPr/>
        </p:nvSpPr>
        <p:spPr bwMode="auto">
          <a:xfrm flipV="1">
            <a:off x="4191000" y="5899150"/>
            <a:ext cx="304800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5884" name="Group 204"/>
          <p:cNvGrpSpPr>
            <a:grpSpLocks/>
          </p:cNvGrpSpPr>
          <p:nvPr/>
        </p:nvGrpSpPr>
        <p:grpSpPr bwMode="auto">
          <a:xfrm>
            <a:off x="4114800" y="3384550"/>
            <a:ext cx="533400" cy="1752600"/>
            <a:chOff x="4416" y="2160"/>
            <a:chExt cx="336" cy="1104"/>
          </a:xfrm>
        </p:grpSpPr>
        <p:sp>
          <p:nvSpPr>
            <p:cNvPr id="455885" name="Oval 205"/>
            <p:cNvSpPr>
              <a:spLocks noChangeArrowheads="1"/>
            </p:cNvSpPr>
            <p:nvPr/>
          </p:nvSpPr>
          <p:spPr bwMode="auto">
            <a:xfrm>
              <a:off x="4464" y="3024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886" name="Oval 206"/>
            <p:cNvSpPr>
              <a:spLocks noChangeArrowheads="1"/>
            </p:cNvSpPr>
            <p:nvPr/>
          </p:nvSpPr>
          <p:spPr bwMode="auto">
            <a:xfrm>
              <a:off x="4416" y="2544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887" name="Oval 207"/>
            <p:cNvSpPr>
              <a:spLocks noChangeArrowheads="1"/>
            </p:cNvSpPr>
            <p:nvPr/>
          </p:nvSpPr>
          <p:spPr bwMode="auto">
            <a:xfrm>
              <a:off x="4464" y="2160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888" name="Oval 208"/>
            <p:cNvSpPr>
              <a:spLocks noChangeArrowheads="1"/>
            </p:cNvSpPr>
            <p:nvPr/>
          </p:nvSpPr>
          <p:spPr bwMode="auto">
            <a:xfrm>
              <a:off x="4656" y="2304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889" name="Oval 209"/>
            <p:cNvSpPr>
              <a:spLocks noChangeArrowheads="1"/>
            </p:cNvSpPr>
            <p:nvPr/>
          </p:nvSpPr>
          <p:spPr bwMode="auto">
            <a:xfrm>
              <a:off x="4656" y="2640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890" name="Oval 210"/>
            <p:cNvSpPr>
              <a:spLocks noChangeArrowheads="1"/>
            </p:cNvSpPr>
            <p:nvPr/>
          </p:nvSpPr>
          <p:spPr bwMode="auto">
            <a:xfrm>
              <a:off x="4704" y="2880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891" name="Oval 211"/>
            <p:cNvSpPr>
              <a:spLocks noChangeArrowheads="1"/>
            </p:cNvSpPr>
            <p:nvPr/>
          </p:nvSpPr>
          <p:spPr bwMode="auto">
            <a:xfrm>
              <a:off x="4656" y="3216"/>
              <a:ext cx="48" cy="4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455892" name="Object 212"/>
          <p:cNvGraphicFramePr>
            <a:graphicFrameLocks noChangeAspect="1"/>
          </p:cNvGraphicFramePr>
          <p:nvPr/>
        </p:nvGraphicFramePr>
        <p:xfrm>
          <a:off x="5334000" y="4241800"/>
          <a:ext cx="143033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83920" imgH="431640" progId="Equation.DSMT4">
                  <p:embed/>
                </p:oleObj>
              </mc:Choice>
              <mc:Fallback>
                <p:oleObj name="Equation" r:id="rId12" imgW="583920" imgH="431640" progId="Equation.DSMT4">
                  <p:embed/>
                  <p:pic>
                    <p:nvPicPr>
                      <p:cNvPr id="0" name="Object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241800"/>
                        <a:ext cx="1430338" cy="9398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24409</TotalTime>
  <Words>2715</Words>
  <Application>Microsoft Office PowerPoint</Application>
  <PresentationFormat>On-screen Show (4:3)</PresentationFormat>
  <Paragraphs>446</Paragraphs>
  <Slides>43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Arial Black</vt:lpstr>
      <vt:lpstr>Cambria Math</vt:lpstr>
      <vt:lpstr>Symbol</vt:lpstr>
      <vt:lpstr>Times New Roman</vt:lpstr>
      <vt:lpstr>Blank Presentation</vt:lpstr>
      <vt:lpstr>Equation</vt:lpstr>
      <vt:lpstr>ISISServer</vt:lpstr>
      <vt:lpstr>Document</vt:lpstr>
      <vt:lpstr>Web Page http://users.wfu.edu/shapiro/Phy11423/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Electric Field 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Wake Forest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Wake Forest University</dc:creator>
  <cp:lastModifiedBy>Kim-Shapiro, Daniel</cp:lastModifiedBy>
  <cp:revision>609</cp:revision>
  <cp:lastPrinted>1998-03-31T16:12:30Z</cp:lastPrinted>
  <dcterms:created xsi:type="dcterms:W3CDTF">1997-09-10T20:18:06Z</dcterms:created>
  <dcterms:modified xsi:type="dcterms:W3CDTF">2023-01-19T18:13:25Z</dcterms:modified>
</cp:coreProperties>
</file>