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705" r:id="rId2"/>
    <p:sldId id="830" r:id="rId3"/>
    <p:sldId id="822" r:id="rId4"/>
    <p:sldId id="843" r:id="rId5"/>
    <p:sldId id="841" r:id="rId6"/>
    <p:sldId id="832" r:id="rId7"/>
    <p:sldId id="823" r:id="rId8"/>
    <p:sldId id="707" r:id="rId9"/>
    <p:sldId id="840" r:id="rId10"/>
    <p:sldId id="709" r:id="rId11"/>
    <p:sldId id="831" r:id="rId12"/>
    <p:sldId id="711" r:id="rId13"/>
    <p:sldId id="842" r:id="rId14"/>
    <p:sldId id="824" r:id="rId15"/>
    <p:sldId id="825" r:id="rId16"/>
    <p:sldId id="712" r:id="rId17"/>
    <p:sldId id="713" r:id="rId18"/>
    <p:sldId id="714" r:id="rId19"/>
    <p:sldId id="715" r:id="rId20"/>
    <p:sldId id="716" r:id="rId21"/>
    <p:sldId id="826" r:id="rId22"/>
    <p:sldId id="827" r:id="rId23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CC"/>
    <a:srgbClr val="FF0000"/>
    <a:srgbClr val="FFFF00"/>
    <a:srgbClr val="009900"/>
    <a:srgbClr val="99FF66"/>
    <a:srgbClr val="FFFF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5" autoAdjust="0"/>
  </p:normalViewPr>
  <p:slideViewPr>
    <p:cSldViewPr>
      <p:cViewPr varScale="1">
        <p:scale>
          <a:sx n="60" d="100"/>
          <a:sy n="60" d="100"/>
        </p:scale>
        <p:origin x="7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E987F08D-4CD3-44BE-ADF0-E42D2A83E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Here use A X normal unit vector for A vector </a:t>
            </a:r>
            <a:r>
              <a:rPr lang="en-US" baseline="0"/>
              <a:t>of text.</a:t>
            </a:r>
            <a:endParaRPr lang="en-US" baseline="0" dirty="0"/>
          </a:p>
          <a:p>
            <a:r>
              <a:rPr lang="en-US" dirty="0"/>
              <a:t>Really when everything</a:t>
            </a:r>
            <a:r>
              <a:rPr lang="en-US" baseline="0" dirty="0"/>
              <a:t> in integral is constant, you can just multiply.</a:t>
            </a:r>
          </a:p>
          <a:p>
            <a:r>
              <a:rPr lang="en-US" baseline="0" dirty="0"/>
              <a:t>So, if E dot n is constant along surface – you are OK.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easy problem first – </a:t>
            </a:r>
            <a:r>
              <a:rPr lang="en-US"/>
              <a:t>point charge,</a:t>
            </a:r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problem 4 points on page 696.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3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point charge first</a:t>
            </a:r>
          </a:p>
          <a:p>
            <a:r>
              <a:rPr lang="en-US" dirty="0"/>
              <a:t>Then do as point charge with q = PV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</a:t>
            </a:r>
            <a:r>
              <a:rPr lang="en-US" baseline="0" dirty="0"/>
              <a:t> uses cylinder.  If truly infinite, never far from it.  Consider 45 degrees area </a:t>
            </a:r>
            <a:r>
              <a:rPr lang="en-US" baseline="0" dirty="0" err="1"/>
              <a:t>pf</a:t>
            </a:r>
            <a:r>
              <a:rPr lang="en-US" baseline="0" dirty="0"/>
              <a:t> charge </a:t>
            </a:r>
            <a:r>
              <a:rPr lang="en-US" baseline="0" dirty="0" err="1"/>
              <a:t>increaases</a:t>
            </a:r>
            <a:r>
              <a:rPr lang="en-US" baseline="0" dirty="0"/>
              <a:t> as r squared as does 1/E.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8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discusses this,</a:t>
            </a:r>
            <a:r>
              <a:rPr lang="en-US" baseline="0" dirty="0"/>
              <a:t> page 699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F7AD-01EA-4811-8EBA-87871D9D96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99038-CBF9-4063-B9E5-E37B76383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9A74-4ADF-4A0B-A3A2-8D6B05688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A6B03-2256-4C35-AF98-B97A10CD3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F337-B281-496D-84CD-7F2BA4B95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64606-1360-4C4E-84C6-8A099897E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5DBB-8CFB-4377-89C8-0204CAA9F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FFFA-1C72-4C22-A9CA-A7C4251AD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9480-9C75-4E81-BB8A-9A052405D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D081-1209-4B8F-9B99-10085F983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9911-795F-4DF9-BD37-298CFFCD0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906C-4A31-4C69-8D35-8DE801B38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8A0970C-68BE-46F9-A2D2-F23765202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6.wmf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85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66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4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51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4.wmf"/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7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3.wmf"/><Relationship Id="rId5" Type="http://schemas.openxmlformats.org/officeDocument/2006/relationships/image" Target="../media/image62.wmf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71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7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67.wmf"/><Relationship Id="rId2" Type="http://schemas.openxmlformats.org/officeDocument/2006/relationships/image" Target="../media/image66.png"/><Relationship Id="rId16" Type="http://schemas.openxmlformats.org/officeDocument/2006/relationships/image" Target="../media/image6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63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90.bin"/><Relationship Id="rId18" Type="http://schemas.openxmlformats.org/officeDocument/2006/relationships/image" Target="../media/image73.wmf"/><Relationship Id="rId3" Type="http://schemas.openxmlformats.org/officeDocument/2006/relationships/image" Target="../media/image62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2.bin"/><Relationship Id="rId2" Type="http://schemas.openxmlformats.org/officeDocument/2006/relationships/oleObject" Target="../embeddings/oleObject84.bin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.wmf"/><Relationship Id="rId5" Type="http://schemas.openxmlformats.org/officeDocument/2006/relationships/image" Target="../media/image51.wmf"/><Relationship Id="rId15" Type="http://schemas.openxmlformats.org/officeDocument/2006/relationships/oleObject" Target="../embeddings/oleObject91.bin"/><Relationship Id="rId10" Type="http://schemas.openxmlformats.org/officeDocument/2006/relationships/oleObject" Target="../embeddings/oleObject88.bin"/><Relationship Id="rId19" Type="http://schemas.openxmlformats.org/officeDocument/2006/relationships/oleObject" Target="../embeddings/oleObject93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70.wmf"/><Relationship Id="rId14" Type="http://schemas.openxmlformats.org/officeDocument/2006/relationships/image" Target="../media/image7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9.bin"/><Relationship Id="rId18" Type="http://schemas.openxmlformats.org/officeDocument/2006/relationships/image" Target="../media/image80.wmf"/><Relationship Id="rId3" Type="http://schemas.openxmlformats.org/officeDocument/2006/relationships/oleObject" Target="../embeddings/oleObject94.bin"/><Relationship Id="rId21" Type="http://schemas.openxmlformats.org/officeDocument/2006/relationships/oleObject" Target="../embeddings/oleObject103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101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9.wmf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76.wmf"/><Relationship Id="rId19" Type="http://schemas.openxmlformats.org/officeDocument/2006/relationships/oleObject" Target="../embeddings/oleObject102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78.wmf"/><Relationship Id="rId22" Type="http://schemas.openxmlformats.org/officeDocument/2006/relationships/oleObject" Target="../embeddings/oleObject10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emf"/><Relationship Id="rId4" Type="http://schemas.openxmlformats.org/officeDocument/2006/relationships/package" Target="../embeddings/Microsoft_Word_Document2.doc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4.bin"/><Relationship Id="rId21" Type="http://schemas.openxmlformats.org/officeDocument/2006/relationships/image" Target="../media/image23.wmf"/><Relationship Id="rId34" Type="http://schemas.openxmlformats.org/officeDocument/2006/relationships/image" Target="../media/image27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9.bin"/><Relationship Id="rId2" Type="http://schemas.openxmlformats.org/officeDocument/2006/relationships/oleObject" Target="../embeddings/oleObject10.bin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20.bin"/><Relationship Id="rId29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28.bin"/><Relationship Id="rId37" Type="http://schemas.openxmlformats.org/officeDocument/2006/relationships/oleObject" Target="../embeddings/oleObject31.bin"/><Relationship Id="rId5" Type="http://schemas.openxmlformats.org/officeDocument/2006/relationships/image" Target="../media/image1.wmf"/><Relationship Id="rId15" Type="http://schemas.openxmlformats.org/officeDocument/2006/relationships/image" Target="../media/image21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5.bin"/><Relationship Id="rId36" Type="http://schemas.openxmlformats.org/officeDocument/2006/relationships/image" Target="../media/image28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2.wmf"/><Relationship Id="rId31" Type="http://schemas.openxmlformats.org/officeDocument/2006/relationships/image" Target="../media/image2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0.bin"/><Relationship Id="rId8" Type="http://schemas.openxmlformats.org/officeDocument/2006/relationships/oleObject" Target="../embeddings/oleObject13.bin"/><Relationship Id="rId3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w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9" Type="http://schemas.openxmlformats.org/officeDocument/2006/relationships/image" Target="../media/image44.wmf"/><Relationship Id="rId21" Type="http://schemas.openxmlformats.org/officeDocument/2006/relationships/image" Target="../media/image36.wmf"/><Relationship Id="rId34" Type="http://schemas.openxmlformats.org/officeDocument/2006/relationships/oleObject" Target="../embeddings/oleObject49.bin"/><Relationship Id="rId7" Type="http://schemas.openxmlformats.org/officeDocument/2006/relationships/image" Target="../media/image29.wmf"/><Relationship Id="rId2" Type="http://schemas.openxmlformats.org/officeDocument/2006/relationships/oleObject" Target="../embeddings/oleObject32.bin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39.wmf"/><Relationship Id="rId41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43.bin"/><Relationship Id="rId32" Type="http://schemas.openxmlformats.org/officeDocument/2006/relationships/oleObject" Target="../embeddings/oleObject48.bin"/><Relationship Id="rId37" Type="http://schemas.openxmlformats.org/officeDocument/2006/relationships/image" Target="../media/image43.wmf"/><Relationship Id="rId40" Type="http://schemas.openxmlformats.org/officeDocument/2006/relationships/oleObject" Target="../embeddings/oleObject52.bin"/><Relationship Id="rId5" Type="http://schemas.openxmlformats.org/officeDocument/2006/relationships/image" Target="../media/image16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46.bin"/><Relationship Id="rId36" Type="http://schemas.openxmlformats.org/officeDocument/2006/relationships/oleObject" Target="../embeddings/oleObject50.bin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35.wmf"/><Relationship Id="rId31" Type="http://schemas.openxmlformats.org/officeDocument/2006/relationships/image" Target="../media/image40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oleObject" Target="../embeddings/oleObject45.bin"/><Relationship Id="rId30" Type="http://schemas.openxmlformats.org/officeDocument/2006/relationships/oleObject" Target="../embeddings/oleObject47.bin"/><Relationship Id="rId35" Type="http://schemas.openxmlformats.org/officeDocument/2006/relationships/image" Target="../media/image42.wmf"/><Relationship Id="rId8" Type="http://schemas.openxmlformats.org/officeDocument/2006/relationships/oleObject" Target="../embeddings/oleObject35.bin"/><Relationship Id="rId3" Type="http://schemas.openxmlformats.org/officeDocument/2006/relationships/image" Target="../media/image1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image" Target="../media/image41.wmf"/><Relationship Id="rId38" Type="http://schemas.openxmlformats.org/officeDocument/2006/relationships/oleObject" Target="../embeddings/oleObject5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145" name="Group 177"/>
          <p:cNvGrpSpPr>
            <a:grpSpLocks/>
          </p:cNvGrpSpPr>
          <p:nvPr/>
        </p:nvGrpSpPr>
        <p:grpSpPr bwMode="auto">
          <a:xfrm>
            <a:off x="8305800" y="4800600"/>
            <a:ext cx="533400" cy="1828800"/>
            <a:chOff x="1632" y="2640"/>
            <a:chExt cx="336" cy="1152"/>
          </a:xfrm>
        </p:grpSpPr>
        <p:sp>
          <p:nvSpPr>
            <p:cNvPr id="596136" name="Line 168"/>
            <p:cNvSpPr>
              <a:spLocks noChangeShapeType="1"/>
            </p:cNvSpPr>
            <p:nvPr/>
          </p:nvSpPr>
          <p:spPr bwMode="auto">
            <a:xfrm flipV="1">
              <a:off x="1632" y="2640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37" name="Line 169"/>
            <p:cNvSpPr>
              <a:spLocks noChangeShapeType="1"/>
            </p:cNvSpPr>
            <p:nvPr/>
          </p:nvSpPr>
          <p:spPr bwMode="auto">
            <a:xfrm flipV="1">
              <a:off x="1680" y="2736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38" name="Line 170"/>
            <p:cNvSpPr>
              <a:spLocks noChangeShapeType="1"/>
            </p:cNvSpPr>
            <p:nvPr/>
          </p:nvSpPr>
          <p:spPr bwMode="auto">
            <a:xfrm flipV="1">
              <a:off x="1728" y="2832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39" name="Line 171"/>
            <p:cNvSpPr>
              <a:spLocks noChangeShapeType="1"/>
            </p:cNvSpPr>
            <p:nvPr/>
          </p:nvSpPr>
          <p:spPr bwMode="auto">
            <a:xfrm flipV="1">
              <a:off x="1776" y="2928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40" name="Line 172"/>
            <p:cNvSpPr>
              <a:spLocks noChangeShapeType="1"/>
            </p:cNvSpPr>
            <p:nvPr/>
          </p:nvSpPr>
          <p:spPr bwMode="auto">
            <a:xfrm flipV="1">
              <a:off x="1824" y="2640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41" name="Line 173"/>
            <p:cNvSpPr>
              <a:spLocks noChangeShapeType="1"/>
            </p:cNvSpPr>
            <p:nvPr/>
          </p:nvSpPr>
          <p:spPr bwMode="auto">
            <a:xfrm flipV="1">
              <a:off x="1872" y="2736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42" name="Line 174"/>
            <p:cNvSpPr>
              <a:spLocks noChangeShapeType="1"/>
            </p:cNvSpPr>
            <p:nvPr/>
          </p:nvSpPr>
          <p:spPr bwMode="auto">
            <a:xfrm flipV="1">
              <a:off x="1920" y="2832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43" name="Line 175"/>
            <p:cNvSpPr>
              <a:spLocks noChangeShapeType="1"/>
            </p:cNvSpPr>
            <p:nvPr/>
          </p:nvSpPr>
          <p:spPr bwMode="auto">
            <a:xfrm flipV="1">
              <a:off x="1968" y="2928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110" name="Group 142"/>
          <p:cNvGrpSpPr>
            <a:grpSpLocks/>
          </p:cNvGrpSpPr>
          <p:nvPr/>
        </p:nvGrpSpPr>
        <p:grpSpPr bwMode="auto">
          <a:xfrm>
            <a:off x="6400800" y="1066800"/>
            <a:ext cx="1143000" cy="1295400"/>
            <a:chOff x="336" y="2976"/>
            <a:chExt cx="720" cy="816"/>
          </a:xfrm>
        </p:grpSpPr>
        <p:sp>
          <p:nvSpPr>
            <p:cNvPr id="596093" name="Line 125"/>
            <p:cNvSpPr>
              <a:spLocks noChangeShapeType="1"/>
            </p:cNvSpPr>
            <p:nvPr/>
          </p:nvSpPr>
          <p:spPr bwMode="auto">
            <a:xfrm>
              <a:off x="336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94" name="Line 126"/>
            <p:cNvSpPr>
              <a:spLocks noChangeShapeType="1"/>
            </p:cNvSpPr>
            <p:nvPr/>
          </p:nvSpPr>
          <p:spPr bwMode="auto">
            <a:xfrm>
              <a:off x="384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95" name="Line 127"/>
            <p:cNvSpPr>
              <a:spLocks noChangeShapeType="1"/>
            </p:cNvSpPr>
            <p:nvPr/>
          </p:nvSpPr>
          <p:spPr bwMode="auto">
            <a:xfrm>
              <a:off x="432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96" name="Line 128"/>
            <p:cNvSpPr>
              <a:spLocks noChangeShapeType="1"/>
            </p:cNvSpPr>
            <p:nvPr/>
          </p:nvSpPr>
          <p:spPr bwMode="auto">
            <a:xfrm>
              <a:off x="480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98" name="Line 130"/>
            <p:cNvSpPr>
              <a:spLocks noChangeShapeType="1"/>
            </p:cNvSpPr>
            <p:nvPr/>
          </p:nvSpPr>
          <p:spPr bwMode="auto">
            <a:xfrm>
              <a:off x="528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99" name="Line 131"/>
            <p:cNvSpPr>
              <a:spLocks noChangeShapeType="1"/>
            </p:cNvSpPr>
            <p:nvPr/>
          </p:nvSpPr>
          <p:spPr bwMode="auto">
            <a:xfrm>
              <a:off x="576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00" name="Line 132"/>
            <p:cNvSpPr>
              <a:spLocks noChangeShapeType="1"/>
            </p:cNvSpPr>
            <p:nvPr/>
          </p:nvSpPr>
          <p:spPr bwMode="auto">
            <a:xfrm>
              <a:off x="624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01" name="Line 133"/>
            <p:cNvSpPr>
              <a:spLocks noChangeShapeType="1"/>
            </p:cNvSpPr>
            <p:nvPr/>
          </p:nvSpPr>
          <p:spPr bwMode="auto">
            <a:xfrm>
              <a:off x="672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02" name="Line 134"/>
            <p:cNvSpPr>
              <a:spLocks noChangeShapeType="1"/>
            </p:cNvSpPr>
            <p:nvPr/>
          </p:nvSpPr>
          <p:spPr bwMode="auto">
            <a:xfrm>
              <a:off x="720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03" name="Line 135"/>
            <p:cNvSpPr>
              <a:spLocks noChangeShapeType="1"/>
            </p:cNvSpPr>
            <p:nvPr/>
          </p:nvSpPr>
          <p:spPr bwMode="auto">
            <a:xfrm>
              <a:off x="768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04" name="Line 136"/>
            <p:cNvSpPr>
              <a:spLocks noChangeShapeType="1"/>
            </p:cNvSpPr>
            <p:nvPr/>
          </p:nvSpPr>
          <p:spPr bwMode="auto">
            <a:xfrm>
              <a:off x="816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05" name="Line 137"/>
            <p:cNvSpPr>
              <a:spLocks noChangeShapeType="1"/>
            </p:cNvSpPr>
            <p:nvPr/>
          </p:nvSpPr>
          <p:spPr bwMode="auto">
            <a:xfrm>
              <a:off x="864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06" name="Line 138"/>
            <p:cNvSpPr>
              <a:spLocks noChangeShapeType="1"/>
            </p:cNvSpPr>
            <p:nvPr/>
          </p:nvSpPr>
          <p:spPr bwMode="auto">
            <a:xfrm>
              <a:off x="912" y="2976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07" name="Line 139"/>
            <p:cNvSpPr>
              <a:spLocks noChangeShapeType="1"/>
            </p:cNvSpPr>
            <p:nvPr/>
          </p:nvSpPr>
          <p:spPr bwMode="auto">
            <a:xfrm>
              <a:off x="960" y="3072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08" name="Line 140"/>
            <p:cNvSpPr>
              <a:spLocks noChangeShapeType="1"/>
            </p:cNvSpPr>
            <p:nvPr/>
          </p:nvSpPr>
          <p:spPr bwMode="auto">
            <a:xfrm>
              <a:off x="1008" y="3168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09" name="Line 141"/>
            <p:cNvSpPr>
              <a:spLocks noChangeShapeType="1"/>
            </p:cNvSpPr>
            <p:nvPr/>
          </p:nvSpPr>
          <p:spPr bwMode="auto">
            <a:xfrm>
              <a:off x="1056" y="3264"/>
              <a:ext cx="0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5970" name="WordArt 2"/>
          <p:cNvSpPr>
            <a:spLocks noChangeArrowheads="1" noChangeShapeType="1" noTextEdit="1"/>
          </p:cNvSpPr>
          <p:nvPr/>
        </p:nvSpPr>
        <p:spPr bwMode="auto">
          <a:xfrm>
            <a:off x="1524000" y="1127006"/>
            <a:ext cx="2319021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Gauss's Law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0" y="1676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Electric Flux</a:t>
            </a:r>
          </a:p>
        </p:txBody>
      </p:sp>
      <p:sp>
        <p:nvSpPr>
          <p:cNvPr id="595977" name="Text Box 9"/>
          <p:cNvSpPr txBox="1">
            <a:spLocks noChangeArrowheads="1"/>
          </p:cNvSpPr>
          <p:nvPr/>
        </p:nvSpPr>
        <p:spPr bwMode="auto">
          <a:xfrm>
            <a:off x="0" y="2286000"/>
            <a:ext cx="89154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Electric flux is the amount of electric field going across a surface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is defined in terms of a direction, or normal unit vector, perpendicular to the surface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For a constant electric field, and a flat surface, it is easy to calculate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Denoted by </a:t>
            </a:r>
            <a:r>
              <a:rPr lang="en-US" sz="2400" i="1" baseline="-25000">
                <a:solidFill>
                  <a:schemeClr val="accent2"/>
                </a:solidFill>
                <a:sym typeface="Symbol" pitchFamily="18" charset="2"/>
              </a:rPr>
              <a:t>E</a:t>
            </a:r>
            <a:endParaRPr lang="en-US" sz="2400" i="1">
              <a:solidFill>
                <a:schemeClr val="accent2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Units of Nm</a:t>
            </a:r>
            <a:r>
              <a:rPr lang="en-US" sz="2400" baseline="3000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/C</a:t>
            </a:r>
            <a:endParaRPr lang="en-US" sz="2400" baseline="30000">
              <a:solidFill>
                <a:schemeClr val="accent2"/>
              </a:solidFill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When the surface is flat, and the fields are constant, you</a:t>
            </a:r>
            <a:br>
              <a:rPr lang="en-US" sz="2400">
                <a:solidFill>
                  <a:schemeClr val="accent2"/>
                </a:solidFill>
                <a:sym typeface="Symbol" pitchFamily="18" charset="2"/>
              </a:rPr>
            </a:b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can just use multiplication to get the flux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When the surface is curved, or the fields are not constant,</a:t>
            </a:r>
            <a:br>
              <a:rPr lang="en-US" sz="2400">
                <a:solidFill>
                  <a:schemeClr val="accent2"/>
                </a:solidFill>
                <a:sym typeface="Symbol" pitchFamily="18" charset="2"/>
              </a:rPr>
            </a:b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you have to perform an integration</a:t>
            </a:r>
          </a:p>
        </p:txBody>
      </p:sp>
      <p:sp>
        <p:nvSpPr>
          <p:cNvPr id="596033" name="AutoShape 65"/>
          <p:cNvSpPr>
            <a:spLocks noChangeArrowheads="1"/>
          </p:cNvSpPr>
          <p:nvPr/>
        </p:nvSpPr>
        <p:spPr bwMode="auto">
          <a:xfrm rot="-5400000" flipH="1" flipV="1">
            <a:off x="7048500" y="5448300"/>
            <a:ext cx="2209800" cy="457200"/>
          </a:xfrm>
          <a:prstGeom prst="parallelogram">
            <a:avLst>
              <a:gd name="adj" fmla="val 16075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6111" name="AutoShape 143"/>
          <p:cNvSpPr>
            <a:spLocks noChangeArrowheads="1"/>
          </p:cNvSpPr>
          <p:nvPr/>
        </p:nvSpPr>
        <p:spPr bwMode="auto">
          <a:xfrm flipH="1">
            <a:off x="6172200" y="990600"/>
            <a:ext cx="1524000" cy="685800"/>
          </a:xfrm>
          <a:prstGeom prst="parallelogram">
            <a:avLst>
              <a:gd name="adj" fmla="val 427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6127" name="Group 159"/>
          <p:cNvGrpSpPr>
            <a:grpSpLocks/>
          </p:cNvGrpSpPr>
          <p:nvPr/>
        </p:nvGrpSpPr>
        <p:grpSpPr bwMode="auto">
          <a:xfrm>
            <a:off x="6400800" y="533400"/>
            <a:ext cx="1143000" cy="990600"/>
            <a:chOff x="336" y="2640"/>
            <a:chExt cx="720" cy="624"/>
          </a:xfrm>
        </p:grpSpPr>
        <p:sp>
          <p:nvSpPr>
            <p:cNvPr id="596065" name="Line 97"/>
            <p:cNvSpPr>
              <a:spLocks noChangeShapeType="1"/>
            </p:cNvSpPr>
            <p:nvPr/>
          </p:nvSpPr>
          <p:spPr bwMode="auto">
            <a:xfrm flipV="1">
              <a:off x="336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12" name="Line 144"/>
            <p:cNvSpPr>
              <a:spLocks noChangeShapeType="1"/>
            </p:cNvSpPr>
            <p:nvPr/>
          </p:nvSpPr>
          <p:spPr bwMode="auto">
            <a:xfrm flipV="1">
              <a:off x="384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13" name="Line 145"/>
            <p:cNvSpPr>
              <a:spLocks noChangeShapeType="1"/>
            </p:cNvSpPr>
            <p:nvPr/>
          </p:nvSpPr>
          <p:spPr bwMode="auto">
            <a:xfrm flipV="1">
              <a:off x="432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14" name="Line 146"/>
            <p:cNvSpPr>
              <a:spLocks noChangeShapeType="1"/>
            </p:cNvSpPr>
            <p:nvPr/>
          </p:nvSpPr>
          <p:spPr bwMode="auto">
            <a:xfrm flipV="1">
              <a:off x="480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15" name="Line 147"/>
            <p:cNvSpPr>
              <a:spLocks noChangeShapeType="1"/>
            </p:cNvSpPr>
            <p:nvPr/>
          </p:nvSpPr>
          <p:spPr bwMode="auto">
            <a:xfrm flipV="1">
              <a:off x="528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16" name="Line 148"/>
            <p:cNvSpPr>
              <a:spLocks noChangeShapeType="1"/>
            </p:cNvSpPr>
            <p:nvPr/>
          </p:nvSpPr>
          <p:spPr bwMode="auto">
            <a:xfrm flipV="1">
              <a:off x="576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17" name="Line 149"/>
            <p:cNvSpPr>
              <a:spLocks noChangeShapeType="1"/>
            </p:cNvSpPr>
            <p:nvPr/>
          </p:nvSpPr>
          <p:spPr bwMode="auto">
            <a:xfrm flipV="1">
              <a:off x="624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18" name="Line 150"/>
            <p:cNvSpPr>
              <a:spLocks noChangeShapeType="1"/>
            </p:cNvSpPr>
            <p:nvPr/>
          </p:nvSpPr>
          <p:spPr bwMode="auto">
            <a:xfrm flipV="1">
              <a:off x="672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19" name="Line 151"/>
            <p:cNvSpPr>
              <a:spLocks noChangeShapeType="1"/>
            </p:cNvSpPr>
            <p:nvPr/>
          </p:nvSpPr>
          <p:spPr bwMode="auto">
            <a:xfrm flipV="1">
              <a:off x="720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20" name="Line 152"/>
            <p:cNvSpPr>
              <a:spLocks noChangeShapeType="1"/>
            </p:cNvSpPr>
            <p:nvPr/>
          </p:nvSpPr>
          <p:spPr bwMode="auto">
            <a:xfrm flipV="1">
              <a:off x="768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21" name="Line 153"/>
            <p:cNvSpPr>
              <a:spLocks noChangeShapeType="1"/>
            </p:cNvSpPr>
            <p:nvPr/>
          </p:nvSpPr>
          <p:spPr bwMode="auto">
            <a:xfrm flipV="1">
              <a:off x="816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22" name="Line 154"/>
            <p:cNvSpPr>
              <a:spLocks noChangeShapeType="1"/>
            </p:cNvSpPr>
            <p:nvPr/>
          </p:nvSpPr>
          <p:spPr bwMode="auto">
            <a:xfrm flipV="1">
              <a:off x="864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23" name="Line 155"/>
            <p:cNvSpPr>
              <a:spLocks noChangeShapeType="1"/>
            </p:cNvSpPr>
            <p:nvPr/>
          </p:nvSpPr>
          <p:spPr bwMode="auto">
            <a:xfrm flipV="1">
              <a:off x="912" y="2640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24" name="Line 156"/>
            <p:cNvSpPr>
              <a:spLocks noChangeShapeType="1"/>
            </p:cNvSpPr>
            <p:nvPr/>
          </p:nvSpPr>
          <p:spPr bwMode="auto">
            <a:xfrm flipV="1">
              <a:off x="960" y="2736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25" name="Line 157"/>
            <p:cNvSpPr>
              <a:spLocks noChangeShapeType="1"/>
            </p:cNvSpPr>
            <p:nvPr/>
          </p:nvSpPr>
          <p:spPr bwMode="auto">
            <a:xfrm flipV="1">
              <a:off x="1008" y="2832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26" name="Line 158"/>
            <p:cNvSpPr>
              <a:spLocks noChangeShapeType="1"/>
            </p:cNvSpPr>
            <p:nvPr/>
          </p:nvSpPr>
          <p:spPr bwMode="auto">
            <a:xfrm flipV="1">
              <a:off x="1056" y="2928"/>
              <a:ext cx="0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6153" name="Group 185"/>
          <p:cNvGrpSpPr>
            <a:grpSpLocks/>
          </p:cNvGrpSpPr>
          <p:nvPr/>
        </p:nvGrpSpPr>
        <p:grpSpPr bwMode="auto">
          <a:xfrm>
            <a:off x="7696200" y="4800600"/>
            <a:ext cx="381000" cy="1524000"/>
            <a:chOff x="4848" y="3024"/>
            <a:chExt cx="240" cy="960"/>
          </a:xfrm>
        </p:grpSpPr>
        <p:sp>
          <p:nvSpPr>
            <p:cNvPr id="596128" name="Line 160"/>
            <p:cNvSpPr>
              <a:spLocks noChangeShapeType="1"/>
            </p:cNvSpPr>
            <p:nvPr/>
          </p:nvSpPr>
          <p:spPr bwMode="auto">
            <a:xfrm flipV="1">
              <a:off x="4848" y="3024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29" name="Line 161"/>
            <p:cNvSpPr>
              <a:spLocks noChangeShapeType="1"/>
            </p:cNvSpPr>
            <p:nvPr/>
          </p:nvSpPr>
          <p:spPr bwMode="auto">
            <a:xfrm flipV="1">
              <a:off x="4896" y="3120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32" name="Line 164"/>
            <p:cNvSpPr>
              <a:spLocks noChangeShapeType="1"/>
            </p:cNvSpPr>
            <p:nvPr/>
          </p:nvSpPr>
          <p:spPr bwMode="auto">
            <a:xfrm flipV="1">
              <a:off x="5040" y="3024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33" name="Line 165"/>
            <p:cNvSpPr>
              <a:spLocks noChangeShapeType="1"/>
            </p:cNvSpPr>
            <p:nvPr/>
          </p:nvSpPr>
          <p:spPr bwMode="auto">
            <a:xfrm flipV="1">
              <a:off x="5088" y="3120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6146" name="Line 178"/>
          <p:cNvSpPr>
            <a:spLocks noChangeShapeType="1"/>
          </p:cNvSpPr>
          <p:nvPr/>
        </p:nvSpPr>
        <p:spPr bwMode="auto">
          <a:xfrm flipV="1">
            <a:off x="7010400" y="9144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6147" name="Object 179"/>
          <p:cNvGraphicFramePr>
            <a:graphicFrameLocks noChangeAspect="1"/>
          </p:cNvGraphicFramePr>
          <p:nvPr/>
        </p:nvGraphicFramePr>
        <p:xfrm>
          <a:off x="6775450" y="4508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4508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148" name="Object 180"/>
          <p:cNvGraphicFramePr>
            <a:graphicFrameLocks noChangeAspect="1"/>
          </p:cNvGraphicFramePr>
          <p:nvPr/>
        </p:nvGraphicFramePr>
        <p:xfrm>
          <a:off x="3048000" y="3810000"/>
          <a:ext cx="18669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10000"/>
                        <a:ext cx="1866900" cy="498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149" name="Object 181"/>
          <p:cNvGraphicFramePr>
            <a:graphicFrameLocks noChangeAspect="1"/>
          </p:cNvGraphicFramePr>
          <p:nvPr/>
        </p:nvGraphicFramePr>
        <p:xfrm>
          <a:off x="7494588" y="228600"/>
          <a:ext cx="16494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4588" y="228600"/>
                        <a:ext cx="16494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150" name="Object 182"/>
          <p:cNvGraphicFramePr>
            <a:graphicFrameLocks noChangeAspect="1"/>
          </p:cNvGraphicFramePr>
          <p:nvPr/>
        </p:nvGraphicFramePr>
        <p:xfrm>
          <a:off x="6553200" y="6359525"/>
          <a:ext cx="11525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359525"/>
                        <a:ext cx="11525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6151" name="Line 183"/>
          <p:cNvSpPr>
            <a:spLocks noChangeShapeType="1"/>
          </p:cNvSpPr>
          <p:nvPr/>
        </p:nvSpPr>
        <p:spPr bwMode="auto">
          <a:xfrm rot="16200000" flipV="1">
            <a:off x="8001000" y="5410200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6152" name="Object 184"/>
          <p:cNvGraphicFramePr>
            <a:graphicFrameLocks noChangeAspect="1"/>
          </p:cNvGraphicFramePr>
          <p:nvPr/>
        </p:nvGraphicFramePr>
        <p:xfrm>
          <a:off x="7385050" y="54038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50" y="54038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6154" name="Group 186"/>
          <p:cNvGrpSpPr>
            <a:grpSpLocks/>
          </p:cNvGrpSpPr>
          <p:nvPr/>
        </p:nvGrpSpPr>
        <p:grpSpPr bwMode="auto">
          <a:xfrm>
            <a:off x="7848600" y="5105400"/>
            <a:ext cx="381000" cy="1524000"/>
            <a:chOff x="4944" y="3216"/>
            <a:chExt cx="240" cy="960"/>
          </a:xfrm>
        </p:grpSpPr>
        <p:sp>
          <p:nvSpPr>
            <p:cNvPr id="596130" name="Line 162"/>
            <p:cNvSpPr>
              <a:spLocks noChangeShapeType="1"/>
            </p:cNvSpPr>
            <p:nvPr/>
          </p:nvSpPr>
          <p:spPr bwMode="auto">
            <a:xfrm flipV="1">
              <a:off x="4944" y="3216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31" name="Line 163"/>
            <p:cNvSpPr>
              <a:spLocks noChangeShapeType="1"/>
            </p:cNvSpPr>
            <p:nvPr/>
          </p:nvSpPr>
          <p:spPr bwMode="auto">
            <a:xfrm flipV="1">
              <a:off x="4992" y="3312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34" name="Line 166"/>
            <p:cNvSpPr>
              <a:spLocks noChangeShapeType="1"/>
            </p:cNvSpPr>
            <p:nvPr/>
          </p:nvSpPr>
          <p:spPr bwMode="auto">
            <a:xfrm flipV="1">
              <a:off x="5136" y="3216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135" name="Line 167"/>
            <p:cNvSpPr>
              <a:spLocks noChangeShapeType="1"/>
            </p:cNvSpPr>
            <p:nvPr/>
          </p:nvSpPr>
          <p:spPr bwMode="auto">
            <a:xfrm flipV="1">
              <a:off x="5184" y="3312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96155" name="Object 187"/>
          <p:cNvGraphicFramePr>
            <a:graphicFrameLocks noChangeAspect="1"/>
          </p:cNvGraphicFramePr>
          <p:nvPr/>
        </p:nvGraphicFramePr>
        <p:xfrm>
          <a:off x="5345113" y="3810000"/>
          <a:ext cx="23018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228600" progId="Equation.DSMT4">
                  <p:embed/>
                </p:oleObj>
              </mc:Choice>
              <mc:Fallback>
                <p:oleObj name="Equation" r:id="rId12" imgW="939600" imgH="228600" progId="Equation.DSMT4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3810000"/>
                        <a:ext cx="2301875" cy="498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156" name="Object 188"/>
          <p:cNvGraphicFramePr>
            <a:graphicFrameLocks noChangeAspect="1"/>
          </p:cNvGraphicFramePr>
          <p:nvPr/>
        </p:nvGraphicFramePr>
        <p:xfrm>
          <a:off x="1020763" y="6040438"/>
          <a:ext cx="22399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279360" progId="Equation.DSMT4">
                  <p:embed/>
                </p:oleObj>
              </mc:Choice>
              <mc:Fallback>
                <p:oleObj name="Equation" r:id="rId14" imgW="914400" imgH="279360" progId="Equation.DSMT4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6040438"/>
                        <a:ext cx="2239962" cy="609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35313" y="111343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rgbClr val="FF0000"/>
                </a:solidFill>
              </a:rPr>
              <a:t>Ch</a:t>
            </a:r>
            <a:r>
              <a:rPr lang="en-US" b="1" u="sng" dirty="0">
                <a:solidFill>
                  <a:srgbClr val="FF0000"/>
                </a:solidFill>
              </a:rPr>
              <a:t>.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9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9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5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5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5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59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5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59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5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59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9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9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9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9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95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959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9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5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59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9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7" grpId="0" uiExpand="1" build="p"/>
      <p:bldP spid="596033" grpId="0" animBg="1"/>
      <p:bldP spid="596111" grpId="0" animBg="1"/>
      <p:bldP spid="596146" grpId="0" animBg="1"/>
      <p:bldP spid="5961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Gauss’s Law</a:t>
            </a:r>
          </a:p>
        </p:txBody>
      </p:sp>
      <p:sp>
        <p:nvSpPr>
          <p:cNvPr id="600096" name="Text Box 32"/>
          <p:cNvSpPr txBox="1">
            <a:spLocks noChangeArrowheads="1"/>
          </p:cNvSpPr>
          <p:nvPr/>
        </p:nvSpPr>
        <p:spPr bwMode="auto">
          <a:xfrm>
            <a:off x="152400" y="762000"/>
            <a:ext cx="9144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No matter what shape you use, the total electric flux out of a region containing a point charge </a:t>
            </a:r>
            <a:r>
              <a:rPr lang="en-US" sz="2400" i="1" dirty="0">
                <a:solidFill>
                  <a:schemeClr val="accent2"/>
                </a:solidFill>
              </a:rPr>
              <a:t>q</a:t>
            </a:r>
            <a:r>
              <a:rPr lang="en-US" sz="2400" dirty="0">
                <a:solidFill>
                  <a:schemeClr val="accent2"/>
                </a:solidFill>
              </a:rPr>
              <a:t> is 4</a:t>
            </a:r>
            <a:r>
              <a:rPr lang="en-US" sz="2400" i="1" dirty="0">
                <a:solidFill>
                  <a:schemeClr val="accent2"/>
                </a:solidFill>
                <a:sym typeface="Symbol" pitchFamily="18" charset="2"/>
              </a:rPr>
              <a:t>k</a:t>
            </a:r>
            <a:r>
              <a:rPr lang="en-US" sz="2400" i="1" baseline="-25000" dirty="0">
                <a:solidFill>
                  <a:schemeClr val="accent2"/>
                </a:solidFill>
                <a:sym typeface="Symbol" pitchFamily="18" charset="2"/>
              </a:rPr>
              <a:t>e</a:t>
            </a:r>
            <a:r>
              <a:rPr lang="en-US" sz="2400" i="1" dirty="0">
                <a:solidFill>
                  <a:schemeClr val="accent2"/>
                </a:solidFill>
                <a:sym typeface="Symbol" pitchFamily="18" charset="2"/>
              </a:rPr>
              <a:t>q = q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/</a:t>
            </a:r>
            <a:r>
              <a:rPr lang="en-US" sz="2400" i="1" dirty="0">
                <a:solidFill>
                  <a:schemeClr val="accent2"/>
                </a:solidFill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.</a:t>
            </a:r>
          </a:p>
          <a:p>
            <a:pPr eaLnBrk="1" hangingPunct="1"/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Why is this true?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Electric flux is just measuring how many field</a:t>
            </a:r>
            <a:br>
              <a:rPr lang="en-US" sz="2400" dirty="0">
                <a:solidFill>
                  <a:srgbClr val="009900"/>
                </a:solidFill>
                <a:sym typeface="Symbol" pitchFamily="18" charset="2"/>
              </a:rPr>
            </a:b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lines come out of a given region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No matter how you distort the shape, the field lines</a:t>
            </a:r>
            <a:br>
              <a:rPr lang="en-US" sz="2400" dirty="0">
                <a:solidFill>
                  <a:srgbClr val="009900"/>
                </a:solidFill>
                <a:sym typeface="Symbol" pitchFamily="18" charset="2"/>
              </a:rPr>
            </a:b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come out somewhere</a:t>
            </a:r>
            <a:br>
              <a:rPr lang="en-US" sz="2400" dirty="0">
                <a:solidFill>
                  <a:srgbClr val="009900"/>
                </a:solidFill>
                <a:sym typeface="Symbol" pitchFamily="18" charset="2"/>
              </a:rPr>
            </a:br>
            <a:endParaRPr lang="en-US" sz="2400" dirty="0">
              <a:solidFill>
                <a:srgbClr val="009900"/>
              </a:solidFill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If you have multiple charges inside the region their effects add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  <a:sym typeface="Symbol" pitchFamily="18" charset="2"/>
              </a:rPr>
              <a:t>However, charges outside the region do not contribute</a:t>
            </a:r>
          </a:p>
        </p:txBody>
      </p:sp>
      <p:sp>
        <p:nvSpPr>
          <p:cNvPr id="600100" name="Freeform 36"/>
          <p:cNvSpPr>
            <a:spLocks/>
          </p:cNvSpPr>
          <p:nvPr/>
        </p:nvSpPr>
        <p:spPr bwMode="auto">
          <a:xfrm>
            <a:off x="6400800" y="1371600"/>
            <a:ext cx="2184400" cy="1612900"/>
          </a:xfrm>
          <a:custGeom>
            <a:avLst/>
            <a:gdLst>
              <a:gd name="T0" fmla="*/ 560 w 1376"/>
              <a:gd name="T1" fmla="*/ 96 h 1016"/>
              <a:gd name="T2" fmla="*/ 944 w 1376"/>
              <a:gd name="T3" fmla="*/ 48 h 1016"/>
              <a:gd name="T4" fmla="*/ 1232 w 1376"/>
              <a:gd name="T5" fmla="*/ 384 h 1016"/>
              <a:gd name="T6" fmla="*/ 1232 w 1376"/>
              <a:gd name="T7" fmla="*/ 960 h 1016"/>
              <a:gd name="T8" fmla="*/ 368 w 1376"/>
              <a:gd name="T9" fmla="*/ 720 h 1016"/>
              <a:gd name="T10" fmla="*/ 32 w 1376"/>
              <a:gd name="T11" fmla="*/ 192 h 1016"/>
              <a:gd name="T12" fmla="*/ 560 w 1376"/>
              <a:gd name="T13" fmla="*/ 9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6" h="1016">
                <a:moveTo>
                  <a:pt x="560" y="96"/>
                </a:moveTo>
                <a:cubicBezTo>
                  <a:pt x="712" y="72"/>
                  <a:pt x="832" y="0"/>
                  <a:pt x="944" y="48"/>
                </a:cubicBezTo>
                <a:cubicBezTo>
                  <a:pt x="1056" y="96"/>
                  <a:pt x="1184" y="232"/>
                  <a:pt x="1232" y="384"/>
                </a:cubicBezTo>
                <a:cubicBezTo>
                  <a:pt x="1280" y="536"/>
                  <a:pt x="1376" y="904"/>
                  <a:pt x="1232" y="960"/>
                </a:cubicBezTo>
                <a:cubicBezTo>
                  <a:pt x="1088" y="1016"/>
                  <a:pt x="568" y="848"/>
                  <a:pt x="368" y="720"/>
                </a:cubicBezTo>
                <a:cubicBezTo>
                  <a:pt x="168" y="592"/>
                  <a:pt x="0" y="296"/>
                  <a:pt x="32" y="192"/>
                </a:cubicBezTo>
                <a:cubicBezTo>
                  <a:pt x="64" y="88"/>
                  <a:pt x="408" y="120"/>
                  <a:pt x="560" y="96"/>
                </a:cubicBezTo>
                <a:close/>
              </a:path>
            </a:pathLst>
          </a:custGeom>
          <a:gradFill rotWithShape="1">
            <a:gsLst>
              <a:gs pos="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01" name="Oval 37"/>
          <p:cNvSpPr>
            <a:spLocks noChangeArrowheads="1"/>
          </p:cNvSpPr>
          <p:nvPr/>
        </p:nvSpPr>
        <p:spPr bwMode="auto">
          <a:xfrm>
            <a:off x="7467600" y="1981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0102" name="Text Box 38"/>
          <p:cNvSpPr txBox="1">
            <a:spLocks noChangeArrowheads="1"/>
          </p:cNvSpPr>
          <p:nvPr/>
        </p:nvSpPr>
        <p:spPr bwMode="auto">
          <a:xfrm>
            <a:off x="7162800" y="228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grpSp>
        <p:nvGrpSpPr>
          <p:cNvPr id="600111" name="Group 47"/>
          <p:cNvGrpSpPr>
            <a:grpSpLocks/>
          </p:cNvGrpSpPr>
          <p:nvPr/>
        </p:nvGrpSpPr>
        <p:grpSpPr bwMode="auto">
          <a:xfrm>
            <a:off x="6400800" y="1219200"/>
            <a:ext cx="2438400" cy="1828800"/>
            <a:chOff x="4032" y="768"/>
            <a:chExt cx="1536" cy="1152"/>
          </a:xfrm>
        </p:grpSpPr>
        <p:sp>
          <p:nvSpPr>
            <p:cNvPr id="600103" name="Line 39"/>
            <p:cNvSpPr>
              <a:spLocks noChangeShapeType="1"/>
            </p:cNvSpPr>
            <p:nvPr/>
          </p:nvSpPr>
          <p:spPr bwMode="auto">
            <a:xfrm flipH="1">
              <a:off x="4032" y="1344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4" name="Line 40"/>
            <p:cNvSpPr>
              <a:spLocks noChangeShapeType="1"/>
            </p:cNvSpPr>
            <p:nvPr/>
          </p:nvSpPr>
          <p:spPr bwMode="auto">
            <a:xfrm>
              <a:off x="4944" y="1344"/>
              <a:ext cx="62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5" name="Line 41"/>
            <p:cNvSpPr>
              <a:spLocks noChangeShapeType="1"/>
            </p:cNvSpPr>
            <p:nvPr/>
          </p:nvSpPr>
          <p:spPr bwMode="auto">
            <a:xfrm>
              <a:off x="4800" y="1488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6" name="Line 42"/>
            <p:cNvSpPr>
              <a:spLocks noChangeShapeType="1"/>
            </p:cNvSpPr>
            <p:nvPr/>
          </p:nvSpPr>
          <p:spPr bwMode="auto">
            <a:xfrm flipV="1">
              <a:off x="4800" y="768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7" name="Line 43"/>
            <p:cNvSpPr>
              <a:spLocks noChangeShapeType="1"/>
            </p:cNvSpPr>
            <p:nvPr/>
          </p:nvSpPr>
          <p:spPr bwMode="auto">
            <a:xfrm>
              <a:off x="4896" y="1440"/>
              <a:ext cx="461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8" name="Line 44"/>
            <p:cNvSpPr>
              <a:spLocks noChangeShapeType="1"/>
            </p:cNvSpPr>
            <p:nvPr/>
          </p:nvSpPr>
          <p:spPr bwMode="auto">
            <a:xfrm flipV="1">
              <a:off x="4896" y="768"/>
              <a:ext cx="461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09" name="Line 45"/>
            <p:cNvSpPr>
              <a:spLocks noChangeShapeType="1"/>
            </p:cNvSpPr>
            <p:nvPr/>
          </p:nvSpPr>
          <p:spPr bwMode="auto">
            <a:xfrm flipH="1" flipV="1">
              <a:off x="4224" y="768"/>
              <a:ext cx="461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110" name="Line 46"/>
            <p:cNvSpPr>
              <a:spLocks noChangeShapeType="1"/>
            </p:cNvSpPr>
            <p:nvPr/>
          </p:nvSpPr>
          <p:spPr bwMode="auto">
            <a:xfrm flipH="1">
              <a:off x="4224" y="1459"/>
              <a:ext cx="461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112" name="Object 48"/>
          <p:cNvGraphicFramePr>
            <a:graphicFrameLocks noChangeAspect="1"/>
          </p:cNvGraphicFramePr>
          <p:nvPr/>
        </p:nvGraphicFramePr>
        <p:xfrm>
          <a:off x="4038600" y="3200400"/>
          <a:ext cx="18970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28600" progId="Equation.DSMT4">
                  <p:embed/>
                </p:oleObj>
              </mc:Choice>
              <mc:Fallback>
                <p:oleObj name="Equation" r:id="rId2" imgW="774360" imgH="2286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00400"/>
                        <a:ext cx="1897063" cy="4984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113" name="Object 49"/>
          <p:cNvGraphicFramePr>
            <a:graphicFrameLocks noChangeAspect="1"/>
          </p:cNvGraphicFramePr>
          <p:nvPr/>
        </p:nvGraphicFramePr>
        <p:xfrm>
          <a:off x="6248400" y="3200400"/>
          <a:ext cx="16795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00400"/>
                        <a:ext cx="1679575" cy="4984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114" name="Freeform 50"/>
          <p:cNvSpPr>
            <a:spLocks/>
          </p:cNvSpPr>
          <p:nvPr/>
        </p:nvSpPr>
        <p:spPr bwMode="auto">
          <a:xfrm>
            <a:off x="152400" y="5105400"/>
            <a:ext cx="2184400" cy="1612900"/>
          </a:xfrm>
          <a:custGeom>
            <a:avLst/>
            <a:gdLst>
              <a:gd name="T0" fmla="*/ 560 w 1376"/>
              <a:gd name="T1" fmla="*/ 96 h 1016"/>
              <a:gd name="T2" fmla="*/ 944 w 1376"/>
              <a:gd name="T3" fmla="*/ 48 h 1016"/>
              <a:gd name="T4" fmla="*/ 1232 w 1376"/>
              <a:gd name="T5" fmla="*/ 384 h 1016"/>
              <a:gd name="T6" fmla="*/ 1232 w 1376"/>
              <a:gd name="T7" fmla="*/ 960 h 1016"/>
              <a:gd name="T8" fmla="*/ 368 w 1376"/>
              <a:gd name="T9" fmla="*/ 720 h 1016"/>
              <a:gd name="T10" fmla="*/ 32 w 1376"/>
              <a:gd name="T11" fmla="*/ 192 h 1016"/>
              <a:gd name="T12" fmla="*/ 560 w 1376"/>
              <a:gd name="T13" fmla="*/ 96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76" h="1016">
                <a:moveTo>
                  <a:pt x="560" y="96"/>
                </a:moveTo>
                <a:cubicBezTo>
                  <a:pt x="712" y="72"/>
                  <a:pt x="832" y="0"/>
                  <a:pt x="944" y="48"/>
                </a:cubicBezTo>
                <a:cubicBezTo>
                  <a:pt x="1056" y="96"/>
                  <a:pt x="1184" y="232"/>
                  <a:pt x="1232" y="384"/>
                </a:cubicBezTo>
                <a:cubicBezTo>
                  <a:pt x="1280" y="536"/>
                  <a:pt x="1376" y="904"/>
                  <a:pt x="1232" y="960"/>
                </a:cubicBezTo>
                <a:cubicBezTo>
                  <a:pt x="1088" y="1016"/>
                  <a:pt x="568" y="848"/>
                  <a:pt x="368" y="720"/>
                </a:cubicBezTo>
                <a:cubicBezTo>
                  <a:pt x="168" y="592"/>
                  <a:pt x="0" y="296"/>
                  <a:pt x="32" y="192"/>
                </a:cubicBezTo>
                <a:cubicBezTo>
                  <a:pt x="64" y="88"/>
                  <a:pt x="408" y="120"/>
                  <a:pt x="560" y="96"/>
                </a:cubicBezTo>
                <a:close/>
              </a:path>
            </a:pathLst>
          </a:custGeom>
          <a:gradFill rotWithShape="1">
            <a:gsLst>
              <a:gs pos="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115" name="Oval 51"/>
          <p:cNvSpPr>
            <a:spLocks noChangeArrowheads="1"/>
          </p:cNvSpPr>
          <p:nvPr/>
        </p:nvSpPr>
        <p:spPr bwMode="auto">
          <a:xfrm>
            <a:off x="1371600" y="5410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0116" name="Text Box 52"/>
          <p:cNvSpPr txBox="1">
            <a:spLocks noChangeArrowheads="1"/>
          </p:cNvSpPr>
          <p:nvPr/>
        </p:nvSpPr>
        <p:spPr bwMode="auto">
          <a:xfrm>
            <a:off x="1143000" y="5562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r>
              <a:rPr lang="en-US" sz="2400" b="1" baseline="-25000">
                <a:solidFill>
                  <a:srgbClr val="9900CC"/>
                </a:solidFill>
              </a:rPr>
              <a:t>1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600117" name="Oval 53"/>
          <p:cNvSpPr>
            <a:spLocks noChangeArrowheads="1"/>
          </p:cNvSpPr>
          <p:nvPr/>
        </p:nvSpPr>
        <p:spPr bwMode="auto">
          <a:xfrm>
            <a:off x="1828800" y="60960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0118" name="Text Box 54"/>
          <p:cNvSpPr txBox="1">
            <a:spLocks noChangeArrowheads="1"/>
          </p:cNvSpPr>
          <p:nvPr/>
        </p:nvSpPr>
        <p:spPr bwMode="auto">
          <a:xfrm>
            <a:off x="1447800" y="609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accent2"/>
                </a:solidFill>
              </a:rPr>
              <a:t>q</a:t>
            </a:r>
            <a:r>
              <a:rPr lang="en-US" sz="2400" b="1" baseline="-25000">
                <a:solidFill>
                  <a:schemeClr val="accent2"/>
                </a:solidFill>
              </a:rPr>
              <a:t>2</a:t>
            </a:r>
            <a:endParaRPr lang="en-US" sz="2400" b="1" i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600119" name="Oval 55"/>
          <p:cNvSpPr>
            <a:spLocks noChangeArrowheads="1"/>
          </p:cNvSpPr>
          <p:nvPr/>
        </p:nvSpPr>
        <p:spPr bwMode="auto">
          <a:xfrm>
            <a:off x="228600" y="5334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0120" name="Text Box 56"/>
          <p:cNvSpPr txBox="1">
            <a:spLocks noChangeArrowheads="1"/>
          </p:cNvSpPr>
          <p:nvPr/>
        </p:nvSpPr>
        <p:spPr bwMode="auto">
          <a:xfrm>
            <a:off x="457200" y="5334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3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graphicFrame>
        <p:nvGraphicFramePr>
          <p:cNvPr id="600121" name="Object 57"/>
          <p:cNvGraphicFramePr>
            <a:graphicFrameLocks noChangeAspect="1"/>
          </p:cNvGraphicFramePr>
          <p:nvPr/>
        </p:nvGraphicFramePr>
        <p:xfrm>
          <a:off x="2514600" y="4419600"/>
          <a:ext cx="33909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253800" progId="Equation.DSMT4">
                  <p:embed/>
                </p:oleObj>
              </mc:Choice>
              <mc:Fallback>
                <p:oleObj name="Equation" r:id="rId6" imgW="1384200" imgH="2538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19600"/>
                        <a:ext cx="33909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122" name="Oval 58"/>
          <p:cNvSpPr>
            <a:spLocks noChangeArrowheads="1"/>
          </p:cNvSpPr>
          <p:nvPr/>
        </p:nvSpPr>
        <p:spPr bwMode="auto">
          <a:xfrm>
            <a:off x="228600" y="4648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0123" name="Text Box 59"/>
          <p:cNvSpPr txBox="1">
            <a:spLocks noChangeArrowheads="1"/>
          </p:cNvSpPr>
          <p:nvPr/>
        </p:nvSpPr>
        <p:spPr bwMode="auto">
          <a:xfrm>
            <a:off x="457200" y="4572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q</a:t>
            </a:r>
            <a:r>
              <a:rPr lang="en-US" sz="2400" b="1" baseline="-25000">
                <a:solidFill>
                  <a:srgbClr val="FF0000"/>
                </a:solidFill>
              </a:rPr>
              <a:t>4</a:t>
            </a:r>
            <a:endParaRPr lang="en-US" sz="2400" b="1" i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00124" name="Object 60"/>
          <p:cNvGraphicFramePr>
            <a:graphicFrameLocks noChangeAspect="1"/>
          </p:cNvGraphicFramePr>
          <p:nvPr/>
        </p:nvGraphicFramePr>
        <p:xfrm>
          <a:off x="2455863" y="5156200"/>
          <a:ext cx="14303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431640" progId="Equation.DSMT4">
                  <p:embed/>
                </p:oleObj>
              </mc:Choice>
              <mc:Fallback>
                <p:oleObj name="Equation" r:id="rId8" imgW="583920" imgH="43164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5156200"/>
                        <a:ext cx="1430337" cy="939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70719" y="5074920"/>
                <a:ext cx="2882840" cy="1338059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ϕ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E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E</m:t>
                              </m:r>
                            </m:e>
                          </m:acc>
                          <m:r>
                            <a:rPr lang="en-US" sz="240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</m:t>
                          </m:r>
                          <m:acc>
                            <m:accPr>
                              <m:chr m:val="⃗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A</m:t>
                              </m:r>
                            </m:e>
                          </m:acc>
                          <m:r>
                            <a:rPr lang="en-US" sz="240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in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ϵ</m:t>
                                  </m:r>
                                </m:e>
                                <m:sub>
                                  <m:r>
                                    <a:rPr lang="en-US" sz="240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719" y="5074920"/>
                <a:ext cx="2882840" cy="13380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0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0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0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0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0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0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60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0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0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0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0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0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0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0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0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0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0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0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0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96" grpId="0" uiExpand="1" build="p"/>
      <p:bldP spid="600114" grpId="0" animBg="1"/>
      <p:bldP spid="600115" grpId="0" animBg="1"/>
      <p:bldP spid="600116" grpId="0"/>
      <p:bldP spid="600117" grpId="0" animBg="1"/>
      <p:bldP spid="600118" grpId="0"/>
      <p:bldP spid="600119" grpId="0" animBg="1"/>
      <p:bldP spid="600120" grpId="0"/>
      <p:bldP spid="600122" grpId="0" animBg="1"/>
      <p:bldP spid="600123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628900"/>
            <a:ext cx="88011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990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03</a:t>
            </a:r>
          </a:p>
        </p:txBody>
      </p:sp>
    </p:spTree>
    <p:extLst>
      <p:ext uri="{BB962C8B-B14F-4D97-AF65-F5344CB8AC3E}">
        <p14:creationId xmlns:p14="http://schemas.microsoft.com/office/powerpoint/2010/main" val="1742968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56" name="Line 44"/>
          <p:cNvSpPr>
            <a:spLocks noChangeShapeType="1"/>
          </p:cNvSpPr>
          <p:nvPr/>
        </p:nvSpPr>
        <p:spPr bwMode="auto">
          <a:xfrm flipH="1">
            <a:off x="7772400" y="1295400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57" name="Line 45"/>
          <p:cNvSpPr>
            <a:spLocks noChangeShapeType="1"/>
          </p:cNvSpPr>
          <p:nvPr/>
        </p:nvSpPr>
        <p:spPr bwMode="auto">
          <a:xfrm flipH="1">
            <a:off x="8229600" y="1295400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39" name="Line 27"/>
          <p:cNvSpPr>
            <a:spLocks noChangeShapeType="1"/>
          </p:cNvSpPr>
          <p:nvPr/>
        </p:nvSpPr>
        <p:spPr bwMode="auto">
          <a:xfrm rot="16200000" flipV="1">
            <a:off x="7086600" y="16764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40" name="Line 28"/>
          <p:cNvSpPr>
            <a:spLocks noChangeShapeType="1"/>
          </p:cNvSpPr>
          <p:nvPr/>
        </p:nvSpPr>
        <p:spPr bwMode="auto">
          <a:xfrm rot="16200000" flipV="1">
            <a:off x="7086600" y="20574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41" name="Line 29"/>
          <p:cNvSpPr>
            <a:spLocks noChangeShapeType="1"/>
          </p:cNvSpPr>
          <p:nvPr/>
        </p:nvSpPr>
        <p:spPr bwMode="auto">
          <a:xfrm rot="16200000" flipV="1">
            <a:off x="7010400" y="19050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42" name="Line 30"/>
          <p:cNvSpPr>
            <a:spLocks noChangeShapeType="1"/>
          </p:cNvSpPr>
          <p:nvPr/>
        </p:nvSpPr>
        <p:spPr bwMode="auto">
          <a:xfrm rot="16200000" flipV="1">
            <a:off x="7010400" y="22860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29" name="Line 17"/>
          <p:cNvSpPr>
            <a:spLocks noChangeShapeType="1"/>
          </p:cNvSpPr>
          <p:nvPr/>
        </p:nvSpPr>
        <p:spPr bwMode="auto">
          <a:xfrm flipV="1">
            <a:off x="7848600" y="28194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30" name="Line 18"/>
          <p:cNvSpPr>
            <a:spLocks noChangeShapeType="1"/>
          </p:cNvSpPr>
          <p:nvPr/>
        </p:nvSpPr>
        <p:spPr bwMode="auto">
          <a:xfrm flipV="1">
            <a:off x="7391400" y="28194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31" name="Line 19"/>
          <p:cNvSpPr>
            <a:spLocks noChangeShapeType="1"/>
          </p:cNvSpPr>
          <p:nvPr/>
        </p:nvSpPr>
        <p:spPr bwMode="auto">
          <a:xfrm flipV="1">
            <a:off x="8001000" y="25908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32" name="Line 20"/>
          <p:cNvSpPr>
            <a:spLocks noChangeShapeType="1"/>
          </p:cNvSpPr>
          <p:nvPr/>
        </p:nvSpPr>
        <p:spPr bwMode="auto">
          <a:xfrm flipV="1">
            <a:off x="7543800" y="25908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Using Gauss’s Law to find total charge</a:t>
            </a:r>
          </a:p>
        </p:txBody>
      </p:sp>
      <p:sp>
        <p:nvSpPr>
          <p:cNvPr id="602117" name="AutoShape 5"/>
          <p:cNvSpPr>
            <a:spLocks noChangeArrowheads="1"/>
          </p:cNvSpPr>
          <p:nvPr/>
        </p:nvSpPr>
        <p:spPr bwMode="auto">
          <a:xfrm>
            <a:off x="7086600" y="1371600"/>
            <a:ext cx="1524000" cy="15240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99FF66">
                  <a:gamma/>
                  <a:shade val="46275"/>
                  <a:invGamma/>
                </a:srgbClr>
              </a:gs>
              <a:gs pos="5000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2118" name="Line 6"/>
          <p:cNvSpPr>
            <a:spLocks noChangeShapeType="1"/>
          </p:cNvSpPr>
          <p:nvPr/>
        </p:nvSpPr>
        <p:spPr bwMode="auto">
          <a:xfrm>
            <a:off x="7086600" y="2971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20" name="Line 8"/>
          <p:cNvSpPr>
            <a:spLocks noChangeShapeType="1"/>
          </p:cNvSpPr>
          <p:nvPr/>
        </p:nvSpPr>
        <p:spPr bwMode="auto">
          <a:xfrm flipV="1">
            <a:off x="8686800" y="13716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21" name="Text Box 9"/>
          <p:cNvSpPr txBox="1">
            <a:spLocks noChangeArrowheads="1"/>
          </p:cNvSpPr>
          <p:nvPr/>
        </p:nvSpPr>
        <p:spPr bwMode="auto">
          <a:xfrm>
            <a:off x="8610600" y="1295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602122" name="Line 10"/>
          <p:cNvSpPr>
            <a:spLocks noChangeShapeType="1"/>
          </p:cNvSpPr>
          <p:nvPr/>
        </p:nvSpPr>
        <p:spPr bwMode="auto">
          <a:xfrm flipV="1">
            <a:off x="8305800" y="25908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23" name="Text Box 11"/>
          <p:cNvSpPr txBox="1">
            <a:spLocks noChangeArrowheads="1"/>
          </p:cNvSpPr>
          <p:nvPr/>
        </p:nvSpPr>
        <p:spPr bwMode="auto">
          <a:xfrm>
            <a:off x="838200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602124" name="Line 12"/>
          <p:cNvSpPr>
            <a:spLocks noChangeShapeType="1"/>
          </p:cNvSpPr>
          <p:nvPr/>
        </p:nvSpPr>
        <p:spPr bwMode="auto">
          <a:xfrm flipV="1">
            <a:off x="8001000" y="12192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2125" name="Object 13"/>
          <p:cNvGraphicFramePr>
            <a:graphicFrameLocks noChangeAspect="1"/>
          </p:cNvGraphicFramePr>
          <p:nvPr/>
        </p:nvGraphicFramePr>
        <p:xfrm>
          <a:off x="7772400" y="7620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7620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26" name="Line 14"/>
          <p:cNvSpPr>
            <a:spLocks noChangeShapeType="1"/>
          </p:cNvSpPr>
          <p:nvPr/>
        </p:nvSpPr>
        <p:spPr bwMode="auto">
          <a:xfrm flipV="1">
            <a:off x="7543800" y="12192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27" name="Line 15"/>
          <p:cNvSpPr>
            <a:spLocks noChangeShapeType="1"/>
          </p:cNvSpPr>
          <p:nvPr/>
        </p:nvSpPr>
        <p:spPr bwMode="auto">
          <a:xfrm flipV="1">
            <a:off x="8153400" y="9906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28" name="Line 16"/>
          <p:cNvSpPr>
            <a:spLocks noChangeShapeType="1"/>
          </p:cNvSpPr>
          <p:nvPr/>
        </p:nvSpPr>
        <p:spPr bwMode="auto">
          <a:xfrm flipV="1">
            <a:off x="7696200" y="9906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2133" name="Object 21"/>
          <p:cNvGraphicFramePr>
            <a:graphicFrameLocks noChangeAspect="1"/>
          </p:cNvGraphicFramePr>
          <p:nvPr/>
        </p:nvGraphicFramePr>
        <p:xfrm>
          <a:off x="7475538" y="3352800"/>
          <a:ext cx="3730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5538" y="3352800"/>
                        <a:ext cx="3730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34" name="Line 22"/>
          <p:cNvSpPr>
            <a:spLocks noChangeShapeType="1"/>
          </p:cNvSpPr>
          <p:nvPr/>
        </p:nvSpPr>
        <p:spPr bwMode="auto">
          <a:xfrm rot="16200000" flipV="1">
            <a:off x="8686800" y="16002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35" name="Line 23"/>
          <p:cNvSpPr>
            <a:spLocks noChangeShapeType="1"/>
          </p:cNvSpPr>
          <p:nvPr/>
        </p:nvSpPr>
        <p:spPr bwMode="auto">
          <a:xfrm rot="16200000" flipV="1">
            <a:off x="8686800" y="19812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36" name="Line 24"/>
          <p:cNvSpPr>
            <a:spLocks noChangeShapeType="1"/>
          </p:cNvSpPr>
          <p:nvPr/>
        </p:nvSpPr>
        <p:spPr bwMode="auto">
          <a:xfrm rot="16200000" flipV="1">
            <a:off x="8610600" y="18288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37" name="Line 25"/>
          <p:cNvSpPr>
            <a:spLocks noChangeShapeType="1"/>
          </p:cNvSpPr>
          <p:nvPr/>
        </p:nvSpPr>
        <p:spPr bwMode="auto">
          <a:xfrm rot="16200000" flipV="1">
            <a:off x="8610600" y="2209800"/>
            <a:ext cx="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2138" name="Object 26"/>
          <p:cNvGraphicFramePr>
            <a:graphicFrameLocks noChangeAspect="1"/>
          </p:cNvGraphicFramePr>
          <p:nvPr/>
        </p:nvGraphicFramePr>
        <p:xfrm>
          <a:off x="8839200" y="18288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18288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2143" name="Object 31"/>
          <p:cNvGraphicFramePr>
            <a:graphicFrameLocks noChangeAspect="1"/>
          </p:cNvGraphicFramePr>
          <p:nvPr/>
        </p:nvGraphicFramePr>
        <p:xfrm>
          <a:off x="6332538" y="1981200"/>
          <a:ext cx="373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538" y="1981200"/>
                        <a:ext cx="373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44" name="Line 32"/>
          <p:cNvSpPr>
            <a:spLocks noChangeShapeType="1"/>
          </p:cNvSpPr>
          <p:nvPr/>
        </p:nvSpPr>
        <p:spPr bwMode="auto">
          <a:xfrm flipH="1">
            <a:off x="7162800" y="1981200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45" name="Line 33"/>
          <p:cNvSpPr>
            <a:spLocks noChangeShapeType="1"/>
          </p:cNvSpPr>
          <p:nvPr/>
        </p:nvSpPr>
        <p:spPr bwMode="auto">
          <a:xfrm flipH="1">
            <a:off x="7620000" y="1981200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46" name="Line 34"/>
          <p:cNvSpPr>
            <a:spLocks noChangeShapeType="1"/>
          </p:cNvSpPr>
          <p:nvPr/>
        </p:nvSpPr>
        <p:spPr bwMode="auto">
          <a:xfrm flipH="1">
            <a:off x="7162800" y="2438400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47" name="Line 35"/>
          <p:cNvSpPr>
            <a:spLocks noChangeShapeType="1"/>
          </p:cNvSpPr>
          <p:nvPr/>
        </p:nvSpPr>
        <p:spPr bwMode="auto">
          <a:xfrm flipH="1">
            <a:off x="7543800" y="2438400"/>
            <a:ext cx="304800" cy="304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2148" name="Object 36"/>
          <p:cNvGraphicFramePr>
            <a:graphicFrameLocks noChangeAspect="1"/>
          </p:cNvGraphicFramePr>
          <p:nvPr/>
        </p:nvGraphicFramePr>
        <p:xfrm>
          <a:off x="7399338" y="2209800"/>
          <a:ext cx="373062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280" imgH="164880" progId="Equation.DSMT4">
                  <p:embed/>
                </p:oleObj>
              </mc:Choice>
              <mc:Fallback>
                <p:oleObj name="Equation" r:id="rId8" imgW="152280" imgH="1648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338" y="2209800"/>
                        <a:ext cx="373062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49" name="Text Box 37"/>
          <p:cNvSpPr txBox="1">
            <a:spLocks noChangeArrowheads="1"/>
          </p:cNvSpPr>
          <p:nvPr/>
        </p:nvSpPr>
        <p:spPr bwMode="auto">
          <a:xfrm>
            <a:off x="7391400" y="2819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602151" name="Text Box 39"/>
          <p:cNvSpPr txBox="1">
            <a:spLocks noChangeArrowheads="1"/>
          </p:cNvSpPr>
          <p:nvPr/>
        </p:nvSpPr>
        <p:spPr bwMode="auto">
          <a:xfrm>
            <a:off x="228600" y="685800"/>
            <a:ext cx="5334000" cy="26479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 cube of side </a:t>
            </a:r>
            <a:r>
              <a:rPr lang="en-US" sz="2400" i="1"/>
              <a:t>a</a:t>
            </a:r>
            <a:r>
              <a:rPr lang="en-US" sz="2400"/>
              <a:t> has an electric field of constant magnitude |</a:t>
            </a:r>
            <a:r>
              <a:rPr lang="en-US" sz="2400" b="1"/>
              <a:t>E</a:t>
            </a:r>
            <a:r>
              <a:rPr lang="en-US" sz="2400"/>
              <a:t>| = </a:t>
            </a:r>
            <a:r>
              <a:rPr lang="en-US" sz="2400" i="1"/>
              <a:t>E</a:t>
            </a:r>
            <a:r>
              <a:rPr lang="en-US" sz="2400"/>
              <a:t> pointing directly out on two opposite faces and directly in on the remaining four faces.  What is the total charge inside the cube?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6</a:t>
            </a:r>
            <a:r>
              <a:rPr lang="en-US" sz="2400" i="1"/>
              <a:t>Ea</a:t>
            </a:r>
            <a:r>
              <a:rPr lang="en-US" sz="2400" baseline="30000"/>
              <a:t>2</a:t>
            </a:r>
            <a:r>
              <a:rPr lang="en-US" sz="2400" i="1">
                <a:sym typeface="Symbol" pitchFamily="18" charset="2"/>
              </a:rPr>
              <a:t></a:t>
            </a:r>
            <a:r>
              <a:rPr lang="en-US" sz="2400" baseline="-25000">
                <a:sym typeface="Symbol" pitchFamily="18" charset="2"/>
              </a:rPr>
              <a:t>0</a:t>
            </a:r>
            <a:r>
              <a:rPr lang="en-US" sz="2400">
                <a:sym typeface="Symbol" pitchFamily="18" charset="2"/>
              </a:rPr>
              <a:t>	B) – 6</a:t>
            </a:r>
            <a:r>
              <a:rPr lang="en-US" sz="2400" i="1">
                <a:sym typeface="Symbol" pitchFamily="18" charset="2"/>
              </a:rPr>
              <a:t>Ea</a:t>
            </a:r>
            <a:r>
              <a:rPr lang="en-US" sz="2400" baseline="30000">
                <a:sym typeface="Symbol" pitchFamily="18" charset="2"/>
              </a:rPr>
              <a:t>2</a:t>
            </a:r>
            <a:r>
              <a:rPr lang="en-US" sz="2400" i="1">
                <a:sym typeface="Symbol" pitchFamily="18" charset="2"/>
              </a:rPr>
              <a:t></a:t>
            </a:r>
            <a:r>
              <a:rPr lang="en-US" sz="2400" baseline="-25000">
                <a:sym typeface="Symbol" pitchFamily="18" charset="2"/>
              </a:rPr>
              <a:t>0</a:t>
            </a:r>
            <a:r>
              <a:rPr lang="en-US" sz="2400">
                <a:sym typeface="Symbol" pitchFamily="18" charset="2"/>
              </a:rPr>
              <a:t> 	C) 2</a:t>
            </a:r>
            <a:r>
              <a:rPr lang="en-US" sz="2400" i="1">
                <a:sym typeface="Symbol" pitchFamily="18" charset="2"/>
              </a:rPr>
              <a:t>Ea</a:t>
            </a:r>
            <a:r>
              <a:rPr lang="en-US" sz="2400" baseline="30000">
                <a:sym typeface="Symbol" pitchFamily="18" charset="2"/>
              </a:rPr>
              <a:t>2</a:t>
            </a:r>
            <a:r>
              <a:rPr lang="en-US" sz="2400" i="1">
                <a:sym typeface="Symbol" pitchFamily="18" charset="2"/>
              </a:rPr>
              <a:t></a:t>
            </a:r>
            <a:r>
              <a:rPr lang="en-US" sz="2400" baseline="-25000">
                <a:sym typeface="Symbol" pitchFamily="18" charset="2"/>
              </a:rPr>
              <a:t>0</a:t>
            </a:r>
            <a:br>
              <a:rPr lang="en-US" sz="2400" baseline="30000">
                <a:sym typeface="Symbol" pitchFamily="18" charset="2"/>
              </a:rPr>
            </a:br>
            <a:r>
              <a:rPr lang="en-US" sz="2400">
                <a:sym typeface="Symbol" pitchFamily="18" charset="2"/>
              </a:rPr>
              <a:t>D) – 2</a:t>
            </a:r>
            <a:r>
              <a:rPr lang="en-US" sz="2400" i="1">
                <a:sym typeface="Symbol" pitchFamily="18" charset="2"/>
              </a:rPr>
              <a:t>Ea</a:t>
            </a:r>
            <a:r>
              <a:rPr lang="en-US" sz="2400" baseline="30000">
                <a:sym typeface="Symbol" pitchFamily="18" charset="2"/>
              </a:rPr>
              <a:t>2</a:t>
            </a:r>
            <a:r>
              <a:rPr lang="en-US" sz="2400" i="1">
                <a:sym typeface="Symbol" pitchFamily="18" charset="2"/>
              </a:rPr>
              <a:t></a:t>
            </a:r>
            <a:r>
              <a:rPr lang="en-US" sz="2400" baseline="-25000">
                <a:sym typeface="Symbol" pitchFamily="18" charset="2"/>
              </a:rPr>
              <a:t>0</a:t>
            </a:r>
            <a:r>
              <a:rPr lang="en-US" sz="2400">
                <a:sym typeface="Symbol" pitchFamily="18" charset="2"/>
              </a:rPr>
              <a:t>	E) None of the above	</a:t>
            </a:r>
          </a:p>
        </p:txBody>
      </p:sp>
      <p:graphicFrame>
        <p:nvGraphicFramePr>
          <p:cNvPr id="602152" name="Object 40"/>
          <p:cNvGraphicFramePr>
            <a:graphicFrameLocks noChangeAspect="1"/>
          </p:cNvGraphicFramePr>
          <p:nvPr/>
        </p:nvGraphicFramePr>
        <p:xfrm>
          <a:off x="304800" y="3581400"/>
          <a:ext cx="1649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2840" imgH="228600" progId="Equation.DSMT4">
                  <p:embed/>
                </p:oleObj>
              </mc:Choice>
              <mc:Fallback>
                <p:oleObj name="Equation" r:id="rId9" imgW="67284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1400"/>
                        <a:ext cx="1649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2153" name="Object 41"/>
          <p:cNvGraphicFramePr>
            <a:graphicFrameLocks noChangeAspect="1"/>
          </p:cNvGraphicFramePr>
          <p:nvPr/>
        </p:nvGraphicFramePr>
        <p:xfrm>
          <a:off x="1939925" y="3352800"/>
          <a:ext cx="20224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5480" imgH="431640" progId="Equation.DSMT4">
                  <p:embed/>
                </p:oleObj>
              </mc:Choice>
              <mc:Fallback>
                <p:oleObj name="Equation" r:id="rId11" imgW="825480" imgH="4316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3352800"/>
                        <a:ext cx="20224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2154" name="Object 42"/>
          <p:cNvGraphicFramePr>
            <a:graphicFrameLocks noChangeAspect="1"/>
          </p:cNvGraphicFramePr>
          <p:nvPr/>
        </p:nvGraphicFramePr>
        <p:xfrm>
          <a:off x="3978275" y="3505200"/>
          <a:ext cx="2955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279360" progId="Equation.DSMT4">
                  <p:embed/>
                </p:oleObj>
              </mc:Choice>
              <mc:Fallback>
                <p:oleObj name="Equation" r:id="rId13" imgW="1206360" imgH="27936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505200"/>
                        <a:ext cx="29559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2155" name="Object 43"/>
          <p:cNvGraphicFramePr>
            <a:graphicFrameLocks noChangeAspect="1"/>
          </p:cNvGraphicFramePr>
          <p:nvPr/>
        </p:nvGraphicFramePr>
        <p:xfrm>
          <a:off x="381000" y="4191000"/>
          <a:ext cx="21494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76240" imgH="241200" progId="Equation.DSMT4">
                  <p:embed/>
                </p:oleObj>
              </mc:Choice>
              <mc:Fallback>
                <p:oleObj name="Equation" r:id="rId15" imgW="876240" imgH="2412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91000"/>
                        <a:ext cx="2149475" cy="522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2158" name="Object 46"/>
          <p:cNvGraphicFramePr>
            <a:graphicFrameLocks noChangeAspect="1"/>
          </p:cNvGraphicFramePr>
          <p:nvPr/>
        </p:nvGraphicFramePr>
        <p:xfrm>
          <a:off x="8458200" y="990600"/>
          <a:ext cx="3730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2280" imgH="164880" progId="Equation.DSMT4">
                  <p:embed/>
                </p:oleObj>
              </mc:Choice>
              <mc:Fallback>
                <p:oleObj name="Equation" r:id="rId17" imgW="152280" imgH="1648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990600"/>
                        <a:ext cx="3730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2160" name="AutoShape 48"/>
          <p:cNvSpPr>
            <a:spLocks noChangeArrowheads="1"/>
          </p:cNvSpPr>
          <p:nvPr/>
        </p:nvSpPr>
        <p:spPr bwMode="auto">
          <a:xfrm>
            <a:off x="228600" y="2895600"/>
            <a:ext cx="1676400" cy="4572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5E22-5CC1-9F71-F245-60F9A853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 Quick Quiz 23.2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49871-F22F-9F67-0F73-2E031445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905000"/>
            <a:ext cx="8376759" cy="373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96D07-5E5B-7C39-451A-14BC3FA04607}"/>
              </a:ext>
            </a:extLst>
          </p:cNvPr>
          <p:cNvSpPr txBox="1"/>
          <p:nvPr/>
        </p:nvSpPr>
        <p:spPr>
          <a:xfrm>
            <a:off x="4343400" y="59436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Ans B and D</a:t>
            </a:r>
          </a:p>
        </p:txBody>
      </p:sp>
    </p:spTree>
    <p:extLst>
      <p:ext uri="{BB962C8B-B14F-4D97-AF65-F5344CB8AC3E}">
        <p14:creationId xmlns:p14="http://schemas.microsoft.com/office/powerpoint/2010/main" val="263353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179824"/>
              </p:ext>
            </p:extLst>
          </p:nvPr>
        </p:nvGraphicFramePr>
        <p:xfrm>
          <a:off x="533400" y="1219200"/>
          <a:ext cx="79629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805" imgH="1926606" progId="Word.Document.12">
                  <p:embed/>
                </p:oleObj>
              </mc:Choice>
              <mc:Fallback>
                <p:oleObj name="Document" r:id="rId2" imgW="5491805" imgH="19266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7962900" cy="279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5029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2612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179429"/>
              </p:ext>
            </p:extLst>
          </p:nvPr>
        </p:nvGraphicFramePr>
        <p:xfrm>
          <a:off x="1435100" y="914400"/>
          <a:ext cx="58420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805" imgH="4399557" progId="Word.Document.12">
                  <p:embed/>
                </p:oleObj>
              </mc:Choice>
              <mc:Fallback>
                <p:oleObj name="Document" r:id="rId2" imgW="5491805" imgH="43995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5100" y="914400"/>
                        <a:ext cx="5842000" cy="468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3000" y="5334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E (B&amp;C)</a:t>
            </a:r>
          </a:p>
        </p:txBody>
      </p:sp>
    </p:spTree>
    <p:extLst>
      <p:ext uri="{BB962C8B-B14F-4D97-AF65-F5344CB8AC3E}">
        <p14:creationId xmlns:p14="http://schemas.microsoft.com/office/powerpoint/2010/main" val="84240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88" name="Line 52"/>
          <p:cNvSpPr>
            <a:spLocks noChangeShapeType="1"/>
          </p:cNvSpPr>
          <p:nvPr/>
        </p:nvSpPr>
        <p:spPr bwMode="auto">
          <a:xfrm>
            <a:off x="0" y="2819400"/>
            <a:ext cx="685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48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Using Gauss’s Law to find flux</a:t>
            </a:r>
          </a:p>
        </p:txBody>
      </p:sp>
      <p:sp>
        <p:nvSpPr>
          <p:cNvPr id="603173" name="Text Box 37"/>
          <p:cNvSpPr txBox="1">
            <a:spLocks noChangeArrowheads="1"/>
          </p:cNvSpPr>
          <p:nvPr/>
        </p:nvSpPr>
        <p:spPr bwMode="auto">
          <a:xfrm>
            <a:off x="228600" y="685800"/>
            <a:ext cx="8686800" cy="11874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 very long box has the shape of a regular pentagonal prism.  Inscribed in the box is a sphere of radius </a:t>
            </a:r>
            <a:r>
              <a:rPr lang="en-US" sz="2400" i="1"/>
              <a:t>R</a:t>
            </a:r>
            <a:r>
              <a:rPr lang="en-US" sz="2400"/>
              <a:t> with surface charge density </a:t>
            </a:r>
            <a:r>
              <a:rPr lang="en-US" sz="2400" i="1">
                <a:sym typeface="Symbol" pitchFamily="18" charset="2"/>
              </a:rPr>
              <a:t></a:t>
            </a:r>
            <a:r>
              <a:rPr lang="en-US" sz="2400">
                <a:sym typeface="Symbol" pitchFamily="18" charset="2"/>
              </a:rPr>
              <a:t>.  What is the electric flux out of one lateral side of the box?</a:t>
            </a:r>
            <a:r>
              <a:rPr lang="en-US" sz="2400"/>
              <a:t> 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603180" name="AutoShape 44"/>
          <p:cNvSpPr>
            <a:spLocks noChangeArrowheads="1"/>
          </p:cNvSpPr>
          <p:nvPr/>
        </p:nvSpPr>
        <p:spPr bwMode="auto">
          <a:xfrm>
            <a:off x="228600" y="1905000"/>
            <a:ext cx="914400" cy="1676400"/>
          </a:xfrm>
          <a:prstGeom prst="pentagon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181" name="Line 45"/>
          <p:cNvSpPr>
            <a:spLocks noChangeShapeType="1"/>
          </p:cNvSpPr>
          <p:nvPr/>
        </p:nvSpPr>
        <p:spPr bwMode="auto">
          <a:xfrm>
            <a:off x="685800" y="1905000"/>
            <a:ext cx="7772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82" name="Line 46"/>
          <p:cNvSpPr>
            <a:spLocks noChangeShapeType="1"/>
          </p:cNvSpPr>
          <p:nvPr/>
        </p:nvSpPr>
        <p:spPr bwMode="auto">
          <a:xfrm>
            <a:off x="381000" y="3581400"/>
            <a:ext cx="7772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83" name="Line 47"/>
          <p:cNvSpPr>
            <a:spLocks noChangeShapeType="1"/>
          </p:cNvSpPr>
          <p:nvPr/>
        </p:nvSpPr>
        <p:spPr bwMode="auto">
          <a:xfrm>
            <a:off x="990600" y="3581400"/>
            <a:ext cx="7772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84" name="Line 48"/>
          <p:cNvSpPr>
            <a:spLocks noChangeShapeType="1"/>
          </p:cNvSpPr>
          <p:nvPr/>
        </p:nvSpPr>
        <p:spPr bwMode="auto">
          <a:xfrm>
            <a:off x="1143000" y="2514600"/>
            <a:ext cx="7772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79" name="AutoShape 43"/>
          <p:cNvSpPr>
            <a:spLocks noChangeArrowheads="1"/>
          </p:cNvSpPr>
          <p:nvPr/>
        </p:nvSpPr>
        <p:spPr bwMode="auto">
          <a:xfrm>
            <a:off x="8001000" y="2895600"/>
            <a:ext cx="914400" cy="1676400"/>
          </a:xfrm>
          <a:prstGeom prst="pentagon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186" name="Oval 50"/>
          <p:cNvSpPr>
            <a:spLocks noChangeArrowheads="1"/>
          </p:cNvSpPr>
          <p:nvPr/>
        </p:nvSpPr>
        <p:spPr bwMode="auto">
          <a:xfrm>
            <a:off x="3886200" y="2667000"/>
            <a:ext cx="1371600" cy="137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3185" name="Line 49"/>
          <p:cNvSpPr>
            <a:spLocks noChangeShapeType="1"/>
          </p:cNvSpPr>
          <p:nvPr/>
        </p:nvSpPr>
        <p:spPr bwMode="auto">
          <a:xfrm>
            <a:off x="228600" y="2514600"/>
            <a:ext cx="77724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87" name="Line 51"/>
          <p:cNvSpPr>
            <a:spLocks noChangeShapeType="1"/>
          </p:cNvSpPr>
          <p:nvPr/>
        </p:nvSpPr>
        <p:spPr bwMode="auto">
          <a:xfrm>
            <a:off x="8534400" y="3810000"/>
            <a:ext cx="6858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3189" name="AutoShape 53"/>
          <p:cNvSpPr>
            <a:spLocks noChangeArrowheads="1"/>
          </p:cNvSpPr>
          <p:nvPr/>
        </p:nvSpPr>
        <p:spPr bwMode="auto">
          <a:xfrm>
            <a:off x="7315200" y="4800600"/>
            <a:ext cx="1600200" cy="1676400"/>
          </a:xfrm>
          <a:prstGeom prst="pentagon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3191" name="Oval 55"/>
          <p:cNvSpPr>
            <a:spLocks noChangeArrowheads="1"/>
          </p:cNvSpPr>
          <p:nvPr/>
        </p:nvSpPr>
        <p:spPr bwMode="auto">
          <a:xfrm>
            <a:off x="7429500" y="5029200"/>
            <a:ext cx="1371600" cy="1371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3192" name="Text Box 56"/>
          <p:cNvSpPr txBox="1">
            <a:spLocks noChangeArrowheads="1"/>
          </p:cNvSpPr>
          <p:nvPr/>
        </p:nvSpPr>
        <p:spPr bwMode="auto">
          <a:xfrm>
            <a:off x="6172200" y="4876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sym typeface="Symbol" pitchFamily="18" charset="2"/>
              </a:rPr>
              <a:t>End view</a:t>
            </a:r>
          </a:p>
        </p:txBody>
      </p:sp>
      <p:sp>
        <p:nvSpPr>
          <p:cNvPr id="603193" name="Text Box 57"/>
          <p:cNvSpPr txBox="1">
            <a:spLocks noChangeArrowheads="1"/>
          </p:cNvSpPr>
          <p:nvPr/>
        </p:nvSpPr>
        <p:spPr bwMode="auto">
          <a:xfrm>
            <a:off x="5486400" y="35052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sym typeface="Symbol" pitchFamily="18" charset="2"/>
              </a:rPr>
              <a:t>Perspective view</a:t>
            </a:r>
          </a:p>
        </p:txBody>
      </p:sp>
      <p:sp>
        <p:nvSpPr>
          <p:cNvPr id="603194" name="Text Box 58"/>
          <p:cNvSpPr txBox="1">
            <a:spLocks noChangeArrowheads="1"/>
          </p:cNvSpPr>
          <p:nvPr/>
        </p:nvSpPr>
        <p:spPr bwMode="auto">
          <a:xfrm>
            <a:off x="152400" y="4181475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flux out of the end caps is negligible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Because it is a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regular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 pentagon, the flux from the</a:t>
            </a:r>
            <a:br>
              <a:rPr lang="en-US" sz="2400">
                <a:solidFill>
                  <a:srgbClr val="9900CC"/>
                </a:solidFill>
                <a:sym typeface="Symbol" pitchFamily="18" charset="2"/>
              </a:rPr>
            </a:b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other five sides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must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 be the same</a:t>
            </a:r>
          </a:p>
        </p:txBody>
      </p:sp>
      <p:graphicFrame>
        <p:nvGraphicFramePr>
          <p:cNvPr id="603195" name="Object 59"/>
          <p:cNvGraphicFramePr>
            <a:graphicFrameLocks noChangeAspect="1"/>
          </p:cNvGraphicFramePr>
          <p:nvPr/>
        </p:nvGraphicFramePr>
        <p:xfrm>
          <a:off x="609600" y="5334000"/>
          <a:ext cx="18970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0" imgH="228600" progId="Equation.DSMT4">
                  <p:embed/>
                </p:oleObj>
              </mc:Choice>
              <mc:Fallback>
                <p:oleObj name="Equation" r:id="rId2" imgW="774360" imgH="2286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34000"/>
                        <a:ext cx="18970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96" name="Object 60"/>
          <p:cNvGraphicFramePr>
            <a:graphicFrameLocks noChangeAspect="1"/>
          </p:cNvGraphicFramePr>
          <p:nvPr/>
        </p:nvGraphicFramePr>
        <p:xfrm>
          <a:off x="152400" y="6019800"/>
          <a:ext cx="25495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120" imgH="241200" progId="Equation.DSMT4">
                  <p:embed/>
                </p:oleObj>
              </mc:Choice>
              <mc:Fallback>
                <p:oleObj name="Equation" r:id="rId4" imgW="1041120" imgH="2412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19800"/>
                        <a:ext cx="25495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97" name="Object 61"/>
          <p:cNvGraphicFramePr>
            <a:graphicFrameLocks noChangeAspect="1"/>
          </p:cNvGraphicFramePr>
          <p:nvPr/>
        </p:nvGraphicFramePr>
        <p:xfrm>
          <a:off x="3657600" y="5334000"/>
          <a:ext cx="31099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253800" progId="Equation.DSMT4">
                  <p:embed/>
                </p:oleObj>
              </mc:Choice>
              <mc:Fallback>
                <p:oleObj name="Equation" r:id="rId6" imgW="1269720" imgH="2538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334000"/>
                        <a:ext cx="310991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3198" name="Object 62"/>
          <p:cNvGraphicFramePr>
            <a:graphicFrameLocks noChangeAspect="1"/>
          </p:cNvGraphicFramePr>
          <p:nvPr/>
        </p:nvGraphicFramePr>
        <p:xfrm>
          <a:off x="3581400" y="6096000"/>
          <a:ext cx="31099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253800" progId="Equation.DSMT4">
                  <p:embed/>
                </p:oleObj>
              </mc:Choice>
              <mc:Fallback>
                <p:oleObj name="Equation" r:id="rId8" imgW="1269720" imgH="2538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6096000"/>
                        <a:ext cx="3109913" cy="5524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3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3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3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9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1" name="Oval 31"/>
          <p:cNvSpPr>
            <a:spLocks noChangeArrowheads="1"/>
          </p:cNvSpPr>
          <p:nvPr/>
        </p:nvSpPr>
        <p:spPr bwMode="auto">
          <a:xfrm>
            <a:off x="6553200" y="3048000"/>
            <a:ext cx="2438400" cy="2362200"/>
          </a:xfrm>
          <a:prstGeom prst="ellips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33FF">
                        <a:gamma/>
                        <a:tint val="0"/>
                        <a:invGamma/>
                      </a:srgbClr>
                    </a:gs>
                    <a:gs pos="100000">
                      <a:srgbClr val="9933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6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Using Gauss’s Law to find E-field</a:t>
            </a:r>
          </a:p>
        </p:txBody>
      </p:sp>
      <p:sp>
        <p:nvSpPr>
          <p:cNvPr id="604164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 sphere of radius </a:t>
            </a:r>
            <a:r>
              <a:rPr lang="en-US" sz="2400" i="1"/>
              <a:t>a</a:t>
            </a:r>
            <a:r>
              <a:rPr lang="en-US" sz="2400"/>
              <a:t> has uniform charge density </a:t>
            </a:r>
            <a:r>
              <a:rPr lang="en-US" sz="2400" i="1">
                <a:sym typeface="Symbol" pitchFamily="18" charset="2"/>
              </a:rPr>
              <a:t> </a:t>
            </a:r>
            <a:r>
              <a:rPr lang="en-US" sz="2400">
                <a:sym typeface="Symbol" pitchFamily="18" charset="2"/>
              </a:rPr>
              <a:t>throughout.  What is the direction and magnitude of the electric field everywhere?</a:t>
            </a:r>
          </a:p>
        </p:txBody>
      </p:sp>
      <p:sp>
        <p:nvSpPr>
          <p:cNvPr id="604171" name="Oval 11"/>
          <p:cNvSpPr>
            <a:spLocks noChangeArrowheads="1"/>
          </p:cNvSpPr>
          <p:nvPr/>
        </p:nvSpPr>
        <p:spPr bwMode="auto">
          <a:xfrm>
            <a:off x="7086600" y="3505200"/>
            <a:ext cx="1371600" cy="13716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4183" name="Line 23"/>
          <p:cNvSpPr>
            <a:spLocks noChangeShapeType="1"/>
          </p:cNvSpPr>
          <p:nvPr/>
        </p:nvSpPr>
        <p:spPr bwMode="auto">
          <a:xfrm>
            <a:off x="7772400" y="4876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4" name="Text Box 24"/>
          <p:cNvSpPr txBox="1">
            <a:spLocks noChangeArrowheads="1"/>
          </p:cNvSpPr>
          <p:nvPr/>
        </p:nvSpPr>
        <p:spPr bwMode="auto">
          <a:xfrm>
            <a:off x="7848600" y="487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604185" name="Text Box 25"/>
          <p:cNvSpPr txBox="1">
            <a:spLocks noChangeArrowheads="1"/>
          </p:cNvSpPr>
          <p:nvPr/>
        </p:nvSpPr>
        <p:spPr bwMode="auto">
          <a:xfrm>
            <a:off x="152400" y="16764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Clearly, all directions are created equal in this problem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Certainly the electric field will point away from the sphere at all points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electric field must depend </a:t>
            </a:r>
            <a:r>
              <a:rPr lang="en-US" sz="2400" i="1">
                <a:solidFill>
                  <a:schemeClr val="accent2"/>
                </a:solidFill>
              </a:rPr>
              <a:t>only</a:t>
            </a:r>
            <a:r>
              <a:rPr lang="en-US" sz="2400">
                <a:solidFill>
                  <a:schemeClr val="accent2"/>
                </a:solidFill>
              </a:rPr>
              <a:t> on the distance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Draw a sphere of radius </a:t>
            </a:r>
            <a:r>
              <a:rPr lang="en-US" sz="2400" i="1">
                <a:solidFill>
                  <a:srgbClr val="FF0000"/>
                </a:solidFill>
              </a:rPr>
              <a:t>r</a:t>
            </a:r>
            <a:r>
              <a:rPr lang="en-US" sz="2400">
                <a:solidFill>
                  <a:srgbClr val="FF0000"/>
                </a:solidFill>
              </a:rPr>
              <a:t> around this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Now use Gauss’s Law with this sphere</a:t>
            </a:r>
            <a:endParaRPr lang="en-US" sz="2400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04186" name="Object 26"/>
          <p:cNvGraphicFramePr>
            <a:graphicFrameLocks noChangeAspect="1"/>
          </p:cNvGraphicFramePr>
          <p:nvPr/>
        </p:nvGraphicFramePr>
        <p:xfrm>
          <a:off x="7286625" y="2576513"/>
          <a:ext cx="11509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800" imgH="177480" progId="Equation.DSMT4">
                  <p:embed/>
                </p:oleObj>
              </mc:Choice>
              <mc:Fallback>
                <p:oleObj name="Equation" r:id="rId4" imgW="469800" imgH="17748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2576513"/>
                        <a:ext cx="11509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87" name="Line 27"/>
          <p:cNvSpPr>
            <a:spLocks noChangeShapeType="1"/>
          </p:cNvSpPr>
          <p:nvPr/>
        </p:nvSpPr>
        <p:spPr bwMode="auto">
          <a:xfrm flipH="1">
            <a:off x="7239000" y="4191000"/>
            <a:ext cx="533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8" name="Text Box 28"/>
          <p:cNvSpPr txBox="1">
            <a:spLocks noChangeArrowheads="1"/>
          </p:cNvSpPr>
          <p:nvPr/>
        </p:nvSpPr>
        <p:spPr bwMode="auto">
          <a:xfrm>
            <a:off x="7010400" y="464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r</a:t>
            </a:r>
            <a:endParaRPr lang="en-US" sz="2400" b="1" i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04189" name="Object 29"/>
          <p:cNvGraphicFramePr>
            <a:graphicFrameLocks noChangeAspect="1"/>
          </p:cNvGraphicFramePr>
          <p:nvPr/>
        </p:nvGraphicFramePr>
        <p:xfrm>
          <a:off x="7162800" y="55626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5626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0" name="Line 30"/>
          <p:cNvSpPr>
            <a:spLocks noChangeShapeType="1"/>
          </p:cNvSpPr>
          <p:nvPr/>
        </p:nvSpPr>
        <p:spPr bwMode="auto">
          <a:xfrm flipH="1">
            <a:off x="7010400" y="5257800"/>
            <a:ext cx="236538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4192" name="Object 32"/>
          <p:cNvGraphicFramePr>
            <a:graphicFrameLocks noChangeAspect="1"/>
          </p:cNvGraphicFramePr>
          <p:nvPr/>
        </p:nvGraphicFramePr>
        <p:xfrm>
          <a:off x="5257800" y="3084513"/>
          <a:ext cx="16494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228600" progId="Equation.DSMT4">
                  <p:embed/>
                </p:oleObj>
              </mc:Choice>
              <mc:Fallback>
                <p:oleObj name="Equation" r:id="rId8" imgW="67284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084513"/>
                        <a:ext cx="164941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3" name="Object 33"/>
          <p:cNvGraphicFramePr>
            <a:graphicFrameLocks noChangeAspect="1"/>
          </p:cNvGraphicFramePr>
          <p:nvPr/>
        </p:nvGraphicFramePr>
        <p:xfrm>
          <a:off x="4343400" y="3581400"/>
          <a:ext cx="21780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228600" progId="Equation.DSMT4">
                  <p:embed/>
                </p:oleObj>
              </mc:Choice>
              <mc:Fallback>
                <p:oleObj name="Equation" r:id="rId10" imgW="88884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81400"/>
                        <a:ext cx="21780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4" name="Object 34"/>
          <p:cNvGraphicFramePr>
            <a:graphicFrameLocks noChangeAspect="1"/>
          </p:cNvGraphicFramePr>
          <p:nvPr/>
        </p:nvGraphicFramePr>
        <p:xfrm>
          <a:off x="3276600" y="4114800"/>
          <a:ext cx="28305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600" imgH="241200" progId="Equation.DSMT4">
                  <p:embed/>
                </p:oleObj>
              </mc:Choice>
              <mc:Fallback>
                <p:oleObj name="Equation" r:id="rId12" imgW="1155600" imgH="241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14800"/>
                        <a:ext cx="28305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5" name="Object 35"/>
          <p:cNvGraphicFramePr>
            <a:graphicFrameLocks noChangeAspect="1"/>
          </p:cNvGraphicFramePr>
          <p:nvPr/>
        </p:nvGraphicFramePr>
        <p:xfrm>
          <a:off x="577850" y="3540125"/>
          <a:ext cx="18034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560" imgH="457200" progId="Equation.DSMT4">
                  <p:embed/>
                </p:oleObj>
              </mc:Choice>
              <mc:Fallback>
                <p:oleObj name="Equation" r:id="rId14" imgW="736560" imgH="457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3540125"/>
                        <a:ext cx="1803400" cy="9969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96" name="Text Box 36"/>
          <p:cNvSpPr txBox="1">
            <a:spLocks noChangeArrowheads="1"/>
          </p:cNvSpPr>
          <p:nvPr/>
        </p:nvSpPr>
        <p:spPr bwMode="auto">
          <a:xfrm>
            <a:off x="248920" y="5085080"/>
            <a:ext cx="6553200" cy="5847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Is this the electric field everywhere? </a:t>
            </a:r>
            <a:endParaRPr lang="en-US" sz="32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4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4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4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0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0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0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1" grpId="0" animBg="1"/>
      <p:bldP spid="604185" grpId="0" uiExpand="1" build="p"/>
      <p:bldP spid="604187" grpId="0" animBg="1"/>
      <p:bldP spid="604188" grpId="0"/>
      <p:bldP spid="604190" grpId="0" animBg="1"/>
      <p:bldP spid="6041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20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" y="4495800"/>
            <a:ext cx="38100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51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Using Gauss’s Law to find E-field (2)</a:t>
            </a:r>
          </a:p>
        </p:txBody>
      </p:sp>
      <p:sp>
        <p:nvSpPr>
          <p:cNvPr id="605188" name="Text Box 4"/>
          <p:cNvSpPr txBox="1">
            <a:spLocks noChangeArrowheads="1"/>
          </p:cNvSpPr>
          <p:nvPr/>
        </p:nvSpPr>
        <p:spPr bwMode="auto">
          <a:xfrm>
            <a:off x="228600" y="685800"/>
            <a:ext cx="8686800" cy="120032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A sphere of radius </a:t>
            </a:r>
            <a:r>
              <a:rPr lang="en-US" sz="2400" i="1" dirty="0"/>
              <a:t>a</a:t>
            </a:r>
            <a:r>
              <a:rPr lang="en-US" sz="2400" dirty="0"/>
              <a:t> has uniform charge density </a:t>
            </a:r>
            <a:r>
              <a:rPr lang="en-US" sz="2400" i="1" dirty="0">
                <a:sym typeface="Symbol" pitchFamily="18" charset="2"/>
              </a:rPr>
              <a:t> </a:t>
            </a:r>
            <a:r>
              <a:rPr lang="en-US" sz="2400" dirty="0">
                <a:sym typeface="Symbol" pitchFamily="18" charset="2"/>
              </a:rPr>
              <a:t>throughout.  What is the direction and magnitude of the electric field everywhere? [Like example 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23.6</a:t>
            </a:r>
            <a:r>
              <a:rPr lang="en-US" sz="2400" dirty="0">
                <a:sym typeface="Symbol" pitchFamily="18" charset="2"/>
              </a:rPr>
              <a:t>]</a:t>
            </a:r>
          </a:p>
        </p:txBody>
      </p:sp>
      <p:sp>
        <p:nvSpPr>
          <p:cNvPr id="605189" name="Oval 5"/>
          <p:cNvSpPr>
            <a:spLocks noChangeArrowheads="1"/>
          </p:cNvSpPr>
          <p:nvPr/>
        </p:nvSpPr>
        <p:spPr bwMode="auto">
          <a:xfrm>
            <a:off x="7086600" y="3505200"/>
            <a:ext cx="1371600" cy="13716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05190" name="Line 6"/>
          <p:cNvSpPr>
            <a:spLocks noChangeShapeType="1"/>
          </p:cNvSpPr>
          <p:nvPr/>
        </p:nvSpPr>
        <p:spPr bwMode="auto">
          <a:xfrm>
            <a:off x="7772400" y="4876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1" name="Text Box 7"/>
          <p:cNvSpPr txBox="1">
            <a:spLocks noChangeArrowheads="1"/>
          </p:cNvSpPr>
          <p:nvPr/>
        </p:nvSpPr>
        <p:spPr bwMode="auto">
          <a:xfrm>
            <a:off x="7848600" y="4876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152400" y="1752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When computing the flux for a Gaussian surface, only include the electric charges </a:t>
            </a:r>
            <a:r>
              <a:rPr lang="en-US" sz="2400" i="1" dirty="0">
                <a:solidFill>
                  <a:schemeClr val="accent2"/>
                </a:solidFill>
              </a:rPr>
              <a:t>inside</a:t>
            </a:r>
            <a:r>
              <a:rPr lang="en-US" sz="2400" dirty="0">
                <a:solidFill>
                  <a:schemeClr val="accent2"/>
                </a:solidFill>
              </a:rPr>
              <a:t> the surface</a:t>
            </a:r>
          </a:p>
        </p:txBody>
      </p:sp>
      <p:graphicFrame>
        <p:nvGraphicFramePr>
          <p:cNvPr id="605193" name="Object 9"/>
          <p:cNvGraphicFramePr>
            <a:graphicFrameLocks noChangeAspect="1"/>
          </p:cNvGraphicFramePr>
          <p:nvPr/>
        </p:nvGraphicFramePr>
        <p:xfrm>
          <a:off x="7239000" y="2209800"/>
          <a:ext cx="11509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800" imgH="177480" progId="Equation.DSMT4">
                  <p:embed/>
                </p:oleObj>
              </mc:Choice>
              <mc:Fallback>
                <p:oleObj name="Equation" r:id="rId3" imgW="469800" imgH="177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209800"/>
                        <a:ext cx="11509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4" name="Line 10"/>
          <p:cNvSpPr>
            <a:spLocks noChangeShapeType="1"/>
          </p:cNvSpPr>
          <p:nvPr/>
        </p:nvSpPr>
        <p:spPr bwMode="auto">
          <a:xfrm flipH="1">
            <a:off x="7543800" y="41910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5195" name="Text Box 11"/>
          <p:cNvSpPr txBox="1">
            <a:spLocks noChangeArrowheads="1"/>
          </p:cNvSpPr>
          <p:nvPr/>
        </p:nvSpPr>
        <p:spPr bwMode="auto">
          <a:xfrm>
            <a:off x="7315200" y="4038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r</a:t>
            </a:r>
            <a:endParaRPr lang="en-US" sz="2400" b="1" i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05196" name="Object 12"/>
          <p:cNvGraphicFramePr>
            <a:graphicFrameLocks noChangeAspect="1"/>
          </p:cNvGraphicFramePr>
          <p:nvPr/>
        </p:nvGraphicFramePr>
        <p:xfrm>
          <a:off x="7162800" y="51816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97" name="Line 13"/>
          <p:cNvSpPr>
            <a:spLocks noChangeShapeType="1"/>
          </p:cNvSpPr>
          <p:nvPr/>
        </p:nvSpPr>
        <p:spPr bwMode="auto">
          <a:xfrm flipH="1">
            <a:off x="7307263" y="4648200"/>
            <a:ext cx="236537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5198" name="Object 14"/>
          <p:cNvGraphicFramePr>
            <a:graphicFrameLocks noChangeAspect="1"/>
          </p:cNvGraphicFramePr>
          <p:nvPr/>
        </p:nvGraphicFramePr>
        <p:xfrm>
          <a:off x="4957763" y="1981200"/>
          <a:ext cx="1649412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981200"/>
                        <a:ext cx="1649412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199" name="Object 15"/>
          <p:cNvGraphicFramePr>
            <a:graphicFrameLocks noChangeAspect="1"/>
          </p:cNvGraphicFramePr>
          <p:nvPr/>
        </p:nvGraphicFramePr>
        <p:xfrm>
          <a:off x="4500563" y="2514600"/>
          <a:ext cx="217805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8840" imgH="228600" progId="Equation.DSMT4">
                  <p:embed/>
                </p:oleObj>
              </mc:Choice>
              <mc:Fallback>
                <p:oleObj name="Equation" r:id="rId9" imgW="88884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514600"/>
                        <a:ext cx="217805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00" name="Object 16"/>
          <p:cNvGraphicFramePr>
            <a:graphicFrameLocks noChangeAspect="1"/>
          </p:cNvGraphicFramePr>
          <p:nvPr/>
        </p:nvGraphicFramePr>
        <p:xfrm>
          <a:off x="4057650" y="3048000"/>
          <a:ext cx="28003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3000" imgH="241200" progId="Equation.DSMT4">
                  <p:embed/>
                </p:oleObj>
              </mc:Choice>
              <mc:Fallback>
                <p:oleObj name="Equation" r:id="rId11" imgW="114300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3048000"/>
                        <a:ext cx="28003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5201" name="Object 17"/>
          <p:cNvGraphicFramePr>
            <a:graphicFrameLocks noChangeAspect="1"/>
          </p:cNvGraphicFramePr>
          <p:nvPr/>
        </p:nvGraphicFramePr>
        <p:xfrm>
          <a:off x="2435225" y="4267200"/>
          <a:ext cx="44164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03240" imgH="482400" progId="Equation.DSMT4">
                  <p:embed/>
                </p:oleObj>
              </mc:Choice>
              <mc:Fallback>
                <p:oleObj name="Equation" r:id="rId13" imgW="1803240" imgH="482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4267200"/>
                        <a:ext cx="4416425" cy="10525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5186" name="Oval 2"/>
          <p:cNvSpPr>
            <a:spLocks noChangeArrowheads="1"/>
          </p:cNvSpPr>
          <p:nvPr/>
        </p:nvSpPr>
        <p:spPr bwMode="auto">
          <a:xfrm>
            <a:off x="7315200" y="3733800"/>
            <a:ext cx="914400" cy="914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33FF">
                        <a:gamma/>
                        <a:tint val="0"/>
                        <a:invGamma/>
                      </a:srgbClr>
                    </a:gs>
                    <a:gs pos="100000">
                      <a:srgbClr val="9933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4" name="Rectangle 20"/>
          <p:cNvSpPr>
            <a:spLocks noChangeArrowheads="1"/>
          </p:cNvSpPr>
          <p:nvPr/>
        </p:nvSpPr>
        <p:spPr bwMode="auto">
          <a:xfrm>
            <a:off x="4572000" y="3200400"/>
            <a:ext cx="152400" cy="228600"/>
          </a:xfrm>
          <a:prstGeom prst="rect">
            <a:avLst/>
          </a:prstGeom>
          <a:noFill/>
          <a:ln w="28575">
            <a:solidFill>
              <a:srgbClr val="9900CC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5208" name="Object 24"/>
          <p:cNvGraphicFramePr>
            <a:graphicFrameLocks noChangeAspect="1"/>
          </p:cNvGraphicFramePr>
          <p:nvPr/>
        </p:nvGraphicFramePr>
        <p:xfrm>
          <a:off x="4060825" y="3679825"/>
          <a:ext cx="202088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25480" imgH="228600" progId="Equation.DSMT4">
                  <p:embed/>
                </p:oleObj>
              </mc:Choice>
              <mc:Fallback>
                <p:oleObj name="Equation" r:id="rId15" imgW="82548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3679825"/>
                        <a:ext cx="202088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55520" y="6395650"/>
            <a:ext cx="457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r/a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5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0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0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0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2" grpId="0" build="p"/>
      <p:bldP spid="605194" grpId="0" animBg="1"/>
      <p:bldP spid="605195" grpId="0"/>
      <p:bldP spid="605186" grpId="0" animBg="1"/>
      <p:bldP spid="605204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Electric Field From a Line Charge</a:t>
            </a:r>
          </a:p>
        </p:txBody>
      </p:sp>
      <p:sp>
        <p:nvSpPr>
          <p:cNvPr id="606211" name="Text Box 3"/>
          <p:cNvSpPr txBox="1">
            <a:spLocks noChangeArrowheads="1"/>
          </p:cNvSpPr>
          <p:nvPr/>
        </p:nvSpPr>
        <p:spPr bwMode="auto">
          <a:xfrm>
            <a:off x="1524000" y="685800"/>
            <a:ext cx="52578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What is the electric field from an infinite line with linear charge density </a:t>
            </a:r>
            <a:r>
              <a:rPr lang="en-US" sz="2400" i="1">
                <a:sym typeface="Symbol" pitchFamily="18" charset="2"/>
              </a:rPr>
              <a:t></a:t>
            </a:r>
            <a:r>
              <a:rPr lang="en-US" sz="2400">
                <a:sym typeface="Symbol" pitchFamily="18" charset="2"/>
              </a:rPr>
              <a:t>?</a:t>
            </a:r>
          </a:p>
        </p:txBody>
      </p:sp>
      <p:graphicFrame>
        <p:nvGraphicFramePr>
          <p:cNvPr id="606216" name="Object 8"/>
          <p:cNvGraphicFramePr>
            <a:graphicFrameLocks noChangeAspect="1"/>
          </p:cNvGraphicFramePr>
          <p:nvPr/>
        </p:nvGraphicFramePr>
        <p:xfrm>
          <a:off x="7391400" y="1981200"/>
          <a:ext cx="11509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00" imgH="177480" progId="Equation.DSMT4">
                  <p:embed/>
                </p:oleObj>
              </mc:Choice>
              <mc:Fallback>
                <p:oleObj name="Equation" r:id="rId2" imgW="4698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981200"/>
                        <a:ext cx="115093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221" name="Object 13"/>
          <p:cNvGraphicFramePr>
            <a:graphicFrameLocks noChangeAspect="1"/>
          </p:cNvGraphicFramePr>
          <p:nvPr/>
        </p:nvGraphicFramePr>
        <p:xfrm>
          <a:off x="5638800" y="5105400"/>
          <a:ext cx="1649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40" imgH="228600" progId="Equation.DSMT4">
                  <p:embed/>
                </p:oleObj>
              </mc:Choice>
              <mc:Fallback>
                <p:oleObj name="Equation" r:id="rId4" imgW="6728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05400"/>
                        <a:ext cx="1649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228" name="Line 20"/>
          <p:cNvSpPr>
            <a:spLocks noChangeShapeType="1"/>
          </p:cNvSpPr>
          <p:nvPr/>
        </p:nvSpPr>
        <p:spPr bwMode="auto">
          <a:xfrm flipH="1">
            <a:off x="152400" y="2819400"/>
            <a:ext cx="47244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6230" name="Object 22"/>
          <p:cNvGraphicFramePr>
            <a:graphicFrameLocks noChangeAspect="1"/>
          </p:cNvGraphicFramePr>
          <p:nvPr/>
        </p:nvGraphicFramePr>
        <p:xfrm>
          <a:off x="0" y="18288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88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6292" name="Group 84"/>
          <p:cNvGrpSpPr>
            <a:grpSpLocks/>
          </p:cNvGrpSpPr>
          <p:nvPr/>
        </p:nvGrpSpPr>
        <p:grpSpPr bwMode="auto">
          <a:xfrm>
            <a:off x="609600" y="1752600"/>
            <a:ext cx="5867400" cy="457200"/>
            <a:chOff x="768" y="1104"/>
            <a:chExt cx="3696" cy="288"/>
          </a:xfrm>
        </p:grpSpPr>
        <p:sp>
          <p:nvSpPr>
            <p:cNvPr id="606229" name="Line 21"/>
            <p:cNvSpPr>
              <a:spLocks noChangeShapeType="1"/>
            </p:cNvSpPr>
            <p:nvPr/>
          </p:nvSpPr>
          <p:spPr bwMode="auto">
            <a:xfrm flipV="1">
              <a:off x="2448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1" name="Line 23"/>
            <p:cNvSpPr>
              <a:spLocks noChangeShapeType="1"/>
            </p:cNvSpPr>
            <p:nvPr/>
          </p:nvSpPr>
          <p:spPr bwMode="auto">
            <a:xfrm flipV="1">
              <a:off x="2112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2" name="Line 24"/>
            <p:cNvSpPr>
              <a:spLocks noChangeShapeType="1"/>
            </p:cNvSpPr>
            <p:nvPr/>
          </p:nvSpPr>
          <p:spPr bwMode="auto">
            <a:xfrm flipV="1">
              <a:off x="1776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3" name="Line 25"/>
            <p:cNvSpPr>
              <a:spLocks noChangeShapeType="1"/>
            </p:cNvSpPr>
            <p:nvPr/>
          </p:nvSpPr>
          <p:spPr bwMode="auto">
            <a:xfrm flipV="1">
              <a:off x="1440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4" name="Line 26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5" name="Line 27"/>
            <p:cNvSpPr>
              <a:spLocks noChangeShapeType="1"/>
            </p:cNvSpPr>
            <p:nvPr/>
          </p:nvSpPr>
          <p:spPr bwMode="auto">
            <a:xfrm flipV="1">
              <a:off x="768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6" name="Line 28"/>
            <p:cNvSpPr>
              <a:spLocks noChangeShapeType="1"/>
            </p:cNvSpPr>
            <p:nvPr/>
          </p:nvSpPr>
          <p:spPr bwMode="auto">
            <a:xfrm flipV="1">
              <a:off x="4464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7" name="Line 29"/>
            <p:cNvSpPr>
              <a:spLocks noChangeShapeType="1"/>
            </p:cNvSpPr>
            <p:nvPr/>
          </p:nvSpPr>
          <p:spPr bwMode="auto">
            <a:xfrm flipV="1">
              <a:off x="4128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8" name="Line 30"/>
            <p:cNvSpPr>
              <a:spLocks noChangeShapeType="1"/>
            </p:cNvSpPr>
            <p:nvPr/>
          </p:nvSpPr>
          <p:spPr bwMode="auto">
            <a:xfrm flipV="1">
              <a:off x="3792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39" name="Line 31"/>
            <p:cNvSpPr>
              <a:spLocks noChangeShapeType="1"/>
            </p:cNvSpPr>
            <p:nvPr/>
          </p:nvSpPr>
          <p:spPr bwMode="auto">
            <a:xfrm flipV="1">
              <a:off x="3456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0" name="Line 32"/>
            <p:cNvSpPr>
              <a:spLocks noChangeShapeType="1"/>
            </p:cNvSpPr>
            <p:nvPr/>
          </p:nvSpPr>
          <p:spPr bwMode="auto">
            <a:xfrm flipV="1">
              <a:off x="3120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1" name="Line 33"/>
            <p:cNvSpPr>
              <a:spLocks noChangeShapeType="1"/>
            </p:cNvSpPr>
            <p:nvPr/>
          </p:nvSpPr>
          <p:spPr bwMode="auto">
            <a:xfrm flipV="1">
              <a:off x="2784" y="1104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6289" name="Group 81"/>
          <p:cNvGrpSpPr>
            <a:grpSpLocks/>
          </p:cNvGrpSpPr>
          <p:nvPr/>
        </p:nvGrpSpPr>
        <p:grpSpPr bwMode="auto">
          <a:xfrm>
            <a:off x="609600" y="3429000"/>
            <a:ext cx="5867400" cy="457200"/>
            <a:chOff x="768" y="2160"/>
            <a:chExt cx="3696" cy="288"/>
          </a:xfrm>
        </p:grpSpPr>
        <p:sp>
          <p:nvSpPr>
            <p:cNvPr id="606242" name="Line 34"/>
            <p:cNvSpPr>
              <a:spLocks noChangeShapeType="1"/>
            </p:cNvSpPr>
            <p:nvPr/>
          </p:nvSpPr>
          <p:spPr bwMode="auto">
            <a:xfrm>
              <a:off x="2448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3" name="Line 35"/>
            <p:cNvSpPr>
              <a:spLocks noChangeShapeType="1"/>
            </p:cNvSpPr>
            <p:nvPr/>
          </p:nvSpPr>
          <p:spPr bwMode="auto">
            <a:xfrm>
              <a:off x="2112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4" name="Line 36"/>
            <p:cNvSpPr>
              <a:spLocks noChangeShapeType="1"/>
            </p:cNvSpPr>
            <p:nvPr/>
          </p:nvSpPr>
          <p:spPr bwMode="auto">
            <a:xfrm>
              <a:off x="1776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5" name="Line 37"/>
            <p:cNvSpPr>
              <a:spLocks noChangeShapeType="1"/>
            </p:cNvSpPr>
            <p:nvPr/>
          </p:nvSpPr>
          <p:spPr bwMode="auto">
            <a:xfrm>
              <a:off x="1440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6" name="Line 38"/>
            <p:cNvSpPr>
              <a:spLocks noChangeShapeType="1"/>
            </p:cNvSpPr>
            <p:nvPr/>
          </p:nvSpPr>
          <p:spPr bwMode="auto">
            <a:xfrm>
              <a:off x="1104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7" name="Line 39"/>
            <p:cNvSpPr>
              <a:spLocks noChangeShapeType="1"/>
            </p:cNvSpPr>
            <p:nvPr/>
          </p:nvSpPr>
          <p:spPr bwMode="auto">
            <a:xfrm>
              <a:off x="768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8" name="Line 40"/>
            <p:cNvSpPr>
              <a:spLocks noChangeShapeType="1"/>
            </p:cNvSpPr>
            <p:nvPr/>
          </p:nvSpPr>
          <p:spPr bwMode="auto">
            <a:xfrm>
              <a:off x="4464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49" name="Line 41"/>
            <p:cNvSpPr>
              <a:spLocks noChangeShapeType="1"/>
            </p:cNvSpPr>
            <p:nvPr/>
          </p:nvSpPr>
          <p:spPr bwMode="auto">
            <a:xfrm>
              <a:off x="4128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0" name="Line 42"/>
            <p:cNvSpPr>
              <a:spLocks noChangeShapeType="1"/>
            </p:cNvSpPr>
            <p:nvPr/>
          </p:nvSpPr>
          <p:spPr bwMode="auto">
            <a:xfrm>
              <a:off x="3792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1" name="Line 43"/>
            <p:cNvSpPr>
              <a:spLocks noChangeShapeType="1"/>
            </p:cNvSpPr>
            <p:nvPr/>
          </p:nvSpPr>
          <p:spPr bwMode="auto">
            <a:xfrm>
              <a:off x="3456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2" name="Line 44"/>
            <p:cNvSpPr>
              <a:spLocks noChangeShapeType="1"/>
            </p:cNvSpPr>
            <p:nvPr/>
          </p:nvSpPr>
          <p:spPr bwMode="auto">
            <a:xfrm>
              <a:off x="3120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3" name="Line 45"/>
            <p:cNvSpPr>
              <a:spLocks noChangeShapeType="1"/>
            </p:cNvSpPr>
            <p:nvPr/>
          </p:nvSpPr>
          <p:spPr bwMode="auto">
            <a:xfrm>
              <a:off x="2784" y="216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6291" name="Group 83"/>
          <p:cNvGrpSpPr>
            <a:grpSpLocks/>
          </p:cNvGrpSpPr>
          <p:nvPr/>
        </p:nvGrpSpPr>
        <p:grpSpPr bwMode="auto">
          <a:xfrm>
            <a:off x="914400" y="2286000"/>
            <a:ext cx="6096000" cy="228600"/>
            <a:chOff x="960" y="1440"/>
            <a:chExt cx="3840" cy="144"/>
          </a:xfrm>
        </p:grpSpPr>
        <p:sp>
          <p:nvSpPr>
            <p:cNvPr id="606277" name="Line 69"/>
            <p:cNvSpPr>
              <a:spLocks noChangeShapeType="1"/>
            </p:cNvSpPr>
            <p:nvPr/>
          </p:nvSpPr>
          <p:spPr bwMode="auto">
            <a:xfrm flipV="1">
              <a:off x="960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8" name="Line 70"/>
            <p:cNvSpPr>
              <a:spLocks noChangeShapeType="1"/>
            </p:cNvSpPr>
            <p:nvPr/>
          </p:nvSpPr>
          <p:spPr bwMode="auto">
            <a:xfrm flipV="1">
              <a:off x="1296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9" name="Line 71"/>
            <p:cNvSpPr>
              <a:spLocks noChangeShapeType="1"/>
            </p:cNvSpPr>
            <p:nvPr/>
          </p:nvSpPr>
          <p:spPr bwMode="auto">
            <a:xfrm flipV="1">
              <a:off x="1632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0" name="Line 72"/>
            <p:cNvSpPr>
              <a:spLocks noChangeShapeType="1"/>
            </p:cNvSpPr>
            <p:nvPr/>
          </p:nvSpPr>
          <p:spPr bwMode="auto">
            <a:xfrm flipV="1">
              <a:off x="1968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1" name="Line 73"/>
            <p:cNvSpPr>
              <a:spLocks noChangeShapeType="1"/>
            </p:cNvSpPr>
            <p:nvPr/>
          </p:nvSpPr>
          <p:spPr bwMode="auto">
            <a:xfrm flipV="1">
              <a:off x="2304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2" name="Line 74"/>
            <p:cNvSpPr>
              <a:spLocks noChangeShapeType="1"/>
            </p:cNvSpPr>
            <p:nvPr/>
          </p:nvSpPr>
          <p:spPr bwMode="auto">
            <a:xfrm flipV="1">
              <a:off x="2640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3" name="Line 75"/>
            <p:cNvSpPr>
              <a:spLocks noChangeShapeType="1"/>
            </p:cNvSpPr>
            <p:nvPr/>
          </p:nvSpPr>
          <p:spPr bwMode="auto">
            <a:xfrm flipV="1">
              <a:off x="2976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4" name="Line 76"/>
            <p:cNvSpPr>
              <a:spLocks noChangeShapeType="1"/>
            </p:cNvSpPr>
            <p:nvPr/>
          </p:nvSpPr>
          <p:spPr bwMode="auto">
            <a:xfrm flipV="1">
              <a:off x="3312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5" name="Line 77"/>
            <p:cNvSpPr>
              <a:spLocks noChangeShapeType="1"/>
            </p:cNvSpPr>
            <p:nvPr/>
          </p:nvSpPr>
          <p:spPr bwMode="auto">
            <a:xfrm flipV="1">
              <a:off x="3648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6" name="Line 78"/>
            <p:cNvSpPr>
              <a:spLocks noChangeShapeType="1"/>
            </p:cNvSpPr>
            <p:nvPr/>
          </p:nvSpPr>
          <p:spPr bwMode="auto">
            <a:xfrm flipV="1">
              <a:off x="3984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7" name="Line 79"/>
            <p:cNvSpPr>
              <a:spLocks noChangeShapeType="1"/>
            </p:cNvSpPr>
            <p:nvPr/>
          </p:nvSpPr>
          <p:spPr bwMode="auto">
            <a:xfrm flipV="1">
              <a:off x="4320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88" name="Line 80"/>
            <p:cNvSpPr>
              <a:spLocks noChangeShapeType="1"/>
            </p:cNvSpPr>
            <p:nvPr/>
          </p:nvSpPr>
          <p:spPr bwMode="auto">
            <a:xfrm flipV="1">
              <a:off x="4656" y="1440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6293" name="AutoShape 85"/>
          <p:cNvSpPr>
            <a:spLocks noChangeArrowheads="1"/>
          </p:cNvSpPr>
          <p:nvPr/>
        </p:nvSpPr>
        <p:spPr bwMode="auto">
          <a:xfrm rot="5400000">
            <a:off x="3352800" y="1524000"/>
            <a:ext cx="1219200" cy="2590800"/>
          </a:xfrm>
          <a:prstGeom prst="can">
            <a:avLst>
              <a:gd name="adj" fmla="val 6145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7" name="Line 19"/>
          <p:cNvSpPr>
            <a:spLocks noChangeShapeType="1"/>
          </p:cNvSpPr>
          <p:nvPr/>
        </p:nvSpPr>
        <p:spPr bwMode="auto">
          <a:xfrm>
            <a:off x="4876800" y="2819400"/>
            <a:ext cx="1752600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94" name="Text Box 86"/>
          <p:cNvSpPr txBox="1">
            <a:spLocks noChangeArrowheads="1"/>
          </p:cNvSpPr>
          <p:nvPr/>
        </p:nvSpPr>
        <p:spPr bwMode="auto">
          <a:xfrm>
            <a:off x="0" y="39624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Electric field must point away from the line charge, and depends only on distance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Add a cylindrical Gaussian surface with radius </a:t>
            </a:r>
            <a:r>
              <a:rPr lang="en-US" sz="2400" i="1" dirty="0">
                <a:solidFill>
                  <a:schemeClr val="accent2"/>
                </a:solidFill>
              </a:rPr>
              <a:t>r</a:t>
            </a:r>
            <a:r>
              <a:rPr lang="en-US" sz="2400" dirty="0">
                <a:solidFill>
                  <a:schemeClr val="accent2"/>
                </a:solidFill>
              </a:rPr>
              <a:t> and length </a:t>
            </a:r>
            <a:r>
              <a:rPr lang="en-US" sz="2400" i="1" dirty="0">
                <a:solidFill>
                  <a:schemeClr val="accent2"/>
                </a:solidFill>
              </a:rPr>
              <a:t>L</a:t>
            </a:r>
            <a:endParaRPr lang="en-US" sz="2400" dirty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Use Gauss’s Law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ends of the cylinder don’t contribute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On the side, the electric field and the normal are parallel</a:t>
            </a:r>
          </a:p>
        </p:txBody>
      </p:sp>
      <p:sp>
        <p:nvSpPr>
          <p:cNvPr id="606295" name="Line 87"/>
          <p:cNvSpPr>
            <a:spLocks noChangeShapeType="1"/>
          </p:cNvSpPr>
          <p:nvPr/>
        </p:nvSpPr>
        <p:spPr bwMode="auto">
          <a:xfrm>
            <a:off x="4876800" y="28194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96" name="Text Box 88"/>
          <p:cNvSpPr txBox="1">
            <a:spLocks noChangeArrowheads="1"/>
          </p:cNvSpPr>
          <p:nvPr/>
        </p:nvSpPr>
        <p:spPr bwMode="auto">
          <a:xfrm>
            <a:off x="4724400" y="2819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r</a:t>
            </a:r>
            <a:endParaRPr lang="en-US" sz="2400" b="1" i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06297" name="Line 89"/>
          <p:cNvSpPr>
            <a:spLocks noChangeShapeType="1"/>
          </p:cNvSpPr>
          <p:nvPr/>
        </p:nvSpPr>
        <p:spPr bwMode="auto">
          <a:xfrm flipH="1">
            <a:off x="2667000" y="26670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98" name="Text Box 90"/>
          <p:cNvSpPr txBox="1">
            <a:spLocks noChangeArrowheads="1"/>
          </p:cNvSpPr>
          <p:nvPr/>
        </p:nvSpPr>
        <p:spPr bwMode="auto">
          <a:xfrm>
            <a:off x="3505200" y="2286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L</a:t>
            </a:r>
            <a:endParaRPr lang="en-US" sz="2400" b="1" i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06299" name="Object 91"/>
          <p:cNvGraphicFramePr>
            <a:graphicFrameLocks noChangeAspect="1"/>
          </p:cNvGraphicFramePr>
          <p:nvPr/>
        </p:nvGraphicFramePr>
        <p:xfrm>
          <a:off x="76200" y="6172200"/>
          <a:ext cx="24907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79360" progId="Equation.DSMT4">
                  <p:embed/>
                </p:oleObj>
              </mc:Choice>
              <mc:Fallback>
                <p:oleObj name="Equation" r:id="rId8" imgW="1015920" imgH="27936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72200"/>
                        <a:ext cx="249078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300" name="Line 92"/>
          <p:cNvSpPr>
            <a:spLocks noChangeShapeType="1"/>
          </p:cNvSpPr>
          <p:nvPr/>
        </p:nvSpPr>
        <p:spPr bwMode="auto">
          <a:xfrm rot="5400000" flipH="1" flipV="1">
            <a:off x="4191000" y="2057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6301" name="Object 93"/>
          <p:cNvGraphicFramePr>
            <a:graphicFrameLocks noChangeAspect="1"/>
          </p:cNvGraphicFramePr>
          <p:nvPr/>
        </p:nvGraphicFramePr>
        <p:xfrm>
          <a:off x="3886200" y="167640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6302" name="Line 94"/>
          <p:cNvSpPr>
            <a:spLocks noChangeShapeType="1"/>
          </p:cNvSpPr>
          <p:nvPr/>
        </p:nvSpPr>
        <p:spPr bwMode="auto">
          <a:xfrm rot="5400000" flipH="1" flipV="1">
            <a:off x="5029200" y="21336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6303" name="Object 95"/>
          <p:cNvGraphicFramePr>
            <a:graphicFrameLocks noChangeAspect="1"/>
          </p:cNvGraphicFramePr>
          <p:nvPr/>
        </p:nvGraphicFramePr>
        <p:xfrm>
          <a:off x="5105400" y="190500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0500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304" name="Object 96"/>
          <p:cNvGraphicFramePr>
            <a:graphicFrameLocks noChangeAspect="1"/>
          </p:cNvGraphicFramePr>
          <p:nvPr/>
        </p:nvGraphicFramePr>
        <p:xfrm>
          <a:off x="2551113" y="6246813"/>
          <a:ext cx="11826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400" imgH="228600" progId="Equation.DSMT4">
                  <p:embed/>
                </p:oleObj>
              </mc:Choice>
              <mc:Fallback>
                <p:oleObj name="Equation" r:id="rId13" imgW="482400" imgH="22860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6246813"/>
                        <a:ext cx="118268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305" name="Object 97"/>
          <p:cNvGraphicFramePr>
            <a:graphicFrameLocks noChangeAspect="1"/>
          </p:cNvGraphicFramePr>
          <p:nvPr/>
        </p:nvGraphicFramePr>
        <p:xfrm>
          <a:off x="3705225" y="6230938"/>
          <a:ext cx="20859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50680" imgH="253800" progId="Equation.DSMT4">
                  <p:embed/>
                </p:oleObj>
              </mc:Choice>
              <mc:Fallback>
                <p:oleObj name="Equation" r:id="rId15" imgW="850680" imgH="25380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6230938"/>
                        <a:ext cx="208597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306" name="Object 98"/>
          <p:cNvGraphicFramePr>
            <a:graphicFrameLocks noChangeAspect="1"/>
          </p:cNvGraphicFramePr>
          <p:nvPr/>
        </p:nvGraphicFramePr>
        <p:xfrm>
          <a:off x="7239000" y="5921375"/>
          <a:ext cx="16811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431640" progId="Equation.DSMT4">
                  <p:embed/>
                </p:oleObj>
              </mc:Choice>
              <mc:Fallback>
                <p:oleObj name="Equation" r:id="rId17" imgW="685800" imgH="43164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921375"/>
                        <a:ext cx="16811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6307" name="Object 99"/>
          <p:cNvGraphicFramePr>
            <a:graphicFrameLocks noChangeAspect="1"/>
          </p:cNvGraphicFramePr>
          <p:nvPr/>
        </p:nvGraphicFramePr>
        <p:xfrm>
          <a:off x="7162800" y="2971800"/>
          <a:ext cx="16494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72840" imgH="431640" progId="Equation.DSMT4">
                  <p:embed/>
                </p:oleObj>
              </mc:Choice>
              <mc:Fallback>
                <p:oleObj name="Equation" r:id="rId19" imgW="672840" imgH="43164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971800"/>
                        <a:ext cx="1649413" cy="9366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6290" name="Group 82"/>
          <p:cNvGrpSpPr>
            <a:grpSpLocks/>
          </p:cNvGrpSpPr>
          <p:nvPr/>
        </p:nvGrpSpPr>
        <p:grpSpPr bwMode="auto">
          <a:xfrm>
            <a:off x="76200" y="3124200"/>
            <a:ext cx="6096000" cy="228600"/>
            <a:chOff x="432" y="1968"/>
            <a:chExt cx="3840" cy="144"/>
          </a:xfrm>
        </p:grpSpPr>
        <p:sp>
          <p:nvSpPr>
            <p:cNvPr id="606254" name="Line 46"/>
            <p:cNvSpPr>
              <a:spLocks noChangeShapeType="1"/>
            </p:cNvSpPr>
            <p:nvPr/>
          </p:nvSpPr>
          <p:spPr bwMode="auto">
            <a:xfrm flipH="1">
              <a:off x="432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66" name="Line 58"/>
            <p:cNvSpPr>
              <a:spLocks noChangeShapeType="1"/>
            </p:cNvSpPr>
            <p:nvPr/>
          </p:nvSpPr>
          <p:spPr bwMode="auto">
            <a:xfrm flipH="1">
              <a:off x="768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67" name="Line 59"/>
            <p:cNvSpPr>
              <a:spLocks noChangeShapeType="1"/>
            </p:cNvSpPr>
            <p:nvPr/>
          </p:nvSpPr>
          <p:spPr bwMode="auto">
            <a:xfrm flipH="1">
              <a:off x="1104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68" name="Line 60"/>
            <p:cNvSpPr>
              <a:spLocks noChangeShapeType="1"/>
            </p:cNvSpPr>
            <p:nvPr/>
          </p:nvSpPr>
          <p:spPr bwMode="auto">
            <a:xfrm flipH="1">
              <a:off x="1440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69" name="Line 61"/>
            <p:cNvSpPr>
              <a:spLocks noChangeShapeType="1"/>
            </p:cNvSpPr>
            <p:nvPr/>
          </p:nvSpPr>
          <p:spPr bwMode="auto">
            <a:xfrm flipH="1">
              <a:off x="1776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0" name="Line 62"/>
            <p:cNvSpPr>
              <a:spLocks noChangeShapeType="1"/>
            </p:cNvSpPr>
            <p:nvPr/>
          </p:nvSpPr>
          <p:spPr bwMode="auto">
            <a:xfrm flipH="1">
              <a:off x="2112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1" name="Line 63"/>
            <p:cNvSpPr>
              <a:spLocks noChangeShapeType="1"/>
            </p:cNvSpPr>
            <p:nvPr/>
          </p:nvSpPr>
          <p:spPr bwMode="auto">
            <a:xfrm flipH="1">
              <a:off x="2448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2" name="Line 64"/>
            <p:cNvSpPr>
              <a:spLocks noChangeShapeType="1"/>
            </p:cNvSpPr>
            <p:nvPr/>
          </p:nvSpPr>
          <p:spPr bwMode="auto">
            <a:xfrm flipH="1">
              <a:off x="2784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3" name="Line 65"/>
            <p:cNvSpPr>
              <a:spLocks noChangeShapeType="1"/>
            </p:cNvSpPr>
            <p:nvPr/>
          </p:nvSpPr>
          <p:spPr bwMode="auto">
            <a:xfrm flipH="1">
              <a:off x="3120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4" name="Line 66"/>
            <p:cNvSpPr>
              <a:spLocks noChangeShapeType="1"/>
            </p:cNvSpPr>
            <p:nvPr/>
          </p:nvSpPr>
          <p:spPr bwMode="auto">
            <a:xfrm flipH="1">
              <a:off x="3456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5" name="Line 67"/>
            <p:cNvSpPr>
              <a:spLocks noChangeShapeType="1"/>
            </p:cNvSpPr>
            <p:nvPr/>
          </p:nvSpPr>
          <p:spPr bwMode="auto">
            <a:xfrm flipH="1">
              <a:off x="3792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76" name="Line 68"/>
            <p:cNvSpPr>
              <a:spLocks noChangeShapeType="1"/>
            </p:cNvSpPr>
            <p:nvPr/>
          </p:nvSpPr>
          <p:spPr bwMode="auto">
            <a:xfrm flipH="1">
              <a:off x="4128" y="1968"/>
              <a:ext cx="144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0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0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6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6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6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6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6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6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0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60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0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06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06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06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0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0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93" grpId="0" animBg="1"/>
      <p:bldP spid="606294" grpId="0" uiExpand="1" build="p"/>
      <p:bldP spid="606295" grpId="0" animBg="1"/>
      <p:bldP spid="606296" grpId="0"/>
      <p:bldP spid="606297" grpId="0" animBg="1"/>
      <p:bldP spid="606298" grpId="0"/>
      <p:bldP spid="606300" grpId="0" animBg="1"/>
      <p:bldP spid="6063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58" y="2647950"/>
            <a:ext cx="693048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990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03</a:t>
            </a:r>
          </a:p>
        </p:txBody>
      </p:sp>
    </p:spTree>
    <p:extLst>
      <p:ext uri="{BB962C8B-B14F-4D97-AF65-F5344CB8AC3E}">
        <p14:creationId xmlns:p14="http://schemas.microsoft.com/office/powerpoint/2010/main" val="1655493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328" name="Group 96"/>
          <p:cNvGrpSpPr>
            <a:grpSpLocks/>
          </p:cNvGrpSpPr>
          <p:nvPr/>
        </p:nvGrpSpPr>
        <p:grpSpPr bwMode="auto">
          <a:xfrm>
            <a:off x="914400" y="2895600"/>
            <a:ext cx="5181600" cy="1066800"/>
            <a:chOff x="576" y="1008"/>
            <a:chExt cx="3264" cy="672"/>
          </a:xfrm>
        </p:grpSpPr>
        <p:sp>
          <p:nvSpPr>
            <p:cNvPr id="607329" name="Line 97"/>
            <p:cNvSpPr>
              <a:spLocks noChangeShapeType="1"/>
            </p:cNvSpPr>
            <p:nvPr/>
          </p:nvSpPr>
          <p:spPr bwMode="auto">
            <a:xfrm flipV="1">
              <a:off x="2544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0" name="Line 98"/>
            <p:cNvSpPr>
              <a:spLocks noChangeShapeType="1"/>
            </p:cNvSpPr>
            <p:nvPr/>
          </p:nvSpPr>
          <p:spPr bwMode="auto">
            <a:xfrm flipV="1">
              <a:off x="2208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1" name="Line 99"/>
            <p:cNvSpPr>
              <a:spLocks noChangeShapeType="1"/>
            </p:cNvSpPr>
            <p:nvPr/>
          </p:nvSpPr>
          <p:spPr bwMode="auto">
            <a:xfrm flipV="1">
              <a:off x="1872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2" name="Line 100"/>
            <p:cNvSpPr>
              <a:spLocks noChangeShapeType="1"/>
            </p:cNvSpPr>
            <p:nvPr/>
          </p:nvSpPr>
          <p:spPr bwMode="auto">
            <a:xfrm flipV="1">
              <a:off x="1536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3" name="Line 101"/>
            <p:cNvSpPr>
              <a:spLocks noChangeShapeType="1"/>
            </p:cNvSpPr>
            <p:nvPr/>
          </p:nvSpPr>
          <p:spPr bwMode="auto">
            <a:xfrm flipV="1">
              <a:off x="1200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4" name="Line 102"/>
            <p:cNvSpPr>
              <a:spLocks noChangeShapeType="1"/>
            </p:cNvSpPr>
            <p:nvPr/>
          </p:nvSpPr>
          <p:spPr bwMode="auto">
            <a:xfrm flipV="1">
              <a:off x="864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5" name="Line 103"/>
            <p:cNvSpPr>
              <a:spLocks noChangeShapeType="1"/>
            </p:cNvSpPr>
            <p:nvPr/>
          </p:nvSpPr>
          <p:spPr bwMode="auto">
            <a:xfrm flipV="1">
              <a:off x="3552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6" name="Line 104"/>
            <p:cNvSpPr>
              <a:spLocks noChangeShapeType="1"/>
            </p:cNvSpPr>
            <p:nvPr/>
          </p:nvSpPr>
          <p:spPr bwMode="auto">
            <a:xfrm flipV="1">
              <a:off x="3216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7" name="Line 105"/>
            <p:cNvSpPr>
              <a:spLocks noChangeShapeType="1"/>
            </p:cNvSpPr>
            <p:nvPr/>
          </p:nvSpPr>
          <p:spPr bwMode="auto">
            <a:xfrm flipV="1">
              <a:off x="2880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8" name="Line 106"/>
            <p:cNvSpPr>
              <a:spLocks noChangeShapeType="1"/>
            </p:cNvSpPr>
            <p:nvPr/>
          </p:nvSpPr>
          <p:spPr bwMode="auto">
            <a:xfrm flipV="1">
              <a:off x="2256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39" name="Line 107"/>
            <p:cNvSpPr>
              <a:spLocks noChangeShapeType="1"/>
            </p:cNvSpPr>
            <p:nvPr/>
          </p:nvSpPr>
          <p:spPr bwMode="auto">
            <a:xfrm flipV="1">
              <a:off x="1920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0" name="Line 108"/>
            <p:cNvSpPr>
              <a:spLocks noChangeShapeType="1"/>
            </p:cNvSpPr>
            <p:nvPr/>
          </p:nvSpPr>
          <p:spPr bwMode="auto">
            <a:xfrm flipV="1">
              <a:off x="1584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1" name="Line 109"/>
            <p:cNvSpPr>
              <a:spLocks noChangeShapeType="1"/>
            </p:cNvSpPr>
            <p:nvPr/>
          </p:nvSpPr>
          <p:spPr bwMode="auto">
            <a:xfrm flipV="1">
              <a:off x="1248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2" name="Line 110"/>
            <p:cNvSpPr>
              <a:spLocks noChangeShapeType="1"/>
            </p:cNvSpPr>
            <p:nvPr/>
          </p:nvSpPr>
          <p:spPr bwMode="auto">
            <a:xfrm flipV="1">
              <a:off x="912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3" name="Line 111"/>
            <p:cNvSpPr>
              <a:spLocks noChangeShapeType="1"/>
            </p:cNvSpPr>
            <p:nvPr/>
          </p:nvSpPr>
          <p:spPr bwMode="auto">
            <a:xfrm flipV="1">
              <a:off x="576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4" name="Line 112"/>
            <p:cNvSpPr>
              <a:spLocks noChangeShapeType="1"/>
            </p:cNvSpPr>
            <p:nvPr/>
          </p:nvSpPr>
          <p:spPr bwMode="auto">
            <a:xfrm flipV="1">
              <a:off x="3264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5" name="Line 113"/>
            <p:cNvSpPr>
              <a:spLocks noChangeShapeType="1"/>
            </p:cNvSpPr>
            <p:nvPr/>
          </p:nvSpPr>
          <p:spPr bwMode="auto">
            <a:xfrm flipV="1">
              <a:off x="2928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6" name="Line 114"/>
            <p:cNvSpPr>
              <a:spLocks noChangeShapeType="1"/>
            </p:cNvSpPr>
            <p:nvPr/>
          </p:nvSpPr>
          <p:spPr bwMode="auto">
            <a:xfrm flipV="1">
              <a:off x="2592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7" name="Line 115"/>
            <p:cNvSpPr>
              <a:spLocks noChangeShapeType="1"/>
            </p:cNvSpPr>
            <p:nvPr/>
          </p:nvSpPr>
          <p:spPr bwMode="auto">
            <a:xfrm flipV="1">
              <a:off x="2832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8" name="Line 116"/>
            <p:cNvSpPr>
              <a:spLocks noChangeShapeType="1"/>
            </p:cNvSpPr>
            <p:nvPr/>
          </p:nvSpPr>
          <p:spPr bwMode="auto">
            <a:xfrm flipV="1">
              <a:off x="2496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49" name="Line 117"/>
            <p:cNvSpPr>
              <a:spLocks noChangeShapeType="1"/>
            </p:cNvSpPr>
            <p:nvPr/>
          </p:nvSpPr>
          <p:spPr bwMode="auto">
            <a:xfrm flipV="1">
              <a:off x="2160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0" name="Line 118"/>
            <p:cNvSpPr>
              <a:spLocks noChangeShapeType="1"/>
            </p:cNvSpPr>
            <p:nvPr/>
          </p:nvSpPr>
          <p:spPr bwMode="auto">
            <a:xfrm flipV="1">
              <a:off x="1824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1" name="Line 119"/>
            <p:cNvSpPr>
              <a:spLocks noChangeShapeType="1"/>
            </p:cNvSpPr>
            <p:nvPr/>
          </p:nvSpPr>
          <p:spPr bwMode="auto">
            <a:xfrm flipV="1">
              <a:off x="1488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2" name="Line 120"/>
            <p:cNvSpPr>
              <a:spLocks noChangeShapeType="1"/>
            </p:cNvSpPr>
            <p:nvPr/>
          </p:nvSpPr>
          <p:spPr bwMode="auto">
            <a:xfrm flipV="1">
              <a:off x="1152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3" name="Line 121"/>
            <p:cNvSpPr>
              <a:spLocks noChangeShapeType="1"/>
            </p:cNvSpPr>
            <p:nvPr/>
          </p:nvSpPr>
          <p:spPr bwMode="auto">
            <a:xfrm flipV="1">
              <a:off x="3840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4" name="Line 122"/>
            <p:cNvSpPr>
              <a:spLocks noChangeShapeType="1"/>
            </p:cNvSpPr>
            <p:nvPr/>
          </p:nvSpPr>
          <p:spPr bwMode="auto">
            <a:xfrm flipV="1">
              <a:off x="3504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55" name="Line 123"/>
            <p:cNvSpPr>
              <a:spLocks noChangeShapeType="1"/>
            </p:cNvSpPr>
            <p:nvPr/>
          </p:nvSpPr>
          <p:spPr bwMode="auto">
            <a:xfrm flipV="1">
              <a:off x="3168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723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Electric Field From a Plane Charge</a:t>
            </a:r>
          </a:p>
        </p:txBody>
      </p:sp>
      <p:sp>
        <p:nvSpPr>
          <p:cNvPr id="607235" name="Text Box 3"/>
          <p:cNvSpPr txBox="1">
            <a:spLocks noChangeArrowheads="1"/>
          </p:cNvSpPr>
          <p:nvPr/>
        </p:nvSpPr>
        <p:spPr bwMode="auto">
          <a:xfrm>
            <a:off x="1524000" y="685800"/>
            <a:ext cx="52578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What is the electric field from an infinite plane with surface charge density </a:t>
            </a:r>
            <a:r>
              <a:rPr lang="en-US" sz="2400" i="1">
                <a:sym typeface="Symbol" pitchFamily="18" charset="2"/>
              </a:rPr>
              <a:t></a:t>
            </a:r>
            <a:r>
              <a:rPr lang="en-US" sz="2400">
                <a:sym typeface="Symbol" pitchFamily="18" charset="2"/>
              </a:rPr>
              <a:t>?</a:t>
            </a:r>
          </a:p>
        </p:txBody>
      </p:sp>
      <p:graphicFrame>
        <p:nvGraphicFramePr>
          <p:cNvPr id="607236" name="Object 4"/>
          <p:cNvGraphicFramePr>
            <a:graphicFrameLocks noChangeAspect="1"/>
          </p:cNvGraphicFramePr>
          <p:nvPr/>
        </p:nvGraphicFramePr>
        <p:xfrm>
          <a:off x="7267575" y="1954213"/>
          <a:ext cx="13985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203040" progId="Equation.DSMT4">
                  <p:embed/>
                </p:oleObj>
              </mc:Choice>
              <mc:Fallback>
                <p:oleObj name="Equation" r:id="rId3" imgW="57132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7575" y="1954213"/>
                        <a:ext cx="139858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37" name="Object 5"/>
          <p:cNvGraphicFramePr>
            <a:graphicFrameLocks noChangeAspect="1"/>
          </p:cNvGraphicFramePr>
          <p:nvPr/>
        </p:nvGraphicFramePr>
        <p:xfrm>
          <a:off x="5638800" y="5105400"/>
          <a:ext cx="1649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228600" progId="Equation.DSMT4">
                  <p:embed/>
                </p:oleObj>
              </mc:Choice>
              <mc:Fallback>
                <p:oleObj name="Equation" r:id="rId5" imgW="6728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05400"/>
                        <a:ext cx="1649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39" name="Object 7"/>
          <p:cNvGraphicFramePr>
            <a:graphicFrameLocks noChangeAspect="1"/>
          </p:cNvGraphicFramePr>
          <p:nvPr/>
        </p:nvGraphicFramePr>
        <p:xfrm>
          <a:off x="838200" y="18288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281" name="Text Box 49"/>
          <p:cNvSpPr txBox="1">
            <a:spLocks noChangeArrowheads="1"/>
          </p:cNvSpPr>
          <p:nvPr/>
        </p:nvSpPr>
        <p:spPr bwMode="auto">
          <a:xfrm>
            <a:off x="0" y="3962400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Electric field must point away from the surface, and depends only on distance</a:t>
            </a:r>
            <a:r>
              <a:rPr lang="en-US" sz="2400" i="1">
                <a:solidFill>
                  <a:schemeClr val="accent2"/>
                </a:solidFill>
              </a:rPr>
              <a:t> d</a:t>
            </a:r>
            <a:r>
              <a:rPr lang="en-US" sz="2400">
                <a:solidFill>
                  <a:schemeClr val="accent2"/>
                </a:solidFill>
              </a:rPr>
              <a:t> from the surface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Add a box shaped Gaussian surface of size 2</a:t>
            </a:r>
            <a:r>
              <a:rPr lang="en-US" sz="2400" i="1">
                <a:solidFill>
                  <a:schemeClr val="accent2"/>
                </a:solidFill>
              </a:rPr>
              <a:t>d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 i="1">
                <a:solidFill>
                  <a:schemeClr val="accent2"/>
                </a:solidFill>
              </a:rPr>
              <a:t>L</a:t>
            </a:r>
            <a:r>
              <a:rPr lang="en-US" sz="2400">
                <a:solidFill>
                  <a:schemeClr val="accent2"/>
                </a:solidFill>
              </a:rPr>
              <a:t>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US" sz="2400">
                <a:solidFill>
                  <a:schemeClr val="accent2"/>
                </a:solidFill>
              </a:rPr>
              <a:t>  </a:t>
            </a:r>
            <a:r>
              <a:rPr lang="en-US" sz="2400" i="1">
                <a:solidFill>
                  <a:schemeClr val="accent2"/>
                </a:solidFill>
              </a:rPr>
              <a:t>W</a:t>
            </a:r>
            <a:r>
              <a:rPr lang="en-US" sz="240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Use Gauss’s Law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sides don’t contribute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On the top and bottom, the electric field and the normal are parallel</a:t>
            </a:r>
          </a:p>
        </p:txBody>
      </p:sp>
      <p:graphicFrame>
        <p:nvGraphicFramePr>
          <p:cNvPr id="607286" name="Object 54"/>
          <p:cNvGraphicFramePr>
            <a:graphicFrameLocks noChangeAspect="1"/>
          </p:cNvGraphicFramePr>
          <p:nvPr/>
        </p:nvGraphicFramePr>
        <p:xfrm>
          <a:off x="179388" y="6172200"/>
          <a:ext cx="2895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80800" imgH="279360" progId="Equation.DSMT4">
                  <p:embed/>
                </p:oleObj>
              </mc:Choice>
              <mc:Fallback>
                <p:oleObj name="Equation" r:id="rId9" imgW="1180800" imgH="27936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172200"/>
                        <a:ext cx="2895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91" name="Object 59"/>
          <p:cNvGraphicFramePr>
            <a:graphicFrameLocks noChangeAspect="1"/>
          </p:cNvGraphicFramePr>
          <p:nvPr/>
        </p:nvGraphicFramePr>
        <p:xfrm>
          <a:off x="3084513" y="6246813"/>
          <a:ext cx="11826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6246813"/>
                        <a:ext cx="118268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92" name="Object 60"/>
          <p:cNvGraphicFramePr>
            <a:graphicFrameLocks noChangeAspect="1"/>
          </p:cNvGraphicFramePr>
          <p:nvPr/>
        </p:nvGraphicFramePr>
        <p:xfrm>
          <a:off x="4191000" y="6230938"/>
          <a:ext cx="20859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680" imgH="253800" progId="Equation.DSMT4">
                  <p:embed/>
                </p:oleObj>
              </mc:Choice>
              <mc:Fallback>
                <p:oleObj name="Equation" r:id="rId13" imgW="850680" imgH="2538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230938"/>
                        <a:ext cx="208597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93" name="Object 61"/>
          <p:cNvGraphicFramePr>
            <a:graphicFrameLocks noChangeAspect="1"/>
          </p:cNvGraphicFramePr>
          <p:nvPr/>
        </p:nvGraphicFramePr>
        <p:xfrm>
          <a:off x="7620000" y="5921375"/>
          <a:ext cx="1338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45760" imgH="431640" progId="Equation.DSMT4">
                  <p:embed/>
                </p:oleObj>
              </mc:Choice>
              <mc:Fallback>
                <p:oleObj name="Equation" r:id="rId15" imgW="545760" imgH="43164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21375"/>
                        <a:ext cx="1338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7294" name="Object 62"/>
          <p:cNvGraphicFramePr>
            <a:graphicFrameLocks noChangeAspect="1"/>
          </p:cNvGraphicFramePr>
          <p:nvPr/>
        </p:nvGraphicFramePr>
        <p:xfrm>
          <a:off x="7192963" y="2930525"/>
          <a:ext cx="1587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47640" imgH="469800" progId="Equation.DSMT4">
                  <p:embed/>
                </p:oleObj>
              </mc:Choice>
              <mc:Fallback>
                <p:oleObj name="Equation" r:id="rId17" imgW="647640" imgH="4698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2930525"/>
                        <a:ext cx="1587500" cy="10191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357" name="AutoShape 125"/>
          <p:cNvSpPr>
            <a:spLocks noChangeArrowheads="1"/>
          </p:cNvSpPr>
          <p:nvPr/>
        </p:nvSpPr>
        <p:spPr bwMode="auto">
          <a:xfrm>
            <a:off x="1828800" y="2451100"/>
            <a:ext cx="3124200" cy="1066800"/>
          </a:xfrm>
          <a:prstGeom prst="cube">
            <a:avLst>
              <a:gd name="adj" fmla="val 619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308" name="AutoShape 76"/>
          <p:cNvSpPr>
            <a:spLocks noChangeArrowheads="1"/>
          </p:cNvSpPr>
          <p:nvPr/>
        </p:nvSpPr>
        <p:spPr bwMode="auto">
          <a:xfrm>
            <a:off x="228600" y="2286000"/>
            <a:ext cx="6553200" cy="990600"/>
          </a:xfrm>
          <a:prstGeom prst="parallelogram">
            <a:avLst>
              <a:gd name="adj" fmla="val 9999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7356" name="AutoShape 124"/>
          <p:cNvSpPr>
            <a:spLocks noChangeArrowheads="1"/>
          </p:cNvSpPr>
          <p:nvPr/>
        </p:nvSpPr>
        <p:spPr bwMode="auto">
          <a:xfrm>
            <a:off x="1828800" y="2070100"/>
            <a:ext cx="3124200" cy="1066800"/>
          </a:xfrm>
          <a:prstGeom prst="cube">
            <a:avLst>
              <a:gd name="adj" fmla="val 619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7327" name="Group 95"/>
          <p:cNvGrpSpPr>
            <a:grpSpLocks/>
          </p:cNvGrpSpPr>
          <p:nvPr/>
        </p:nvGrpSpPr>
        <p:grpSpPr bwMode="auto">
          <a:xfrm>
            <a:off x="914400" y="1676400"/>
            <a:ext cx="5181600" cy="1066800"/>
            <a:chOff x="576" y="1008"/>
            <a:chExt cx="3264" cy="672"/>
          </a:xfrm>
        </p:grpSpPr>
        <p:sp>
          <p:nvSpPr>
            <p:cNvPr id="607241" name="Line 9"/>
            <p:cNvSpPr>
              <a:spLocks noChangeShapeType="1"/>
            </p:cNvSpPr>
            <p:nvPr/>
          </p:nvSpPr>
          <p:spPr bwMode="auto">
            <a:xfrm flipV="1">
              <a:off x="2544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42" name="Line 10"/>
            <p:cNvSpPr>
              <a:spLocks noChangeShapeType="1"/>
            </p:cNvSpPr>
            <p:nvPr/>
          </p:nvSpPr>
          <p:spPr bwMode="auto">
            <a:xfrm flipV="1">
              <a:off x="2208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43" name="Line 11"/>
            <p:cNvSpPr>
              <a:spLocks noChangeShapeType="1"/>
            </p:cNvSpPr>
            <p:nvPr/>
          </p:nvSpPr>
          <p:spPr bwMode="auto">
            <a:xfrm flipV="1">
              <a:off x="1872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44" name="Line 12"/>
            <p:cNvSpPr>
              <a:spLocks noChangeShapeType="1"/>
            </p:cNvSpPr>
            <p:nvPr/>
          </p:nvSpPr>
          <p:spPr bwMode="auto">
            <a:xfrm flipV="1">
              <a:off x="1536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45" name="Line 13"/>
            <p:cNvSpPr>
              <a:spLocks noChangeShapeType="1"/>
            </p:cNvSpPr>
            <p:nvPr/>
          </p:nvSpPr>
          <p:spPr bwMode="auto">
            <a:xfrm flipV="1">
              <a:off x="1200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46" name="Line 14"/>
            <p:cNvSpPr>
              <a:spLocks noChangeShapeType="1"/>
            </p:cNvSpPr>
            <p:nvPr/>
          </p:nvSpPr>
          <p:spPr bwMode="auto">
            <a:xfrm flipV="1">
              <a:off x="864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50" name="Line 18"/>
            <p:cNvSpPr>
              <a:spLocks noChangeShapeType="1"/>
            </p:cNvSpPr>
            <p:nvPr/>
          </p:nvSpPr>
          <p:spPr bwMode="auto">
            <a:xfrm flipV="1">
              <a:off x="3552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51" name="Line 19"/>
            <p:cNvSpPr>
              <a:spLocks noChangeShapeType="1"/>
            </p:cNvSpPr>
            <p:nvPr/>
          </p:nvSpPr>
          <p:spPr bwMode="auto">
            <a:xfrm flipV="1">
              <a:off x="3216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252" name="Line 20"/>
            <p:cNvSpPr>
              <a:spLocks noChangeShapeType="1"/>
            </p:cNvSpPr>
            <p:nvPr/>
          </p:nvSpPr>
          <p:spPr bwMode="auto">
            <a:xfrm flipV="1">
              <a:off x="2880" y="1200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09" name="Line 77"/>
            <p:cNvSpPr>
              <a:spLocks noChangeShapeType="1"/>
            </p:cNvSpPr>
            <p:nvPr/>
          </p:nvSpPr>
          <p:spPr bwMode="auto">
            <a:xfrm flipV="1">
              <a:off x="2256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0" name="Line 78"/>
            <p:cNvSpPr>
              <a:spLocks noChangeShapeType="1"/>
            </p:cNvSpPr>
            <p:nvPr/>
          </p:nvSpPr>
          <p:spPr bwMode="auto">
            <a:xfrm flipV="1">
              <a:off x="1920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1" name="Line 79"/>
            <p:cNvSpPr>
              <a:spLocks noChangeShapeType="1"/>
            </p:cNvSpPr>
            <p:nvPr/>
          </p:nvSpPr>
          <p:spPr bwMode="auto">
            <a:xfrm flipV="1">
              <a:off x="1584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2" name="Line 80"/>
            <p:cNvSpPr>
              <a:spLocks noChangeShapeType="1"/>
            </p:cNvSpPr>
            <p:nvPr/>
          </p:nvSpPr>
          <p:spPr bwMode="auto">
            <a:xfrm flipV="1">
              <a:off x="1248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3" name="Line 81"/>
            <p:cNvSpPr>
              <a:spLocks noChangeShapeType="1"/>
            </p:cNvSpPr>
            <p:nvPr/>
          </p:nvSpPr>
          <p:spPr bwMode="auto">
            <a:xfrm flipV="1">
              <a:off x="912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4" name="Line 82"/>
            <p:cNvSpPr>
              <a:spLocks noChangeShapeType="1"/>
            </p:cNvSpPr>
            <p:nvPr/>
          </p:nvSpPr>
          <p:spPr bwMode="auto">
            <a:xfrm flipV="1">
              <a:off x="576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5" name="Line 83"/>
            <p:cNvSpPr>
              <a:spLocks noChangeShapeType="1"/>
            </p:cNvSpPr>
            <p:nvPr/>
          </p:nvSpPr>
          <p:spPr bwMode="auto">
            <a:xfrm flipV="1">
              <a:off x="3264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6" name="Line 84"/>
            <p:cNvSpPr>
              <a:spLocks noChangeShapeType="1"/>
            </p:cNvSpPr>
            <p:nvPr/>
          </p:nvSpPr>
          <p:spPr bwMode="auto">
            <a:xfrm flipV="1">
              <a:off x="2928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7" name="Line 85"/>
            <p:cNvSpPr>
              <a:spLocks noChangeShapeType="1"/>
            </p:cNvSpPr>
            <p:nvPr/>
          </p:nvSpPr>
          <p:spPr bwMode="auto">
            <a:xfrm flipV="1">
              <a:off x="2592" y="139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8" name="Line 86"/>
            <p:cNvSpPr>
              <a:spLocks noChangeShapeType="1"/>
            </p:cNvSpPr>
            <p:nvPr/>
          </p:nvSpPr>
          <p:spPr bwMode="auto">
            <a:xfrm flipV="1">
              <a:off x="2832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19" name="Line 87"/>
            <p:cNvSpPr>
              <a:spLocks noChangeShapeType="1"/>
            </p:cNvSpPr>
            <p:nvPr/>
          </p:nvSpPr>
          <p:spPr bwMode="auto">
            <a:xfrm flipV="1">
              <a:off x="2496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0" name="Line 88"/>
            <p:cNvSpPr>
              <a:spLocks noChangeShapeType="1"/>
            </p:cNvSpPr>
            <p:nvPr/>
          </p:nvSpPr>
          <p:spPr bwMode="auto">
            <a:xfrm flipV="1">
              <a:off x="2160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1" name="Line 89"/>
            <p:cNvSpPr>
              <a:spLocks noChangeShapeType="1"/>
            </p:cNvSpPr>
            <p:nvPr/>
          </p:nvSpPr>
          <p:spPr bwMode="auto">
            <a:xfrm flipV="1">
              <a:off x="1824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2" name="Line 90"/>
            <p:cNvSpPr>
              <a:spLocks noChangeShapeType="1"/>
            </p:cNvSpPr>
            <p:nvPr/>
          </p:nvSpPr>
          <p:spPr bwMode="auto">
            <a:xfrm flipV="1">
              <a:off x="1488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3" name="Line 91"/>
            <p:cNvSpPr>
              <a:spLocks noChangeShapeType="1"/>
            </p:cNvSpPr>
            <p:nvPr/>
          </p:nvSpPr>
          <p:spPr bwMode="auto">
            <a:xfrm flipV="1">
              <a:off x="1152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4" name="Line 92"/>
            <p:cNvSpPr>
              <a:spLocks noChangeShapeType="1"/>
            </p:cNvSpPr>
            <p:nvPr/>
          </p:nvSpPr>
          <p:spPr bwMode="auto">
            <a:xfrm flipV="1">
              <a:off x="3840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5" name="Line 93"/>
            <p:cNvSpPr>
              <a:spLocks noChangeShapeType="1"/>
            </p:cNvSpPr>
            <p:nvPr/>
          </p:nvSpPr>
          <p:spPr bwMode="auto">
            <a:xfrm flipV="1">
              <a:off x="3504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326" name="Line 94"/>
            <p:cNvSpPr>
              <a:spLocks noChangeShapeType="1"/>
            </p:cNvSpPr>
            <p:nvPr/>
          </p:nvSpPr>
          <p:spPr bwMode="auto">
            <a:xfrm flipV="1">
              <a:off x="3168" y="10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7287" name="Line 55"/>
          <p:cNvSpPr>
            <a:spLocks noChangeShapeType="1"/>
          </p:cNvSpPr>
          <p:nvPr/>
        </p:nvSpPr>
        <p:spPr bwMode="auto">
          <a:xfrm rot="5400000" flipH="1" flipV="1">
            <a:off x="3352800" y="22860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7290" name="Object 58"/>
          <p:cNvGraphicFramePr>
            <a:graphicFrameLocks noChangeAspect="1"/>
          </p:cNvGraphicFramePr>
          <p:nvPr/>
        </p:nvGraphicFramePr>
        <p:xfrm>
          <a:off x="3048000" y="198120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8120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358" name="Line 126"/>
          <p:cNvSpPr>
            <a:spLocks noChangeShapeType="1"/>
          </p:cNvSpPr>
          <p:nvPr/>
        </p:nvSpPr>
        <p:spPr bwMode="auto">
          <a:xfrm rot="5400000" flipH="1" flipV="1">
            <a:off x="4648200" y="2667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7359" name="Object 127"/>
          <p:cNvGraphicFramePr>
            <a:graphicFrameLocks noChangeAspect="1"/>
          </p:cNvGraphicFramePr>
          <p:nvPr/>
        </p:nvGraphicFramePr>
        <p:xfrm>
          <a:off x="4946650" y="26606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6720" imgH="177480" progId="Equation.DSMT4">
                  <p:embed/>
                </p:oleObj>
              </mc:Choice>
              <mc:Fallback>
                <p:oleObj name="Equation" r:id="rId21" imgW="126720" imgH="177480" progId="Equation.DSMT4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26606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7360" name="Line 128"/>
          <p:cNvSpPr>
            <a:spLocks noChangeShapeType="1"/>
          </p:cNvSpPr>
          <p:nvPr/>
        </p:nvSpPr>
        <p:spPr bwMode="auto">
          <a:xfrm rot="5400000">
            <a:off x="3162300" y="2857500"/>
            <a:ext cx="1524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7361" name="Object 129"/>
          <p:cNvGraphicFramePr>
            <a:graphicFrameLocks noChangeAspect="1"/>
          </p:cNvGraphicFramePr>
          <p:nvPr/>
        </p:nvGraphicFramePr>
        <p:xfrm>
          <a:off x="2743200" y="274320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7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0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7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0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7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7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0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0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0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0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0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7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0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0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0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0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81" grpId="0" uiExpand="1" build="p"/>
      <p:bldP spid="607357" grpId="0" animBg="1"/>
      <p:bldP spid="607356" grpId="0" animBg="1"/>
      <p:bldP spid="607287" grpId="0" animBg="1"/>
      <p:bldP spid="607358" grpId="0" animBg="1"/>
      <p:bldP spid="6073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5349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34086"/>
              </p:ext>
            </p:extLst>
          </p:nvPr>
        </p:nvGraphicFramePr>
        <p:xfrm>
          <a:off x="381000" y="1295400"/>
          <a:ext cx="76708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91805" imgH="1985090" progId="Word.Document.12">
                  <p:embed/>
                </p:oleObj>
              </mc:Choice>
              <mc:Fallback>
                <p:oleObj name="Document" r:id="rId4" imgW="5491805" imgH="1985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1295400"/>
                        <a:ext cx="7670800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94137" y="5638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776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5562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Serway</a:t>
            </a:r>
            <a:r>
              <a:rPr lang="en-US" dirty="0">
                <a:solidFill>
                  <a:srgbClr val="FF0000"/>
                </a:solidFill>
              </a:rPr>
              <a:t> 23-33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86" y="1219200"/>
            <a:ext cx="824606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9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931559"/>
              </p:ext>
            </p:extLst>
          </p:nvPr>
        </p:nvGraphicFramePr>
        <p:xfrm>
          <a:off x="1052513" y="152400"/>
          <a:ext cx="6816725" cy="497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3860" imgH="4180906" progId="Word.Document.12">
                  <p:embed/>
                </p:oleObj>
              </mc:Choice>
              <mc:Fallback>
                <p:oleObj name="Document" r:id="rId2" imgW="5483860" imgH="41809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2513" y="152400"/>
                        <a:ext cx="6816725" cy="497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5029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6019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the answer independent of the shape?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D5A34-6305-7AA0-A0EB-450F4012BF88}"/>
              </a:ext>
            </a:extLst>
          </p:cNvPr>
          <p:cNvSpPr txBox="1"/>
          <p:nvPr/>
        </p:nvSpPr>
        <p:spPr>
          <a:xfrm>
            <a:off x="8091487" y="228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Like example 23.4</a:t>
            </a:r>
          </a:p>
        </p:txBody>
      </p:sp>
    </p:spTree>
    <p:extLst>
      <p:ext uri="{BB962C8B-B14F-4D97-AF65-F5344CB8AC3E}">
        <p14:creationId xmlns:p14="http://schemas.microsoft.com/office/powerpoint/2010/main" val="121936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A7204-B55D-23A3-C4AB-30ADC07AE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7690"/>
            <a:ext cx="7772400" cy="1143000"/>
          </a:xfrm>
        </p:spPr>
        <p:txBody>
          <a:bodyPr/>
          <a:lstStyle/>
          <a:p>
            <a:r>
              <a:rPr lang="en-US" dirty="0"/>
              <a:t>PCV at </a:t>
            </a:r>
            <a:r>
              <a:rPr lang="en-US" dirty="0" err="1"/>
              <a:t>L’institut</a:t>
            </a:r>
            <a:r>
              <a:rPr lang="en-US" dirty="0"/>
              <a:t> </a:t>
            </a:r>
            <a:r>
              <a:rPr lang="en-US" dirty="0" err="1"/>
              <a:t>Superieur</a:t>
            </a:r>
            <a:r>
              <a:rPr lang="en-US" dirty="0"/>
              <a:t> du Pedagogy</a:t>
            </a:r>
          </a:p>
        </p:txBody>
      </p:sp>
      <p:pic>
        <p:nvPicPr>
          <p:cNvPr id="4" name="Picture 3" descr="A large group of people sitting in chairs outside&#10;&#10;Description automatically generated with low confidence">
            <a:extLst>
              <a:ext uri="{FF2B5EF4-FFF2-40B4-BE49-F238E27FC236}">
                <a16:creationId xmlns:a16="http://schemas.microsoft.com/office/drawing/2014/main" id="{329A0857-7BBF-4CFB-BC7F-2C079075D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27" y="1416006"/>
            <a:ext cx="3543687" cy="2505837"/>
          </a:xfrm>
          <a:prstGeom prst="rect">
            <a:avLst/>
          </a:prstGeom>
        </p:spPr>
      </p:pic>
      <p:pic>
        <p:nvPicPr>
          <p:cNvPr id="6" name="Picture 5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E4FFE23B-5F6B-3381-C79D-B89F06425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6747"/>
            <a:ext cx="2971800" cy="2516361"/>
          </a:xfrm>
          <a:prstGeom prst="rect">
            <a:avLst/>
          </a:prstGeom>
        </p:spPr>
      </p:pic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79AFC910-BA88-10B2-6CFE-0355A679D9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6" y="4084473"/>
            <a:ext cx="2983484" cy="2505837"/>
          </a:xfrm>
          <a:prstGeom prst="rect">
            <a:avLst/>
          </a:prstGeom>
        </p:spPr>
      </p:pic>
      <p:pic>
        <p:nvPicPr>
          <p:cNvPr id="10" name="Picture 9" descr="A picture containing outdoor&#10;&#10;Description automatically generated">
            <a:extLst>
              <a:ext uri="{FF2B5EF4-FFF2-40B4-BE49-F238E27FC236}">
                <a16:creationId xmlns:a16="http://schemas.microsoft.com/office/drawing/2014/main" id="{D2630602-8065-C46A-243C-85214D7DB2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084473"/>
            <a:ext cx="2778422" cy="23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533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Quick Quiz 23.1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5252303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752599"/>
            <a:ext cx="7396162" cy="338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03</a:t>
            </a:r>
          </a:p>
        </p:txBody>
      </p:sp>
      <p:pic>
        <p:nvPicPr>
          <p:cNvPr id="72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09208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90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428183"/>
              </p:ext>
            </p:extLst>
          </p:nvPr>
        </p:nvGraphicFramePr>
        <p:xfrm>
          <a:off x="360363" y="609600"/>
          <a:ext cx="10460037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892572" imgH="2192799" progId="Word.Document.12">
                  <p:embed/>
                </p:oleObj>
              </mc:Choice>
              <mc:Fallback>
                <p:oleObj name="Document" r:id="rId2" imgW="6892572" imgH="21927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0363" y="609600"/>
                        <a:ext cx="10460037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28800" y="3657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</p:spTree>
    <p:extLst>
      <p:ext uri="{BB962C8B-B14F-4D97-AF65-F5344CB8AC3E}">
        <p14:creationId xmlns:p14="http://schemas.microsoft.com/office/powerpoint/2010/main" val="33220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75" name="Oval 59"/>
          <p:cNvSpPr>
            <a:spLocks noChangeArrowheads="1"/>
          </p:cNvSpPr>
          <p:nvPr/>
        </p:nvSpPr>
        <p:spPr bwMode="auto">
          <a:xfrm>
            <a:off x="228600" y="1752600"/>
            <a:ext cx="1676400" cy="1676400"/>
          </a:xfrm>
          <a:prstGeom prst="ellipse">
            <a:avLst/>
          </a:prstGeom>
          <a:gradFill rotWithShape="1">
            <a:gsLst>
              <a:gs pos="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Total Flux Out of Various Shapes</a:t>
            </a:r>
          </a:p>
        </p:txBody>
      </p:sp>
      <p:sp>
        <p:nvSpPr>
          <p:cNvPr id="598019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A point charge </a:t>
            </a:r>
            <a:r>
              <a:rPr lang="en-US" sz="2400" i="1" dirty="0"/>
              <a:t>q</a:t>
            </a:r>
            <a:r>
              <a:rPr lang="en-US" sz="2400" dirty="0"/>
              <a:t> is at the “center” of a (a) sphere (b) joined hemispheres (c) cylinder.  What is the total electric flux out of the shape?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598021" name="Oval 5"/>
          <p:cNvSpPr>
            <a:spLocks noChangeArrowheads="1"/>
          </p:cNvSpPr>
          <p:nvPr/>
        </p:nvSpPr>
        <p:spPr bwMode="auto">
          <a:xfrm>
            <a:off x="914400" y="2438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598022" name="Text Box 6"/>
          <p:cNvSpPr txBox="1">
            <a:spLocks noChangeArrowheads="1"/>
          </p:cNvSpPr>
          <p:nvPr/>
        </p:nvSpPr>
        <p:spPr bwMode="auto">
          <a:xfrm>
            <a:off x="76200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grpSp>
        <p:nvGrpSpPr>
          <p:cNvPr id="598140" name="Group 124"/>
          <p:cNvGrpSpPr>
            <a:grpSpLocks/>
          </p:cNvGrpSpPr>
          <p:nvPr/>
        </p:nvGrpSpPr>
        <p:grpSpPr bwMode="auto">
          <a:xfrm>
            <a:off x="7467600" y="1905000"/>
            <a:ext cx="1676400" cy="1676400"/>
            <a:chOff x="4704" y="1200"/>
            <a:chExt cx="1056" cy="1056"/>
          </a:xfrm>
        </p:grpSpPr>
        <p:grpSp>
          <p:nvGrpSpPr>
            <p:cNvPr id="598139" name="Group 123"/>
            <p:cNvGrpSpPr>
              <a:grpSpLocks/>
            </p:cNvGrpSpPr>
            <p:nvPr/>
          </p:nvGrpSpPr>
          <p:grpSpPr bwMode="auto">
            <a:xfrm>
              <a:off x="4704" y="1200"/>
              <a:ext cx="1056" cy="1056"/>
              <a:chOff x="4704" y="1200"/>
              <a:chExt cx="1056" cy="1056"/>
            </a:xfrm>
          </p:grpSpPr>
          <p:sp>
            <p:nvSpPr>
              <p:cNvPr id="598076" name="Oval 60"/>
              <p:cNvSpPr>
                <a:spLocks noChangeArrowheads="1"/>
              </p:cNvSpPr>
              <p:nvPr/>
            </p:nvSpPr>
            <p:spPr bwMode="auto">
              <a:xfrm>
                <a:off x="4704" y="1200"/>
                <a:ext cx="1056" cy="1056"/>
              </a:xfrm>
              <a:prstGeom prst="ellipse">
                <a:avLst/>
              </a:prstGeom>
              <a:gradFill rotWithShape="1">
                <a:gsLst>
                  <a:gs pos="0">
                    <a:srgbClr val="99FF66">
                      <a:gamma/>
                      <a:shade val="46275"/>
                      <a:invGamma/>
                    </a:srgbClr>
                  </a:gs>
                  <a:gs pos="50000">
                    <a:srgbClr val="99FF66"/>
                  </a:gs>
                  <a:gs pos="100000">
                    <a:srgbClr val="99FF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078" name="Rectangle 62"/>
              <p:cNvSpPr>
                <a:spLocks noChangeArrowheads="1"/>
              </p:cNvSpPr>
              <p:nvPr/>
            </p:nvSpPr>
            <p:spPr bwMode="auto">
              <a:xfrm>
                <a:off x="4704" y="1200"/>
                <a:ext cx="528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077" name="Oval 61"/>
              <p:cNvSpPr>
                <a:spLocks noChangeArrowheads="1"/>
              </p:cNvSpPr>
              <p:nvPr/>
            </p:nvSpPr>
            <p:spPr bwMode="auto">
              <a:xfrm>
                <a:off x="5088" y="1200"/>
                <a:ext cx="288" cy="1056"/>
              </a:xfrm>
              <a:prstGeom prst="ellipse">
                <a:avLst/>
              </a:prstGeom>
              <a:solidFill>
                <a:srgbClr val="99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8084" name="Arc 68"/>
              <p:cNvSpPr>
                <a:spLocks/>
              </p:cNvSpPr>
              <p:nvPr/>
            </p:nvSpPr>
            <p:spPr bwMode="auto">
              <a:xfrm flipH="1" flipV="1">
                <a:off x="4904" y="1392"/>
                <a:ext cx="288" cy="720"/>
              </a:xfrm>
              <a:custGeom>
                <a:avLst/>
                <a:gdLst>
                  <a:gd name="G0" fmla="+- 331 0 0"/>
                  <a:gd name="G1" fmla="+- 21600 0 0"/>
                  <a:gd name="G2" fmla="+- 21600 0 0"/>
                  <a:gd name="T0" fmla="*/ 331 w 21931"/>
                  <a:gd name="T1" fmla="*/ 0 h 43200"/>
                  <a:gd name="T2" fmla="*/ 0 w 21931"/>
                  <a:gd name="T3" fmla="*/ 43197 h 43200"/>
                  <a:gd name="T4" fmla="*/ 331 w 21931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31" h="43200" fill="none" extrusionOk="0">
                    <a:moveTo>
                      <a:pt x="330" y="0"/>
                    </a:moveTo>
                    <a:cubicBezTo>
                      <a:pt x="12260" y="0"/>
                      <a:pt x="21931" y="9670"/>
                      <a:pt x="21931" y="21600"/>
                    </a:cubicBezTo>
                    <a:cubicBezTo>
                      <a:pt x="21931" y="33529"/>
                      <a:pt x="12260" y="43200"/>
                      <a:pt x="331" y="43200"/>
                    </a:cubicBezTo>
                    <a:cubicBezTo>
                      <a:pt x="220" y="43200"/>
                      <a:pt x="110" y="43199"/>
                      <a:pt x="-1" y="43197"/>
                    </a:cubicBezTo>
                  </a:path>
                  <a:path w="21931" h="43200" stroke="0" extrusionOk="0">
                    <a:moveTo>
                      <a:pt x="330" y="0"/>
                    </a:moveTo>
                    <a:cubicBezTo>
                      <a:pt x="12260" y="0"/>
                      <a:pt x="21931" y="9670"/>
                      <a:pt x="21931" y="21600"/>
                    </a:cubicBezTo>
                    <a:cubicBezTo>
                      <a:pt x="21931" y="33529"/>
                      <a:pt x="12260" y="43200"/>
                      <a:pt x="331" y="43200"/>
                    </a:cubicBezTo>
                    <a:cubicBezTo>
                      <a:pt x="220" y="43200"/>
                      <a:pt x="110" y="43199"/>
                      <a:pt x="-1" y="43197"/>
                    </a:cubicBezTo>
                    <a:lnTo>
                      <a:pt x="331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9FF66">
                      <a:gamma/>
                      <a:shade val="46275"/>
                      <a:invGamma/>
                    </a:srgbClr>
                  </a:gs>
                  <a:gs pos="50000">
                    <a:srgbClr val="99FF66"/>
                  </a:gs>
                  <a:gs pos="100000">
                    <a:srgbClr val="99FF66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8085" name="Arc 69"/>
            <p:cNvSpPr>
              <a:spLocks/>
            </p:cNvSpPr>
            <p:nvPr/>
          </p:nvSpPr>
          <p:spPr bwMode="auto">
            <a:xfrm flipV="1">
              <a:off x="5184" y="1392"/>
              <a:ext cx="128" cy="720"/>
            </a:xfrm>
            <a:custGeom>
              <a:avLst/>
              <a:gdLst>
                <a:gd name="G0" fmla="+- 331 0 0"/>
                <a:gd name="G1" fmla="+- 21600 0 0"/>
                <a:gd name="G2" fmla="+- 21600 0 0"/>
                <a:gd name="T0" fmla="*/ 331 w 21931"/>
                <a:gd name="T1" fmla="*/ 0 h 43200"/>
                <a:gd name="T2" fmla="*/ 0 w 21931"/>
                <a:gd name="T3" fmla="*/ 43197 h 43200"/>
                <a:gd name="T4" fmla="*/ 331 w 21931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31" h="43200" fill="none" extrusionOk="0">
                  <a:moveTo>
                    <a:pt x="330" y="0"/>
                  </a:moveTo>
                  <a:cubicBezTo>
                    <a:pt x="12260" y="0"/>
                    <a:pt x="21931" y="9670"/>
                    <a:pt x="21931" y="21600"/>
                  </a:cubicBezTo>
                  <a:cubicBezTo>
                    <a:pt x="21931" y="33529"/>
                    <a:pt x="12260" y="43200"/>
                    <a:pt x="331" y="43200"/>
                  </a:cubicBezTo>
                  <a:cubicBezTo>
                    <a:pt x="220" y="43200"/>
                    <a:pt x="110" y="43199"/>
                    <a:pt x="-1" y="43197"/>
                  </a:cubicBezTo>
                </a:path>
                <a:path w="21931" h="43200" stroke="0" extrusionOk="0">
                  <a:moveTo>
                    <a:pt x="330" y="0"/>
                  </a:moveTo>
                  <a:cubicBezTo>
                    <a:pt x="12260" y="0"/>
                    <a:pt x="21931" y="9670"/>
                    <a:pt x="21931" y="21600"/>
                  </a:cubicBezTo>
                  <a:cubicBezTo>
                    <a:pt x="21931" y="33529"/>
                    <a:pt x="12260" y="43200"/>
                    <a:pt x="331" y="43200"/>
                  </a:cubicBezTo>
                  <a:cubicBezTo>
                    <a:pt x="220" y="43200"/>
                    <a:pt x="110" y="43199"/>
                    <a:pt x="-1" y="43197"/>
                  </a:cubicBezTo>
                  <a:lnTo>
                    <a:pt x="331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99FF66">
                    <a:gamma/>
                    <a:shade val="46275"/>
                    <a:invGamma/>
                  </a:srgbClr>
                </a:gs>
                <a:gs pos="50000">
                  <a:srgbClr val="99FF66"/>
                </a:gs>
                <a:gs pos="100000">
                  <a:srgbClr val="99FF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8087" name="Oval 71"/>
          <p:cNvSpPr>
            <a:spLocks noChangeArrowheads="1"/>
          </p:cNvSpPr>
          <p:nvPr/>
        </p:nvSpPr>
        <p:spPr bwMode="auto">
          <a:xfrm>
            <a:off x="8153400" y="2590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598088" name="Text Box 72"/>
          <p:cNvSpPr txBox="1">
            <a:spLocks noChangeArrowheads="1"/>
          </p:cNvSpPr>
          <p:nvPr/>
        </p:nvSpPr>
        <p:spPr bwMode="auto">
          <a:xfrm>
            <a:off x="8001000" y="2819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598089" name="AutoShape 73"/>
          <p:cNvSpPr>
            <a:spLocks noChangeArrowheads="1"/>
          </p:cNvSpPr>
          <p:nvPr/>
        </p:nvSpPr>
        <p:spPr bwMode="auto">
          <a:xfrm>
            <a:off x="457200" y="4495800"/>
            <a:ext cx="1295400" cy="2057400"/>
          </a:xfrm>
          <a:prstGeom prst="can">
            <a:avLst>
              <a:gd name="adj" fmla="val 49824"/>
            </a:avLst>
          </a:prstGeom>
          <a:gradFill rotWithShape="1">
            <a:gsLst>
              <a:gs pos="0">
                <a:srgbClr val="99FF66">
                  <a:gamma/>
                  <a:shade val="46275"/>
                  <a:invGamma/>
                </a:srgbClr>
              </a:gs>
              <a:gs pos="5000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90" name="Oval 74"/>
          <p:cNvSpPr>
            <a:spLocks noChangeArrowheads="1"/>
          </p:cNvSpPr>
          <p:nvPr/>
        </p:nvSpPr>
        <p:spPr bwMode="auto">
          <a:xfrm>
            <a:off x="990600" y="5486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598091" name="Text Box 75"/>
          <p:cNvSpPr txBox="1">
            <a:spLocks noChangeArrowheads="1"/>
          </p:cNvSpPr>
          <p:nvPr/>
        </p:nvSpPr>
        <p:spPr bwMode="auto">
          <a:xfrm>
            <a:off x="838200" y="571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598095" name="Line 79"/>
          <p:cNvSpPr>
            <a:spLocks noChangeShapeType="1"/>
          </p:cNvSpPr>
          <p:nvPr/>
        </p:nvSpPr>
        <p:spPr bwMode="auto">
          <a:xfrm flipH="1">
            <a:off x="0" y="3206750"/>
            <a:ext cx="457200" cy="450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8096" name="Object 80"/>
          <p:cNvGraphicFramePr>
            <a:graphicFrameLocks noChangeAspect="1"/>
          </p:cNvGraphicFramePr>
          <p:nvPr/>
        </p:nvGraphicFramePr>
        <p:xfrm>
          <a:off x="152400" y="35814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64880" progId="Equation.DSMT4">
                  <p:embed/>
                </p:oleObj>
              </mc:Choice>
              <mc:Fallback>
                <p:oleObj name="Equation" r:id="rId2" imgW="152280" imgH="16488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814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097" name="Line 81"/>
          <p:cNvSpPr>
            <a:spLocks noChangeShapeType="1"/>
          </p:cNvSpPr>
          <p:nvPr/>
        </p:nvSpPr>
        <p:spPr bwMode="auto">
          <a:xfrm rot="5400000">
            <a:off x="228600" y="3200400"/>
            <a:ext cx="2286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8098" name="Object 82"/>
          <p:cNvGraphicFramePr>
            <a:graphicFrameLocks noChangeAspect="1"/>
          </p:cNvGraphicFramePr>
          <p:nvPr/>
        </p:nvGraphicFramePr>
        <p:xfrm>
          <a:off x="0" y="289560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9560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099" name="Line 83"/>
          <p:cNvSpPr>
            <a:spLocks noChangeShapeType="1"/>
          </p:cNvSpPr>
          <p:nvPr/>
        </p:nvSpPr>
        <p:spPr bwMode="auto">
          <a:xfrm>
            <a:off x="1066800" y="3505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100" name="Text Box 84"/>
          <p:cNvSpPr txBox="1">
            <a:spLocks noChangeArrowheads="1"/>
          </p:cNvSpPr>
          <p:nvPr/>
        </p:nvSpPr>
        <p:spPr bwMode="auto">
          <a:xfrm>
            <a:off x="1143000" y="3429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graphicFrame>
        <p:nvGraphicFramePr>
          <p:cNvPr id="598101" name="Object 85"/>
          <p:cNvGraphicFramePr>
            <a:graphicFrameLocks noChangeAspect="1"/>
          </p:cNvGraphicFramePr>
          <p:nvPr/>
        </p:nvGraphicFramePr>
        <p:xfrm>
          <a:off x="1905000" y="2286000"/>
          <a:ext cx="2238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79360" progId="Equation.DSMT4">
                  <p:embed/>
                </p:oleObj>
              </mc:Choice>
              <mc:Fallback>
                <p:oleObj name="Equation" r:id="rId6" imgW="914400" imgH="279360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86000"/>
                        <a:ext cx="22383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102" name="Object 86"/>
          <p:cNvGraphicFramePr>
            <a:graphicFrameLocks noChangeAspect="1"/>
          </p:cNvGraphicFramePr>
          <p:nvPr/>
        </p:nvGraphicFramePr>
        <p:xfrm>
          <a:off x="1828800" y="1524000"/>
          <a:ext cx="164941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393480" progId="Equation.DSMT4">
                  <p:embed/>
                </p:oleObj>
              </mc:Choice>
              <mc:Fallback>
                <p:oleObj name="Equation" r:id="rId8" imgW="672840" imgH="39348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0"/>
                        <a:ext cx="1649413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104" name="Object 88"/>
          <p:cNvGraphicFramePr>
            <a:graphicFrameLocks noChangeAspect="1"/>
          </p:cNvGraphicFramePr>
          <p:nvPr/>
        </p:nvGraphicFramePr>
        <p:xfrm>
          <a:off x="2514600" y="2743200"/>
          <a:ext cx="17399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393480" progId="Equation.DSMT4">
                  <p:embed/>
                </p:oleObj>
              </mc:Choice>
              <mc:Fallback>
                <p:oleObj name="Equation" r:id="rId10" imgW="711000" imgH="39348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173990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105" name="Object 89"/>
          <p:cNvGraphicFramePr>
            <a:graphicFrameLocks noChangeAspect="1"/>
          </p:cNvGraphicFramePr>
          <p:nvPr/>
        </p:nvGraphicFramePr>
        <p:xfrm>
          <a:off x="2151063" y="3636963"/>
          <a:ext cx="18970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228600" progId="Equation.DSMT4">
                  <p:embed/>
                </p:oleObj>
              </mc:Choice>
              <mc:Fallback>
                <p:oleObj name="Equation" r:id="rId12" imgW="774360" imgH="22860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063" y="3636963"/>
                        <a:ext cx="1897062" cy="498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106" name="AutoShape 90"/>
          <p:cNvSpPr>
            <a:spLocks noChangeArrowheads="1"/>
          </p:cNvSpPr>
          <p:nvPr/>
        </p:nvSpPr>
        <p:spPr bwMode="auto">
          <a:xfrm>
            <a:off x="4876800" y="762000"/>
            <a:ext cx="1295400" cy="4572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8107" name="Object 91"/>
          <p:cNvGraphicFramePr>
            <a:graphicFrameLocks noChangeAspect="1"/>
          </p:cNvGraphicFramePr>
          <p:nvPr/>
        </p:nvGraphicFramePr>
        <p:xfrm>
          <a:off x="4267200" y="1600200"/>
          <a:ext cx="34194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0" imgH="228600" progId="Equation.DSMT4">
                  <p:embed/>
                </p:oleObj>
              </mc:Choice>
              <mc:Fallback>
                <p:oleObj name="Equation" r:id="rId14" imgW="1396800" imgH="22860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600200"/>
                        <a:ext cx="34194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108" name="Line 92"/>
          <p:cNvSpPr>
            <a:spLocks noChangeShapeType="1"/>
          </p:cNvSpPr>
          <p:nvPr/>
        </p:nvSpPr>
        <p:spPr bwMode="auto">
          <a:xfrm>
            <a:off x="8686800" y="3505200"/>
            <a:ext cx="2286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8109" name="Object 93"/>
          <p:cNvGraphicFramePr>
            <a:graphicFrameLocks noChangeAspect="1"/>
          </p:cNvGraphicFramePr>
          <p:nvPr/>
        </p:nvGraphicFramePr>
        <p:xfrm>
          <a:off x="8770938" y="4114800"/>
          <a:ext cx="373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64880" progId="Equation.DSMT4">
                  <p:embed/>
                </p:oleObj>
              </mc:Choice>
              <mc:Fallback>
                <p:oleObj name="Equation" r:id="rId16" imgW="152280" imgH="16488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0938" y="4114800"/>
                        <a:ext cx="373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110" name="Line 94"/>
          <p:cNvSpPr>
            <a:spLocks noChangeShapeType="1"/>
          </p:cNvSpPr>
          <p:nvPr/>
        </p:nvSpPr>
        <p:spPr bwMode="auto">
          <a:xfrm rot="16200000" flipH="1">
            <a:off x="8610600" y="3581400"/>
            <a:ext cx="3048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8111" name="Object 95"/>
          <p:cNvGraphicFramePr>
            <a:graphicFrameLocks noChangeAspect="1"/>
          </p:cNvGraphicFramePr>
          <p:nvPr/>
        </p:nvGraphicFramePr>
        <p:xfrm>
          <a:off x="8458200" y="381000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381000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112" name="Line 96"/>
          <p:cNvSpPr>
            <a:spLocks noChangeShapeType="1"/>
          </p:cNvSpPr>
          <p:nvPr/>
        </p:nvSpPr>
        <p:spPr bwMode="auto">
          <a:xfrm>
            <a:off x="8305800" y="1828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113" name="Text Box 97"/>
          <p:cNvSpPr txBox="1">
            <a:spLocks noChangeArrowheads="1"/>
          </p:cNvSpPr>
          <p:nvPr/>
        </p:nvSpPr>
        <p:spPr bwMode="auto">
          <a:xfrm>
            <a:off x="8458200" y="144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598114" name="Line 98"/>
          <p:cNvSpPr>
            <a:spLocks noChangeShapeType="1"/>
          </p:cNvSpPr>
          <p:nvPr/>
        </p:nvSpPr>
        <p:spPr bwMode="auto">
          <a:xfrm>
            <a:off x="7772400" y="1828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115" name="Text Box 99"/>
          <p:cNvSpPr txBox="1">
            <a:spLocks noChangeArrowheads="1"/>
          </p:cNvSpPr>
          <p:nvPr/>
        </p:nvSpPr>
        <p:spPr bwMode="auto">
          <a:xfrm>
            <a:off x="7772400" y="144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graphicFrame>
        <p:nvGraphicFramePr>
          <p:cNvPr id="598116" name="Object 100"/>
          <p:cNvGraphicFramePr>
            <a:graphicFrameLocks noChangeAspect="1"/>
          </p:cNvGraphicFramePr>
          <p:nvPr/>
        </p:nvGraphicFramePr>
        <p:xfrm>
          <a:off x="4572000" y="2209800"/>
          <a:ext cx="15224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22080" imgH="228600" progId="Equation.DSMT4">
                  <p:embed/>
                </p:oleObj>
              </mc:Choice>
              <mc:Fallback>
                <p:oleObj name="Equation" r:id="rId18" imgW="622080" imgH="22860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09800"/>
                        <a:ext cx="15224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117" name="Object 101"/>
          <p:cNvGraphicFramePr>
            <a:graphicFrameLocks noChangeAspect="1"/>
          </p:cNvGraphicFramePr>
          <p:nvPr/>
        </p:nvGraphicFramePr>
        <p:xfrm>
          <a:off x="6108700" y="2036763"/>
          <a:ext cx="17399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11000" imgH="393480" progId="Equation.DSMT4">
                  <p:embed/>
                </p:oleObj>
              </mc:Choice>
              <mc:Fallback>
                <p:oleObj name="Equation" r:id="rId20" imgW="711000" imgH="39348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2036763"/>
                        <a:ext cx="17399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118" name="Object 102"/>
          <p:cNvGraphicFramePr>
            <a:graphicFrameLocks noChangeAspect="1"/>
          </p:cNvGraphicFramePr>
          <p:nvPr/>
        </p:nvGraphicFramePr>
        <p:xfrm>
          <a:off x="5486400" y="2819400"/>
          <a:ext cx="19891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12520" imgH="228600" progId="Equation.DSMT4">
                  <p:embed/>
                </p:oleObj>
              </mc:Choice>
              <mc:Fallback>
                <p:oleObj name="Equation" r:id="rId22" imgW="812520" imgH="228600" progId="Equation.DSMT4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9400"/>
                        <a:ext cx="198913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119" name="Line 103"/>
          <p:cNvSpPr>
            <a:spLocks noChangeShapeType="1"/>
          </p:cNvSpPr>
          <p:nvPr/>
        </p:nvSpPr>
        <p:spPr bwMode="auto">
          <a:xfrm>
            <a:off x="8305800" y="3429000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8120" name="Object 104"/>
          <p:cNvGraphicFramePr>
            <a:graphicFrameLocks noChangeAspect="1"/>
          </p:cNvGraphicFramePr>
          <p:nvPr/>
        </p:nvGraphicFramePr>
        <p:xfrm>
          <a:off x="8085138" y="3962400"/>
          <a:ext cx="3730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2280" imgH="164880" progId="Equation.DSMT4">
                  <p:embed/>
                </p:oleObj>
              </mc:Choice>
              <mc:Fallback>
                <p:oleObj name="Equation" r:id="rId24" imgW="152280" imgH="16488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5138" y="3962400"/>
                        <a:ext cx="3730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121" name="Line 105"/>
          <p:cNvSpPr>
            <a:spLocks noChangeShapeType="1"/>
          </p:cNvSpPr>
          <p:nvPr/>
        </p:nvSpPr>
        <p:spPr bwMode="auto">
          <a:xfrm rot="5400000">
            <a:off x="8153400" y="32766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8122" name="Object 106"/>
          <p:cNvGraphicFramePr>
            <a:graphicFrameLocks noChangeAspect="1"/>
          </p:cNvGraphicFramePr>
          <p:nvPr/>
        </p:nvGraphicFramePr>
        <p:xfrm>
          <a:off x="8001000" y="350520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0" imgH="177480" progId="Equation.DSMT4">
                  <p:embed/>
                </p:oleObj>
              </mc:Choice>
              <mc:Fallback>
                <p:oleObj name="Equation" r:id="rId25" imgW="126720" imgH="17748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50520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123" name="Object 107"/>
          <p:cNvGraphicFramePr>
            <a:graphicFrameLocks noChangeAspect="1"/>
          </p:cNvGraphicFramePr>
          <p:nvPr/>
        </p:nvGraphicFramePr>
        <p:xfrm>
          <a:off x="5562600" y="3429000"/>
          <a:ext cx="12747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20560" imgH="228600" progId="Equation.DSMT4">
                  <p:embed/>
                </p:oleObj>
              </mc:Choice>
              <mc:Fallback>
                <p:oleObj name="Equation" r:id="rId26" imgW="520560" imgH="22860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29000"/>
                        <a:ext cx="12747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124" name="Line 108"/>
          <p:cNvSpPr>
            <a:spLocks noChangeShapeType="1"/>
          </p:cNvSpPr>
          <p:nvPr/>
        </p:nvSpPr>
        <p:spPr bwMode="auto">
          <a:xfrm flipH="1">
            <a:off x="7391400" y="3200400"/>
            <a:ext cx="5334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8125" name="Object 109"/>
          <p:cNvGraphicFramePr>
            <a:graphicFrameLocks noChangeAspect="1"/>
          </p:cNvGraphicFramePr>
          <p:nvPr/>
        </p:nvGraphicFramePr>
        <p:xfrm>
          <a:off x="7162800" y="36576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2280" imgH="164880" progId="Equation.DSMT4">
                  <p:embed/>
                </p:oleObj>
              </mc:Choice>
              <mc:Fallback>
                <p:oleObj name="Equation" r:id="rId28" imgW="152280" imgH="16488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6576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126" name="Line 110"/>
          <p:cNvSpPr>
            <a:spLocks noChangeShapeType="1"/>
          </p:cNvSpPr>
          <p:nvPr/>
        </p:nvSpPr>
        <p:spPr bwMode="auto">
          <a:xfrm rot="5400000">
            <a:off x="7620000" y="3200400"/>
            <a:ext cx="30480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8127" name="Object 111"/>
          <p:cNvGraphicFramePr>
            <a:graphicFrameLocks noChangeAspect="1"/>
          </p:cNvGraphicFramePr>
          <p:nvPr/>
        </p:nvGraphicFramePr>
        <p:xfrm>
          <a:off x="7537450" y="29654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26720" imgH="177480" progId="Equation.DSMT4">
                  <p:embed/>
                </p:oleObj>
              </mc:Choice>
              <mc:Fallback>
                <p:oleObj name="Equation" r:id="rId29" imgW="126720" imgH="17748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450" y="29654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128" name="Object 112"/>
          <p:cNvGraphicFramePr>
            <a:graphicFrameLocks noChangeAspect="1"/>
          </p:cNvGraphicFramePr>
          <p:nvPr/>
        </p:nvGraphicFramePr>
        <p:xfrm>
          <a:off x="5334000" y="3886200"/>
          <a:ext cx="19891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12520" imgH="228600" progId="Equation.DSMT4">
                  <p:embed/>
                </p:oleObj>
              </mc:Choice>
              <mc:Fallback>
                <p:oleObj name="Equation" r:id="rId30" imgW="812520" imgH="228600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86200"/>
                        <a:ext cx="198913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130" name="Object 114"/>
          <p:cNvGraphicFramePr>
            <a:graphicFrameLocks noChangeAspect="1"/>
          </p:cNvGraphicFramePr>
          <p:nvPr/>
        </p:nvGraphicFramePr>
        <p:xfrm>
          <a:off x="6553200" y="4530725"/>
          <a:ext cx="18970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74360" imgH="228600" progId="Equation.DSMT4">
                  <p:embed/>
                </p:oleObj>
              </mc:Choice>
              <mc:Fallback>
                <p:oleObj name="Equation" r:id="rId32" imgW="774360" imgH="228600" progId="Equation.DSMT4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530725"/>
                        <a:ext cx="1897063" cy="498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131" name="Object 115"/>
          <p:cNvGraphicFramePr>
            <a:graphicFrameLocks noChangeAspect="1"/>
          </p:cNvGraphicFramePr>
          <p:nvPr/>
        </p:nvGraphicFramePr>
        <p:xfrm>
          <a:off x="1676400" y="4267200"/>
          <a:ext cx="29527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06360" imgH="241200" progId="Equation.DSMT4">
                  <p:embed/>
                </p:oleObj>
              </mc:Choice>
              <mc:Fallback>
                <p:oleObj name="Equation" r:id="rId33" imgW="1206360" imgH="24120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9527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8132" name="Object 116"/>
          <p:cNvGraphicFramePr>
            <a:graphicFrameLocks noChangeAspect="1"/>
          </p:cNvGraphicFramePr>
          <p:nvPr/>
        </p:nvGraphicFramePr>
        <p:xfrm>
          <a:off x="2262188" y="4659313"/>
          <a:ext cx="3605212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473120" imgH="939600" progId="Equation.DSMT4">
                  <p:embed/>
                </p:oleObj>
              </mc:Choice>
              <mc:Fallback>
                <p:oleObj name="Equation" r:id="rId35" imgW="1473120" imgH="93960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4659313"/>
                        <a:ext cx="3605212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133" name="AutoShape 117"/>
          <p:cNvSpPr>
            <a:spLocks noChangeArrowheads="1"/>
          </p:cNvSpPr>
          <p:nvPr/>
        </p:nvSpPr>
        <p:spPr bwMode="auto">
          <a:xfrm>
            <a:off x="6172200" y="762000"/>
            <a:ext cx="2971800" cy="4572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8134" name="Object 118"/>
          <p:cNvGraphicFramePr>
            <a:graphicFrameLocks noChangeAspect="1"/>
          </p:cNvGraphicFramePr>
          <p:nvPr/>
        </p:nvGraphicFramePr>
        <p:xfrm>
          <a:off x="4419600" y="5943600"/>
          <a:ext cx="18970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74360" imgH="228600" progId="Equation.DSMT4">
                  <p:embed/>
                </p:oleObj>
              </mc:Choice>
              <mc:Fallback>
                <p:oleObj name="Equation" r:id="rId37" imgW="774360" imgH="22860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943600"/>
                        <a:ext cx="1897063" cy="498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135" name="AutoShape 119"/>
          <p:cNvSpPr>
            <a:spLocks noChangeArrowheads="1"/>
          </p:cNvSpPr>
          <p:nvPr/>
        </p:nvSpPr>
        <p:spPr bwMode="auto">
          <a:xfrm>
            <a:off x="964096" y="1153319"/>
            <a:ext cx="1524000" cy="4572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136" name="Line 120"/>
          <p:cNvSpPr>
            <a:spLocks noChangeShapeType="1"/>
          </p:cNvSpPr>
          <p:nvPr/>
        </p:nvSpPr>
        <p:spPr bwMode="auto">
          <a:xfrm>
            <a:off x="3581400" y="1600200"/>
            <a:ext cx="3657600" cy="525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137" name="Line 121"/>
          <p:cNvSpPr>
            <a:spLocks noChangeShapeType="1"/>
          </p:cNvSpPr>
          <p:nvPr/>
        </p:nvSpPr>
        <p:spPr bwMode="auto">
          <a:xfrm>
            <a:off x="0" y="419100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8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8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98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8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98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98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8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9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9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9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8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8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8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8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9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9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9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9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9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9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9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9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9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9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59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98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9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59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9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59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9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9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59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9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9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98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98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98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8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98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59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59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59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59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75" grpId="0" animBg="1"/>
      <p:bldP spid="598021" grpId="0" animBg="1"/>
      <p:bldP spid="598022" grpId="0"/>
      <p:bldP spid="598087" grpId="0" animBg="1"/>
      <p:bldP spid="598088" grpId="0"/>
      <p:bldP spid="598089" grpId="0" animBg="1"/>
      <p:bldP spid="598090" grpId="0" animBg="1"/>
      <p:bldP spid="598091" grpId="0"/>
      <p:bldP spid="598095" grpId="0" animBg="1"/>
      <p:bldP spid="598097" grpId="0" animBg="1"/>
      <p:bldP spid="598099" grpId="0" animBg="1"/>
      <p:bldP spid="598100" grpId="0"/>
      <p:bldP spid="598106" grpId="0" animBg="1"/>
      <p:bldP spid="598108" grpId="0" animBg="1"/>
      <p:bldP spid="598110" grpId="0" animBg="1"/>
      <p:bldP spid="598112" grpId="0" animBg="1"/>
      <p:bldP spid="598113" grpId="0"/>
      <p:bldP spid="598114" grpId="0" animBg="1"/>
      <p:bldP spid="598115" grpId="0"/>
      <p:bldP spid="598119" grpId="0" animBg="1"/>
      <p:bldP spid="598121" grpId="0" animBg="1"/>
      <p:bldP spid="598124" grpId="0" animBg="1"/>
      <p:bldP spid="598126" grpId="0" animBg="1"/>
      <p:bldP spid="598133" grpId="0" animBg="1"/>
      <p:bldP spid="598135" grpId="0" animBg="1"/>
      <p:bldP spid="598136" grpId="0" animBg="1"/>
      <p:bldP spid="5981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021" name="Text Box 29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Electric Flux (</a:t>
            </a:r>
            <a:r>
              <a:rPr lang="en-US" sz="4400" dirty="0">
                <a:solidFill>
                  <a:srgbClr val="FF0000"/>
                </a:solidFill>
              </a:rPr>
              <a:t>Hard example)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97061" name="Text Box 69"/>
          <p:cNvSpPr txBox="1">
            <a:spLocks noChangeArrowheads="1"/>
          </p:cNvSpPr>
          <p:nvPr/>
        </p:nvSpPr>
        <p:spPr bwMode="auto">
          <a:xfrm>
            <a:off x="0" y="762000"/>
            <a:ext cx="91440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A point charge </a:t>
            </a:r>
            <a:r>
              <a:rPr lang="en-US" sz="2400" i="1"/>
              <a:t>q</a:t>
            </a:r>
            <a:r>
              <a:rPr lang="en-US" sz="2400"/>
              <a:t> is at the center of a cylinder of radius </a:t>
            </a:r>
            <a:r>
              <a:rPr lang="en-US" sz="2400" i="1"/>
              <a:t>a</a:t>
            </a:r>
            <a:r>
              <a:rPr lang="en-US" sz="2400"/>
              <a:t> and height 2</a:t>
            </a:r>
            <a:r>
              <a:rPr lang="en-US" sz="2400" i="1"/>
              <a:t>b</a:t>
            </a:r>
            <a:r>
              <a:rPr lang="en-US" sz="2400"/>
              <a:t>.  What is the electric flux out of (a) each end and (b) the lateral surface?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597062" name="AutoShape 70"/>
          <p:cNvSpPr>
            <a:spLocks noChangeArrowheads="1"/>
          </p:cNvSpPr>
          <p:nvPr/>
        </p:nvSpPr>
        <p:spPr bwMode="auto">
          <a:xfrm>
            <a:off x="6858000" y="1981200"/>
            <a:ext cx="1828800" cy="2590800"/>
          </a:xfrm>
          <a:prstGeom prst="can">
            <a:avLst>
              <a:gd name="adj" fmla="val 44441"/>
            </a:avLst>
          </a:prstGeom>
          <a:gradFill rotWithShape="1">
            <a:gsLst>
              <a:gs pos="0">
                <a:srgbClr val="99FF66">
                  <a:gamma/>
                  <a:shade val="46275"/>
                  <a:invGamma/>
                </a:srgbClr>
              </a:gs>
              <a:gs pos="50000">
                <a:srgbClr val="99FF66"/>
              </a:gs>
              <a:gs pos="100000">
                <a:srgbClr val="99FF66">
                  <a:gamma/>
                  <a:shade val="46275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7063" name="Oval 71"/>
          <p:cNvSpPr>
            <a:spLocks noChangeArrowheads="1"/>
          </p:cNvSpPr>
          <p:nvPr/>
        </p:nvSpPr>
        <p:spPr bwMode="auto">
          <a:xfrm>
            <a:off x="7620000" y="3200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597064" name="Text Box 72"/>
          <p:cNvSpPr txBox="1">
            <a:spLocks noChangeArrowheads="1"/>
          </p:cNvSpPr>
          <p:nvPr/>
        </p:nvSpPr>
        <p:spPr bwMode="auto">
          <a:xfrm>
            <a:off x="7467600" y="3429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597065" name="Line 73"/>
          <p:cNvSpPr>
            <a:spLocks noChangeShapeType="1"/>
          </p:cNvSpPr>
          <p:nvPr/>
        </p:nvSpPr>
        <p:spPr bwMode="auto">
          <a:xfrm>
            <a:off x="8839200" y="2362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67" name="Line 75"/>
          <p:cNvSpPr>
            <a:spLocks noChangeShapeType="1"/>
          </p:cNvSpPr>
          <p:nvPr/>
        </p:nvSpPr>
        <p:spPr bwMode="auto">
          <a:xfrm>
            <a:off x="8839200" y="32766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68" name="Text Box 76"/>
          <p:cNvSpPr txBox="1">
            <a:spLocks noChangeArrowheads="1"/>
          </p:cNvSpPr>
          <p:nvPr/>
        </p:nvSpPr>
        <p:spPr bwMode="auto">
          <a:xfrm>
            <a:off x="8686800" y="3505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597069" name="Text Box 77"/>
          <p:cNvSpPr txBox="1">
            <a:spLocks noChangeArrowheads="1"/>
          </p:cNvSpPr>
          <p:nvPr/>
        </p:nvSpPr>
        <p:spPr bwMode="auto">
          <a:xfrm>
            <a:off x="86868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597070" name="Line 78"/>
          <p:cNvSpPr>
            <a:spLocks noChangeShapeType="1"/>
          </p:cNvSpPr>
          <p:nvPr/>
        </p:nvSpPr>
        <p:spPr bwMode="auto">
          <a:xfrm>
            <a:off x="7772400" y="4648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71" name="Text Box 79"/>
          <p:cNvSpPr txBox="1">
            <a:spLocks noChangeArrowheads="1"/>
          </p:cNvSpPr>
          <p:nvPr/>
        </p:nvSpPr>
        <p:spPr bwMode="auto">
          <a:xfrm>
            <a:off x="8077200" y="4572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597075" name="Line 83"/>
          <p:cNvSpPr>
            <a:spLocks noChangeShapeType="1"/>
          </p:cNvSpPr>
          <p:nvPr/>
        </p:nvSpPr>
        <p:spPr bwMode="auto">
          <a:xfrm flipV="1">
            <a:off x="8229600" y="1600200"/>
            <a:ext cx="0" cy="768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7076" name="Object 84"/>
          <p:cNvGraphicFramePr>
            <a:graphicFrameLocks noChangeAspect="1"/>
          </p:cNvGraphicFramePr>
          <p:nvPr/>
        </p:nvGraphicFramePr>
        <p:xfrm>
          <a:off x="7924800" y="16700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Equation.DSMT4">
                  <p:embed/>
                </p:oleObj>
              </mc:Choice>
              <mc:Fallback>
                <p:oleObj name="Equation" r:id="rId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6700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74" name="Line 82"/>
          <p:cNvSpPr>
            <a:spLocks noChangeShapeType="1"/>
          </p:cNvSpPr>
          <p:nvPr/>
        </p:nvSpPr>
        <p:spPr bwMode="auto">
          <a:xfrm flipV="1">
            <a:off x="8229600" y="1752600"/>
            <a:ext cx="228600" cy="615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7077" name="Object 85"/>
          <p:cNvGraphicFramePr>
            <a:graphicFrameLocks noChangeAspect="1"/>
          </p:cNvGraphicFramePr>
          <p:nvPr/>
        </p:nvGraphicFramePr>
        <p:xfrm>
          <a:off x="8534400" y="167640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64880" progId="Equation.DSMT4">
                  <p:embed/>
                </p:oleObj>
              </mc:Choice>
              <mc:Fallback>
                <p:oleObj name="Equation" r:id="rId4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167640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78" name="Line 86"/>
          <p:cNvSpPr>
            <a:spLocks noChangeShapeType="1"/>
          </p:cNvSpPr>
          <p:nvPr/>
        </p:nvSpPr>
        <p:spPr bwMode="auto">
          <a:xfrm flipV="1">
            <a:off x="7772400" y="2362200"/>
            <a:ext cx="0" cy="9906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79" name="Line 87"/>
          <p:cNvSpPr>
            <a:spLocks noChangeShapeType="1"/>
          </p:cNvSpPr>
          <p:nvPr/>
        </p:nvSpPr>
        <p:spPr bwMode="auto">
          <a:xfrm flipH="1" flipV="1">
            <a:off x="7772400" y="2362200"/>
            <a:ext cx="457200" cy="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80" name="Line 88"/>
          <p:cNvSpPr>
            <a:spLocks noChangeShapeType="1"/>
          </p:cNvSpPr>
          <p:nvPr/>
        </p:nvSpPr>
        <p:spPr bwMode="auto">
          <a:xfrm flipV="1">
            <a:off x="7772400" y="2362200"/>
            <a:ext cx="457200" cy="9906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081" name="Text Box 89"/>
          <p:cNvSpPr txBox="1">
            <a:spLocks noChangeArrowheads="1"/>
          </p:cNvSpPr>
          <p:nvPr/>
        </p:nvSpPr>
        <p:spPr bwMode="auto">
          <a:xfrm>
            <a:off x="7391400" y="2438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b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597082" name="Text Box 90"/>
          <p:cNvSpPr txBox="1">
            <a:spLocks noChangeArrowheads="1"/>
          </p:cNvSpPr>
          <p:nvPr/>
        </p:nvSpPr>
        <p:spPr bwMode="auto">
          <a:xfrm>
            <a:off x="7696200" y="1905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s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597083" name="Text Box 91"/>
          <p:cNvSpPr txBox="1">
            <a:spLocks noChangeArrowheads="1"/>
          </p:cNvSpPr>
          <p:nvPr/>
        </p:nvSpPr>
        <p:spPr bwMode="auto">
          <a:xfrm>
            <a:off x="784860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r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graphicFrame>
        <p:nvGraphicFramePr>
          <p:cNvPr id="597084" name="Object 92"/>
          <p:cNvGraphicFramePr>
            <a:graphicFrameLocks noChangeAspect="1"/>
          </p:cNvGraphicFramePr>
          <p:nvPr/>
        </p:nvGraphicFramePr>
        <p:xfrm>
          <a:off x="1524000" y="1676400"/>
          <a:ext cx="19288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53800" progId="Equation.DSMT4">
                  <p:embed/>
                </p:oleObj>
              </mc:Choice>
              <mc:Fallback>
                <p:oleObj name="Equation" r:id="rId6" imgW="787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19288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85" name="Object 93"/>
          <p:cNvGraphicFramePr>
            <a:graphicFrameLocks noChangeAspect="1"/>
          </p:cNvGraphicFramePr>
          <p:nvPr/>
        </p:nvGraphicFramePr>
        <p:xfrm>
          <a:off x="3810000" y="1676400"/>
          <a:ext cx="1306513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393480" progId="Equation.DSMT4">
                  <p:embed/>
                </p:oleObj>
              </mc:Choice>
              <mc:Fallback>
                <p:oleObj name="Equation" r:id="rId8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76400"/>
                        <a:ext cx="1306513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86" name="Object 94"/>
          <p:cNvGraphicFramePr>
            <a:graphicFrameLocks noChangeAspect="1"/>
          </p:cNvGraphicFramePr>
          <p:nvPr/>
        </p:nvGraphicFramePr>
        <p:xfrm>
          <a:off x="133350" y="2514600"/>
          <a:ext cx="24574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393480" progId="Equation.DSMT4">
                  <p:embed/>
                </p:oleObj>
              </mc:Choice>
              <mc:Fallback>
                <p:oleObj name="Equation" r:id="rId10" imgW="1002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" y="2514600"/>
                        <a:ext cx="2457450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87" name="Text Box 95"/>
          <p:cNvSpPr txBox="1">
            <a:spLocks noChangeArrowheads="1"/>
          </p:cNvSpPr>
          <p:nvPr/>
        </p:nvSpPr>
        <p:spPr bwMode="auto">
          <a:xfrm>
            <a:off x="7620000" y="2590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  <a:sym typeface="Symbol" pitchFamily="18" charset="2"/>
              </a:rPr>
              <a:t></a:t>
            </a:r>
          </a:p>
        </p:txBody>
      </p:sp>
      <p:graphicFrame>
        <p:nvGraphicFramePr>
          <p:cNvPr id="597088" name="Object 96"/>
          <p:cNvGraphicFramePr>
            <a:graphicFrameLocks noChangeAspect="1"/>
          </p:cNvGraphicFramePr>
          <p:nvPr/>
        </p:nvGraphicFramePr>
        <p:xfrm>
          <a:off x="2613025" y="2514600"/>
          <a:ext cx="11207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57200" imgH="393480" progId="Equation.DSMT4">
                  <p:embed/>
                </p:oleObj>
              </mc:Choice>
              <mc:Fallback>
                <p:oleObj name="Equation" r:id="rId12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2514600"/>
                        <a:ext cx="112077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91" name="Object 99"/>
          <p:cNvGraphicFramePr>
            <a:graphicFrameLocks noChangeAspect="1"/>
          </p:cNvGraphicFramePr>
          <p:nvPr/>
        </p:nvGraphicFramePr>
        <p:xfrm>
          <a:off x="3705225" y="2514600"/>
          <a:ext cx="20859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680" imgH="507960" progId="Equation.DSMT4">
                  <p:embed/>
                </p:oleObj>
              </mc:Choice>
              <mc:Fallback>
                <p:oleObj name="Equation" r:id="rId14" imgW="850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2514600"/>
                        <a:ext cx="2085975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92" name="AutoShape 100"/>
          <p:cNvSpPr>
            <a:spLocks noChangeArrowheads="1"/>
          </p:cNvSpPr>
          <p:nvPr/>
        </p:nvSpPr>
        <p:spPr bwMode="auto">
          <a:xfrm>
            <a:off x="7315200" y="2209800"/>
            <a:ext cx="990600" cy="304800"/>
          </a:xfrm>
          <a:custGeom>
            <a:avLst/>
            <a:gdLst>
              <a:gd name="G0" fmla="+- 1800 0 0"/>
              <a:gd name="G1" fmla="+- 21600 0 1800"/>
              <a:gd name="G2" fmla="+- 21600 0 18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0" y="10800"/>
                </a:moveTo>
                <a:cubicBezTo>
                  <a:pt x="1800" y="15771"/>
                  <a:pt x="5829" y="19800"/>
                  <a:pt x="10800" y="19800"/>
                </a:cubicBezTo>
                <a:cubicBezTo>
                  <a:pt x="15771" y="19800"/>
                  <a:pt x="19800" y="15771"/>
                  <a:pt x="19800" y="10800"/>
                </a:cubicBezTo>
                <a:cubicBezTo>
                  <a:pt x="19800" y="5829"/>
                  <a:pt x="15771" y="1800"/>
                  <a:pt x="10800" y="1800"/>
                </a:cubicBezTo>
                <a:cubicBezTo>
                  <a:pt x="5829" y="1800"/>
                  <a:pt x="1800" y="5829"/>
                  <a:pt x="1800" y="1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7093" name="Object 101"/>
          <p:cNvGraphicFramePr>
            <a:graphicFrameLocks noChangeAspect="1"/>
          </p:cNvGraphicFramePr>
          <p:nvPr/>
        </p:nvGraphicFramePr>
        <p:xfrm>
          <a:off x="5257800" y="1676400"/>
          <a:ext cx="180498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560" imgH="177480" progId="Equation.DSMT4">
                  <p:embed/>
                </p:oleObj>
              </mc:Choice>
              <mc:Fallback>
                <p:oleObj name="Equation" r:id="rId16" imgW="736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76400"/>
                        <a:ext cx="1804988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94" name="Object 102"/>
          <p:cNvGraphicFramePr>
            <a:graphicFrameLocks noChangeAspect="1"/>
          </p:cNvGraphicFramePr>
          <p:nvPr/>
        </p:nvGraphicFramePr>
        <p:xfrm>
          <a:off x="61913" y="3962400"/>
          <a:ext cx="2238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14400" imgH="279360" progId="Equation.DSMT4">
                  <p:embed/>
                </p:oleObj>
              </mc:Choice>
              <mc:Fallback>
                <p:oleObj name="Equation" r:id="rId18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3962400"/>
                        <a:ext cx="22383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95" name="Text Box 103"/>
          <p:cNvSpPr txBox="1">
            <a:spLocks noChangeArrowheads="1"/>
          </p:cNvSpPr>
          <p:nvPr/>
        </p:nvSpPr>
        <p:spPr bwMode="auto">
          <a:xfrm>
            <a:off x="0" y="34290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Consider a ring of radius </a:t>
            </a:r>
            <a:r>
              <a:rPr lang="en-US" sz="2400" i="1">
                <a:solidFill>
                  <a:srgbClr val="FF0000"/>
                </a:solidFill>
              </a:rPr>
              <a:t>s</a:t>
            </a:r>
            <a:r>
              <a:rPr lang="en-US" sz="2400">
                <a:solidFill>
                  <a:srgbClr val="FF0000"/>
                </a:solidFill>
              </a:rPr>
              <a:t> and thickness </a:t>
            </a:r>
            <a:r>
              <a:rPr lang="en-US" sz="2400" i="1">
                <a:solidFill>
                  <a:srgbClr val="FF0000"/>
                </a:solidFill>
              </a:rPr>
              <a:t>ds</a:t>
            </a:r>
            <a:endParaRPr lang="en-US" sz="2400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597096" name="Object 104"/>
          <p:cNvGraphicFramePr>
            <a:graphicFrameLocks noChangeAspect="1"/>
          </p:cNvGraphicFramePr>
          <p:nvPr/>
        </p:nvGraphicFramePr>
        <p:xfrm>
          <a:off x="2270125" y="3810000"/>
          <a:ext cx="2301875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39600" imgH="533160" progId="Equation.DSMT4">
                  <p:embed/>
                </p:oleObj>
              </mc:Choice>
              <mc:Fallback>
                <p:oleObj name="Equation" r:id="rId20" imgW="9396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3810000"/>
                        <a:ext cx="2301875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97" name="Object 105"/>
          <p:cNvGraphicFramePr>
            <a:graphicFrameLocks noChangeAspect="1"/>
          </p:cNvGraphicFramePr>
          <p:nvPr/>
        </p:nvGraphicFramePr>
        <p:xfrm>
          <a:off x="4587875" y="3713163"/>
          <a:ext cx="21780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88840" imgH="533160" progId="Equation.DSMT4">
                  <p:embed/>
                </p:oleObj>
              </mc:Choice>
              <mc:Fallback>
                <p:oleObj name="Equation" r:id="rId22" imgW="8888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75" y="3713163"/>
                        <a:ext cx="217805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098" name="Object 106"/>
          <p:cNvGraphicFramePr>
            <a:graphicFrameLocks noChangeAspect="1"/>
          </p:cNvGraphicFramePr>
          <p:nvPr/>
        </p:nvGraphicFramePr>
        <p:xfrm>
          <a:off x="152400" y="4876800"/>
          <a:ext cx="357663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60160" imgH="431640" progId="Equation.DSMT4">
                  <p:embed/>
                </p:oleObj>
              </mc:Choice>
              <mc:Fallback>
                <p:oleObj name="Equation" r:id="rId24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76800"/>
                        <a:ext cx="3576638" cy="9445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099" name="Text Box 107"/>
          <p:cNvSpPr txBox="1">
            <a:spLocks noChangeArrowheads="1"/>
          </p:cNvSpPr>
          <p:nvPr/>
        </p:nvSpPr>
        <p:spPr bwMode="auto">
          <a:xfrm>
            <a:off x="3810000" y="5029200"/>
            <a:ext cx="21336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/>
              <a:t>lateral surface</a:t>
            </a:r>
            <a:endParaRPr lang="en-US" sz="2400" b="1">
              <a:sym typeface="Symbol" pitchFamily="18" charset="2"/>
            </a:endParaRPr>
          </a:p>
        </p:txBody>
      </p:sp>
      <p:sp>
        <p:nvSpPr>
          <p:cNvPr id="597100" name="Line 108"/>
          <p:cNvSpPr>
            <a:spLocks noChangeShapeType="1"/>
          </p:cNvSpPr>
          <p:nvPr/>
        </p:nvSpPr>
        <p:spPr bwMode="auto">
          <a:xfrm flipH="1" flipV="1">
            <a:off x="6172200" y="2667000"/>
            <a:ext cx="685800" cy="311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7101" name="Object 109"/>
          <p:cNvGraphicFramePr>
            <a:graphicFrameLocks noChangeAspect="1"/>
          </p:cNvGraphicFramePr>
          <p:nvPr/>
        </p:nvGraphicFramePr>
        <p:xfrm>
          <a:off x="6019800" y="2279650"/>
          <a:ext cx="373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2280" imgH="164880" progId="Equation.DSMT4">
                  <p:embed/>
                </p:oleObj>
              </mc:Choice>
              <mc:Fallback>
                <p:oleObj name="Equation" r:id="rId26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79650"/>
                        <a:ext cx="37306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102" name="Line 110"/>
          <p:cNvSpPr>
            <a:spLocks noChangeShapeType="1"/>
          </p:cNvSpPr>
          <p:nvPr/>
        </p:nvSpPr>
        <p:spPr bwMode="auto">
          <a:xfrm flipH="1">
            <a:off x="6858000" y="3352800"/>
            <a:ext cx="914400" cy="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103" name="Line 111"/>
          <p:cNvSpPr>
            <a:spLocks noChangeShapeType="1"/>
          </p:cNvSpPr>
          <p:nvPr/>
        </p:nvSpPr>
        <p:spPr bwMode="auto">
          <a:xfrm flipH="1">
            <a:off x="6858000" y="2971800"/>
            <a:ext cx="0" cy="3810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104" name="Line 112"/>
          <p:cNvSpPr>
            <a:spLocks noChangeShapeType="1"/>
          </p:cNvSpPr>
          <p:nvPr/>
        </p:nvSpPr>
        <p:spPr bwMode="auto">
          <a:xfrm flipH="1" flipV="1">
            <a:off x="6858000" y="2971800"/>
            <a:ext cx="914400" cy="381000"/>
          </a:xfrm>
          <a:prstGeom prst="line">
            <a:avLst/>
          </a:prstGeom>
          <a:noFill/>
          <a:ln w="28575">
            <a:solidFill>
              <a:srgbClr val="66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7105" name="Text Box 113"/>
          <p:cNvSpPr txBox="1">
            <a:spLocks noChangeArrowheads="1"/>
          </p:cNvSpPr>
          <p:nvPr/>
        </p:nvSpPr>
        <p:spPr bwMode="auto">
          <a:xfrm>
            <a:off x="6934200" y="3276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a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597107" name="Line 115"/>
          <p:cNvSpPr>
            <a:spLocks noChangeShapeType="1"/>
          </p:cNvSpPr>
          <p:nvPr/>
        </p:nvSpPr>
        <p:spPr bwMode="auto">
          <a:xfrm rot="16200000" flipV="1">
            <a:off x="6515100" y="2628900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97108" name="Object 116"/>
          <p:cNvGraphicFramePr>
            <a:graphicFrameLocks noChangeAspect="1"/>
          </p:cNvGraphicFramePr>
          <p:nvPr/>
        </p:nvGraphicFramePr>
        <p:xfrm>
          <a:off x="6019800" y="304800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26720" imgH="177480" progId="Equation.DSMT4">
                  <p:embed/>
                </p:oleObj>
              </mc:Choice>
              <mc:Fallback>
                <p:oleObj name="Equation" r:id="rId27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4800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111" name="Text Box 119"/>
          <p:cNvSpPr txBox="1">
            <a:spLocks noChangeArrowheads="1"/>
          </p:cNvSpPr>
          <p:nvPr/>
        </p:nvSpPr>
        <p:spPr bwMode="auto">
          <a:xfrm>
            <a:off x="6477000" y="2971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z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597112" name="Text Box 120"/>
          <p:cNvSpPr txBox="1">
            <a:spLocks noChangeArrowheads="1"/>
          </p:cNvSpPr>
          <p:nvPr/>
        </p:nvSpPr>
        <p:spPr bwMode="auto">
          <a:xfrm>
            <a:off x="69342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</a:rPr>
              <a:t>r</a:t>
            </a:r>
            <a:endParaRPr lang="en-US" sz="2400" b="1" i="1">
              <a:solidFill>
                <a:schemeClr val="tx2"/>
              </a:solidFill>
              <a:sym typeface="Symbol" pitchFamily="18" charset="2"/>
            </a:endParaRPr>
          </a:p>
        </p:txBody>
      </p:sp>
      <p:graphicFrame>
        <p:nvGraphicFramePr>
          <p:cNvPr id="597113" name="Object 121"/>
          <p:cNvGraphicFramePr>
            <a:graphicFrameLocks noChangeAspect="1"/>
          </p:cNvGraphicFramePr>
          <p:nvPr/>
        </p:nvGraphicFramePr>
        <p:xfrm>
          <a:off x="6019800" y="4876800"/>
          <a:ext cx="19605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99920" imgH="253800" progId="Equation.DSMT4">
                  <p:embed/>
                </p:oleObj>
              </mc:Choice>
              <mc:Fallback>
                <p:oleObj name="Equation" r:id="rId28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876800"/>
                        <a:ext cx="196056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114" name="Object 122"/>
          <p:cNvGraphicFramePr>
            <a:graphicFrameLocks noChangeAspect="1"/>
          </p:cNvGraphicFramePr>
          <p:nvPr/>
        </p:nvGraphicFramePr>
        <p:xfrm>
          <a:off x="3887788" y="5410200"/>
          <a:ext cx="2301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39600" imgH="241200" progId="Equation.DSMT4">
                  <p:embed/>
                </p:oleObj>
              </mc:Choice>
              <mc:Fallback>
                <p:oleObj name="Equation" r:id="rId30" imgW="939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5410200"/>
                        <a:ext cx="2301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115" name="AutoShape 123"/>
          <p:cNvSpPr>
            <a:spLocks noChangeArrowheads="1"/>
          </p:cNvSpPr>
          <p:nvPr/>
        </p:nvSpPr>
        <p:spPr bwMode="auto">
          <a:xfrm>
            <a:off x="6858000" y="2743200"/>
            <a:ext cx="1828800" cy="533400"/>
          </a:xfrm>
          <a:custGeom>
            <a:avLst/>
            <a:gdLst>
              <a:gd name="G0" fmla="+- 1050 0 0"/>
              <a:gd name="G1" fmla="+- 21600 0 1050"/>
              <a:gd name="G2" fmla="+- 21600 0 105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50" y="10800"/>
                </a:moveTo>
                <a:cubicBezTo>
                  <a:pt x="1050" y="16185"/>
                  <a:pt x="5415" y="20550"/>
                  <a:pt x="10800" y="20550"/>
                </a:cubicBezTo>
                <a:cubicBezTo>
                  <a:pt x="16185" y="20550"/>
                  <a:pt x="20550" y="16185"/>
                  <a:pt x="20550" y="10800"/>
                </a:cubicBezTo>
                <a:cubicBezTo>
                  <a:pt x="20550" y="5415"/>
                  <a:pt x="16185" y="1050"/>
                  <a:pt x="10800" y="1050"/>
                </a:cubicBezTo>
                <a:cubicBezTo>
                  <a:pt x="5415" y="1050"/>
                  <a:pt x="1050" y="5415"/>
                  <a:pt x="1050" y="108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7116" name="Object 124"/>
          <p:cNvGraphicFramePr>
            <a:graphicFrameLocks noChangeAspect="1"/>
          </p:cNvGraphicFramePr>
          <p:nvPr/>
        </p:nvGraphicFramePr>
        <p:xfrm>
          <a:off x="6696075" y="5478463"/>
          <a:ext cx="18653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61760" imgH="177480" progId="Equation.DSMT4">
                  <p:embed/>
                </p:oleObj>
              </mc:Choice>
              <mc:Fallback>
                <p:oleObj name="Equation" r:id="rId32" imgW="761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5478463"/>
                        <a:ext cx="18653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117" name="Object 125"/>
          <p:cNvGraphicFramePr>
            <a:graphicFrameLocks noChangeAspect="1"/>
          </p:cNvGraphicFramePr>
          <p:nvPr/>
        </p:nvGraphicFramePr>
        <p:xfrm>
          <a:off x="-15875" y="6019800"/>
          <a:ext cx="22399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14400" imgH="279360" progId="Equation.DSMT4">
                  <p:embed/>
                </p:oleObj>
              </mc:Choice>
              <mc:Fallback>
                <p:oleObj name="Equation" r:id="rId34" imgW="91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5875" y="6019800"/>
                        <a:ext cx="22399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118" name="Object 126"/>
          <p:cNvGraphicFramePr>
            <a:graphicFrameLocks noChangeAspect="1"/>
          </p:cNvGraphicFramePr>
          <p:nvPr/>
        </p:nvGraphicFramePr>
        <p:xfrm>
          <a:off x="2222500" y="5846763"/>
          <a:ext cx="24257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90360" imgH="533160" progId="Equation.DSMT4">
                  <p:embed/>
                </p:oleObj>
              </mc:Choice>
              <mc:Fallback>
                <p:oleObj name="Equation" r:id="rId36" imgW="9903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846763"/>
                        <a:ext cx="242570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119" name="Object 127"/>
          <p:cNvGraphicFramePr>
            <a:graphicFrameLocks noChangeAspect="1"/>
          </p:cNvGraphicFramePr>
          <p:nvPr/>
        </p:nvGraphicFramePr>
        <p:xfrm>
          <a:off x="4621213" y="5770563"/>
          <a:ext cx="2084387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850680" imgH="533160" progId="Equation.DSMT4">
                  <p:embed/>
                </p:oleObj>
              </mc:Choice>
              <mc:Fallback>
                <p:oleObj name="Equation" r:id="rId38" imgW="8506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770563"/>
                        <a:ext cx="2084387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120" name="Object 128"/>
          <p:cNvGraphicFramePr>
            <a:graphicFrameLocks noChangeAspect="1"/>
          </p:cNvGraphicFramePr>
          <p:nvPr/>
        </p:nvGraphicFramePr>
        <p:xfrm>
          <a:off x="6705600" y="5916613"/>
          <a:ext cx="177323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723600" imgH="431640" progId="Equation.DSMT4">
                  <p:embed/>
                </p:oleObj>
              </mc:Choice>
              <mc:Fallback>
                <p:oleObj name="Equation" r:id="rId40" imgW="723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916613"/>
                        <a:ext cx="1773238" cy="9413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7121" name="Text Box 129"/>
          <p:cNvSpPr txBox="1">
            <a:spLocks noChangeArrowheads="1"/>
          </p:cNvSpPr>
          <p:nvPr/>
        </p:nvSpPr>
        <p:spPr bwMode="auto">
          <a:xfrm>
            <a:off x="8077200" y="1447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  <a:sym typeface="Symbol" pitchFamily="18" charset="2"/>
              </a:rPr>
              <a:t></a:t>
            </a:r>
          </a:p>
        </p:txBody>
      </p:sp>
      <p:sp>
        <p:nvSpPr>
          <p:cNvPr id="597123" name="Text Box 131"/>
          <p:cNvSpPr txBox="1">
            <a:spLocks noChangeArrowheads="1"/>
          </p:cNvSpPr>
          <p:nvPr/>
        </p:nvSpPr>
        <p:spPr bwMode="auto">
          <a:xfrm>
            <a:off x="304800" y="1828800"/>
            <a:ext cx="685800" cy="4572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/>
              <a:t>top</a:t>
            </a:r>
            <a:endParaRPr lang="en-US" sz="2400" b="1">
              <a:sym typeface="Symbol" pitchFamily="18" charset="2"/>
            </a:endParaRPr>
          </a:p>
        </p:txBody>
      </p:sp>
      <p:sp>
        <p:nvSpPr>
          <p:cNvPr id="597124" name="AutoShape 132"/>
          <p:cNvSpPr>
            <a:spLocks noChangeArrowheads="1"/>
          </p:cNvSpPr>
          <p:nvPr/>
        </p:nvSpPr>
        <p:spPr bwMode="auto">
          <a:xfrm>
            <a:off x="4038600" y="1143000"/>
            <a:ext cx="1600200" cy="45720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7126" name="AutoShape 134"/>
          <p:cNvSpPr>
            <a:spLocks noChangeArrowheads="1"/>
          </p:cNvSpPr>
          <p:nvPr/>
        </p:nvSpPr>
        <p:spPr bwMode="auto">
          <a:xfrm>
            <a:off x="6096000" y="1143000"/>
            <a:ext cx="2743200" cy="4572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9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7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9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9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9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9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9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9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9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9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59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9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9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9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59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9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9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9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9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9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9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9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59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59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75" grpId="0" animBg="1"/>
      <p:bldP spid="597074" grpId="0" animBg="1"/>
      <p:bldP spid="597078" grpId="0" animBg="1"/>
      <p:bldP spid="597079" grpId="0" animBg="1"/>
      <p:bldP spid="597080" grpId="0" animBg="1"/>
      <p:bldP spid="597081" grpId="0"/>
      <p:bldP spid="597082" grpId="0"/>
      <p:bldP spid="597083" grpId="0"/>
      <p:bldP spid="597087" grpId="0"/>
      <p:bldP spid="597092" grpId="0" animBg="1"/>
      <p:bldP spid="597095" grpId="0" build="p"/>
      <p:bldP spid="597099" grpId="0" animBg="1"/>
      <p:bldP spid="597100" grpId="0" animBg="1"/>
      <p:bldP spid="597102" grpId="0" animBg="1"/>
      <p:bldP spid="597103" grpId="0" animBg="1"/>
      <p:bldP spid="597104" grpId="0" animBg="1"/>
      <p:bldP spid="597105" grpId="0"/>
      <p:bldP spid="597107" grpId="0" animBg="1"/>
      <p:bldP spid="597111" grpId="0"/>
      <p:bldP spid="597112" grpId="0"/>
      <p:bldP spid="597115" grpId="0" animBg="1"/>
      <p:bldP spid="597121" grpId="0"/>
      <p:bldP spid="597123" grpId="0" animBg="1"/>
      <p:bldP spid="597124" grpId="0" animBg="1"/>
      <p:bldP spid="59712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22560</TotalTime>
  <Words>945</Words>
  <Application>Microsoft Office PowerPoint</Application>
  <PresentationFormat>On-screen Show (4:3)</PresentationFormat>
  <Paragraphs>124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 Black</vt:lpstr>
      <vt:lpstr>Cambria Math</vt:lpstr>
      <vt:lpstr>Times New Roman</vt:lpstr>
      <vt:lpstr>Blank Presentation</vt:lpstr>
      <vt:lpstr>Equation</vt:lpstr>
      <vt:lpstr>Document</vt:lpstr>
      <vt:lpstr>PowerPoint Presentation</vt:lpstr>
      <vt:lpstr>PowerPoint Presentation</vt:lpstr>
      <vt:lpstr>PowerPoint Presentation</vt:lpstr>
      <vt:lpstr>PCV at L’institut Superieur du Pedagogy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JIT Quick Quiz 23.2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587</cp:revision>
  <cp:lastPrinted>1998-03-31T16:12:30Z</cp:lastPrinted>
  <dcterms:created xsi:type="dcterms:W3CDTF">1997-09-10T20:18:06Z</dcterms:created>
  <dcterms:modified xsi:type="dcterms:W3CDTF">2023-01-22T15:31:46Z</dcterms:modified>
</cp:coreProperties>
</file>