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759" r:id="rId2"/>
    <p:sldId id="783" r:id="rId3"/>
    <p:sldId id="858" r:id="rId4"/>
    <p:sldId id="760" r:id="rId5"/>
    <p:sldId id="761" r:id="rId6"/>
    <p:sldId id="845" r:id="rId7"/>
    <p:sldId id="852" r:id="rId8"/>
    <p:sldId id="762" r:id="rId9"/>
    <p:sldId id="844" r:id="rId10"/>
    <p:sldId id="859" r:id="rId11"/>
    <p:sldId id="763" r:id="rId12"/>
    <p:sldId id="860" r:id="rId13"/>
    <p:sldId id="848" r:id="rId14"/>
    <p:sldId id="784" r:id="rId15"/>
    <p:sldId id="856" r:id="rId16"/>
    <p:sldId id="765" r:id="rId17"/>
    <p:sldId id="766" r:id="rId18"/>
    <p:sldId id="842" r:id="rId19"/>
    <p:sldId id="785" r:id="rId20"/>
    <p:sldId id="853" r:id="rId21"/>
    <p:sldId id="767" r:id="rId22"/>
  </p:sldIdLst>
  <p:sldSz cx="9144000" cy="6858000" type="screen4x3"/>
  <p:notesSz cx="6946900" cy="92329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9900CC"/>
    <a:srgbClr val="FF0000"/>
    <a:srgbClr val="FFFF00"/>
    <a:srgbClr val="009900"/>
    <a:srgbClr val="99FF66"/>
    <a:srgbClr val="FFFFCC"/>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82" autoAdjust="0"/>
  </p:normalViewPr>
  <p:slideViewPr>
    <p:cSldViewPr>
      <p:cViewPr varScale="1">
        <p:scale>
          <a:sx n="60" d="100"/>
          <a:sy n="60" d="100"/>
        </p:scale>
        <p:origin x="75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2-23T15:19:01.635"/>
    </inkml:context>
    <inkml:brush xml:id="br0">
      <inkml:brushProperty name="width" value="0.05292" units="cm"/>
      <inkml:brushProperty name="height" value="0.05292" units="cm"/>
      <inkml:brushProperty name="color" value="#FF0000"/>
    </inkml:brush>
  </inkml:definitions>
  <inkml:trace contextRef="#ctx0" brushRef="#br0">11462 6597 1507 0,'6'4'57'0,"5"1"-10"16,5 4-31-16,2 2 3 15,-6 0 7-15,0 2 19 0,-9 1 28 16,-7 0 14-16,-3 3 1 15,-4 0-10-15,0 6-20 16,3 5-13-16,-1 9-25 16,2 7-8-16,4 5-7 15,2 1 0-15,5 7-1 16,-2 2 1-16,8 8-1 16,1 7 0-16,-3-5 7 15,6-3 5-15,0-10 17 16,-4-8 4-16,3-11 1 15,-1-5-5-15,-2-10-15 16,2 0-7-16,-6-10-9 16,-4-1-8-16,-2-10-30 15,0 0-21-15,-8-9-65 16,-2-9-53-16,-9-13-374 0,-3-5 342 16</inkml:trace>
  <inkml:trace contextRef="#ctx0" brushRef="#br0" timeOffset="383.22">11459 6645 955 0,'3'16'25'0,"9"0"73"16,9-1-155-16,8-4 83 15,0 0 29-15,-7-6 73 16,-5-1 40-16,-4-4 38 16,-5-3-10-16,8-4-55 15,1-5-33-15,1-5-50 16,8-3-20-16,1-2-25 15,5-2-8-15,9 2-6 16,7-3-2-16,15 0-18 0,4-2-9 16,3-1-13-1,-3-1-1-15,-1-2 14 0,-2 1-7 16,3-3-53-16,2 3-41 16,-5 0-149-16,-7 2 146 15</inkml:trace>
  <inkml:trace contextRef="#ctx0" brushRef="#br0" timeOffset="900.8">11657 7236 709 0,'-12'12'-5'0,"-1"2"-88"15,5 5 16-15,5-1 66 16,-2-4 97-16,2-2 89 16,2-6 79-16,-5-4-20 15,6-3-116-15,1-1-26 16,2-2-19-16,9-4-18 0,-5-1 36 15,5-7-18-15,6-2-49 16,1 0-5-16,8 4-19 16,2 1-2-16,1 7-1 15,0 3-2-15,2 6 0 16,4 4-3-16,4-2-12 16,5-1-7-16,3-9-46 15,2-8-45-15,10-15-193 16,2-11 181-16</inkml:trace>
  <inkml:trace contextRef="#ctx0" brushRef="#br0" timeOffset="9896.17">10022 8165 1594 0,'-17'21'10'15,"3"0"-29"-15,7 1-21 16,2-3 41-16,4-3 3 15,-6-7 34-15,2-2 14 0,-1-6 19 16,-4-1 9-16,4-5-22 16,-2 1-12-16,2 0-15 15,0-1-8-15,6 5-21 16,-2 0-4-16,2 0-5 16,4-1-1-16,3 6 1 15,5 2 1-15,1 5 3 16,-1 2 0-16,3 6 2 15,0 2 1-15,-1 9 0 16,1 4 0-16,-1 9 0 16,-3 4 0-16,4 4 1 15,-2 0 0-15,0 3-1 16,3-1 0-16,0-2-15 16,2-1-22-16,0-6-64 15,1-5-53-15,-2-12-241 16,1-6 232-16</inkml:trace>
  <inkml:trace contextRef="#ctx0" brushRef="#br0" timeOffset="10431.2">10034 8287 1422 0,'-17'-11'-55'0,"3"3"33"15,8-1-134-15,4 7-117 16,-3 2 59-16,0 3 91 0,-3 5 66 16,-4-3 281-16,-2-2 62 15,1-4-44-15,3-2-59 16,3-2-87-16,7-1-36 15,4-1-44-15,4-4-8 16,8-4-4-16,1-4 11 16,11-4 22-16,3-3 9 15,4-4 19-15,9-1 4 0,4-3-5 16,6-1-6 0,5-1-24-16,-4-1-14 0,-2 3-17 15,-2 1-7-15,-9 3-19 16,-3 3-18-16,-14 6-76 15,-4 4-67-15,-14 9 98 16</inkml:trace>
  <inkml:trace contextRef="#ctx0" brushRef="#br0" timeOffset="10847.64">10066 8447 2063 0,'-6'-12'50'15,"1"0"14"-15,16 5-113 16,6 1-18-16,4 3-20 16,3 3 0-16,-7 1 26 15,-3 4 38-15,-6-4 49 16,-2 0 10-16,0-1 3 15,3-5-2-15,11-6-22 16,4-6-24-16,19-11-43 16,4-4-37-16,14-6-146 15,2-3-181-15,-2 1 234 16</inkml:trace>
  <inkml:trace contextRef="#ctx0" brushRef="#br0" timeOffset="30160.16">23034 9319 1412 0,'0'-1'129'0,"-1"-3"180"0,4 3-288 16,1 0-9-16,-1 0-15 15,-2 1 1-15,-1 1 15 16,0 2 19-16,-5 0 32 16,-2-1 8-16,-2 8-11 15,0 1-17-15,0 11-32 16,3 10-11-16,3 16-5 15,0 13-2-15,3 18 1 16,0 4 2-16,0 7 2 16,0 3 0-16,0 1 3 15,1 1-1-15,-2-7 2 16,1-5 0-16,-5-10-2 16,3-10 0-16,-3-15-38 15,0-8-31-15,-2-19-130 16,-1-11-165-16,-1-27 207 0</inkml:trace>
  <inkml:trace contextRef="#ctx0" brushRef="#br0" timeOffset="30492.97">22279 9477 2075 0,'-3'1'51'16,"7"1"-16"-16,12 5-42 16,9-1-4-16,8-2-3 15,3-4 1-15,-2-14 21 16,-3-8 17-16,10-16 34 15,4-9 9-15,20-17-12 16,12-9-15-16,13-5-25 16,8-1-13-16,13 8-37 15,5 13-31-15,0 13-87 16,-1 9-60-16,-13 17-209 0,-12 4 231 16</inkml:trace>
  <inkml:trace contextRef="#ctx0" brushRef="#br0" timeOffset="32077.45">17363 13179 1512 0,'-22'9'116'16,"3"-2"173"-16,12-7-247 0,6-7-14 16,10-9 0-16,2-6-13 15,8-11-6-15,2-4 2 16,2-9 4-16,2-3 3 16,8-12 0-16,3-2-3 15,10-2-4-15,6 1-1 16,6 10-5-16,-1 5-2 15,1 13-3-15,-1 7-1 0,-2 15-7 16,-3 10-3-16,-7 21-1 16,-10 12 1-16,-13 20 8 15,-8 10 3-15,-9 12 11 16,-1 1 11-16,-2-4 22 16,-2-7 7-16,9-13 1 15,4-9-11-15,9-10-23 16,8-5-9-16,5-13-9 15,6-4-6-15,3-14-28 16,0-9-29-16,7-15-127 16,5-10-162-16,-1-21 198 15</inkml:trace>
  <inkml:trace contextRef="#ctx0" brushRef="#br0" timeOffset="32895.43">19183 12886 1782 0,'-1'1'71'0,"1"-2"43"16,10-5-96-16,6-1-2 15,7-6-20-15,2-2-12 16,-1-6-13-16,-1-5-5 16,-7-1 20-16,-3-1 14 15,-7 0 34-15,-5 2 18 0,-2-1 15 16,-5 0-10-16,1-1-25 16,3-1-18-16,-1-7-28 15,3-4-11-15,0-11-13 16,4-2-3-16,1-11 1 15,2-3 7-15,2-5 14 16,3-4 9-16,1-3 20 16,0 3 9-16,9 4 11 15,-3 6 5-15,15 11-4 16,8 4-8-16,7 16-13 16,5 11-7-16,3 22-7 15,1 12-3-15,-6 24-3 16,-7 9 1-16,-13 14 4 15,-10 7 3-15,-11 7 5 16,-6 3 2-16,-15-3 0 16,-6 0 1-16,-12-5 2 0,-6-3 0 15,-10-5-1-15,1-1-1 16,-2-11-5-16,-1-7-8 16,12-12-40-16,5-8-32 15,12-14-96-15,6-5-83 16,15-13 143-16</inkml:trace>
  <inkml:trace contextRef="#ctx0" brushRef="#br0" timeOffset="33312.83">20204 11652 1357 0,'-32'22'89'0,"10"6"88"16,1 7-147-16,10 13-29 16,1 9-1-16,-4 20 0 15,-2 6 11-15,-7 10 42 16,-5 2 18-16,-3 2 36 15,-3-1-1-15,2-5-32 0,8-1-14 16,-1-12-35-16,7-8-13 16,4-10-12-16,6-8 0 15,7-12-9-15,3-7-4 16,11-9-9-16,6-7-4 16,13-14 2-16,8-6 5 15,12-15 10-15,10-6 4 0,10-8 2 16,3 0-4-16,6 3-27 15,0 3-27-15,0 7-85 16,0 4-59-16,-5 12 106 16</inkml:trace>
  <inkml:trace contextRef="#ctx0" brushRef="#br0" timeOffset="33713.65">21490 11782 1563 0,'8'-2'91'16,"-3"2"75"-16,2 3-114 15,-1 9-16-15,-5 7 0 16,-8 18-7-16,-10 9-12 16,-18 24-7-16,-11 11 2 15,-18 27 0-15,-7 15-1 16,-9 26-9-16,-6 11-2 0,-7 21-13 16,0-2-4-16,2 3 1 15,3-4 1-15,6-12 12 16,2-4 3-16,9-18 2 15,2-7-1-15,17-22-8 16,6-13-15-16,14-31-47 16,9-18-46-16,15-38-230 15,7-21 208-15</inkml:trace>
  <inkml:trace contextRef="#ctx0" brushRef="#br0" timeOffset="34331.94">21179 13054 2102 0,'-11'13'62'15,"1"8"-22"-15,8 8-26 16,-2 24-14-16,3 12-4 15,0 28-3-15,-6 9 0 16,-8 14 3-16,-5 6 4 0,-18 5 4 16,0-3 1-16,-10-3 2 15,-2-6 3-15,6-18 15 16,5-9 5-16,10-26 5 16,8-15-4-16,9-25-23 15,5-9-16-15,12-25-17 16,6-19-5-16,9-36-5 15,3-23 4-15,8-29 3 16,4-9 4-16,6-9 13 16,4 2 6-16,3 7 5 15,-1 2 0-15,9 12 1 16,-5 8 0-16,-2 9 1 16,3 9-2-16,-6 8 0 15,5 3-4-15,0 9-9 16,-2 11-3-16,-4 19-8 0,-6 10 0 15,-9 20 10-15,-5 10 7 16,-3 21 18-16,-3 13 7 16,1 20 14-16,-5 8 4 15,-2 15 3-15,-1 10 2 16,0 16-9-16,-4 9-5 16,4 10-15-16,0 2-4 0,-4-2-6 15,1-3 0-15,-3-13-2 16,0-11-2-16,-5-20-24 15,2-11-22-15,-3-18-74 16,1-7-55-16,0-19-160 16,-1-19-131-16,-3-4 259 15</inkml:trace>
  <inkml:trace contextRef="#ctx0" brushRef="#br0" timeOffset="34595.48">21180 13842 1294 0,'-12'3'117'15,"5"-3"117"-15,8-8-128 16,14-8-51-16,6-3-4 15,13-6-16-15,6-3-14 16,2-4-6-16,4 1 3 16,5 3 4-16,1 1-2 15,-1 3-36-15,1 2-41 0,2 0 31 16</inkml:trace>
  <inkml:trace contextRef="#ctx0" brushRef="#br0" timeOffset="50269.2">10990 11420 1212 0,'-20'7'95'16,"1"-1"184"-16,8-5-224 15,2 1 2-15,1-4 31 16,-3 1-8-16,-2 0-2 16,-3 1 5-16,-4 1-9 15,-1 5-9-15,-8 9-26 16,2 5-13-16,2 17-17 16,-4 7-6-16,10 14-19 15,3 9-10-15,3 8-11 0,9 5 2 16,3 2 12-16,1-3 11 15,4-10 12-15,-1-5 1 16,4-11 8-16,1-1 3 16,1-5 7-16,5-1 0 15,-5 0-4-15,1-1-3 16,-4-2-12-16,-5-3-10 16,3-5-33-16,-2-6-30 15,-2-10-100-15,-3-6-105 0,-2-18 154 16</inkml:trace>
  <inkml:trace contextRef="#ctx0" brushRef="#br0" timeOffset="50752.9">10692 11970 1004 0,'0'-9'121'0,"4"-4"177"15,2-4-208-15,5-5-15 16,2-8-36-16,-2-1-35 16,8-5-37-16,-2-1-17 0,3 0-12 15,0 2 3-15,-2 2 23 16,1 2 15-16,2 1 26 16,0 0 15-16,4 2 26 15,7-2 14-15,5-1 9 16,3-2-7-16,8-6-13 15,3-3-5-15,5-4-6 16,-1-1 3-16,0-1 2 16,4-1-6-16,-6 2-9 15,4-1-8-15,-4 4-36 16,-2 2-29-16,-8 5-124 16,-5 4-163-16,-13 11 188 15</inkml:trace>
  <inkml:trace contextRef="#ctx0" brushRef="#br0" timeOffset="51106.74">10655 11902 1240 0,'24'9'106'0,"2"-4"167"16,6-3-132-16,4-5-37 15,1-3 6-15,0-7-42 16,-1 0-20-16,4-1-8 15,0-1-3-15,2 0-14 16,3 0-10-16,0 2-13 16,1-1-5-16,0 2-23 15,0 1-13-15,1 7-62 16,1 3-62-16,-1 4 93 16</inkml:trace>
</inkml:ink>
</file>

<file path=ppt/ink/ink2.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2-28T14:42:47.152"/>
    </inkml:context>
    <inkml:brush xml:id="br0">
      <inkml:brushProperty name="width" value="0.05292" units="cm"/>
      <inkml:brushProperty name="height" value="0.05292" units="cm"/>
      <inkml:brushProperty name="color" value="#FF0000"/>
    </inkml:brush>
  </inkml:definitions>
  <inkml:trace contextRef="#ctx0" brushRef="#br0">8254 9607 1650 0,'-59'69'-49'0,"27"-24"28"0,-4 7 17 0,11 3 7 0,3-4 4 16,2 8 11-16,5-7 9 0,4 12 17 0,2 5 3 0,5 10 4 16,5 1 0-16,10 2 0 0,12-2 5 15,11-8 0 1,8-4-6-16,21-11-18 0,9-9-12 15,19-19-20 1,17-13-7-16,1-29-6 0,3-20-1 16,-1-38 6-16,-7-18 4 0,-6-30 6 15,-11-14 2-15,-19-14 10 16,-15-1 4-16,-25 7 6 16,-11 10 7-16,-29 29 3 15,-15 14-8-15,-35 33-18 16,-20 19-24-16,-42 31-33 15,-20 20-5-15,-29 45 7 16,-6 20 17-16,14 17 20 16,15-5 9-16,48-26-95 15,31-18-207-15,60-30 186 16</inkml:trace>
</inkml:ink>
</file>

<file path=ppt/ink/ink3.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2-28T15:01:51.553"/>
    </inkml:context>
    <inkml:brush xml:id="br0">
      <inkml:brushProperty name="width" value="0.05292" units="cm"/>
      <inkml:brushProperty name="height" value="0.05292" units="cm"/>
      <inkml:brushProperty name="color" value="#FF0000"/>
    </inkml:brush>
  </inkml:definitions>
  <inkml:trace contextRef="#ctx0" brushRef="#br0">13609 7351 1933 0,'80'54'188'0,"-33"-25"-171"0,-7-1-5 0,-3-1-6 15,-11-7-3-15,-11-4-1 16,-5-5-7-16,-9-7-53 16,-6-2-73-16,-16-6 72 15</inkml:trace>
  <inkml:trace contextRef="#ctx0" brushRef="#br0" timeOffset="969.81">13492 6813 1166 0,'-32'4'136'0,"13"6"233"15,3 4-397-15,8 11-73 16,3 5 17-16,0 7 57 16,5 0 45-16,2-6 83 15,3-1 19-15,6-1-13 16,1 1-8-16,2 10-18 15,6 4-10-15,-1 11-15 16,1 3-10-16,0 8-18 16,2 7-8-16,-7 7-12 15,-3 5-4-15,-8 7-1 16,-1 0-2-16,-4-5 1 16,-3-4 1-16,-1-14 2 15,-2-10 1-15,-1-17 5 0,1-9 1 16,4-17-6-16,-2-5-7 15,5-11-32-15,-2-5-10 16,-2-16-17-16,-1-7-4 16,-6-16 5-16,-1-6 5 15,-3 0 16-15,-1 0 10 16,1 1 8-16,4 0-10 0,7-1-44 16,1-4-33-16,9-2-101 15,-1-4-57-15,2-4-80 16,4-1 12-16,-1 1 115 15,-2 1 87-15,-3 7 154 16,1 2 37-16,-1 6 7 16,-4 3-16-16,1 4-105 15,-2 3 43-15</inkml:trace>
  <inkml:trace contextRef="#ctx0" brushRef="#br0" timeOffset="1270.47">13264 7049 1718 0,'-10'6'43'15,"6"-3"-36"-15,10-3-4 16,18-7-1-16,6-7 16 15,16-14 38-15,9-6 13 0,17-19 27 16,14-8-8 0,20-16-30-16,15-7-12 15,16-6-29-15,4-1-10 0,-4 6-16 16,-8 6-18-16,-19 17-62 16,-12 13-43-16,-29 26-118 15,-16 14-103-15,-27 24 199 16</inkml:trace>
  <inkml:trace contextRef="#ctx0" brushRef="#br0" timeOffset="1736.83">13617 7497 1390 0,'-3'-5'110'0,"2"-1"126"15,4-2-160-15,4 4-34 16,2 0-11-16,-2 4-28 16,2 0-1-16,-6-2 4 15,-2 2 8-15,1 2 20 16,-1-2 5-16,-1 0 0 16,2-5-7-16,1-2-21 15,0-1-4-15,13-4-5 16,3 0-1-16,15-4 0 15,6-10 4-15,24-14 17 16,12-12 2-16,34-21 0 16,11-8-6-16,12-3-36 15,6 0-39-15,-17 6-198 16,-7 10 161-16</inkml:trace>
  <inkml:trace contextRef="#ctx0" brushRef="#br0" timeOffset="13253.08">16970 7982 1339 0,'-9'-13'78'16,"0"1"58"-16,4-3-92 16,-1 0 3-16,3-3-10 15,-3 1-7-15,-3-4 21 16,-3 0 11-16,-4 1 15 16,0-5 2-16,-6 3-19 15,1 2-14-15,4 1-26 16,0 6-14-16,9 4-6 15,7 1-3-15,9 2-1 0,8 1-1 16,7 2 0-16,3 0 1 16,2 4 3-16,-1 3 2 15,-7 3 14-15,0 4 3 16,-6 5 10-16,-5 3 4 16,-6 14-9-16,-2 8-1 15,-7 13-11-15,-6 12-5 0,-10 17-3 16,-2 11-1-16,3 9 0 15,0 1 0-15,9-6 2 16,2-9 2-16,13-16-1 16,3-10-2-16,4-23-15 15,2-7-17-15,-3-18-45 16,-2-8-36-16,-3-19-57 16,-3-17-49-16,-7-24 118 15</inkml:trace>
  <inkml:trace contextRef="#ctx0" brushRef="#br0" timeOffset="13669.94">16790 7809 2034 0,'-3'2'39'0,"7"-1"-44"16,7-1-5-16,21-3-4 16,-1-2 6-16,4-6 3 15,1-2 4-15,0-8 8 16,2-4 6-16,2-5 6 16,4-4-2-16,2-1-5 15,4 1-5-15,1 0-26 16,0 2-21-16,0 1-63 15,1-1-57-15,-2 1 86 16</inkml:trace>
  <inkml:trace contextRef="#ctx0" brushRef="#br0" timeOffset="14087.61">16880 8334 1603 0,'11'-6'34'0,"9"-6"-34"16,7-4-1-16,5-9 15 15,2-5-8-15,-5-2-4 16,-1 0-1-16,-9 5 18 16,-4 4 12-16,-3 12 15 15,-1 3 2-15,2 8-19 16,3 2-15-16,7 9-15 15,2 3-4-15,8 3-9 0,-1 2-9 16,12-4-36-16,3-4-41 16,12-18-339-16,8-9 285 15</inkml:trace>
  <inkml:trace contextRef="#ctx0" brushRef="#br0" timeOffset="27876.26">21762 8532 1053 0,'-2'-12'44'16,"2"2"43"-16,0 2-95 15,4 2 8-15,-3 0 17 0,-1 1 26 16,-5-1 42-16,-2 0 10 15,1 0 6-15,-4 0-12 16,3 2-30-16,2 2-9 16,4 2-23-16,0 0-14 15,-1 0-14-15,0 6-3 16,8 2 1-16,-1 5 2 16,7 8 12-16,-1 3 7 15,1 10 12-15,1 5 2 16,-3 13-2-16,-4 5-1 0,-1 8-2 15,-4 0 3-15,-1-3-1 16,-1-1-5-16,-3-3-10 16,1-2-10-16,-3 0-20 15,0-3-17-15,-2-4-61 16,-1-7-44-16,0-14-127 16,3-6-122-16,3-15 216 15</inkml:trace>
  <inkml:trace contextRef="#ctx0" brushRef="#br0" timeOffset="28324.28">20999 8581 973 0,'23'-36'-14'0,"8"2"-41"16,3 1-6-16,8 6 63 15,-2 5 11-15,1 2 73 16,-4 2 33-16,5 2 36 16,0 1 11-16,10 1-26 15,6 4-19-15,9-6-25 16,5 1-20-16,13-4-46 15,4-5-15-15,18-1-63 16,3-4-52-16,3 1-229 0,0 2 190 16</inkml:trace>
  <inkml:trace contextRef="#ctx0" brushRef="#br0" timeOffset="30960.3">22945 7722 1816 0,'-9'16'33'16,"8"8"-55"-16,4 3 4 15,6 3-6-15,-1-2 6 16,-4-9 30-16,-2-6 20 16,-2-6 38-16,0-3 5 15,1 4-14-15,2 1-20 0,4 5-31 16,7 4-6-16,-1 5-7 15,4 0-3-15,0 1-3 16,1-4-1-16,0-4 3 16,2-1 3-16,-2-3 3 15,0-3-1-15,1-2 0 16,-2-2 0-16,0-5-1 16,3-2 1-16,-5-7-2 15,2-4-1-15,1-6-3 16,-2-4-2-16,6-8-14 15,-3-3-13-15,3-5-30 16,-3-3-26-16,4-5-70 16,-5-1-51-16,-1 0 115 15</inkml:trace>
  <inkml:trace contextRef="#ctx0" brushRef="#br0" timeOffset="31512.93">23602 7081 2104 0,'6'2'45'0,"10"2"-45"16,8 0-1-16,10 3-5 15,0-2-1-15,-4-4 3 16,-6 0 0-16,-4-1 4 15,-1 0 3-15,-3 3-1 0,-1 2 0 16,2 6-1-16,2 4-1 16,-1 8-11-16,-1 2-11 15,-11 7-24-15,-6 6-12 16,-24 12-3-16,-12 5 9 16,-23 9 27-16,-10 1 15 15,-13-1 29-15,-5-5 12 16,7-14 14-16,7-9 2 15,17-19-15-15,11-6-9 0,16-10-15 16,10-3-5-16,9-5 0 16,3-4-1-16,13-3-2 15,5-1-3-15,15-1-17 16,7 1-14-16,8 7-51 16,3 4-38-16,4 9-158 15,0 8 161-15</inkml:trace>
  <inkml:trace contextRef="#ctx0" brushRef="#br0" timeOffset="32113.24">24557 7296 1152 0,'-12'-11'61'0,"-1"3"8"15,0 0-20-15,-3 5-9 16,-2 1-15-16,-6 3 1 16,-4 3-11-16,-1 7 9 15,-7 3 19-15,-3 9 26 0,-5 7 6 16,-6 17-7-16,1 9-15 16,-9 22-8-16,-6 11 0 15,-7 13 9-15,-4 6 4 16,-3 2-1-16,-2 1-1 15,-3-4-7-15,2-4-6 16,2-8-13-16,2-3-9 16,16-17-15-16,5-8-6 0,16-21-33 15,10-13-30-15,8-20-106 16,11-10-67-16,13-21 122 16</inkml:trace>
  <inkml:trace contextRef="#ctx0" brushRef="#br0" timeOffset="32796.01">23901 8180 2058 0,'0'10'47'15,"6"7"-43"-15,10 21-57 0,1 14-21 16,-7 31-64-16,-8 8 25 16,-17 14 42-16,-8 4 44 15,-6-3 99 1,0-7 21-16,5-17-2 0,2-12-1 16,11-17-23-16,3-10-18 15,8-11-35-15,5-6-26 16,3-15-25-16,4-5-6 0,0-22 4 15,3-14 6-15,-3-23 14 16,-1-13 1-16,0-14 5 16,-2-1 2-16,1 0 5 15,2 4 5-15,0 13 1 16,4 2 1-16,3 8-2 16,3 1-4-16,8 0-32 15,4 2-15-15,11 4-17 16,2 3 1-16,4 6 32 15,-2 4 16-15,-2 13 27 16,-3 8 9-16,-16 13 16 16,-3 9 5-16,-20 16 1 15,-10 9-1-15,-20 23 4 16,-11 8 3-16,-19 12 7 16,-9 2 2-16,-8-5-1 15,0-7-3-15,8-13-6 0,10-10-3 16,19-18-12-16,11-8-7 15,17-13-19-15,10-2-6 16,13-3-7-16,5-2 2 16,13-1 10-16,6 1 4 15,10 6 1-15,0 7-1 16,5 11-5-16,-3 3-8 16,-11 10-16-16,-6 4-7 0,-18 5-26 15,-6 3-17-15,-11-7-79 16,-6-9-171-16,6-26 194 15</inkml:trace>
  <inkml:trace contextRef="#ctx0" brushRef="#br0" timeOffset="41625.11">7025 10331 945 0,'-5'6'104'15,"-2"0"214"-15,7 4-299 16,5 0 4-16,6 1 3 16,1 2-4-16,2 0 8 15,-3 0 3-15,0-1 14 16,1 3 3-16,-2 6-6 16,1 7-6-16,0 16-17 15,-2 10-10-15,3 13-8 16,0 6-1-16,4 9 0 15,1 0 0-15,0 4 1 16,0-3 1-16,1-9 0 16,-6-6 0-16,6-11-2 15,-4-6-1-15,-5-10-38 16,2-5-43-16,-8-17-165 0,-3-17 140 16</inkml:trace>
  <inkml:trace contextRef="#ctx0" brushRef="#br0" timeOffset="42028.6">7025 10366 1351 0,'-5'-7'106'15,"8"1"273"-15,20-7-441 0,13-1-8 16,23-11-19-16,9-5-8 16,9-11 18-16,3-5 33 15,5-13 99-15,3-5 26 16,7-7 16-16,6-4-8 16,5 1-53-16,4 1-18 15,-5 4-73-15,0 7-68 0,-14 13 70 16</inkml:trace>
  <inkml:trace contextRef="#ctx0" brushRef="#br0" timeOffset="42476.57">7174 10997 773 0,'4'0'26'0,"3"-4"20"16,12 0-50-16,5-3 6 0,3-4 2 15,3-2 9-15,0-4 75 16,0-2 36-16,5-2 57 15,4-2 8-15,3-2-48 16,10 0-35-16,10-5-56 16,2-1-23-16,16-1-57 15,-4-6-55-15,12-3 50 16</inkml:trace>
  <inkml:trace contextRef="#ctx0" brushRef="#br0" timeOffset="70983.42">9588 11121 1705 0,'-12'-1'73'0,"3"2"13"15,3 2-50-15,2 8-40 16,-3 2-18-16,2 2-26 16,-4 0 3-16,-1-3 21 15,-7 2 13-15,1 4 16 16,1 7 5-16,0 14-3 15,3 13-5-15,-4 25-3 16,2 14-20-16,-3 19-37 16,1 4-5-16,-2-2 0 0,-1-4 21 15,1-14 61-15,-1-8 23 16,6-15 38-16,-1-9 20 16,8-13 2-16,1-4-11 15,8-11-20-15,5-5-14 16,7-8-16-16,7-2-3 0,13-10-4 15,4-4-5-15,9-9-10 16,3-8-10-16,8-4-32 16,0-1-23-16,14-1-91 15,4-1-90-15,3-3 125 16</inkml:trace>
  <inkml:trace contextRef="#ctx0" brushRef="#br0" timeOffset="71383.92">10842 11891 1852 0,'-11'11'68'15,"2"17"20"-15,0 11-82 16,-6 27-6-16,-4 12-1 16,-4 17-4-16,-3 0 2 15,-1-3 2-15,5-8 0 16,9-22 19-16,6-15 6 0,12-23 16 16,7-10 8-16,16-20-12 15,3-12-3-15,15-24-17 16,2-15-5-16,4-24-13 15,3-7-6-15,-6-10-24 16,-8-3-12-16,-16 7 2 16,-11 11 6-16,-25 25 24 15,-11 22 6-15,-22 36-10 16,-11 20-10-16,-12 41-92 16,-5 17-121-16,0 20 141 15</inkml:trace>
  <inkml:trace contextRef="#ctx0" brushRef="#br0" timeOffset="71816.95">11947 11566 1070 0,'-31'32'86'0,"-1"6"123"16,-3 4-128-16,-6 13-20 16,-5 3-8-16,-6 7-22 15,-2 1 20-15,-4-7 56 16,5-3 17-16,8-14-8 15,10-5-24-15,19-10-60 16,10-6-20-16,13-6-15 16,15-1 3-16,17-9 25 15,8-2 9-15,10-6 12 16,-1-1-1-16,-4 1-14 16,-6 2-4-16,-12 9-7 15,-7 8-1-15,-24 21-6 16,-11 15-9-16,-25 17-22 0,-10 7-27 15,-24-4-98-15,-4-9-106 16,-3-16 136-16</inkml:trace>
  <inkml:trace contextRef="#ctx0" brushRef="#br0" timeOffset="72200.87">12530 11428 2161 0,'-31'9'89'0,"11"4"6"16,-1 9-182-16,-3 15-143 16,-7 12-23-16,-12 13 5 15,-5 3 67-15,0-5 134 16,4-6 55-16,10-13 121 15,5-8 39-15,18-15 28 16,13-9-19-16,25-11-71 16,13-5-31-16,27-7-23 15,7-1-13-15,6 5-18 16,-2 5-9-16,-19 14-6 0,-9 12 0 16,-26 21 18-16,-12 12 7 15,-28 15 6-15,-13 9-2 16,-23 4-17-16,-11-3-16 15,-13-10-50-15,-1-11-42 16,4-17-150-16,13-12-113 16,21-21 190-16</inkml:trace>
  <inkml:trace contextRef="#ctx0" brushRef="#br0" timeOffset="72584.64">13434 11253 1569 0,'-26'-3'192'15,"8"0"375"-15,12 2-563 0,6 6-10 16,7 21-6-16,1 17-3 16,5 37-1-16,0 16-2 15,3 28 3-15,-3 7 2 16,1 3 9-16,1-5 4 15,-3-29 4-15,-1-16 0 16,-7-30-8-16,-4-13-32 16,-5-17-147-16,-8-13-316 0,-11-32 291 15</inkml:trace>
  <inkml:trace contextRef="#ctx0" brushRef="#br0" timeOffset="72837.78">12479 11677 2070 0,'40'-39'80'0,"21"-19"4"16,20-15-36-16,33-25-13 15,4-9-16-15,12-14-16 16,4-1-1-16,-13 7 0 0,-8 10-1 15,-21 17-1-15,-11 12 0 16,-11 18-14-16,-6 10-18 16,-12 22-76-16,-6 13-104 15,-18 23 120-15</inkml:trace>
  <inkml:trace contextRef="#ctx0" brushRef="#br0" timeOffset="73118.7">12904 12360 2233 0,'-12'51'62'0,"10"-7"-32"15,15-7-27-15,15-14-14 16,9-11-9-16,12-27-11 15,5-18 1-15,16-31 8 16,11-14 6-16,10-15 13 16,-2-7 2-16,3 1-34 15,-6 4-43-15,2 13-160 16,-6 14-257-16,-10 23 283 16</inkml:trace>
  <inkml:trace contextRef="#ctx0" brushRef="#br0" timeOffset="73569.23">13961 11153 2172 0,'17'-28'49'0,"4"0"-35"16,12 0-31-16,6 8-12 15,-2 8-6-15,-2 8-3 16,-6 2 13-16,-6 2 16 15,-5 0 5-15,-6 3 6 16,2 2 1-16,-2 5 9 16,-1 3-1-16,2 8 1 15,0 9-2-15,-2 13-12 16,-5 12-10-16,-7 15-14 16,-7 2-7-16,-8 2 0 15,-5-5 7-15,-4-14 16 16,-7-7 10-16,-6-13 13 15,-1-4 11-15,-4-12 10 16,3-6 2-16,5-12 0 0,4-3-3 16,8-6-3-16,5 0-5 15,11-1-8-15,5-1-9 16,13-1-8-16,7-4 0 16,11-4-2-16,5-6 2 15,9-2-2-15,4 0 0 16,5-5 0-16,3 1-1 15,-6 0-2-15,-2 2-16 16,-5 7-53-16,-6 3-52 0,-9 7 62 16</inkml:trace>
  <inkml:trace contextRef="#ctx0" brushRef="#br0" timeOffset="74221.57">14587 10911 2319 0,'11'17'57'0,"4"22"-23"15,11 15-76-15,-1 34-12 16,-5 15-1-16,-5 21 0 0,-9 6 31 15,-7 3 21-15,-3-4 4 16,-5-19 11-16,0-10 8 16,-1-33 5-16,2-17-1 15,6-28-10-15,2-12-17 16,3-23-29-16,4-19-21 16,3-36-79-16,-4-22-27 15,-2-25 2-15,-7-5 21 16,0 5 91-16,-1 7 49 0,3 18 50 15,1 15 6 1,1 11 11-16,5 5-7 0,5 5-17 16,7 0 3-16,16 0 0 15,13 4-4-15,23 7-2 16,11 2-4-16,6 10-2 16,-2 10-5-16,-10 18 4 15,-9 10-1-15,-15 25-7 16,-12 14 1-16,-31 25-5 15,-17 16-6-15,-38 23-6 16,-15 8-4-16,-37 5-6 16,-15-2-4-16,-14-14-12 15,-1-10 0-15,14-23 2 16,18-12 2-16,33-21 9 16,18-10-2-16,39-15-6 0,17-2 0 15,34-4 12-15,13 2 9 16,29-2 12-16,7-4 1 15,13-1-9-15,4 1-7 16,-11 1-8-16,-8-1-3 16,-26-6-27-16,-8-6-29 15,-17-9-120-15,-3-5 103 0</inkml:trace>
  <inkml:trace contextRef="#ctx0" brushRef="#br0" timeOffset="85919.25">3615 13293 723 0,'-9'13'39'15,"0"-1"40"-15,4 2-75 16,4 1-1-16,-3 2 2 16,1 1 8-16,-1 0 15 15,3-2 20-15,1-1 23 16,-1 0 1-16,2 8-10 0,2 5-18 16,4 13-24-1,5 7-10-15,4 13-3 0,3 6-1 16,1 10-3-16,2 3-1 15,-1-5-2-15,-2-8-3 16,-4-21-18-16,-1-9-10 16,-7-18-11-16,1-7-3 15,-5-14 22-15,0-11 20 16,-4-26 16-16,-2-17 3 0,1-27-14 16,1-7-27-16,1-10-50 15,-2 5-8-15,2 6 12 16,-3 4 18-16,-1 14 41 15,3-1 2-15,2 13 3 16,3 3-1-16,2 1 4 16,3-1 7-16,11-3 14 15,2-3 5-15,9-2 31 16,3 3 21-16,7 4 26 16,1 2 11-16,5 7-6 15,4 6-15-15,2 13-34 16,2 8-14-16,-5 21-26 15,-2 8-9-15,-12 17-6 16,-5 6 0-16,-19 10 0 16,-9 5 1-16,-18 14-1 0,-9 7 1 15,-16 12-2-15,-6 1 0 16,-7-3 0-16,-1-4 0 16,8-14 0-16,8-3 2 15,13-11-84-15,9-6-70 16,14-6-152-16,4-4 141 15</inkml:trace>
  <inkml:trace contextRef="#ctx0" brushRef="#br0" timeOffset="86321.15">4586 13302 1007 0,'-10'-9'160'16,"6"-3"206"-16,4 0-271 15,8 1-59-15,2 0-22 16,9 2-14-16,5 1-1 16,5-5-1-16,5-2 0 15,2-8-14-15,3-4-19 0,1-5-28 16,1-3-2-16,2-2 15 15,2-2 14-15,1 4-74 16,6 2-109-16,-6 9 122 16</inkml:trace>
  <inkml:trace contextRef="#ctx0" brushRef="#br0" timeOffset="86536.27">4853 13488 1915 0,'7'-1'47'0,"10"-2"-25"16,8-3-24-16,17-2-5 0,6-4-15 15,4-6-58-15,3-2-62 16,0-7-243-16,-5-1 226 15</inkml:trace>
  <inkml:trace contextRef="#ctx0" brushRef="#br0" timeOffset="86921.59">5924 12854 1328 0,'-16'12'116'0,"4"9"155"16,6 12-189-16,7 31-21 0,3 18-18 15,11 28-37-15,4 6-5 16,6-2 0-16,1-9-1 16,-7-18 0-16,-6-13 1 15,-3-16-2-15,2-7-14 16,-6-12-67-16,3-5-97 15,-7-10 99-15</inkml:trace>
  <inkml:trace contextRef="#ctx0" brushRef="#br0" timeOffset="87237.37">5396 13063 1102 0,'37'-36'77'15,"9"-3"67"-15,22-9-117 16,3-1 0-16,10-1-19 0,6 1-4 15,4-2 13-15,-2 0 6 16,-3-3 10-16,-7 2 1 16,-5 1-16-16,0 3-10 15,-3 5-132-15,-3 6-246 16,-11 17 223-16</inkml:trace>
  <inkml:trace contextRef="#ctx0" brushRef="#br0" timeOffset="87573.23">5398 14090 1151 0,'-23'5'130'0,"10"-3"184"16,11-5-253-16,19-9-22 0,13-3-9 16,24-11-14-16,10-8-3 15,15-9-8-15,2-6-3 16,7-4-5-16,2 1-16 15,-4 7-58-15,-5 4-33 16,-8 15-97-16,-8 3-142 16,-2 9 210-16</inkml:trace>
  <inkml:trace contextRef="#ctx0" brushRef="#br0" timeOffset="88023">6997 12572 1172 0,'-6'45'71'0,"3"9"87"15,3 3-136-15,8 18 21 16,3 7 11-16,5 10 2 0,3 6-1 16,2 6-16-1,3 6-5-15,-4 4-11 0,1-1-4 16,-3-11-4-16,0-11-7 16,-4-19 1-16,1-9-2 15,0-16-2-15,-4-10 1 16,-3-19 1-16,-1-8 0 15,-2-31-4-15,-5-23-3 16,6-44-8-16,0-23-9 0,3-23-2 16,5 0 1-16,9 4 6 15,-4 4 10-15,12 5 8 16,1 0 3-16,8 6-1 16,7 3-1-16,11 6-36 15,3 2-55-15,11 7 49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5513" y="4386263"/>
            <a:ext cx="509587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a:defRPr sz="1200">
                <a:solidFill>
                  <a:schemeClr val="tx1"/>
                </a:solidFill>
              </a:defRPr>
            </a:lvl1pPr>
          </a:lstStyle>
          <a:p>
            <a:fld id="{E987F08D-4CD3-44BE-ADF0-E42D2A83EE86}" type="slidenum">
              <a:rPr lang="en-US"/>
              <a:pPr/>
              <a:t>‹#›</a:t>
            </a:fld>
            <a:endParaRPr lang="en-US"/>
          </a:p>
        </p:txBody>
      </p:sp>
    </p:spTree>
    <p:extLst>
      <p:ext uri="{BB962C8B-B14F-4D97-AF65-F5344CB8AC3E}">
        <p14:creationId xmlns:p14="http://schemas.microsoft.com/office/powerpoint/2010/main" val="1767325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10</a:t>
            </a:fld>
            <a:endParaRPr lang="en-US"/>
          </a:p>
        </p:txBody>
      </p:sp>
    </p:spTree>
    <p:extLst>
      <p:ext uri="{BB962C8B-B14F-4D97-AF65-F5344CB8AC3E}">
        <p14:creationId xmlns:p14="http://schemas.microsoft.com/office/powerpoint/2010/main" val="65760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 IR.  R increases as it heats up, I decreases.  </a:t>
            </a:r>
          </a:p>
        </p:txBody>
      </p:sp>
      <p:sp>
        <p:nvSpPr>
          <p:cNvPr id="4" name="Slide Number Placeholder 3"/>
          <p:cNvSpPr>
            <a:spLocks noGrp="1"/>
          </p:cNvSpPr>
          <p:nvPr>
            <p:ph type="sldNum" sz="quarter" idx="10"/>
          </p:nvPr>
        </p:nvSpPr>
        <p:spPr/>
        <p:txBody>
          <a:bodyPr/>
          <a:lstStyle/>
          <a:p>
            <a:fld id="{E987F08D-4CD3-44BE-ADF0-E42D2A83EE86}" type="slidenum">
              <a:rPr lang="en-US" smtClean="0"/>
              <a:pPr/>
              <a:t>13</a:t>
            </a:fld>
            <a:endParaRPr lang="en-US"/>
          </a:p>
        </p:txBody>
      </p:sp>
    </p:spTree>
    <p:extLst>
      <p:ext uri="{BB962C8B-B14F-4D97-AF65-F5344CB8AC3E}">
        <p14:creationId xmlns:p14="http://schemas.microsoft.com/office/powerpoint/2010/main" val="324806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transformers and high voltage</a:t>
            </a:r>
          </a:p>
          <a:p>
            <a:r>
              <a:rPr lang="en-US" dirty="0"/>
              <a:t>Copper wires high R, Choose</a:t>
            </a:r>
            <a:r>
              <a:rPr lang="en-US" baseline="0" dirty="0"/>
              <a:t> IV rather than I^2R, low current, high voltage.  7.5 kV</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20</a:t>
            </a:fld>
            <a:endParaRPr lang="en-US"/>
          </a:p>
        </p:txBody>
      </p:sp>
    </p:spTree>
    <p:extLst>
      <p:ext uri="{BB962C8B-B14F-4D97-AF65-F5344CB8AC3E}">
        <p14:creationId xmlns:p14="http://schemas.microsoft.com/office/powerpoint/2010/main" val="95538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79F7AD-01EA-4811-8EBA-87871D9D96C9}" type="slidenum">
              <a:rPr lang="en-US"/>
              <a:pPr/>
              <a:t>‹#›</a:t>
            </a:fld>
            <a:endParaRPr lang="en-US"/>
          </a:p>
        </p:txBody>
      </p:sp>
    </p:spTree>
    <p:extLst>
      <p:ext uri="{BB962C8B-B14F-4D97-AF65-F5344CB8AC3E}">
        <p14:creationId xmlns:p14="http://schemas.microsoft.com/office/powerpoint/2010/main" val="41661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199038-CBF9-4063-B9E5-E37B763830E6}" type="slidenum">
              <a:rPr lang="en-US"/>
              <a:pPr/>
              <a:t>‹#›</a:t>
            </a:fld>
            <a:endParaRPr lang="en-US"/>
          </a:p>
        </p:txBody>
      </p:sp>
    </p:spTree>
    <p:extLst>
      <p:ext uri="{BB962C8B-B14F-4D97-AF65-F5344CB8AC3E}">
        <p14:creationId xmlns:p14="http://schemas.microsoft.com/office/powerpoint/2010/main" val="253475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9F9A74-4ADF-4A0B-A3A2-8D6B05688651}" type="slidenum">
              <a:rPr lang="en-US"/>
              <a:pPr/>
              <a:t>‹#›</a:t>
            </a:fld>
            <a:endParaRPr lang="en-US"/>
          </a:p>
        </p:txBody>
      </p:sp>
    </p:spTree>
    <p:extLst>
      <p:ext uri="{BB962C8B-B14F-4D97-AF65-F5344CB8AC3E}">
        <p14:creationId xmlns:p14="http://schemas.microsoft.com/office/powerpoint/2010/main" val="71584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BF9A6B03-2256-4C35-AF98-B97A10CD3D11}" type="slidenum">
              <a:rPr lang="en-US"/>
              <a:pPr/>
              <a:t>‹#›</a:t>
            </a:fld>
            <a:endParaRPr lang="en-US"/>
          </a:p>
        </p:txBody>
      </p:sp>
    </p:spTree>
    <p:extLst>
      <p:ext uri="{BB962C8B-B14F-4D97-AF65-F5344CB8AC3E}">
        <p14:creationId xmlns:p14="http://schemas.microsoft.com/office/powerpoint/2010/main" val="15746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0F337-B281-496D-84CD-7F2BA4B95C9D}" type="slidenum">
              <a:rPr lang="en-US"/>
              <a:pPr/>
              <a:t>‹#›</a:t>
            </a:fld>
            <a:endParaRPr lang="en-US"/>
          </a:p>
        </p:txBody>
      </p:sp>
    </p:spTree>
    <p:extLst>
      <p:ext uri="{BB962C8B-B14F-4D97-AF65-F5344CB8AC3E}">
        <p14:creationId xmlns:p14="http://schemas.microsoft.com/office/powerpoint/2010/main" val="428334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64606-1360-4C4E-84C6-8A099897E305}" type="slidenum">
              <a:rPr lang="en-US"/>
              <a:pPr/>
              <a:t>‹#›</a:t>
            </a:fld>
            <a:endParaRPr lang="en-US"/>
          </a:p>
        </p:txBody>
      </p:sp>
    </p:spTree>
    <p:extLst>
      <p:ext uri="{BB962C8B-B14F-4D97-AF65-F5344CB8AC3E}">
        <p14:creationId xmlns:p14="http://schemas.microsoft.com/office/powerpoint/2010/main" val="394492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235DBB-8CFB-4377-89C8-0204CAA9FCA8}" type="slidenum">
              <a:rPr lang="en-US"/>
              <a:pPr/>
              <a:t>‹#›</a:t>
            </a:fld>
            <a:endParaRPr lang="en-US"/>
          </a:p>
        </p:txBody>
      </p:sp>
    </p:spTree>
    <p:extLst>
      <p:ext uri="{BB962C8B-B14F-4D97-AF65-F5344CB8AC3E}">
        <p14:creationId xmlns:p14="http://schemas.microsoft.com/office/powerpoint/2010/main" val="65193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4CFFFA-1C72-4C22-A9CA-A7C4251ADAE9}" type="slidenum">
              <a:rPr lang="en-US"/>
              <a:pPr/>
              <a:t>‹#›</a:t>
            </a:fld>
            <a:endParaRPr lang="en-US"/>
          </a:p>
        </p:txBody>
      </p:sp>
    </p:spTree>
    <p:extLst>
      <p:ext uri="{BB962C8B-B14F-4D97-AF65-F5344CB8AC3E}">
        <p14:creationId xmlns:p14="http://schemas.microsoft.com/office/powerpoint/2010/main" val="41399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759480-9C75-4E81-BB8A-9A052405D0AD}" type="slidenum">
              <a:rPr lang="en-US"/>
              <a:pPr/>
              <a:t>‹#›</a:t>
            </a:fld>
            <a:endParaRPr lang="en-US"/>
          </a:p>
        </p:txBody>
      </p:sp>
    </p:spTree>
    <p:extLst>
      <p:ext uri="{BB962C8B-B14F-4D97-AF65-F5344CB8AC3E}">
        <p14:creationId xmlns:p14="http://schemas.microsoft.com/office/powerpoint/2010/main" val="364355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8AD081-1209-4B8F-9B99-10085F9832FB}" type="slidenum">
              <a:rPr lang="en-US"/>
              <a:pPr/>
              <a:t>‹#›</a:t>
            </a:fld>
            <a:endParaRPr lang="en-US"/>
          </a:p>
        </p:txBody>
      </p:sp>
    </p:spTree>
    <p:extLst>
      <p:ext uri="{BB962C8B-B14F-4D97-AF65-F5344CB8AC3E}">
        <p14:creationId xmlns:p14="http://schemas.microsoft.com/office/powerpoint/2010/main" val="89341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A59911-795F-4DF9-BD37-298CFFCD0B63}" type="slidenum">
              <a:rPr lang="en-US"/>
              <a:pPr/>
              <a:t>‹#›</a:t>
            </a:fld>
            <a:endParaRPr lang="en-US"/>
          </a:p>
        </p:txBody>
      </p:sp>
    </p:spTree>
    <p:extLst>
      <p:ext uri="{BB962C8B-B14F-4D97-AF65-F5344CB8AC3E}">
        <p14:creationId xmlns:p14="http://schemas.microsoft.com/office/powerpoint/2010/main" val="149492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B906C-4A31-4C69-8D35-8DE801B38C2B}" type="slidenum">
              <a:rPr lang="en-US"/>
              <a:pPr/>
              <a:t>‹#›</a:t>
            </a:fld>
            <a:endParaRPr lang="en-US"/>
          </a:p>
        </p:txBody>
      </p:sp>
    </p:spTree>
    <p:extLst>
      <p:ext uri="{BB962C8B-B14F-4D97-AF65-F5344CB8AC3E}">
        <p14:creationId xmlns:p14="http://schemas.microsoft.com/office/powerpoint/2010/main" val="170296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8A0970C-68BE-46F9-A2D2-F237652027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20.wmf"/><Relationship Id="rId5" Type="http://schemas.openxmlformats.org/officeDocument/2006/relationships/image" Target="../media/image27.wmf"/><Relationship Id="rId15" Type="http://schemas.openxmlformats.org/officeDocument/2006/relationships/image" Target="../media/image3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9.wmf"/><Relationship Id="rId1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1.bin"/><Relationship Id="rId18" Type="http://schemas.openxmlformats.org/officeDocument/2006/relationships/image" Target="../media/image42.wmf"/><Relationship Id="rId3" Type="http://schemas.openxmlformats.org/officeDocument/2006/relationships/oleObject" Target="../embeddings/oleObject26.bin"/><Relationship Id="rId21" Type="http://schemas.openxmlformats.org/officeDocument/2006/relationships/oleObject" Target="../embeddings/oleObject35.bin"/><Relationship Id="rId7" Type="http://schemas.openxmlformats.org/officeDocument/2006/relationships/oleObject" Target="../embeddings/oleObject28.bin"/><Relationship Id="rId12" Type="http://schemas.openxmlformats.org/officeDocument/2006/relationships/image" Target="../media/image39.wmf"/><Relationship Id="rId17" Type="http://schemas.openxmlformats.org/officeDocument/2006/relationships/oleObject" Target="../embeddings/oleObject33.bin"/><Relationship Id="rId2" Type="http://schemas.openxmlformats.org/officeDocument/2006/relationships/audio" Target="../media/audio1.wav"/><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slideLayout" Target="../slideLayouts/slideLayout7.xml"/><Relationship Id="rId6" Type="http://schemas.openxmlformats.org/officeDocument/2006/relationships/image" Target="../media/image36.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8.wmf"/><Relationship Id="rId19" Type="http://schemas.openxmlformats.org/officeDocument/2006/relationships/oleObject" Target="../embeddings/oleObject34.bin"/><Relationship Id="rId4" Type="http://schemas.openxmlformats.org/officeDocument/2006/relationships/image" Target="../media/image31.wmf"/><Relationship Id="rId9" Type="http://schemas.openxmlformats.org/officeDocument/2006/relationships/oleObject" Target="../embeddings/oleObject29.bin"/><Relationship Id="rId14" Type="http://schemas.openxmlformats.org/officeDocument/2006/relationships/image" Target="../media/image40.wmf"/><Relationship Id="rId22" Type="http://schemas.openxmlformats.org/officeDocument/2006/relationships/image" Target="../media/image44.wmf"/></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6.bin"/><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4.wmf"/><Relationship Id="rId3" Type="http://schemas.openxmlformats.org/officeDocument/2006/relationships/image" Target="../media/image10.wmf"/><Relationship Id="rId7" Type="http://schemas.openxmlformats.org/officeDocument/2006/relationships/image" Target="../media/image51.wmf"/><Relationship Id="rId12" Type="http://schemas.openxmlformats.org/officeDocument/2006/relationships/oleObject" Target="../embeddings/oleObject42.bin"/><Relationship Id="rId17" Type="http://schemas.openxmlformats.org/officeDocument/2006/relationships/image" Target="../media/image55.wmf"/><Relationship Id="rId2" Type="http://schemas.openxmlformats.org/officeDocument/2006/relationships/oleObject" Target="../embeddings/oleObject37.bin"/><Relationship Id="rId16"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39.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21.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2.wmf"/><Relationship Id="rId1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1.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8.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customXml" Target="../ink/ink3.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png"/><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image" Target="../media/image10.png"/><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9.wmf"/><Relationship Id="rId18" Type="http://schemas.openxmlformats.org/officeDocument/2006/relationships/image" Target="../media/image24.png"/><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6.bin"/><Relationship Id="rId17" Type="http://schemas.openxmlformats.org/officeDocument/2006/relationships/image" Target="../media/image21.wmf"/><Relationship Id="rId2" Type="http://schemas.openxmlformats.org/officeDocument/2006/relationships/oleObject" Target="../embeddings/oleObject11.bin"/><Relationship Id="rId16"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13.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7.wmf"/><Relationship Id="rId1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92" name="Rectangle 56"/>
          <p:cNvSpPr>
            <a:spLocks noChangeArrowheads="1"/>
          </p:cNvSpPr>
          <p:nvPr/>
        </p:nvSpPr>
        <p:spPr bwMode="auto">
          <a:xfrm>
            <a:off x="4648200" y="2971800"/>
            <a:ext cx="3657600" cy="1447800"/>
          </a:xfrm>
          <a:prstGeom prst="rect">
            <a:avLst/>
          </a:prstGeom>
          <a:gradFill rotWithShape="1">
            <a:gsLst>
              <a:gs pos="0">
                <a:srgbClr val="FFFF00">
                  <a:gamma/>
                  <a:shade val="46275"/>
                  <a:invGamma/>
                </a:srgbClr>
              </a:gs>
              <a:gs pos="50000">
                <a:srgbClr val="FFFF00"/>
              </a:gs>
              <a:gs pos="100000">
                <a:srgbClr val="FFFF00">
                  <a:gamma/>
                  <a:shade val="46275"/>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338" name="WordArt 2"/>
          <p:cNvSpPr>
            <a:spLocks noChangeArrowheads="1" noChangeShapeType="1" noTextEdit="1"/>
          </p:cNvSpPr>
          <p:nvPr/>
        </p:nvSpPr>
        <p:spPr bwMode="auto">
          <a:xfrm>
            <a:off x="228600" y="76200"/>
            <a:ext cx="6096000" cy="7620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Current and Resistance</a:t>
            </a:r>
          </a:p>
        </p:txBody>
      </p:sp>
      <p:sp>
        <p:nvSpPr>
          <p:cNvPr id="654340" name="Text Box 4"/>
          <p:cNvSpPr txBox="1">
            <a:spLocks noChangeArrowheads="1"/>
          </p:cNvSpPr>
          <p:nvPr/>
        </p:nvSpPr>
        <p:spPr bwMode="auto">
          <a:xfrm>
            <a:off x="0" y="1295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Current Density and Drift Velocity</a:t>
            </a:r>
          </a:p>
        </p:txBody>
      </p:sp>
      <p:sp>
        <p:nvSpPr>
          <p:cNvPr id="654363" name="Text Box 27"/>
          <p:cNvSpPr txBox="1">
            <a:spLocks noChangeArrowheads="1"/>
          </p:cNvSpPr>
          <p:nvPr/>
        </p:nvSpPr>
        <p:spPr bwMode="auto">
          <a:xfrm>
            <a:off x="0" y="1981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i="1">
                <a:solidFill>
                  <a:schemeClr val="accent2"/>
                </a:solidFill>
              </a:rPr>
              <a:t>Perfect conductors</a:t>
            </a:r>
            <a:r>
              <a:rPr lang="en-US" sz="2400">
                <a:solidFill>
                  <a:schemeClr val="accent2"/>
                </a:solidFill>
              </a:rPr>
              <a:t> carry charge instantaneously from here to there</a:t>
            </a:r>
          </a:p>
          <a:p>
            <a:pPr eaLnBrk="1" hangingPunct="1">
              <a:buFontTx/>
              <a:buChar char="•"/>
            </a:pPr>
            <a:r>
              <a:rPr lang="en-US" sz="2400" i="1">
                <a:solidFill>
                  <a:schemeClr val="accent2"/>
                </a:solidFill>
              </a:rPr>
              <a:t>Perfect insulators</a:t>
            </a:r>
            <a:r>
              <a:rPr lang="en-US" sz="2400">
                <a:solidFill>
                  <a:schemeClr val="accent2"/>
                </a:solidFill>
              </a:rPr>
              <a:t> carry no charge from here to there, ever</a:t>
            </a:r>
            <a:endParaRPr lang="en-US" sz="2400" i="1">
              <a:solidFill>
                <a:schemeClr val="accent2"/>
              </a:solidFill>
            </a:endParaRPr>
          </a:p>
        </p:txBody>
      </p:sp>
      <p:grpSp>
        <p:nvGrpSpPr>
          <p:cNvPr id="654409" name="Group 73"/>
          <p:cNvGrpSpPr>
            <a:grpSpLocks/>
          </p:cNvGrpSpPr>
          <p:nvPr/>
        </p:nvGrpSpPr>
        <p:grpSpPr bwMode="auto">
          <a:xfrm>
            <a:off x="4343400" y="3124200"/>
            <a:ext cx="4267200" cy="1143000"/>
            <a:chOff x="48" y="1968"/>
            <a:chExt cx="3072" cy="720"/>
          </a:xfrm>
        </p:grpSpPr>
        <p:sp>
          <p:nvSpPr>
            <p:cNvPr id="654366" name="Line 30"/>
            <p:cNvSpPr>
              <a:spLocks noChangeShapeType="1"/>
            </p:cNvSpPr>
            <p:nvPr/>
          </p:nvSpPr>
          <p:spPr bwMode="auto">
            <a:xfrm>
              <a:off x="48" y="1968"/>
              <a:ext cx="307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67" name="Line 31"/>
            <p:cNvSpPr>
              <a:spLocks noChangeShapeType="1"/>
            </p:cNvSpPr>
            <p:nvPr/>
          </p:nvSpPr>
          <p:spPr bwMode="auto">
            <a:xfrm>
              <a:off x="48" y="2208"/>
              <a:ext cx="307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68" name="Line 32"/>
            <p:cNvSpPr>
              <a:spLocks noChangeShapeType="1"/>
            </p:cNvSpPr>
            <p:nvPr/>
          </p:nvSpPr>
          <p:spPr bwMode="auto">
            <a:xfrm>
              <a:off x="48" y="2448"/>
              <a:ext cx="307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69" name="Line 33"/>
            <p:cNvSpPr>
              <a:spLocks noChangeShapeType="1"/>
            </p:cNvSpPr>
            <p:nvPr/>
          </p:nvSpPr>
          <p:spPr bwMode="auto">
            <a:xfrm>
              <a:off x="48" y="2688"/>
              <a:ext cx="307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4393" name="Text Box 57"/>
          <p:cNvSpPr txBox="1">
            <a:spLocks noChangeArrowheads="1"/>
          </p:cNvSpPr>
          <p:nvPr/>
        </p:nvSpPr>
        <p:spPr bwMode="auto">
          <a:xfrm>
            <a:off x="0" y="2667000"/>
            <a:ext cx="7315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FF0000"/>
                </a:solidFill>
              </a:rPr>
              <a:t>Real substances </a:t>
            </a:r>
            <a:r>
              <a:rPr lang="en-US" sz="2400" i="1">
                <a:solidFill>
                  <a:srgbClr val="FF0000"/>
                </a:solidFill>
              </a:rPr>
              <a:t>always</a:t>
            </a:r>
            <a:r>
              <a:rPr lang="en-US" sz="2400">
                <a:solidFill>
                  <a:srgbClr val="FF0000"/>
                </a:solidFill>
              </a:rPr>
              <a:t> have</a:t>
            </a:r>
            <a:br>
              <a:rPr lang="en-US" sz="2400">
                <a:solidFill>
                  <a:srgbClr val="FF0000"/>
                </a:solidFill>
              </a:rPr>
            </a:br>
            <a:r>
              <a:rPr lang="en-US" sz="2400">
                <a:solidFill>
                  <a:srgbClr val="FF0000"/>
                </a:solidFill>
              </a:rPr>
              <a:t>some density </a:t>
            </a:r>
            <a:r>
              <a:rPr lang="en-US" sz="2400" i="1">
                <a:solidFill>
                  <a:srgbClr val="FF0000"/>
                </a:solidFill>
              </a:rPr>
              <a:t>n </a:t>
            </a:r>
            <a:r>
              <a:rPr lang="en-US" sz="2400">
                <a:solidFill>
                  <a:srgbClr val="FF0000"/>
                </a:solidFill>
              </a:rPr>
              <a:t> of charges </a:t>
            </a:r>
            <a:r>
              <a:rPr lang="en-US" sz="2400" i="1">
                <a:solidFill>
                  <a:srgbClr val="FF0000"/>
                </a:solidFill>
              </a:rPr>
              <a:t>q</a:t>
            </a:r>
            <a:br>
              <a:rPr lang="en-US" sz="2400">
                <a:solidFill>
                  <a:srgbClr val="FF0000"/>
                </a:solidFill>
              </a:rPr>
            </a:br>
            <a:r>
              <a:rPr lang="en-US" sz="2400">
                <a:solidFill>
                  <a:srgbClr val="FF0000"/>
                </a:solidFill>
              </a:rPr>
              <a:t>that can move, however slowly</a:t>
            </a:r>
          </a:p>
          <a:p>
            <a:pPr lvl="1" eaLnBrk="1" hangingPunct="1">
              <a:buFontTx/>
              <a:buChar char="•"/>
            </a:pPr>
            <a:r>
              <a:rPr lang="en-US" sz="2400">
                <a:solidFill>
                  <a:srgbClr val="FF0000"/>
                </a:solidFill>
              </a:rPr>
              <a:t>Usually electrons</a:t>
            </a:r>
          </a:p>
          <a:p>
            <a:pPr eaLnBrk="1" hangingPunct="1">
              <a:buFontTx/>
              <a:buChar char="•"/>
            </a:pPr>
            <a:r>
              <a:rPr lang="en-US" sz="2400">
                <a:solidFill>
                  <a:srgbClr val="FF0000"/>
                </a:solidFill>
              </a:rPr>
              <a:t>When you turn on an electric</a:t>
            </a:r>
            <a:br>
              <a:rPr lang="en-US" sz="2400">
                <a:solidFill>
                  <a:srgbClr val="FF0000"/>
                </a:solidFill>
              </a:rPr>
            </a:br>
            <a:r>
              <a:rPr lang="en-US" sz="2400">
                <a:solidFill>
                  <a:srgbClr val="FF0000"/>
                </a:solidFill>
              </a:rPr>
              <a:t>field, the charges start to move with average velocity</a:t>
            </a:r>
            <a:r>
              <a:rPr lang="en-US" sz="2400" b="1">
                <a:solidFill>
                  <a:srgbClr val="FF0000"/>
                </a:solidFill>
              </a:rPr>
              <a:t> v</a:t>
            </a:r>
            <a:r>
              <a:rPr lang="en-US" sz="2400" i="1" baseline="-25000">
                <a:solidFill>
                  <a:srgbClr val="FF0000"/>
                </a:solidFill>
              </a:rPr>
              <a:t>d</a:t>
            </a:r>
          </a:p>
          <a:p>
            <a:pPr lvl="1" eaLnBrk="1" hangingPunct="1">
              <a:buFontTx/>
              <a:buChar char="•"/>
            </a:pPr>
            <a:r>
              <a:rPr lang="en-US" sz="2400">
                <a:solidFill>
                  <a:srgbClr val="FF0000"/>
                </a:solidFill>
              </a:rPr>
              <a:t>Called the </a:t>
            </a:r>
            <a:r>
              <a:rPr lang="en-US" sz="2400" i="1">
                <a:solidFill>
                  <a:srgbClr val="FF0000"/>
                </a:solidFill>
              </a:rPr>
              <a:t>drift velocity</a:t>
            </a:r>
            <a:endParaRPr lang="en-US" sz="2400">
              <a:solidFill>
                <a:srgbClr val="FF0000"/>
              </a:solidFill>
            </a:endParaRPr>
          </a:p>
        </p:txBody>
      </p:sp>
      <p:grpSp>
        <p:nvGrpSpPr>
          <p:cNvPr id="654410" name="Group 74"/>
          <p:cNvGrpSpPr>
            <a:grpSpLocks/>
          </p:cNvGrpSpPr>
          <p:nvPr/>
        </p:nvGrpSpPr>
        <p:grpSpPr bwMode="auto">
          <a:xfrm>
            <a:off x="4876800" y="3124200"/>
            <a:ext cx="3048000" cy="1219200"/>
            <a:chOff x="768" y="1968"/>
            <a:chExt cx="1920" cy="768"/>
          </a:xfrm>
        </p:grpSpPr>
        <p:sp>
          <p:nvSpPr>
            <p:cNvPr id="654394" name="Oval 58"/>
            <p:cNvSpPr>
              <a:spLocks noChangeArrowheads="1"/>
            </p:cNvSpPr>
            <p:nvPr/>
          </p:nvSpPr>
          <p:spPr bwMode="auto">
            <a:xfrm>
              <a:off x="912" y="2016"/>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395" name="Oval 59"/>
            <p:cNvSpPr>
              <a:spLocks noChangeArrowheads="1"/>
            </p:cNvSpPr>
            <p:nvPr/>
          </p:nvSpPr>
          <p:spPr bwMode="auto">
            <a:xfrm>
              <a:off x="1104" y="2256"/>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396" name="Oval 60"/>
            <p:cNvSpPr>
              <a:spLocks noChangeArrowheads="1"/>
            </p:cNvSpPr>
            <p:nvPr/>
          </p:nvSpPr>
          <p:spPr bwMode="auto">
            <a:xfrm>
              <a:off x="768" y="2400"/>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397" name="Oval 61"/>
            <p:cNvSpPr>
              <a:spLocks noChangeArrowheads="1"/>
            </p:cNvSpPr>
            <p:nvPr/>
          </p:nvSpPr>
          <p:spPr bwMode="auto">
            <a:xfrm>
              <a:off x="1008" y="2640"/>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398" name="Oval 62"/>
            <p:cNvSpPr>
              <a:spLocks noChangeArrowheads="1"/>
            </p:cNvSpPr>
            <p:nvPr/>
          </p:nvSpPr>
          <p:spPr bwMode="auto">
            <a:xfrm>
              <a:off x="1344" y="2496"/>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399" name="Oval 63"/>
            <p:cNvSpPr>
              <a:spLocks noChangeArrowheads="1"/>
            </p:cNvSpPr>
            <p:nvPr/>
          </p:nvSpPr>
          <p:spPr bwMode="auto">
            <a:xfrm>
              <a:off x="1440" y="2064"/>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0" name="Oval 64"/>
            <p:cNvSpPr>
              <a:spLocks noChangeArrowheads="1"/>
            </p:cNvSpPr>
            <p:nvPr/>
          </p:nvSpPr>
          <p:spPr bwMode="auto">
            <a:xfrm>
              <a:off x="1584" y="2304"/>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1" name="Oval 65"/>
            <p:cNvSpPr>
              <a:spLocks noChangeArrowheads="1"/>
            </p:cNvSpPr>
            <p:nvPr/>
          </p:nvSpPr>
          <p:spPr bwMode="auto">
            <a:xfrm>
              <a:off x="1680" y="2592"/>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2" name="Oval 66"/>
            <p:cNvSpPr>
              <a:spLocks noChangeArrowheads="1"/>
            </p:cNvSpPr>
            <p:nvPr/>
          </p:nvSpPr>
          <p:spPr bwMode="auto">
            <a:xfrm>
              <a:off x="1920" y="2400"/>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3" name="Oval 67"/>
            <p:cNvSpPr>
              <a:spLocks noChangeArrowheads="1"/>
            </p:cNvSpPr>
            <p:nvPr/>
          </p:nvSpPr>
          <p:spPr bwMode="auto">
            <a:xfrm>
              <a:off x="2016" y="2160"/>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4" name="Oval 68"/>
            <p:cNvSpPr>
              <a:spLocks noChangeArrowheads="1"/>
            </p:cNvSpPr>
            <p:nvPr/>
          </p:nvSpPr>
          <p:spPr bwMode="auto">
            <a:xfrm>
              <a:off x="2112" y="1968"/>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5" name="Oval 69"/>
            <p:cNvSpPr>
              <a:spLocks noChangeArrowheads="1"/>
            </p:cNvSpPr>
            <p:nvPr/>
          </p:nvSpPr>
          <p:spPr bwMode="auto">
            <a:xfrm>
              <a:off x="2208" y="2304"/>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6" name="Oval 70"/>
            <p:cNvSpPr>
              <a:spLocks noChangeArrowheads="1"/>
            </p:cNvSpPr>
            <p:nvPr/>
          </p:nvSpPr>
          <p:spPr bwMode="auto">
            <a:xfrm>
              <a:off x="2304" y="2544"/>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7" name="Oval 71"/>
            <p:cNvSpPr>
              <a:spLocks noChangeArrowheads="1"/>
            </p:cNvSpPr>
            <p:nvPr/>
          </p:nvSpPr>
          <p:spPr bwMode="auto">
            <a:xfrm>
              <a:off x="2592" y="2256"/>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408" name="Oval 72"/>
            <p:cNvSpPr>
              <a:spLocks noChangeArrowheads="1"/>
            </p:cNvSpPr>
            <p:nvPr/>
          </p:nvSpPr>
          <p:spPr bwMode="auto">
            <a:xfrm>
              <a:off x="2592" y="2064"/>
              <a:ext cx="96" cy="96"/>
            </a:xfrm>
            <a:prstGeom prst="ellipse">
              <a:avLst/>
            </a:prstGeom>
            <a:gradFill rotWithShape="1">
              <a:gsLst>
                <a:gs pos="0">
                  <a:srgbClr val="99FF66"/>
                </a:gs>
                <a:gs pos="100000">
                  <a:srgbClr val="99FF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4411" name="Text Box 75"/>
          <p:cNvSpPr txBox="1">
            <a:spLocks noChangeArrowheads="1"/>
          </p:cNvSpPr>
          <p:nvPr/>
        </p:nvSpPr>
        <p:spPr bwMode="auto">
          <a:xfrm>
            <a:off x="0" y="5246688"/>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8000"/>
                </a:solidFill>
              </a:rPr>
              <a:t>There is a </a:t>
            </a:r>
            <a:r>
              <a:rPr lang="en-US" sz="2400" i="1">
                <a:solidFill>
                  <a:srgbClr val="008000"/>
                </a:solidFill>
              </a:rPr>
              <a:t>current density</a:t>
            </a:r>
            <a:r>
              <a:rPr lang="en-US" sz="2400">
                <a:solidFill>
                  <a:srgbClr val="008000"/>
                </a:solidFill>
              </a:rPr>
              <a:t> </a:t>
            </a:r>
            <a:r>
              <a:rPr lang="en-US" sz="2400" b="1">
                <a:solidFill>
                  <a:srgbClr val="008000"/>
                </a:solidFill>
              </a:rPr>
              <a:t>J</a:t>
            </a:r>
            <a:r>
              <a:rPr lang="en-US" sz="2400">
                <a:solidFill>
                  <a:srgbClr val="008000"/>
                </a:solidFill>
              </a:rPr>
              <a:t> associated with this motion of charges</a:t>
            </a:r>
          </a:p>
          <a:p>
            <a:pPr lvl="1" eaLnBrk="1" hangingPunct="1">
              <a:buFontTx/>
              <a:buChar char="•"/>
            </a:pPr>
            <a:r>
              <a:rPr lang="en-US" sz="2400">
                <a:solidFill>
                  <a:srgbClr val="008000"/>
                </a:solidFill>
              </a:rPr>
              <a:t>Current density represents a flow of charge</a:t>
            </a:r>
          </a:p>
          <a:p>
            <a:pPr eaLnBrk="1" hangingPunct="1">
              <a:buFontTx/>
              <a:buChar char="•"/>
            </a:pPr>
            <a:r>
              <a:rPr lang="en-US" sz="2400">
                <a:solidFill>
                  <a:srgbClr val="008000"/>
                </a:solidFill>
              </a:rPr>
              <a:t>Note: </a:t>
            </a:r>
            <a:r>
              <a:rPr lang="en-US" sz="2400" b="1">
                <a:solidFill>
                  <a:srgbClr val="008000"/>
                </a:solidFill>
              </a:rPr>
              <a:t>J</a:t>
            </a:r>
            <a:r>
              <a:rPr lang="en-US" sz="2400">
                <a:solidFill>
                  <a:srgbClr val="008000"/>
                </a:solidFill>
              </a:rPr>
              <a:t> tends to be in the direction of </a:t>
            </a:r>
            <a:r>
              <a:rPr lang="en-US" sz="2400" b="1">
                <a:solidFill>
                  <a:srgbClr val="008000"/>
                </a:solidFill>
              </a:rPr>
              <a:t>E</a:t>
            </a:r>
            <a:r>
              <a:rPr lang="en-US" sz="2400">
                <a:solidFill>
                  <a:srgbClr val="008000"/>
                </a:solidFill>
              </a:rPr>
              <a:t>, even when </a:t>
            </a:r>
            <a:r>
              <a:rPr lang="en-US" sz="2400" b="1">
                <a:solidFill>
                  <a:srgbClr val="008000"/>
                </a:solidFill>
              </a:rPr>
              <a:t>v</a:t>
            </a:r>
            <a:r>
              <a:rPr lang="en-US" sz="2400" i="1" baseline="-25000">
                <a:solidFill>
                  <a:srgbClr val="008000"/>
                </a:solidFill>
              </a:rPr>
              <a:t>d</a:t>
            </a:r>
            <a:r>
              <a:rPr lang="en-US" sz="2400" baseline="-25000">
                <a:solidFill>
                  <a:srgbClr val="008000"/>
                </a:solidFill>
              </a:rPr>
              <a:t> </a:t>
            </a:r>
            <a:r>
              <a:rPr lang="en-US" sz="2400">
                <a:solidFill>
                  <a:srgbClr val="008000"/>
                </a:solidFill>
              </a:rPr>
              <a:t>isn’t</a:t>
            </a:r>
            <a:endParaRPr lang="en-US" sz="2400">
              <a:solidFill>
                <a:srgbClr val="008000"/>
              </a:solidFill>
              <a:sym typeface="Symbol" pitchFamily="18" charset="2"/>
            </a:endParaRPr>
          </a:p>
        </p:txBody>
      </p:sp>
      <p:graphicFrame>
        <p:nvGraphicFramePr>
          <p:cNvPr id="654412" name="Object 76"/>
          <p:cNvGraphicFramePr>
            <a:graphicFrameLocks noChangeAspect="1"/>
          </p:cNvGraphicFramePr>
          <p:nvPr/>
        </p:nvGraphicFramePr>
        <p:xfrm>
          <a:off x="7588250" y="5638800"/>
          <a:ext cx="1403350" cy="496888"/>
        </p:xfrm>
        <a:graphic>
          <a:graphicData uri="http://schemas.openxmlformats.org/presentationml/2006/ole">
            <mc:AlternateContent xmlns:mc="http://schemas.openxmlformats.org/markup-compatibility/2006">
              <mc:Choice xmlns:v="urn:schemas-microsoft-com:vml" Requires="v">
                <p:oleObj name="Equation" r:id="rId3" imgW="571320" imgH="228600" progId="Equation.DSMT4">
                  <p:embed/>
                </p:oleObj>
              </mc:Choice>
              <mc:Fallback>
                <p:oleObj name="Equation" r:id="rId3" imgW="571320" imgH="228600" progId="Equation.DSMT4">
                  <p:embed/>
                  <p:pic>
                    <p:nvPicPr>
                      <p:cNvPr id="0" name="Object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0" y="5638800"/>
                        <a:ext cx="1403350" cy="496888"/>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4414" name="AutoShape 78"/>
          <p:cNvSpPr>
            <a:spLocks noChangeArrowheads="1"/>
          </p:cNvSpPr>
          <p:nvPr/>
        </p:nvSpPr>
        <p:spPr bwMode="auto">
          <a:xfrm>
            <a:off x="7010400" y="3124200"/>
            <a:ext cx="838200" cy="1219200"/>
          </a:xfrm>
          <a:prstGeom prst="rightArrow">
            <a:avLst>
              <a:gd name="adj1" fmla="val 50000"/>
              <a:gd name="adj2" fmla="val 25000"/>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J</a:t>
            </a:r>
          </a:p>
        </p:txBody>
      </p:sp>
      <p:sp>
        <p:nvSpPr>
          <p:cNvPr id="654415" name="Text Box 79"/>
          <p:cNvSpPr txBox="1">
            <a:spLocks noChangeArrowheads="1"/>
          </p:cNvSpPr>
          <p:nvPr/>
        </p:nvSpPr>
        <p:spPr bwMode="auto">
          <a:xfrm>
            <a:off x="7010400" y="4495800"/>
            <a:ext cx="2133600" cy="822325"/>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Why did I draw </a:t>
            </a:r>
            <a:r>
              <a:rPr lang="en-US" sz="2400" b="1"/>
              <a:t>J</a:t>
            </a:r>
            <a:r>
              <a:rPr lang="en-US" sz="2400"/>
              <a:t> to the right?</a:t>
            </a:r>
            <a:endParaRPr lang="en-US" sz="2400">
              <a:sym typeface="Symbol" pitchFamily="18" charset="2"/>
            </a:endParaRPr>
          </a:p>
        </p:txBody>
      </p:sp>
      <p:sp>
        <p:nvSpPr>
          <p:cNvPr id="2" name="TextBox 1"/>
          <p:cNvSpPr txBox="1"/>
          <p:nvPr/>
        </p:nvSpPr>
        <p:spPr>
          <a:xfrm>
            <a:off x="6263640" y="457200"/>
            <a:ext cx="2590800" cy="923330"/>
          </a:xfrm>
          <a:prstGeom prst="rect">
            <a:avLst/>
          </a:prstGeom>
          <a:noFill/>
        </p:spPr>
        <p:txBody>
          <a:bodyPr wrap="square" rtlCol="0">
            <a:spAutoFit/>
          </a:bodyPr>
          <a:lstStyle/>
          <a:p>
            <a:r>
              <a:rPr lang="en-US" sz="5400" dirty="0">
                <a:solidFill>
                  <a:srgbClr val="FF0000"/>
                </a:solidFill>
              </a:rPr>
              <a:t>CH 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4363">
                                            <p:txEl>
                                              <p:pRg st="0" end="0"/>
                                            </p:txEl>
                                          </p:spTgt>
                                        </p:tgtEl>
                                        <p:attrNameLst>
                                          <p:attrName>style.visibility</p:attrName>
                                        </p:attrNameLst>
                                      </p:cBhvr>
                                      <p:to>
                                        <p:strVal val="visible"/>
                                      </p:to>
                                    </p:set>
                                    <p:anim calcmode="lin" valueType="num">
                                      <p:cBhvr additive="base">
                                        <p:cTn id="7" dur="500" fill="hold"/>
                                        <p:tgtEl>
                                          <p:spTgt spid="654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4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4363">
                                            <p:txEl>
                                              <p:pRg st="1" end="1"/>
                                            </p:txEl>
                                          </p:spTgt>
                                        </p:tgtEl>
                                        <p:attrNameLst>
                                          <p:attrName>style.visibility</p:attrName>
                                        </p:attrNameLst>
                                      </p:cBhvr>
                                      <p:to>
                                        <p:strVal val="visible"/>
                                      </p:to>
                                    </p:set>
                                    <p:anim calcmode="lin" valueType="num">
                                      <p:cBhvr additive="base">
                                        <p:cTn id="13" dur="500" fill="hold"/>
                                        <p:tgtEl>
                                          <p:spTgt spid="654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4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4393">
                                            <p:txEl>
                                              <p:pRg st="0" end="0"/>
                                            </p:txEl>
                                          </p:spTgt>
                                        </p:tgtEl>
                                        <p:attrNameLst>
                                          <p:attrName>style.visibility</p:attrName>
                                        </p:attrNameLst>
                                      </p:cBhvr>
                                      <p:to>
                                        <p:strVal val="visible"/>
                                      </p:to>
                                    </p:set>
                                    <p:anim calcmode="lin" valueType="num">
                                      <p:cBhvr additive="base">
                                        <p:cTn id="19" dur="500" fill="hold"/>
                                        <p:tgtEl>
                                          <p:spTgt spid="65439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439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4393">
                                            <p:txEl>
                                              <p:pRg st="1" end="1"/>
                                            </p:txEl>
                                          </p:spTgt>
                                        </p:tgtEl>
                                        <p:attrNameLst>
                                          <p:attrName>style.visibility</p:attrName>
                                        </p:attrNameLst>
                                      </p:cBhvr>
                                      <p:to>
                                        <p:strVal val="visible"/>
                                      </p:to>
                                    </p:set>
                                    <p:anim calcmode="lin" valueType="num">
                                      <p:cBhvr additive="base">
                                        <p:cTn id="23" dur="500" fill="hold"/>
                                        <p:tgtEl>
                                          <p:spTgt spid="65439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43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54392"/>
                                        </p:tgtEl>
                                        <p:attrNameLst>
                                          <p:attrName>style.visibility</p:attrName>
                                        </p:attrNameLst>
                                      </p:cBhvr>
                                      <p:to>
                                        <p:strVal val="visible"/>
                                      </p:to>
                                    </p:set>
                                    <p:animEffect transition="in" filter="wipe(left)">
                                      <p:cBhvr>
                                        <p:cTn id="29" dur="500"/>
                                        <p:tgtEl>
                                          <p:spTgt spid="654392"/>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654410"/>
                                        </p:tgtEl>
                                        <p:attrNameLst>
                                          <p:attrName>style.visibility</p:attrName>
                                        </p:attrNameLst>
                                      </p:cBhvr>
                                      <p:to>
                                        <p:strVal val="visible"/>
                                      </p:to>
                                    </p:set>
                                    <p:animEffect transition="in" filter="dissolve">
                                      <p:cBhvr>
                                        <p:cTn id="33" dur="500"/>
                                        <p:tgtEl>
                                          <p:spTgt spid="6544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54393">
                                            <p:txEl>
                                              <p:pRg st="2" end="2"/>
                                            </p:txEl>
                                          </p:spTgt>
                                        </p:tgtEl>
                                        <p:attrNameLst>
                                          <p:attrName>style.visibility</p:attrName>
                                        </p:attrNameLst>
                                      </p:cBhvr>
                                      <p:to>
                                        <p:strVal val="visible"/>
                                      </p:to>
                                    </p:set>
                                    <p:anim calcmode="lin" valueType="num">
                                      <p:cBhvr additive="base">
                                        <p:cTn id="38" dur="500" fill="hold"/>
                                        <p:tgtEl>
                                          <p:spTgt spid="654393">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54393">
                                            <p:txEl>
                                              <p:pRg st="2" end="2"/>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654393">
                                            <p:txEl>
                                              <p:pRg st="3" end="3"/>
                                            </p:txEl>
                                          </p:spTgt>
                                        </p:tgtEl>
                                        <p:attrNameLst>
                                          <p:attrName>style.visibility</p:attrName>
                                        </p:attrNameLst>
                                      </p:cBhvr>
                                      <p:to>
                                        <p:strVal val="visible"/>
                                      </p:to>
                                    </p:set>
                                    <p:anim calcmode="lin" valueType="num">
                                      <p:cBhvr additive="base">
                                        <p:cTn id="42" dur="500" fill="hold"/>
                                        <p:tgtEl>
                                          <p:spTgt spid="654393">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54393">
                                            <p:txEl>
                                              <p:pRg st="3" end="3"/>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654409"/>
                                        </p:tgtEl>
                                        <p:attrNameLst>
                                          <p:attrName>style.visibility</p:attrName>
                                        </p:attrNameLst>
                                      </p:cBhvr>
                                      <p:to>
                                        <p:strVal val="visible"/>
                                      </p:to>
                                    </p:set>
                                    <p:animEffect transition="in" filter="wipe(left)">
                                      <p:cBhvr>
                                        <p:cTn id="47" dur="500"/>
                                        <p:tgtEl>
                                          <p:spTgt spid="6544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path" presetSubtype="0" accel="50000" decel="50000" fill="hold" nodeType="clickEffect">
                                  <p:stCondLst>
                                    <p:cond delay="0"/>
                                  </p:stCondLst>
                                  <p:childTnLst>
                                    <p:animMotion origin="layout" path="M 0 -4.44444E-6 L -0.09167 -4.44444E-6 " pathEditMode="relative" rAng="0" ptsTypes="AA">
                                      <p:cBhvr>
                                        <p:cTn id="51" dur="2000" fill="hold"/>
                                        <p:tgtEl>
                                          <p:spTgt spid="654410"/>
                                        </p:tgtEl>
                                        <p:attrNameLst>
                                          <p:attrName>ppt_x</p:attrName>
                                          <p:attrName>ppt_y</p:attrName>
                                        </p:attrNameLst>
                                      </p:cBhvr>
                                      <p:rCtr x="-4583" y="0"/>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654411">
                                            <p:txEl>
                                              <p:pRg st="0" end="0"/>
                                            </p:txEl>
                                          </p:spTgt>
                                        </p:tgtEl>
                                        <p:attrNameLst>
                                          <p:attrName>style.visibility</p:attrName>
                                        </p:attrNameLst>
                                      </p:cBhvr>
                                      <p:to>
                                        <p:strVal val="visible"/>
                                      </p:to>
                                    </p:set>
                                    <p:anim calcmode="lin" valueType="num">
                                      <p:cBhvr additive="base">
                                        <p:cTn id="56" dur="500" fill="hold"/>
                                        <p:tgtEl>
                                          <p:spTgt spid="65441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65441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654411">
                                            <p:txEl>
                                              <p:pRg st="1" end="1"/>
                                            </p:txEl>
                                          </p:spTgt>
                                        </p:tgtEl>
                                        <p:attrNameLst>
                                          <p:attrName>style.visibility</p:attrName>
                                        </p:attrNameLst>
                                      </p:cBhvr>
                                      <p:to>
                                        <p:strVal val="visible"/>
                                      </p:to>
                                    </p:set>
                                    <p:anim calcmode="lin" valueType="num">
                                      <p:cBhvr additive="base">
                                        <p:cTn id="60" dur="500" fill="hold"/>
                                        <p:tgtEl>
                                          <p:spTgt spid="654411">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654411">
                                            <p:txEl>
                                              <p:pRg st="1" end="1"/>
                                            </p:txEl>
                                          </p:spTgt>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
                            </p:stCondLst>
                            <p:childTnLst>
                              <p:par>
                                <p:cTn id="63" presetID="22" presetClass="entr" presetSubtype="8" fill="hold" nodeType="afterEffect">
                                  <p:stCondLst>
                                    <p:cond delay="0"/>
                                  </p:stCondLst>
                                  <p:childTnLst>
                                    <p:set>
                                      <p:cBhvr>
                                        <p:cTn id="64" dur="1" fill="hold">
                                          <p:stCondLst>
                                            <p:cond delay="0"/>
                                          </p:stCondLst>
                                        </p:cTn>
                                        <p:tgtEl>
                                          <p:spTgt spid="654412"/>
                                        </p:tgtEl>
                                        <p:attrNameLst>
                                          <p:attrName>style.visibility</p:attrName>
                                        </p:attrNameLst>
                                      </p:cBhvr>
                                      <p:to>
                                        <p:strVal val="visible"/>
                                      </p:to>
                                    </p:set>
                                    <p:animEffect transition="in" filter="wipe(left)">
                                      <p:cBhvr>
                                        <p:cTn id="65" dur="500"/>
                                        <p:tgtEl>
                                          <p:spTgt spid="6544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54414"/>
                                        </p:tgtEl>
                                        <p:attrNameLst>
                                          <p:attrName>style.visibility</p:attrName>
                                        </p:attrNameLst>
                                      </p:cBhvr>
                                      <p:to>
                                        <p:strVal val="visible"/>
                                      </p:to>
                                    </p:set>
                                    <p:animEffect transition="in" filter="wipe(left)">
                                      <p:cBhvr>
                                        <p:cTn id="70" dur="500"/>
                                        <p:tgtEl>
                                          <p:spTgt spid="654414"/>
                                        </p:tgtEl>
                                      </p:cBhvr>
                                    </p:animEffect>
                                  </p:childTnLst>
                                </p:cTn>
                              </p:par>
                            </p:childTnLst>
                          </p:cTn>
                        </p:par>
                        <p:par>
                          <p:cTn id="71" fill="hold" nodeType="afterGroup">
                            <p:stCondLst>
                              <p:cond delay="500"/>
                            </p:stCondLst>
                            <p:childTnLst>
                              <p:par>
                                <p:cTn id="72" presetID="23" presetClass="entr" presetSubtype="16" fill="hold" grpId="0" nodeType="afterEffect">
                                  <p:stCondLst>
                                    <p:cond delay="0"/>
                                  </p:stCondLst>
                                  <p:childTnLst>
                                    <p:set>
                                      <p:cBhvr>
                                        <p:cTn id="73" dur="1" fill="hold">
                                          <p:stCondLst>
                                            <p:cond delay="0"/>
                                          </p:stCondLst>
                                        </p:cTn>
                                        <p:tgtEl>
                                          <p:spTgt spid="654415"/>
                                        </p:tgtEl>
                                        <p:attrNameLst>
                                          <p:attrName>style.visibility</p:attrName>
                                        </p:attrNameLst>
                                      </p:cBhvr>
                                      <p:to>
                                        <p:strVal val="visible"/>
                                      </p:to>
                                    </p:set>
                                    <p:anim calcmode="lin" valueType="num">
                                      <p:cBhvr>
                                        <p:cTn id="74" dur="500" fill="hold"/>
                                        <p:tgtEl>
                                          <p:spTgt spid="654415"/>
                                        </p:tgtEl>
                                        <p:attrNameLst>
                                          <p:attrName>ppt_w</p:attrName>
                                        </p:attrNameLst>
                                      </p:cBhvr>
                                      <p:tavLst>
                                        <p:tav tm="0">
                                          <p:val>
                                            <p:fltVal val="0"/>
                                          </p:val>
                                        </p:tav>
                                        <p:tav tm="100000">
                                          <p:val>
                                            <p:strVal val="#ppt_w"/>
                                          </p:val>
                                        </p:tav>
                                      </p:tavLst>
                                    </p:anim>
                                    <p:anim calcmode="lin" valueType="num">
                                      <p:cBhvr>
                                        <p:cTn id="75" dur="500" fill="hold"/>
                                        <p:tgtEl>
                                          <p:spTgt spid="6544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654411">
                                            <p:txEl>
                                              <p:pRg st="2" end="2"/>
                                            </p:txEl>
                                          </p:spTgt>
                                        </p:tgtEl>
                                        <p:attrNameLst>
                                          <p:attrName>style.visibility</p:attrName>
                                        </p:attrNameLst>
                                      </p:cBhvr>
                                      <p:to>
                                        <p:strVal val="visible"/>
                                      </p:to>
                                    </p:set>
                                    <p:anim calcmode="lin" valueType="num">
                                      <p:cBhvr additive="base">
                                        <p:cTn id="80" dur="500" fill="hold"/>
                                        <p:tgtEl>
                                          <p:spTgt spid="654411">
                                            <p:txEl>
                                              <p:pRg st="2" end="2"/>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654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92" grpId="0" animBg="1"/>
      <p:bldP spid="654363" grpId="0" build="p"/>
      <p:bldP spid="654393" grpId="0" uiExpand="1" build="p"/>
      <p:bldP spid="654411" grpId="0" uiExpand="1" build="p"/>
      <p:bldP spid="654414" grpId="0" animBg="1"/>
      <p:bldP spid="6544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EE6E45-FE3C-4D60-B7B8-C7B73B29B6D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26.3</a:t>
            </a:r>
          </a:p>
        </p:txBody>
      </p:sp>
      <p:sp>
        <p:nvSpPr>
          <p:cNvPr id="5" name="Rectangle 4"/>
          <p:cNvSpPr/>
          <p:nvPr/>
        </p:nvSpPr>
        <p:spPr>
          <a:xfrm>
            <a:off x="457200" y="1371600"/>
            <a:ext cx="8229600" cy="2246769"/>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In the figure, as the applied voltage increases, does the resistance of the diode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increase,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decrease, or</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remain the same?</a:t>
            </a:r>
          </a:p>
        </p:txBody>
      </p:sp>
      <p:pic>
        <p:nvPicPr>
          <p:cNvPr id="3" name="Picture 2" descr=" Illustration b shows a curved graph starting from the third quadrant and gradually curving horizontally to cross the origin and further curve upward and diagonally rightward. ">
            <a:extLst>
              <a:ext uri="{FF2B5EF4-FFF2-40B4-BE49-F238E27FC236}">
                <a16:creationId xmlns:a16="http://schemas.microsoft.com/office/drawing/2014/main" id="{DEC4C6A1-F105-4BE1-B987-1E851FACBBA6}"/>
              </a:ext>
            </a:extLst>
          </p:cNvPr>
          <p:cNvPicPr>
            <a:picLocks noChangeAspect="1"/>
          </p:cNvPicPr>
          <p:nvPr/>
        </p:nvPicPr>
        <p:blipFill>
          <a:blip r:embed="rId4"/>
          <a:stretch>
            <a:fillRect/>
          </a:stretch>
        </p:blipFill>
        <p:spPr>
          <a:xfrm>
            <a:off x="4372496" y="3123615"/>
            <a:ext cx="4464350" cy="3291595"/>
          </a:xfrm>
          <a:prstGeom prst="rect">
            <a:avLst/>
          </a:prstGeom>
        </p:spPr>
      </p:pic>
      <p:sp>
        <p:nvSpPr>
          <p:cNvPr id="2" name="TextBox 1"/>
          <p:cNvSpPr txBox="1"/>
          <p:nvPr/>
        </p:nvSpPr>
        <p:spPr>
          <a:xfrm>
            <a:off x="609600" y="5105400"/>
            <a:ext cx="2743200" cy="830997"/>
          </a:xfrm>
          <a:prstGeom prst="rect">
            <a:avLst/>
          </a:prstGeom>
          <a:noFill/>
        </p:spPr>
        <p:txBody>
          <a:bodyPr wrap="square" rtlCol="0">
            <a:spAutoFit/>
          </a:bodyPr>
          <a:lstStyle/>
          <a:p>
            <a:r>
              <a:rPr lang="en-US" dirty="0">
                <a:solidFill>
                  <a:schemeClr val="tx1"/>
                </a:solidFill>
              </a:rPr>
              <a:t>b</a:t>
            </a:r>
          </a:p>
        </p:txBody>
      </p:sp>
      <p:sp>
        <p:nvSpPr>
          <p:cNvPr id="7" name="TextBox 6"/>
          <p:cNvSpPr txBox="1"/>
          <p:nvPr/>
        </p:nvSpPr>
        <p:spPr>
          <a:xfrm>
            <a:off x="533400" y="272122"/>
            <a:ext cx="2819400" cy="830997"/>
          </a:xfrm>
          <a:prstGeom prst="rect">
            <a:avLst/>
          </a:prstGeom>
          <a:noFill/>
        </p:spPr>
        <p:txBody>
          <a:bodyPr wrap="square" rtlCol="0">
            <a:spAutoFit/>
          </a:bodyPr>
          <a:lstStyle/>
          <a:p>
            <a:r>
              <a:rPr lang="en-US" dirty="0">
                <a:solidFill>
                  <a:srgbClr val="FF0000"/>
                </a:solidFill>
              </a:rPr>
              <a:t>JIT</a:t>
            </a:r>
          </a:p>
        </p:txBody>
      </p:sp>
    </p:spTree>
    <p:extLst>
      <p:ext uri="{BB962C8B-B14F-4D97-AF65-F5344CB8AC3E}">
        <p14:creationId xmlns:p14="http://schemas.microsoft.com/office/powerpoint/2010/main" val="8152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6" name="Text Box 4"/>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Ohm’s Law and Temperature</a:t>
            </a:r>
          </a:p>
        </p:txBody>
      </p:sp>
      <p:sp>
        <p:nvSpPr>
          <p:cNvPr id="658437" name="Text Box 5"/>
          <p:cNvSpPr txBox="1">
            <a:spLocks noChangeArrowheads="1"/>
          </p:cNvSpPr>
          <p:nvPr/>
        </p:nvSpPr>
        <p:spPr bwMode="auto">
          <a:xfrm>
            <a:off x="0" y="685800"/>
            <a:ext cx="8763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rPr>
              <a:t>Resistivity depends on composition and </a:t>
            </a:r>
            <a:r>
              <a:rPr lang="en-US" sz="2400" i="1">
                <a:solidFill>
                  <a:srgbClr val="009900"/>
                </a:solidFill>
              </a:rPr>
              <a:t>temperature</a:t>
            </a:r>
          </a:p>
          <a:p>
            <a:pPr eaLnBrk="1" hangingPunct="1">
              <a:buFontTx/>
              <a:buChar char="•"/>
            </a:pPr>
            <a:r>
              <a:rPr lang="en-US" sz="2400">
                <a:solidFill>
                  <a:srgbClr val="009900"/>
                </a:solidFill>
              </a:rPr>
              <a:t>If you look up the resistivity </a:t>
            </a:r>
            <a:r>
              <a:rPr lang="en-US" sz="2400" i="1">
                <a:solidFill>
                  <a:srgbClr val="009900"/>
                </a:solidFill>
                <a:sym typeface="Symbol" pitchFamily="18" charset="2"/>
              </a:rPr>
              <a:t></a:t>
            </a:r>
            <a:r>
              <a:rPr lang="en-US" sz="2400">
                <a:solidFill>
                  <a:srgbClr val="009900"/>
                </a:solidFill>
                <a:sym typeface="Symbol" pitchFamily="18" charset="2"/>
              </a:rPr>
              <a:t> for a substance, it would have to give it at some reference temperature</a:t>
            </a:r>
            <a:r>
              <a:rPr lang="en-US" sz="2400" i="1">
                <a:solidFill>
                  <a:srgbClr val="009900"/>
                </a:solidFill>
                <a:sym typeface="Symbol" pitchFamily="18" charset="2"/>
              </a:rPr>
              <a:t> T</a:t>
            </a:r>
            <a:r>
              <a:rPr lang="en-US" sz="2400" baseline="-25000">
                <a:solidFill>
                  <a:srgbClr val="009900"/>
                </a:solidFill>
                <a:sym typeface="Symbol" pitchFamily="18" charset="2"/>
              </a:rPr>
              <a:t>0</a:t>
            </a:r>
            <a:endParaRPr lang="en-US" sz="2400">
              <a:solidFill>
                <a:srgbClr val="009900"/>
              </a:solidFill>
              <a:sym typeface="Symbol" pitchFamily="18" charset="2"/>
            </a:endParaRPr>
          </a:p>
          <a:p>
            <a:pPr lvl="1" eaLnBrk="1" hangingPunct="1">
              <a:buFontTx/>
              <a:buChar char="•"/>
            </a:pPr>
            <a:r>
              <a:rPr lang="en-US" sz="2400">
                <a:solidFill>
                  <a:srgbClr val="009900"/>
                </a:solidFill>
                <a:sym typeface="Symbol" pitchFamily="18" charset="2"/>
              </a:rPr>
              <a:t>Normally 20C</a:t>
            </a:r>
          </a:p>
          <a:p>
            <a:pPr eaLnBrk="1" hangingPunct="1">
              <a:buFontTx/>
              <a:buChar char="•"/>
            </a:pPr>
            <a:r>
              <a:rPr lang="en-US" sz="2400">
                <a:solidFill>
                  <a:schemeClr val="accent2"/>
                </a:solidFill>
                <a:sym typeface="Symbol" pitchFamily="18" charset="2"/>
              </a:rPr>
              <a:t>For temperatures not too far from 20 C, we can hope that resistivity will be approximately linear in temperature</a:t>
            </a:r>
          </a:p>
          <a:p>
            <a:pPr lvl="1" eaLnBrk="1" hangingPunct="1">
              <a:buFontTx/>
              <a:buChar char="•"/>
            </a:pPr>
            <a:r>
              <a:rPr lang="en-US" sz="2400">
                <a:solidFill>
                  <a:schemeClr val="accent2"/>
                </a:solidFill>
                <a:sym typeface="Symbol" pitchFamily="18" charset="2"/>
              </a:rPr>
              <a:t>Look up </a:t>
            </a:r>
            <a:r>
              <a:rPr lang="en-US" sz="2400" i="1">
                <a:solidFill>
                  <a:schemeClr val="accent2"/>
                </a:solidFill>
                <a:sym typeface="Symbol" pitchFamily="18" charset="2"/>
              </a:rPr>
              <a:t></a:t>
            </a:r>
            <a:r>
              <a:rPr lang="en-US" sz="2400" baseline="-25000">
                <a:solidFill>
                  <a:schemeClr val="accent2"/>
                </a:solidFill>
                <a:sym typeface="Symbol" pitchFamily="18" charset="2"/>
              </a:rPr>
              <a:t>0</a:t>
            </a:r>
            <a:r>
              <a:rPr lang="en-US" sz="2400">
                <a:solidFill>
                  <a:schemeClr val="accent2"/>
                </a:solidFill>
                <a:sym typeface="Symbol" pitchFamily="18" charset="2"/>
              </a:rPr>
              <a:t> and</a:t>
            </a:r>
            <a:r>
              <a:rPr lang="en-US" sz="2400" i="1">
                <a:solidFill>
                  <a:schemeClr val="accent2"/>
                </a:solidFill>
                <a:sym typeface="Symbol" pitchFamily="18" charset="2"/>
              </a:rPr>
              <a:t> </a:t>
            </a:r>
            <a:r>
              <a:rPr lang="en-US" sz="2400">
                <a:solidFill>
                  <a:schemeClr val="accent2"/>
                </a:solidFill>
                <a:sym typeface="Symbol" pitchFamily="18" charset="2"/>
              </a:rPr>
              <a:t>in tables</a:t>
            </a:r>
          </a:p>
        </p:txBody>
      </p:sp>
      <p:graphicFrame>
        <p:nvGraphicFramePr>
          <p:cNvPr id="658454" name="Object 22"/>
          <p:cNvGraphicFramePr>
            <a:graphicFrameLocks noChangeAspect="1"/>
          </p:cNvGraphicFramePr>
          <p:nvPr/>
        </p:nvGraphicFramePr>
        <p:xfrm>
          <a:off x="4572000" y="1447800"/>
          <a:ext cx="1154113" cy="441325"/>
        </p:xfrm>
        <a:graphic>
          <a:graphicData uri="http://schemas.openxmlformats.org/presentationml/2006/ole">
            <mc:AlternateContent xmlns:mc="http://schemas.openxmlformats.org/markup-compatibility/2006">
              <mc:Choice xmlns:v="urn:schemas-microsoft-com:vml" Requires="v">
                <p:oleObj name="Equation" r:id="rId2" imgW="469800" imgH="203040" progId="Equation.DSMT4">
                  <p:embed/>
                </p:oleObj>
              </mc:Choice>
              <mc:Fallback>
                <p:oleObj name="Equation" r:id="rId2" imgW="469800" imgH="20304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1154113" cy="441325"/>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55" name="Object 23"/>
          <p:cNvGraphicFramePr>
            <a:graphicFrameLocks noChangeAspect="1"/>
          </p:cNvGraphicFramePr>
          <p:nvPr/>
        </p:nvGraphicFramePr>
        <p:xfrm>
          <a:off x="6835775" y="1524000"/>
          <a:ext cx="1778000" cy="552450"/>
        </p:xfrm>
        <a:graphic>
          <a:graphicData uri="http://schemas.openxmlformats.org/presentationml/2006/ole">
            <mc:AlternateContent xmlns:mc="http://schemas.openxmlformats.org/markup-compatibility/2006">
              <mc:Choice xmlns:v="urn:schemas-microsoft-com:vml" Requires="v">
                <p:oleObj name="Equation" r:id="rId4" imgW="723600" imgH="253800" progId="Equation.DSMT4">
                  <p:embed/>
                </p:oleObj>
              </mc:Choice>
              <mc:Fallback>
                <p:oleObj name="Equation" r:id="rId4" imgW="723600" imgH="2538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1524000"/>
                        <a:ext cx="177800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59" name="Object 27"/>
          <p:cNvGraphicFramePr>
            <a:graphicFrameLocks noChangeAspect="1"/>
          </p:cNvGraphicFramePr>
          <p:nvPr/>
        </p:nvGraphicFramePr>
        <p:xfrm>
          <a:off x="4848225" y="2973388"/>
          <a:ext cx="1654175" cy="552450"/>
        </p:xfrm>
        <a:graphic>
          <a:graphicData uri="http://schemas.openxmlformats.org/presentationml/2006/ole">
            <mc:AlternateContent xmlns:mc="http://schemas.openxmlformats.org/markup-compatibility/2006">
              <mc:Choice xmlns:v="urn:schemas-microsoft-com:vml" Requires="v">
                <p:oleObj name="Equation" r:id="rId6" imgW="672840" imgH="253800" progId="Equation.DSMT4">
                  <p:embed/>
                </p:oleObj>
              </mc:Choice>
              <mc:Fallback>
                <p:oleObj name="Equation" r:id="rId6" imgW="672840" imgH="253800" progId="Equation.DSMT4">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2973388"/>
                        <a:ext cx="16541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60" name="Object 28"/>
          <p:cNvGraphicFramePr>
            <a:graphicFrameLocks noChangeAspect="1"/>
          </p:cNvGraphicFramePr>
          <p:nvPr/>
        </p:nvGraphicFramePr>
        <p:xfrm>
          <a:off x="6467475" y="2973388"/>
          <a:ext cx="2371725" cy="608012"/>
        </p:xfrm>
        <a:graphic>
          <a:graphicData uri="http://schemas.openxmlformats.org/presentationml/2006/ole">
            <mc:AlternateContent xmlns:mc="http://schemas.openxmlformats.org/markup-compatibility/2006">
              <mc:Choice xmlns:v="urn:schemas-microsoft-com:vml" Requires="v">
                <p:oleObj name="Equation" r:id="rId8" imgW="965160" imgH="279360" progId="Equation.DSMT4">
                  <p:embed/>
                </p:oleObj>
              </mc:Choice>
              <mc:Fallback>
                <p:oleObj name="Equation" r:id="rId8" imgW="965160" imgH="279360" progId="Equation.DSMT4">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7475" y="2973388"/>
                        <a:ext cx="237172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8461" name="Text Box 29"/>
          <p:cNvSpPr txBox="1">
            <a:spLocks noChangeArrowheads="1"/>
          </p:cNvSpPr>
          <p:nvPr/>
        </p:nvSpPr>
        <p:spPr bwMode="auto">
          <a:xfrm>
            <a:off x="76200" y="37338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FF0000"/>
                </a:solidFill>
              </a:rPr>
              <a:t>For devices, it follows there will also be temperature dependence</a:t>
            </a:r>
          </a:p>
          <a:p>
            <a:pPr eaLnBrk="1" hangingPunct="1">
              <a:buFontTx/>
              <a:buChar char="•"/>
            </a:pPr>
            <a:r>
              <a:rPr lang="en-US" sz="2400">
                <a:solidFill>
                  <a:srgbClr val="FF0000"/>
                </a:solidFill>
              </a:rPr>
              <a:t>The constants </a:t>
            </a:r>
            <a:r>
              <a:rPr lang="en-US" sz="2400" i="1">
                <a:solidFill>
                  <a:srgbClr val="FF0000"/>
                </a:solidFill>
                <a:sym typeface="Symbol" pitchFamily="18" charset="2"/>
              </a:rPr>
              <a:t> </a:t>
            </a:r>
            <a:r>
              <a:rPr lang="en-US" sz="2400">
                <a:solidFill>
                  <a:srgbClr val="FF0000"/>
                </a:solidFill>
                <a:sym typeface="Symbol" pitchFamily="18" charset="2"/>
              </a:rPr>
              <a:t> and </a:t>
            </a:r>
            <a:r>
              <a:rPr lang="en-US" sz="2400" i="1">
                <a:solidFill>
                  <a:srgbClr val="FF0000"/>
                </a:solidFill>
                <a:sym typeface="Symbol" pitchFamily="18" charset="2"/>
              </a:rPr>
              <a:t>T</a:t>
            </a:r>
            <a:r>
              <a:rPr lang="en-US" sz="2400" baseline="-25000">
                <a:solidFill>
                  <a:srgbClr val="FF0000"/>
                </a:solidFill>
                <a:sym typeface="Symbol" pitchFamily="18" charset="2"/>
              </a:rPr>
              <a:t>0</a:t>
            </a:r>
            <a:r>
              <a:rPr lang="en-US" sz="2400">
                <a:solidFill>
                  <a:srgbClr val="FF0000"/>
                </a:solidFill>
                <a:sym typeface="Symbol" pitchFamily="18" charset="2"/>
              </a:rPr>
              <a:t> will be the same for the device</a:t>
            </a:r>
          </a:p>
        </p:txBody>
      </p:sp>
      <p:sp>
        <p:nvSpPr>
          <p:cNvPr id="658462" name="Rectangle 30"/>
          <p:cNvSpPr>
            <a:spLocks noChangeArrowheads="1"/>
          </p:cNvSpPr>
          <p:nvPr/>
        </p:nvSpPr>
        <p:spPr bwMode="auto">
          <a:xfrm>
            <a:off x="4800600" y="2895600"/>
            <a:ext cx="4038600" cy="68580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58463" name="Object 31"/>
          <p:cNvGraphicFramePr>
            <a:graphicFrameLocks noChangeAspect="1"/>
          </p:cNvGraphicFramePr>
          <p:nvPr/>
        </p:nvGraphicFramePr>
        <p:xfrm>
          <a:off x="1219200" y="4495800"/>
          <a:ext cx="1282700" cy="855663"/>
        </p:xfrm>
        <a:graphic>
          <a:graphicData uri="http://schemas.openxmlformats.org/presentationml/2006/ole">
            <mc:AlternateContent xmlns:mc="http://schemas.openxmlformats.org/markup-compatibility/2006">
              <mc:Choice xmlns:v="urn:schemas-microsoft-com:vml" Requires="v">
                <p:oleObj name="Equation" r:id="rId10" imgW="520560" imgH="393480" progId="Equation.DSMT4">
                  <p:embed/>
                </p:oleObj>
              </mc:Choice>
              <mc:Fallback>
                <p:oleObj name="Equation" r:id="rId10" imgW="520560" imgH="393480" progId="Equation.DSMT4">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495800"/>
                        <a:ext cx="12827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64" name="Object 32"/>
          <p:cNvGraphicFramePr>
            <a:graphicFrameLocks noChangeAspect="1"/>
          </p:cNvGraphicFramePr>
          <p:nvPr/>
        </p:nvGraphicFramePr>
        <p:xfrm>
          <a:off x="2438400" y="4495800"/>
          <a:ext cx="3348038" cy="855663"/>
        </p:xfrm>
        <a:graphic>
          <a:graphicData uri="http://schemas.openxmlformats.org/presentationml/2006/ole">
            <mc:AlternateContent xmlns:mc="http://schemas.openxmlformats.org/markup-compatibility/2006">
              <mc:Choice xmlns:v="urn:schemas-microsoft-com:vml" Requires="v">
                <p:oleObj name="Equation" r:id="rId12" imgW="1358640" imgH="393480" progId="Equation.DSMT4">
                  <p:embed/>
                </p:oleObj>
              </mc:Choice>
              <mc:Fallback>
                <p:oleObj name="Equation" r:id="rId12" imgW="1358640" imgH="393480"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4495800"/>
                        <a:ext cx="334803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65" name="Object 33"/>
          <p:cNvGraphicFramePr>
            <a:graphicFrameLocks noChangeAspect="1"/>
          </p:cNvGraphicFramePr>
          <p:nvPr/>
        </p:nvGraphicFramePr>
        <p:xfrm>
          <a:off x="1036638" y="5610225"/>
          <a:ext cx="3409950" cy="606425"/>
        </p:xfrm>
        <a:graphic>
          <a:graphicData uri="http://schemas.openxmlformats.org/presentationml/2006/ole">
            <mc:AlternateContent xmlns:mc="http://schemas.openxmlformats.org/markup-compatibility/2006">
              <mc:Choice xmlns:v="urn:schemas-microsoft-com:vml" Requires="v">
                <p:oleObj name="Equation" r:id="rId14" imgW="1384200" imgH="279360" progId="Equation.DSMT4">
                  <p:embed/>
                </p:oleObj>
              </mc:Choice>
              <mc:Fallback>
                <p:oleObj name="Equation" r:id="rId14" imgW="1384200" imgH="27936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6638" y="5610225"/>
                        <a:ext cx="3409950" cy="606425"/>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4800600" y="5451901"/>
            <a:ext cx="4267200" cy="1384995"/>
          </a:xfrm>
          <a:prstGeom prst="rect">
            <a:avLst/>
          </a:prstGeom>
          <a:noFill/>
        </p:spPr>
        <p:txBody>
          <a:bodyPr wrap="square" rtlCol="0">
            <a:spAutoFit/>
          </a:bodyPr>
          <a:lstStyle/>
          <a:p>
            <a:pPr marL="457200" indent="-457200">
              <a:buFont typeface="Symbol"/>
              <a:buChar char="a"/>
            </a:pPr>
            <a:r>
              <a:rPr lang="en-US" sz="2800" dirty="0">
                <a:solidFill>
                  <a:schemeClr val="tx1"/>
                </a:solidFill>
              </a:rPr>
              <a:t>for tungsten, 0.0045 1/K</a:t>
            </a:r>
          </a:p>
          <a:p>
            <a:r>
              <a:rPr lang="en-US" sz="2800" dirty="0">
                <a:solidFill>
                  <a:schemeClr val="tx1"/>
                </a:solidFill>
                <a:latin typeface="Symbol" pitchFamily="18" charset="2"/>
              </a:rPr>
              <a:t>a</a:t>
            </a:r>
            <a:r>
              <a:rPr lang="en-US" sz="2800" dirty="0">
                <a:solidFill>
                  <a:schemeClr val="tx1"/>
                </a:solidFill>
              </a:rPr>
              <a:t> for carbon, -0.005 1/K</a:t>
            </a:r>
          </a:p>
          <a:p>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8437">
                                            <p:txEl>
                                              <p:pRg st="0" end="0"/>
                                            </p:txEl>
                                          </p:spTgt>
                                        </p:tgtEl>
                                        <p:attrNameLst>
                                          <p:attrName>style.visibility</p:attrName>
                                        </p:attrNameLst>
                                      </p:cBhvr>
                                      <p:to>
                                        <p:strVal val="visible"/>
                                      </p:to>
                                    </p:set>
                                    <p:anim calcmode="lin" valueType="num">
                                      <p:cBhvr additive="base">
                                        <p:cTn id="7" dur="500" fill="hold"/>
                                        <p:tgtEl>
                                          <p:spTgt spid="6584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84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8437">
                                            <p:txEl>
                                              <p:pRg st="1" end="1"/>
                                            </p:txEl>
                                          </p:spTgt>
                                        </p:tgtEl>
                                        <p:attrNameLst>
                                          <p:attrName>style.visibility</p:attrName>
                                        </p:attrNameLst>
                                      </p:cBhvr>
                                      <p:to>
                                        <p:strVal val="visible"/>
                                      </p:to>
                                    </p:set>
                                    <p:anim calcmode="lin" valueType="num">
                                      <p:cBhvr additive="base">
                                        <p:cTn id="13" dur="500" fill="hold"/>
                                        <p:tgtEl>
                                          <p:spTgt spid="6584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843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58437">
                                            <p:txEl>
                                              <p:pRg st="2" end="2"/>
                                            </p:txEl>
                                          </p:spTgt>
                                        </p:tgtEl>
                                        <p:attrNameLst>
                                          <p:attrName>style.visibility</p:attrName>
                                        </p:attrNameLst>
                                      </p:cBhvr>
                                      <p:to>
                                        <p:strVal val="visible"/>
                                      </p:to>
                                    </p:set>
                                    <p:anim calcmode="lin" valueType="num">
                                      <p:cBhvr additive="base">
                                        <p:cTn id="17" dur="500" fill="hold"/>
                                        <p:tgtEl>
                                          <p:spTgt spid="65843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5843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658455"/>
                                        </p:tgtEl>
                                        <p:attrNameLst>
                                          <p:attrName>style.visibility</p:attrName>
                                        </p:attrNameLst>
                                      </p:cBhvr>
                                      <p:to>
                                        <p:strVal val="visible"/>
                                      </p:to>
                                    </p:set>
                                    <p:animEffect transition="in" filter="wipe(left)">
                                      <p:cBhvr>
                                        <p:cTn id="22" dur="500"/>
                                        <p:tgtEl>
                                          <p:spTgt spid="6584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58437">
                                            <p:txEl>
                                              <p:pRg st="3" end="3"/>
                                            </p:txEl>
                                          </p:spTgt>
                                        </p:tgtEl>
                                        <p:attrNameLst>
                                          <p:attrName>style.visibility</p:attrName>
                                        </p:attrNameLst>
                                      </p:cBhvr>
                                      <p:to>
                                        <p:strVal val="visible"/>
                                      </p:to>
                                    </p:set>
                                    <p:anim calcmode="lin" valueType="num">
                                      <p:cBhvr additive="base">
                                        <p:cTn id="27" dur="500" fill="hold"/>
                                        <p:tgtEl>
                                          <p:spTgt spid="65843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58437">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58437">
                                            <p:txEl>
                                              <p:pRg st="4" end="4"/>
                                            </p:txEl>
                                          </p:spTgt>
                                        </p:tgtEl>
                                        <p:attrNameLst>
                                          <p:attrName>style.visibility</p:attrName>
                                        </p:attrNameLst>
                                      </p:cBhvr>
                                      <p:to>
                                        <p:strVal val="visible"/>
                                      </p:to>
                                    </p:set>
                                    <p:anim calcmode="lin" valueType="num">
                                      <p:cBhvr additive="base">
                                        <p:cTn id="31" dur="500" fill="hold"/>
                                        <p:tgtEl>
                                          <p:spTgt spid="65843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8437">
                                            <p:txEl>
                                              <p:pRg st="4" end="4"/>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658459"/>
                                        </p:tgtEl>
                                        <p:attrNameLst>
                                          <p:attrName>style.visibility</p:attrName>
                                        </p:attrNameLst>
                                      </p:cBhvr>
                                      <p:to>
                                        <p:strVal val="visible"/>
                                      </p:to>
                                    </p:set>
                                    <p:animEffect transition="in" filter="wipe(left)">
                                      <p:cBhvr>
                                        <p:cTn id="36" dur="500"/>
                                        <p:tgtEl>
                                          <p:spTgt spid="658459"/>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658460"/>
                                        </p:tgtEl>
                                        <p:attrNameLst>
                                          <p:attrName>style.visibility</p:attrName>
                                        </p:attrNameLst>
                                      </p:cBhvr>
                                      <p:to>
                                        <p:strVal val="visible"/>
                                      </p:to>
                                    </p:set>
                                    <p:animEffect transition="in" filter="wipe(left)">
                                      <p:cBhvr>
                                        <p:cTn id="40" dur="500"/>
                                        <p:tgtEl>
                                          <p:spTgt spid="658460"/>
                                        </p:tgtEl>
                                      </p:cBhvr>
                                    </p:animEffect>
                                  </p:childTnLst>
                                </p:cTn>
                              </p:par>
                            </p:childTnLst>
                          </p:cTn>
                        </p:par>
                        <p:par>
                          <p:cTn id="41" fill="hold" nodeType="afterGroup">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658462"/>
                                        </p:tgtEl>
                                        <p:attrNameLst>
                                          <p:attrName>style.visibility</p:attrName>
                                        </p:attrNameLst>
                                      </p:cBhvr>
                                      <p:to>
                                        <p:strVal val="visible"/>
                                      </p:to>
                                    </p:set>
                                    <p:animEffect transition="in" filter="dissolve">
                                      <p:cBhvr>
                                        <p:cTn id="44" dur="500"/>
                                        <p:tgtEl>
                                          <p:spTgt spid="6584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8461">
                                            <p:txEl>
                                              <p:pRg st="0" end="0"/>
                                            </p:txEl>
                                          </p:spTgt>
                                        </p:tgtEl>
                                        <p:attrNameLst>
                                          <p:attrName>style.visibility</p:attrName>
                                        </p:attrNameLst>
                                      </p:cBhvr>
                                      <p:to>
                                        <p:strVal val="visible"/>
                                      </p:to>
                                    </p:set>
                                    <p:anim calcmode="lin" valueType="num">
                                      <p:cBhvr additive="base">
                                        <p:cTn id="49" dur="500" fill="hold"/>
                                        <p:tgtEl>
                                          <p:spTgt spid="65846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84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658463"/>
                                        </p:tgtEl>
                                        <p:attrNameLst>
                                          <p:attrName>style.visibility</p:attrName>
                                        </p:attrNameLst>
                                      </p:cBhvr>
                                      <p:to>
                                        <p:strVal val="visible"/>
                                      </p:to>
                                    </p:set>
                                    <p:animEffect transition="in" filter="dissolve">
                                      <p:cBhvr>
                                        <p:cTn id="55" dur="500"/>
                                        <p:tgtEl>
                                          <p:spTgt spid="6584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658464"/>
                                        </p:tgtEl>
                                        <p:attrNameLst>
                                          <p:attrName>style.visibility</p:attrName>
                                        </p:attrNameLst>
                                      </p:cBhvr>
                                      <p:to>
                                        <p:strVal val="visible"/>
                                      </p:to>
                                    </p:set>
                                    <p:animEffect transition="in" filter="dissolve">
                                      <p:cBhvr>
                                        <p:cTn id="60" dur="500"/>
                                        <p:tgtEl>
                                          <p:spTgt spid="65846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658465"/>
                                        </p:tgtEl>
                                        <p:attrNameLst>
                                          <p:attrName>style.visibility</p:attrName>
                                        </p:attrNameLst>
                                      </p:cBhvr>
                                      <p:to>
                                        <p:strVal val="visible"/>
                                      </p:to>
                                    </p:set>
                                    <p:animEffect transition="in" filter="dissolve">
                                      <p:cBhvr>
                                        <p:cTn id="65" dur="500"/>
                                        <p:tgtEl>
                                          <p:spTgt spid="658465"/>
                                        </p:tgtEl>
                                      </p:cBhvr>
                                    </p:animEffect>
                                  </p:childTnLst>
                                </p:cTn>
                              </p:par>
                            </p:childTnLst>
                          </p:cTn>
                        </p:par>
                        <p:par>
                          <p:cTn id="66" fill="hold" nodeType="afterGroup">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658461">
                                            <p:txEl>
                                              <p:pRg st="1" end="1"/>
                                            </p:txEl>
                                          </p:spTgt>
                                        </p:tgtEl>
                                        <p:attrNameLst>
                                          <p:attrName>style.visibility</p:attrName>
                                        </p:attrNameLst>
                                      </p:cBhvr>
                                      <p:to>
                                        <p:strVal val="visible"/>
                                      </p:to>
                                    </p:set>
                                    <p:anim calcmode="lin" valueType="num">
                                      <p:cBhvr additive="base">
                                        <p:cTn id="69" dur="500" fill="hold"/>
                                        <p:tgtEl>
                                          <p:spTgt spid="658461">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6584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7" grpId="0" uiExpand="1" build="p"/>
      <p:bldP spid="658461" grpId="0" uiExpand="1" build="p"/>
      <p:bldP spid="65846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8401050" cy="3448050"/>
          </a:xfrm>
          <a:prstGeom prst="rect">
            <a:avLst/>
          </a:prstGeom>
        </p:spPr>
      </p:pic>
      <p:pic>
        <p:nvPicPr>
          <p:cNvPr id="3" name="Picture 2"/>
          <p:cNvPicPr>
            <a:picLocks noChangeAspect="1"/>
          </p:cNvPicPr>
          <p:nvPr/>
        </p:nvPicPr>
        <p:blipFill>
          <a:blip r:embed="rId3"/>
          <a:stretch>
            <a:fillRect/>
          </a:stretch>
        </p:blipFill>
        <p:spPr>
          <a:xfrm>
            <a:off x="5638800" y="4114800"/>
            <a:ext cx="2952750" cy="2275279"/>
          </a:xfrm>
          <a:prstGeom prst="rect">
            <a:avLst/>
          </a:prstGeom>
        </p:spPr>
      </p:pic>
      <p:pic>
        <p:nvPicPr>
          <p:cNvPr id="4" name="Picture 3"/>
          <p:cNvPicPr>
            <a:picLocks noChangeAspect="1"/>
          </p:cNvPicPr>
          <p:nvPr/>
        </p:nvPicPr>
        <p:blipFill>
          <a:blip r:embed="rId4"/>
          <a:stretch>
            <a:fillRect/>
          </a:stretch>
        </p:blipFill>
        <p:spPr>
          <a:xfrm>
            <a:off x="1371600" y="3581400"/>
            <a:ext cx="2143125" cy="2937135"/>
          </a:xfrm>
          <a:prstGeom prst="rect">
            <a:avLst/>
          </a:prstGeom>
        </p:spPr>
      </p:pic>
    </p:spTree>
    <p:extLst>
      <p:ext uri="{BB962C8B-B14F-4D97-AF65-F5344CB8AC3E}">
        <p14:creationId xmlns:p14="http://schemas.microsoft.com/office/powerpoint/2010/main" val="23107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239000" cy="830997"/>
          </a:xfrm>
          <a:prstGeom prst="rect">
            <a:avLst/>
          </a:prstGeom>
          <a:noFill/>
        </p:spPr>
        <p:txBody>
          <a:bodyPr wrap="square" rtlCol="0">
            <a:spAutoFit/>
          </a:bodyPr>
          <a:lstStyle/>
          <a:p>
            <a:r>
              <a:rPr lang="en-US" dirty="0">
                <a:solidFill>
                  <a:srgbClr val="FF0000"/>
                </a:solidFill>
              </a:rPr>
              <a:t>Warmup10b</a:t>
            </a:r>
          </a:p>
        </p:txBody>
      </p:sp>
      <p:pic>
        <p:nvPicPr>
          <p:cNvPr id="73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2286000"/>
            <a:ext cx="76327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879850"/>
            <a:ext cx="7632700" cy="2308324"/>
          </a:xfrm>
          <a:prstGeom prst="rect">
            <a:avLst/>
          </a:prstGeom>
          <a:noFill/>
        </p:spPr>
        <p:txBody>
          <a:bodyPr wrap="square" rtlCol="0">
            <a:spAutoFit/>
          </a:bodyPr>
          <a:lstStyle/>
          <a:p>
            <a:r>
              <a:rPr lang="en-US" dirty="0">
                <a:solidFill>
                  <a:srgbClr val="FF0000"/>
                </a:solidFill>
              </a:rPr>
              <a:t>This is basically Quick Quiz 26.4. </a:t>
            </a:r>
            <a:r>
              <a:rPr lang="en-US" dirty="0" err="1">
                <a:solidFill>
                  <a:srgbClr val="FF0000"/>
                </a:solidFill>
              </a:rPr>
              <a:t>Ans</a:t>
            </a:r>
            <a:r>
              <a:rPr lang="en-US" dirty="0">
                <a:solidFill>
                  <a:srgbClr val="FF0000"/>
                </a:solidFill>
              </a:rPr>
              <a:t> immediately (R lower).</a:t>
            </a:r>
          </a:p>
        </p:txBody>
      </p:sp>
    </p:spTree>
    <p:extLst>
      <p:ext uri="{BB962C8B-B14F-4D97-AF65-F5344CB8AC3E}">
        <p14:creationId xmlns:p14="http://schemas.microsoft.com/office/powerpoint/2010/main" val="29739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Sample Problem</a:t>
            </a:r>
          </a:p>
        </p:txBody>
      </p:sp>
      <p:sp>
        <p:nvSpPr>
          <p:cNvPr id="679949" name="Text Box 13"/>
          <p:cNvSpPr txBox="1">
            <a:spLocks noChangeArrowheads="1"/>
          </p:cNvSpPr>
          <p:nvPr/>
        </p:nvSpPr>
        <p:spPr bwMode="auto">
          <a:xfrm>
            <a:off x="152400" y="809625"/>
            <a:ext cx="8686800" cy="191770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Platinum has a temperature coefficient of</a:t>
            </a:r>
            <a:r>
              <a:rPr lang="en-US" sz="2400" i="1">
                <a:sym typeface="Symbol" pitchFamily="18" charset="2"/>
              </a:rPr>
              <a:t></a:t>
            </a:r>
            <a:r>
              <a:rPr lang="en-US" sz="2400">
                <a:sym typeface="Symbol" pitchFamily="18" charset="2"/>
              </a:rPr>
              <a:t> = </a:t>
            </a:r>
            <a:r>
              <a:rPr lang="en-US" sz="2400"/>
              <a:t>0.00392/</a:t>
            </a:r>
            <a:r>
              <a:rPr lang="en-US" sz="2400">
                <a:sym typeface="Symbol" pitchFamily="18" charset="2"/>
              </a:rPr>
              <a:t>C.  A wire at </a:t>
            </a:r>
            <a:r>
              <a:rPr lang="en-US" sz="2400" i="1">
                <a:sym typeface="Symbol" pitchFamily="18" charset="2"/>
              </a:rPr>
              <a:t>T</a:t>
            </a:r>
            <a:r>
              <a:rPr lang="en-US" sz="2400">
                <a:sym typeface="Symbol" pitchFamily="18" charset="2"/>
              </a:rPr>
              <a:t> = </a:t>
            </a:r>
            <a:r>
              <a:rPr lang="en-US" sz="2400" i="1">
                <a:sym typeface="Symbol" pitchFamily="18" charset="2"/>
              </a:rPr>
              <a:t>T</a:t>
            </a:r>
            <a:r>
              <a:rPr lang="en-US" sz="2400" baseline="-25000">
                <a:sym typeface="Symbol" pitchFamily="18" charset="2"/>
              </a:rPr>
              <a:t>0</a:t>
            </a:r>
            <a:r>
              <a:rPr lang="en-US" sz="2400">
                <a:sym typeface="Symbol" pitchFamily="18" charset="2"/>
              </a:rPr>
              <a:t> = 20.0C has a resistance of </a:t>
            </a:r>
            <a:r>
              <a:rPr lang="en-US" sz="2400" i="1">
                <a:sym typeface="Symbol" pitchFamily="18" charset="2"/>
              </a:rPr>
              <a:t>R</a:t>
            </a:r>
            <a:r>
              <a:rPr lang="en-US" sz="2400">
                <a:sym typeface="Symbol" pitchFamily="18" charset="2"/>
              </a:rPr>
              <a:t> = 100.0 .  What is the temperature if the resistance changes to 103.9 ?</a:t>
            </a:r>
          </a:p>
          <a:p>
            <a:r>
              <a:rPr lang="en-US" sz="2400">
                <a:sym typeface="Symbol" pitchFamily="18" charset="2"/>
              </a:rPr>
              <a:t>A) 0C		B) 10C	C) 20C	D) 30C	E) 40C</a:t>
            </a:r>
          </a:p>
          <a:p>
            <a:r>
              <a:rPr lang="en-US" sz="2400">
                <a:sym typeface="Symbol" pitchFamily="18" charset="2"/>
              </a:rPr>
              <a:t>F) None of the above</a:t>
            </a:r>
          </a:p>
        </p:txBody>
      </p:sp>
      <p:graphicFrame>
        <p:nvGraphicFramePr>
          <p:cNvPr id="679950" name="Object 14"/>
          <p:cNvGraphicFramePr>
            <a:graphicFrameLocks noChangeAspect="1"/>
          </p:cNvGraphicFramePr>
          <p:nvPr/>
        </p:nvGraphicFramePr>
        <p:xfrm>
          <a:off x="609600" y="2895600"/>
          <a:ext cx="3409950" cy="606425"/>
        </p:xfrm>
        <a:graphic>
          <a:graphicData uri="http://schemas.openxmlformats.org/presentationml/2006/ole">
            <mc:AlternateContent xmlns:mc="http://schemas.openxmlformats.org/markup-compatibility/2006">
              <mc:Choice xmlns:v="urn:schemas-microsoft-com:vml" Requires="v">
                <p:oleObj name="Equation" r:id="rId3" imgW="1384200" imgH="279360" progId="Equation.DSMT4">
                  <p:embed/>
                </p:oleObj>
              </mc:Choice>
              <mc:Fallback>
                <p:oleObj name="Equation" r:id="rId3" imgW="1384200" imgH="27936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34099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1" name="Object 15"/>
          <p:cNvGraphicFramePr>
            <a:graphicFrameLocks noChangeAspect="1"/>
          </p:cNvGraphicFramePr>
          <p:nvPr/>
        </p:nvGraphicFramePr>
        <p:xfrm>
          <a:off x="762000" y="3810000"/>
          <a:ext cx="2846388" cy="938213"/>
        </p:xfrm>
        <a:graphic>
          <a:graphicData uri="http://schemas.openxmlformats.org/presentationml/2006/ole">
            <mc:AlternateContent xmlns:mc="http://schemas.openxmlformats.org/markup-compatibility/2006">
              <mc:Choice xmlns:v="urn:schemas-microsoft-com:vml" Requires="v">
                <p:oleObj name="Equation" r:id="rId5" imgW="1155600" imgH="431640" progId="Equation.DSMT4">
                  <p:embed/>
                </p:oleObj>
              </mc:Choice>
              <mc:Fallback>
                <p:oleObj name="Equation" r:id="rId5" imgW="1155600" imgH="43164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810000"/>
                        <a:ext cx="2846388"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3" name="Object 17"/>
          <p:cNvGraphicFramePr>
            <a:graphicFrameLocks noChangeAspect="1"/>
          </p:cNvGraphicFramePr>
          <p:nvPr/>
        </p:nvGraphicFramePr>
        <p:xfrm>
          <a:off x="3505200" y="3810000"/>
          <a:ext cx="1282700" cy="855663"/>
        </p:xfrm>
        <a:graphic>
          <a:graphicData uri="http://schemas.openxmlformats.org/presentationml/2006/ole">
            <mc:AlternateContent xmlns:mc="http://schemas.openxmlformats.org/markup-compatibility/2006">
              <mc:Choice xmlns:v="urn:schemas-microsoft-com:vml" Requires="v">
                <p:oleObj name="Equation" r:id="rId7" imgW="520560" imgH="393480" progId="Equation.DSMT4">
                  <p:embed/>
                </p:oleObj>
              </mc:Choice>
              <mc:Fallback>
                <p:oleObj name="Equation" r:id="rId7" imgW="520560" imgH="39348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3810000"/>
                        <a:ext cx="12827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4" name="Object 18"/>
          <p:cNvGraphicFramePr>
            <a:graphicFrameLocks noChangeAspect="1"/>
          </p:cNvGraphicFramePr>
          <p:nvPr/>
        </p:nvGraphicFramePr>
        <p:xfrm>
          <a:off x="4767263" y="4044950"/>
          <a:ext cx="1220787" cy="385763"/>
        </p:xfrm>
        <a:graphic>
          <a:graphicData uri="http://schemas.openxmlformats.org/presentationml/2006/ole">
            <mc:AlternateContent xmlns:mc="http://schemas.openxmlformats.org/markup-compatibility/2006">
              <mc:Choice xmlns:v="urn:schemas-microsoft-com:vml" Requires="v">
                <p:oleObj name="Equation" r:id="rId9" imgW="495000" imgH="177480" progId="Equation.DSMT4">
                  <p:embed/>
                </p:oleObj>
              </mc:Choice>
              <mc:Fallback>
                <p:oleObj name="Equation" r:id="rId9" imgW="495000" imgH="17748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7263" y="4044950"/>
                        <a:ext cx="12207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5" name="Object 19"/>
          <p:cNvGraphicFramePr>
            <a:graphicFrameLocks noChangeAspect="1"/>
          </p:cNvGraphicFramePr>
          <p:nvPr/>
        </p:nvGraphicFramePr>
        <p:xfrm>
          <a:off x="1779588" y="4800600"/>
          <a:ext cx="2784475" cy="552450"/>
        </p:xfrm>
        <a:graphic>
          <a:graphicData uri="http://schemas.openxmlformats.org/presentationml/2006/ole">
            <mc:AlternateContent xmlns:mc="http://schemas.openxmlformats.org/markup-compatibility/2006">
              <mc:Choice xmlns:v="urn:schemas-microsoft-com:vml" Requires="v">
                <p:oleObj name="Equation" r:id="rId11" imgW="1130040" imgH="253800" progId="Equation.DSMT4">
                  <p:embed/>
                </p:oleObj>
              </mc:Choice>
              <mc:Fallback>
                <p:oleObj name="Equation" r:id="rId11" imgW="1130040" imgH="2538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9588" y="4800600"/>
                        <a:ext cx="2784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6" name="Object 20"/>
          <p:cNvGraphicFramePr>
            <a:graphicFrameLocks noChangeAspect="1"/>
          </p:cNvGraphicFramePr>
          <p:nvPr/>
        </p:nvGraphicFramePr>
        <p:xfrm>
          <a:off x="1893888" y="5335588"/>
          <a:ext cx="2251075" cy="855662"/>
        </p:xfrm>
        <a:graphic>
          <a:graphicData uri="http://schemas.openxmlformats.org/presentationml/2006/ole">
            <mc:AlternateContent xmlns:mc="http://schemas.openxmlformats.org/markup-compatibility/2006">
              <mc:Choice xmlns:v="urn:schemas-microsoft-com:vml" Requires="v">
                <p:oleObj name="Equation" r:id="rId13" imgW="914400" imgH="393480" progId="Equation.DSMT4">
                  <p:embed/>
                </p:oleObj>
              </mc:Choice>
              <mc:Fallback>
                <p:oleObj name="Equation" r:id="rId13" imgW="914400" imgH="393480"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93888" y="5335588"/>
                        <a:ext cx="2251075"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7" name="Object 21"/>
          <p:cNvGraphicFramePr>
            <a:graphicFrameLocks noChangeAspect="1"/>
          </p:cNvGraphicFramePr>
          <p:nvPr/>
        </p:nvGraphicFramePr>
        <p:xfrm>
          <a:off x="4114800" y="5334000"/>
          <a:ext cx="2314575" cy="855663"/>
        </p:xfrm>
        <a:graphic>
          <a:graphicData uri="http://schemas.openxmlformats.org/presentationml/2006/ole">
            <mc:AlternateContent xmlns:mc="http://schemas.openxmlformats.org/markup-compatibility/2006">
              <mc:Choice xmlns:v="urn:schemas-microsoft-com:vml" Requires="v">
                <p:oleObj name="Equation" r:id="rId15" imgW="939600" imgH="393480" progId="Equation.DSMT4">
                  <p:embed/>
                </p:oleObj>
              </mc:Choice>
              <mc:Fallback>
                <p:oleObj name="Equation" r:id="rId15" imgW="939600" imgH="393480"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4800" y="5334000"/>
                        <a:ext cx="231457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8" name="Object 22"/>
          <p:cNvGraphicFramePr>
            <a:graphicFrameLocks noChangeAspect="1"/>
          </p:cNvGraphicFramePr>
          <p:nvPr/>
        </p:nvGraphicFramePr>
        <p:xfrm>
          <a:off x="6553200" y="5556250"/>
          <a:ext cx="1438275" cy="387350"/>
        </p:xfrm>
        <a:graphic>
          <a:graphicData uri="http://schemas.openxmlformats.org/presentationml/2006/ole">
            <mc:AlternateContent xmlns:mc="http://schemas.openxmlformats.org/markup-compatibility/2006">
              <mc:Choice xmlns:v="urn:schemas-microsoft-com:vml" Requires="v">
                <p:oleObj name="Equation" r:id="rId17" imgW="583920" imgH="177480" progId="Equation.DSMT4">
                  <p:embed/>
                </p:oleObj>
              </mc:Choice>
              <mc:Fallback>
                <p:oleObj name="Equation" r:id="rId17" imgW="583920" imgH="177480" progId="Equation.DSMT4">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5556250"/>
                        <a:ext cx="143827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59" name="Object 23"/>
          <p:cNvGraphicFramePr>
            <a:graphicFrameLocks noChangeAspect="1"/>
          </p:cNvGraphicFramePr>
          <p:nvPr/>
        </p:nvGraphicFramePr>
        <p:xfrm>
          <a:off x="684213" y="6181725"/>
          <a:ext cx="2408237" cy="496888"/>
        </p:xfrm>
        <a:graphic>
          <a:graphicData uri="http://schemas.openxmlformats.org/presentationml/2006/ole">
            <mc:AlternateContent xmlns:mc="http://schemas.openxmlformats.org/markup-compatibility/2006">
              <mc:Choice xmlns:v="urn:schemas-microsoft-com:vml" Requires="v">
                <p:oleObj name="Equation" r:id="rId19" imgW="977760" imgH="228600" progId="Equation.DSMT4">
                  <p:embed/>
                </p:oleObj>
              </mc:Choice>
              <mc:Fallback>
                <p:oleObj name="Equation" r:id="rId19" imgW="977760" imgH="228600"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4213" y="6181725"/>
                        <a:ext cx="2408237"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9960" name="Object 24"/>
          <p:cNvGraphicFramePr>
            <a:graphicFrameLocks noChangeAspect="1"/>
          </p:cNvGraphicFramePr>
          <p:nvPr/>
        </p:nvGraphicFramePr>
        <p:xfrm>
          <a:off x="3132138" y="6172200"/>
          <a:ext cx="1439862" cy="385763"/>
        </p:xfrm>
        <a:graphic>
          <a:graphicData uri="http://schemas.openxmlformats.org/presentationml/2006/ole">
            <mc:AlternateContent xmlns:mc="http://schemas.openxmlformats.org/markup-compatibility/2006">
              <mc:Choice xmlns:v="urn:schemas-microsoft-com:vml" Requires="v">
                <p:oleObj name="Equation" r:id="rId21" imgW="583920" imgH="177480" progId="Equation.DSMT4">
                  <p:embed/>
                </p:oleObj>
              </mc:Choice>
              <mc:Fallback>
                <p:oleObj name="Equation" r:id="rId21" imgW="583920" imgH="177480" progId="Equation.DSMT4">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32138" y="6172200"/>
                        <a:ext cx="1439862"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9961" name="AutoShape 25"/>
          <p:cNvSpPr>
            <a:spLocks noChangeArrowheads="1"/>
          </p:cNvSpPr>
          <p:nvPr/>
        </p:nvSpPr>
        <p:spPr bwMode="auto">
          <a:xfrm>
            <a:off x="5638800" y="1981200"/>
            <a:ext cx="1295400" cy="381000"/>
          </a:xfrm>
          <a:prstGeom prst="roundRect">
            <a:avLst>
              <a:gd name="adj"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79949"/>
                                        </p:tgtEl>
                                        <p:attrNameLst>
                                          <p:attrName>style.visibility</p:attrName>
                                        </p:attrNameLst>
                                      </p:cBhvr>
                                      <p:to>
                                        <p:strVal val="visible"/>
                                      </p:to>
                                    </p:set>
                                    <p:anim calcmode="lin" valueType="num">
                                      <p:cBhvr>
                                        <p:cTn id="7" dur="500" fill="hold"/>
                                        <p:tgtEl>
                                          <p:spTgt spid="679949"/>
                                        </p:tgtEl>
                                        <p:attrNameLst>
                                          <p:attrName>ppt_w</p:attrName>
                                        </p:attrNameLst>
                                      </p:cBhvr>
                                      <p:tavLst>
                                        <p:tav tm="0">
                                          <p:val>
                                            <p:fltVal val="0"/>
                                          </p:val>
                                        </p:tav>
                                        <p:tav tm="100000">
                                          <p:val>
                                            <p:strVal val="#ppt_w"/>
                                          </p:val>
                                        </p:tav>
                                      </p:tavLst>
                                    </p:anim>
                                    <p:anim calcmode="lin" valueType="num">
                                      <p:cBhvr>
                                        <p:cTn id="8" dur="500" fill="hold"/>
                                        <p:tgtEl>
                                          <p:spTgt spid="6799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679951"/>
                                        </p:tgtEl>
                                        <p:attrNameLst>
                                          <p:attrName>style.visibility</p:attrName>
                                        </p:attrNameLst>
                                      </p:cBhvr>
                                      <p:to>
                                        <p:strVal val="visible"/>
                                      </p:to>
                                    </p:set>
                                    <p:animEffect transition="in" filter="wipe(left)">
                                      <p:cBhvr>
                                        <p:cTn id="13" dur="500"/>
                                        <p:tgtEl>
                                          <p:spTgt spid="6799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79953"/>
                                        </p:tgtEl>
                                        <p:attrNameLst>
                                          <p:attrName>style.visibility</p:attrName>
                                        </p:attrNameLst>
                                      </p:cBhvr>
                                      <p:to>
                                        <p:strVal val="visible"/>
                                      </p:to>
                                    </p:set>
                                    <p:animEffect transition="in" filter="wipe(left)">
                                      <p:cBhvr>
                                        <p:cTn id="18" dur="500"/>
                                        <p:tgtEl>
                                          <p:spTgt spid="6799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79954"/>
                                        </p:tgtEl>
                                        <p:attrNameLst>
                                          <p:attrName>style.visibility</p:attrName>
                                        </p:attrNameLst>
                                      </p:cBhvr>
                                      <p:to>
                                        <p:strVal val="visible"/>
                                      </p:to>
                                    </p:set>
                                    <p:animEffect transition="in" filter="wipe(left)">
                                      <p:cBhvr>
                                        <p:cTn id="23" dur="500"/>
                                        <p:tgtEl>
                                          <p:spTgt spid="6799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79955"/>
                                        </p:tgtEl>
                                        <p:attrNameLst>
                                          <p:attrName>style.visibility</p:attrName>
                                        </p:attrNameLst>
                                      </p:cBhvr>
                                      <p:to>
                                        <p:strVal val="visible"/>
                                      </p:to>
                                    </p:set>
                                    <p:animEffect transition="in" filter="wipe(left)">
                                      <p:cBhvr>
                                        <p:cTn id="28" dur="500"/>
                                        <p:tgtEl>
                                          <p:spTgt spid="6799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679956"/>
                                        </p:tgtEl>
                                        <p:attrNameLst>
                                          <p:attrName>style.visibility</p:attrName>
                                        </p:attrNameLst>
                                      </p:cBhvr>
                                      <p:to>
                                        <p:strVal val="visible"/>
                                      </p:to>
                                    </p:set>
                                    <p:animEffect transition="in" filter="wipe(left)">
                                      <p:cBhvr>
                                        <p:cTn id="33" dur="500"/>
                                        <p:tgtEl>
                                          <p:spTgt spid="6799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679957"/>
                                        </p:tgtEl>
                                        <p:attrNameLst>
                                          <p:attrName>style.visibility</p:attrName>
                                        </p:attrNameLst>
                                      </p:cBhvr>
                                      <p:to>
                                        <p:strVal val="visible"/>
                                      </p:to>
                                    </p:set>
                                    <p:animEffect transition="in" filter="wipe(left)">
                                      <p:cBhvr>
                                        <p:cTn id="38" dur="500"/>
                                        <p:tgtEl>
                                          <p:spTgt spid="67995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679958"/>
                                        </p:tgtEl>
                                        <p:attrNameLst>
                                          <p:attrName>style.visibility</p:attrName>
                                        </p:attrNameLst>
                                      </p:cBhvr>
                                      <p:to>
                                        <p:strVal val="visible"/>
                                      </p:to>
                                    </p:set>
                                    <p:animEffect transition="in" filter="wipe(left)">
                                      <p:cBhvr>
                                        <p:cTn id="43" dur="500"/>
                                        <p:tgtEl>
                                          <p:spTgt spid="6799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679959"/>
                                        </p:tgtEl>
                                        <p:attrNameLst>
                                          <p:attrName>style.visibility</p:attrName>
                                        </p:attrNameLst>
                                      </p:cBhvr>
                                      <p:to>
                                        <p:strVal val="visible"/>
                                      </p:to>
                                    </p:set>
                                    <p:animEffect transition="in" filter="wipe(left)">
                                      <p:cBhvr>
                                        <p:cTn id="48" dur="500"/>
                                        <p:tgtEl>
                                          <p:spTgt spid="67995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679960"/>
                                        </p:tgtEl>
                                        <p:attrNameLst>
                                          <p:attrName>style.visibility</p:attrName>
                                        </p:attrNameLst>
                                      </p:cBhvr>
                                      <p:to>
                                        <p:strVal val="visible"/>
                                      </p:to>
                                    </p:set>
                                    <p:animEffect transition="in" filter="wipe(left)">
                                      <p:cBhvr>
                                        <p:cTn id="53" dur="500"/>
                                        <p:tgtEl>
                                          <p:spTgt spid="679960"/>
                                        </p:tgtEl>
                                      </p:cBhvr>
                                    </p:animEffect>
                                  </p:child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679961"/>
                                        </p:tgtEl>
                                        <p:attrNameLst>
                                          <p:attrName>style.visibility</p:attrName>
                                        </p:attrNameLst>
                                      </p:cBhvr>
                                      <p:to>
                                        <p:strVal val="visible"/>
                                      </p:to>
                                    </p:set>
                                    <p:animEffect transition="in" filter="wipe(left)">
                                      <p:cBhvr>
                                        <p:cTn id="57" dur="500"/>
                                        <p:tgtEl>
                                          <p:spTgt spid="679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9" grpId="0" animBg="1"/>
      <p:bldP spid="6799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071" y="2457450"/>
            <a:ext cx="7190254" cy="2343150"/>
          </a:xfrm>
          <a:prstGeom prst="rect">
            <a:avLst/>
          </a:prstGeom>
        </p:spPr>
      </p:pic>
      <p:sp>
        <p:nvSpPr>
          <p:cNvPr id="3" name="TextBox 2"/>
          <p:cNvSpPr txBox="1"/>
          <p:nvPr/>
        </p:nvSpPr>
        <p:spPr>
          <a:xfrm>
            <a:off x="990600" y="533400"/>
            <a:ext cx="7239000" cy="830997"/>
          </a:xfrm>
          <a:prstGeom prst="rect">
            <a:avLst/>
          </a:prstGeom>
          <a:noFill/>
        </p:spPr>
        <p:txBody>
          <a:bodyPr wrap="square" rtlCol="0">
            <a:spAutoFit/>
          </a:bodyPr>
          <a:lstStyle/>
          <a:p>
            <a:r>
              <a:rPr lang="en-US" dirty="0">
                <a:solidFill>
                  <a:srgbClr val="FF0000"/>
                </a:solidFill>
              </a:rPr>
              <a:t>Warmup10b</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AB85D67-5778-B565-B2BD-F0656788F312}"/>
                  </a:ext>
                </a:extLst>
              </p14:cNvPr>
              <p14:cNvContentPartPr/>
              <p14:nvPr/>
            </p14:nvContentPartPr>
            <p14:xfrm>
              <a:off x="2862360" y="3392280"/>
              <a:ext cx="469080" cy="472320"/>
            </p14:xfrm>
          </p:contentPart>
        </mc:Choice>
        <mc:Fallback xmlns="">
          <p:pic>
            <p:nvPicPr>
              <p:cNvPr id="4" name="Ink 3">
                <a:extLst>
                  <a:ext uri="{FF2B5EF4-FFF2-40B4-BE49-F238E27FC236}">
                    <a16:creationId xmlns:a16="http://schemas.microsoft.com/office/drawing/2014/main" id="{AAB85D67-5778-B565-B2BD-F0656788F312}"/>
                  </a:ext>
                </a:extLst>
              </p:cNvPr>
              <p:cNvPicPr/>
              <p:nvPr/>
            </p:nvPicPr>
            <p:blipFill>
              <a:blip r:embed="rId4"/>
              <a:stretch>
                <a:fillRect/>
              </a:stretch>
            </p:blipFill>
            <p:spPr>
              <a:xfrm>
                <a:off x="2853000" y="3382920"/>
                <a:ext cx="487800" cy="491040"/>
              </a:xfrm>
              <a:prstGeom prst="rect">
                <a:avLst/>
              </a:prstGeom>
            </p:spPr>
          </p:pic>
        </mc:Fallback>
      </mc:AlternateContent>
    </p:spTree>
    <p:extLst>
      <p:ext uri="{BB962C8B-B14F-4D97-AF65-F5344CB8AC3E}">
        <p14:creationId xmlns:p14="http://schemas.microsoft.com/office/powerpoint/2010/main" val="93225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Non-Ohmic Devices</a:t>
            </a:r>
          </a:p>
        </p:txBody>
      </p:sp>
      <p:sp>
        <p:nvSpPr>
          <p:cNvPr id="660483" name="Text Box 3"/>
          <p:cNvSpPr txBox="1">
            <a:spLocks noChangeArrowheads="1"/>
          </p:cNvSpPr>
          <p:nvPr/>
        </p:nvSpPr>
        <p:spPr bwMode="auto">
          <a:xfrm>
            <a:off x="0" y="685800"/>
            <a:ext cx="8763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olidFill>
                  <a:srgbClr val="009900"/>
                </a:solidFill>
              </a:rPr>
              <a:t>Some of the most interesting devices do </a:t>
            </a:r>
            <a:r>
              <a:rPr lang="en-US" sz="2400" i="1">
                <a:solidFill>
                  <a:srgbClr val="009900"/>
                </a:solidFill>
              </a:rPr>
              <a:t>not</a:t>
            </a:r>
            <a:r>
              <a:rPr lang="en-US" sz="2400">
                <a:solidFill>
                  <a:srgbClr val="009900"/>
                </a:solidFill>
              </a:rPr>
              <a:t> follow Ohm’s Law</a:t>
            </a:r>
          </a:p>
          <a:p>
            <a:pPr eaLnBrk="1" hangingPunct="1">
              <a:buFontTx/>
              <a:buChar char="•"/>
            </a:pPr>
            <a:r>
              <a:rPr lang="en-US" sz="2400" i="1">
                <a:solidFill>
                  <a:schemeClr val="accent2"/>
                </a:solidFill>
                <a:sym typeface="Symbol" pitchFamily="18" charset="2"/>
              </a:rPr>
              <a:t>Diodes</a:t>
            </a:r>
            <a:r>
              <a:rPr lang="en-US" sz="2400">
                <a:solidFill>
                  <a:schemeClr val="accent2"/>
                </a:solidFill>
                <a:sym typeface="Symbol" pitchFamily="18" charset="2"/>
              </a:rPr>
              <a:t> are devices that let current through one way much more easily than the other way</a:t>
            </a:r>
          </a:p>
          <a:p>
            <a:pPr eaLnBrk="1" hangingPunct="1">
              <a:buFontTx/>
              <a:buChar char="•"/>
            </a:pPr>
            <a:r>
              <a:rPr lang="en-US" sz="2400" i="1">
                <a:solidFill>
                  <a:srgbClr val="FF0000"/>
                </a:solidFill>
                <a:sym typeface="Symbol" pitchFamily="18" charset="2"/>
              </a:rPr>
              <a:t>Superconductors</a:t>
            </a:r>
            <a:r>
              <a:rPr lang="en-US" sz="2400">
                <a:solidFill>
                  <a:srgbClr val="FF0000"/>
                </a:solidFill>
                <a:sym typeface="Symbol" pitchFamily="18" charset="2"/>
              </a:rPr>
              <a:t> are cold materials that have </a:t>
            </a:r>
            <a:r>
              <a:rPr lang="en-US" sz="2400" i="1">
                <a:solidFill>
                  <a:srgbClr val="FF0000"/>
                </a:solidFill>
                <a:sym typeface="Symbol" pitchFamily="18" charset="2"/>
              </a:rPr>
              <a:t>no</a:t>
            </a:r>
            <a:r>
              <a:rPr lang="en-US" sz="2400">
                <a:solidFill>
                  <a:srgbClr val="FF0000"/>
                </a:solidFill>
                <a:sym typeface="Symbol" pitchFamily="18" charset="2"/>
              </a:rPr>
              <a:t> resistance at all</a:t>
            </a:r>
          </a:p>
          <a:p>
            <a:pPr lvl="1" eaLnBrk="1" hangingPunct="1">
              <a:buFontTx/>
              <a:buChar char="•"/>
            </a:pPr>
            <a:r>
              <a:rPr lang="en-US" sz="2400">
                <a:solidFill>
                  <a:srgbClr val="FF0000"/>
                </a:solidFill>
                <a:sym typeface="Symbol" pitchFamily="18" charset="2"/>
              </a:rPr>
              <a:t>They can carry current forever with no electric field</a:t>
            </a:r>
          </a:p>
        </p:txBody>
      </p:sp>
      <p:graphicFrame>
        <p:nvGraphicFramePr>
          <p:cNvPr id="660494" name="Object 14"/>
          <p:cNvGraphicFramePr>
            <a:graphicFrameLocks noChangeAspect="1"/>
          </p:cNvGraphicFramePr>
          <p:nvPr/>
        </p:nvGraphicFramePr>
        <p:xfrm>
          <a:off x="1752600" y="2743200"/>
          <a:ext cx="1716088" cy="441325"/>
        </p:xfrm>
        <a:graphic>
          <a:graphicData uri="http://schemas.openxmlformats.org/presentationml/2006/ole">
            <mc:AlternateContent xmlns:mc="http://schemas.openxmlformats.org/markup-compatibility/2006">
              <mc:Choice xmlns:v="urn:schemas-microsoft-com:vml" Requires="v">
                <p:oleObj name="Equation" r:id="rId2" imgW="698400" imgH="203040" progId="Equation.DSMT4">
                  <p:embed/>
                </p:oleObj>
              </mc:Choice>
              <mc:Fallback>
                <p:oleObj name="Equation" r:id="rId2" imgW="698400" imgH="203040"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3200"/>
                        <a:ext cx="1716088"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049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7100"/>
            <a:ext cx="3810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049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381500"/>
            <a:ext cx="3048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049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590800"/>
            <a:ext cx="32956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 calcmode="lin" valueType="num">
                                      <p:cBhvr additive="base">
                                        <p:cTn id="7" dur="500" fill="hold"/>
                                        <p:tgtEl>
                                          <p:spTgt spid="66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0483">
                                            <p:txEl>
                                              <p:pRg st="1" end="1"/>
                                            </p:txEl>
                                          </p:spTgt>
                                        </p:tgtEl>
                                        <p:attrNameLst>
                                          <p:attrName>style.visibility</p:attrName>
                                        </p:attrNameLst>
                                      </p:cBhvr>
                                      <p:to>
                                        <p:strVal val="visible"/>
                                      </p:to>
                                    </p:set>
                                    <p:anim calcmode="lin" valueType="num">
                                      <p:cBhvr additive="base">
                                        <p:cTn id="13" dur="500" fill="hold"/>
                                        <p:tgtEl>
                                          <p:spTgt spid="66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0483">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660493"/>
                                        </p:tgtEl>
                                        <p:attrNameLst>
                                          <p:attrName>style.visibility</p:attrName>
                                        </p:attrNameLst>
                                      </p:cBhvr>
                                      <p:to>
                                        <p:strVal val="visible"/>
                                      </p:to>
                                    </p:set>
                                    <p:animEffect transition="in" filter="dissolve">
                                      <p:cBhvr>
                                        <p:cTn id="18" dur="500"/>
                                        <p:tgtEl>
                                          <p:spTgt spid="660493"/>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660496"/>
                                        </p:tgtEl>
                                        <p:attrNameLst>
                                          <p:attrName>style.visibility</p:attrName>
                                        </p:attrNameLst>
                                      </p:cBhvr>
                                      <p:to>
                                        <p:strVal val="visible"/>
                                      </p:to>
                                    </p:set>
                                    <p:animEffect transition="in" filter="dissolve">
                                      <p:cBhvr>
                                        <p:cTn id="22" dur="500"/>
                                        <p:tgtEl>
                                          <p:spTgt spid="6604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60483">
                                            <p:txEl>
                                              <p:pRg st="2" end="2"/>
                                            </p:txEl>
                                          </p:spTgt>
                                        </p:tgtEl>
                                        <p:attrNameLst>
                                          <p:attrName>style.visibility</p:attrName>
                                        </p:attrNameLst>
                                      </p:cBhvr>
                                      <p:to>
                                        <p:strVal val="visible"/>
                                      </p:to>
                                    </p:set>
                                    <p:anim calcmode="lin" valueType="num">
                                      <p:cBhvr additive="base">
                                        <p:cTn id="27" dur="500" fill="hold"/>
                                        <p:tgtEl>
                                          <p:spTgt spid="66048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60483">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60483">
                                            <p:txEl>
                                              <p:pRg st="3" end="3"/>
                                            </p:txEl>
                                          </p:spTgt>
                                        </p:tgtEl>
                                        <p:attrNameLst>
                                          <p:attrName>style.visibility</p:attrName>
                                        </p:attrNameLst>
                                      </p:cBhvr>
                                      <p:to>
                                        <p:strVal val="visible"/>
                                      </p:to>
                                    </p:set>
                                    <p:anim calcmode="lin" valueType="num">
                                      <p:cBhvr additive="base">
                                        <p:cTn id="31" dur="500" fill="hold"/>
                                        <p:tgtEl>
                                          <p:spTgt spid="66048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0483">
                                            <p:txEl>
                                              <p:pRg st="3" end="3"/>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660494"/>
                                        </p:tgtEl>
                                        <p:attrNameLst>
                                          <p:attrName>style.visibility</p:attrName>
                                        </p:attrNameLst>
                                      </p:cBhvr>
                                      <p:to>
                                        <p:strVal val="visible"/>
                                      </p:to>
                                    </p:set>
                                    <p:animEffect transition="in" filter="wipe(left)">
                                      <p:cBhvr>
                                        <p:cTn id="36" dur="500"/>
                                        <p:tgtEl>
                                          <p:spTgt spid="660494"/>
                                        </p:tgtEl>
                                      </p:cBhvr>
                                    </p:animEffect>
                                  </p:childTnLst>
                                </p:cTn>
                              </p:par>
                            </p:childTnLst>
                          </p:cTn>
                        </p:par>
                        <p:par>
                          <p:cTn id="37" fill="hold" nodeType="afterGroup">
                            <p:stCondLst>
                              <p:cond delay="1000"/>
                            </p:stCondLst>
                            <p:childTnLst>
                              <p:par>
                                <p:cTn id="38" presetID="9" presetClass="entr" presetSubtype="0" fill="hold" nodeType="afterEffect">
                                  <p:stCondLst>
                                    <p:cond delay="0"/>
                                  </p:stCondLst>
                                  <p:childTnLst>
                                    <p:set>
                                      <p:cBhvr>
                                        <p:cTn id="39" dur="1" fill="hold">
                                          <p:stCondLst>
                                            <p:cond delay="0"/>
                                          </p:stCondLst>
                                        </p:cTn>
                                        <p:tgtEl>
                                          <p:spTgt spid="660495"/>
                                        </p:tgtEl>
                                        <p:attrNameLst>
                                          <p:attrName>style.visibility</p:attrName>
                                        </p:attrNameLst>
                                      </p:cBhvr>
                                      <p:to>
                                        <p:strVal val="visible"/>
                                      </p:to>
                                    </p:set>
                                    <p:animEffect transition="in" filter="dissolve">
                                      <p:cBhvr>
                                        <p:cTn id="40" dur="500"/>
                                        <p:tgtEl>
                                          <p:spTgt spid="66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Power and Resistors</a:t>
            </a:r>
          </a:p>
        </p:txBody>
      </p:sp>
      <p:sp>
        <p:nvSpPr>
          <p:cNvPr id="661507" name="Text Box 3"/>
          <p:cNvSpPr txBox="1">
            <a:spLocks noChangeArrowheads="1"/>
          </p:cNvSpPr>
          <p:nvPr/>
        </p:nvSpPr>
        <p:spPr bwMode="auto">
          <a:xfrm>
            <a:off x="-76200" y="6858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rPr>
              <a:t>The charges flowing through a resistor are having their potential energy changed</a:t>
            </a:r>
            <a:endParaRPr lang="en-US" sz="2400">
              <a:solidFill>
                <a:srgbClr val="FF0000"/>
              </a:solidFill>
              <a:sym typeface="Symbol" pitchFamily="18" charset="2"/>
            </a:endParaRPr>
          </a:p>
        </p:txBody>
      </p:sp>
      <p:grpSp>
        <p:nvGrpSpPr>
          <p:cNvPr id="661512" name="Group 8"/>
          <p:cNvGrpSpPr>
            <a:grpSpLocks/>
          </p:cNvGrpSpPr>
          <p:nvPr/>
        </p:nvGrpSpPr>
        <p:grpSpPr bwMode="auto">
          <a:xfrm>
            <a:off x="3124200" y="1676400"/>
            <a:ext cx="1371600" cy="304800"/>
            <a:chOff x="4272" y="3792"/>
            <a:chExt cx="864" cy="192"/>
          </a:xfrm>
        </p:grpSpPr>
        <p:sp>
          <p:nvSpPr>
            <p:cNvPr id="661513" name="Line 9"/>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4" name="Line 10"/>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5" name="Line 11"/>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6" name="Line 12"/>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7" name="Line 13"/>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8" name="Line 14"/>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9" name="Line 15"/>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20" name="Line 16"/>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21" name="Line 17"/>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61523" name="Object 19"/>
          <p:cNvGraphicFramePr>
            <a:graphicFrameLocks noChangeAspect="1"/>
          </p:cNvGraphicFramePr>
          <p:nvPr/>
        </p:nvGraphicFramePr>
        <p:xfrm>
          <a:off x="533400" y="4343400"/>
          <a:ext cx="1189038" cy="857250"/>
        </p:xfrm>
        <a:graphic>
          <a:graphicData uri="http://schemas.openxmlformats.org/presentationml/2006/ole">
            <mc:AlternateContent xmlns:mc="http://schemas.openxmlformats.org/markup-compatibility/2006">
              <mc:Choice xmlns:v="urn:schemas-microsoft-com:vml" Requires="v">
                <p:oleObj name="Equation" r:id="rId2" imgW="482400" imgH="393480" progId="Equation.DSMT4">
                  <p:embed/>
                </p:oleObj>
              </mc:Choice>
              <mc:Fallback>
                <p:oleObj name="Equation" r:id="rId2" imgW="482400" imgH="393480" progId="Equation.DSMT4">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3400"/>
                        <a:ext cx="118903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24" name="Object 20"/>
          <p:cNvGraphicFramePr>
            <a:graphicFrameLocks noChangeAspect="1"/>
          </p:cNvGraphicFramePr>
          <p:nvPr/>
        </p:nvGraphicFramePr>
        <p:xfrm>
          <a:off x="531813" y="2057400"/>
          <a:ext cx="2063750" cy="442913"/>
        </p:xfrm>
        <a:graphic>
          <a:graphicData uri="http://schemas.openxmlformats.org/presentationml/2006/ole">
            <mc:AlternateContent xmlns:mc="http://schemas.openxmlformats.org/markup-compatibility/2006">
              <mc:Choice xmlns:v="urn:schemas-microsoft-com:vml" Requires="v">
                <p:oleObj name="Equation" r:id="rId4" imgW="838080" imgH="203040" progId="Equation.DSMT4">
                  <p:embed/>
                </p:oleObj>
              </mc:Choice>
              <mc:Fallback>
                <p:oleObj name="Equation" r:id="rId4" imgW="838080" imgH="20304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3" y="2057400"/>
                        <a:ext cx="20637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25" name="Object 21"/>
          <p:cNvGraphicFramePr>
            <a:graphicFrameLocks noChangeAspect="1"/>
          </p:cNvGraphicFramePr>
          <p:nvPr/>
        </p:nvGraphicFramePr>
        <p:xfrm>
          <a:off x="503238" y="2514600"/>
          <a:ext cx="2219325" cy="858838"/>
        </p:xfrm>
        <a:graphic>
          <a:graphicData uri="http://schemas.openxmlformats.org/presentationml/2006/ole">
            <mc:AlternateContent xmlns:mc="http://schemas.openxmlformats.org/markup-compatibility/2006">
              <mc:Choice xmlns:v="urn:schemas-microsoft-com:vml" Requires="v">
                <p:oleObj name="Equation" r:id="rId6" imgW="901440" imgH="393480" progId="Equation.DSMT4">
                  <p:embed/>
                </p:oleObj>
              </mc:Choice>
              <mc:Fallback>
                <p:oleObj name="Equation" r:id="rId6" imgW="901440" imgH="39348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8" y="2514600"/>
                        <a:ext cx="221932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1526" name="Oval 22"/>
          <p:cNvSpPr>
            <a:spLocks noChangeArrowheads="1"/>
          </p:cNvSpPr>
          <p:nvPr/>
        </p:nvSpPr>
        <p:spPr bwMode="auto">
          <a:xfrm>
            <a:off x="3124200" y="1676400"/>
            <a:ext cx="228600" cy="22860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27" name="Text Box 23"/>
          <p:cNvSpPr txBox="1">
            <a:spLocks noChangeArrowheads="1"/>
          </p:cNvSpPr>
          <p:nvPr/>
        </p:nvSpPr>
        <p:spPr bwMode="auto">
          <a:xfrm>
            <a:off x="2971800" y="1066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9900CC"/>
                </a:solidFill>
                <a:sym typeface="Symbol" pitchFamily="18" charset="2"/>
              </a:rPr>
              <a:t></a:t>
            </a:r>
            <a:r>
              <a:rPr lang="en-US" sz="2400" b="1" i="1">
                <a:solidFill>
                  <a:srgbClr val="9900CC"/>
                </a:solidFill>
                <a:sym typeface="Symbol" pitchFamily="18" charset="2"/>
              </a:rPr>
              <a:t>Q</a:t>
            </a:r>
            <a:endParaRPr lang="en-US" sz="2400" b="1">
              <a:solidFill>
                <a:srgbClr val="9900CC"/>
              </a:solidFill>
              <a:sym typeface="Symbol" pitchFamily="18" charset="2"/>
            </a:endParaRPr>
          </a:p>
        </p:txBody>
      </p:sp>
      <p:sp>
        <p:nvSpPr>
          <p:cNvPr id="661529" name="Text Box 25"/>
          <p:cNvSpPr txBox="1">
            <a:spLocks noChangeArrowheads="1"/>
          </p:cNvSpPr>
          <p:nvPr/>
        </p:nvSpPr>
        <p:spPr bwMode="auto">
          <a:xfrm>
            <a:off x="3505200" y="2971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9900"/>
                </a:solidFill>
                <a:sym typeface="Symbol" pitchFamily="18" charset="2"/>
              </a:rPr>
              <a:t></a:t>
            </a:r>
            <a:r>
              <a:rPr lang="en-US" sz="2400" b="1" i="1">
                <a:solidFill>
                  <a:srgbClr val="009900"/>
                </a:solidFill>
                <a:sym typeface="Symbol" pitchFamily="18" charset="2"/>
              </a:rPr>
              <a:t>V</a:t>
            </a:r>
            <a:endParaRPr lang="en-US" sz="2400" b="1">
              <a:solidFill>
                <a:srgbClr val="009900"/>
              </a:solidFill>
              <a:sym typeface="Symbol" pitchFamily="18" charset="2"/>
            </a:endParaRPr>
          </a:p>
        </p:txBody>
      </p:sp>
      <p:grpSp>
        <p:nvGrpSpPr>
          <p:cNvPr id="661530" name="Group 26"/>
          <p:cNvGrpSpPr>
            <a:grpSpLocks/>
          </p:cNvGrpSpPr>
          <p:nvPr/>
        </p:nvGrpSpPr>
        <p:grpSpPr bwMode="auto">
          <a:xfrm rot="-5400000">
            <a:off x="3619500" y="2628900"/>
            <a:ext cx="457200" cy="228600"/>
            <a:chOff x="2736" y="1632"/>
            <a:chExt cx="288" cy="144"/>
          </a:xfrm>
        </p:grpSpPr>
        <p:sp>
          <p:nvSpPr>
            <p:cNvPr id="661531" name="Line 27"/>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32" name="Line 28"/>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33" name="Line 29"/>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34" name="Line 30"/>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1536" name="Freeform 32"/>
          <p:cNvSpPr>
            <a:spLocks/>
          </p:cNvSpPr>
          <p:nvPr/>
        </p:nvSpPr>
        <p:spPr bwMode="auto">
          <a:xfrm>
            <a:off x="3124200" y="1828800"/>
            <a:ext cx="609600" cy="914400"/>
          </a:xfrm>
          <a:custGeom>
            <a:avLst/>
            <a:gdLst>
              <a:gd name="T0" fmla="*/ 0 w 384"/>
              <a:gd name="T1" fmla="*/ 0 h 576"/>
              <a:gd name="T2" fmla="*/ 0 w 384"/>
              <a:gd name="T3" fmla="*/ 576 h 576"/>
              <a:gd name="T4" fmla="*/ 384 w 384"/>
              <a:gd name="T5" fmla="*/ 576 h 576"/>
            </a:gdLst>
            <a:ahLst/>
            <a:cxnLst>
              <a:cxn ang="0">
                <a:pos x="T0" y="T1"/>
              </a:cxn>
              <a:cxn ang="0">
                <a:pos x="T2" y="T3"/>
              </a:cxn>
              <a:cxn ang="0">
                <a:pos x="T4" y="T5"/>
              </a:cxn>
            </a:cxnLst>
            <a:rect l="0" t="0" r="r" b="b"/>
            <a:pathLst>
              <a:path w="384" h="576">
                <a:moveTo>
                  <a:pt x="0" y="0"/>
                </a:moveTo>
                <a:lnTo>
                  <a:pt x="0" y="576"/>
                </a:lnTo>
                <a:lnTo>
                  <a:pt x="384" y="5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38" name="Freeform 34"/>
          <p:cNvSpPr>
            <a:spLocks/>
          </p:cNvSpPr>
          <p:nvPr/>
        </p:nvSpPr>
        <p:spPr bwMode="auto">
          <a:xfrm>
            <a:off x="3962400" y="1828800"/>
            <a:ext cx="533400" cy="914400"/>
          </a:xfrm>
          <a:custGeom>
            <a:avLst/>
            <a:gdLst>
              <a:gd name="T0" fmla="*/ 336 w 336"/>
              <a:gd name="T1" fmla="*/ 0 h 576"/>
              <a:gd name="T2" fmla="*/ 336 w 336"/>
              <a:gd name="T3" fmla="*/ 576 h 576"/>
              <a:gd name="T4" fmla="*/ 0 w 336"/>
              <a:gd name="T5" fmla="*/ 576 h 576"/>
            </a:gdLst>
            <a:ahLst/>
            <a:cxnLst>
              <a:cxn ang="0">
                <a:pos x="T0" y="T1"/>
              </a:cxn>
              <a:cxn ang="0">
                <a:pos x="T2" y="T3"/>
              </a:cxn>
              <a:cxn ang="0">
                <a:pos x="T4" y="T5"/>
              </a:cxn>
            </a:cxnLst>
            <a:rect l="0" t="0" r="r" b="b"/>
            <a:pathLst>
              <a:path w="336" h="576">
                <a:moveTo>
                  <a:pt x="336" y="0"/>
                </a:moveTo>
                <a:lnTo>
                  <a:pt x="336" y="576"/>
                </a:lnTo>
                <a:lnTo>
                  <a:pt x="0" y="5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61539" name="Object 35"/>
          <p:cNvGraphicFramePr>
            <a:graphicFrameLocks noChangeAspect="1"/>
          </p:cNvGraphicFramePr>
          <p:nvPr/>
        </p:nvGraphicFramePr>
        <p:xfrm>
          <a:off x="488950" y="5334000"/>
          <a:ext cx="1344613" cy="857250"/>
        </p:xfrm>
        <a:graphic>
          <a:graphicData uri="http://schemas.openxmlformats.org/presentationml/2006/ole">
            <mc:AlternateContent xmlns:mc="http://schemas.openxmlformats.org/markup-compatibility/2006">
              <mc:Choice xmlns:v="urn:schemas-microsoft-com:vml" Requires="v">
                <p:oleObj name="Equation" r:id="rId8" imgW="545760" imgH="393480" progId="Equation.DSMT4">
                  <p:embed/>
                </p:oleObj>
              </mc:Choice>
              <mc:Fallback>
                <p:oleObj name="Equation" r:id="rId8" imgW="545760" imgH="393480" progId="Equation.DSMT4">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950" y="5334000"/>
                        <a:ext cx="13446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0" name="Object 36"/>
          <p:cNvGraphicFramePr>
            <a:graphicFrameLocks noChangeAspect="1"/>
          </p:cNvGraphicFramePr>
          <p:nvPr/>
        </p:nvGraphicFramePr>
        <p:xfrm>
          <a:off x="303213" y="3505200"/>
          <a:ext cx="2159000" cy="858838"/>
        </p:xfrm>
        <a:graphic>
          <a:graphicData uri="http://schemas.openxmlformats.org/presentationml/2006/ole">
            <mc:AlternateContent xmlns:mc="http://schemas.openxmlformats.org/markup-compatibility/2006">
              <mc:Choice xmlns:v="urn:schemas-microsoft-com:vml" Requires="v">
                <p:oleObj name="Equation" r:id="rId10" imgW="876240" imgH="393480" progId="Equation.DSMT4">
                  <p:embed/>
                </p:oleObj>
              </mc:Choice>
              <mc:Fallback>
                <p:oleObj name="Equation" r:id="rId10" imgW="876240" imgH="393480" progId="Equation.DSMT4">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213" y="3505200"/>
                        <a:ext cx="215900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1" name="Object 37"/>
          <p:cNvGraphicFramePr>
            <a:graphicFrameLocks noChangeAspect="1"/>
          </p:cNvGraphicFramePr>
          <p:nvPr/>
        </p:nvGraphicFramePr>
        <p:xfrm>
          <a:off x="3260725" y="3810000"/>
          <a:ext cx="1816100" cy="554038"/>
        </p:xfrm>
        <a:graphic>
          <a:graphicData uri="http://schemas.openxmlformats.org/presentationml/2006/ole">
            <mc:AlternateContent xmlns:mc="http://schemas.openxmlformats.org/markup-compatibility/2006">
              <mc:Choice xmlns:v="urn:schemas-microsoft-com:vml" Requires="v">
                <p:oleObj name="Equation" r:id="rId12" imgW="736560" imgH="253800" progId="Equation.DSMT4">
                  <p:embed/>
                </p:oleObj>
              </mc:Choice>
              <mc:Fallback>
                <p:oleObj name="Equation" r:id="rId12" imgW="736560" imgH="253800" progId="Equation.DSMT4">
                  <p:embed/>
                  <p:pic>
                    <p:nvPicPr>
                      <p:cNvPr id="0" name="Object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0725" y="3810000"/>
                        <a:ext cx="1816100" cy="55403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2" name="Object 38"/>
          <p:cNvGraphicFramePr>
            <a:graphicFrameLocks noChangeAspect="1"/>
          </p:cNvGraphicFramePr>
          <p:nvPr/>
        </p:nvGraphicFramePr>
        <p:xfrm>
          <a:off x="3124200" y="4724400"/>
          <a:ext cx="1376363" cy="387350"/>
        </p:xfrm>
        <a:graphic>
          <a:graphicData uri="http://schemas.openxmlformats.org/presentationml/2006/ole">
            <mc:AlternateContent xmlns:mc="http://schemas.openxmlformats.org/markup-compatibility/2006">
              <mc:Choice xmlns:v="urn:schemas-microsoft-com:vml" Requires="v">
                <p:oleObj name="Equation" r:id="rId14" imgW="558720" imgH="177480" progId="Equation.DSMT4">
                  <p:embed/>
                </p:oleObj>
              </mc:Choice>
              <mc:Fallback>
                <p:oleObj name="Equation" r:id="rId14" imgW="558720" imgH="177480" progId="Equation.DSMT4">
                  <p:embed/>
                  <p:pic>
                    <p:nvPicPr>
                      <p:cNvPr id="0"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4200" y="4724400"/>
                        <a:ext cx="1376363"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3" name="Object 39"/>
          <p:cNvGraphicFramePr>
            <a:graphicFrameLocks noChangeAspect="1"/>
          </p:cNvGraphicFramePr>
          <p:nvPr/>
        </p:nvGraphicFramePr>
        <p:xfrm>
          <a:off x="2727325" y="5638800"/>
          <a:ext cx="2755900" cy="996950"/>
        </p:xfrm>
        <a:graphic>
          <a:graphicData uri="http://schemas.openxmlformats.org/presentationml/2006/ole">
            <mc:AlternateContent xmlns:mc="http://schemas.openxmlformats.org/markup-compatibility/2006">
              <mc:Choice xmlns:v="urn:schemas-microsoft-com:vml" Requires="v">
                <p:oleObj name="Equation" r:id="rId16" imgW="1117440" imgH="457200" progId="Equation.DSMT4">
                  <p:embed/>
                </p:oleObj>
              </mc:Choice>
              <mc:Fallback>
                <p:oleObj name="Equation" r:id="rId16" imgW="1117440" imgH="457200" progId="Equation.DSMT4">
                  <p:embed/>
                  <p:pic>
                    <p:nvPicPr>
                      <p:cNvPr id="0"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7325" y="5638800"/>
                        <a:ext cx="2755900" cy="996950"/>
                      </a:xfrm>
                      <a:prstGeom prst="rect">
                        <a:avLst/>
                      </a:prstGeom>
                      <a:noFill/>
                      <a:ln w="38100" cap="rnd">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1544" name="Text Box 40"/>
          <p:cNvSpPr txBox="1">
            <a:spLocks noChangeArrowheads="1"/>
          </p:cNvSpPr>
          <p:nvPr/>
        </p:nvSpPr>
        <p:spPr bwMode="auto">
          <a:xfrm>
            <a:off x="4953000" y="1219200"/>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rPr>
              <a:t>Where is the energy going?</a:t>
            </a:r>
          </a:p>
          <a:p>
            <a:pPr eaLnBrk="1" hangingPunct="1">
              <a:buFontTx/>
              <a:buChar char="•"/>
            </a:pPr>
            <a:r>
              <a:rPr lang="en-US" sz="2400">
                <a:solidFill>
                  <a:schemeClr val="accent2"/>
                </a:solidFill>
              </a:rPr>
              <a:t>The charge carriers are bumping against atoms</a:t>
            </a:r>
          </a:p>
          <a:p>
            <a:pPr eaLnBrk="1" hangingPunct="1">
              <a:buFontTx/>
              <a:buChar char="•"/>
            </a:pPr>
            <a:r>
              <a:rPr lang="en-US" sz="2400">
                <a:solidFill>
                  <a:schemeClr val="accent2"/>
                </a:solidFill>
              </a:rPr>
              <a:t>They heat the resistor up</a:t>
            </a:r>
            <a:endParaRPr lang="en-US" sz="2400">
              <a:solidFill>
                <a:schemeClr val="accent2"/>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1507">
                                            <p:txEl>
                                              <p:pRg st="0" end="0"/>
                                            </p:txEl>
                                          </p:spTgt>
                                        </p:tgtEl>
                                        <p:attrNameLst>
                                          <p:attrName>style.visibility</p:attrName>
                                        </p:attrNameLst>
                                      </p:cBhvr>
                                      <p:to>
                                        <p:strVal val="visible"/>
                                      </p:to>
                                    </p:set>
                                    <p:anim calcmode="lin" valueType="num">
                                      <p:cBhvr additive="base">
                                        <p:cTn id="7" dur="500" fill="hold"/>
                                        <p:tgtEl>
                                          <p:spTgt spid="66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61526"/>
                                        </p:tgtEl>
                                        <p:attrNameLst>
                                          <p:attrName>style.visibility</p:attrName>
                                        </p:attrNameLst>
                                      </p:cBhvr>
                                      <p:to>
                                        <p:strVal val="visible"/>
                                      </p:to>
                                    </p:set>
                                    <p:anim calcmode="lin" valueType="num">
                                      <p:cBhvr>
                                        <p:cTn id="13" dur="500" fill="hold"/>
                                        <p:tgtEl>
                                          <p:spTgt spid="661526"/>
                                        </p:tgtEl>
                                        <p:attrNameLst>
                                          <p:attrName>ppt_w</p:attrName>
                                        </p:attrNameLst>
                                      </p:cBhvr>
                                      <p:tavLst>
                                        <p:tav tm="0">
                                          <p:val>
                                            <p:fltVal val="0"/>
                                          </p:val>
                                        </p:tav>
                                        <p:tav tm="100000">
                                          <p:val>
                                            <p:strVal val="#ppt_w"/>
                                          </p:val>
                                        </p:tav>
                                      </p:tavLst>
                                    </p:anim>
                                    <p:anim calcmode="lin" valueType="num">
                                      <p:cBhvr>
                                        <p:cTn id="14" dur="500" fill="hold"/>
                                        <p:tgtEl>
                                          <p:spTgt spid="661526"/>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6152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1" nodeType="clickEffect">
                                  <p:stCondLst>
                                    <p:cond delay="0"/>
                                  </p:stCondLst>
                                  <p:childTnLst>
                                    <p:animMotion origin="layout" path="M 3.33333E-6 1.11111E-6 L 0.125 1.11111E-6 " pathEditMode="relative" rAng="0" ptsTypes="AA">
                                      <p:cBhvr>
                                        <p:cTn id="21" dur="2000" fill="hold"/>
                                        <p:tgtEl>
                                          <p:spTgt spid="661526"/>
                                        </p:tgtEl>
                                        <p:attrNameLst>
                                          <p:attrName>ppt_x</p:attrName>
                                          <p:attrName>ppt_y</p:attrName>
                                        </p:attrNameLst>
                                      </p:cBhvr>
                                      <p:rCtr x="6250" y="0"/>
                                    </p:animMotion>
                                  </p:childTnLst>
                                </p:cTn>
                              </p:par>
                              <p:par>
                                <p:cTn id="22" presetID="63" presetClass="path" presetSubtype="0" accel="50000" decel="50000" fill="hold" grpId="1" nodeType="withEffect">
                                  <p:stCondLst>
                                    <p:cond delay="0"/>
                                  </p:stCondLst>
                                  <p:childTnLst>
                                    <p:animMotion origin="layout" path="M 3.33333E-6 -1.11111E-6 L 0.125 -1.11111E-6 " pathEditMode="relative" rAng="0" ptsTypes="AA">
                                      <p:cBhvr>
                                        <p:cTn id="23" dur="2000" fill="hold"/>
                                        <p:tgtEl>
                                          <p:spTgt spid="661527"/>
                                        </p:tgtEl>
                                        <p:attrNameLst>
                                          <p:attrName>ppt_x</p:attrName>
                                          <p:attrName>ppt_y</p:attrName>
                                        </p:attrNameLst>
                                      </p:cBhvr>
                                      <p:rCtr x="6250" y="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661524"/>
                                        </p:tgtEl>
                                        <p:attrNameLst>
                                          <p:attrName>style.visibility</p:attrName>
                                        </p:attrNameLst>
                                      </p:cBhvr>
                                      <p:to>
                                        <p:strVal val="visible"/>
                                      </p:to>
                                    </p:set>
                                    <p:animEffect transition="in" filter="dissolve">
                                      <p:cBhvr>
                                        <p:cTn id="28" dur="500"/>
                                        <p:tgtEl>
                                          <p:spTgt spid="6615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661525"/>
                                        </p:tgtEl>
                                        <p:attrNameLst>
                                          <p:attrName>style.visibility</p:attrName>
                                        </p:attrNameLst>
                                      </p:cBhvr>
                                      <p:to>
                                        <p:strVal val="visible"/>
                                      </p:to>
                                    </p:set>
                                    <p:animEffect transition="in" filter="dissolve">
                                      <p:cBhvr>
                                        <p:cTn id="33" dur="500"/>
                                        <p:tgtEl>
                                          <p:spTgt spid="66152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661540"/>
                                        </p:tgtEl>
                                        <p:attrNameLst>
                                          <p:attrName>style.visibility</p:attrName>
                                        </p:attrNameLst>
                                      </p:cBhvr>
                                      <p:to>
                                        <p:strVal val="visible"/>
                                      </p:to>
                                    </p:set>
                                    <p:animEffect transition="in" filter="dissolve">
                                      <p:cBhvr>
                                        <p:cTn id="38" dur="500"/>
                                        <p:tgtEl>
                                          <p:spTgt spid="6615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661523"/>
                                        </p:tgtEl>
                                        <p:attrNameLst>
                                          <p:attrName>style.visibility</p:attrName>
                                        </p:attrNameLst>
                                      </p:cBhvr>
                                      <p:to>
                                        <p:strVal val="visible"/>
                                      </p:to>
                                    </p:set>
                                    <p:animEffect transition="in" filter="dissolve">
                                      <p:cBhvr>
                                        <p:cTn id="43" dur="500"/>
                                        <p:tgtEl>
                                          <p:spTgt spid="661523"/>
                                        </p:tgtEl>
                                      </p:cBhvr>
                                    </p:animEffect>
                                  </p:childTnLst>
                                </p:cTn>
                              </p:par>
                            </p:childTnLst>
                          </p:cTn>
                        </p:par>
                        <p:par>
                          <p:cTn id="44" fill="hold" nodeType="afterGroup">
                            <p:stCondLst>
                              <p:cond delay="500"/>
                            </p:stCondLst>
                            <p:childTnLst>
                              <p:par>
                                <p:cTn id="45" presetID="9" presetClass="entr" presetSubtype="0" fill="hold" nodeType="afterEffect">
                                  <p:stCondLst>
                                    <p:cond delay="0"/>
                                  </p:stCondLst>
                                  <p:childTnLst>
                                    <p:set>
                                      <p:cBhvr>
                                        <p:cTn id="46" dur="1" fill="hold">
                                          <p:stCondLst>
                                            <p:cond delay="0"/>
                                          </p:stCondLst>
                                        </p:cTn>
                                        <p:tgtEl>
                                          <p:spTgt spid="661539"/>
                                        </p:tgtEl>
                                        <p:attrNameLst>
                                          <p:attrName>style.visibility</p:attrName>
                                        </p:attrNameLst>
                                      </p:cBhvr>
                                      <p:to>
                                        <p:strVal val="visible"/>
                                      </p:to>
                                    </p:set>
                                    <p:animEffect transition="in" filter="dissolve">
                                      <p:cBhvr>
                                        <p:cTn id="47" dur="500"/>
                                        <p:tgtEl>
                                          <p:spTgt spid="6615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661541"/>
                                        </p:tgtEl>
                                        <p:attrNameLst>
                                          <p:attrName>style.visibility</p:attrName>
                                        </p:attrNameLst>
                                      </p:cBhvr>
                                      <p:to>
                                        <p:strVal val="visible"/>
                                      </p:to>
                                    </p:set>
                                    <p:animEffect transition="in" filter="dissolve">
                                      <p:cBhvr>
                                        <p:cTn id="52" dur="500"/>
                                        <p:tgtEl>
                                          <p:spTgt spid="6615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661542"/>
                                        </p:tgtEl>
                                        <p:attrNameLst>
                                          <p:attrName>style.visibility</p:attrName>
                                        </p:attrNameLst>
                                      </p:cBhvr>
                                      <p:to>
                                        <p:strVal val="visible"/>
                                      </p:to>
                                    </p:set>
                                    <p:animEffect transition="in" filter="dissolve">
                                      <p:cBhvr>
                                        <p:cTn id="57" dur="500"/>
                                        <p:tgtEl>
                                          <p:spTgt spid="66154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661543"/>
                                        </p:tgtEl>
                                        <p:attrNameLst>
                                          <p:attrName>style.visibility</p:attrName>
                                        </p:attrNameLst>
                                      </p:cBhvr>
                                      <p:to>
                                        <p:strVal val="visible"/>
                                      </p:to>
                                    </p:set>
                                    <p:animEffect transition="in" filter="dissolve">
                                      <p:cBhvr>
                                        <p:cTn id="62" dur="500"/>
                                        <p:tgtEl>
                                          <p:spTgt spid="66154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61544">
                                            <p:txEl>
                                              <p:pRg st="0" end="0"/>
                                            </p:txEl>
                                          </p:spTgt>
                                        </p:tgtEl>
                                        <p:attrNameLst>
                                          <p:attrName>style.visibility</p:attrName>
                                        </p:attrNameLst>
                                      </p:cBhvr>
                                      <p:to>
                                        <p:strVal val="visible"/>
                                      </p:to>
                                    </p:set>
                                    <p:anim calcmode="lin" valueType="num">
                                      <p:cBhvr additive="base">
                                        <p:cTn id="67" dur="500" fill="hold"/>
                                        <p:tgtEl>
                                          <p:spTgt spid="661544">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615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61544">
                                            <p:txEl>
                                              <p:pRg st="1" end="1"/>
                                            </p:txEl>
                                          </p:spTgt>
                                        </p:tgtEl>
                                        <p:attrNameLst>
                                          <p:attrName>style.visibility</p:attrName>
                                        </p:attrNameLst>
                                      </p:cBhvr>
                                      <p:to>
                                        <p:strVal val="visible"/>
                                      </p:to>
                                    </p:set>
                                    <p:anim calcmode="lin" valueType="num">
                                      <p:cBhvr additive="base">
                                        <p:cTn id="73" dur="500" fill="hold"/>
                                        <p:tgtEl>
                                          <p:spTgt spid="661544">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615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61544">
                                            <p:txEl>
                                              <p:pRg st="2" end="2"/>
                                            </p:txEl>
                                          </p:spTgt>
                                        </p:tgtEl>
                                        <p:attrNameLst>
                                          <p:attrName>style.visibility</p:attrName>
                                        </p:attrNameLst>
                                      </p:cBhvr>
                                      <p:to>
                                        <p:strVal val="visible"/>
                                      </p:to>
                                    </p:set>
                                    <p:anim calcmode="lin" valueType="num">
                                      <p:cBhvr additive="base">
                                        <p:cTn id="79" dur="500" fill="hold"/>
                                        <p:tgtEl>
                                          <p:spTgt spid="661544">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6154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7" grpId="0" build="p"/>
      <p:bldP spid="661526" grpId="0" animBg="1"/>
      <p:bldP spid="661526" grpId="1" animBg="1"/>
      <p:bldP spid="661527" grpId="0"/>
      <p:bldP spid="661527" grpId="1"/>
      <p:bldP spid="66154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73339246"/>
              </p:ext>
            </p:extLst>
          </p:nvPr>
        </p:nvGraphicFramePr>
        <p:xfrm>
          <a:off x="609600" y="304800"/>
          <a:ext cx="7749796" cy="4038600"/>
        </p:xfrm>
        <a:graphic>
          <a:graphicData uri="http://schemas.openxmlformats.org/presentationml/2006/ole">
            <mc:AlternateContent xmlns:mc="http://schemas.openxmlformats.org/markup-compatibility/2006">
              <mc:Choice xmlns:v="urn:schemas-microsoft-com:vml" Requires="v">
                <p:oleObj name="Document" r:id="rId2" imgW="5494170" imgH="2860241" progId="Word.Document.12">
                  <p:embed/>
                </p:oleObj>
              </mc:Choice>
              <mc:Fallback>
                <p:oleObj name="Document" r:id="rId2" imgW="5494170" imgH="2860241" progId="Word.Document.12">
                  <p:embed/>
                  <p:pic>
                    <p:nvPicPr>
                      <p:cNvPr id="0" name=""/>
                      <p:cNvPicPr/>
                      <p:nvPr/>
                    </p:nvPicPr>
                    <p:blipFill>
                      <a:blip r:embed="rId3"/>
                      <a:stretch>
                        <a:fillRect/>
                      </a:stretch>
                    </p:blipFill>
                    <p:spPr>
                      <a:xfrm>
                        <a:off x="609600" y="304800"/>
                        <a:ext cx="7749796" cy="4038600"/>
                      </a:xfrm>
                      <a:prstGeom prst="rect">
                        <a:avLst/>
                      </a:prstGeom>
                    </p:spPr>
                  </p:pic>
                </p:oleObj>
              </mc:Fallback>
            </mc:AlternateContent>
          </a:graphicData>
        </a:graphic>
      </p:graphicFrame>
      <p:sp>
        <p:nvSpPr>
          <p:cNvPr id="3" name="TextBox 2"/>
          <p:cNvSpPr txBox="1"/>
          <p:nvPr/>
        </p:nvSpPr>
        <p:spPr>
          <a:xfrm>
            <a:off x="5638800" y="1371600"/>
            <a:ext cx="24384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B</a:t>
            </a:r>
          </a:p>
        </p:txBody>
      </p:sp>
      <p:sp>
        <p:nvSpPr>
          <p:cNvPr id="4" name="TextBox 3"/>
          <p:cNvSpPr txBox="1"/>
          <p:nvPr/>
        </p:nvSpPr>
        <p:spPr>
          <a:xfrm>
            <a:off x="5791200" y="3886200"/>
            <a:ext cx="24384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p:spTree>
    <p:extLst>
      <p:ext uri="{BB962C8B-B14F-4D97-AF65-F5344CB8AC3E}">
        <p14:creationId xmlns:p14="http://schemas.microsoft.com/office/powerpoint/2010/main" val="34657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Sample Problem</a:t>
            </a:r>
          </a:p>
        </p:txBody>
      </p:sp>
      <p:sp>
        <p:nvSpPr>
          <p:cNvPr id="680968" name="Text Box 8"/>
          <p:cNvSpPr txBox="1">
            <a:spLocks noChangeArrowheads="1"/>
          </p:cNvSpPr>
          <p:nvPr/>
        </p:nvSpPr>
        <p:spPr bwMode="auto">
          <a:xfrm>
            <a:off x="304800" y="762000"/>
            <a:ext cx="5638800" cy="3013075"/>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Two “resistors” are connected to the same 120 V circuit, but consume different amounts of power.  Which one has the larger resistance, and how much larger?</a:t>
            </a:r>
            <a:endParaRPr lang="en-US" sz="2400">
              <a:sym typeface="Symbol" pitchFamily="18" charset="2"/>
            </a:endParaRPr>
          </a:p>
          <a:p>
            <a:r>
              <a:rPr lang="en-US" sz="2400">
                <a:sym typeface="Symbol" pitchFamily="18" charset="2"/>
              </a:rPr>
              <a:t>A) The 50 W has twice the resistance</a:t>
            </a:r>
          </a:p>
          <a:p>
            <a:r>
              <a:rPr lang="en-US" sz="2400">
                <a:sym typeface="Symbol" pitchFamily="18" charset="2"/>
              </a:rPr>
              <a:t>B) The 50 W has four times the resistance</a:t>
            </a:r>
          </a:p>
          <a:p>
            <a:r>
              <a:rPr lang="en-US" sz="2400">
                <a:sym typeface="Symbol" pitchFamily="18" charset="2"/>
              </a:rPr>
              <a:t>C) The 100 W has twice the resistance</a:t>
            </a:r>
          </a:p>
          <a:p>
            <a:r>
              <a:rPr lang="en-US" sz="2400">
                <a:sym typeface="Symbol" pitchFamily="18" charset="2"/>
              </a:rPr>
              <a:t>D) The 100 W has four times the resistance</a:t>
            </a:r>
          </a:p>
        </p:txBody>
      </p:sp>
      <p:grpSp>
        <p:nvGrpSpPr>
          <p:cNvPr id="680969" name="Group 9"/>
          <p:cNvGrpSpPr>
            <a:grpSpLocks/>
          </p:cNvGrpSpPr>
          <p:nvPr/>
        </p:nvGrpSpPr>
        <p:grpSpPr bwMode="auto">
          <a:xfrm>
            <a:off x="7315200" y="1981200"/>
            <a:ext cx="1371600" cy="304800"/>
            <a:chOff x="4272" y="3792"/>
            <a:chExt cx="864" cy="192"/>
          </a:xfrm>
        </p:grpSpPr>
        <p:sp>
          <p:nvSpPr>
            <p:cNvPr id="680970" name="Line 10"/>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1" name="Line 11"/>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2" name="Line 12"/>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3" name="Line 13"/>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4" name="Line 14"/>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5" name="Line 15"/>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6" name="Line 16"/>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7" name="Line 17"/>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78" name="Line 18"/>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0980" name="Text Box 20"/>
          <p:cNvSpPr txBox="1">
            <a:spLocks noChangeArrowheads="1"/>
          </p:cNvSpPr>
          <p:nvPr/>
        </p:nvSpPr>
        <p:spPr bwMode="auto">
          <a:xfrm>
            <a:off x="7239000" y="3276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9900"/>
                </a:solidFill>
                <a:sym typeface="Symbol" pitchFamily="18" charset="2"/>
              </a:rPr>
              <a:t></a:t>
            </a:r>
            <a:r>
              <a:rPr lang="en-US" sz="2400" b="1" i="1">
                <a:solidFill>
                  <a:srgbClr val="009900"/>
                </a:solidFill>
                <a:sym typeface="Symbol" pitchFamily="18" charset="2"/>
              </a:rPr>
              <a:t>V = </a:t>
            </a:r>
            <a:r>
              <a:rPr lang="en-US" sz="2400" b="1">
                <a:solidFill>
                  <a:srgbClr val="009900"/>
                </a:solidFill>
                <a:sym typeface="Symbol" pitchFamily="18" charset="2"/>
              </a:rPr>
              <a:t>120 V</a:t>
            </a:r>
          </a:p>
        </p:txBody>
      </p:sp>
      <p:grpSp>
        <p:nvGrpSpPr>
          <p:cNvPr id="680981" name="Group 21"/>
          <p:cNvGrpSpPr>
            <a:grpSpLocks/>
          </p:cNvGrpSpPr>
          <p:nvPr/>
        </p:nvGrpSpPr>
        <p:grpSpPr bwMode="auto">
          <a:xfrm rot="-5400000">
            <a:off x="7810500" y="2933700"/>
            <a:ext cx="457200" cy="228600"/>
            <a:chOff x="2736" y="1632"/>
            <a:chExt cx="288" cy="144"/>
          </a:xfrm>
        </p:grpSpPr>
        <p:sp>
          <p:nvSpPr>
            <p:cNvPr id="680982" name="Line 22"/>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83" name="Line 23"/>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84" name="Line 24"/>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85" name="Line 25"/>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0986" name="Freeform 26"/>
          <p:cNvSpPr>
            <a:spLocks/>
          </p:cNvSpPr>
          <p:nvPr/>
        </p:nvSpPr>
        <p:spPr bwMode="auto">
          <a:xfrm>
            <a:off x="7315200" y="990600"/>
            <a:ext cx="609600" cy="2057400"/>
          </a:xfrm>
          <a:custGeom>
            <a:avLst/>
            <a:gdLst>
              <a:gd name="T0" fmla="*/ 0 w 384"/>
              <a:gd name="T1" fmla="*/ 0 h 576"/>
              <a:gd name="T2" fmla="*/ 0 w 384"/>
              <a:gd name="T3" fmla="*/ 576 h 576"/>
              <a:gd name="T4" fmla="*/ 384 w 384"/>
              <a:gd name="T5" fmla="*/ 576 h 576"/>
            </a:gdLst>
            <a:ahLst/>
            <a:cxnLst>
              <a:cxn ang="0">
                <a:pos x="T0" y="T1"/>
              </a:cxn>
              <a:cxn ang="0">
                <a:pos x="T2" y="T3"/>
              </a:cxn>
              <a:cxn ang="0">
                <a:pos x="T4" y="T5"/>
              </a:cxn>
            </a:cxnLst>
            <a:rect l="0" t="0" r="r" b="b"/>
            <a:pathLst>
              <a:path w="384" h="576">
                <a:moveTo>
                  <a:pt x="0" y="0"/>
                </a:moveTo>
                <a:lnTo>
                  <a:pt x="0" y="576"/>
                </a:lnTo>
                <a:lnTo>
                  <a:pt x="384" y="5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87" name="Freeform 27"/>
          <p:cNvSpPr>
            <a:spLocks/>
          </p:cNvSpPr>
          <p:nvPr/>
        </p:nvSpPr>
        <p:spPr bwMode="auto">
          <a:xfrm>
            <a:off x="8153400" y="990600"/>
            <a:ext cx="533400" cy="2057400"/>
          </a:xfrm>
          <a:custGeom>
            <a:avLst/>
            <a:gdLst>
              <a:gd name="T0" fmla="*/ 336 w 336"/>
              <a:gd name="T1" fmla="*/ 0 h 576"/>
              <a:gd name="T2" fmla="*/ 336 w 336"/>
              <a:gd name="T3" fmla="*/ 576 h 576"/>
              <a:gd name="T4" fmla="*/ 0 w 336"/>
              <a:gd name="T5" fmla="*/ 576 h 576"/>
            </a:gdLst>
            <a:ahLst/>
            <a:cxnLst>
              <a:cxn ang="0">
                <a:pos x="T0" y="T1"/>
              </a:cxn>
              <a:cxn ang="0">
                <a:pos x="T2" y="T3"/>
              </a:cxn>
              <a:cxn ang="0">
                <a:pos x="T4" y="T5"/>
              </a:cxn>
            </a:cxnLst>
            <a:rect l="0" t="0" r="r" b="b"/>
            <a:pathLst>
              <a:path w="336" h="576">
                <a:moveTo>
                  <a:pt x="336" y="0"/>
                </a:moveTo>
                <a:lnTo>
                  <a:pt x="336" y="576"/>
                </a:lnTo>
                <a:lnTo>
                  <a:pt x="0" y="5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0989" name="Object 29"/>
          <p:cNvGraphicFramePr>
            <a:graphicFrameLocks noChangeAspect="1"/>
          </p:cNvGraphicFramePr>
          <p:nvPr/>
        </p:nvGraphicFramePr>
        <p:xfrm>
          <a:off x="214313" y="3733800"/>
          <a:ext cx="2754312" cy="996950"/>
        </p:xfrm>
        <a:graphic>
          <a:graphicData uri="http://schemas.openxmlformats.org/presentationml/2006/ole">
            <mc:AlternateContent xmlns:mc="http://schemas.openxmlformats.org/markup-compatibility/2006">
              <mc:Choice xmlns:v="urn:schemas-microsoft-com:vml" Requires="v">
                <p:oleObj name="Equation" r:id="rId3" imgW="1117440" imgH="457200" progId="Equation.DSMT4">
                  <p:embed/>
                </p:oleObj>
              </mc:Choice>
              <mc:Fallback>
                <p:oleObj name="Equation" r:id="rId3" imgW="1117440" imgH="457200" progId="Equation.DSMT4">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733800"/>
                        <a:ext cx="2754312"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80990" name="Group 30"/>
          <p:cNvGrpSpPr>
            <a:grpSpLocks/>
          </p:cNvGrpSpPr>
          <p:nvPr/>
        </p:nvGrpSpPr>
        <p:grpSpPr bwMode="auto">
          <a:xfrm>
            <a:off x="7315200" y="838200"/>
            <a:ext cx="1371600" cy="304800"/>
            <a:chOff x="4272" y="3792"/>
            <a:chExt cx="864" cy="192"/>
          </a:xfrm>
        </p:grpSpPr>
        <p:sp>
          <p:nvSpPr>
            <p:cNvPr id="680991" name="Line 31"/>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2" name="Line 32"/>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3" name="Line 33"/>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4" name="Line 34"/>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5" name="Line 35"/>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6" name="Line 36"/>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7" name="Line 37"/>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8" name="Line 38"/>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99" name="Line 39"/>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1000" name="Text Box 40"/>
          <p:cNvSpPr txBox="1">
            <a:spLocks noChangeArrowheads="1"/>
          </p:cNvSpPr>
          <p:nvPr/>
        </p:nvSpPr>
        <p:spPr bwMode="auto">
          <a:xfrm>
            <a:off x="7239000" y="1600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9900CC"/>
                </a:solidFill>
                <a:latin typeface="Euclid Math One" pitchFamily="18" charset="2"/>
                <a:sym typeface="Symbol" pitchFamily="18" charset="2"/>
              </a:rPr>
              <a:t>P</a:t>
            </a:r>
            <a:r>
              <a:rPr lang="en-US" sz="2400" b="1">
                <a:solidFill>
                  <a:srgbClr val="9900CC"/>
                </a:solidFill>
                <a:sym typeface="Symbol" pitchFamily="18" charset="2"/>
              </a:rPr>
              <a:t> = 50 W</a:t>
            </a:r>
            <a:endParaRPr lang="en-US" sz="2400" b="1" i="1">
              <a:solidFill>
                <a:srgbClr val="9900CC"/>
              </a:solidFill>
              <a:sym typeface="Symbol" pitchFamily="18" charset="2"/>
            </a:endParaRPr>
          </a:p>
        </p:txBody>
      </p:sp>
      <p:sp>
        <p:nvSpPr>
          <p:cNvPr id="681001" name="Text Box 41"/>
          <p:cNvSpPr txBox="1">
            <a:spLocks noChangeArrowheads="1"/>
          </p:cNvSpPr>
          <p:nvPr/>
        </p:nvSpPr>
        <p:spPr bwMode="auto">
          <a:xfrm>
            <a:off x="7239000" y="457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9900CC"/>
                </a:solidFill>
                <a:latin typeface="Euclid Math One" pitchFamily="18" charset="2"/>
                <a:sym typeface="Symbol" pitchFamily="18" charset="2"/>
              </a:rPr>
              <a:t>P</a:t>
            </a:r>
            <a:r>
              <a:rPr lang="en-US" sz="2400" b="1">
                <a:solidFill>
                  <a:srgbClr val="9900CC"/>
                </a:solidFill>
                <a:sym typeface="Symbol" pitchFamily="18" charset="2"/>
              </a:rPr>
              <a:t> = 100 W</a:t>
            </a:r>
            <a:endParaRPr lang="en-US" sz="2400" b="1" i="1">
              <a:solidFill>
                <a:srgbClr val="9900CC"/>
              </a:solidFill>
              <a:sym typeface="Symbol" pitchFamily="18" charset="2"/>
            </a:endParaRPr>
          </a:p>
        </p:txBody>
      </p:sp>
      <p:sp>
        <p:nvSpPr>
          <p:cNvPr id="681002" name="Text Box 42"/>
          <p:cNvSpPr txBox="1">
            <a:spLocks noChangeArrowheads="1"/>
          </p:cNvSpPr>
          <p:nvPr/>
        </p:nvSpPr>
        <p:spPr bwMode="auto">
          <a:xfrm>
            <a:off x="228600" y="4803775"/>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rPr>
              <a:t>The potential difference is the same across them both</a:t>
            </a:r>
          </a:p>
          <a:p>
            <a:pPr eaLnBrk="1" hangingPunct="1">
              <a:buFontTx/>
              <a:buChar char="•"/>
            </a:pPr>
            <a:r>
              <a:rPr lang="en-US" sz="2400">
                <a:solidFill>
                  <a:srgbClr val="009900"/>
                </a:solidFill>
              </a:rPr>
              <a:t>The lower resistance one has more power</a:t>
            </a:r>
          </a:p>
          <a:p>
            <a:pPr eaLnBrk="1" hangingPunct="1">
              <a:buFontTx/>
              <a:buChar char="•"/>
            </a:pPr>
            <a:r>
              <a:rPr lang="en-US" sz="2400">
                <a:solidFill>
                  <a:srgbClr val="009900"/>
                </a:solidFill>
              </a:rPr>
              <a:t>The one with twice the power has half the resistance</a:t>
            </a:r>
            <a:endParaRPr lang="en-US" sz="2400">
              <a:solidFill>
                <a:srgbClr val="FF0000"/>
              </a:solidFill>
              <a:sym typeface="Symbol" pitchFamily="18" charset="2"/>
            </a:endParaRPr>
          </a:p>
        </p:txBody>
      </p:sp>
      <p:graphicFrame>
        <p:nvGraphicFramePr>
          <p:cNvPr id="681003" name="Object 43"/>
          <p:cNvGraphicFramePr>
            <a:graphicFrameLocks noChangeAspect="1"/>
          </p:cNvGraphicFramePr>
          <p:nvPr/>
        </p:nvGraphicFramePr>
        <p:xfrm>
          <a:off x="3854450" y="3810000"/>
          <a:ext cx="1816100" cy="996950"/>
        </p:xfrm>
        <a:graphic>
          <a:graphicData uri="http://schemas.openxmlformats.org/presentationml/2006/ole">
            <mc:AlternateContent xmlns:mc="http://schemas.openxmlformats.org/markup-compatibility/2006">
              <mc:Choice xmlns:v="urn:schemas-microsoft-com:vml" Requires="v">
                <p:oleObj name="Equation" r:id="rId5" imgW="736560" imgH="457200" progId="Equation.DSMT4">
                  <p:embed/>
                </p:oleObj>
              </mc:Choice>
              <mc:Fallback>
                <p:oleObj name="Equation" r:id="rId5" imgW="736560" imgH="457200"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450" y="3810000"/>
                        <a:ext cx="18161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1004" name="Object 44"/>
          <p:cNvGraphicFramePr>
            <a:graphicFrameLocks noChangeAspect="1"/>
          </p:cNvGraphicFramePr>
          <p:nvPr/>
        </p:nvGraphicFramePr>
        <p:xfrm>
          <a:off x="5638800" y="3886200"/>
          <a:ext cx="782638" cy="857250"/>
        </p:xfrm>
        <a:graphic>
          <a:graphicData uri="http://schemas.openxmlformats.org/presentationml/2006/ole">
            <mc:AlternateContent xmlns:mc="http://schemas.openxmlformats.org/markup-compatibility/2006">
              <mc:Choice xmlns:v="urn:schemas-microsoft-com:vml" Requires="v">
                <p:oleObj name="Equation" r:id="rId7" imgW="317160" imgH="393480" progId="Equation.DSMT4">
                  <p:embed/>
                </p:oleObj>
              </mc:Choice>
              <mc:Fallback>
                <p:oleObj name="Equation" r:id="rId7" imgW="317160" imgH="393480" progId="Equation.DSMT4">
                  <p:embed/>
                  <p:pic>
                    <p:nvPicPr>
                      <p:cNvPr id="0"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886200"/>
                        <a:ext cx="78263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1005" name="Object 45"/>
          <p:cNvGraphicFramePr>
            <a:graphicFrameLocks noChangeAspect="1"/>
          </p:cNvGraphicFramePr>
          <p:nvPr/>
        </p:nvGraphicFramePr>
        <p:xfrm>
          <a:off x="2179638" y="5867400"/>
          <a:ext cx="1157287" cy="857250"/>
        </p:xfrm>
        <a:graphic>
          <a:graphicData uri="http://schemas.openxmlformats.org/presentationml/2006/ole">
            <mc:AlternateContent xmlns:mc="http://schemas.openxmlformats.org/markup-compatibility/2006">
              <mc:Choice xmlns:v="urn:schemas-microsoft-com:vml" Requires="v">
                <p:oleObj name="Equation" r:id="rId9" imgW="469800" imgH="393480" progId="Equation.DSMT4">
                  <p:embed/>
                </p:oleObj>
              </mc:Choice>
              <mc:Fallback>
                <p:oleObj name="Equation" r:id="rId9" imgW="469800" imgH="393480" progId="Equation.DSMT4">
                  <p:embed/>
                  <p:pic>
                    <p:nvPicPr>
                      <p:cNvPr id="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9638" y="5867400"/>
                        <a:ext cx="11572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1006" name="Object 46"/>
          <p:cNvGraphicFramePr>
            <a:graphicFrameLocks noChangeAspect="1"/>
          </p:cNvGraphicFramePr>
          <p:nvPr/>
        </p:nvGraphicFramePr>
        <p:xfrm>
          <a:off x="5630863" y="6046788"/>
          <a:ext cx="1722437" cy="496887"/>
        </p:xfrm>
        <a:graphic>
          <a:graphicData uri="http://schemas.openxmlformats.org/presentationml/2006/ole">
            <mc:AlternateContent xmlns:mc="http://schemas.openxmlformats.org/markup-compatibility/2006">
              <mc:Choice xmlns:v="urn:schemas-microsoft-com:vml" Requires="v">
                <p:oleObj name="Equation" r:id="rId11" imgW="698400" imgH="228600" progId="Equation.DSMT4">
                  <p:embed/>
                </p:oleObj>
              </mc:Choice>
              <mc:Fallback>
                <p:oleObj name="Equation" r:id="rId11" imgW="698400" imgH="228600" progId="Equation.DSMT4">
                  <p:embed/>
                  <p:pic>
                    <p:nvPicPr>
                      <p:cNvPr id="0" name="Object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0863" y="6046788"/>
                        <a:ext cx="172243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1007" name="AutoShape 47"/>
          <p:cNvSpPr>
            <a:spLocks noChangeArrowheads="1"/>
          </p:cNvSpPr>
          <p:nvPr/>
        </p:nvSpPr>
        <p:spPr bwMode="auto">
          <a:xfrm>
            <a:off x="304800" y="2286000"/>
            <a:ext cx="4724400" cy="381000"/>
          </a:xfrm>
          <a:prstGeom prst="roundRect">
            <a:avLst>
              <a:gd name="adj"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0968"/>
                                        </p:tgtEl>
                                        <p:attrNameLst>
                                          <p:attrName>style.visibility</p:attrName>
                                        </p:attrNameLst>
                                      </p:cBhvr>
                                      <p:to>
                                        <p:strVal val="visible"/>
                                      </p:to>
                                    </p:set>
                                    <p:anim calcmode="lin" valueType="num">
                                      <p:cBhvr>
                                        <p:cTn id="7" dur="500" fill="hold"/>
                                        <p:tgtEl>
                                          <p:spTgt spid="680968"/>
                                        </p:tgtEl>
                                        <p:attrNameLst>
                                          <p:attrName>ppt_w</p:attrName>
                                        </p:attrNameLst>
                                      </p:cBhvr>
                                      <p:tavLst>
                                        <p:tav tm="0">
                                          <p:val>
                                            <p:fltVal val="0"/>
                                          </p:val>
                                        </p:tav>
                                        <p:tav tm="100000">
                                          <p:val>
                                            <p:strVal val="#ppt_w"/>
                                          </p:val>
                                        </p:tav>
                                      </p:tavLst>
                                    </p:anim>
                                    <p:anim calcmode="lin" valueType="num">
                                      <p:cBhvr>
                                        <p:cTn id="8" dur="500" fill="hold"/>
                                        <p:tgtEl>
                                          <p:spTgt spid="6809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1002">
                                            <p:txEl>
                                              <p:pRg st="0" end="0"/>
                                            </p:txEl>
                                          </p:spTgt>
                                        </p:tgtEl>
                                        <p:attrNameLst>
                                          <p:attrName>style.visibility</p:attrName>
                                        </p:attrNameLst>
                                      </p:cBhvr>
                                      <p:to>
                                        <p:strVal val="visible"/>
                                      </p:to>
                                    </p:set>
                                    <p:anim calcmode="lin" valueType="num">
                                      <p:cBhvr additive="base">
                                        <p:cTn id="13" dur="500" fill="hold"/>
                                        <p:tgtEl>
                                          <p:spTgt spid="68100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10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81003"/>
                                        </p:tgtEl>
                                        <p:attrNameLst>
                                          <p:attrName>style.visibility</p:attrName>
                                        </p:attrNameLst>
                                      </p:cBhvr>
                                      <p:to>
                                        <p:strVal val="visible"/>
                                      </p:to>
                                    </p:set>
                                    <p:animEffect transition="in" filter="dissolve">
                                      <p:cBhvr>
                                        <p:cTn id="19" dur="500"/>
                                        <p:tgtEl>
                                          <p:spTgt spid="6810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81004"/>
                                        </p:tgtEl>
                                        <p:attrNameLst>
                                          <p:attrName>style.visibility</p:attrName>
                                        </p:attrNameLst>
                                      </p:cBhvr>
                                      <p:to>
                                        <p:strVal val="visible"/>
                                      </p:to>
                                    </p:set>
                                    <p:animEffect transition="in" filter="dissolve">
                                      <p:cBhvr>
                                        <p:cTn id="24" dur="500"/>
                                        <p:tgtEl>
                                          <p:spTgt spid="6810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81002">
                                            <p:txEl>
                                              <p:pRg st="1" end="1"/>
                                            </p:txEl>
                                          </p:spTgt>
                                        </p:tgtEl>
                                        <p:attrNameLst>
                                          <p:attrName>style.visibility</p:attrName>
                                        </p:attrNameLst>
                                      </p:cBhvr>
                                      <p:to>
                                        <p:strVal val="visible"/>
                                      </p:to>
                                    </p:set>
                                    <p:anim calcmode="lin" valueType="num">
                                      <p:cBhvr additive="base">
                                        <p:cTn id="29" dur="500" fill="hold"/>
                                        <p:tgtEl>
                                          <p:spTgt spid="681002">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810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681005"/>
                                        </p:tgtEl>
                                        <p:attrNameLst>
                                          <p:attrName>style.visibility</p:attrName>
                                        </p:attrNameLst>
                                      </p:cBhvr>
                                      <p:to>
                                        <p:strVal val="visible"/>
                                      </p:to>
                                    </p:set>
                                    <p:animEffect transition="in" filter="dissolve">
                                      <p:cBhvr>
                                        <p:cTn id="35" dur="500"/>
                                        <p:tgtEl>
                                          <p:spTgt spid="6810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81002">
                                            <p:txEl>
                                              <p:pRg st="2" end="2"/>
                                            </p:txEl>
                                          </p:spTgt>
                                        </p:tgtEl>
                                        <p:attrNameLst>
                                          <p:attrName>style.visibility</p:attrName>
                                        </p:attrNameLst>
                                      </p:cBhvr>
                                      <p:to>
                                        <p:strVal val="visible"/>
                                      </p:to>
                                    </p:set>
                                    <p:anim calcmode="lin" valueType="num">
                                      <p:cBhvr additive="base">
                                        <p:cTn id="40" dur="500" fill="hold"/>
                                        <p:tgtEl>
                                          <p:spTgt spid="681002">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81002">
                                            <p:txEl>
                                              <p:pRg st="2" end="2"/>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681006"/>
                                        </p:tgtEl>
                                        <p:attrNameLst>
                                          <p:attrName>style.visibility</p:attrName>
                                        </p:attrNameLst>
                                      </p:cBhvr>
                                      <p:to>
                                        <p:strVal val="visible"/>
                                      </p:to>
                                    </p:set>
                                    <p:animEffect transition="in" filter="dissolve">
                                      <p:cBhvr>
                                        <p:cTn id="45" dur="500"/>
                                        <p:tgtEl>
                                          <p:spTgt spid="68100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81007"/>
                                        </p:tgtEl>
                                        <p:attrNameLst>
                                          <p:attrName>style.visibility</p:attrName>
                                        </p:attrNameLst>
                                      </p:cBhvr>
                                      <p:to>
                                        <p:strVal val="visible"/>
                                      </p:to>
                                    </p:set>
                                    <p:animEffect transition="in" filter="wipe(left)">
                                      <p:cBhvr>
                                        <p:cTn id="50" dur="500"/>
                                        <p:tgtEl>
                                          <p:spTgt spid="68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8" grpId="0" animBg="1"/>
      <p:bldP spid="681002" grpId="0" uiExpand="1" build="p"/>
      <p:bldP spid="6810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6" name="Text Box 4"/>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Current Density</a:t>
            </a:r>
          </a:p>
        </p:txBody>
      </p:sp>
      <p:sp>
        <p:nvSpPr>
          <p:cNvPr id="678944" name="Text Box 32"/>
          <p:cNvSpPr txBox="1">
            <a:spLocks noChangeArrowheads="1"/>
          </p:cNvSpPr>
          <p:nvPr/>
        </p:nvSpPr>
        <p:spPr bwMode="auto">
          <a:xfrm>
            <a:off x="228600" y="685800"/>
            <a:ext cx="8382000" cy="1552575"/>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Assume in each of the figures below, the number of charges drawn represents the actual density of charges moving, and the arrows represent equal drift velocities for any moving charges.  In which case is there the greatest current density going to the left?</a:t>
            </a:r>
            <a:endParaRPr lang="en-US" sz="2400">
              <a:sym typeface="Symbol" pitchFamily="18" charset="2"/>
            </a:endParaRPr>
          </a:p>
        </p:txBody>
      </p:sp>
      <p:sp>
        <p:nvSpPr>
          <p:cNvPr id="678945" name="Rectangle 33"/>
          <p:cNvSpPr>
            <a:spLocks noChangeArrowheads="1"/>
          </p:cNvSpPr>
          <p:nvPr/>
        </p:nvSpPr>
        <p:spPr bwMode="auto">
          <a:xfrm>
            <a:off x="457200" y="2667000"/>
            <a:ext cx="3657600" cy="1447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946" name="Oval 34"/>
          <p:cNvSpPr>
            <a:spLocks noChangeArrowheads="1"/>
          </p:cNvSpPr>
          <p:nvPr/>
        </p:nvSpPr>
        <p:spPr bwMode="auto">
          <a:xfrm>
            <a:off x="1143000" y="2819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47" name="Oval 35"/>
          <p:cNvSpPr>
            <a:spLocks noChangeArrowheads="1"/>
          </p:cNvSpPr>
          <p:nvPr/>
        </p:nvSpPr>
        <p:spPr bwMode="auto">
          <a:xfrm>
            <a:off x="1905000" y="3200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48" name="Oval 36"/>
          <p:cNvSpPr>
            <a:spLocks noChangeArrowheads="1"/>
          </p:cNvSpPr>
          <p:nvPr/>
        </p:nvSpPr>
        <p:spPr bwMode="auto">
          <a:xfrm>
            <a:off x="762000" y="3581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49" name="Oval 37"/>
          <p:cNvSpPr>
            <a:spLocks noChangeArrowheads="1"/>
          </p:cNvSpPr>
          <p:nvPr/>
        </p:nvSpPr>
        <p:spPr bwMode="auto">
          <a:xfrm>
            <a:off x="2590800" y="2819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0" name="Oval 38"/>
          <p:cNvSpPr>
            <a:spLocks noChangeArrowheads="1"/>
          </p:cNvSpPr>
          <p:nvPr/>
        </p:nvSpPr>
        <p:spPr bwMode="auto">
          <a:xfrm>
            <a:off x="2971800" y="3581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1" name="Oval 39"/>
          <p:cNvSpPr>
            <a:spLocks noChangeArrowheads="1"/>
          </p:cNvSpPr>
          <p:nvPr/>
        </p:nvSpPr>
        <p:spPr bwMode="auto">
          <a:xfrm>
            <a:off x="1828800" y="37338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2" name="Oval 40"/>
          <p:cNvSpPr>
            <a:spLocks noChangeArrowheads="1"/>
          </p:cNvSpPr>
          <p:nvPr/>
        </p:nvSpPr>
        <p:spPr bwMode="auto">
          <a:xfrm>
            <a:off x="2133600" y="27432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3" name="Oval 41"/>
          <p:cNvSpPr>
            <a:spLocks noChangeArrowheads="1"/>
          </p:cNvSpPr>
          <p:nvPr/>
        </p:nvSpPr>
        <p:spPr bwMode="auto">
          <a:xfrm>
            <a:off x="3200400" y="32766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4" name="Oval 42"/>
          <p:cNvSpPr>
            <a:spLocks noChangeArrowheads="1"/>
          </p:cNvSpPr>
          <p:nvPr/>
        </p:nvSpPr>
        <p:spPr bwMode="auto">
          <a:xfrm>
            <a:off x="762000" y="31242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5" name="Oval 43"/>
          <p:cNvSpPr>
            <a:spLocks noChangeArrowheads="1"/>
          </p:cNvSpPr>
          <p:nvPr/>
        </p:nvSpPr>
        <p:spPr bwMode="auto">
          <a:xfrm>
            <a:off x="3657600" y="28956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56" name="Line 44"/>
          <p:cNvSpPr>
            <a:spLocks noChangeShapeType="1"/>
          </p:cNvSpPr>
          <p:nvPr/>
        </p:nvSpPr>
        <p:spPr bwMode="auto">
          <a:xfrm>
            <a:off x="1066800" y="3733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57" name="Line 45"/>
          <p:cNvSpPr>
            <a:spLocks noChangeShapeType="1"/>
          </p:cNvSpPr>
          <p:nvPr/>
        </p:nvSpPr>
        <p:spPr bwMode="auto">
          <a:xfrm>
            <a:off x="1447800" y="2971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58" name="Line 46"/>
          <p:cNvSpPr>
            <a:spLocks noChangeShapeType="1"/>
          </p:cNvSpPr>
          <p:nvPr/>
        </p:nvSpPr>
        <p:spPr bwMode="auto">
          <a:xfrm>
            <a:off x="2209800" y="3352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59" name="Line 47"/>
          <p:cNvSpPr>
            <a:spLocks noChangeShapeType="1"/>
          </p:cNvSpPr>
          <p:nvPr/>
        </p:nvSpPr>
        <p:spPr bwMode="auto">
          <a:xfrm>
            <a:off x="2895600" y="2971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60" name="Line 48"/>
          <p:cNvSpPr>
            <a:spLocks noChangeShapeType="1"/>
          </p:cNvSpPr>
          <p:nvPr/>
        </p:nvSpPr>
        <p:spPr bwMode="auto">
          <a:xfrm>
            <a:off x="3276600" y="3733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61" name="Rectangle 49"/>
          <p:cNvSpPr>
            <a:spLocks noChangeArrowheads="1"/>
          </p:cNvSpPr>
          <p:nvPr/>
        </p:nvSpPr>
        <p:spPr bwMode="auto">
          <a:xfrm>
            <a:off x="5029200" y="2667000"/>
            <a:ext cx="3657600" cy="1447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962" name="Oval 50"/>
          <p:cNvSpPr>
            <a:spLocks noChangeArrowheads="1"/>
          </p:cNvSpPr>
          <p:nvPr/>
        </p:nvSpPr>
        <p:spPr bwMode="auto">
          <a:xfrm>
            <a:off x="5715000" y="2819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3" name="Oval 51"/>
          <p:cNvSpPr>
            <a:spLocks noChangeArrowheads="1"/>
          </p:cNvSpPr>
          <p:nvPr/>
        </p:nvSpPr>
        <p:spPr bwMode="auto">
          <a:xfrm>
            <a:off x="6477000" y="3200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4" name="Oval 52"/>
          <p:cNvSpPr>
            <a:spLocks noChangeArrowheads="1"/>
          </p:cNvSpPr>
          <p:nvPr/>
        </p:nvSpPr>
        <p:spPr bwMode="auto">
          <a:xfrm>
            <a:off x="5334000" y="3581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5" name="Oval 53"/>
          <p:cNvSpPr>
            <a:spLocks noChangeArrowheads="1"/>
          </p:cNvSpPr>
          <p:nvPr/>
        </p:nvSpPr>
        <p:spPr bwMode="auto">
          <a:xfrm>
            <a:off x="7162800" y="2819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6" name="Oval 54"/>
          <p:cNvSpPr>
            <a:spLocks noChangeArrowheads="1"/>
          </p:cNvSpPr>
          <p:nvPr/>
        </p:nvSpPr>
        <p:spPr bwMode="auto">
          <a:xfrm>
            <a:off x="7543800" y="35814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7" name="Oval 55"/>
          <p:cNvSpPr>
            <a:spLocks noChangeArrowheads="1"/>
          </p:cNvSpPr>
          <p:nvPr/>
        </p:nvSpPr>
        <p:spPr bwMode="auto">
          <a:xfrm>
            <a:off x="6400800" y="37338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8" name="Oval 56"/>
          <p:cNvSpPr>
            <a:spLocks noChangeArrowheads="1"/>
          </p:cNvSpPr>
          <p:nvPr/>
        </p:nvSpPr>
        <p:spPr bwMode="auto">
          <a:xfrm>
            <a:off x="6477000" y="26670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69" name="Oval 57"/>
          <p:cNvSpPr>
            <a:spLocks noChangeArrowheads="1"/>
          </p:cNvSpPr>
          <p:nvPr/>
        </p:nvSpPr>
        <p:spPr bwMode="auto">
          <a:xfrm>
            <a:off x="7772400" y="32766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70" name="Oval 58"/>
          <p:cNvSpPr>
            <a:spLocks noChangeArrowheads="1"/>
          </p:cNvSpPr>
          <p:nvPr/>
        </p:nvSpPr>
        <p:spPr bwMode="auto">
          <a:xfrm>
            <a:off x="5334000" y="31242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71" name="Oval 59"/>
          <p:cNvSpPr>
            <a:spLocks noChangeArrowheads="1"/>
          </p:cNvSpPr>
          <p:nvPr/>
        </p:nvSpPr>
        <p:spPr bwMode="auto">
          <a:xfrm>
            <a:off x="8077200" y="27432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72" name="Line 60"/>
          <p:cNvSpPr>
            <a:spLocks noChangeShapeType="1"/>
          </p:cNvSpPr>
          <p:nvPr/>
        </p:nvSpPr>
        <p:spPr bwMode="auto">
          <a:xfrm>
            <a:off x="5638800" y="3733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3" name="Line 61"/>
          <p:cNvSpPr>
            <a:spLocks noChangeShapeType="1"/>
          </p:cNvSpPr>
          <p:nvPr/>
        </p:nvSpPr>
        <p:spPr bwMode="auto">
          <a:xfrm>
            <a:off x="6019800" y="2971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4" name="Line 62"/>
          <p:cNvSpPr>
            <a:spLocks noChangeShapeType="1"/>
          </p:cNvSpPr>
          <p:nvPr/>
        </p:nvSpPr>
        <p:spPr bwMode="auto">
          <a:xfrm>
            <a:off x="6781800" y="3352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5" name="Line 63"/>
          <p:cNvSpPr>
            <a:spLocks noChangeShapeType="1"/>
          </p:cNvSpPr>
          <p:nvPr/>
        </p:nvSpPr>
        <p:spPr bwMode="auto">
          <a:xfrm>
            <a:off x="7467600" y="2971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6" name="Line 64"/>
          <p:cNvSpPr>
            <a:spLocks noChangeShapeType="1"/>
          </p:cNvSpPr>
          <p:nvPr/>
        </p:nvSpPr>
        <p:spPr bwMode="auto">
          <a:xfrm>
            <a:off x="7848600" y="3733800"/>
            <a:ext cx="381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7" name="Line 65"/>
          <p:cNvSpPr>
            <a:spLocks noChangeShapeType="1"/>
          </p:cNvSpPr>
          <p:nvPr/>
        </p:nvSpPr>
        <p:spPr bwMode="auto">
          <a:xfrm>
            <a:off x="5638800" y="32766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8" name="Line 66"/>
          <p:cNvSpPr>
            <a:spLocks noChangeShapeType="1"/>
          </p:cNvSpPr>
          <p:nvPr/>
        </p:nvSpPr>
        <p:spPr bwMode="auto">
          <a:xfrm>
            <a:off x="6705600" y="38862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79" name="Line 67"/>
          <p:cNvSpPr>
            <a:spLocks noChangeShapeType="1"/>
          </p:cNvSpPr>
          <p:nvPr/>
        </p:nvSpPr>
        <p:spPr bwMode="auto">
          <a:xfrm>
            <a:off x="6781800" y="28194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80" name="Line 68"/>
          <p:cNvSpPr>
            <a:spLocks noChangeShapeType="1"/>
          </p:cNvSpPr>
          <p:nvPr/>
        </p:nvSpPr>
        <p:spPr bwMode="auto">
          <a:xfrm>
            <a:off x="8077200" y="34290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81" name="Line 69"/>
          <p:cNvSpPr>
            <a:spLocks noChangeShapeType="1"/>
          </p:cNvSpPr>
          <p:nvPr/>
        </p:nvSpPr>
        <p:spPr bwMode="auto">
          <a:xfrm>
            <a:off x="8382000" y="28956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82" name="Rectangle 70"/>
          <p:cNvSpPr>
            <a:spLocks noChangeArrowheads="1"/>
          </p:cNvSpPr>
          <p:nvPr/>
        </p:nvSpPr>
        <p:spPr bwMode="auto">
          <a:xfrm>
            <a:off x="457200" y="4724400"/>
            <a:ext cx="3657600" cy="1447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983" name="Oval 71"/>
          <p:cNvSpPr>
            <a:spLocks noChangeArrowheads="1"/>
          </p:cNvSpPr>
          <p:nvPr/>
        </p:nvSpPr>
        <p:spPr bwMode="auto">
          <a:xfrm>
            <a:off x="1143000" y="48768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84" name="Oval 72"/>
          <p:cNvSpPr>
            <a:spLocks noChangeArrowheads="1"/>
          </p:cNvSpPr>
          <p:nvPr/>
        </p:nvSpPr>
        <p:spPr bwMode="auto">
          <a:xfrm>
            <a:off x="1905000" y="52578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85" name="Oval 73"/>
          <p:cNvSpPr>
            <a:spLocks noChangeArrowheads="1"/>
          </p:cNvSpPr>
          <p:nvPr/>
        </p:nvSpPr>
        <p:spPr bwMode="auto">
          <a:xfrm>
            <a:off x="762000" y="56388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86" name="Oval 74"/>
          <p:cNvSpPr>
            <a:spLocks noChangeArrowheads="1"/>
          </p:cNvSpPr>
          <p:nvPr/>
        </p:nvSpPr>
        <p:spPr bwMode="auto">
          <a:xfrm>
            <a:off x="2590800" y="48768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87" name="Oval 75"/>
          <p:cNvSpPr>
            <a:spLocks noChangeArrowheads="1"/>
          </p:cNvSpPr>
          <p:nvPr/>
        </p:nvSpPr>
        <p:spPr bwMode="auto">
          <a:xfrm>
            <a:off x="2971800" y="56388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88" name="Oval 76"/>
          <p:cNvSpPr>
            <a:spLocks noChangeArrowheads="1"/>
          </p:cNvSpPr>
          <p:nvPr/>
        </p:nvSpPr>
        <p:spPr bwMode="auto">
          <a:xfrm>
            <a:off x="1828800" y="57912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89" name="Oval 77"/>
          <p:cNvSpPr>
            <a:spLocks noChangeArrowheads="1"/>
          </p:cNvSpPr>
          <p:nvPr/>
        </p:nvSpPr>
        <p:spPr bwMode="auto">
          <a:xfrm>
            <a:off x="1905000" y="47244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90" name="Oval 78"/>
          <p:cNvSpPr>
            <a:spLocks noChangeArrowheads="1"/>
          </p:cNvSpPr>
          <p:nvPr/>
        </p:nvSpPr>
        <p:spPr bwMode="auto">
          <a:xfrm>
            <a:off x="3200400" y="53340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91" name="Oval 79"/>
          <p:cNvSpPr>
            <a:spLocks noChangeArrowheads="1"/>
          </p:cNvSpPr>
          <p:nvPr/>
        </p:nvSpPr>
        <p:spPr bwMode="auto">
          <a:xfrm>
            <a:off x="762000" y="51816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92" name="Oval 80"/>
          <p:cNvSpPr>
            <a:spLocks noChangeArrowheads="1"/>
          </p:cNvSpPr>
          <p:nvPr/>
        </p:nvSpPr>
        <p:spPr bwMode="auto">
          <a:xfrm>
            <a:off x="3505200" y="48006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8998" name="Line 86"/>
          <p:cNvSpPr>
            <a:spLocks noChangeShapeType="1"/>
          </p:cNvSpPr>
          <p:nvPr/>
        </p:nvSpPr>
        <p:spPr bwMode="auto">
          <a:xfrm>
            <a:off x="1066800" y="53340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99" name="Line 87"/>
          <p:cNvSpPr>
            <a:spLocks noChangeShapeType="1"/>
          </p:cNvSpPr>
          <p:nvPr/>
        </p:nvSpPr>
        <p:spPr bwMode="auto">
          <a:xfrm>
            <a:off x="2133600" y="59436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00" name="Line 88"/>
          <p:cNvSpPr>
            <a:spLocks noChangeShapeType="1"/>
          </p:cNvSpPr>
          <p:nvPr/>
        </p:nvSpPr>
        <p:spPr bwMode="auto">
          <a:xfrm>
            <a:off x="2209800" y="48768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01" name="Line 89"/>
          <p:cNvSpPr>
            <a:spLocks noChangeShapeType="1"/>
          </p:cNvSpPr>
          <p:nvPr/>
        </p:nvSpPr>
        <p:spPr bwMode="auto">
          <a:xfrm>
            <a:off x="3505200" y="54864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02" name="Line 90"/>
          <p:cNvSpPr>
            <a:spLocks noChangeShapeType="1"/>
          </p:cNvSpPr>
          <p:nvPr/>
        </p:nvSpPr>
        <p:spPr bwMode="auto">
          <a:xfrm>
            <a:off x="3810000" y="4953000"/>
            <a:ext cx="381000" cy="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19" name="Rectangle 107"/>
          <p:cNvSpPr>
            <a:spLocks noChangeArrowheads="1"/>
          </p:cNvSpPr>
          <p:nvPr/>
        </p:nvSpPr>
        <p:spPr bwMode="auto">
          <a:xfrm>
            <a:off x="4953000" y="4800600"/>
            <a:ext cx="3657600" cy="1447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020" name="Oval 108"/>
          <p:cNvSpPr>
            <a:spLocks noChangeArrowheads="1"/>
          </p:cNvSpPr>
          <p:nvPr/>
        </p:nvSpPr>
        <p:spPr bwMode="auto">
          <a:xfrm>
            <a:off x="5638800" y="49530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1" name="Oval 109"/>
          <p:cNvSpPr>
            <a:spLocks noChangeArrowheads="1"/>
          </p:cNvSpPr>
          <p:nvPr/>
        </p:nvSpPr>
        <p:spPr bwMode="auto">
          <a:xfrm>
            <a:off x="6400800" y="53340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2" name="Oval 110"/>
          <p:cNvSpPr>
            <a:spLocks noChangeArrowheads="1"/>
          </p:cNvSpPr>
          <p:nvPr/>
        </p:nvSpPr>
        <p:spPr bwMode="auto">
          <a:xfrm>
            <a:off x="5257800" y="57150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3" name="Oval 111"/>
          <p:cNvSpPr>
            <a:spLocks noChangeArrowheads="1"/>
          </p:cNvSpPr>
          <p:nvPr/>
        </p:nvSpPr>
        <p:spPr bwMode="auto">
          <a:xfrm>
            <a:off x="7086600" y="49530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4" name="Oval 112"/>
          <p:cNvSpPr>
            <a:spLocks noChangeArrowheads="1"/>
          </p:cNvSpPr>
          <p:nvPr/>
        </p:nvSpPr>
        <p:spPr bwMode="auto">
          <a:xfrm>
            <a:off x="7467600" y="5715000"/>
            <a:ext cx="304800" cy="304800"/>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5" name="Oval 113"/>
          <p:cNvSpPr>
            <a:spLocks noChangeArrowheads="1"/>
          </p:cNvSpPr>
          <p:nvPr/>
        </p:nvSpPr>
        <p:spPr bwMode="auto">
          <a:xfrm>
            <a:off x="6324600" y="58674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6" name="Oval 114"/>
          <p:cNvSpPr>
            <a:spLocks noChangeArrowheads="1"/>
          </p:cNvSpPr>
          <p:nvPr/>
        </p:nvSpPr>
        <p:spPr bwMode="auto">
          <a:xfrm>
            <a:off x="6400800" y="48006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7" name="Oval 115"/>
          <p:cNvSpPr>
            <a:spLocks noChangeArrowheads="1"/>
          </p:cNvSpPr>
          <p:nvPr/>
        </p:nvSpPr>
        <p:spPr bwMode="auto">
          <a:xfrm>
            <a:off x="7696200" y="54102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8" name="Oval 116"/>
          <p:cNvSpPr>
            <a:spLocks noChangeArrowheads="1"/>
          </p:cNvSpPr>
          <p:nvPr/>
        </p:nvSpPr>
        <p:spPr bwMode="auto">
          <a:xfrm>
            <a:off x="5257800" y="52578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29" name="Oval 117"/>
          <p:cNvSpPr>
            <a:spLocks noChangeArrowheads="1"/>
          </p:cNvSpPr>
          <p:nvPr/>
        </p:nvSpPr>
        <p:spPr bwMode="auto">
          <a:xfrm>
            <a:off x="8001000" y="4876800"/>
            <a:ext cx="304800" cy="304800"/>
          </a:xfrm>
          <a:prstGeom prst="ellipse">
            <a:avLst/>
          </a:prstGeom>
          <a:gradFill rotWithShape="1">
            <a:gsLst>
              <a:gs pos="0">
                <a:srgbClr val="009900"/>
              </a:gs>
              <a:gs pos="100000">
                <a:srgbClr val="0099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t>
            </a:r>
          </a:p>
        </p:txBody>
      </p:sp>
      <p:sp>
        <p:nvSpPr>
          <p:cNvPr id="679030" name="Line 118"/>
          <p:cNvSpPr>
            <a:spLocks noChangeShapeType="1"/>
          </p:cNvSpPr>
          <p:nvPr/>
        </p:nvSpPr>
        <p:spPr bwMode="auto">
          <a:xfrm>
            <a:off x="4876800" y="5867400"/>
            <a:ext cx="3810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2" name="Line 120"/>
          <p:cNvSpPr>
            <a:spLocks noChangeShapeType="1"/>
          </p:cNvSpPr>
          <p:nvPr/>
        </p:nvSpPr>
        <p:spPr bwMode="auto">
          <a:xfrm>
            <a:off x="6019800" y="5486400"/>
            <a:ext cx="3810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3" name="Line 121"/>
          <p:cNvSpPr>
            <a:spLocks noChangeShapeType="1"/>
          </p:cNvSpPr>
          <p:nvPr/>
        </p:nvSpPr>
        <p:spPr bwMode="auto">
          <a:xfrm>
            <a:off x="6705600" y="5105400"/>
            <a:ext cx="3810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4" name="Line 122"/>
          <p:cNvSpPr>
            <a:spLocks noChangeShapeType="1"/>
          </p:cNvSpPr>
          <p:nvPr/>
        </p:nvSpPr>
        <p:spPr bwMode="auto">
          <a:xfrm>
            <a:off x="7086600" y="5867400"/>
            <a:ext cx="3810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5" name="Line 123"/>
          <p:cNvSpPr>
            <a:spLocks noChangeShapeType="1"/>
          </p:cNvSpPr>
          <p:nvPr/>
        </p:nvSpPr>
        <p:spPr bwMode="auto">
          <a:xfrm>
            <a:off x="4876800" y="5410200"/>
            <a:ext cx="381000" cy="0"/>
          </a:xfrm>
          <a:prstGeom prst="line">
            <a:avLst/>
          </a:prstGeom>
          <a:noFill/>
          <a:ln w="28575">
            <a:solidFill>
              <a:srgbClr val="0099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6" name="Line 124"/>
          <p:cNvSpPr>
            <a:spLocks noChangeShapeType="1"/>
          </p:cNvSpPr>
          <p:nvPr/>
        </p:nvSpPr>
        <p:spPr bwMode="auto">
          <a:xfrm>
            <a:off x="5943600" y="6019800"/>
            <a:ext cx="381000" cy="0"/>
          </a:xfrm>
          <a:prstGeom prst="line">
            <a:avLst/>
          </a:prstGeom>
          <a:noFill/>
          <a:ln w="28575">
            <a:solidFill>
              <a:srgbClr val="0099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7" name="Line 125"/>
          <p:cNvSpPr>
            <a:spLocks noChangeShapeType="1"/>
          </p:cNvSpPr>
          <p:nvPr/>
        </p:nvSpPr>
        <p:spPr bwMode="auto">
          <a:xfrm>
            <a:off x="6019800" y="4953000"/>
            <a:ext cx="381000" cy="0"/>
          </a:xfrm>
          <a:prstGeom prst="line">
            <a:avLst/>
          </a:prstGeom>
          <a:noFill/>
          <a:ln w="28575">
            <a:solidFill>
              <a:srgbClr val="0099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8" name="Line 126"/>
          <p:cNvSpPr>
            <a:spLocks noChangeShapeType="1"/>
          </p:cNvSpPr>
          <p:nvPr/>
        </p:nvSpPr>
        <p:spPr bwMode="auto">
          <a:xfrm>
            <a:off x="7315200" y="5562600"/>
            <a:ext cx="381000" cy="0"/>
          </a:xfrm>
          <a:prstGeom prst="line">
            <a:avLst/>
          </a:prstGeom>
          <a:noFill/>
          <a:ln w="28575">
            <a:solidFill>
              <a:srgbClr val="0099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39" name="Line 127"/>
          <p:cNvSpPr>
            <a:spLocks noChangeShapeType="1"/>
          </p:cNvSpPr>
          <p:nvPr/>
        </p:nvSpPr>
        <p:spPr bwMode="auto">
          <a:xfrm>
            <a:off x="7620000" y="5029200"/>
            <a:ext cx="381000" cy="0"/>
          </a:xfrm>
          <a:prstGeom prst="line">
            <a:avLst/>
          </a:prstGeom>
          <a:noFill/>
          <a:ln w="28575">
            <a:solidFill>
              <a:srgbClr val="0099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40" name="Text Box 128"/>
          <p:cNvSpPr txBox="1">
            <a:spLocks noChangeArrowheads="1"/>
          </p:cNvSpPr>
          <p:nvPr/>
        </p:nvSpPr>
        <p:spPr bwMode="auto">
          <a:xfrm>
            <a:off x="381000" y="24384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tx1"/>
                </a:solidFill>
              </a:rPr>
              <a:t>A </a:t>
            </a:r>
          </a:p>
        </p:txBody>
      </p:sp>
      <p:sp>
        <p:nvSpPr>
          <p:cNvPr id="679041" name="Text Box 129"/>
          <p:cNvSpPr txBox="1">
            <a:spLocks noChangeArrowheads="1"/>
          </p:cNvSpPr>
          <p:nvPr/>
        </p:nvSpPr>
        <p:spPr bwMode="auto">
          <a:xfrm>
            <a:off x="4953000" y="24384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tx1"/>
                </a:solidFill>
              </a:rPr>
              <a:t>B </a:t>
            </a:r>
          </a:p>
        </p:txBody>
      </p:sp>
      <p:sp>
        <p:nvSpPr>
          <p:cNvPr id="679042" name="Text Box 130"/>
          <p:cNvSpPr txBox="1">
            <a:spLocks noChangeArrowheads="1"/>
          </p:cNvSpPr>
          <p:nvPr/>
        </p:nvSpPr>
        <p:spPr bwMode="auto">
          <a:xfrm>
            <a:off x="381000" y="45720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tx1"/>
                </a:solidFill>
              </a:rPr>
              <a:t>C </a:t>
            </a:r>
          </a:p>
        </p:txBody>
      </p:sp>
      <p:sp>
        <p:nvSpPr>
          <p:cNvPr id="679043" name="Text Box 131"/>
          <p:cNvSpPr txBox="1">
            <a:spLocks noChangeArrowheads="1"/>
          </p:cNvSpPr>
          <p:nvPr/>
        </p:nvSpPr>
        <p:spPr bwMode="auto">
          <a:xfrm>
            <a:off x="4876800" y="4648200"/>
            <a:ext cx="83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tx1"/>
                </a:solidFill>
              </a:rPr>
              <a:t>D </a:t>
            </a:r>
          </a:p>
        </p:txBody>
      </p:sp>
      <p:sp>
        <p:nvSpPr>
          <p:cNvPr id="679044" name="AutoShape 132"/>
          <p:cNvSpPr>
            <a:spLocks noChangeArrowheads="1"/>
          </p:cNvSpPr>
          <p:nvPr/>
        </p:nvSpPr>
        <p:spPr bwMode="auto">
          <a:xfrm>
            <a:off x="381000" y="4648200"/>
            <a:ext cx="3810000" cy="1600200"/>
          </a:xfrm>
          <a:prstGeom prst="roundRect">
            <a:avLst>
              <a:gd name="adj" fmla="val 19838"/>
            </a:avLst>
          </a:prstGeom>
          <a:noFill/>
          <a:ln w="28575">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031" name="Line 119"/>
          <p:cNvSpPr>
            <a:spLocks noChangeShapeType="1"/>
          </p:cNvSpPr>
          <p:nvPr/>
        </p:nvSpPr>
        <p:spPr bwMode="auto">
          <a:xfrm>
            <a:off x="5257800" y="5105400"/>
            <a:ext cx="3810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9045" name="Object 133"/>
          <p:cNvGraphicFramePr>
            <a:graphicFrameLocks noChangeAspect="1"/>
          </p:cNvGraphicFramePr>
          <p:nvPr/>
        </p:nvGraphicFramePr>
        <p:xfrm>
          <a:off x="4038600" y="4191000"/>
          <a:ext cx="1403350" cy="496888"/>
        </p:xfrm>
        <a:graphic>
          <a:graphicData uri="http://schemas.openxmlformats.org/presentationml/2006/ole">
            <mc:AlternateContent xmlns:mc="http://schemas.openxmlformats.org/markup-compatibility/2006">
              <mc:Choice xmlns:v="urn:schemas-microsoft-com:vml" Requires="v">
                <p:oleObj name="Equation" r:id="rId3" imgW="571320" imgH="228600" progId="Equation.DSMT4">
                  <p:embed/>
                </p:oleObj>
              </mc:Choice>
              <mc:Fallback>
                <p:oleObj name="Equation" r:id="rId3" imgW="571320" imgH="228600" progId="Equation.DSMT4">
                  <p:embed/>
                  <p:pic>
                    <p:nvPicPr>
                      <p:cNvPr id="0" name="Object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191000"/>
                        <a:ext cx="1403350" cy="496888"/>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78944"/>
                                        </p:tgtEl>
                                        <p:attrNameLst>
                                          <p:attrName>style.visibility</p:attrName>
                                        </p:attrNameLst>
                                      </p:cBhvr>
                                      <p:to>
                                        <p:strVal val="visible"/>
                                      </p:to>
                                    </p:set>
                                    <p:anim calcmode="lin" valueType="num">
                                      <p:cBhvr>
                                        <p:cTn id="7" dur="500" fill="hold"/>
                                        <p:tgtEl>
                                          <p:spTgt spid="678944"/>
                                        </p:tgtEl>
                                        <p:attrNameLst>
                                          <p:attrName>ppt_w</p:attrName>
                                        </p:attrNameLst>
                                      </p:cBhvr>
                                      <p:tavLst>
                                        <p:tav tm="0">
                                          <p:val>
                                            <p:fltVal val="0"/>
                                          </p:val>
                                        </p:tav>
                                        <p:tav tm="100000">
                                          <p:val>
                                            <p:strVal val="#ppt_w"/>
                                          </p:val>
                                        </p:tav>
                                      </p:tavLst>
                                    </p:anim>
                                    <p:anim calcmode="lin" valueType="num">
                                      <p:cBhvr>
                                        <p:cTn id="8" dur="500" fill="hold"/>
                                        <p:tgtEl>
                                          <p:spTgt spid="6789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79044"/>
                                        </p:tgtEl>
                                        <p:attrNameLst>
                                          <p:attrName>style.visibility</p:attrName>
                                        </p:attrNameLst>
                                      </p:cBhvr>
                                      <p:to>
                                        <p:strVal val="visible"/>
                                      </p:to>
                                    </p:set>
                                    <p:animEffect transition="in" filter="wipe(left)">
                                      <p:cBhvr>
                                        <p:cTn id="13" dur="500"/>
                                        <p:tgtEl>
                                          <p:spTgt spid="679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44" grpId="0" animBg="1"/>
      <p:bldP spid="6790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239000" cy="830997"/>
          </a:xfrm>
          <a:prstGeom prst="rect">
            <a:avLst/>
          </a:prstGeom>
          <a:noFill/>
        </p:spPr>
        <p:txBody>
          <a:bodyPr wrap="square" rtlCol="0">
            <a:spAutoFit/>
          </a:bodyPr>
          <a:lstStyle/>
          <a:p>
            <a:r>
              <a:rPr lang="en-US" dirty="0">
                <a:solidFill>
                  <a:srgbClr val="FF0000"/>
                </a:solidFill>
              </a:rPr>
              <a:t>Warmup10b</a:t>
            </a:r>
          </a:p>
        </p:txBody>
      </p:sp>
      <p:pic>
        <p:nvPicPr>
          <p:cNvPr id="73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209800"/>
            <a:ext cx="788035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Diagram&#10;&#10;Description automatically generated">
            <a:extLst>
              <a:ext uri="{FF2B5EF4-FFF2-40B4-BE49-F238E27FC236}">
                <a16:creationId xmlns:a16="http://schemas.microsoft.com/office/drawing/2014/main" id="{F7008E1F-9E1C-B989-90D9-408B51E17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822276"/>
            <a:ext cx="2352997" cy="2718263"/>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EC432A4-1555-11C6-B725-618122BE0FFE}"/>
                  </a:ext>
                </a:extLst>
              </p14:cNvPr>
              <p14:cNvContentPartPr/>
              <p14:nvPr/>
            </p14:nvContentPartPr>
            <p14:xfrm>
              <a:off x="1288080" y="2236320"/>
              <a:ext cx="7552800" cy="2849760"/>
            </p14:xfrm>
          </p:contentPart>
        </mc:Choice>
        <mc:Fallback xmlns="">
          <p:pic>
            <p:nvPicPr>
              <p:cNvPr id="3" name="Ink 2">
                <a:extLst>
                  <a:ext uri="{FF2B5EF4-FFF2-40B4-BE49-F238E27FC236}">
                    <a16:creationId xmlns:a16="http://schemas.microsoft.com/office/drawing/2014/main" id="{1EC432A4-1555-11C6-B725-618122BE0FFE}"/>
                  </a:ext>
                </a:extLst>
              </p:cNvPr>
              <p:cNvPicPr/>
              <p:nvPr/>
            </p:nvPicPr>
            <p:blipFill>
              <a:blip r:embed="rId6"/>
              <a:stretch>
                <a:fillRect/>
              </a:stretch>
            </p:blipFill>
            <p:spPr>
              <a:xfrm>
                <a:off x="1278720" y="2226960"/>
                <a:ext cx="7571520" cy="2868480"/>
              </a:xfrm>
              <a:prstGeom prst="rect">
                <a:avLst/>
              </a:prstGeom>
            </p:spPr>
          </p:pic>
        </mc:Fallback>
      </mc:AlternateContent>
    </p:spTree>
    <p:extLst>
      <p:ext uri="{BB962C8B-B14F-4D97-AF65-F5344CB8AC3E}">
        <p14:creationId xmlns:p14="http://schemas.microsoft.com/office/powerpoint/2010/main" val="25778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4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24384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2530"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Uses for resistors</a:t>
            </a:r>
          </a:p>
        </p:txBody>
      </p:sp>
      <p:sp>
        <p:nvSpPr>
          <p:cNvPr id="662531" name="Text Box 3"/>
          <p:cNvSpPr txBox="1">
            <a:spLocks noChangeArrowheads="1"/>
          </p:cNvSpPr>
          <p:nvPr/>
        </p:nvSpPr>
        <p:spPr bwMode="auto">
          <a:xfrm>
            <a:off x="0" y="685800"/>
            <a:ext cx="6629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dirty="0">
                <a:solidFill>
                  <a:srgbClr val="009900"/>
                </a:solidFill>
              </a:rPr>
              <a:t>You can make heating devices using resistors</a:t>
            </a:r>
          </a:p>
          <a:p>
            <a:pPr lvl="1" eaLnBrk="1" hangingPunct="1">
              <a:buFontTx/>
              <a:buChar char="•"/>
            </a:pPr>
            <a:r>
              <a:rPr lang="en-US" sz="2400" dirty="0">
                <a:solidFill>
                  <a:srgbClr val="009900"/>
                </a:solidFill>
              </a:rPr>
              <a:t>Toasters, incandescent light bulbs, fuses</a:t>
            </a:r>
          </a:p>
          <a:p>
            <a:pPr eaLnBrk="1" hangingPunct="1">
              <a:buFontTx/>
              <a:buChar char="•"/>
            </a:pPr>
            <a:r>
              <a:rPr lang="en-US" sz="2400" dirty="0">
                <a:solidFill>
                  <a:srgbClr val="9900CC"/>
                </a:solidFill>
              </a:rPr>
              <a:t>You can measure temperature by measuring changes in resistance</a:t>
            </a:r>
          </a:p>
          <a:p>
            <a:pPr lvl="1" eaLnBrk="1" hangingPunct="1">
              <a:buFontTx/>
              <a:buChar char="•"/>
            </a:pPr>
            <a:r>
              <a:rPr lang="en-US" sz="2400" dirty="0">
                <a:solidFill>
                  <a:srgbClr val="9900CC"/>
                </a:solidFill>
                <a:sym typeface="Symbol" pitchFamily="18" charset="2"/>
              </a:rPr>
              <a:t>Resistance-temperature devices</a:t>
            </a:r>
          </a:p>
          <a:p>
            <a:pPr eaLnBrk="1" hangingPunct="1">
              <a:buFontTx/>
              <a:buChar char="•"/>
            </a:pPr>
            <a:r>
              <a:rPr lang="en-US" sz="2400" dirty="0">
                <a:solidFill>
                  <a:srgbClr val="FF0000"/>
                </a:solidFill>
                <a:sym typeface="Symbol" pitchFamily="18" charset="2"/>
              </a:rPr>
              <a:t>Resistors are used whenever you want a linear relationship between potential and current</a:t>
            </a:r>
          </a:p>
          <a:p>
            <a:pPr lvl="1" eaLnBrk="1" hangingPunct="1">
              <a:buFontTx/>
              <a:buChar char="•"/>
            </a:pPr>
            <a:r>
              <a:rPr lang="en-US" sz="2400" dirty="0">
                <a:solidFill>
                  <a:srgbClr val="FF0000"/>
                </a:solidFill>
                <a:sym typeface="Symbol" pitchFamily="18" charset="2"/>
              </a:rPr>
              <a:t>They are cheap</a:t>
            </a:r>
          </a:p>
          <a:p>
            <a:pPr lvl="1" eaLnBrk="1" hangingPunct="1">
              <a:buFontTx/>
              <a:buChar char="•"/>
            </a:pPr>
            <a:r>
              <a:rPr lang="en-US" sz="2400" dirty="0">
                <a:solidFill>
                  <a:srgbClr val="FF0000"/>
                </a:solidFill>
                <a:sym typeface="Symbol" pitchFamily="18" charset="2"/>
              </a:rPr>
              <a:t>They are useful</a:t>
            </a:r>
          </a:p>
          <a:p>
            <a:pPr lvl="1" eaLnBrk="1" hangingPunct="1">
              <a:buFontTx/>
              <a:buChar char="•"/>
            </a:pPr>
            <a:r>
              <a:rPr lang="en-US" sz="2400" dirty="0">
                <a:solidFill>
                  <a:srgbClr val="FF0000"/>
                </a:solidFill>
                <a:sym typeface="Symbol" pitchFamily="18" charset="2"/>
              </a:rPr>
              <a:t>They appear in virtually every electronic circuit</a:t>
            </a:r>
          </a:p>
        </p:txBody>
      </p:sp>
      <p:pic>
        <p:nvPicPr>
          <p:cNvPr id="6625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1905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09800"/>
            <a:ext cx="12096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25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338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253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686300"/>
            <a:ext cx="8839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2531">
                                            <p:txEl>
                                              <p:pRg st="0" end="0"/>
                                            </p:txEl>
                                          </p:spTgt>
                                        </p:tgtEl>
                                        <p:attrNameLst>
                                          <p:attrName>style.visibility</p:attrName>
                                        </p:attrNameLst>
                                      </p:cBhvr>
                                      <p:to>
                                        <p:strVal val="visible"/>
                                      </p:to>
                                    </p:set>
                                    <p:anim calcmode="lin" valueType="num">
                                      <p:cBhvr additive="base">
                                        <p:cTn id="7" dur="500" fill="hold"/>
                                        <p:tgtEl>
                                          <p:spTgt spid="66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2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62531">
                                            <p:txEl>
                                              <p:pRg st="1" end="1"/>
                                            </p:txEl>
                                          </p:spTgt>
                                        </p:tgtEl>
                                        <p:attrNameLst>
                                          <p:attrName>style.visibility</p:attrName>
                                        </p:attrNameLst>
                                      </p:cBhvr>
                                      <p:to>
                                        <p:strVal val="visible"/>
                                      </p:to>
                                    </p:set>
                                    <p:anim calcmode="lin" valueType="num">
                                      <p:cBhvr additive="base">
                                        <p:cTn id="11" dur="500" fill="hold"/>
                                        <p:tgtEl>
                                          <p:spTgt spid="6625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62531">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662536"/>
                                        </p:tgtEl>
                                        <p:attrNameLst>
                                          <p:attrName>style.visibility</p:attrName>
                                        </p:attrNameLst>
                                      </p:cBhvr>
                                      <p:to>
                                        <p:strVal val="visible"/>
                                      </p:to>
                                    </p:set>
                                    <p:animEffect transition="in" filter="dissolve">
                                      <p:cBhvr>
                                        <p:cTn id="16" dur="500"/>
                                        <p:tgtEl>
                                          <p:spTgt spid="662536"/>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662537"/>
                                        </p:tgtEl>
                                        <p:attrNameLst>
                                          <p:attrName>style.visibility</p:attrName>
                                        </p:attrNameLst>
                                      </p:cBhvr>
                                      <p:to>
                                        <p:strVal val="visible"/>
                                      </p:to>
                                    </p:set>
                                    <p:animEffect transition="in" filter="dissolve">
                                      <p:cBhvr>
                                        <p:cTn id="20" dur="500"/>
                                        <p:tgtEl>
                                          <p:spTgt spid="662537"/>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662540"/>
                                        </p:tgtEl>
                                        <p:attrNameLst>
                                          <p:attrName>style.visibility</p:attrName>
                                        </p:attrNameLst>
                                      </p:cBhvr>
                                      <p:to>
                                        <p:strVal val="visible"/>
                                      </p:to>
                                    </p:set>
                                    <p:animEffect transition="in" filter="dissolve">
                                      <p:cBhvr>
                                        <p:cTn id="24" dur="500"/>
                                        <p:tgtEl>
                                          <p:spTgt spid="6625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62531">
                                            <p:txEl>
                                              <p:pRg st="2" end="2"/>
                                            </p:txEl>
                                          </p:spTgt>
                                        </p:tgtEl>
                                        <p:attrNameLst>
                                          <p:attrName>style.visibility</p:attrName>
                                        </p:attrNameLst>
                                      </p:cBhvr>
                                      <p:to>
                                        <p:strVal val="visible"/>
                                      </p:to>
                                    </p:set>
                                    <p:anim calcmode="lin" valueType="num">
                                      <p:cBhvr additive="base">
                                        <p:cTn id="29" dur="500" fill="hold"/>
                                        <p:tgtEl>
                                          <p:spTgt spid="66253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62531">
                                            <p:txEl>
                                              <p:pRg st="2" end="2"/>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62531">
                                            <p:txEl>
                                              <p:pRg st="3" end="3"/>
                                            </p:txEl>
                                          </p:spTgt>
                                        </p:tgtEl>
                                        <p:attrNameLst>
                                          <p:attrName>style.visibility</p:attrName>
                                        </p:attrNameLst>
                                      </p:cBhvr>
                                      <p:to>
                                        <p:strVal val="visible"/>
                                      </p:to>
                                    </p:set>
                                    <p:anim calcmode="lin" valueType="num">
                                      <p:cBhvr additive="base">
                                        <p:cTn id="33" dur="500" fill="hold"/>
                                        <p:tgtEl>
                                          <p:spTgt spid="662531">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62531">
                                            <p:txEl>
                                              <p:pRg st="3" end="3"/>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662538"/>
                                        </p:tgtEl>
                                        <p:attrNameLst>
                                          <p:attrName>style.visibility</p:attrName>
                                        </p:attrNameLst>
                                      </p:cBhvr>
                                      <p:to>
                                        <p:strVal val="visible"/>
                                      </p:to>
                                    </p:set>
                                    <p:animEffect transition="in" filter="dissolve">
                                      <p:cBhvr>
                                        <p:cTn id="38" dur="500"/>
                                        <p:tgtEl>
                                          <p:spTgt spid="6625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2531">
                                            <p:txEl>
                                              <p:pRg st="4" end="4"/>
                                            </p:txEl>
                                          </p:spTgt>
                                        </p:tgtEl>
                                        <p:attrNameLst>
                                          <p:attrName>style.visibility</p:attrName>
                                        </p:attrNameLst>
                                      </p:cBhvr>
                                      <p:to>
                                        <p:strVal val="visible"/>
                                      </p:to>
                                    </p:set>
                                    <p:anim calcmode="lin" valueType="num">
                                      <p:cBhvr additive="base">
                                        <p:cTn id="43" dur="500" fill="hold"/>
                                        <p:tgtEl>
                                          <p:spTgt spid="662531">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2531">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2531">
                                            <p:txEl>
                                              <p:pRg st="5" end="5"/>
                                            </p:txEl>
                                          </p:spTgt>
                                        </p:tgtEl>
                                        <p:attrNameLst>
                                          <p:attrName>style.visibility</p:attrName>
                                        </p:attrNameLst>
                                      </p:cBhvr>
                                      <p:to>
                                        <p:strVal val="visible"/>
                                      </p:to>
                                    </p:set>
                                    <p:anim calcmode="lin" valueType="num">
                                      <p:cBhvr additive="base">
                                        <p:cTn id="47" dur="500" fill="hold"/>
                                        <p:tgtEl>
                                          <p:spTgt spid="662531">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62531">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62531">
                                            <p:txEl>
                                              <p:pRg st="6" end="6"/>
                                            </p:txEl>
                                          </p:spTgt>
                                        </p:tgtEl>
                                        <p:attrNameLst>
                                          <p:attrName>style.visibility</p:attrName>
                                        </p:attrNameLst>
                                      </p:cBhvr>
                                      <p:to>
                                        <p:strVal val="visible"/>
                                      </p:to>
                                    </p:set>
                                    <p:anim calcmode="lin" valueType="num">
                                      <p:cBhvr additive="base">
                                        <p:cTn id="51" dur="500" fill="hold"/>
                                        <p:tgtEl>
                                          <p:spTgt spid="662531">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62531">
                                            <p:txEl>
                                              <p:pRg st="6" end="6"/>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62531">
                                            <p:txEl>
                                              <p:pRg st="7" end="7"/>
                                            </p:txEl>
                                          </p:spTgt>
                                        </p:tgtEl>
                                        <p:attrNameLst>
                                          <p:attrName>style.visibility</p:attrName>
                                        </p:attrNameLst>
                                      </p:cBhvr>
                                      <p:to>
                                        <p:strVal val="visible"/>
                                      </p:to>
                                    </p:set>
                                    <p:anim calcmode="lin" valueType="num">
                                      <p:cBhvr additive="base">
                                        <p:cTn id="55" dur="500" fill="hold"/>
                                        <p:tgtEl>
                                          <p:spTgt spid="66253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62531">
                                            <p:txEl>
                                              <p:pRg st="7" end="7"/>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9" presetClass="entr" presetSubtype="0" fill="hold" nodeType="afterEffect">
                                  <p:stCondLst>
                                    <p:cond delay="0"/>
                                  </p:stCondLst>
                                  <p:childTnLst>
                                    <p:set>
                                      <p:cBhvr>
                                        <p:cTn id="59" dur="1" fill="hold">
                                          <p:stCondLst>
                                            <p:cond delay="0"/>
                                          </p:stCondLst>
                                        </p:cTn>
                                        <p:tgtEl>
                                          <p:spTgt spid="662539"/>
                                        </p:tgtEl>
                                        <p:attrNameLst>
                                          <p:attrName>style.visibility</p:attrName>
                                        </p:attrNameLst>
                                      </p:cBhvr>
                                      <p:to>
                                        <p:strVal val="visible"/>
                                      </p:to>
                                    </p:set>
                                    <p:animEffect transition="in" filter="dissolve">
                                      <p:cBhvr>
                                        <p:cTn id="60" dur="500"/>
                                        <p:tgtEl>
                                          <p:spTgt spid="66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C1FF62-EADD-4939-B310-186A356931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26.1</a:t>
            </a:r>
          </a:p>
        </p:txBody>
      </p:sp>
      <p:sp>
        <p:nvSpPr>
          <p:cNvPr id="5" name="Rectangle 4"/>
          <p:cNvSpPr/>
          <p:nvPr/>
        </p:nvSpPr>
        <p:spPr>
          <a:xfrm>
            <a:off x="457200" y="1371600"/>
            <a:ext cx="8229600" cy="1815882"/>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Consider positive and negative charges of equal magnitude moving horizontally through the four regions shown in the figure. Rank the current in these four regions from highest to lowest. </a:t>
            </a:r>
          </a:p>
        </p:txBody>
      </p:sp>
      <p:pic>
        <p:nvPicPr>
          <p:cNvPr id="4" name="Picture 3" descr="Four illustrations show four identical cylindrical region placed horizontally, with different numbers of charged particles travelling in different directions. In illustration a, three positively charged particles are moving horizontally rightward, and two negatively charged particles are moving leftward. In illustration b, four positively charged particles are moving horizontally rightward. In illustration c, two positively charged particles are moving horizontally rightward, and two negatively charged particles are moving leftward. In illustration d, two negatively charged particles are moving leftward.">
            <a:extLst>
              <a:ext uri="{FF2B5EF4-FFF2-40B4-BE49-F238E27FC236}">
                <a16:creationId xmlns:a16="http://schemas.microsoft.com/office/drawing/2014/main" id="{B19661E5-9EE0-48DA-823D-DE13DE708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814" y="3391097"/>
            <a:ext cx="6726372" cy="1871686"/>
          </a:xfrm>
          <a:prstGeom prst="rect">
            <a:avLst/>
          </a:prstGeom>
        </p:spPr>
      </p:pic>
      <p:sp>
        <p:nvSpPr>
          <p:cNvPr id="2" name="TextBox 1"/>
          <p:cNvSpPr txBox="1"/>
          <p:nvPr/>
        </p:nvSpPr>
        <p:spPr>
          <a:xfrm>
            <a:off x="304800" y="381000"/>
            <a:ext cx="2286000" cy="830997"/>
          </a:xfrm>
          <a:prstGeom prst="rect">
            <a:avLst/>
          </a:prstGeom>
          <a:noFill/>
        </p:spPr>
        <p:txBody>
          <a:bodyPr wrap="square" rtlCol="0">
            <a:spAutoFit/>
          </a:bodyPr>
          <a:lstStyle/>
          <a:p>
            <a:r>
              <a:rPr lang="en-US" dirty="0">
                <a:solidFill>
                  <a:srgbClr val="FF0000"/>
                </a:solidFill>
              </a:rPr>
              <a:t>JIT</a:t>
            </a:r>
          </a:p>
        </p:txBody>
      </p:sp>
      <p:sp>
        <p:nvSpPr>
          <p:cNvPr id="7" name="Rectangle 6"/>
          <p:cNvSpPr/>
          <p:nvPr/>
        </p:nvSpPr>
        <p:spPr>
          <a:xfrm>
            <a:off x="3052192" y="5975136"/>
            <a:ext cx="3039615" cy="523220"/>
          </a:xfrm>
          <a:prstGeom prst="rect">
            <a:avLst/>
          </a:prstGeom>
        </p:spPr>
        <p:txBody>
          <a:bodyPr wrap="none">
            <a:spAutoFit/>
          </a:bodyPr>
          <a:lstStyle/>
          <a:p>
            <a:r>
              <a:rPr lang="pt-BR" sz="2800" b="1" dirty="0">
                <a:latin typeface="Times New Roman" panose="02020603050405020304" pitchFamily="18" charset="0"/>
                <a:cs typeface="Times New Roman" panose="02020603050405020304" pitchFamily="18" charset="0"/>
              </a:rPr>
              <a:t>(</a:t>
            </a:r>
            <a:r>
              <a:rPr lang="pt-BR" sz="2800" b="1" dirty="0">
                <a:solidFill>
                  <a:schemeClr val="tx1"/>
                </a:solidFill>
                <a:latin typeface="Times New Roman" panose="02020603050405020304" pitchFamily="18" charset="0"/>
                <a:cs typeface="Times New Roman" panose="02020603050405020304" pitchFamily="18" charset="0"/>
              </a:rPr>
              <a:t>a) &gt; (b) = (c) &gt; (d)</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6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4" name="Text Box 4"/>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Ohm’s Law: Microscopic Version</a:t>
            </a:r>
          </a:p>
        </p:txBody>
      </p:sp>
      <p:sp>
        <p:nvSpPr>
          <p:cNvPr id="655365" name="Text Box 5"/>
          <p:cNvSpPr txBox="1">
            <a:spLocks noChangeArrowheads="1"/>
          </p:cNvSpPr>
          <p:nvPr/>
        </p:nvSpPr>
        <p:spPr bwMode="auto">
          <a:xfrm>
            <a:off x="0" y="685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8000"/>
                </a:solidFill>
              </a:rPr>
              <a:t>In general, the stronger the electric field, the faster the charge carriers drift</a:t>
            </a:r>
          </a:p>
          <a:p>
            <a:pPr eaLnBrk="1" hangingPunct="1">
              <a:buFontTx/>
              <a:buChar char="•"/>
            </a:pPr>
            <a:r>
              <a:rPr lang="en-US" sz="2400">
                <a:solidFill>
                  <a:srgbClr val="008000"/>
                </a:solidFill>
              </a:rPr>
              <a:t>The relationship is often proportional</a:t>
            </a:r>
          </a:p>
        </p:txBody>
      </p:sp>
      <p:graphicFrame>
        <p:nvGraphicFramePr>
          <p:cNvPr id="655390" name="Object 30"/>
          <p:cNvGraphicFramePr>
            <a:graphicFrameLocks noChangeAspect="1"/>
          </p:cNvGraphicFramePr>
          <p:nvPr/>
        </p:nvGraphicFramePr>
        <p:xfrm>
          <a:off x="7543800" y="1752600"/>
          <a:ext cx="1339850" cy="469900"/>
        </p:xfrm>
        <a:graphic>
          <a:graphicData uri="http://schemas.openxmlformats.org/presentationml/2006/ole">
            <mc:AlternateContent xmlns:mc="http://schemas.openxmlformats.org/markup-compatibility/2006">
              <mc:Choice xmlns:v="urn:schemas-microsoft-com:vml" Requires="v">
                <p:oleObj name="Equation" r:id="rId2" imgW="545760" imgH="215640" progId="Equation.DSMT4">
                  <p:embed/>
                </p:oleObj>
              </mc:Choice>
              <mc:Fallback>
                <p:oleObj name="Equation" r:id="rId2" imgW="545760" imgH="215640" progId="Equation.DSMT4">
                  <p:embed/>
                  <p:pic>
                    <p:nvPicPr>
                      <p:cNvPr id="0"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752600"/>
                        <a:ext cx="1339850" cy="469900"/>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391" name="Text Box 31"/>
          <p:cNvSpPr txBox="1">
            <a:spLocks noChangeArrowheads="1"/>
          </p:cNvSpPr>
          <p:nvPr/>
        </p:nvSpPr>
        <p:spPr bwMode="auto">
          <a:xfrm>
            <a:off x="0" y="1752600"/>
            <a:ext cx="8763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i="1">
                <a:solidFill>
                  <a:srgbClr val="9900CC"/>
                </a:solidFill>
              </a:rPr>
              <a:t>Ohm’s Law</a:t>
            </a:r>
            <a:r>
              <a:rPr lang="en-US" sz="2400">
                <a:solidFill>
                  <a:srgbClr val="9900CC"/>
                </a:solidFill>
              </a:rPr>
              <a:t> says that it is proportional</a:t>
            </a:r>
          </a:p>
          <a:p>
            <a:pPr lvl="1" eaLnBrk="1" hangingPunct="1">
              <a:buFontTx/>
              <a:buChar char="•"/>
            </a:pPr>
            <a:r>
              <a:rPr lang="en-US" sz="2400">
                <a:solidFill>
                  <a:srgbClr val="9900CC"/>
                </a:solidFill>
              </a:rPr>
              <a:t>Ohm’s Law doesn’t </a:t>
            </a:r>
            <a:r>
              <a:rPr lang="en-US" sz="2400" i="1">
                <a:solidFill>
                  <a:srgbClr val="9900CC"/>
                </a:solidFill>
              </a:rPr>
              <a:t>always</a:t>
            </a:r>
            <a:r>
              <a:rPr lang="en-US" sz="2400">
                <a:solidFill>
                  <a:srgbClr val="9900CC"/>
                </a:solidFill>
              </a:rPr>
              <a:t> apply</a:t>
            </a:r>
          </a:p>
          <a:p>
            <a:pPr eaLnBrk="1" hangingPunct="1">
              <a:buFontTx/>
              <a:buChar char="•"/>
            </a:pPr>
            <a:r>
              <a:rPr lang="en-US" sz="2400">
                <a:solidFill>
                  <a:srgbClr val="9900CC"/>
                </a:solidFill>
              </a:rPr>
              <a:t>The proportionality constant, denoted </a:t>
            </a:r>
            <a:r>
              <a:rPr lang="en-US" sz="2400" i="1">
                <a:solidFill>
                  <a:srgbClr val="9900CC"/>
                </a:solidFill>
                <a:sym typeface="Symbol" pitchFamily="18" charset="2"/>
              </a:rPr>
              <a:t></a:t>
            </a:r>
            <a:r>
              <a:rPr lang="en-US" sz="2400">
                <a:solidFill>
                  <a:srgbClr val="9900CC"/>
                </a:solidFill>
                <a:sym typeface="Symbol" pitchFamily="18" charset="2"/>
              </a:rPr>
              <a:t>, is called the </a:t>
            </a:r>
            <a:r>
              <a:rPr lang="en-US" sz="2400" i="1">
                <a:solidFill>
                  <a:srgbClr val="9900CC"/>
                </a:solidFill>
                <a:sym typeface="Symbol" pitchFamily="18" charset="2"/>
              </a:rPr>
              <a:t>resistivity</a:t>
            </a:r>
          </a:p>
          <a:p>
            <a:pPr lvl="1" eaLnBrk="1" hangingPunct="1">
              <a:buFontTx/>
              <a:buChar char="•"/>
            </a:pPr>
            <a:r>
              <a:rPr lang="en-US" sz="2400">
                <a:solidFill>
                  <a:srgbClr val="9900CC"/>
                </a:solidFill>
                <a:sym typeface="Symbol" pitchFamily="18" charset="2"/>
              </a:rPr>
              <a:t>It has nothing to do with charge density, even though it has the same symbol</a:t>
            </a:r>
          </a:p>
          <a:p>
            <a:pPr lvl="1" eaLnBrk="1" hangingPunct="1">
              <a:buFontTx/>
              <a:buChar char="•"/>
            </a:pPr>
            <a:r>
              <a:rPr lang="en-US" sz="2400">
                <a:solidFill>
                  <a:srgbClr val="9900CC"/>
                </a:solidFill>
                <a:sym typeface="Symbol" pitchFamily="18" charset="2"/>
              </a:rPr>
              <a:t>It depends (strongly) on the substance used and (weakly) on the temperature</a:t>
            </a:r>
          </a:p>
        </p:txBody>
      </p:sp>
      <p:sp>
        <p:nvSpPr>
          <p:cNvPr id="655392" name="Text Box 32"/>
          <p:cNvSpPr txBox="1">
            <a:spLocks noChangeArrowheads="1"/>
          </p:cNvSpPr>
          <p:nvPr/>
        </p:nvSpPr>
        <p:spPr bwMode="auto">
          <a:xfrm>
            <a:off x="0" y="4267200"/>
            <a:ext cx="876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sym typeface="Symbol" pitchFamily="18" charset="2"/>
              </a:rPr>
              <a:t>Resistivities vary over</a:t>
            </a:r>
            <a:r>
              <a:rPr lang="en-US" sz="2400" i="1">
                <a:solidFill>
                  <a:schemeClr val="accent2"/>
                </a:solidFill>
                <a:sym typeface="Symbol" pitchFamily="18" charset="2"/>
              </a:rPr>
              <a:t> many</a:t>
            </a:r>
            <a:r>
              <a:rPr lang="en-US" sz="2400">
                <a:solidFill>
                  <a:schemeClr val="accent2"/>
                </a:solidFill>
                <a:sym typeface="Symbol" pitchFamily="18" charset="2"/>
              </a:rPr>
              <a:t> orders of magnitude</a:t>
            </a:r>
          </a:p>
          <a:p>
            <a:pPr lvl="1" eaLnBrk="1" hangingPunct="1">
              <a:buFontTx/>
              <a:buChar char="•"/>
            </a:pPr>
            <a:r>
              <a:rPr lang="en-US" sz="2400">
                <a:solidFill>
                  <a:schemeClr val="accent2"/>
                </a:solidFill>
                <a:sym typeface="Symbol" pitchFamily="18" charset="2"/>
              </a:rPr>
              <a:t>Silver: </a:t>
            </a:r>
            <a:r>
              <a:rPr lang="en-US" sz="2400" i="1">
                <a:solidFill>
                  <a:schemeClr val="accent2"/>
                </a:solidFill>
                <a:sym typeface="Symbol" pitchFamily="18" charset="2"/>
              </a:rPr>
              <a:t> = </a:t>
            </a:r>
            <a:r>
              <a:rPr lang="en-US" sz="2400">
                <a:solidFill>
                  <a:schemeClr val="accent2"/>
                </a:solidFill>
                <a:sym typeface="Symbol" pitchFamily="18" charset="2"/>
              </a:rPr>
              <a:t>1.5910</a:t>
            </a:r>
            <a:r>
              <a:rPr lang="en-US" sz="2400" baseline="30000">
                <a:solidFill>
                  <a:schemeClr val="accent2"/>
                </a:solidFill>
                <a:sym typeface="Symbol" pitchFamily="18" charset="2"/>
              </a:rPr>
              <a:t>-8</a:t>
            </a:r>
            <a:r>
              <a:rPr lang="en-US" sz="2400">
                <a:solidFill>
                  <a:schemeClr val="accent2"/>
                </a:solidFill>
                <a:sym typeface="Symbol" pitchFamily="18" charset="2"/>
              </a:rPr>
              <a:t> m, a nearly perfect conductor</a:t>
            </a:r>
          </a:p>
          <a:p>
            <a:pPr lvl="1" eaLnBrk="1" hangingPunct="1">
              <a:buFontTx/>
              <a:buChar char="•"/>
            </a:pPr>
            <a:r>
              <a:rPr lang="en-US" sz="2400">
                <a:solidFill>
                  <a:schemeClr val="accent2"/>
                </a:solidFill>
                <a:sym typeface="Symbol" pitchFamily="18" charset="2"/>
              </a:rPr>
              <a:t>Fused Quartz: </a:t>
            </a:r>
            <a:r>
              <a:rPr lang="en-US" sz="2400" i="1">
                <a:solidFill>
                  <a:schemeClr val="accent2"/>
                </a:solidFill>
                <a:sym typeface="Symbol" pitchFamily="18" charset="2"/>
              </a:rPr>
              <a:t> = </a:t>
            </a:r>
            <a:r>
              <a:rPr lang="en-US" sz="2400">
                <a:solidFill>
                  <a:schemeClr val="accent2"/>
                </a:solidFill>
                <a:sym typeface="Symbol" pitchFamily="18" charset="2"/>
              </a:rPr>
              <a:t>7.510</a:t>
            </a:r>
            <a:r>
              <a:rPr lang="en-US" sz="2400" baseline="30000">
                <a:solidFill>
                  <a:schemeClr val="accent2"/>
                </a:solidFill>
                <a:sym typeface="Symbol" pitchFamily="18" charset="2"/>
              </a:rPr>
              <a:t>17</a:t>
            </a:r>
            <a:r>
              <a:rPr lang="en-US" sz="2400">
                <a:solidFill>
                  <a:schemeClr val="accent2"/>
                </a:solidFill>
                <a:sym typeface="Symbol" pitchFamily="18" charset="2"/>
              </a:rPr>
              <a:t> m, a nearly perfect insulator</a:t>
            </a:r>
          </a:p>
          <a:p>
            <a:pPr lvl="1" eaLnBrk="1" hangingPunct="1">
              <a:buFontTx/>
              <a:buChar char="•"/>
            </a:pPr>
            <a:r>
              <a:rPr lang="en-US" sz="2400">
                <a:solidFill>
                  <a:schemeClr val="accent2"/>
                </a:solidFill>
                <a:sym typeface="Symbol" pitchFamily="18" charset="2"/>
              </a:rPr>
              <a:t>Silicon: </a:t>
            </a:r>
            <a:r>
              <a:rPr lang="en-US" sz="2400" i="1">
                <a:solidFill>
                  <a:schemeClr val="accent2"/>
                </a:solidFill>
                <a:sym typeface="Symbol" pitchFamily="18" charset="2"/>
              </a:rPr>
              <a:t> = </a:t>
            </a:r>
            <a:r>
              <a:rPr lang="en-US" sz="2400">
                <a:solidFill>
                  <a:schemeClr val="accent2"/>
                </a:solidFill>
                <a:sym typeface="Symbol" pitchFamily="18" charset="2"/>
              </a:rPr>
              <a:t>640 m, a semi-conductor</a:t>
            </a:r>
          </a:p>
        </p:txBody>
      </p:sp>
      <p:sp>
        <p:nvSpPr>
          <p:cNvPr id="655393" name="Text Box 33"/>
          <p:cNvSpPr txBox="1">
            <a:spLocks noChangeArrowheads="1"/>
          </p:cNvSpPr>
          <p:nvPr/>
        </p:nvSpPr>
        <p:spPr bwMode="auto">
          <a:xfrm>
            <a:off x="2133600" y="5867400"/>
            <a:ext cx="31242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a:t>Ignore units for now</a:t>
            </a:r>
            <a:endParaRPr lang="en-US" sz="240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65">
                                            <p:txEl>
                                              <p:pRg st="0" end="0"/>
                                            </p:txEl>
                                          </p:spTgt>
                                        </p:tgtEl>
                                        <p:attrNameLst>
                                          <p:attrName>style.visibility</p:attrName>
                                        </p:attrNameLst>
                                      </p:cBhvr>
                                      <p:to>
                                        <p:strVal val="visible"/>
                                      </p:to>
                                    </p:set>
                                    <p:anim calcmode="lin" valueType="num">
                                      <p:cBhvr additive="base">
                                        <p:cTn id="7" dur="500" fill="hold"/>
                                        <p:tgtEl>
                                          <p:spTgt spid="6553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65">
                                            <p:txEl>
                                              <p:pRg st="1" end="1"/>
                                            </p:txEl>
                                          </p:spTgt>
                                        </p:tgtEl>
                                        <p:attrNameLst>
                                          <p:attrName>style.visibility</p:attrName>
                                        </p:attrNameLst>
                                      </p:cBhvr>
                                      <p:to>
                                        <p:strVal val="visible"/>
                                      </p:to>
                                    </p:set>
                                    <p:anim calcmode="lin" valueType="num">
                                      <p:cBhvr additive="base">
                                        <p:cTn id="13" dur="500" fill="hold"/>
                                        <p:tgtEl>
                                          <p:spTgt spid="6553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1">
                                            <p:txEl>
                                              <p:pRg st="0" end="0"/>
                                            </p:txEl>
                                          </p:spTgt>
                                        </p:tgtEl>
                                        <p:attrNameLst>
                                          <p:attrName>style.visibility</p:attrName>
                                        </p:attrNameLst>
                                      </p:cBhvr>
                                      <p:to>
                                        <p:strVal val="visible"/>
                                      </p:to>
                                    </p:set>
                                    <p:anim calcmode="lin" valueType="num">
                                      <p:cBhvr additive="base">
                                        <p:cTn id="19" dur="500" fill="hold"/>
                                        <p:tgtEl>
                                          <p:spTgt spid="65539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5391">
                                            <p:txEl>
                                              <p:pRg st="1" end="1"/>
                                            </p:txEl>
                                          </p:spTgt>
                                        </p:tgtEl>
                                        <p:attrNameLst>
                                          <p:attrName>style.visibility</p:attrName>
                                        </p:attrNameLst>
                                      </p:cBhvr>
                                      <p:to>
                                        <p:strVal val="visible"/>
                                      </p:to>
                                    </p:set>
                                    <p:anim calcmode="lin" valueType="num">
                                      <p:cBhvr additive="base">
                                        <p:cTn id="23" dur="500" fill="hold"/>
                                        <p:tgtEl>
                                          <p:spTgt spid="65539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5391">
                                            <p:txEl>
                                              <p:pRg st="1" end="1"/>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655390"/>
                                        </p:tgtEl>
                                        <p:attrNameLst>
                                          <p:attrName>style.visibility</p:attrName>
                                        </p:attrNameLst>
                                      </p:cBhvr>
                                      <p:to>
                                        <p:strVal val="visible"/>
                                      </p:to>
                                    </p:set>
                                    <p:animEffect transition="in" filter="wipe(left)">
                                      <p:cBhvr>
                                        <p:cTn id="28" dur="500"/>
                                        <p:tgtEl>
                                          <p:spTgt spid="6553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55391">
                                            <p:txEl>
                                              <p:pRg st="2" end="2"/>
                                            </p:txEl>
                                          </p:spTgt>
                                        </p:tgtEl>
                                        <p:attrNameLst>
                                          <p:attrName>style.visibility</p:attrName>
                                        </p:attrNameLst>
                                      </p:cBhvr>
                                      <p:to>
                                        <p:strVal val="visible"/>
                                      </p:to>
                                    </p:set>
                                    <p:anim calcmode="lin" valueType="num">
                                      <p:cBhvr additive="base">
                                        <p:cTn id="33" dur="500" fill="hold"/>
                                        <p:tgtEl>
                                          <p:spTgt spid="655391">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55391">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55391">
                                            <p:txEl>
                                              <p:pRg st="3" end="3"/>
                                            </p:txEl>
                                          </p:spTgt>
                                        </p:tgtEl>
                                        <p:attrNameLst>
                                          <p:attrName>style.visibility</p:attrName>
                                        </p:attrNameLst>
                                      </p:cBhvr>
                                      <p:to>
                                        <p:strVal val="visible"/>
                                      </p:to>
                                    </p:set>
                                    <p:anim calcmode="lin" valueType="num">
                                      <p:cBhvr additive="base">
                                        <p:cTn id="37" dur="500" fill="hold"/>
                                        <p:tgtEl>
                                          <p:spTgt spid="65539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1">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55391">
                                            <p:txEl>
                                              <p:pRg st="4" end="4"/>
                                            </p:txEl>
                                          </p:spTgt>
                                        </p:tgtEl>
                                        <p:attrNameLst>
                                          <p:attrName>style.visibility</p:attrName>
                                        </p:attrNameLst>
                                      </p:cBhvr>
                                      <p:to>
                                        <p:strVal val="visible"/>
                                      </p:to>
                                    </p:set>
                                    <p:anim calcmode="lin" valueType="num">
                                      <p:cBhvr additive="base">
                                        <p:cTn id="41" dur="500" fill="hold"/>
                                        <p:tgtEl>
                                          <p:spTgt spid="65539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553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55392">
                                            <p:txEl>
                                              <p:pRg st="0" end="0"/>
                                            </p:txEl>
                                          </p:spTgt>
                                        </p:tgtEl>
                                        <p:attrNameLst>
                                          <p:attrName>style.visibility</p:attrName>
                                        </p:attrNameLst>
                                      </p:cBhvr>
                                      <p:to>
                                        <p:strVal val="visible"/>
                                      </p:to>
                                    </p:set>
                                    <p:anim calcmode="lin" valueType="num">
                                      <p:cBhvr additive="base">
                                        <p:cTn id="47" dur="500" fill="hold"/>
                                        <p:tgtEl>
                                          <p:spTgt spid="655392">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5539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55392">
                                            <p:txEl>
                                              <p:pRg st="1" end="1"/>
                                            </p:txEl>
                                          </p:spTgt>
                                        </p:tgtEl>
                                        <p:attrNameLst>
                                          <p:attrName>style.visibility</p:attrName>
                                        </p:attrNameLst>
                                      </p:cBhvr>
                                      <p:to>
                                        <p:strVal val="visible"/>
                                      </p:to>
                                    </p:set>
                                    <p:anim calcmode="lin" valueType="num">
                                      <p:cBhvr additive="base">
                                        <p:cTn id="51" dur="500" fill="hold"/>
                                        <p:tgtEl>
                                          <p:spTgt spid="655392">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55392">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55392">
                                            <p:txEl>
                                              <p:pRg st="2" end="2"/>
                                            </p:txEl>
                                          </p:spTgt>
                                        </p:tgtEl>
                                        <p:attrNameLst>
                                          <p:attrName>style.visibility</p:attrName>
                                        </p:attrNameLst>
                                      </p:cBhvr>
                                      <p:to>
                                        <p:strVal val="visible"/>
                                      </p:to>
                                    </p:set>
                                    <p:anim calcmode="lin" valueType="num">
                                      <p:cBhvr additive="base">
                                        <p:cTn id="55" dur="500" fill="hold"/>
                                        <p:tgtEl>
                                          <p:spTgt spid="655392">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5392">
                                            <p:txEl>
                                              <p:pRg st="2" end="2"/>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55392">
                                            <p:txEl>
                                              <p:pRg st="3" end="3"/>
                                            </p:txEl>
                                          </p:spTgt>
                                        </p:tgtEl>
                                        <p:attrNameLst>
                                          <p:attrName>style.visibility</p:attrName>
                                        </p:attrNameLst>
                                      </p:cBhvr>
                                      <p:to>
                                        <p:strVal val="visible"/>
                                      </p:to>
                                    </p:set>
                                    <p:anim calcmode="lin" valueType="num">
                                      <p:cBhvr additive="base">
                                        <p:cTn id="59" dur="500" fill="hold"/>
                                        <p:tgtEl>
                                          <p:spTgt spid="655392">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55392">
                                            <p:txEl>
                                              <p:pRg st="3" end="3"/>
                                            </p:txEl>
                                          </p:spTgt>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655393">
                                            <p:bg/>
                                          </p:spTgt>
                                        </p:tgtEl>
                                        <p:attrNameLst>
                                          <p:attrName>style.visibility</p:attrName>
                                        </p:attrNameLst>
                                      </p:cBhvr>
                                      <p:to>
                                        <p:strVal val="visible"/>
                                      </p:to>
                                    </p:set>
                                    <p:animEffect transition="in" filter="dissolve">
                                      <p:cBhvr>
                                        <p:cTn id="64" dur="500"/>
                                        <p:tgtEl>
                                          <p:spTgt spid="65539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5" grpId="0" build="p"/>
      <p:bldP spid="655391" grpId="0" uiExpand="1" build="p"/>
      <p:bldP spid="655392" grpId="0" build="p"/>
      <p:bldP spid="65539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6419" name="Group 35"/>
          <p:cNvGrpSpPr>
            <a:grpSpLocks/>
          </p:cNvGrpSpPr>
          <p:nvPr/>
        </p:nvGrpSpPr>
        <p:grpSpPr bwMode="auto">
          <a:xfrm>
            <a:off x="533400" y="1752600"/>
            <a:ext cx="1066800" cy="1143000"/>
            <a:chOff x="3840" y="1200"/>
            <a:chExt cx="672" cy="720"/>
          </a:xfrm>
        </p:grpSpPr>
        <p:sp>
          <p:nvSpPr>
            <p:cNvPr id="656420" name="Line 36"/>
            <p:cNvSpPr>
              <a:spLocks noChangeShapeType="1"/>
            </p:cNvSpPr>
            <p:nvPr/>
          </p:nvSpPr>
          <p:spPr bwMode="auto">
            <a:xfrm>
              <a:off x="3936" y="120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1" name="Line 37"/>
            <p:cNvSpPr>
              <a:spLocks noChangeShapeType="1"/>
            </p:cNvSpPr>
            <p:nvPr/>
          </p:nvSpPr>
          <p:spPr bwMode="auto">
            <a:xfrm>
              <a:off x="3936" y="144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2" name="Line 38"/>
            <p:cNvSpPr>
              <a:spLocks noChangeShapeType="1"/>
            </p:cNvSpPr>
            <p:nvPr/>
          </p:nvSpPr>
          <p:spPr bwMode="auto">
            <a:xfrm>
              <a:off x="3936" y="168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3" name="Line 39"/>
            <p:cNvSpPr>
              <a:spLocks noChangeShapeType="1"/>
            </p:cNvSpPr>
            <p:nvPr/>
          </p:nvSpPr>
          <p:spPr bwMode="auto">
            <a:xfrm>
              <a:off x="3936" y="192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4" name="Line 40"/>
            <p:cNvSpPr>
              <a:spLocks noChangeShapeType="1"/>
            </p:cNvSpPr>
            <p:nvPr/>
          </p:nvSpPr>
          <p:spPr bwMode="auto">
            <a:xfrm>
              <a:off x="4032" y="1296"/>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5" name="Line 41"/>
            <p:cNvSpPr>
              <a:spLocks noChangeShapeType="1"/>
            </p:cNvSpPr>
            <p:nvPr/>
          </p:nvSpPr>
          <p:spPr bwMode="auto">
            <a:xfrm>
              <a:off x="4032" y="1536"/>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6" name="Line 42"/>
            <p:cNvSpPr>
              <a:spLocks noChangeShapeType="1"/>
            </p:cNvSpPr>
            <p:nvPr/>
          </p:nvSpPr>
          <p:spPr bwMode="auto">
            <a:xfrm>
              <a:off x="4032" y="1776"/>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7" name="Line 43"/>
            <p:cNvSpPr>
              <a:spLocks noChangeShapeType="1"/>
            </p:cNvSpPr>
            <p:nvPr/>
          </p:nvSpPr>
          <p:spPr bwMode="auto">
            <a:xfrm>
              <a:off x="3840" y="1344"/>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8" name="Line 44"/>
            <p:cNvSpPr>
              <a:spLocks noChangeShapeType="1"/>
            </p:cNvSpPr>
            <p:nvPr/>
          </p:nvSpPr>
          <p:spPr bwMode="auto">
            <a:xfrm>
              <a:off x="3840" y="1584"/>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29" name="Line 45"/>
            <p:cNvSpPr>
              <a:spLocks noChangeShapeType="1"/>
            </p:cNvSpPr>
            <p:nvPr/>
          </p:nvSpPr>
          <p:spPr bwMode="auto">
            <a:xfrm>
              <a:off x="3840" y="1824"/>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638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Current</a:t>
            </a:r>
          </a:p>
        </p:txBody>
      </p:sp>
      <p:sp>
        <p:nvSpPr>
          <p:cNvPr id="656387" name="Text Box 3"/>
          <p:cNvSpPr txBox="1">
            <a:spLocks noChangeArrowheads="1"/>
          </p:cNvSpPr>
          <p:nvPr/>
        </p:nvSpPr>
        <p:spPr bwMode="auto">
          <a:xfrm>
            <a:off x="0" y="6858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9900CC"/>
                </a:solidFill>
              </a:rPr>
              <a:t>It is rare we are interested in the microscopic current density</a:t>
            </a:r>
          </a:p>
          <a:p>
            <a:pPr eaLnBrk="1" hangingPunct="1">
              <a:buFontTx/>
              <a:buChar char="•"/>
            </a:pPr>
            <a:r>
              <a:rPr lang="en-US" sz="2400">
                <a:solidFill>
                  <a:srgbClr val="9900CC"/>
                </a:solidFill>
              </a:rPr>
              <a:t>We want to know about the total flow of charge through some object</a:t>
            </a:r>
          </a:p>
        </p:txBody>
      </p:sp>
      <p:sp>
        <p:nvSpPr>
          <p:cNvPr id="656391" name="AutoShape 7"/>
          <p:cNvSpPr>
            <a:spLocks noChangeArrowheads="1"/>
          </p:cNvSpPr>
          <p:nvPr/>
        </p:nvSpPr>
        <p:spPr bwMode="auto">
          <a:xfrm rot="5400000">
            <a:off x="2425700" y="342900"/>
            <a:ext cx="1524000" cy="4038600"/>
          </a:xfrm>
          <a:prstGeom prst="can">
            <a:avLst>
              <a:gd name="adj" fmla="val 37910"/>
            </a:avLst>
          </a:prstGeom>
          <a:gradFill rotWithShape="1">
            <a:gsLst>
              <a:gs pos="0">
                <a:srgbClr val="FFFF00">
                  <a:gamma/>
                  <a:shade val="46275"/>
                  <a:invGamma/>
                </a:srgbClr>
              </a:gs>
              <a:gs pos="50000">
                <a:srgbClr val="FFFF00"/>
              </a:gs>
              <a:gs pos="100000">
                <a:srgbClr val="FFFF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6405" name="Group 21"/>
          <p:cNvGrpSpPr>
            <a:grpSpLocks/>
          </p:cNvGrpSpPr>
          <p:nvPr/>
        </p:nvGrpSpPr>
        <p:grpSpPr bwMode="auto">
          <a:xfrm>
            <a:off x="4749800" y="1752600"/>
            <a:ext cx="1066800" cy="1143000"/>
            <a:chOff x="3840" y="1200"/>
            <a:chExt cx="672" cy="720"/>
          </a:xfrm>
        </p:grpSpPr>
        <p:sp>
          <p:nvSpPr>
            <p:cNvPr id="656392" name="Line 8"/>
            <p:cNvSpPr>
              <a:spLocks noChangeShapeType="1"/>
            </p:cNvSpPr>
            <p:nvPr/>
          </p:nvSpPr>
          <p:spPr bwMode="auto">
            <a:xfrm>
              <a:off x="3936" y="120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3" name="Line 9"/>
            <p:cNvSpPr>
              <a:spLocks noChangeShapeType="1"/>
            </p:cNvSpPr>
            <p:nvPr/>
          </p:nvSpPr>
          <p:spPr bwMode="auto">
            <a:xfrm>
              <a:off x="3936" y="144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4" name="Line 10"/>
            <p:cNvSpPr>
              <a:spLocks noChangeShapeType="1"/>
            </p:cNvSpPr>
            <p:nvPr/>
          </p:nvSpPr>
          <p:spPr bwMode="auto">
            <a:xfrm>
              <a:off x="3936" y="168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5" name="Line 11"/>
            <p:cNvSpPr>
              <a:spLocks noChangeShapeType="1"/>
            </p:cNvSpPr>
            <p:nvPr/>
          </p:nvSpPr>
          <p:spPr bwMode="auto">
            <a:xfrm>
              <a:off x="3936" y="1920"/>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6" name="Line 12"/>
            <p:cNvSpPr>
              <a:spLocks noChangeShapeType="1"/>
            </p:cNvSpPr>
            <p:nvPr/>
          </p:nvSpPr>
          <p:spPr bwMode="auto">
            <a:xfrm>
              <a:off x="4032" y="1296"/>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7" name="Line 13"/>
            <p:cNvSpPr>
              <a:spLocks noChangeShapeType="1"/>
            </p:cNvSpPr>
            <p:nvPr/>
          </p:nvSpPr>
          <p:spPr bwMode="auto">
            <a:xfrm>
              <a:off x="4032" y="1536"/>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8" name="Line 14"/>
            <p:cNvSpPr>
              <a:spLocks noChangeShapeType="1"/>
            </p:cNvSpPr>
            <p:nvPr/>
          </p:nvSpPr>
          <p:spPr bwMode="auto">
            <a:xfrm>
              <a:off x="4032" y="1776"/>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01" name="Line 17"/>
            <p:cNvSpPr>
              <a:spLocks noChangeShapeType="1"/>
            </p:cNvSpPr>
            <p:nvPr/>
          </p:nvSpPr>
          <p:spPr bwMode="auto">
            <a:xfrm>
              <a:off x="3840" y="1344"/>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02" name="Line 18"/>
            <p:cNvSpPr>
              <a:spLocks noChangeShapeType="1"/>
            </p:cNvSpPr>
            <p:nvPr/>
          </p:nvSpPr>
          <p:spPr bwMode="auto">
            <a:xfrm>
              <a:off x="3840" y="1584"/>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03" name="Line 19"/>
            <p:cNvSpPr>
              <a:spLocks noChangeShapeType="1"/>
            </p:cNvSpPr>
            <p:nvPr/>
          </p:nvSpPr>
          <p:spPr bwMode="auto">
            <a:xfrm>
              <a:off x="3840" y="1824"/>
              <a:ext cx="48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6404" name="Text Box 20"/>
          <p:cNvSpPr txBox="1">
            <a:spLocks noChangeArrowheads="1"/>
          </p:cNvSpPr>
          <p:nvPr/>
        </p:nvSpPr>
        <p:spPr bwMode="auto">
          <a:xfrm>
            <a:off x="5969000" y="2133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9900"/>
                </a:solidFill>
              </a:rPr>
              <a:t>J </a:t>
            </a:r>
          </a:p>
        </p:txBody>
      </p:sp>
      <p:sp>
        <p:nvSpPr>
          <p:cNvPr id="656407" name="Line 23"/>
          <p:cNvSpPr>
            <a:spLocks noChangeShapeType="1"/>
          </p:cNvSpPr>
          <p:nvPr/>
        </p:nvSpPr>
        <p:spPr bwMode="auto">
          <a:xfrm rot="5400000" flipH="1" flipV="1">
            <a:off x="5048250" y="1898650"/>
            <a:ext cx="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56408" name="Object 24"/>
          <p:cNvGraphicFramePr>
            <a:graphicFrameLocks noChangeAspect="1"/>
          </p:cNvGraphicFramePr>
          <p:nvPr/>
        </p:nvGraphicFramePr>
        <p:xfrm>
          <a:off x="5124450" y="1670050"/>
          <a:ext cx="311150" cy="387350"/>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670050"/>
                        <a:ext cx="3111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409" name="Object 25"/>
          <p:cNvGraphicFramePr>
            <a:graphicFrameLocks noChangeAspect="1"/>
          </p:cNvGraphicFramePr>
          <p:nvPr/>
        </p:nvGraphicFramePr>
        <p:xfrm>
          <a:off x="6502400" y="1676400"/>
          <a:ext cx="1873250" cy="606425"/>
        </p:xfrm>
        <a:graphic>
          <a:graphicData uri="http://schemas.openxmlformats.org/presentationml/2006/ole">
            <mc:AlternateContent xmlns:mc="http://schemas.openxmlformats.org/markup-compatibility/2006">
              <mc:Choice xmlns:v="urn:schemas-microsoft-com:vml" Requires="v">
                <p:oleObj name="Equation" r:id="rId4" imgW="761760" imgH="279360" progId="Equation.DSMT4">
                  <p:embed/>
                </p:oleObj>
              </mc:Choice>
              <mc:Fallback>
                <p:oleObj name="Equation" r:id="rId4" imgW="761760" imgH="279360" progId="Equation.DSMT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1676400"/>
                        <a:ext cx="1873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410" name="Object 26"/>
          <p:cNvGraphicFramePr>
            <a:graphicFrameLocks noChangeAspect="1"/>
          </p:cNvGraphicFramePr>
          <p:nvPr/>
        </p:nvGraphicFramePr>
        <p:xfrm>
          <a:off x="6886575" y="2514600"/>
          <a:ext cx="1062038" cy="385763"/>
        </p:xfrm>
        <a:graphic>
          <a:graphicData uri="http://schemas.openxmlformats.org/presentationml/2006/ole">
            <mc:AlternateContent xmlns:mc="http://schemas.openxmlformats.org/markup-compatibility/2006">
              <mc:Choice xmlns:v="urn:schemas-microsoft-com:vml" Requires="v">
                <p:oleObj name="Equation" r:id="rId6" imgW="431640" imgH="177480" progId="Equation.DSMT4">
                  <p:embed/>
                </p:oleObj>
              </mc:Choice>
              <mc:Fallback>
                <p:oleObj name="Equation" r:id="rId6" imgW="431640" imgH="17748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6575" y="2514600"/>
                        <a:ext cx="1062038" cy="3857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6411" name="Text Box 27"/>
          <p:cNvSpPr txBox="1">
            <a:spLocks noChangeArrowheads="1"/>
          </p:cNvSpPr>
          <p:nvPr/>
        </p:nvSpPr>
        <p:spPr bwMode="auto">
          <a:xfrm>
            <a:off x="0" y="3200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dirty="0">
                <a:solidFill>
                  <a:srgbClr val="008000"/>
                </a:solidFill>
              </a:rPr>
              <a:t>The total amount of charge flowing out of an object per unit time is called the </a:t>
            </a:r>
            <a:r>
              <a:rPr lang="en-US" sz="2400" i="1" dirty="0">
                <a:solidFill>
                  <a:srgbClr val="008000"/>
                </a:solidFill>
              </a:rPr>
              <a:t>current</a:t>
            </a:r>
          </a:p>
          <a:p>
            <a:pPr lvl="1" eaLnBrk="1" hangingPunct="1">
              <a:buFontTx/>
              <a:buChar char="•"/>
            </a:pPr>
            <a:r>
              <a:rPr lang="en-US" sz="2400" dirty="0">
                <a:solidFill>
                  <a:srgbClr val="008000"/>
                </a:solidFill>
              </a:rPr>
              <a:t>What are the units of </a:t>
            </a:r>
            <a:r>
              <a:rPr lang="en-US" sz="2400" i="1" dirty="0">
                <a:solidFill>
                  <a:srgbClr val="008000"/>
                </a:solidFill>
              </a:rPr>
              <a:t>I</a:t>
            </a:r>
            <a:r>
              <a:rPr lang="en-US" sz="2400" dirty="0">
                <a:solidFill>
                  <a:srgbClr val="008000"/>
                </a:solidFill>
              </a:rPr>
              <a:t>?</a:t>
            </a:r>
          </a:p>
        </p:txBody>
      </p:sp>
      <p:graphicFrame>
        <p:nvGraphicFramePr>
          <p:cNvPr id="656412" name="Object 28"/>
          <p:cNvGraphicFramePr>
            <a:graphicFrameLocks noChangeAspect="1"/>
          </p:cNvGraphicFramePr>
          <p:nvPr/>
        </p:nvGraphicFramePr>
        <p:xfrm>
          <a:off x="4114800" y="3810000"/>
          <a:ext cx="1063625" cy="385763"/>
        </p:xfrm>
        <a:graphic>
          <a:graphicData uri="http://schemas.openxmlformats.org/presentationml/2006/ole">
            <mc:AlternateContent xmlns:mc="http://schemas.openxmlformats.org/markup-compatibility/2006">
              <mc:Choice xmlns:v="urn:schemas-microsoft-com:vml" Requires="v">
                <p:oleObj name="Equation" r:id="rId8" imgW="431640" imgH="177480" progId="Equation.DSMT4">
                  <p:embed/>
                </p:oleObj>
              </mc:Choice>
              <mc:Fallback>
                <p:oleObj name="Equation" r:id="rId8" imgW="431640" imgH="177480" progId="Equation.DSMT4">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810000"/>
                        <a:ext cx="10636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413" name="Object 29"/>
          <p:cNvGraphicFramePr>
            <a:graphicFrameLocks noChangeAspect="1"/>
          </p:cNvGraphicFramePr>
          <p:nvPr/>
        </p:nvGraphicFramePr>
        <p:xfrm>
          <a:off x="5181600" y="3770313"/>
          <a:ext cx="1344613" cy="496887"/>
        </p:xfrm>
        <a:graphic>
          <a:graphicData uri="http://schemas.openxmlformats.org/presentationml/2006/ole">
            <mc:AlternateContent xmlns:mc="http://schemas.openxmlformats.org/markup-compatibility/2006">
              <mc:Choice xmlns:v="urn:schemas-microsoft-com:vml" Requires="v">
                <p:oleObj name="Equation" r:id="rId10" imgW="545760" imgH="228600" progId="Equation.DSMT4">
                  <p:embed/>
                </p:oleObj>
              </mc:Choice>
              <mc:Fallback>
                <p:oleObj name="Equation" r:id="rId10" imgW="545760" imgH="2286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3770313"/>
                        <a:ext cx="13446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56414" name="Object 30"/>
              <p:cNvSpPr txBox="1"/>
              <p:nvPr/>
            </p:nvSpPr>
            <p:spPr bwMode="auto">
              <a:xfrm>
                <a:off x="6526213" y="3505200"/>
                <a:ext cx="2252662" cy="939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C</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e>
                          </m:d>
                          <m:sSup>
                            <m:sSupPr>
                              <m:ctrlPr>
                                <a:rPr lang="en-US" i="1">
                                  <a:solidFill>
                                    <a:srgbClr val="000000"/>
                                  </a:solidFill>
                                  <a:latin typeface="Cambria Math" panose="02040503050406030204" pitchFamily="18" charset="0"/>
                                </a:rPr>
                              </m:ctrlPr>
                            </m:sSupPr>
                            <m:e>
                              <m:r>
                                <m:rPr>
                                  <m:sty m:val="p"/>
                                </m:rPr>
                                <a:rPr lang="en-US" i="0">
                                  <a:solidFill>
                                    <a:srgbClr val="000000"/>
                                  </a:solidFill>
                                  <a:latin typeface="Cambria Math" panose="02040503050406030204" pitchFamily="18" charset="0"/>
                                </a:rPr>
                                <m:t>m</m:t>
                              </m:r>
                            </m:e>
                            <m:sup>
                              <m:r>
                                <a:rPr lang="en-US" i="1">
                                  <a:solidFill>
                                    <a:srgbClr val="000000"/>
                                  </a:solidFill>
                                  <a:latin typeface="Cambria Math" panose="02040503050406030204" pitchFamily="18" charset="0"/>
                                </a:rPr>
                                <m:t>2</m:t>
                              </m:r>
                            </m:sup>
                          </m:sSup>
                        </m:num>
                        <m:den>
                          <m:sSup>
                            <m:sSupPr>
                              <m:ctrlPr>
                                <a:rPr lang="en-US" i="1">
                                  <a:solidFill>
                                    <a:srgbClr val="000000"/>
                                  </a:solidFill>
                                  <a:latin typeface="Cambria Math" panose="02040503050406030204" pitchFamily="18" charset="0"/>
                                </a:rPr>
                              </m:ctrlPr>
                            </m:sSupPr>
                            <m:e>
                              <m:r>
                                <m:rPr>
                                  <m:sty m:val="p"/>
                                </m:rPr>
                                <a:rPr lang="en-US" i="0">
                                  <a:solidFill>
                                    <a:srgbClr val="000000"/>
                                  </a:solidFill>
                                  <a:latin typeface="Cambria Math" panose="02040503050406030204" pitchFamily="18" charset="0"/>
                                </a:rPr>
                                <m:t>m</m:t>
                              </m:r>
                            </m:e>
                            <m:sup>
                              <m:r>
                                <a:rPr lang="en-US" i="1">
                                  <a:solidFill>
                                    <a:srgbClr val="000000"/>
                                  </a:solidFill>
                                  <a:latin typeface="Cambria Math" panose="02040503050406030204" pitchFamily="18" charset="0"/>
                                </a:rPr>
                                <m:t>3</m:t>
                              </m:r>
                            </m:sup>
                          </m:sSup>
                        </m:den>
                      </m:f>
                    </m:oMath>
                  </m:oMathPara>
                </a14:m>
                <a:endParaRPr lang="en-US" dirty="0"/>
              </a:p>
            </p:txBody>
          </p:sp>
        </mc:Choice>
        <mc:Fallback xmlns="">
          <p:sp>
            <p:nvSpPr>
              <p:cNvPr id="656414" name="Object 30"/>
              <p:cNvSpPr txBox="1">
                <a:spLocks noRot="1" noChangeAspect="1" noMove="1" noResize="1" noEditPoints="1" noAdjustHandles="1" noChangeArrowheads="1" noChangeShapeType="1" noTextEdit="1"/>
              </p:cNvSpPr>
              <p:nvPr/>
            </p:nvSpPr>
            <p:spPr bwMode="auto">
              <a:xfrm>
                <a:off x="6526213" y="3505200"/>
                <a:ext cx="2252662" cy="939800"/>
              </a:xfrm>
              <a:prstGeom prst="rect">
                <a:avLst/>
              </a:prstGeom>
              <a:blipFill>
                <a:blip r:embed="rId12"/>
                <a:stretch>
                  <a:fillRect/>
                </a:stretch>
              </a:blipFill>
              <a:ln>
                <a:noFill/>
              </a:ln>
              <a:effectLst/>
            </p:spPr>
            <p:txBody>
              <a:bodyPr/>
              <a:lstStyle/>
              <a:p>
                <a:r>
                  <a:rPr lang="en-US">
                    <a:noFill/>
                  </a:rPr>
                  <a:t> </a:t>
                </a:r>
              </a:p>
            </p:txBody>
          </p:sp>
        </mc:Fallback>
      </mc:AlternateContent>
      <p:sp>
        <p:nvSpPr>
          <p:cNvPr id="656415" name="Text Box 31"/>
          <p:cNvSpPr txBox="1">
            <a:spLocks noChangeArrowheads="1"/>
          </p:cNvSpPr>
          <p:nvPr/>
        </p:nvSpPr>
        <p:spPr bwMode="auto">
          <a:xfrm>
            <a:off x="0" y="426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rPr>
              <a:t>The ampere or amp (A) is 1 C/s</a:t>
            </a:r>
          </a:p>
        </p:txBody>
      </p:sp>
      <mc:AlternateContent xmlns:mc="http://schemas.openxmlformats.org/markup-compatibility/2006" xmlns:a14="http://schemas.microsoft.com/office/drawing/2010/main">
        <mc:Choice Requires="a14">
          <p:sp>
            <p:nvSpPr>
              <p:cNvPr id="656416" name="Object 32"/>
              <p:cNvSpPr txBox="1"/>
              <p:nvPr/>
            </p:nvSpPr>
            <p:spPr bwMode="auto">
              <a:xfrm>
                <a:off x="5519738" y="4260850"/>
                <a:ext cx="1627187" cy="857250"/>
              </a:xfrm>
              <a:prstGeom prst="rect">
                <a:avLst/>
              </a:prstGeom>
              <a:noFill/>
              <a:ln w="38100">
                <a:solidFill>
                  <a:srgbClr val="FF0000"/>
                </a:solidFill>
                <a:miter lim="800000"/>
                <a:headEnd/>
                <a:tailEnd/>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C</m:t>
                          </m:r>
                        </m:num>
                        <m:den>
                          <m:r>
                            <m:rPr>
                              <m:sty m:val="p"/>
                            </m:rPr>
                            <a:rPr lang="en-US" i="0">
                              <a:solidFill>
                                <a:srgbClr val="000000"/>
                              </a:solidFill>
                              <a:latin typeface="Cambria Math" panose="02040503050406030204" pitchFamily="18" charset="0"/>
                            </a:rPr>
                            <m:t>s</m:t>
                          </m:r>
                        </m:den>
                      </m:f>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A</m:t>
                      </m:r>
                    </m:oMath>
                  </m:oMathPara>
                </a14:m>
                <a:endParaRPr lang="en-US" dirty="0"/>
              </a:p>
            </p:txBody>
          </p:sp>
        </mc:Choice>
        <mc:Fallback xmlns="">
          <p:sp>
            <p:nvSpPr>
              <p:cNvPr id="656416" name="Object 32"/>
              <p:cNvSpPr txBox="1">
                <a:spLocks noRot="1" noChangeAspect="1" noMove="1" noResize="1" noEditPoints="1" noAdjustHandles="1" noChangeArrowheads="1" noChangeShapeType="1" noTextEdit="1"/>
              </p:cNvSpPr>
              <p:nvPr/>
            </p:nvSpPr>
            <p:spPr bwMode="auto">
              <a:xfrm>
                <a:off x="5519738" y="4260850"/>
                <a:ext cx="1627187" cy="857250"/>
              </a:xfrm>
              <a:prstGeom prst="rect">
                <a:avLst/>
              </a:prstGeom>
              <a:blipFill>
                <a:blip r:embed="rId13"/>
                <a:stretch>
                  <a:fillRect/>
                </a:stretch>
              </a:blipFill>
              <a:ln w="38100">
                <a:solidFill>
                  <a:srgbClr val="FF0000"/>
                </a:solidFill>
                <a:miter lim="800000"/>
                <a:headEnd/>
                <a:tailEnd/>
              </a:ln>
              <a:effectLst/>
            </p:spPr>
            <p:txBody>
              <a:bodyPr/>
              <a:lstStyle/>
              <a:p>
                <a:r>
                  <a:rPr lang="en-US">
                    <a:noFill/>
                  </a:rPr>
                  <a:t> </a:t>
                </a:r>
              </a:p>
            </p:txBody>
          </p:sp>
        </mc:Fallback>
      </mc:AlternateContent>
      <p:graphicFrame>
        <p:nvGraphicFramePr>
          <p:cNvPr id="656417" name="Object 33"/>
          <p:cNvGraphicFramePr>
            <a:graphicFrameLocks noChangeAspect="1"/>
          </p:cNvGraphicFramePr>
          <p:nvPr/>
        </p:nvGraphicFramePr>
        <p:xfrm>
          <a:off x="7543800" y="5029200"/>
          <a:ext cx="1189038" cy="857250"/>
        </p:xfrm>
        <a:graphic>
          <a:graphicData uri="http://schemas.openxmlformats.org/presentationml/2006/ole">
            <mc:AlternateContent xmlns:mc="http://schemas.openxmlformats.org/markup-compatibility/2006">
              <mc:Choice xmlns:v="urn:schemas-microsoft-com:vml" Requires="v">
                <p:oleObj name="Equation" r:id="rId14" imgW="482400" imgH="393480" progId="Equation.DSMT4">
                  <p:embed/>
                </p:oleObj>
              </mc:Choice>
              <mc:Fallback>
                <p:oleObj name="Equation" r:id="rId14" imgW="482400" imgH="39348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3800" y="5029200"/>
                        <a:ext cx="1189038" cy="8572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6418" name="Text Box 34"/>
          <p:cNvSpPr txBox="1">
            <a:spLocks noChangeArrowheads="1"/>
          </p:cNvSpPr>
          <p:nvPr/>
        </p:nvSpPr>
        <p:spPr bwMode="auto">
          <a:xfrm>
            <a:off x="0" y="5305425"/>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dirty="0">
                <a:solidFill>
                  <a:srgbClr val="FF0000"/>
                </a:solidFill>
              </a:rPr>
              <a:t>Current represents a change in charge</a:t>
            </a:r>
          </a:p>
          <a:p>
            <a:pPr eaLnBrk="1" hangingPunct="1">
              <a:buFontTx/>
              <a:buChar char="•"/>
            </a:pPr>
            <a:r>
              <a:rPr lang="en-US" sz="2400" dirty="0">
                <a:solidFill>
                  <a:srgbClr val="FF0000"/>
                </a:solidFill>
              </a:rPr>
              <a:t>Almost always, this charge is being replaced somehow, so there is no accumulation of charge anywhere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6405"/>
                                        </p:tgtEl>
                                        <p:attrNameLst>
                                          <p:attrName>style.visibility</p:attrName>
                                        </p:attrNameLst>
                                      </p:cBhvr>
                                      <p:to>
                                        <p:strVal val="visible"/>
                                      </p:to>
                                    </p:set>
                                    <p:animEffect transition="in" filter="wipe(left)">
                                      <p:cBhvr>
                                        <p:cTn id="7" dur="500"/>
                                        <p:tgtEl>
                                          <p:spTgt spid="65640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56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56407"/>
                                        </p:tgtEl>
                                        <p:attrNameLst>
                                          <p:attrName>style.visibility</p:attrName>
                                        </p:attrNameLst>
                                      </p:cBhvr>
                                      <p:to>
                                        <p:strVal val="visible"/>
                                      </p:to>
                                    </p:set>
                                    <p:animEffect transition="in" filter="wipe(up)">
                                      <p:cBhvr>
                                        <p:cTn id="15" dur="500"/>
                                        <p:tgtEl>
                                          <p:spTgt spid="656407"/>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656408"/>
                                        </p:tgtEl>
                                        <p:attrNameLst>
                                          <p:attrName>style.visibility</p:attrName>
                                        </p:attrNameLst>
                                      </p:cBhvr>
                                      <p:to>
                                        <p:strVal val="visible"/>
                                      </p:to>
                                    </p:set>
                                    <p:animEffect transition="in" filter="wipe(left)">
                                      <p:cBhvr>
                                        <p:cTn id="19" dur="500"/>
                                        <p:tgtEl>
                                          <p:spTgt spid="6564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56409"/>
                                        </p:tgtEl>
                                        <p:attrNameLst>
                                          <p:attrName>style.visibility</p:attrName>
                                        </p:attrNameLst>
                                      </p:cBhvr>
                                      <p:to>
                                        <p:strVal val="visible"/>
                                      </p:to>
                                    </p:set>
                                    <p:animEffect transition="in" filter="dissolve">
                                      <p:cBhvr>
                                        <p:cTn id="24" dur="500"/>
                                        <p:tgtEl>
                                          <p:spTgt spid="6564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56410"/>
                                        </p:tgtEl>
                                        <p:attrNameLst>
                                          <p:attrName>style.visibility</p:attrName>
                                        </p:attrNameLst>
                                      </p:cBhvr>
                                      <p:to>
                                        <p:strVal val="visible"/>
                                      </p:to>
                                    </p:set>
                                    <p:animEffect transition="in" filter="dissolve">
                                      <p:cBhvr>
                                        <p:cTn id="29" dur="500"/>
                                        <p:tgtEl>
                                          <p:spTgt spid="6564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56411">
                                            <p:txEl>
                                              <p:pRg st="0" end="0"/>
                                            </p:txEl>
                                          </p:spTgt>
                                        </p:tgtEl>
                                        <p:attrNameLst>
                                          <p:attrName>style.visibility</p:attrName>
                                        </p:attrNameLst>
                                      </p:cBhvr>
                                      <p:to>
                                        <p:strVal val="visible"/>
                                      </p:to>
                                    </p:set>
                                    <p:anim calcmode="lin" valueType="num">
                                      <p:cBhvr additive="base">
                                        <p:cTn id="34" dur="500" fill="hold"/>
                                        <p:tgtEl>
                                          <p:spTgt spid="656411">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56411">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56411">
                                            <p:txEl>
                                              <p:pRg st="1" end="1"/>
                                            </p:txEl>
                                          </p:spTgt>
                                        </p:tgtEl>
                                        <p:attrNameLst>
                                          <p:attrName>style.visibility</p:attrName>
                                        </p:attrNameLst>
                                      </p:cBhvr>
                                      <p:to>
                                        <p:strVal val="visible"/>
                                      </p:to>
                                    </p:set>
                                    <p:anim calcmode="lin" valueType="num">
                                      <p:cBhvr additive="base">
                                        <p:cTn id="38" dur="500" fill="hold"/>
                                        <p:tgtEl>
                                          <p:spTgt spid="656411">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56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656412"/>
                                        </p:tgtEl>
                                        <p:attrNameLst>
                                          <p:attrName>style.visibility</p:attrName>
                                        </p:attrNameLst>
                                      </p:cBhvr>
                                      <p:to>
                                        <p:strVal val="visible"/>
                                      </p:to>
                                    </p:set>
                                    <p:animEffect transition="in" filter="dissolve">
                                      <p:cBhvr>
                                        <p:cTn id="44" dur="500"/>
                                        <p:tgtEl>
                                          <p:spTgt spid="6564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656413"/>
                                        </p:tgtEl>
                                        <p:attrNameLst>
                                          <p:attrName>style.visibility</p:attrName>
                                        </p:attrNameLst>
                                      </p:cBhvr>
                                      <p:to>
                                        <p:strVal val="visible"/>
                                      </p:to>
                                    </p:set>
                                    <p:animEffect transition="in" filter="dissolve">
                                      <p:cBhvr>
                                        <p:cTn id="49" dur="500"/>
                                        <p:tgtEl>
                                          <p:spTgt spid="6564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564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656415">
                                            <p:txEl>
                                              <p:pRg st="0" end="0"/>
                                            </p:txEl>
                                          </p:spTgt>
                                        </p:tgtEl>
                                        <p:attrNameLst>
                                          <p:attrName>style.visibility</p:attrName>
                                        </p:attrNameLst>
                                      </p:cBhvr>
                                      <p:to>
                                        <p:strVal val="visible"/>
                                      </p:to>
                                    </p:set>
                                    <p:anim calcmode="lin" valueType="num">
                                      <p:cBhvr additive="base">
                                        <p:cTn id="58" dur="500" fill="hold"/>
                                        <p:tgtEl>
                                          <p:spTgt spid="656415">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564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656418">
                                            <p:txEl>
                                              <p:pRg st="0" end="0"/>
                                            </p:txEl>
                                          </p:spTgt>
                                        </p:tgtEl>
                                        <p:attrNameLst>
                                          <p:attrName>style.visibility</p:attrName>
                                        </p:attrNameLst>
                                      </p:cBhvr>
                                      <p:to>
                                        <p:strVal val="visible"/>
                                      </p:to>
                                    </p:set>
                                    <p:anim calcmode="lin" valueType="num">
                                      <p:cBhvr additive="base">
                                        <p:cTn id="64" dur="500" fill="hold"/>
                                        <p:tgtEl>
                                          <p:spTgt spid="656418">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656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56416"/>
                                        </p:tgtEl>
                                        <p:attrNameLst>
                                          <p:attrName>style.visibility</p:attrName>
                                        </p:attrNameLst>
                                      </p:cBhvr>
                                      <p:to>
                                        <p:strVal val="visible"/>
                                      </p:to>
                                    </p:set>
                                  </p:childTnLst>
                                </p:cTn>
                              </p:par>
                            </p:childTnLst>
                          </p:cTn>
                        </p:par>
                        <p:par>
                          <p:cTn id="70" fill="hold" nodeType="afterGroup">
                            <p:stCondLst>
                              <p:cond delay="0"/>
                            </p:stCondLst>
                            <p:childTnLst>
                              <p:par>
                                <p:cTn id="71" presetID="9" presetClass="entr" presetSubtype="0" fill="hold" nodeType="afterEffect">
                                  <p:stCondLst>
                                    <p:cond delay="0"/>
                                  </p:stCondLst>
                                  <p:childTnLst>
                                    <p:set>
                                      <p:cBhvr>
                                        <p:cTn id="72" dur="1" fill="hold">
                                          <p:stCondLst>
                                            <p:cond delay="0"/>
                                          </p:stCondLst>
                                        </p:cTn>
                                        <p:tgtEl>
                                          <p:spTgt spid="656417"/>
                                        </p:tgtEl>
                                        <p:attrNameLst>
                                          <p:attrName>style.visibility</p:attrName>
                                        </p:attrNameLst>
                                      </p:cBhvr>
                                      <p:to>
                                        <p:strVal val="visible"/>
                                      </p:to>
                                    </p:set>
                                    <p:animEffect transition="in" filter="dissolve">
                                      <p:cBhvr>
                                        <p:cTn id="73" dur="500"/>
                                        <p:tgtEl>
                                          <p:spTgt spid="6564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656418">
                                            <p:txEl>
                                              <p:pRg st="1" end="1"/>
                                            </p:txEl>
                                          </p:spTgt>
                                        </p:tgtEl>
                                        <p:attrNameLst>
                                          <p:attrName>style.visibility</p:attrName>
                                        </p:attrNameLst>
                                      </p:cBhvr>
                                      <p:to>
                                        <p:strVal val="visible"/>
                                      </p:to>
                                    </p:set>
                                    <p:anim calcmode="lin" valueType="num">
                                      <p:cBhvr additive="base">
                                        <p:cTn id="78" dur="500" fill="hold"/>
                                        <p:tgtEl>
                                          <p:spTgt spid="656418">
                                            <p:txEl>
                                              <p:pRg st="1" end="1"/>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656418">
                                            <p:txEl>
                                              <p:pRg st="1" end="1"/>
                                            </p:txEl>
                                          </p:spTgt>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00"/>
                            </p:stCondLst>
                            <p:childTnLst>
                              <p:par>
                                <p:cTn id="81" presetID="22" presetClass="entr" presetSubtype="8" fill="hold" nodeType="afterEffect">
                                  <p:stCondLst>
                                    <p:cond delay="0"/>
                                  </p:stCondLst>
                                  <p:childTnLst>
                                    <p:set>
                                      <p:cBhvr>
                                        <p:cTn id="82" dur="1" fill="hold">
                                          <p:stCondLst>
                                            <p:cond delay="0"/>
                                          </p:stCondLst>
                                        </p:cTn>
                                        <p:tgtEl>
                                          <p:spTgt spid="656419"/>
                                        </p:tgtEl>
                                        <p:attrNameLst>
                                          <p:attrName>style.visibility</p:attrName>
                                        </p:attrNameLst>
                                      </p:cBhvr>
                                      <p:to>
                                        <p:strVal val="visible"/>
                                      </p:to>
                                    </p:set>
                                    <p:animEffect transition="in" filter="wipe(left)">
                                      <p:cBhvr>
                                        <p:cTn id="83" dur="500"/>
                                        <p:tgtEl>
                                          <p:spTgt spid="65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04" grpId="0"/>
      <p:bldP spid="656407" grpId="0" animBg="1"/>
      <p:bldP spid="656411" grpId="0" build="p"/>
      <p:bldP spid="656414" grpId="0"/>
      <p:bldP spid="656415" grpId="0" build="p"/>
      <p:bldP spid="656416" grpId="0" animBg="1"/>
      <p:bldP spid="65641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86678073"/>
              </p:ext>
            </p:extLst>
          </p:nvPr>
        </p:nvGraphicFramePr>
        <p:xfrm>
          <a:off x="685800" y="457200"/>
          <a:ext cx="7551069" cy="2057400"/>
        </p:xfrm>
        <a:graphic>
          <a:graphicData uri="http://schemas.openxmlformats.org/presentationml/2006/ole">
            <mc:AlternateContent xmlns:mc="http://schemas.openxmlformats.org/markup-compatibility/2006">
              <mc:Choice xmlns:v="urn:schemas-microsoft-com:vml" Requires="v">
                <p:oleObj name="Document" r:id="rId2" imgW="5485703" imgH="1497770" progId="Word.Document.12">
                  <p:embed/>
                </p:oleObj>
              </mc:Choice>
              <mc:Fallback>
                <p:oleObj name="Document" r:id="rId2" imgW="5485703" imgH="1497770" progId="Word.Document.12">
                  <p:embed/>
                  <p:pic>
                    <p:nvPicPr>
                      <p:cNvPr id="0" name=""/>
                      <p:cNvPicPr/>
                      <p:nvPr/>
                    </p:nvPicPr>
                    <p:blipFill>
                      <a:blip r:embed="rId3"/>
                      <a:stretch>
                        <a:fillRect/>
                      </a:stretch>
                    </p:blipFill>
                    <p:spPr>
                      <a:xfrm>
                        <a:off x="685800" y="457200"/>
                        <a:ext cx="7551069" cy="2057400"/>
                      </a:xfrm>
                      <a:prstGeom prst="rect">
                        <a:avLst/>
                      </a:prstGeom>
                    </p:spPr>
                  </p:pic>
                </p:oleObj>
              </mc:Fallback>
            </mc:AlternateContent>
          </a:graphicData>
        </a:graphic>
      </p:graphicFrame>
      <p:sp>
        <p:nvSpPr>
          <p:cNvPr id="4" name="TextBox 3"/>
          <p:cNvSpPr txBox="1"/>
          <p:nvPr/>
        </p:nvSpPr>
        <p:spPr>
          <a:xfrm>
            <a:off x="1600200" y="2971800"/>
            <a:ext cx="2743200" cy="1569660"/>
          </a:xfrm>
          <a:prstGeom prst="rect">
            <a:avLst/>
          </a:prstGeom>
          <a:noFill/>
        </p:spPr>
        <p:txBody>
          <a:bodyPr wrap="square" rtlCol="0">
            <a:spAutoFit/>
          </a:bodyPr>
          <a:lstStyle/>
          <a:p>
            <a:r>
              <a:rPr lang="en-US" dirty="0">
                <a:solidFill>
                  <a:srgbClr val="FF0000"/>
                </a:solidFill>
              </a:rPr>
              <a:t>Solve on Board</a:t>
            </a:r>
          </a:p>
        </p:txBody>
      </p:sp>
    </p:spTree>
    <p:extLst>
      <p:ext uri="{BB962C8B-B14F-4D97-AF65-F5344CB8AC3E}">
        <p14:creationId xmlns:p14="http://schemas.microsoft.com/office/powerpoint/2010/main" val="258274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447800"/>
            <a:ext cx="76581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304800"/>
            <a:ext cx="60960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10</a:t>
            </a:r>
          </a:p>
        </p:txBody>
      </p:sp>
      <p:pic>
        <p:nvPicPr>
          <p:cNvPr id="73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2209800"/>
            <a:ext cx="72771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0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51" name="AutoShape 43"/>
          <p:cNvSpPr>
            <a:spLocks noChangeArrowheads="1"/>
          </p:cNvSpPr>
          <p:nvPr/>
        </p:nvSpPr>
        <p:spPr bwMode="auto">
          <a:xfrm rot="5400000">
            <a:off x="342900" y="2247900"/>
            <a:ext cx="381000" cy="762000"/>
          </a:xfrm>
          <a:prstGeom prst="can">
            <a:avLst>
              <a:gd name="adj" fmla="val 31667"/>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49" name="AutoShape 41"/>
          <p:cNvSpPr>
            <a:spLocks noChangeArrowheads="1"/>
          </p:cNvSpPr>
          <p:nvPr/>
        </p:nvSpPr>
        <p:spPr bwMode="auto">
          <a:xfrm rot="5400000">
            <a:off x="457200" y="2133600"/>
            <a:ext cx="1524000" cy="914400"/>
          </a:xfrm>
          <a:prstGeom prst="can">
            <a:avLst>
              <a:gd name="adj" fmla="val 50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21" name="Text Box 13"/>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Ohm’s Law for Resistors</a:t>
            </a:r>
          </a:p>
        </p:txBody>
      </p:sp>
      <p:sp>
        <p:nvSpPr>
          <p:cNvPr id="657422" name="Text Box 14"/>
          <p:cNvSpPr txBox="1">
            <a:spLocks noChangeArrowheads="1"/>
          </p:cNvSpPr>
          <p:nvPr/>
        </p:nvSpPr>
        <p:spPr bwMode="auto">
          <a:xfrm>
            <a:off x="0" y="685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dirty="0">
                <a:solidFill>
                  <a:srgbClr val="9900CC"/>
                </a:solidFill>
              </a:rPr>
              <a:t>Suppose we have a cylinder of material with conducting </a:t>
            </a:r>
            <a:r>
              <a:rPr lang="en-US" sz="2400" dirty="0" err="1">
                <a:solidFill>
                  <a:srgbClr val="9900CC"/>
                </a:solidFill>
              </a:rPr>
              <a:t>endcaps</a:t>
            </a:r>
            <a:endParaRPr lang="en-US" sz="2400" dirty="0">
              <a:solidFill>
                <a:srgbClr val="9900CC"/>
              </a:solidFill>
            </a:endParaRPr>
          </a:p>
          <a:p>
            <a:pPr lvl="1" eaLnBrk="1" hangingPunct="1">
              <a:buFontTx/>
              <a:buChar char="•"/>
            </a:pPr>
            <a:r>
              <a:rPr lang="en-US" sz="2400" dirty="0">
                <a:solidFill>
                  <a:srgbClr val="9900CC"/>
                </a:solidFill>
              </a:rPr>
              <a:t>Length </a:t>
            </a:r>
            <a:r>
              <a:rPr lang="en-US" sz="2400" i="1" dirty="0">
                <a:solidFill>
                  <a:srgbClr val="9900CC"/>
                </a:solidFill>
              </a:rPr>
              <a:t>L</a:t>
            </a:r>
            <a:r>
              <a:rPr lang="en-US" sz="2400" dirty="0">
                <a:solidFill>
                  <a:srgbClr val="9900CC"/>
                </a:solidFill>
              </a:rPr>
              <a:t>, cross-sectional area </a:t>
            </a:r>
            <a:r>
              <a:rPr lang="en-US" sz="2400" i="1" dirty="0">
                <a:solidFill>
                  <a:srgbClr val="9900CC"/>
                </a:solidFill>
              </a:rPr>
              <a:t>A</a:t>
            </a:r>
            <a:endParaRPr lang="en-US" sz="2400" dirty="0">
              <a:solidFill>
                <a:srgbClr val="9900CC"/>
              </a:solidFill>
            </a:endParaRPr>
          </a:p>
          <a:p>
            <a:pPr lvl="1" eaLnBrk="1" hangingPunct="1">
              <a:buFontTx/>
              <a:buChar char="•"/>
            </a:pPr>
            <a:r>
              <a:rPr lang="en-US" sz="2400" dirty="0">
                <a:solidFill>
                  <a:srgbClr val="9900CC"/>
                </a:solidFill>
              </a:rPr>
              <a:t>The material will be assumed to follow Ohm’s Microscopic Law</a:t>
            </a:r>
          </a:p>
        </p:txBody>
      </p:sp>
      <p:sp>
        <p:nvSpPr>
          <p:cNvPr id="657423" name="AutoShape 15"/>
          <p:cNvSpPr>
            <a:spLocks noChangeArrowheads="1"/>
          </p:cNvSpPr>
          <p:nvPr/>
        </p:nvSpPr>
        <p:spPr bwMode="auto">
          <a:xfrm rot="5400000">
            <a:off x="2438400" y="609600"/>
            <a:ext cx="1524000" cy="3962400"/>
          </a:xfrm>
          <a:prstGeom prst="can">
            <a:avLst>
              <a:gd name="adj" fmla="val 35618"/>
            </a:avLst>
          </a:prstGeom>
          <a:gradFill rotWithShape="1">
            <a:gsLst>
              <a:gs pos="0">
                <a:srgbClr val="FFFF00">
                  <a:gamma/>
                  <a:shade val="46275"/>
                  <a:invGamma/>
                </a:srgbClr>
              </a:gs>
              <a:gs pos="50000">
                <a:srgbClr val="FFFF00"/>
              </a:gs>
              <a:gs pos="100000">
                <a:srgbClr val="FFFF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40" name="Text Box 32"/>
          <p:cNvSpPr txBox="1">
            <a:spLocks noChangeArrowheads="1"/>
          </p:cNvSpPr>
          <p:nvPr/>
        </p:nvSpPr>
        <p:spPr bwMode="auto">
          <a:xfrm>
            <a:off x="0" y="34290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8000"/>
                </a:solidFill>
              </a:rPr>
              <a:t>Apply a voltage </a:t>
            </a:r>
            <a:r>
              <a:rPr lang="en-US" sz="2400">
                <a:solidFill>
                  <a:srgbClr val="008000"/>
                </a:solidFill>
                <a:sym typeface="Symbol" pitchFamily="18" charset="2"/>
              </a:rPr>
              <a:t></a:t>
            </a:r>
            <a:r>
              <a:rPr lang="en-US" sz="2400" i="1">
                <a:solidFill>
                  <a:srgbClr val="008000"/>
                </a:solidFill>
                <a:sym typeface="Symbol" pitchFamily="18" charset="2"/>
              </a:rPr>
              <a:t>V</a:t>
            </a:r>
            <a:r>
              <a:rPr lang="en-US" sz="2400">
                <a:solidFill>
                  <a:srgbClr val="008000"/>
                </a:solidFill>
                <a:sym typeface="Symbol" pitchFamily="18" charset="2"/>
              </a:rPr>
              <a:t> </a:t>
            </a:r>
            <a:r>
              <a:rPr lang="en-US" sz="2400">
                <a:solidFill>
                  <a:srgbClr val="008000"/>
                </a:solidFill>
              </a:rPr>
              <a:t>across it</a:t>
            </a:r>
          </a:p>
        </p:txBody>
      </p:sp>
      <p:sp>
        <p:nvSpPr>
          <p:cNvPr id="657448" name="AutoShape 40"/>
          <p:cNvSpPr>
            <a:spLocks noChangeArrowheads="1"/>
          </p:cNvSpPr>
          <p:nvPr/>
        </p:nvSpPr>
        <p:spPr bwMode="auto">
          <a:xfrm rot="5400000">
            <a:off x="4343400" y="2133600"/>
            <a:ext cx="1524000" cy="914400"/>
          </a:xfrm>
          <a:prstGeom prst="can">
            <a:avLst>
              <a:gd name="adj" fmla="val 50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50" name="AutoShape 42"/>
          <p:cNvSpPr>
            <a:spLocks noChangeArrowheads="1"/>
          </p:cNvSpPr>
          <p:nvPr/>
        </p:nvSpPr>
        <p:spPr bwMode="auto">
          <a:xfrm rot="5400000">
            <a:off x="5524500" y="2095500"/>
            <a:ext cx="381000" cy="914400"/>
          </a:xfrm>
          <a:prstGeom prst="can">
            <a:avLst>
              <a:gd name="adj" fmla="val 31244"/>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52" name="Line 44"/>
          <p:cNvSpPr>
            <a:spLocks noChangeShapeType="1"/>
          </p:cNvSpPr>
          <p:nvPr/>
        </p:nvSpPr>
        <p:spPr bwMode="auto">
          <a:xfrm>
            <a:off x="1219200" y="2514600"/>
            <a:ext cx="3429000" cy="0"/>
          </a:xfrm>
          <a:prstGeom prst="line">
            <a:avLst/>
          </a:prstGeom>
          <a:noFill/>
          <a:ln w="28575">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53" name="Text Box 45"/>
          <p:cNvSpPr txBox="1">
            <a:spLocks noChangeArrowheads="1"/>
          </p:cNvSpPr>
          <p:nvPr/>
        </p:nvSpPr>
        <p:spPr bwMode="auto">
          <a:xfrm>
            <a:off x="2590800" y="2286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rgbClr val="FF0000"/>
                </a:solidFill>
              </a:rPr>
              <a:t>L</a:t>
            </a:r>
          </a:p>
        </p:txBody>
      </p:sp>
      <p:graphicFrame>
        <p:nvGraphicFramePr>
          <p:cNvPr id="657454" name="Object 46"/>
          <p:cNvGraphicFramePr>
            <a:graphicFrameLocks noChangeAspect="1"/>
          </p:cNvGraphicFramePr>
          <p:nvPr/>
        </p:nvGraphicFramePr>
        <p:xfrm>
          <a:off x="6858000" y="1905000"/>
          <a:ext cx="1657350" cy="469900"/>
        </p:xfrm>
        <a:graphic>
          <a:graphicData uri="http://schemas.openxmlformats.org/presentationml/2006/ole">
            <mc:AlternateContent xmlns:mc="http://schemas.openxmlformats.org/markup-compatibility/2006">
              <mc:Choice xmlns:v="urn:schemas-microsoft-com:vml" Requires="v">
                <p:oleObj name="Equation" r:id="rId2" imgW="672840" imgH="215640" progId="Equation.DSMT4">
                  <p:embed/>
                </p:oleObj>
              </mc:Choice>
              <mc:Fallback>
                <p:oleObj name="Equation" r:id="rId2" imgW="672840" imgH="215640" progId="Equation.DSMT4">
                  <p:embed/>
                  <p:pic>
                    <p:nvPicPr>
                      <p:cNvPr id="0"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05000"/>
                        <a:ext cx="16573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55" name="Object 47"/>
          <p:cNvGraphicFramePr>
            <a:graphicFrameLocks noChangeAspect="1"/>
          </p:cNvGraphicFramePr>
          <p:nvPr/>
        </p:nvGraphicFramePr>
        <p:xfrm>
          <a:off x="6934200" y="2362200"/>
          <a:ext cx="1376363" cy="469900"/>
        </p:xfrm>
        <a:graphic>
          <a:graphicData uri="http://schemas.openxmlformats.org/presentationml/2006/ole">
            <mc:AlternateContent xmlns:mc="http://schemas.openxmlformats.org/markup-compatibility/2006">
              <mc:Choice xmlns:v="urn:schemas-microsoft-com:vml" Requires="v">
                <p:oleObj name="Equation" r:id="rId4" imgW="558720" imgH="215640" progId="Equation.DSMT4">
                  <p:embed/>
                </p:oleObj>
              </mc:Choice>
              <mc:Fallback>
                <p:oleObj name="Equation" r:id="rId4" imgW="558720" imgH="215640" progId="Equation.DSMT4">
                  <p:embed/>
                  <p:pic>
                    <p:nvPicPr>
                      <p:cNvPr id="0"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362200"/>
                        <a:ext cx="13763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56" name="Object 48"/>
          <p:cNvGraphicFramePr>
            <a:graphicFrameLocks noChangeAspect="1"/>
          </p:cNvGraphicFramePr>
          <p:nvPr/>
        </p:nvGraphicFramePr>
        <p:xfrm>
          <a:off x="6934200" y="2819400"/>
          <a:ext cx="1063625" cy="385763"/>
        </p:xfrm>
        <a:graphic>
          <a:graphicData uri="http://schemas.openxmlformats.org/presentationml/2006/ole">
            <mc:AlternateContent xmlns:mc="http://schemas.openxmlformats.org/markup-compatibility/2006">
              <mc:Choice xmlns:v="urn:schemas-microsoft-com:vml" Requires="v">
                <p:oleObj name="Equation" r:id="rId6" imgW="431640" imgH="177480" progId="Equation.DSMT4">
                  <p:embed/>
                </p:oleObj>
              </mc:Choice>
              <mc:Fallback>
                <p:oleObj name="Equation" r:id="rId6" imgW="431640" imgH="177480" progId="Equation.DSMT4">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819400"/>
                        <a:ext cx="106362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57" name="Object 49"/>
          <p:cNvGraphicFramePr>
            <a:graphicFrameLocks noChangeAspect="1"/>
          </p:cNvGraphicFramePr>
          <p:nvPr/>
        </p:nvGraphicFramePr>
        <p:xfrm>
          <a:off x="3979863" y="3470275"/>
          <a:ext cx="1470025" cy="387350"/>
        </p:xfrm>
        <a:graphic>
          <a:graphicData uri="http://schemas.openxmlformats.org/presentationml/2006/ole">
            <mc:AlternateContent xmlns:mc="http://schemas.openxmlformats.org/markup-compatibility/2006">
              <mc:Choice xmlns:v="urn:schemas-microsoft-com:vml" Requires="v">
                <p:oleObj name="Equation" r:id="rId8" imgW="596880" imgH="177480" progId="Equation.DSMT4">
                  <p:embed/>
                </p:oleObj>
              </mc:Choice>
              <mc:Fallback>
                <p:oleObj name="Equation" r:id="rId8" imgW="596880" imgH="177480" progId="Equation.DSMT4">
                  <p:embed/>
                  <p:pic>
                    <p:nvPicPr>
                      <p:cNvPr id="0" name="Object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9863" y="3470275"/>
                        <a:ext cx="14700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58" name="Object 50"/>
          <p:cNvGraphicFramePr>
            <a:graphicFrameLocks noChangeAspect="1"/>
          </p:cNvGraphicFramePr>
          <p:nvPr/>
        </p:nvGraphicFramePr>
        <p:xfrm>
          <a:off x="5486400" y="3429000"/>
          <a:ext cx="1063625" cy="441325"/>
        </p:xfrm>
        <a:graphic>
          <a:graphicData uri="http://schemas.openxmlformats.org/presentationml/2006/ole">
            <mc:AlternateContent xmlns:mc="http://schemas.openxmlformats.org/markup-compatibility/2006">
              <mc:Choice xmlns:v="urn:schemas-microsoft-com:vml" Requires="v">
                <p:oleObj name="Equation" r:id="rId10" imgW="431640" imgH="203040" progId="Equation.DSMT4">
                  <p:embed/>
                </p:oleObj>
              </mc:Choice>
              <mc:Fallback>
                <p:oleObj name="Equation" r:id="rId10" imgW="431640" imgH="203040" progId="Equation.DSMT4">
                  <p:embed/>
                  <p:pic>
                    <p:nvPicPr>
                      <p:cNvPr id="0" name="Object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3429000"/>
                        <a:ext cx="10636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59" name="Object 51"/>
          <p:cNvGraphicFramePr>
            <a:graphicFrameLocks noChangeAspect="1"/>
          </p:cNvGraphicFramePr>
          <p:nvPr/>
        </p:nvGraphicFramePr>
        <p:xfrm>
          <a:off x="6553200" y="3200400"/>
          <a:ext cx="1157288" cy="855663"/>
        </p:xfrm>
        <a:graphic>
          <a:graphicData uri="http://schemas.openxmlformats.org/presentationml/2006/ole">
            <mc:AlternateContent xmlns:mc="http://schemas.openxmlformats.org/markup-compatibility/2006">
              <mc:Choice xmlns:v="urn:schemas-microsoft-com:vml" Requires="v">
                <p:oleObj name="Equation" r:id="rId12" imgW="469800" imgH="393480" progId="Equation.DSMT4">
                  <p:embed/>
                </p:oleObj>
              </mc:Choice>
              <mc:Fallback>
                <p:oleObj name="Equation" r:id="rId12" imgW="469800" imgH="393480" progId="Equation.DSMT4">
                  <p:embed/>
                  <p:pic>
                    <p:nvPicPr>
                      <p:cNvPr id="0" name="Object 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3200400"/>
                        <a:ext cx="1157288"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7460" name="Text Box 52"/>
          <p:cNvSpPr txBox="1">
            <a:spLocks noChangeArrowheads="1"/>
          </p:cNvSpPr>
          <p:nvPr/>
        </p:nvSpPr>
        <p:spPr bwMode="auto">
          <a:xfrm>
            <a:off x="0" y="3886200"/>
            <a:ext cx="9144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rPr>
              <a:t>Define the </a:t>
            </a:r>
            <a:r>
              <a:rPr lang="en-US" sz="2400" i="1">
                <a:solidFill>
                  <a:schemeClr val="accent2"/>
                </a:solidFill>
              </a:rPr>
              <a:t>resistance</a:t>
            </a:r>
            <a:r>
              <a:rPr lang="en-US" sz="2400">
                <a:solidFill>
                  <a:schemeClr val="accent2"/>
                </a:solidFill>
              </a:rPr>
              <a:t> as</a:t>
            </a:r>
          </a:p>
          <a:p>
            <a:pPr eaLnBrk="1" hangingPunct="1">
              <a:buFontTx/>
              <a:buChar char="•"/>
            </a:pPr>
            <a:r>
              <a:rPr lang="en-US" sz="2400">
                <a:solidFill>
                  <a:schemeClr val="accent2"/>
                </a:solidFill>
              </a:rPr>
              <a:t>Then we have Ohm’s Law for devices</a:t>
            </a:r>
          </a:p>
          <a:p>
            <a:pPr lvl="1" eaLnBrk="1" hangingPunct="1">
              <a:buFontTx/>
              <a:buChar char="•"/>
            </a:pPr>
            <a:r>
              <a:rPr lang="en-US" sz="2400">
                <a:solidFill>
                  <a:schemeClr val="accent2"/>
                </a:solidFill>
              </a:rPr>
              <a:t>Just like microscopic Ohm’s Law, doesn’t always work</a:t>
            </a:r>
          </a:p>
          <a:p>
            <a:pPr eaLnBrk="1" hangingPunct="1">
              <a:buFontTx/>
              <a:buChar char="•"/>
            </a:pPr>
            <a:r>
              <a:rPr lang="en-US" sz="2400">
                <a:solidFill>
                  <a:schemeClr val="accent2"/>
                </a:solidFill>
              </a:rPr>
              <a:t>Resistance depends on composition, temperature </a:t>
            </a:r>
            <a:r>
              <a:rPr lang="en-US" sz="2400" i="1">
                <a:solidFill>
                  <a:schemeClr val="accent2"/>
                </a:solidFill>
              </a:rPr>
              <a:t>and</a:t>
            </a:r>
            <a:r>
              <a:rPr lang="en-US" sz="2400">
                <a:solidFill>
                  <a:schemeClr val="accent2"/>
                </a:solidFill>
              </a:rPr>
              <a:t> geometry</a:t>
            </a:r>
          </a:p>
          <a:p>
            <a:pPr lvl="1" eaLnBrk="1" hangingPunct="1">
              <a:buFontTx/>
              <a:buChar char="•"/>
            </a:pPr>
            <a:r>
              <a:rPr lang="en-US" sz="2400">
                <a:solidFill>
                  <a:schemeClr val="accent2"/>
                </a:solidFill>
              </a:rPr>
              <a:t>We can control it by manufacture</a:t>
            </a:r>
          </a:p>
          <a:p>
            <a:pPr eaLnBrk="1" hangingPunct="1">
              <a:buFontTx/>
              <a:buChar char="•"/>
            </a:pPr>
            <a:r>
              <a:rPr lang="en-US" sz="2400">
                <a:solidFill>
                  <a:schemeClr val="accent2"/>
                </a:solidFill>
              </a:rPr>
              <a:t>Resistance has units of Volts/Amps</a:t>
            </a:r>
          </a:p>
          <a:p>
            <a:pPr lvl="1" eaLnBrk="1" hangingPunct="1">
              <a:buFontTx/>
              <a:buChar char="•"/>
            </a:pPr>
            <a:r>
              <a:rPr lang="en-US" sz="2400">
                <a:solidFill>
                  <a:schemeClr val="accent2"/>
                </a:solidFill>
              </a:rPr>
              <a:t>Also called an Ohm (</a:t>
            </a:r>
            <a:r>
              <a:rPr lang="en-US" sz="2400">
                <a:solidFill>
                  <a:schemeClr val="accent2"/>
                </a:solidFill>
                <a:sym typeface="Symbol" pitchFamily="18" charset="2"/>
              </a:rPr>
              <a:t></a:t>
            </a:r>
            <a:r>
              <a:rPr lang="en-US" sz="2400">
                <a:solidFill>
                  <a:schemeClr val="accent2"/>
                </a:solidFill>
              </a:rPr>
              <a:t>)</a:t>
            </a:r>
          </a:p>
          <a:p>
            <a:pPr lvl="1" eaLnBrk="1" hangingPunct="1">
              <a:buFontTx/>
              <a:buChar char="•"/>
            </a:pPr>
            <a:r>
              <a:rPr lang="en-US" sz="2400">
                <a:solidFill>
                  <a:schemeClr val="accent2"/>
                </a:solidFill>
              </a:rPr>
              <a:t>An Ohm isn’t much resistance</a:t>
            </a:r>
          </a:p>
        </p:txBody>
      </p:sp>
      <p:graphicFrame>
        <p:nvGraphicFramePr>
          <p:cNvPr id="657461" name="Object 53"/>
          <p:cNvGraphicFramePr>
            <a:graphicFrameLocks noChangeAspect="1"/>
          </p:cNvGraphicFramePr>
          <p:nvPr/>
        </p:nvGraphicFramePr>
        <p:xfrm>
          <a:off x="5181600" y="3810000"/>
          <a:ext cx="1282700" cy="855663"/>
        </p:xfrm>
        <a:graphic>
          <a:graphicData uri="http://schemas.openxmlformats.org/presentationml/2006/ole">
            <mc:AlternateContent xmlns:mc="http://schemas.openxmlformats.org/markup-compatibility/2006">
              <mc:Choice xmlns:v="urn:schemas-microsoft-com:vml" Requires="v">
                <p:oleObj name="Equation" r:id="rId14" imgW="520560" imgH="393480" progId="Equation.DSMT4">
                  <p:embed/>
                </p:oleObj>
              </mc:Choice>
              <mc:Fallback>
                <p:oleObj name="Equation" r:id="rId14" imgW="520560" imgH="393480" progId="Equation.DSMT4">
                  <p:embed/>
                  <p:pic>
                    <p:nvPicPr>
                      <p:cNvPr id="0" name="Object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3810000"/>
                        <a:ext cx="1282700" cy="855663"/>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62" name="Object 54"/>
          <p:cNvGraphicFramePr>
            <a:graphicFrameLocks noChangeAspect="1"/>
          </p:cNvGraphicFramePr>
          <p:nvPr/>
        </p:nvGraphicFramePr>
        <p:xfrm>
          <a:off x="7620000" y="4572000"/>
          <a:ext cx="1376363" cy="387350"/>
        </p:xfrm>
        <a:graphic>
          <a:graphicData uri="http://schemas.openxmlformats.org/presentationml/2006/ole">
            <mc:AlternateContent xmlns:mc="http://schemas.openxmlformats.org/markup-compatibility/2006">
              <mc:Choice xmlns:v="urn:schemas-microsoft-com:vml" Requires="v">
                <p:oleObj name="Equation" r:id="rId16" imgW="558720" imgH="177480" progId="Equation.DSMT4">
                  <p:embed/>
                </p:oleObj>
              </mc:Choice>
              <mc:Fallback>
                <p:oleObj name="Equation" r:id="rId16" imgW="558720" imgH="177480" progId="Equation.DSMT4">
                  <p:embed/>
                  <p:pic>
                    <p:nvPicPr>
                      <p:cNvPr id="0" name="Object 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0" y="4572000"/>
                        <a:ext cx="1376363" cy="3873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57463" name="Object 55"/>
              <p:cNvSpPr txBox="1"/>
              <p:nvPr/>
            </p:nvSpPr>
            <p:spPr bwMode="auto">
              <a:xfrm>
                <a:off x="4800600" y="5943600"/>
                <a:ext cx="1751013" cy="855663"/>
              </a:xfrm>
              <a:prstGeom prst="rect">
                <a:avLst/>
              </a:prstGeom>
              <a:noFill/>
              <a:ln w="38100">
                <a:solidFill>
                  <a:srgbClr val="FF0000"/>
                </a:solidFill>
                <a:miter lim="800000"/>
                <a:headEnd/>
                <a:tailEnd/>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V</m:t>
                          </m:r>
                        </m:num>
                        <m:den>
                          <m:r>
                            <m:rPr>
                              <m:sty m:val="p"/>
                            </m:rPr>
                            <a:rPr lang="en-US" i="0">
                              <a:solidFill>
                                <a:srgbClr val="000000"/>
                              </a:solidFill>
                              <a:latin typeface="Cambria Math" panose="02040503050406030204" pitchFamily="18" charset="0"/>
                            </a:rPr>
                            <m:t>A</m:t>
                          </m:r>
                        </m:den>
                      </m:f>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Ω</m:t>
                      </m:r>
                    </m:oMath>
                  </m:oMathPara>
                </a14:m>
                <a:endParaRPr lang="en-US" dirty="0"/>
              </a:p>
            </p:txBody>
          </p:sp>
        </mc:Choice>
        <mc:Fallback xmlns="">
          <p:sp>
            <p:nvSpPr>
              <p:cNvPr id="657463" name="Object 55"/>
              <p:cNvSpPr txBox="1">
                <a:spLocks noRot="1" noChangeAspect="1" noMove="1" noResize="1" noEditPoints="1" noAdjustHandles="1" noChangeArrowheads="1" noChangeShapeType="1" noTextEdit="1"/>
              </p:cNvSpPr>
              <p:nvPr/>
            </p:nvSpPr>
            <p:spPr bwMode="auto">
              <a:xfrm>
                <a:off x="4800600" y="5943600"/>
                <a:ext cx="1751013" cy="855663"/>
              </a:xfrm>
              <a:prstGeom prst="rect">
                <a:avLst/>
              </a:prstGeom>
              <a:blipFill>
                <a:blip r:embed="rId18"/>
                <a:stretch>
                  <a:fillRect/>
                </a:stretch>
              </a:blipFill>
              <a:ln w="38100">
                <a:solidFill>
                  <a:srgbClr val="FF0000"/>
                </a:solidFill>
                <a:miter lim="800000"/>
                <a:headEnd/>
                <a:tailEnd/>
              </a:ln>
              <a:effectLst/>
            </p:spPr>
            <p:txBody>
              <a:bodyPr/>
              <a:lstStyle/>
              <a:p>
                <a:r>
                  <a:rPr lang="en-US">
                    <a:noFill/>
                  </a:rPr>
                  <a:t> </a:t>
                </a:r>
              </a:p>
            </p:txBody>
          </p:sp>
        </mc:Fallback>
      </mc:AlternateContent>
      <p:grpSp>
        <p:nvGrpSpPr>
          <p:cNvPr id="657476" name="Group 68"/>
          <p:cNvGrpSpPr>
            <a:grpSpLocks/>
          </p:cNvGrpSpPr>
          <p:nvPr/>
        </p:nvGrpSpPr>
        <p:grpSpPr bwMode="auto">
          <a:xfrm>
            <a:off x="7467600" y="6477000"/>
            <a:ext cx="1371600" cy="304800"/>
            <a:chOff x="4272" y="3792"/>
            <a:chExt cx="864" cy="192"/>
          </a:xfrm>
        </p:grpSpPr>
        <p:sp>
          <p:nvSpPr>
            <p:cNvPr id="657464" name="Line 56"/>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65" name="Line 57"/>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66" name="Line 58"/>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68" name="Line 60"/>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69" name="Line 61"/>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70" name="Line 62"/>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72" name="Line 64"/>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73" name="Line 65"/>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75" name="Line 67"/>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7477" name="Text Box 69"/>
          <p:cNvSpPr txBox="1">
            <a:spLocks noChangeArrowheads="1"/>
          </p:cNvSpPr>
          <p:nvPr/>
        </p:nvSpPr>
        <p:spPr bwMode="auto">
          <a:xfrm>
            <a:off x="6781800" y="5502275"/>
            <a:ext cx="2286000" cy="822325"/>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t>Circuit diagram for resistor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7440">
                                            <p:txEl>
                                              <p:pRg st="0" end="0"/>
                                            </p:txEl>
                                          </p:spTgt>
                                        </p:tgtEl>
                                        <p:attrNameLst>
                                          <p:attrName>style.visibility</p:attrName>
                                        </p:attrNameLst>
                                      </p:cBhvr>
                                      <p:to>
                                        <p:strVal val="visible"/>
                                      </p:to>
                                    </p:set>
                                    <p:anim calcmode="lin" valueType="num">
                                      <p:cBhvr additive="base">
                                        <p:cTn id="7" dur="500" fill="hold"/>
                                        <p:tgtEl>
                                          <p:spTgt spid="6574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74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57454"/>
                                        </p:tgtEl>
                                        <p:attrNameLst>
                                          <p:attrName>style.visibility</p:attrName>
                                        </p:attrNameLst>
                                      </p:cBhvr>
                                      <p:to>
                                        <p:strVal val="visible"/>
                                      </p:to>
                                    </p:set>
                                    <p:animEffect transition="in" filter="dissolve">
                                      <p:cBhvr>
                                        <p:cTn id="13" dur="500"/>
                                        <p:tgtEl>
                                          <p:spTgt spid="6574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657455"/>
                                        </p:tgtEl>
                                        <p:attrNameLst>
                                          <p:attrName>style.visibility</p:attrName>
                                        </p:attrNameLst>
                                      </p:cBhvr>
                                      <p:to>
                                        <p:strVal val="visible"/>
                                      </p:to>
                                    </p:set>
                                    <p:animEffect transition="in" filter="dissolve">
                                      <p:cBhvr>
                                        <p:cTn id="18" dur="500"/>
                                        <p:tgtEl>
                                          <p:spTgt spid="6574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657456"/>
                                        </p:tgtEl>
                                        <p:attrNameLst>
                                          <p:attrName>style.visibility</p:attrName>
                                        </p:attrNameLst>
                                      </p:cBhvr>
                                      <p:to>
                                        <p:strVal val="visible"/>
                                      </p:to>
                                    </p:set>
                                    <p:animEffect transition="in" filter="dissolve">
                                      <p:cBhvr>
                                        <p:cTn id="23" dur="500"/>
                                        <p:tgtEl>
                                          <p:spTgt spid="6574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657457"/>
                                        </p:tgtEl>
                                        <p:attrNameLst>
                                          <p:attrName>style.visibility</p:attrName>
                                        </p:attrNameLst>
                                      </p:cBhvr>
                                      <p:to>
                                        <p:strVal val="visible"/>
                                      </p:to>
                                    </p:set>
                                    <p:animEffect transition="in" filter="dissolve">
                                      <p:cBhvr>
                                        <p:cTn id="28" dur="500"/>
                                        <p:tgtEl>
                                          <p:spTgt spid="6574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657458"/>
                                        </p:tgtEl>
                                        <p:attrNameLst>
                                          <p:attrName>style.visibility</p:attrName>
                                        </p:attrNameLst>
                                      </p:cBhvr>
                                      <p:to>
                                        <p:strVal val="visible"/>
                                      </p:to>
                                    </p:set>
                                    <p:animEffect transition="in" filter="dissolve">
                                      <p:cBhvr>
                                        <p:cTn id="33" dur="500"/>
                                        <p:tgtEl>
                                          <p:spTgt spid="6574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657459"/>
                                        </p:tgtEl>
                                        <p:attrNameLst>
                                          <p:attrName>style.visibility</p:attrName>
                                        </p:attrNameLst>
                                      </p:cBhvr>
                                      <p:to>
                                        <p:strVal val="visible"/>
                                      </p:to>
                                    </p:set>
                                    <p:animEffect transition="in" filter="dissolve">
                                      <p:cBhvr>
                                        <p:cTn id="38" dur="500"/>
                                        <p:tgtEl>
                                          <p:spTgt spid="6574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7460">
                                            <p:txEl>
                                              <p:pRg st="0" end="0"/>
                                            </p:txEl>
                                          </p:spTgt>
                                        </p:tgtEl>
                                        <p:attrNameLst>
                                          <p:attrName>style.visibility</p:attrName>
                                        </p:attrNameLst>
                                      </p:cBhvr>
                                      <p:to>
                                        <p:strVal val="visible"/>
                                      </p:to>
                                    </p:set>
                                    <p:anim calcmode="lin" valueType="num">
                                      <p:cBhvr additive="base">
                                        <p:cTn id="43" dur="500" fill="hold"/>
                                        <p:tgtEl>
                                          <p:spTgt spid="65746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7460">
                                            <p:txEl>
                                              <p:pRg st="0" end="0"/>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9" presetClass="entr" presetSubtype="0" fill="hold" nodeType="afterEffect">
                                  <p:stCondLst>
                                    <p:cond delay="0"/>
                                  </p:stCondLst>
                                  <p:childTnLst>
                                    <p:set>
                                      <p:cBhvr>
                                        <p:cTn id="47" dur="1" fill="hold">
                                          <p:stCondLst>
                                            <p:cond delay="0"/>
                                          </p:stCondLst>
                                        </p:cTn>
                                        <p:tgtEl>
                                          <p:spTgt spid="657461"/>
                                        </p:tgtEl>
                                        <p:attrNameLst>
                                          <p:attrName>style.visibility</p:attrName>
                                        </p:attrNameLst>
                                      </p:cBhvr>
                                      <p:to>
                                        <p:strVal val="visible"/>
                                      </p:to>
                                    </p:set>
                                    <p:animEffect transition="in" filter="dissolve">
                                      <p:cBhvr>
                                        <p:cTn id="48" dur="500"/>
                                        <p:tgtEl>
                                          <p:spTgt spid="6574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57460">
                                            <p:txEl>
                                              <p:pRg st="1" end="1"/>
                                            </p:txEl>
                                          </p:spTgt>
                                        </p:tgtEl>
                                        <p:attrNameLst>
                                          <p:attrName>style.visibility</p:attrName>
                                        </p:attrNameLst>
                                      </p:cBhvr>
                                      <p:to>
                                        <p:strVal val="visible"/>
                                      </p:to>
                                    </p:set>
                                    <p:anim calcmode="lin" valueType="num">
                                      <p:cBhvr additive="base">
                                        <p:cTn id="53" dur="500" fill="hold"/>
                                        <p:tgtEl>
                                          <p:spTgt spid="657460">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57460">
                                            <p:txEl>
                                              <p:pRg st="1" end="1"/>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57460">
                                            <p:txEl>
                                              <p:pRg st="2" end="2"/>
                                            </p:txEl>
                                          </p:spTgt>
                                        </p:tgtEl>
                                        <p:attrNameLst>
                                          <p:attrName>style.visibility</p:attrName>
                                        </p:attrNameLst>
                                      </p:cBhvr>
                                      <p:to>
                                        <p:strVal val="visible"/>
                                      </p:to>
                                    </p:set>
                                    <p:anim calcmode="lin" valueType="num">
                                      <p:cBhvr additive="base">
                                        <p:cTn id="57" dur="500" fill="hold"/>
                                        <p:tgtEl>
                                          <p:spTgt spid="657460">
                                            <p:txEl>
                                              <p:pRg st="2" end="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57460">
                                            <p:txEl>
                                              <p:pRg st="2" end="2"/>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657462"/>
                                        </p:tgtEl>
                                        <p:attrNameLst>
                                          <p:attrName>style.visibility</p:attrName>
                                        </p:attrNameLst>
                                      </p:cBhvr>
                                      <p:to>
                                        <p:strVal val="visible"/>
                                      </p:to>
                                    </p:set>
                                    <p:animEffect transition="in" filter="dissolve">
                                      <p:cBhvr>
                                        <p:cTn id="62" dur="500"/>
                                        <p:tgtEl>
                                          <p:spTgt spid="6574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57460">
                                            <p:txEl>
                                              <p:pRg st="3" end="3"/>
                                            </p:txEl>
                                          </p:spTgt>
                                        </p:tgtEl>
                                        <p:attrNameLst>
                                          <p:attrName>style.visibility</p:attrName>
                                        </p:attrNameLst>
                                      </p:cBhvr>
                                      <p:to>
                                        <p:strVal val="visible"/>
                                      </p:to>
                                    </p:set>
                                    <p:anim calcmode="lin" valueType="num">
                                      <p:cBhvr additive="base">
                                        <p:cTn id="67" dur="500" fill="hold"/>
                                        <p:tgtEl>
                                          <p:spTgt spid="657460">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57460">
                                            <p:txEl>
                                              <p:pRg st="3" end="3"/>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57460">
                                            <p:txEl>
                                              <p:pRg st="4" end="4"/>
                                            </p:txEl>
                                          </p:spTgt>
                                        </p:tgtEl>
                                        <p:attrNameLst>
                                          <p:attrName>style.visibility</p:attrName>
                                        </p:attrNameLst>
                                      </p:cBhvr>
                                      <p:to>
                                        <p:strVal val="visible"/>
                                      </p:to>
                                    </p:set>
                                    <p:anim calcmode="lin" valueType="num">
                                      <p:cBhvr additive="base">
                                        <p:cTn id="71" dur="500" fill="hold"/>
                                        <p:tgtEl>
                                          <p:spTgt spid="657460">
                                            <p:txEl>
                                              <p:pRg st="4" end="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6574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657460">
                                            <p:txEl>
                                              <p:pRg st="5" end="5"/>
                                            </p:txEl>
                                          </p:spTgt>
                                        </p:tgtEl>
                                        <p:attrNameLst>
                                          <p:attrName>style.visibility</p:attrName>
                                        </p:attrNameLst>
                                      </p:cBhvr>
                                      <p:to>
                                        <p:strVal val="visible"/>
                                      </p:to>
                                    </p:set>
                                    <p:anim calcmode="lin" valueType="num">
                                      <p:cBhvr additive="base">
                                        <p:cTn id="77" dur="500" fill="hold"/>
                                        <p:tgtEl>
                                          <p:spTgt spid="657460">
                                            <p:txEl>
                                              <p:pRg st="5" end="5"/>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657460">
                                            <p:txEl>
                                              <p:pRg st="5" end="5"/>
                                            </p:txEl>
                                          </p:spTgt>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57460">
                                            <p:txEl>
                                              <p:pRg st="6" end="6"/>
                                            </p:txEl>
                                          </p:spTgt>
                                        </p:tgtEl>
                                        <p:attrNameLst>
                                          <p:attrName>style.visibility</p:attrName>
                                        </p:attrNameLst>
                                      </p:cBhvr>
                                      <p:to>
                                        <p:strVal val="visible"/>
                                      </p:to>
                                    </p:set>
                                    <p:anim calcmode="lin" valueType="num">
                                      <p:cBhvr additive="base">
                                        <p:cTn id="81" dur="500" fill="hold"/>
                                        <p:tgtEl>
                                          <p:spTgt spid="657460">
                                            <p:txEl>
                                              <p:pRg st="6" end="6"/>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57460">
                                            <p:txEl>
                                              <p:pRg st="6" end="6"/>
                                            </p:txEl>
                                          </p:spTgt>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657460">
                                            <p:txEl>
                                              <p:pRg st="7" end="7"/>
                                            </p:txEl>
                                          </p:spTgt>
                                        </p:tgtEl>
                                        <p:attrNameLst>
                                          <p:attrName>style.visibility</p:attrName>
                                        </p:attrNameLst>
                                      </p:cBhvr>
                                      <p:to>
                                        <p:strVal val="visible"/>
                                      </p:to>
                                    </p:set>
                                    <p:anim calcmode="lin" valueType="num">
                                      <p:cBhvr additive="base">
                                        <p:cTn id="85" dur="500" fill="hold"/>
                                        <p:tgtEl>
                                          <p:spTgt spid="657460">
                                            <p:txEl>
                                              <p:pRg st="7" end="7"/>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5746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657477"/>
                                        </p:tgtEl>
                                        <p:attrNameLst>
                                          <p:attrName>style.visibility</p:attrName>
                                        </p:attrNameLst>
                                      </p:cBhvr>
                                      <p:to>
                                        <p:strVal val="visible"/>
                                      </p:to>
                                    </p:set>
                                    <p:animEffect transition="in" filter="dissolve">
                                      <p:cBhvr>
                                        <p:cTn id="91" dur="500"/>
                                        <p:tgtEl>
                                          <p:spTgt spid="657477"/>
                                        </p:tgtEl>
                                      </p:cBhvr>
                                    </p:animEffect>
                                  </p:childTnLst>
                                </p:cTn>
                              </p:par>
                            </p:childTnLst>
                          </p:cTn>
                        </p:par>
                        <p:par>
                          <p:cTn id="92" fill="hold" nodeType="afterGroup">
                            <p:stCondLst>
                              <p:cond delay="500"/>
                            </p:stCondLst>
                            <p:childTnLst>
                              <p:par>
                                <p:cTn id="93" presetID="23" presetClass="entr" presetSubtype="16" fill="hold" nodeType="afterEffect">
                                  <p:stCondLst>
                                    <p:cond delay="0"/>
                                  </p:stCondLst>
                                  <p:childTnLst>
                                    <p:set>
                                      <p:cBhvr>
                                        <p:cTn id="94" dur="1" fill="hold">
                                          <p:stCondLst>
                                            <p:cond delay="0"/>
                                          </p:stCondLst>
                                        </p:cTn>
                                        <p:tgtEl>
                                          <p:spTgt spid="657476"/>
                                        </p:tgtEl>
                                        <p:attrNameLst>
                                          <p:attrName>style.visibility</p:attrName>
                                        </p:attrNameLst>
                                      </p:cBhvr>
                                      <p:to>
                                        <p:strVal val="visible"/>
                                      </p:to>
                                    </p:set>
                                    <p:anim calcmode="lin" valueType="num">
                                      <p:cBhvr>
                                        <p:cTn id="95" dur="500" fill="hold"/>
                                        <p:tgtEl>
                                          <p:spTgt spid="657476"/>
                                        </p:tgtEl>
                                        <p:attrNameLst>
                                          <p:attrName>ppt_w</p:attrName>
                                        </p:attrNameLst>
                                      </p:cBhvr>
                                      <p:tavLst>
                                        <p:tav tm="0">
                                          <p:val>
                                            <p:fltVal val="0"/>
                                          </p:val>
                                        </p:tav>
                                        <p:tav tm="100000">
                                          <p:val>
                                            <p:strVal val="#ppt_w"/>
                                          </p:val>
                                        </p:tav>
                                      </p:tavLst>
                                    </p:anim>
                                    <p:anim calcmode="lin" valueType="num">
                                      <p:cBhvr>
                                        <p:cTn id="96" dur="500" fill="hold"/>
                                        <p:tgtEl>
                                          <p:spTgt spid="6574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0" grpId="0" build="p"/>
      <p:bldP spid="657460" grpId="0" uiExpand="1" build="p"/>
      <p:bldP spid="6574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981200"/>
            <a:ext cx="748665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457200"/>
            <a:ext cx="62484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10</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BAFDEB1-12A6-B60D-5D49-C7A40E76B326}"/>
                  </a:ext>
                </a:extLst>
              </p14:cNvPr>
              <p14:cNvContentPartPr/>
              <p14:nvPr/>
            </p14:nvContentPartPr>
            <p14:xfrm>
              <a:off x="3571560" y="2260800"/>
              <a:ext cx="4896360" cy="2953800"/>
            </p14:xfrm>
          </p:contentPart>
        </mc:Choice>
        <mc:Fallback xmlns="">
          <p:pic>
            <p:nvPicPr>
              <p:cNvPr id="3" name="Ink 2">
                <a:extLst>
                  <a:ext uri="{FF2B5EF4-FFF2-40B4-BE49-F238E27FC236}">
                    <a16:creationId xmlns:a16="http://schemas.microsoft.com/office/drawing/2014/main" id="{6BAFDEB1-12A6-B60D-5D49-C7A40E76B326}"/>
                  </a:ext>
                </a:extLst>
              </p:cNvPr>
              <p:cNvPicPr/>
              <p:nvPr/>
            </p:nvPicPr>
            <p:blipFill>
              <a:blip r:embed="rId4"/>
              <a:stretch>
                <a:fillRect/>
              </a:stretch>
            </p:blipFill>
            <p:spPr>
              <a:xfrm>
                <a:off x="3562200" y="2251440"/>
                <a:ext cx="4915080" cy="2972520"/>
              </a:xfrm>
              <a:prstGeom prst="rect">
                <a:avLst/>
              </a:prstGeom>
            </p:spPr>
          </p:pic>
        </mc:Fallback>
      </mc:AlternateContent>
    </p:spTree>
    <p:extLst>
      <p:ext uri="{BB962C8B-B14F-4D97-AF65-F5344CB8AC3E}">
        <p14:creationId xmlns:p14="http://schemas.microsoft.com/office/powerpoint/2010/main" val="423126972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21830</TotalTime>
  <Words>1118</Words>
  <Application>Microsoft Office PowerPoint</Application>
  <PresentationFormat>On-screen Show (4:3)</PresentationFormat>
  <Paragraphs>173</Paragraphs>
  <Slides>21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 Black</vt:lpstr>
      <vt:lpstr>Cambria Math</vt:lpstr>
      <vt:lpstr>Euclid Math One</vt:lpstr>
      <vt:lpstr>Symbol</vt:lpstr>
      <vt:lpstr>Times New Roman</vt: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Kim-Shapiro, Daniel</cp:lastModifiedBy>
  <cp:revision>558</cp:revision>
  <cp:lastPrinted>1998-03-31T16:12:30Z</cp:lastPrinted>
  <dcterms:created xsi:type="dcterms:W3CDTF">1997-09-10T20:18:06Z</dcterms:created>
  <dcterms:modified xsi:type="dcterms:W3CDTF">2023-03-01T11:13:23Z</dcterms:modified>
</cp:coreProperties>
</file>