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788" r:id="rId2"/>
    <p:sldId id="793" r:id="rId3"/>
    <p:sldId id="821" r:id="rId4"/>
    <p:sldId id="794" r:id="rId5"/>
    <p:sldId id="804" r:id="rId6"/>
    <p:sldId id="813" r:id="rId7"/>
    <p:sldId id="814" r:id="rId8"/>
    <p:sldId id="815" r:id="rId9"/>
    <p:sldId id="827" r:id="rId10"/>
    <p:sldId id="816" r:id="rId11"/>
    <p:sldId id="826" r:id="rId12"/>
    <p:sldId id="795" r:id="rId13"/>
    <p:sldId id="798" r:id="rId14"/>
    <p:sldId id="797" r:id="rId15"/>
    <p:sldId id="817" r:id="rId16"/>
    <p:sldId id="800" r:id="rId17"/>
    <p:sldId id="801" r:id="rId18"/>
    <p:sldId id="802" r:id="rId19"/>
    <p:sldId id="822" r:id="rId20"/>
    <p:sldId id="818" r:id="rId21"/>
    <p:sldId id="819" r:id="rId22"/>
    <p:sldId id="803" r:id="rId23"/>
    <p:sldId id="805" r:id="rId24"/>
    <p:sldId id="823" r:id="rId25"/>
    <p:sldId id="806" r:id="rId26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00CC"/>
    <a:srgbClr val="FF0000"/>
    <a:srgbClr val="FFFF00"/>
    <a:srgbClr val="009900"/>
    <a:srgbClr val="99FF66"/>
    <a:srgbClr val="FFFF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82" autoAdjust="0"/>
  </p:normalViewPr>
  <p:slideViewPr>
    <p:cSldViewPr>
      <p:cViewPr varScale="1">
        <p:scale>
          <a:sx n="51" d="100"/>
          <a:sy n="51" d="100"/>
        </p:scale>
        <p:origin x="9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08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58.wmf"/><Relationship Id="rId1" Type="http://schemas.openxmlformats.org/officeDocument/2006/relationships/image" Target="../media/image63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1.wmf"/><Relationship Id="rId1" Type="http://schemas.openxmlformats.org/officeDocument/2006/relationships/image" Target="../media/image5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fld id="{E987F08D-4CD3-44BE-ADF0-E42D2A83E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25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https://www.youtube.com/watch?v=aIhk9eKOLzQ</a:t>
            </a:r>
          </a:p>
          <a:p>
            <a:r>
              <a:rPr lang="en-US" dirty="0" smtClean="0"/>
              <a:t>Are you smarter than a</a:t>
            </a:r>
            <a:r>
              <a:rPr lang="en-US" baseline="0" dirty="0" smtClean="0"/>
              <a:t> MIT grad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50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there other types of lights that uses</a:t>
            </a:r>
            <a:r>
              <a:rPr lang="en-US" baseline="0" dirty="0" smtClean="0"/>
              <a:t> these (JIT)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34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light bulb demo</a:t>
            </a:r>
          </a:p>
          <a:p>
            <a:r>
              <a:rPr lang="en-US" dirty="0" smtClean="0"/>
              <a:t>JIT – what is EMF – potential difference</a:t>
            </a:r>
            <a:r>
              <a:rPr lang="en-US" baseline="0" dirty="0" smtClean="0"/>
              <a:t> across battery, poor words (historical), ignores –</a:t>
            </a:r>
            <a:r>
              <a:rPr lang="en-US" baseline="0" dirty="0" err="1" smtClean="0"/>
              <a:t>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35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Dashed</a:t>
            </a:r>
            <a:r>
              <a:rPr lang="en-US" baseline="0" dirty="0" smtClean="0"/>
              <a:t> lines are for the battery – like in Fig 28-1.    </a:t>
            </a:r>
            <a:r>
              <a:rPr lang="en-US" baseline="0" dirty="0" err="1" smtClean="0"/>
              <a:t>deltaV</a:t>
            </a:r>
            <a:r>
              <a:rPr lang="en-US" baseline="0" dirty="0" smtClean="0"/>
              <a:t> is also R/(</a:t>
            </a:r>
            <a:r>
              <a:rPr lang="en-US" baseline="0" dirty="0" err="1" smtClean="0"/>
              <a:t>r+R</a:t>
            </a:r>
            <a:r>
              <a:rPr lang="en-US" baseline="0" smtClean="0"/>
              <a:t>)</a:t>
            </a:r>
            <a:r>
              <a:rPr lang="en-US" baseline="0" smtClean="0">
                <a:latin typeface="Symbol" panose="05050102010706020507" pitchFamily="18" charset="2"/>
              </a:rPr>
              <a:t>E</a:t>
            </a:r>
            <a:r>
              <a:rPr lang="en-US" baseline="0" smtClean="0"/>
              <a:t>psilon = (50/60)30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know + and – q then + is at high potential.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8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how get Q0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79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I, same as discharging, just opposite direction (note </a:t>
            </a:r>
            <a:r>
              <a:rPr lang="en-US" smtClean="0"/>
              <a:t>how drawn).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18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JIT why ground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connnected</a:t>
            </a:r>
            <a:r>
              <a:rPr lang="en-US" baseline="0" dirty="0" smtClean="0"/>
              <a:t> to neutral (neutral goes to ground).  And note – neutral not connected to casing.</a:t>
            </a:r>
          </a:p>
          <a:p>
            <a:r>
              <a:rPr lang="en-US" baseline="0" dirty="0" smtClean="0"/>
              <a:t>Can you plug in three pong in two prong outlet – yes.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9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9F7AD-01EA-4811-8EBA-87871D9D96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5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99038-CBF9-4063-B9E5-E37B76383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5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F9A74-4ADF-4A0B-A3A2-8D6B056886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4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9A6B03-2256-4C35-AF98-B97A10CD3D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1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0F337-B281-496D-84CD-7F2BA4B95C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4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64606-1360-4C4E-84C6-8A099897E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35DBB-8CFB-4377-89C8-0204CAA9FC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CFFFA-1C72-4C22-A9CA-A7C4251ADA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59480-9C75-4E81-BB8A-9A052405D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AD081-1209-4B8F-9B99-10085F9832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1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59911-795F-4DF9-BD37-298CFFCD0B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2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B906C-4A31-4C69-8D35-8DE801B38C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6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18A0970C-68BE-46F9-A2D2-F237652027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5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4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7.png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3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9.jpeg"/><Relationship Id="rId4" Type="http://schemas.openxmlformats.org/officeDocument/2006/relationships/image" Target="../media/image4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2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9.wmf"/><Relationship Id="rId7" Type="http://schemas.openxmlformats.org/officeDocument/2006/relationships/image" Target="../media/image52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57.wmf"/><Relationship Id="rId25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49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54.wmf"/><Relationship Id="rId24" Type="http://schemas.openxmlformats.org/officeDocument/2006/relationships/oleObject" Target="../embeddings/oleObject51.bin"/><Relationship Id="rId5" Type="http://schemas.openxmlformats.org/officeDocument/2006/relationships/image" Target="../media/image51.wmf"/><Relationship Id="rId15" Type="http://schemas.openxmlformats.org/officeDocument/2006/relationships/image" Target="../media/image56.wmf"/><Relationship Id="rId23" Type="http://schemas.openxmlformats.org/officeDocument/2006/relationships/image" Target="../media/image60.wmf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58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6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68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59.bin"/><Relationship Id="rId25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56.bin"/><Relationship Id="rId24" Type="http://schemas.openxmlformats.org/officeDocument/2006/relationships/oleObject" Target="../embeddings/oleObject62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23" Type="http://schemas.openxmlformats.org/officeDocument/2006/relationships/image" Target="../media/image73.png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72.png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7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78.png"/><Relationship Id="rId4" Type="http://schemas.openxmlformats.org/officeDocument/2006/relationships/image" Target="../media/image77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1.wmf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3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2.wmf"/><Relationship Id="rId1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5" name="WordArt 3"/>
          <p:cNvSpPr>
            <a:spLocks noChangeArrowheads="1" noChangeShapeType="1" noTextEdit="1"/>
          </p:cNvSpPr>
          <p:nvPr/>
        </p:nvSpPr>
        <p:spPr bwMode="auto">
          <a:xfrm>
            <a:off x="533400" y="76200"/>
            <a:ext cx="5067300" cy="1029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DC Circuits</a:t>
            </a:r>
          </a:p>
        </p:txBody>
      </p:sp>
      <p:grpSp>
        <p:nvGrpSpPr>
          <p:cNvPr id="684064" name="Group 32"/>
          <p:cNvGrpSpPr>
            <a:grpSpLocks/>
          </p:cNvGrpSpPr>
          <p:nvPr/>
        </p:nvGrpSpPr>
        <p:grpSpPr bwMode="auto">
          <a:xfrm>
            <a:off x="914400" y="6248400"/>
            <a:ext cx="1371600" cy="304800"/>
            <a:chOff x="4272" y="3792"/>
            <a:chExt cx="864" cy="192"/>
          </a:xfrm>
        </p:grpSpPr>
        <p:sp>
          <p:nvSpPr>
            <p:cNvPr id="684065" name="Line 33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66" name="Line 34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67" name="Line 35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68" name="Line 36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69" name="Line 37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70" name="Line 38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71" name="Line 39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72" name="Line 40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73" name="Line 41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4074" name="Group 42"/>
          <p:cNvGrpSpPr>
            <a:grpSpLocks/>
          </p:cNvGrpSpPr>
          <p:nvPr/>
        </p:nvGrpSpPr>
        <p:grpSpPr bwMode="auto">
          <a:xfrm>
            <a:off x="990600" y="2667000"/>
            <a:ext cx="1066800" cy="266700"/>
            <a:chOff x="624" y="1440"/>
            <a:chExt cx="672" cy="168"/>
          </a:xfrm>
        </p:grpSpPr>
        <p:sp>
          <p:nvSpPr>
            <p:cNvPr id="684075" name="Line 43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76" name="Oval 44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77" name="Line 45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78" name="Oval 46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79" name="Line 47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4080" name="Group 48"/>
          <p:cNvGrpSpPr>
            <a:grpSpLocks/>
          </p:cNvGrpSpPr>
          <p:nvPr/>
        </p:nvGrpSpPr>
        <p:grpSpPr bwMode="auto">
          <a:xfrm>
            <a:off x="990600" y="3327400"/>
            <a:ext cx="1066800" cy="101600"/>
            <a:chOff x="2016" y="1544"/>
            <a:chExt cx="672" cy="64"/>
          </a:xfrm>
        </p:grpSpPr>
        <p:sp>
          <p:nvSpPr>
            <p:cNvPr id="684081" name="Line 49"/>
            <p:cNvSpPr>
              <a:spLocks noChangeShapeType="1"/>
            </p:cNvSpPr>
            <p:nvPr/>
          </p:nvSpPr>
          <p:spPr bwMode="auto">
            <a:xfrm>
              <a:off x="2016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82" name="Oval 50"/>
            <p:cNvSpPr>
              <a:spLocks noChangeArrowheads="1"/>
            </p:cNvSpPr>
            <p:nvPr/>
          </p:nvSpPr>
          <p:spPr bwMode="auto">
            <a:xfrm>
              <a:off x="215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83" name="Line 51"/>
            <p:cNvSpPr>
              <a:spLocks noChangeShapeType="1"/>
            </p:cNvSpPr>
            <p:nvPr/>
          </p:nvSpPr>
          <p:spPr bwMode="auto">
            <a:xfrm>
              <a:off x="254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84" name="Oval 52"/>
            <p:cNvSpPr>
              <a:spLocks noChangeArrowheads="1"/>
            </p:cNvSpPr>
            <p:nvPr/>
          </p:nvSpPr>
          <p:spPr bwMode="auto">
            <a:xfrm>
              <a:off x="2504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85" name="Line 53"/>
            <p:cNvSpPr>
              <a:spLocks noChangeShapeType="1"/>
            </p:cNvSpPr>
            <p:nvPr/>
          </p:nvSpPr>
          <p:spPr bwMode="auto">
            <a:xfrm flipV="1">
              <a:off x="2200" y="1544"/>
              <a:ext cx="344" cy="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4091" name="Text Box 59"/>
          <p:cNvSpPr txBox="1">
            <a:spLocks noChangeArrowheads="1"/>
          </p:cNvSpPr>
          <p:nvPr/>
        </p:nvSpPr>
        <p:spPr bwMode="auto">
          <a:xfrm>
            <a:off x="304800" y="4648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1.5 V</a:t>
            </a:r>
          </a:p>
        </p:txBody>
      </p:sp>
      <p:grpSp>
        <p:nvGrpSpPr>
          <p:cNvPr id="684092" name="Group 60"/>
          <p:cNvGrpSpPr>
            <a:grpSpLocks/>
          </p:cNvGrpSpPr>
          <p:nvPr/>
        </p:nvGrpSpPr>
        <p:grpSpPr bwMode="auto">
          <a:xfrm>
            <a:off x="685800" y="1752600"/>
            <a:ext cx="2971800" cy="533400"/>
            <a:chOff x="3600" y="1248"/>
            <a:chExt cx="1872" cy="336"/>
          </a:xfrm>
        </p:grpSpPr>
        <p:sp>
          <p:nvSpPr>
            <p:cNvPr id="684093" name="Line 61"/>
            <p:cNvSpPr>
              <a:spLocks noChangeShapeType="1"/>
            </p:cNvSpPr>
            <p:nvPr/>
          </p:nvSpPr>
          <p:spPr bwMode="auto">
            <a:xfrm>
              <a:off x="3600" y="1248"/>
              <a:ext cx="1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94" name="Line 62"/>
            <p:cNvSpPr>
              <a:spLocks noChangeShapeType="1"/>
            </p:cNvSpPr>
            <p:nvPr/>
          </p:nvSpPr>
          <p:spPr bwMode="auto">
            <a:xfrm flipV="1">
              <a:off x="4800" y="124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95" name="Line 63"/>
            <p:cNvSpPr>
              <a:spLocks noChangeShapeType="1"/>
            </p:cNvSpPr>
            <p:nvPr/>
          </p:nvSpPr>
          <p:spPr bwMode="auto">
            <a:xfrm>
              <a:off x="4800" y="1584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4096" name="Group 64"/>
          <p:cNvGrpSpPr>
            <a:grpSpLocks/>
          </p:cNvGrpSpPr>
          <p:nvPr/>
        </p:nvGrpSpPr>
        <p:grpSpPr bwMode="auto">
          <a:xfrm rot="16200000">
            <a:off x="1485900" y="5295900"/>
            <a:ext cx="228600" cy="457200"/>
            <a:chOff x="4896" y="3360"/>
            <a:chExt cx="144" cy="288"/>
          </a:xfrm>
        </p:grpSpPr>
        <p:sp>
          <p:nvSpPr>
            <p:cNvPr id="684097" name="Line 65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98" name="Line 66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99" name="Line 67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00" name="Line 68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4109" name="Group 77"/>
          <p:cNvGrpSpPr>
            <a:grpSpLocks/>
          </p:cNvGrpSpPr>
          <p:nvPr/>
        </p:nvGrpSpPr>
        <p:grpSpPr bwMode="auto">
          <a:xfrm>
            <a:off x="990600" y="3810000"/>
            <a:ext cx="1066800" cy="368300"/>
            <a:chOff x="1728" y="2144"/>
            <a:chExt cx="672" cy="232"/>
          </a:xfrm>
        </p:grpSpPr>
        <p:sp>
          <p:nvSpPr>
            <p:cNvPr id="684102" name="Line 70"/>
            <p:cNvSpPr>
              <a:spLocks noChangeShapeType="1"/>
            </p:cNvSpPr>
            <p:nvPr/>
          </p:nvSpPr>
          <p:spPr bwMode="auto">
            <a:xfrm>
              <a:off x="1728" y="225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03" name="Oval 71"/>
            <p:cNvSpPr>
              <a:spLocks noChangeArrowheads="1"/>
            </p:cNvSpPr>
            <p:nvPr/>
          </p:nvSpPr>
          <p:spPr bwMode="auto">
            <a:xfrm>
              <a:off x="1864" y="2232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104" name="Line 72"/>
            <p:cNvSpPr>
              <a:spLocks noChangeShapeType="1"/>
            </p:cNvSpPr>
            <p:nvPr/>
          </p:nvSpPr>
          <p:spPr bwMode="auto">
            <a:xfrm>
              <a:off x="2256" y="216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05" name="Oval 73"/>
            <p:cNvSpPr>
              <a:spLocks noChangeArrowheads="1"/>
            </p:cNvSpPr>
            <p:nvPr/>
          </p:nvSpPr>
          <p:spPr bwMode="auto">
            <a:xfrm>
              <a:off x="2216" y="2144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106" name="Line 74"/>
            <p:cNvSpPr>
              <a:spLocks noChangeShapeType="1"/>
            </p:cNvSpPr>
            <p:nvPr/>
          </p:nvSpPr>
          <p:spPr bwMode="auto">
            <a:xfrm>
              <a:off x="1912" y="2256"/>
              <a:ext cx="344" cy="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07" name="Line 7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08" name="Oval 76"/>
            <p:cNvSpPr>
              <a:spLocks noChangeArrowheads="1"/>
            </p:cNvSpPr>
            <p:nvPr/>
          </p:nvSpPr>
          <p:spPr bwMode="auto">
            <a:xfrm>
              <a:off x="2216" y="2328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4112" name="Group 80"/>
          <p:cNvGrpSpPr>
            <a:grpSpLocks/>
          </p:cNvGrpSpPr>
          <p:nvPr/>
        </p:nvGrpSpPr>
        <p:grpSpPr bwMode="auto">
          <a:xfrm>
            <a:off x="1371600" y="4495800"/>
            <a:ext cx="533400" cy="671513"/>
            <a:chOff x="3696" y="2304"/>
            <a:chExt cx="336" cy="423"/>
          </a:xfrm>
        </p:grpSpPr>
        <p:grpSp>
          <p:nvGrpSpPr>
            <p:cNvPr id="684086" name="Group 54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684087" name="Line 55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088" name="Line 56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089" name="Line 57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090" name="Line 58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4110" name="Text Box 78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84111" name="Text Box 79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684113" name="Text Box 81"/>
          <p:cNvSpPr txBox="1">
            <a:spLocks noChangeArrowheads="1"/>
          </p:cNvSpPr>
          <p:nvPr/>
        </p:nvSpPr>
        <p:spPr bwMode="auto">
          <a:xfrm>
            <a:off x="12192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wire</a:t>
            </a:r>
          </a:p>
        </p:txBody>
      </p:sp>
      <p:sp>
        <p:nvSpPr>
          <p:cNvPr id="684114" name="Text Box 82"/>
          <p:cNvSpPr txBox="1">
            <a:spLocks noChangeArrowheads="1"/>
          </p:cNvSpPr>
          <p:nvPr/>
        </p:nvSpPr>
        <p:spPr bwMode="auto">
          <a:xfrm>
            <a:off x="2209800" y="2590800"/>
            <a:ext cx="1905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open switch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closed switch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2-way switch</a:t>
            </a:r>
          </a:p>
        </p:txBody>
      </p:sp>
      <p:sp>
        <p:nvSpPr>
          <p:cNvPr id="684115" name="Text Box 83"/>
          <p:cNvSpPr txBox="1">
            <a:spLocks noChangeArrowheads="1"/>
          </p:cNvSpPr>
          <p:nvPr/>
        </p:nvSpPr>
        <p:spPr bwMode="auto">
          <a:xfrm>
            <a:off x="1905000" y="4572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ideal battery</a:t>
            </a:r>
          </a:p>
        </p:txBody>
      </p:sp>
      <p:sp>
        <p:nvSpPr>
          <p:cNvPr id="684116" name="Text Box 84"/>
          <p:cNvSpPr txBox="1">
            <a:spLocks noChangeArrowheads="1"/>
          </p:cNvSpPr>
          <p:nvPr/>
        </p:nvSpPr>
        <p:spPr bwMode="auto">
          <a:xfrm>
            <a:off x="1905000" y="52578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capacitor</a:t>
            </a:r>
          </a:p>
        </p:txBody>
      </p:sp>
      <p:sp>
        <p:nvSpPr>
          <p:cNvPr id="684117" name="Text Box 85"/>
          <p:cNvSpPr txBox="1">
            <a:spLocks noChangeArrowheads="1"/>
          </p:cNvSpPr>
          <p:nvPr/>
        </p:nvSpPr>
        <p:spPr bwMode="auto">
          <a:xfrm>
            <a:off x="2057400" y="6096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resistor</a:t>
            </a:r>
          </a:p>
        </p:txBody>
      </p:sp>
      <p:sp>
        <p:nvSpPr>
          <p:cNvPr id="684118" name="Text Box 86"/>
          <p:cNvSpPr txBox="1">
            <a:spLocks noChangeArrowheads="1"/>
          </p:cNvSpPr>
          <p:nvPr/>
        </p:nvSpPr>
        <p:spPr bwMode="auto">
          <a:xfrm>
            <a:off x="228600" y="5257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47 </a:t>
            </a:r>
            <a:r>
              <a:rPr lang="en-US" sz="2400" b="1">
                <a:solidFill>
                  <a:schemeClr val="tx1"/>
                </a:solidFill>
                <a:sym typeface="Symbol" pitchFamily="18" charset="2"/>
              </a:rPr>
              <a:t>F</a:t>
            </a:r>
          </a:p>
        </p:txBody>
      </p:sp>
      <p:sp>
        <p:nvSpPr>
          <p:cNvPr id="684119" name="Text Box 87"/>
          <p:cNvSpPr txBox="1">
            <a:spLocks noChangeArrowheads="1"/>
          </p:cNvSpPr>
          <p:nvPr/>
        </p:nvSpPr>
        <p:spPr bwMode="auto">
          <a:xfrm>
            <a:off x="838200" y="5867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4.7 </a:t>
            </a:r>
            <a:r>
              <a:rPr lang="en-US" sz="2400" b="1">
                <a:solidFill>
                  <a:schemeClr val="tx1"/>
                </a:solidFill>
                <a:sym typeface="Symbol" pitchFamily="18" charset="2"/>
              </a:rPr>
              <a:t>k</a:t>
            </a:r>
          </a:p>
        </p:txBody>
      </p:sp>
      <p:sp>
        <p:nvSpPr>
          <p:cNvPr id="684120" name="Text Box 88"/>
          <p:cNvSpPr txBox="1">
            <a:spLocks noChangeArrowheads="1"/>
          </p:cNvSpPr>
          <p:nvPr/>
        </p:nvSpPr>
        <p:spPr bwMode="auto">
          <a:xfrm>
            <a:off x="4572000" y="1266825"/>
            <a:ext cx="4343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These circuit elements and many others can be combined to produce a limitless variety of useful devices</a:t>
            </a:r>
          </a:p>
        </p:txBody>
      </p:sp>
      <p:sp>
        <p:nvSpPr>
          <p:cNvPr id="684121" name="Text Box 89"/>
          <p:cNvSpPr txBox="1">
            <a:spLocks noChangeArrowheads="1"/>
          </p:cNvSpPr>
          <p:nvPr/>
        </p:nvSpPr>
        <p:spPr bwMode="auto">
          <a:xfrm>
            <a:off x="4495800" y="2743200"/>
            <a:ext cx="4343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Two devices are in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series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if they are connected at one end, and nothing else is connected there</a:t>
            </a:r>
          </a:p>
          <a:p>
            <a:pPr eaLnBrk="1" hangingPunct="1">
              <a:buFontTx/>
              <a:buChar char="•"/>
            </a:pPr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Two devices are in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parallel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if they are connected at both ends</a:t>
            </a:r>
          </a:p>
        </p:txBody>
      </p:sp>
      <p:grpSp>
        <p:nvGrpSpPr>
          <p:cNvPr id="684144" name="Group 112"/>
          <p:cNvGrpSpPr>
            <a:grpSpLocks/>
          </p:cNvGrpSpPr>
          <p:nvPr/>
        </p:nvGrpSpPr>
        <p:grpSpPr bwMode="auto">
          <a:xfrm>
            <a:off x="5410200" y="4191000"/>
            <a:ext cx="2362200" cy="457200"/>
            <a:chOff x="3552" y="2448"/>
            <a:chExt cx="1488" cy="288"/>
          </a:xfrm>
        </p:grpSpPr>
        <p:grpSp>
          <p:nvGrpSpPr>
            <p:cNvPr id="684122" name="Group 90"/>
            <p:cNvGrpSpPr>
              <a:grpSpLocks/>
            </p:cNvGrpSpPr>
            <p:nvPr/>
          </p:nvGrpSpPr>
          <p:grpSpPr bwMode="auto">
            <a:xfrm>
              <a:off x="3936" y="2496"/>
              <a:ext cx="864" cy="192"/>
              <a:chOff x="4272" y="3792"/>
              <a:chExt cx="864" cy="192"/>
            </a:xfrm>
          </p:grpSpPr>
          <p:sp>
            <p:nvSpPr>
              <p:cNvPr id="684123" name="Line 91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24" name="Line 92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25" name="Line 93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26" name="Line 94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27" name="Line 95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28" name="Line 96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29" name="Line 97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30" name="Line 98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31" name="Line 99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4137" name="Group 105"/>
            <p:cNvGrpSpPr>
              <a:grpSpLocks/>
            </p:cNvGrpSpPr>
            <p:nvPr/>
          </p:nvGrpSpPr>
          <p:grpSpPr bwMode="auto">
            <a:xfrm rot="10800000">
              <a:off x="3792" y="2448"/>
              <a:ext cx="144" cy="288"/>
              <a:chOff x="4896" y="3360"/>
              <a:chExt cx="144" cy="288"/>
            </a:xfrm>
          </p:grpSpPr>
          <p:sp>
            <p:nvSpPr>
              <p:cNvPr id="684138" name="Line 106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39" name="Line 107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40" name="Line 108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41" name="Line 109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4142" name="Line 110"/>
            <p:cNvSpPr>
              <a:spLocks noChangeShapeType="1"/>
            </p:cNvSpPr>
            <p:nvPr/>
          </p:nvSpPr>
          <p:spPr bwMode="auto">
            <a:xfrm>
              <a:off x="4800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43" name="Line 111"/>
            <p:cNvSpPr>
              <a:spLocks noChangeShapeType="1"/>
            </p:cNvSpPr>
            <p:nvPr/>
          </p:nvSpPr>
          <p:spPr bwMode="auto">
            <a:xfrm flipH="1">
              <a:off x="3552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4165" name="Group 133"/>
          <p:cNvGrpSpPr>
            <a:grpSpLocks/>
          </p:cNvGrpSpPr>
          <p:nvPr/>
        </p:nvGrpSpPr>
        <p:grpSpPr bwMode="auto">
          <a:xfrm>
            <a:off x="5715000" y="5791200"/>
            <a:ext cx="2286000" cy="990600"/>
            <a:chOff x="3504" y="3312"/>
            <a:chExt cx="1440" cy="624"/>
          </a:xfrm>
        </p:grpSpPr>
        <p:grpSp>
          <p:nvGrpSpPr>
            <p:cNvPr id="684146" name="Group 114"/>
            <p:cNvGrpSpPr>
              <a:grpSpLocks/>
            </p:cNvGrpSpPr>
            <p:nvPr/>
          </p:nvGrpSpPr>
          <p:grpSpPr bwMode="auto">
            <a:xfrm>
              <a:off x="3696" y="3312"/>
              <a:ext cx="864" cy="192"/>
              <a:chOff x="4272" y="3792"/>
              <a:chExt cx="864" cy="192"/>
            </a:xfrm>
          </p:grpSpPr>
          <p:sp>
            <p:nvSpPr>
              <p:cNvPr id="684147" name="Line 115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48" name="Line 116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49" name="Line 117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0" name="Line 118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1" name="Line 119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2" name="Line 120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3" name="Line 121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4" name="Line 122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5" name="Line 123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4156" name="Group 124"/>
            <p:cNvGrpSpPr>
              <a:grpSpLocks/>
            </p:cNvGrpSpPr>
            <p:nvPr/>
          </p:nvGrpSpPr>
          <p:grpSpPr bwMode="auto">
            <a:xfrm rot="10800000">
              <a:off x="4032" y="3648"/>
              <a:ext cx="144" cy="288"/>
              <a:chOff x="4896" y="3360"/>
              <a:chExt cx="144" cy="288"/>
            </a:xfrm>
          </p:grpSpPr>
          <p:sp>
            <p:nvSpPr>
              <p:cNvPr id="684157" name="Line 125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8" name="Line 126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59" name="Line 127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60" name="Line 128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4163" name="Freeform 131"/>
            <p:cNvSpPr>
              <a:spLocks/>
            </p:cNvSpPr>
            <p:nvPr/>
          </p:nvSpPr>
          <p:spPr bwMode="auto">
            <a:xfrm>
              <a:off x="4176" y="3408"/>
              <a:ext cx="768" cy="384"/>
            </a:xfrm>
            <a:custGeom>
              <a:avLst/>
              <a:gdLst>
                <a:gd name="T0" fmla="*/ 0 w 768"/>
                <a:gd name="T1" fmla="*/ 384 h 384"/>
                <a:gd name="T2" fmla="*/ 384 w 768"/>
                <a:gd name="T3" fmla="*/ 384 h 384"/>
                <a:gd name="T4" fmla="*/ 384 w 768"/>
                <a:gd name="T5" fmla="*/ 0 h 384"/>
                <a:gd name="T6" fmla="*/ 768 w 768"/>
                <a:gd name="T7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" h="384">
                  <a:moveTo>
                    <a:pt x="0" y="384"/>
                  </a:move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64" name="Freeform 132"/>
            <p:cNvSpPr>
              <a:spLocks/>
            </p:cNvSpPr>
            <p:nvPr/>
          </p:nvSpPr>
          <p:spPr bwMode="auto">
            <a:xfrm>
              <a:off x="3504" y="3408"/>
              <a:ext cx="528" cy="384"/>
            </a:xfrm>
            <a:custGeom>
              <a:avLst/>
              <a:gdLst>
                <a:gd name="T0" fmla="*/ 528 w 528"/>
                <a:gd name="T1" fmla="*/ 384 h 384"/>
                <a:gd name="T2" fmla="*/ 192 w 528"/>
                <a:gd name="T3" fmla="*/ 384 h 384"/>
                <a:gd name="T4" fmla="*/ 192 w 528"/>
                <a:gd name="T5" fmla="*/ 0 h 384"/>
                <a:gd name="T6" fmla="*/ 0 w 528"/>
                <a:gd name="T7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384">
                  <a:moveTo>
                    <a:pt x="528" y="384"/>
                  </a:moveTo>
                  <a:lnTo>
                    <a:pt x="192" y="384"/>
                  </a:lnTo>
                  <a:lnTo>
                    <a:pt x="192" y="0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34100" y="228600"/>
            <a:ext cx="224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Ch. 27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8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8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120" grpId="0" build="p"/>
      <p:bldP spid="68412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065811"/>
              </p:ext>
            </p:extLst>
          </p:nvPr>
        </p:nvGraphicFramePr>
        <p:xfrm>
          <a:off x="501540" y="1752601"/>
          <a:ext cx="6816835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43" name="Document" r:id="rId3" imgW="5494170" imgH="2262004" progId="Word.Document.12">
                  <p:embed/>
                </p:oleObj>
              </mc:Choice>
              <mc:Fallback>
                <p:oleObj name="Document" r:id="rId3" imgW="5494170" imgH="22620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540" y="1752601"/>
                        <a:ext cx="6816835" cy="280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3800" y="41148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10c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05000"/>
            <a:ext cx="77724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Ideal vs. Non-Ideal Batteries</a:t>
            </a:r>
          </a:p>
        </p:txBody>
      </p:sp>
      <p:sp>
        <p:nvSpPr>
          <p:cNvPr id="691265" name="Text Box 65"/>
          <p:cNvSpPr txBox="1">
            <a:spLocks noChangeArrowheads="1"/>
          </p:cNvSpPr>
          <p:nvPr/>
        </p:nvSpPr>
        <p:spPr bwMode="auto">
          <a:xfrm>
            <a:off x="381000" y="762000"/>
            <a:ext cx="48768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Up until now, we’ve treated a battery as if it produced a fixed voltage, no matter what we demand of it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Real batteries also have resistance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It limits the current and therefore the power that can be delivered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If the 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internal resistance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 is small compared to other resistances in the problem, we can ignore it</a:t>
            </a:r>
          </a:p>
        </p:txBody>
      </p:sp>
      <p:sp>
        <p:nvSpPr>
          <p:cNvPr id="691275" name="Text Box 75"/>
          <p:cNvSpPr txBox="1">
            <a:spLocks noChangeArrowheads="1"/>
          </p:cNvSpPr>
          <p:nvPr/>
        </p:nvSpPr>
        <p:spPr bwMode="auto">
          <a:xfrm>
            <a:off x="6629400" y="1524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ideal battery</a:t>
            </a:r>
          </a:p>
        </p:txBody>
      </p:sp>
      <p:grpSp>
        <p:nvGrpSpPr>
          <p:cNvPr id="691296" name="Group 96"/>
          <p:cNvGrpSpPr>
            <a:grpSpLocks/>
          </p:cNvGrpSpPr>
          <p:nvPr/>
        </p:nvGrpSpPr>
        <p:grpSpPr bwMode="auto">
          <a:xfrm>
            <a:off x="6400800" y="1447800"/>
            <a:ext cx="677863" cy="533400"/>
            <a:chOff x="672" y="2924"/>
            <a:chExt cx="427" cy="336"/>
          </a:xfrm>
        </p:grpSpPr>
        <p:grpSp>
          <p:nvGrpSpPr>
            <p:cNvPr id="691278" name="Group 78"/>
            <p:cNvGrpSpPr>
              <a:grpSpLocks/>
            </p:cNvGrpSpPr>
            <p:nvPr/>
          </p:nvGrpSpPr>
          <p:grpSpPr bwMode="auto">
            <a:xfrm rot="5400000">
              <a:off x="740" y="3044"/>
              <a:ext cx="288" cy="144"/>
              <a:chOff x="2736" y="1632"/>
              <a:chExt cx="288" cy="144"/>
            </a:xfrm>
          </p:grpSpPr>
          <p:sp>
            <p:nvSpPr>
              <p:cNvPr id="691279" name="Line 79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80" name="Line 80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81" name="Line 81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82" name="Line 82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1283" name="Text Box 83"/>
            <p:cNvSpPr txBox="1">
              <a:spLocks noChangeArrowheads="1"/>
            </p:cNvSpPr>
            <p:nvPr/>
          </p:nvSpPr>
          <p:spPr bwMode="auto">
            <a:xfrm rot="5400000">
              <a:off x="864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1284" name="Text Box 84"/>
            <p:cNvSpPr txBox="1">
              <a:spLocks noChangeArrowheads="1"/>
            </p:cNvSpPr>
            <p:nvPr/>
          </p:nvSpPr>
          <p:spPr bwMode="auto">
            <a:xfrm rot="10800000">
              <a:off x="672" y="2928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691285" name="Text Box 85"/>
          <p:cNvSpPr txBox="1">
            <a:spLocks noChangeArrowheads="1"/>
          </p:cNvSpPr>
          <p:nvPr/>
        </p:nvSpPr>
        <p:spPr bwMode="auto">
          <a:xfrm>
            <a:off x="7010400" y="2362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realistic battery</a:t>
            </a:r>
          </a:p>
        </p:txBody>
      </p:sp>
      <p:sp>
        <p:nvSpPr>
          <p:cNvPr id="691305" name="Text Box 105"/>
          <p:cNvSpPr txBox="1">
            <a:spLocks noChangeArrowheads="1"/>
          </p:cNvSpPr>
          <p:nvPr/>
        </p:nvSpPr>
        <p:spPr bwMode="auto">
          <a:xfrm>
            <a:off x="6324600" y="1066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</a:p>
        </p:txBody>
      </p:sp>
      <p:grpSp>
        <p:nvGrpSpPr>
          <p:cNvPr id="691310" name="Group 110"/>
          <p:cNvGrpSpPr>
            <a:grpSpLocks/>
          </p:cNvGrpSpPr>
          <p:nvPr/>
        </p:nvGrpSpPr>
        <p:grpSpPr bwMode="auto">
          <a:xfrm>
            <a:off x="5181600" y="2133600"/>
            <a:ext cx="1820863" cy="914400"/>
            <a:chOff x="3168" y="1344"/>
            <a:chExt cx="1147" cy="576"/>
          </a:xfrm>
        </p:grpSpPr>
        <p:grpSp>
          <p:nvGrpSpPr>
            <p:cNvPr id="691286" name="Group 86"/>
            <p:cNvGrpSpPr>
              <a:grpSpLocks/>
            </p:cNvGrpSpPr>
            <p:nvPr/>
          </p:nvGrpSpPr>
          <p:grpSpPr bwMode="auto">
            <a:xfrm rot="10800000">
              <a:off x="3168" y="1584"/>
              <a:ext cx="864" cy="192"/>
              <a:chOff x="4272" y="3792"/>
              <a:chExt cx="864" cy="192"/>
            </a:xfrm>
          </p:grpSpPr>
          <p:sp>
            <p:nvSpPr>
              <p:cNvPr id="691287" name="Line 87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88" name="Line 88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89" name="Line 89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90" name="Line 90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91" name="Line 91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92" name="Line 92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93" name="Line 93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94" name="Line 94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95" name="Line 95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1297" name="Group 97"/>
            <p:cNvGrpSpPr>
              <a:grpSpLocks/>
            </p:cNvGrpSpPr>
            <p:nvPr/>
          </p:nvGrpSpPr>
          <p:grpSpPr bwMode="auto">
            <a:xfrm>
              <a:off x="3888" y="1488"/>
              <a:ext cx="427" cy="336"/>
              <a:chOff x="672" y="2924"/>
              <a:chExt cx="427" cy="336"/>
            </a:xfrm>
          </p:grpSpPr>
          <p:grpSp>
            <p:nvGrpSpPr>
              <p:cNvPr id="691298" name="Group 98"/>
              <p:cNvGrpSpPr>
                <a:grpSpLocks/>
              </p:cNvGrpSpPr>
              <p:nvPr/>
            </p:nvGrpSpPr>
            <p:grpSpPr bwMode="auto">
              <a:xfrm rot="5400000">
                <a:off x="740" y="3044"/>
                <a:ext cx="288" cy="144"/>
                <a:chOff x="2736" y="1632"/>
                <a:chExt cx="288" cy="144"/>
              </a:xfrm>
            </p:grpSpPr>
            <p:sp>
              <p:nvSpPr>
                <p:cNvPr id="691299" name="Line 99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00" name="Line 100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01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02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91303" name="Text Box 103"/>
              <p:cNvSpPr txBox="1">
                <a:spLocks noChangeArrowheads="1"/>
              </p:cNvSpPr>
              <p:nvPr/>
            </p:nvSpPr>
            <p:spPr bwMode="auto">
              <a:xfrm rot="5400000">
                <a:off x="864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91304" name="Text Box 104"/>
              <p:cNvSpPr txBox="1">
                <a:spLocks noChangeArrowheads="1"/>
              </p:cNvSpPr>
              <p:nvPr/>
            </p:nvSpPr>
            <p:spPr bwMode="auto">
              <a:xfrm rot="10800000">
                <a:off x="672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sp>
          <p:nvSpPr>
            <p:cNvPr id="691306" name="Text Box 106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  <a:latin typeface="Euclid Math One" pitchFamily="18" charset="2"/>
                </a:rPr>
                <a:t>E</a:t>
              </a:r>
            </a:p>
          </p:txBody>
        </p:sp>
        <p:sp>
          <p:nvSpPr>
            <p:cNvPr id="691307" name="Text Box 107"/>
            <p:cNvSpPr txBox="1">
              <a:spLocks noChangeArrowheads="1"/>
            </p:cNvSpPr>
            <p:nvPr/>
          </p:nvSpPr>
          <p:spPr bwMode="auto">
            <a:xfrm>
              <a:off x="3264" y="1344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691308" name="Rectangle 108"/>
            <p:cNvSpPr>
              <a:spLocks noChangeArrowheads="1"/>
            </p:cNvSpPr>
            <p:nvPr/>
          </p:nvSpPr>
          <p:spPr bwMode="auto">
            <a:xfrm>
              <a:off x="3168" y="1344"/>
              <a:ext cx="1104" cy="576"/>
            </a:xfrm>
            <a:prstGeom prst="rect">
              <a:avLst/>
            </a:prstGeom>
            <a:noFill/>
            <a:ln w="28575">
              <a:solidFill>
                <a:srgbClr val="0099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309" name="Line 109"/>
            <p:cNvSpPr>
              <a:spLocks noChangeShapeType="1"/>
            </p:cNvSpPr>
            <p:nvPr/>
          </p:nvSpPr>
          <p:spPr bwMode="auto">
            <a:xfrm>
              <a:off x="4176" y="168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1351" name="Text Box 151"/>
          <p:cNvSpPr txBox="1">
            <a:spLocks noChangeArrowheads="1"/>
          </p:cNvSpPr>
          <p:nvPr/>
        </p:nvSpPr>
        <p:spPr bwMode="auto">
          <a:xfrm>
            <a:off x="4876800" y="3124200"/>
            <a:ext cx="4038600" cy="156966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ym typeface="Symbol" pitchFamily="18" charset="2"/>
              </a:rPr>
              <a:t>The </a:t>
            </a:r>
            <a:r>
              <a:rPr lang="en-US" sz="2400" b="1" dirty="0" smtClean="0">
                <a:sym typeface="Symbol" pitchFamily="18" charset="2"/>
              </a:rPr>
              <a:t>maximum potential </a:t>
            </a:r>
            <a:r>
              <a:rPr lang="en-US" sz="2400" b="1" dirty="0">
                <a:sym typeface="Symbol" pitchFamily="18" charset="2"/>
              </a:rPr>
              <a:t>difference </a:t>
            </a:r>
            <a:r>
              <a:rPr lang="en-US" sz="2400" b="1" i="1" dirty="0">
                <a:latin typeface="Euclid Math One" pitchFamily="18" charset="2"/>
                <a:sym typeface="Symbol" pitchFamily="18" charset="2"/>
              </a:rPr>
              <a:t>E</a:t>
            </a:r>
            <a:r>
              <a:rPr lang="en-US" sz="2400" b="1" dirty="0">
                <a:sym typeface="Symbol" pitchFamily="18" charset="2"/>
              </a:rPr>
              <a:t> across the battery is called electromotive force (</a:t>
            </a:r>
            <a:r>
              <a:rPr lang="en-US" sz="2400" b="1" dirty="0" err="1">
                <a:sym typeface="Symbol" pitchFamily="18" charset="2"/>
              </a:rPr>
              <a:t>emf</a:t>
            </a:r>
            <a:r>
              <a:rPr lang="en-US" sz="2400" b="1" dirty="0">
                <a:sym typeface="Symbol" pitchFamily="18" charset="2"/>
              </a:rPr>
              <a:t>)</a:t>
            </a:r>
          </a:p>
        </p:txBody>
      </p:sp>
      <p:grpSp>
        <p:nvGrpSpPr>
          <p:cNvPr id="691392" name="Group 192"/>
          <p:cNvGrpSpPr>
            <a:grpSpLocks/>
          </p:cNvGrpSpPr>
          <p:nvPr/>
        </p:nvGrpSpPr>
        <p:grpSpPr bwMode="auto">
          <a:xfrm>
            <a:off x="381000" y="4114800"/>
            <a:ext cx="2057400" cy="1524000"/>
            <a:chOff x="240" y="2592"/>
            <a:chExt cx="1296" cy="960"/>
          </a:xfrm>
        </p:grpSpPr>
        <p:grpSp>
          <p:nvGrpSpPr>
            <p:cNvPr id="691353" name="Group 153"/>
            <p:cNvGrpSpPr>
              <a:grpSpLocks/>
            </p:cNvGrpSpPr>
            <p:nvPr/>
          </p:nvGrpSpPr>
          <p:grpSpPr bwMode="auto">
            <a:xfrm rot="10800000">
              <a:off x="240" y="2880"/>
              <a:ext cx="864" cy="192"/>
              <a:chOff x="4272" y="3792"/>
              <a:chExt cx="864" cy="192"/>
            </a:xfrm>
          </p:grpSpPr>
          <p:sp>
            <p:nvSpPr>
              <p:cNvPr id="691354" name="Line 154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55" name="Line 155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56" name="Line 156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57" name="Line 157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58" name="Line 158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59" name="Line 159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60" name="Line 160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61" name="Line 161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62" name="Line 162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1363" name="Group 163"/>
            <p:cNvGrpSpPr>
              <a:grpSpLocks/>
            </p:cNvGrpSpPr>
            <p:nvPr/>
          </p:nvGrpSpPr>
          <p:grpSpPr bwMode="auto">
            <a:xfrm>
              <a:off x="960" y="2784"/>
              <a:ext cx="427" cy="336"/>
              <a:chOff x="672" y="2924"/>
              <a:chExt cx="427" cy="336"/>
            </a:xfrm>
          </p:grpSpPr>
          <p:grpSp>
            <p:nvGrpSpPr>
              <p:cNvPr id="691364" name="Group 164"/>
              <p:cNvGrpSpPr>
                <a:grpSpLocks/>
              </p:cNvGrpSpPr>
              <p:nvPr/>
            </p:nvGrpSpPr>
            <p:grpSpPr bwMode="auto">
              <a:xfrm rot="5400000">
                <a:off x="740" y="3044"/>
                <a:ext cx="288" cy="144"/>
                <a:chOff x="2736" y="1632"/>
                <a:chExt cx="288" cy="144"/>
              </a:xfrm>
            </p:grpSpPr>
            <p:sp>
              <p:nvSpPr>
                <p:cNvPr id="691365" name="Line 165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66" name="Line 166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67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368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91369" name="Text Box 169"/>
              <p:cNvSpPr txBox="1">
                <a:spLocks noChangeArrowheads="1"/>
              </p:cNvSpPr>
              <p:nvPr/>
            </p:nvSpPr>
            <p:spPr bwMode="auto">
              <a:xfrm rot="5400000">
                <a:off x="864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91370" name="Text Box 170"/>
              <p:cNvSpPr txBox="1">
                <a:spLocks noChangeArrowheads="1"/>
              </p:cNvSpPr>
              <p:nvPr/>
            </p:nvSpPr>
            <p:spPr bwMode="auto">
              <a:xfrm rot="10800000">
                <a:off x="672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sp>
          <p:nvSpPr>
            <p:cNvPr id="691371" name="Text Box 171"/>
            <p:cNvSpPr txBox="1">
              <a:spLocks noChangeArrowheads="1"/>
            </p:cNvSpPr>
            <p:nvPr/>
          </p:nvSpPr>
          <p:spPr bwMode="auto">
            <a:xfrm>
              <a:off x="864" y="259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30 V</a:t>
              </a:r>
            </a:p>
          </p:txBody>
        </p:sp>
        <p:sp>
          <p:nvSpPr>
            <p:cNvPr id="691372" name="Text Box 172"/>
            <p:cNvSpPr txBox="1">
              <a:spLocks noChangeArrowheads="1"/>
            </p:cNvSpPr>
            <p:nvPr/>
          </p:nvSpPr>
          <p:spPr bwMode="auto">
            <a:xfrm>
              <a:off x="336" y="264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10 </a:t>
              </a:r>
              <a:r>
                <a:rPr lang="en-US" sz="2400">
                  <a:solidFill>
                    <a:schemeClr val="tx1"/>
                  </a:solidFill>
                  <a:sym typeface="Symbol" pitchFamily="18" charset="2"/>
                </a:rPr>
                <a:t></a:t>
              </a:r>
            </a:p>
          </p:txBody>
        </p:sp>
        <p:sp>
          <p:nvSpPr>
            <p:cNvPr id="691373" name="Rectangle 173"/>
            <p:cNvSpPr>
              <a:spLocks noChangeArrowheads="1"/>
            </p:cNvSpPr>
            <p:nvPr/>
          </p:nvSpPr>
          <p:spPr bwMode="auto">
            <a:xfrm>
              <a:off x="288" y="2640"/>
              <a:ext cx="1056" cy="576"/>
            </a:xfrm>
            <a:prstGeom prst="rect">
              <a:avLst/>
            </a:prstGeom>
            <a:noFill/>
            <a:ln w="28575">
              <a:solidFill>
                <a:srgbClr val="0099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374" name="Line 174"/>
            <p:cNvSpPr>
              <a:spLocks noChangeShapeType="1"/>
            </p:cNvSpPr>
            <p:nvPr/>
          </p:nvSpPr>
          <p:spPr bwMode="auto">
            <a:xfrm>
              <a:off x="1248" y="297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1375" name="Group 175"/>
            <p:cNvGrpSpPr>
              <a:grpSpLocks/>
            </p:cNvGrpSpPr>
            <p:nvPr/>
          </p:nvGrpSpPr>
          <p:grpSpPr bwMode="auto">
            <a:xfrm>
              <a:off x="240" y="3360"/>
              <a:ext cx="864" cy="192"/>
              <a:chOff x="4272" y="3792"/>
              <a:chExt cx="864" cy="192"/>
            </a:xfrm>
          </p:grpSpPr>
          <p:sp>
            <p:nvSpPr>
              <p:cNvPr id="691376" name="Line 176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77" name="Line 177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78" name="Line 178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79" name="Line 179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80" name="Line 180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81" name="Line 181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82" name="Line 182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83" name="Line 183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84" name="Line 184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1385" name="Line 185"/>
            <p:cNvSpPr>
              <a:spLocks noChangeShapeType="1"/>
            </p:cNvSpPr>
            <p:nvPr/>
          </p:nvSpPr>
          <p:spPr bwMode="auto">
            <a:xfrm>
              <a:off x="240" y="297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386" name="Text Box 186"/>
            <p:cNvSpPr txBox="1">
              <a:spLocks noChangeArrowheads="1"/>
            </p:cNvSpPr>
            <p:nvPr/>
          </p:nvSpPr>
          <p:spPr bwMode="auto">
            <a:xfrm>
              <a:off x="52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50 </a:t>
              </a:r>
              <a:r>
                <a:rPr lang="en-US" sz="2400">
                  <a:solidFill>
                    <a:schemeClr val="tx1"/>
                  </a:solidFill>
                  <a:sym typeface="Symbol" pitchFamily="18" charset="2"/>
                </a:rPr>
                <a:t></a:t>
              </a:r>
            </a:p>
          </p:txBody>
        </p:sp>
        <p:sp>
          <p:nvSpPr>
            <p:cNvPr id="691387" name="Line 187"/>
            <p:cNvSpPr>
              <a:spLocks noChangeShapeType="1"/>
            </p:cNvSpPr>
            <p:nvPr/>
          </p:nvSpPr>
          <p:spPr bwMode="auto">
            <a:xfrm>
              <a:off x="1536" y="297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388" name="Line 188"/>
            <p:cNvSpPr>
              <a:spLocks noChangeShapeType="1"/>
            </p:cNvSpPr>
            <p:nvPr/>
          </p:nvSpPr>
          <p:spPr bwMode="auto">
            <a:xfrm>
              <a:off x="1344" y="29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389" name="Line 189"/>
            <p:cNvSpPr>
              <a:spLocks noChangeShapeType="1"/>
            </p:cNvSpPr>
            <p:nvPr/>
          </p:nvSpPr>
          <p:spPr bwMode="auto">
            <a:xfrm>
              <a:off x="1104" y="345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1390" name="Text Box 190"/>
          <p:cNvSpPr txBox="1">
            <a:spLocks noChangeArrowheads="1"/>
          </p:cNvSpPr>
          <p:nvPr/>
        </p:nvSpPr>
        <p:spPr bwMode="auto">
          <a:xfrm>
            <a:off x="3846512" y="4825206"/>
            <a:ext cx="5373687" cy="1938992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/>
              <a:t>A 30 V battery with 10 </a:t>
            </a:r>
            <a:r>
              <a:rPr lang="en-US" sz="2400" dirty="0">
                <a:sym typeface="Symbol" pitchFamily="18" charset="2"/>
              </a:rPr>
              <a:t> of resistance is connected to a 50  resistor.  What is the </a:t>
            </a:r>
            <a:r>
              <a:rPr lang="en-US" sz="2400" i="1" dirty="0">
                <a:sym typeface="Symbol" pitchFamily="18" charset="2"/>
              </a:rPr>
              <a:t>actual voltage</a:t>
            </a:r>
            <a:r>
              <a:rPr lang="en-US" sz="2400" dirty="0">
                <a:sym typeface="Symbol" pitchFamily="18" charset="2"/>
              </a:rPr>
              <a:t> across the 50  resistor?</a:t>
            </a:r>
          </a:p>
          <a:p>
            <a:r>
              <a:rPr lang="en-US" sz="2400" dirty="0">
                <a:sym typeface="Symbol" pitchFamily="18" charset="2"/>
              </a:rPr>
              <a:t>A)  30 V	B)  36 V	C)  6 V</a:t>
            </a:r>
          </a:p>
          <a:p>
            <a:r>
              <a:rPr lang="en-US" sz="2400" dirty="0">
                <a:sym typeface="Symbol" pitchFamily="18" charset="2"/>
              </a:rPr>
              <a:t>D)  25 V	E)  24 V</a:t>
            </a:r>
          </a:p>
        </p:txBody>
      </p:sp>
      <p:graphicFrame>
        <p:nvGraphicFramePr>
          <p:cNvPr id="691391" name="Object 1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048896"/>
              </p:ext>
            </p:extLst>
          </p:nvPr>
        </p:nvGraphicFramePr>
        <p:xfrm>
          <a:off x="38390" y="5769975"/>
          <a:ext cx="2666418" cy="893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757" name="Equation" r:id="rId5" imgW="1269720" imgH="482400" progId="Equation.DSMT4">
                  <p:embed/>
                </p:oleObj>
              </mc:Choice>
              <mc:Fallback>
                <p:oleObj name="Equation" r:id="rId5" imgW="1269720" imgH="482400" progId="Equation.DSMT4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90" y="5769975"/>
                        <a:ext cx="2666418" cy="8937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393" name="Object 1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170276"/>
              </p:ext>
            </p:extLst>
          </p:nvPr>
        </p:nvGraphicFramePr>
        <p:xfrm>
          <a:off x="2654300" y="6023976"/>
          <a:ext cx="11588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758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0" name="Object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6023976"/>
                        <a:ext cx="11588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1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128154"/>
              </p:ext>
            </p:extLst>
          </p:nvPr>
        </p:nvGraphicFramePr>
        <p:xfrm>
          <a:off x="2643188" y="4154488"/>
          <a:ext cx="19192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759" name="Equation" r:id="rId9" imgW="914400" imgH="228600" progId="Equation.DSMT4">
                  <p:embed/>
                </p:oleObj>
              </mc:Choice>
              <mc:Fallback>
                <p:oleObj name="Equation" r:id="rId9" imgW="914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4154488"/>
                        <a:ext cx="1919287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9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1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91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9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9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65" grpId="0" uiExpand="1" build="p"/>
      <p:bldP spid="691351" grpId="0" animBg="1"/>
      <p:bldP spid="69139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Kirchoff’s Second Law </a:t>
            </a:r>
          </a:p>
        </p:txBody>
      </p:sp>
      <p:sp>
        <p:nvSpPr>
          <p:cNvPr id="695299" name="Text Box 3"/>
          <p:cNvSpPr txBox="1">
            <a:spLocks noChangeArrowheads="1"/>
          </p:cNvSpPr>
          <p:nvPr/>
        </p:nvSpPr>
        <p:spPr bwMode="auto">
          <a:xfrm>
            <a:off x="1295400" y="685800"/>
            <a:ext cx="6934200" cy="4572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sym typeface="Symbol" pitchFamily="18" charset="2"/>
              </a:rPr>
              <a:t>The total voltage change around a loop is always zero</a:t>
            </a:r>
          </a:p>
        </p:txBody>
      </p:sp>
      <p:sp>
        <p:nvSpPr>
          <p:cNvPr id="695300" name="Text Box 4"/>
          <p:cNvSpPr txBox="1">
            <a:spLocks noChangeArrowheads="1"/>
          </p:cNvSpPr>
          <p:nvPr/>
        </p:nvSpPr>
        <p:spPr bwMode="auto">
          <a:xfrm>
            <a:off x="0" y="1219200"/>
            <a:ext cx="624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How to apply it: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First, assign a direction to every loop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I </a:t>
            </a:r>
            <a:r>
              <a:rPr lang="en-US" sz="2400" dirty="0" smtClean="0">
                <a:solidFill>
                  <a:srgbClr val="009900"/>
                </a:solidFill>
                <a:sym typeface="Symbol" pitchFamily="18" charset="2"/>
              </a:rPr>
              <a:t>often </a:t>
            </a: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pick clockwise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Start anywhere, and set 0 equal to sum of potential change from each piece: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For batteries: </a:t>
            </a:r>
            <a:r>
              <a:rPr lang="en-US" sz="2400" i="1" dirty="0">
                <a:solidFill>
                  <a:srgbClr val="009900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 = </a:t>
            </a:r>
            <a:r>
              <a:rPr lang="en-US" sz="2400" dirty="0">
                <a:solidFill>
                  <a:srgbClr val="009900"/>
                </a:solidFill>
                <a:latin typeface="Euclid Math One" pitchFamily="18" charset="2"/>
                <a:sym typeface="Symbol" pitchFamily="18" charset="2"/>
              </a:rPr>
              <a:t>E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It is an increase if you go from – to +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It is a decrease if you go from + to –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For resistors: </a:t>
            </a:r>
            <a:r>
              <a:rPr lang="en-US" sz="2400" i="1" dirty="0">
                <a:solidFill>
                  <a:srgbClr val="009900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 = </a:t>
            </a:r>
            <a:r>
              <a:rPr lang="en-US" sz="2400" i="1" dirty="0">
                <a:solidFill>
                  <a:srgbClr val="009900"/>
                </a:solidFill>
                <a:sym typeface="Symbol" pitchFamily="18" charset="2"/>
              </a:rPr>
              <a:t>IR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It is a decrease if you go with the current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It is an increase if you go against the current</a:t>
            </a:r>
          </a:p>
        </p:txBody>
      </p:sp>
      <p:grpSp>
        <p:nvGrpSpPr>
          <p:cNvPr id="695301" name="Group 5"/>
          <p:cNvGrpSpPr>
            <a:grpSpLocks/>
          </p:cNvGrpSpPr>
          <p:nvPr/>
        </p:nvGrpSpPr>
        <p:grpSpPr bwMode="auto">
          <a:xfrm>
            <a:off x="7162800" y="1981200"/>
            <a:ext cx="671513" cy="609600"/>
            <a:chOff x="4512" y="1008"/>
            <a:chExt cx="423" cy="384"/>
          </a:xfrm>
        </p:grpSpPr>
        <p:grpSp>
          <p:nvGrpSpPr>
            <p:cNvPr id="695302" name="Group 6"/>
            <p:cNvGrpSpPr>
              <a:grpSpLocks/>
            </p:cNvGrpSpPr>
            <p:nvPr/>
          </p:nvGrpSpPr>
          <p:grpSpPr bwMode="auto">
            <a:xfrm rot="5400000">
              <a:off x="4576" y="1176"/>
              <a:ext cx="288" cy="144"/>
              <a:chOff x="2736" y="1632"/>
              <a:chExt cx="288" cy="144"/>
            </a:xfrm>
          </p:grpSpPr>
          <p:sp>
            <p:nvSpPr>
              <p:cNvPr id="695303" name="Line 7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04" name="Line 8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05" name="Line 9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06" name="Line 10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5307" name="Text Box 11"/>
            <p:cNvSpPr txBox="1">
              <a:spLocks noChangeArrowheads="1"/>
            </p:cNvSpPr>
            <p:nvPr/>
          </p:nvSpPr>
          <p:spPr bwMode="auto">
            <a:xfrm rot="5400000">
              <a:off x="4700" y="106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5308" name="Text Box 12"/>
            <p:cNvSpPr txBox="1">
              <a:spLocks noChangeArrowheads="1"/>
            </p:cNvSpPr>
            <p:nvPr/>
          </p:nvSpPr>
          <p:spPr bwMode="auto">
            <a:xfrm>
              <a:off x="4512" y="10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–</a:t>
              </a:r>
            </a:p>
          </p:txBody>
        </p:sp>
      </p:grpSp>
      <p:grpSp>
        <p:nvGrpSpPr>
          <p:cNvPr id="695309" name="Group 13"/>
          <p:cNvGrpSpPr>
            <a:grpSpLocks/>
          </p:cNvGrpSpPr>
          <p:nvPr/>
        </p:nvGrpSpPr>
        <p:grpSpPr bwMode="auto">
          <a:xfrm>
            <a:off x="8001000" y="3657600"/>
            <a:ext cx="762000" cy="609600"/>
            <a:chOff x="4560" y="2544"/>
            <a:chExt cx="480" cy="384"/>
          </a:xfrm>
        </p:grpSpPr>
        <p:grpSp>
          <p:nvGrpSpPr>
            <p:cNvPr id="695310" name="Group 14"/>
            <p:cNvGrpSpPr>
              <a:grpSpLocks/>
            </p:cNvGrpSpPr>
            <p:nvPr/>
          </p:nvGrpSpPr>
          <p:grpSpPr bwMode="auto">
            <a:xfrm rot="16200000" flipH="1">
              <a:off x="4631" y="2712"/>
              <a:ext cx="288" cy="144"/>
              <a:chOff x="2736" y="1632"/>
              <a:chExt cx="288" cy="144"/>
            </a:xfrm>
          </p:grpSpPr>
          <p:sp>
            <p:nvSpPr>
              <p:cNvPr id="695311" name="Line 15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12" name="Line 16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13" name="Line 17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14" name="Line 18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5315" name="Text Box 19"/>
            <p:cNvSpPr txBox="1">
              <a:spLocks noChangeArrowheads="1"/>
            </p:cNvSpPr>
            <p:nvPr/>
          </p:nvSpPr>
          <p:spPr bwMode="auto">
            <a:xfrm rot="16200000" flipH="1">
              <a:off x="4556" y="25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5316" name="Text Box 20"/>
            <p:cNvSpPr txBox="1">
              <a:spLocks noChangeArrowheads="1"/>
            </p:cNvSpPr>
            <p:nvPr/>
          </p:nvSpPr>
          <p:spPr bwMode="auto">
            <a:xfrm flipH="1">
              <a:off x="4704" y="254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–</a:t>
              </a:r>
            </a:p>
          </p:txBody>
        </p:sp>
      </p:grpSp>
      <p:grpSp>
        <p:nvGrpSpPr>
          <p:cNvPr id="695317" name="Group 21"/>
          <p:cNvGrpSpPr>
            <a:grpSpLocks/>
          </p:cNvGrpSpPr>
          <p:nvPr/>
        </p:nvGrpSpPr>
        <p:grpSpPr bwMode="auto">
          <a:xfrm>
            <a:off x="6858000" y="3886200"/>
            <a:ext cx="1371600" cy="304800"/>
            <a:chOff x="4272" y="3792"/>
            <a:chExt cx="864" cy="192"/>
          </a:xfrm>
        </p:grpSpPr>
        <p:sp>
          <p:nvSpPr>
            <p:cNvPr id="695318" name="Line 22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19" name="Line 23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0" name="Line 24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1" name="Line 25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2" name="Line 26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3" name="Line 27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4" name="Line 28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5" name="Line 29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6" name="Line 30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5327" name="Group 31"/>
          <p:cNvGrpSpPr>
            <a:grpSpLocks/>
          </p:cNvGrpSpPr>
          <p:nvPr/>
        </p:nvGrpSpPr>
        <p:grpSpPr bwMode="auto">
          <a:xfrm>
            <a:off x="6858000" y="5257800"/>
            <a:ext cx="1371600" cy="304800"/>
            <a:chOff x="4272" y="3792"/>
            <a:chExt cx="864" cy="192"/>
          </a:xfrm>
        </p:grpSpPr>
        <p:sp>
          <p:nvSpPr>
            <p:cNvPr id="695328" name="Line 32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29" name="Line 33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0" name="Line 34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1" name="Line 35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2" name="Line 36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3" name="Line 37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4" name="Line 38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5" name="Line 39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36" name="Line 40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5337" name="Line 41"/>
          <p:cNvSpPr>
            <a:spLocks noChangeShapeType="1"/>
          </p:cNvSpPr>
          <p:nvPr/>
        </p:nvSpPr>
        <p:spPr bwMode="auto">
          <a:xfrm>
            <a:off x="6858000" y="2362200"/>
            <a:ext cx="0" cy="304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338" name="Line 42"/>
          <p:cNvSpPr>
            <a:spLocks noChangeShapeType="1"/>
          </p:cNvSpPr>
          <p:nvPr/>
        </p:nvSpPr>
        <p:spPr bwMode="auto">
          <a:xfrm>
            <a:off x="8686800" y="37338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339" name="Line 43"/>
          <p:cNvSpPr>
            <a:spLocks noChangeShapeType="1"/>
          </p:cNvSpPr>
          <p:nvPr/>
        </p:nvSpPr>
        <p:spPr bwMode="auto">
          <a:xfrm flipV="1">
            <a:off x="7620000" y="2362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340" name="Line 44"/>
          <p:cNvSpPr>
            <a:spLocks noChangeShapeType="1"/>
          </p:cNvSpPr>
          <p:nvPr/>
        </p:nvSpPr>
        <p:spPr bwMode="auto">
          <a:xfrm flipV="1">
            <a:off x="6858000" y="2362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341" name="Line 45"/>
          <p:cNvSpPr>
            <a:spLocks noChangeShapeType="1"/>
          </p:cNvSpPr>
          <p:nvPr/>
        </p:nvSpPr>
        <p:spPr bwMode="auto">
          <a:xfrm flipV="1">
            <a:off x="8458200" y="4038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5342" name="Group 46"/>
          <p:cNvGrpSpPr>
            <a:grpSpLocks/>
          </p:cNvGrpSpPr>
          <p:nvPr/>
        </p:nvGrpSpPr>
        <p:grpSpPr bwMode="auto">
          <a:xfrm rot="5400000">
            <a:off x="8001000" y="2895600"/>
            <a:ext cx="1371600" cy="304800"/>
            <a:chOff x="4272" y="3792"/>
            <a:chExt cx="864" cy="192"/>
          </a:xfrm>
        </p:grpSpPr>
        <p:sp>
          <p:nvSpPr>
            <p:cNvPr id="695343" name="Line 47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44" name="Line 48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45" name="Line 49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46" name="Line 50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47" name="Line 51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48" name="Line 52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49" name="Line 53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50" name="Line 54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51" name="Line 55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5352" name="Text Box 56"/>
          <p:cNvSpPr txBox="1">
            <a:spLocks noChangeArrowheads="1"/>
          </p:cNvSpPr>
          <p:nvPr/>
        </p:nvSpPr>
        <p:spPr bwMode="auto">
          <a:xfrm rot="5400000">
            <a:off x="7734300" y="27051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3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695353" name="Text Box 57"/>
          <p:cNvSpPr txBox="1">
            <a:spLocks noChangeArrowheads="1"/>
          </p:cNvSpPr>
          <p:nvPr/>
        </p:nvSpPr>
        <p:spPr bwMode="auto">
          <a:xfrm>
            <a:off x="6934200" y="411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5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695354" name="Text Box 58"/>
          <p:cNvSpPr txBox="1">
            <a:spLocks noChangeArrowheads="1"/>
          </p:cNvSpPr>
          <p:nvPr/>
        </p:nvSpPr>
        <p:spPr bwMode="auto">
          <a:xfrm>
            <a:off x="6858000" y="548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4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695355" name="Text Box 59"/>
          <p:cNvSpPr txBox="1">
            <a:spLocks noChangeArrowheads="1"/>
          </p:cNvSpPr>
          <p:nvPr/>
        </p:nvSpPr>
        <p:spPr bwMode="auto">
          <a:xfrm>
            <a:off x="6858000" y="167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12 V</a:t>
            </a:r>
            <a:endParaRPr lang="en-US" sz="240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95356" name="Text Box 60"/>
          <p:cNvSpPr txBox="1">
            <a:spLocks noChangeArrowheads="1"/>
          </p:cNvSpPr>
          <p:nvPr/>
        </p:nvSpPr>
        <p:spPr bwMode="auto">
          <a:xfrm>
            <a:off x="7696200" y="4191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6 V</a:t>
            </a:r>
            <a:endParaRPr lang="en-US" sz="240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95357" name="Line 61"/>
          <p:cNvSpPr>
            <a:spLocks noChangeShapeType="1"/>
          </p:cNvSpPr>
          <p:nvPr/>
        </p:nvSpPr>
        <p:spPr bwMode="auto">
          <a:xfrm flipV="1">
            <a:off x="8153400" y="5410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5358" name="Group 62"/>
          <p:cNvGrpSpPr>
            <a:grpSpLocks/>
          </p:cNvGrpSpPr>
          <p:nvPr/>
        </p:nvGrpSpPr>
        <p:grpSpPr bwMode="auto">
          <a:xfrm>
            <a:off x="7924800" y="1752600"/>
            <a:ext cx="609600" cy="457200"/>
            <a:chOff x="4800" y="1056"/>
            <a:chExt cx="384" cy="288"/>
          </a:xfrm>
        </p:grpSpPr>
        <p:sp>
          <p:nvSpPr>
            <p:cNvPr id="695359" name="Line 63"/>
            <p:cNvSpPr>
              <a:spLocks noChangeShapeType="1"/>
            </p:cNvSpPr>
            <p:nvPr/>
          </p:nvSpPr>
          <p:spPr bwMode="auto">
            <a:xfrm>
              <a:off x="4800" y="1344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60" name="Text Box 64"/>
            <p:cNvSpPr txBox="1">
              <a:spLocks noChangeArrowheads="1"/>
            </p:cNvSpPr>
            <p:nvPr/>
          </p:nvSpPr>
          <p:spPr bwMode="auto">
            <a:xfrm>
              <a:off x="4848" y="105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I</a:t>
              </a:r>
              <a:r>
                <a:rPr lang="en-US" sz="2400" b="1" baseline="-25000">
                  <a:solidFill>
                    <a:schemeClr val="accent2"/>
                  </a:solidFill>
                </a:rPr>
                <a:t>1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</p:grpSp>
      <p:grpSp>
        <p:nvGrpSpPr>
          <p:cNvPr id="695361" name="Group 65"/>
          <p:cNvGrpSpPr>
            <a:grpSpLocks/>
          </p:cNvGrpSpPr>
          <p:nvPr/>
        </p:nvGrpSpPr>
        <p:grpSpPr bwMode="auto">
          <a:xfrm>
            <a:off x="7239000" y="3352800"/>
            <a:ext cx="533400" cy="457200"/>
            <a:chOff x="4560" y="2112"/>
            <a:chExt cx="336" cy="288"/>
          </a:xfrm>
        </p:grpSpPr>
        <p:sp>
          <p:nvSpPr>
            <p:cNvPr id="695362" name="Line 66"/>
            <p:cNvSpPr>
              <a:spLocks noChangeShapeType="1"/>
            </p:cNvSpPr>
            <p:nvPr/>
          </p:nvSpPr>
          <p:spPr bwMode="auto">
            <a:xfrm>
              <a:off x="4560" y="2400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63" name="Text Box 67"/>
            <p:cNvSpPr txBox="1">
              <a:spLocks noChangeArrowheads="1"/>
            </p:cNvSpPr>
            <p:nvPr/>
          </p:nvSpPr>
          <p:spPr bwMode="auto">
            <a:xfrm>
              <a:off x="4560" y="21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I</a:t>
              </a:r>
              <a:r>
                <a:rPr lang="en-US" sz="2400" b="1" baseline="-25000">
                  <a:solidFill>
                    <a:schemeClr val="accent2"/>
                  </a:solidFill>
                </a:rPr>
                <a:t>2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</p:grpSp>
      <p:sp>
        <p:nvSpPr>
          <p:cNvPr id="695364" name="AutoShape 68"/>
          <p:cNvSpPr>
            <a:spLocks noChangeArrowheads="1"/>
          </p:cNvSpPr>
          <p:nvPr/>
        </p:nvSpPr>
        <p:spPr bwMode="auto">
          <a:xfrm>
            <a:off x="7315200" y="2819400"/>
            <a:ext cx="762000" cy="533400"/>
          </a:xfrm>
          <a:custGeom>
            <a:avLst/>
            <a:gdLst>
              <a:gd name="G0" fmla="+- 8191599 0 0"/>
              <a:gd name="G1" fmla="+- -11796480 0 0"/>
              <a:gd name="G2" fmla="+- 8191599 0 -11796480"/>
              <a:gd name="G3" fmla="+- 10800 0 0"/>
              <a:gd name="G4" fmla="+- 0 0 819159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532 0 0"/>
              <a:gd name="G9" fmla="+- 0 0 -11796480"/>
              <a:gd name="G10" fmla="+- 7532 0 2700"/>
              <a:gd name="G11" fmla="cos G10 8191599"/>
              <a:gd name="G12" fmla="sin G10 8191599"/>
              <a:gd name="G13" fmla="cos 13500 8191599"/>
              <a:gd name="G14" fmla="sin 13500 8191599"/>
              <a:gd name="G15" fmla="+- G11 10800 0"/>
              <a:gd name="G16" fmla="+- G12 10800 0"/>
              <a:gd name="G17" fmla="+- G13 10800 0"/>
              <a:gd name="G18" fmla="+- G14 10800 0"/>
              <a:gd name="G19" fmla="*/ 7532 1 2"/>
              <a:gd name="G20" fmla="+- G19 5400 0"/>
              <a:gd name="G21" fmla="cos G20 8191599"/>
              <a:gd name="G22" fmla="sin G20 8191599"/>
              <a:gd name="G23" fmla="+- G21 10800 0"/>
              <a:gd name="G24" fmla="+- G12 G23 G22"/>
              <a:gd name="G25" fmla="+- G22 G23 G11"/>
              <a:gd name="G26" fmla="cos 10800 8191599"/>
              <a:gd name="G27" fmla="sin 10800 8191599"/>
              <a:gd name="G28" fmla="cos 7532 8191599"/>
              <a:gd name="G29" fmla="sin 7532 819159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19159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532 G39"/>
              <a:gd name="G43" fmla="sin 75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379 w 21600"/>
              <a:gd name="T5" fmla="*/ 5812 h 21600"/>
              <a:gd name="T6" fmla="*/ 1634 w 21600"/>
              <a:gd name="T7" fmla="*/ 10800 h 21600"/>
              <a:gd name="T8" fmla="*/ 17480 w 21600"/>
              <a:gd name="T9" fmla="*/ 7321 h 21600"/>
              <a:gd name="T10" fmla="*/ 3057 w 21600"/>
              <a:gd name="T11" fmla="*/ 21859 h 21600"/>
              <a:gd name="T12" fmla="*/ 1993 w 21600"/>
              <a:gd name="T13" fmla="*/ 15823 h 21600"/>
              <a:gd name="T14" fmla="*/ 8028 w 21600"/>
              <a:gd name="T15" fmla="*/ 147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480" y="16970"/>
                </a:moveTo>
                <a:cubicBezTo>
                  <a:pt x="7746" y="17856"/>
                  <a:pt x="9254" y="18332"/>
                  <a:pt x="10800" y="18332"/>
                </a:cubicBezTo>
                <a:cubicBezTo>
                  <a:pt x="14959" y="18332"/>
                  <a:pt x="18332" y="14959"/>
                  <a:pt x="18332" y="10800"/>
                </a:cubicBezTo>
                <a:cubicBezTo>
                  <a:pt x="18332" y="6640"/>
                  <a:pt x="14959" y="3268"/>
                  <a:pt x="10800" y="3268"/>
                </a:cubicBezTo>
                <a:cubicBezTo>
                  <a:pt x="6640" y="3268"/>
                  <a:pt x="3268" y="6640"/>
                  <a:pt x="3268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584" y="21600"/>
                  <a:pt x="6421" y="20918"/>
                  <a:pt x="4606" y="19647"/>
                </a:cubicBezTo>
                <a:lnTo>
                  <a:pt x="3057" y="21859"/>
                </a:lnTo>
                <a:lnTo>
                  <a:pt x="1993" y="15823"/>
                </a:lnTo>
                <a:lnTo>
                  <a:pt x="8028" y="14758"/>
                </a:lnTo>
                <a:lnTo>
                  <a:pt x="6480" y="16970"/>
                </a:lnTo>
                <a:close/>
              </a:path>
            </a:pathLst>
          </a:cu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5365" name="Group 69"/>
          <p:cNvGrpSpPr>
            <a:grpSpLocks/>
          </p:cNvGrpSpPr>
          <p:nvPr/>
        </p:nvGrpSpPr>
        <p:grpSpPr bwMode="auto">
          <a:xfrm>
            <a:off x="8153400" y="5562600"/>
            <a:ext cx="533400" cy="457200"/>
            <a:chOff x="5136" y="3456"/>
            <a:chExt cx="336" cy="288"/>
          </a:xfrm>
        </p:grpSpPr>
        <p:sp>
          <p:nvSpPr>
            <p:cNvPr id="695366" name="Line 70"/>
            <p:cNvSpPr>
              <a:spLocks noChangeShapeType="1"/>
            </p:cNvSpPr>
            <p:nvPr/>
          </p:nvSpPr>
          <p:spPr bwMode="auto">
            <a:xfrm>
              <a:off x="5136" y="3456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67" name="Text Box 71"/>
            <p:cNvSpPr txBox="1">
              <a:spLocks noChangeArrowheads="1"/>
            </p:cNvSpPr>
            <p:nvPr/>
          </p:nvSpPr>
          <p:spPr bwMode="auto">
            <a:xfrm>
              <a:off x="5136" y="345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I</a:t>
              </a:r>
              <a:r>
                <a:rPr lang="en-US" sz="2400" b="1" baseline="-25000">
                  <a:solidFill>
                    <a:schemeClr val="accent2"/>
                  </a:solidFill>
                </a:rPr>
                <a:t>3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</p:grpSp>
      <p:sp>
        <p:nvSpPr>
          <p:cNvPr id="695368" name="AutoShape 72"/>
          <p:cNvSpPr>
            <a:spLocks noChangeArrowheads="1"/>
          </p:cNvSpPr>
          <p:nvPr/>
        </p:nvSpPr>
        <p:spPr bwMode="auto">
          <a:xfrm>
            <a:off x="7315200" y="4495800"/>
            <a:ext cx="762000" cy="533400"/>
          </a:xfrm>
          <a:custGeom>
            <a:avLst/>
            <a:gdLst>
              <a:gd name="G0" fmla="+- 8191599 0 0"/>
              <a:gd name="G1" fmla="+- -11796480 0 0"/>
              <a:gd name="G2" fmla="+- 8191599 0 -11796480"/>
              <a:gd name="G3" fmla="+- 10800 0 0"/>
              <a:gd name="G4" fmla="+- 0 0 819159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532 0 0"/>
              <a:gd name="G9" fmla="+- 0 0 -11796480"/>
              <a:gd name="G10" fmla="+- 7532 0 2700"/>
              <a:gd name="G11" fmla="cos G10 8191599"/>
              <a:gd name="G12" fmla="sin G10 8191599"/>
              <a:gd name="G13" fmla="cos 13500 8191599"/>
              <a:gd name="G14" fmla="sin 13500 8191599"/>
              <a:gd name="G15" fmla="+- G11 10800 0"/>
              <a:gd name="G16" fmla="+- G12 10800 0"/>
              <a:gd name="G17" fmla="+- G13 10800 0"/>
              <a:gd name="G18" fmla="+- G14 10800 0"/>
              <a:gd name="G19" fmla="*/ 7532 1 2"/>
              <a:gd name="G20" fmla="+- G19 5400 0"/>
              <a:gd name="G21" fmla="cos G20 8191599"/>
              <a:gd name="G22" fmla="sin G20 8191599"/>
              <a:gd name="G23" fmla="+- G21 10800 0"/>
              <a:gd name="G24" fmla="+- G12 G23 G22"/>
              <a:gd name="G25" fmla="+- G22 G23 G11"/>
              <a:gd name="G26" fmla="cos 10800 8191599"/>
              <a:gd name="G27" fmla="sin 10800 8191599"/>
              <a:gd name="G28" fmla="cos 7532 8191599"/>
              <a:gd name="G29" fmla="sin 7532 819159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19159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532 G39"/>
              <a:gd name="G43" fmla="sin 75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379 w 21600"/>
              <a:gd name="T5" fmla="*/ 5812 h 21600"/>
              <a:gd name="T6" fmla="*/ 1634 w 21600"/>
              <a:gd name="T7" fmla="*/ 10800 h 21600"/>
              <a:gd name="T8" fmla="*/ 17480 w 21600"/>
              <a:gd name="T9" fmla="*/ 7321 h 21600"/>
              <a:gd name="T10" fmla="*/ 3057 w 21600"/>
              <a:gd name="T11" fmla="*/ 21859 h 21600"/>
              <a:gd name="T12" fmla="*/ 1993 w 21600"/>
              <a:gd name="T13" fmla="*/ 15823 h 21600"/>
              <a:gd name="T14" fmla="*/ 8028 w 21600"/>
              <a:gd name="T15" fmla="*/ 147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480" y="16970"/>
                </a:moveTo>
                <a:cubicBezTo>
                  <a:pt x="7746" y="17856"/>
                  <a:pt x="9254" y="18332"/>
                  <a:pt x="10800" y="18332"/>
                </a:cubicBezTo>
                <a:cubicBezTo>
                  <a:pt x="14959" y="18332"/>
                  <a:pt x="18332" y="14959"/>
                  <a:pt x="18332" y="10800"/>
                </a:cubicBezTo>
                <a:cubicBezTo>
                  <a:pt x="18332" y="6640"/>
                  <a:pt x="14959" y="3268"/>
                  <a:pt x="10800" y="3268"/>
                </a:cubicBezTo>
                <a:cubicBezTo>
                  <a:pt x="6640" y="3268"/>
                  <a:pt x="3268" y="6640"/>
                  <a:pt x="3268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584" y="21600"/>
                  <a:pt x="6421" y="20918"/>
                  <a:pt x="4606" y="19647"/>
                </a:cubicBezTo>
                <a:lnTo>
                  <a:pt x="3057" y="21859"/>
                </a:lnTo>
                <a:lnTo>
                  <a:pt x="1993" y="15823"/>
                </a:lnTo>
                <a:lnTo>
                  <a:pt x="8028" y="14758"/>
                </a:lnTo>
                <a:lnTo>
                  <a:pt x="6480" y="16970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95369" name="Object 73"/>
          <p:cNvGraphicFramePr>
            <a:graphicFrameLocks noChangeAspect="1"/>
          </p:cNvGraphicFramePr>
          <p:nvPr/>
        </p:nvGraphicFramePr>
        <p:xfrm>
          <a:off x="609600" y="5562600"/>
          <a:ext cx="5953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07" name="Equation" r:id="rId3" imgW="241200" imgH="177480" progId="Equation.DSMT4">
                  <p:embed/>
                </p:oleObj>
              </mc:Choice>
              <mc:Fallback>
                <p:oleObj name="Equation" r:id="rId3" imgW="241200" imgH="17748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62600"/>
                        <a:ext cx="5953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370" name="Object 74"/>
          <p:cNvGraphicFramePr>
            <a:graphicFrameLocks noChangeAspect="1"/>
          </p:cNvGraphicFramePr>
          <p:nvPr/>
        </p:nvGraphicFramePr>
        <p:xfrm>
          <a:off x="1143000" y="5562600"/>
          <a:ext cx="6905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08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562600"/>
                        <a:ext cx="6905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371" name="Object 75"/>
          <p:cNvGraphicFramePr>
            <a:graphicFrameLocks noChangeAspect="1"/>
          </p:cNvGraphicFramePr>
          <p:nvPr/>
        </p:nvGraphicFramePr>
        <p:xfrm>
          <a:off x="1828800" y="5521325"/>
          <a:ext cx="7540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09" name="Equation" r:id="rId7" imgW="304560" imgH="228600" progId="Equation.DSMT4">
                  <p:embed/>
                </p:oleObj>
              </mc:Choice>
              <mc:Fallback>
                <p:oleObj name="Equation" r:id="rId7" imgW="304560" imgH="22860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521325"/>
                        <a:ext cx="754063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372" name="Object 76"/>
          <p:cNvGraphicFramePr>
            <a:graphicFrameLocks noChangeAspect="1"/>
          </p:cNvGraphicFramePr>
          <p:nvPr/>
        </p:nvGraphicFramePr>
        <p:xfrm>
          <a:off x="2667000" y="5541963"/>
          <a:ext cx="5032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10" name="Equation" r:id="rId9" imgW="203040" imgH="177480" progId="Equation.DSMT4">
                  <p:embed/>
                </p:oleObj>
              </mc:Choice>
              <mc:Fallback>
                <p:oleObj name="Equation" r:id="rId9" imgW="203040" imgH="17748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541963"/>
                        <a:ext cx="50323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373" name="Object 77"/>
          <p:cNvGraphicFramePr>
            <a:graphicFrameLocks noChangeAspect="1"/>
          </p:cNvGraphicFramePr>
          <p:nvPr/>
        </p:nvGraphicFramePr>
        <p:xfrm>
          <a:off x="3176588" y="5507038"/>
          <a:ext cx="7858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11" name="Equation" r:id="rId11" imgW="317160" imgH="228600" progId="Equation.DSMT4">
                  <p:embed/>
                </p:oleObj>
              </mc:Choice>
              <mc:Fallback>
                <p:oleObj name="Equation" r:id="rId11" imgW="317160" imgH="228600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5507038"/>
                        <a:ext cx="78581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5374" name="Object 78"/>
          <p:cNvGraphicFramePr>
            <a:graphicFrameLocks noChangeAspect="1"/>
          </p:cNvGraphicFramePr>
          <p:nvPr/>
        </p:nvGraphicFramePr>
        <p:xfrm>
          <a:off x="1630363" y="6096000"/>
          <a:ext cx="25685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12" name="Equation" r:id="rId13" imgW="1041120" imgH="228600" progId="Equation.DSMT4">
                  <p:embed/>
                </p:oleObj>
              </mc:Choice>
              <mc:Fallback>
                <p:oleObj name="Equation" r:id="rId13" imgW="1041120" imgH="22860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363" y="6096000"/>
                        <a:ext cx="2568575" cy="4968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52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9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9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9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9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9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9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9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9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 animBg="1"/>
      <p:bldP spid="695300" grpId="0" build="p"/>
      <p:bldP spid="695364" grpId="0" animBg="1"/>
      <p:bldP spid="6953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Kirchoff’s Second Law (2)</a:t>
            </a:r>
          </a:p>
        </p:txBody>
      </p:sp>
      <p:grpSp>
        <p:nvGrpSpPr>
          <p:cNvPr id="694278" name="Group 6"/>
          <p:cNvGrpSpPr>
            <a:grpSpLocks/>
          </p:cNvGrpSpPr>
          <p:nvPr/>
        </p:nvGrpSpPr>
        <p:grpSpPr bwMode="auto">
          <a:xfrm>
            <a:off x="7162800" y="1143000"/>
            <a:ext cx="671513" cy="609600"/>
            <a:chOff x="4512" y="1008"/>
            <a:chExt cx="423" cy="384"/>
          </a:xfrm>
        </p:grpSpPr>
        <p:grpSp>
          <p:nvGrpSpPr>
            <p:cNvPr id="694279" name="Group 7"/>
            <p:cNvGrpSpPr>
              <a:grpSpLocks/>
            </p:cNvGrpSpPr>
            <p:nvPr/>
          </p:nvGrpSpPr>
          <p:grpSpPr bwMode="auto">
            <a:xfrm rot="5400000">
              <a:off x="4576" y="1176"/>
              <a:ext cx="288" cy="144"/>
              <a:chOff x="2736" y="1632"/>
              <a:chExt cx="288" cy="144"/>
            </a:xfrm>
          </p:grpSpPr>
          <p:sp>
            <p:nvSpPr>
              <p:cNvPr id="694280" name="Line 8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81" name="Line 9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82" name="Line 10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83" name="Line 11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4284" name="Text Box 12"/>
            <p:cNvSpPr txBox="1">
              <a:spLocks noChangeArrowheads="1"/>
            </p:cNvSpPr>
            <p:nvPr/>
          </p:nvSpPr>
          <p:spPr bwMode="auto">
            <a:xfrm rot="5400000">
              <a:off x="4700" y="106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4285" name="Text Box 13"/>
            <p:cNvSpPr txBox="1">
              <a:spLocks noChangeArrowheads="1"/>
            </p:cNvSpPr>
            <p:nvPr/>
          </p:nvSpPr>
          <p:spPr bwMode="auto">
            <a:xfrm>
              <a:off x="4512" y="10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–</a:t>
              </a:r>
            </a:p>
          </p:txBody>
        </p:sp>
      </p:grpSp>
      <p:grpSp>
        <p:nvGrpSpPr>
          <p:cNvPr id="694286" name="Group 14"/>
          <p:cNvGrpSpPr>
            <a:grpSpLocks/>
          </p:cNvGrpSpPr>
          <p:nvPr/>
        </p:nvGrpSpPr>
        <p:grpSpPr bwMode="auto">
          <a:xfrm>
            <a:off x="8001000" y="2819400"/>
            <a:ext cx="762000" cy="609600"/>
            <a:chOff x="4560" y="2544"/>
            <a:chExt cx="480" cy="384"/>
          </a:xfrm>
        </p:grpSpPr>
        <p:grpSp>
          <p:nvGrpSpPr>
            <p:cNvPr id="694287" name="Group 15"/>
            <p:cNvGrpSpPr>
              <a:grpSpLocks/>
            </p:cNvGrpSpPr>
            <p:nvPr/>
          </p:nvGrpSpPr>
          <p:grpSpPr bwMode="auto">
            <a:xfrm rot="16200000" flipH="1">
              <a:off x="4631" y="2712"/>
              <a:ext cx="288" cy="144"/>
              <a:chOff x="2736" y="1632"/>
              <a:chExt cx="288" cy="144"/>
            </a:xfrm>
          </p:grpSpPr>
          <p:sp>
            <p:nvSpPr>
              <p:cNvPr id="694288" name="Line 16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89" name="Line 17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90" name="Line 18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91" name="Line 19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4292" name="Text Box 20"/>
            <p:cNvSpPr txBox="1">
              <a:spLocks noChangeArrowheads="1"/>
            </p:cNvSpPr>
            <p:nvPr/>
          </p:nvSpPr>
          <p:spPr bwMode="auto">
            <a:xfrm rot="16200000" flipH="1">
              <a:off x="4556" y="25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4293" name="Text Box 21"/>
            <p:cNvSpPr txBox="1">
              <a:spLocks noChangeArrowheads="1"/>
            </p:cNvSpPr>
            <p:nvPr/>
          </p:nvSpPr>
          <p:spPr bwMode="auto">
            <a:xfrm flipH="1">
              <a:off x="4704" y="254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–</a:t>
              </a:r>
            </a:p>
          </p:txBody>
        </p:sp>
      </p:grpSp>
      <p:grpSp>
        <p:nvGrpSpPr>
          <p:cNvPr id="694294" name="Group 22"/>
          <p:cNvGrpSpPr>
            <a:grpSpLocks/>
          </p:cNvGrpSpPr>
          <p:nvPr/>
        </p:nvGrpSpPr>
        <p:grpSpPr bwMode="auto">
          <a:xfrm>
            <a:off x="6858000" y="3048000"/>
            <a:ext cx="1371600" cy="304800"/>
            <a:chOff x="4272" y="3792"/>
            <a:chExt cx="864" cy="192"/>
          </a:xfrm>
        </p:grpSpPr>
        <p:sp>
          <p:nvSpPr>
            <p:cNvPr id="694295" name="Line 23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296" name="Line 24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297" name="Line 25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298" name="Line 26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299" name="Line 27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0" name="Line 28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1" name="Line 29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2" name="Line 30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3" name="Line 31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4304" name="Group 32"/>
          <p:cNvGrpSpPr>
            <a:grpSpLocks/>
          </p:cNvGrpSpPr>
          <p:nvPr/>
        </p:nvGrpSpPr>
        <p:grpSpPr bwMode="auto">
          <a:xfrm>
            <a:off x="6858000" y="4419600"/>
            <a:ext cx="1371600" cy="304800"/>
            <a:chOff x="4272" y="3792"/>
            <a:chExt cx="864" cy="192"/>
          </a:xfrm>
        </p:grpSpPr>
        <p:sp>
          <p:nvSpPr>
            <p:cNvPr id="694305" name="Line 33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6" name="Line 34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7" name="Line 35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8" name="Line 36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09" name="Line 37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10" name="Line 38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11" name="Line 39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12" name="Line 40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13" name="Line 41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4314" name="Line 42"/>
          <p:cNvSpPr>
            <a:spLocks noChangeShapeType="1"/>
          </p:cNvSpPr>
          <p:nvPr/>
        </p:nvSpPr>
        <p:spPr bwMode="auto">
          <a:xfrm>
            <a:off x="6858000" y="1524000"/>
            <a:ext cx="0" cy="304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15" name="Line 43"/>
          <p:cNvSpPr>
            <a:spLocks noChangeShapeType="1"/>
          </p:cNvSpPr>
          <p:nvPr/>
        </p:nvSpPr>
        <p:spPr bwMode="auto">
          <a:xfrm>
            <a:off x="8686800" y="28956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16" name="Line 44"/>
          <p:cNvSpPr>
            <a:spLocks noChangeShapeType="1"/>
          </p:cNvSpPr>
          <p:nvPr/>
        </p:nvSpPr>
        <p:spPr bwMode="auto">
          <a:xfrm flipV="1">
            <a:off x="7620000" y="15240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17" name="Line 45"/>
          <p:cNvSpPr>
            <a:spLocks noChangeShapeType="1"/>
          </p:cNvSpPr>
          <p:nvPr/>
        </p:nvSpPr>
        <p:spPr bwMode="auto">
          <a:xfrm flipV="1">
            <a:off x="6858000" y="1524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318" name="Line 46"/>
          <p:cNvSpPr>
            <a:spLocks noChangeShapeType="1"/>
          </p:cNvSpPr>
          <p:nvPr/>
        </p:nvSpPr>
        <p:spPr bwMode="auto">
          <a:xfrm flipV="1">
            <a:off x="8458200" y="3200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4319" name="Group 47"/>
          <p:cNvGrpSpPr>
            <a:grpSpLocks/>
          </p:cNvGrpSpPr>
          <p:nvPr/>
        </p:nvGrpSpPr>
        <p:grpSpPr bwMode="auto">
          <a:xfrm rot="5400000">
            <a:off x="8001000" y="2057400"/>
            <a:ext cx="1371600" cy="304800"/>
            <a:chOff x="4272" y="3792"/>
            <a:chExt cx="864" cy="192"/>
          </a:xfrm>
        </p:grpSpPr>
        <p:sp>
          <p:nvSpPr>
            <p:cNvPr id="694320" name="Line 48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1" name="Line 49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2" name="Line 50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3" name="Line 51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4" name="Line 52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5" name="Line 53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6" name="Line 54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7" name="Line 55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28" name="Line 56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4329" name="Text Box 57"/>
          <p:cNvSpPr txBox="1">
            <a:spLocks noChangeArrowheads="1"/>
          </p:cNvSpPr>
          <p:nvPr/>
        </p:nvSpPr>
        <p:spPr bwMode="auto">
          <a:xfrm rot="5400000">
            <a:off x="7734300" y="18669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3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694330" name="Text Box 58"/>
          <p:cNvSpPr txBox="1">
            <a:spLocks noChangeArrowheads="1"/>
          </p:cNvSpPr>
          <p:nvPr/>
        </p:nvSpPr>
        <p:spPr bwMode="auto">
          <a:xfrm>
            <a:off x="6934200" y="3276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5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694331" name="Text Box 59"/>
          <p:cNvSpPr txBox="1">
            <a:spLocks noChangeArrowheads="1"/>
          </p:cNvSpPr>
          <p:nvPr/>
        </p:nvSpPr>
        <p:spPr bwMode="auto">
          <a:xfrm>
            <a:off x="6858000" y="4648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4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694332" name="Text Box 60"/>
          <p:cNvSpPr txBox="1">
            <a:spLocks noChangeArrowheads="1"/>
          </p:cNvSpPr>
          <p:nvPr/>
        </p:nvSpPr>
        <p:spPr bwMode="auto">
          <a:xfrm>
            <a:off x="6858000" y="838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12 V</a:t>
            </a:r>
            <a:endParaRPr lang="en-US" sz="240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94333" name="Text Box 61"/>
          <p:cNvSpPr txBox="1">
            <a:spLocks noChangeArrowheads="1"/>
          </p:cNvSpPr>
          <p:nvPr/>
        </p:nvSpPr>
        <p:spPr bwMode="auto">
          <a:xfrm>
            <a:off x="7696200" y="3352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6 V</a:t>
            </a:r>
            <a:endParaRPr lang="en-US" sz="240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94334" name="Line 62"/>
          <p:cNvSpPr>
            <a:spLocks noChangeShapeType="1"/>
          </p:cNvSpPr>
          <p:nvPr/>
        </p:nvSpPr>
        <p:spPr bwMode="auto">
          <a:xfrm flipV="1">
            <a:off x="8153400" y="4572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4335" name="Group 63"/>
          <p:cNvGrpSpPr>
            <a:grpSpLocks/>
          </p:cNvGrpSpPr>
          <p:nvPr/>
        </p:nvGrpSpPr>
        <p:grpSpPr bwMode="auto">
          <a:xfrm>
            <a:off x="7924800" y="914400"/>
            <a:ext cx="609600" cy="457200"/>
            <a:chOff x="4800" y="1056"/>
            <a:chExt cx="384" cy="288"/>
          </a:xfrm>
        </p:grpSpPr>
        <p:sp>
          <p:nvSpPr>
            <p:cNvPr id="694336" name="Line 64"/>
            <p:cNvSpPr>
              <a:spLocks noChangeShapeType="1"/>
            </p:cNvSpPr>
            <p:nvPr/>
          </p:nvSpPr>
          <p:spPr bwMode="auto">
            <a:xfrm>
              <a:off x="4800" y="1344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37" name="Text Box 65"/>
            <p:cNvSpPr txBox="1">
              <a:spLocks noChangeArrowheads="1"/>
            </p:cNvSpPr>
            <p:nvPr/>
          </p:nvSpPr>
          <p:spPr bwMode="auto">
            <a:xfrm>
              <a:off x="4848" y="105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I</a:t>
              </a:r>
              <a:r>
                <a:rPr lang="en-US" sz="2400" b="1" baseline="-25000">
                  <a:solidFill>
                    <a:schemeClr val="accent2"/>
                  </a:solidFill>
                </a:rPr>
                <a:t>1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</p:grpSp>
      <p:grpSp>
        <p:nvGrpSpPr>
          <p:cNvPr id="694356" name="Group 84"/>
          <p:cNvGrpSpPr>
            <a:grpSpLocks/>
          </p:cNvGrpSpPr>
          <p:nvPr/>
        </p:nvGrpSpPr>
        <p:grpSpPr bwMode="auto">
          <a:xfrm>
            <a:off x="7239000" y="2514600"/>
            <a:ext cx="533400" cy="457200"/>
            <a:chOff x="4560" y="2112"/>
            <a:chExt cx="336" cy="288"/>
          </a:xfrm>
        </p:grpSpPr>
        <p:sp>
          <p:nvSpPr>
            <p:cNvPr id="694339" name="Line 67"/>
            <p:cNvSpPr>
              <a:spLocks noChangeShapeType="1"/>
            </p:cNvSpPr>
            <p:nvPr/>
          </p:nvSpPr>
          <p:spPr bwMode="auto">
            <a:xfrm>
              <a:off x="4560" y="2400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40" name="Text Box 68"/>
            <p:cNvSpPr txBox="1">
              <a:spLocks noChangeArrowheads="1"/>
            </p:cNvSpPr>
            <p:nvPr/>
          </p:nvSpPr>
          <p:spPr bwMode="auto">
            <a:xfrm>
              <a:off x="4560" y="21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I</a:t>
              </a:r>
              <a:r>
                <a:rPr lang="en-US" sz="2400" b="1" baseline="-25000">
                  <a:solidFill>
                    <a:schemeClr val="accent2"/>
                  </a:solidFill>
                </a:rPr>
                <a:t>2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</p:grpSp>
      <p:sp>
        <p:nvSpPr>
          <p:cNvPr id="694351" name="AutoShape 79"/>
          <p:cNvSpPr>
            <a:spLocks noChangeArrowheads="1"/>
          </p:cNvSpPr>
          <p:nvPr/>
        </p:nvSpPr>
        <p:spPr bwMode="auto">
          <a:xfrm>
            <a:off x="7315200" y="1981200"/>
            <a:ext cx="762000" cy="533400"/>
          </a:xfrm>
          <a:custGeom>
            <a:avLst/>
            <a:gdLst>
              <a:gd name="G0" fmla="+- 8191599 0 0"/>
              <a:gd name="G1" fmla="+- -11796480 0 0"/>
              <a:gd name="G2" fmla="+- 8191599 0 -11796480"/>
              <a:gd name="G3" fmla="+- 10800 0 0"/>
              <a:gd name="G4" fmla="+- 0 0 819159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532 0 0"/>
              <a:gd name="G9" fmla="+- 0 0 -11796480"/>
              <a:gd name="G10" fmla="+- 7532 0 2700"/>
              <a:gd name="G11" fmla="cos G10 8191599"/>
              <a:gd name="G12" fmla="sin G10 8191599"/>
              <a:gd name="G13" fmla="cos 13500 8191599"/>
              <a:gd name="G14" fmla="sin 13500 8191599"/>
              <a:gd name="G15" fmla="+- G11 10800 0"/>
              <a:gd name="G16" fmla="+- G12 10800 0"/>
              <a:gd name="G17" fmla="+- G13 10800 0"/>
              <a:gd name="G18" fmla="+- G14 10800 0"/>
              <a:gd name="G19" fmla="*/ 7532 1 2"/>
              <a:gd name="G20" fmla="+- G19 5400 0"/>
              <a:gd name="G21" fmla="cos G20 8191599"/>
              <a:gd name="G22" fmla="sin G20 8191599"/>
              <a:gd name="G23" fmla="+- G21 10800 0"/>
              <a:gd name="G24" fmla="+- G12 G23 G22"/>
              <a:gd name="G25" fmla="+- G22 G23 G11"/>
              <a:gd name="G26" fmla="cos 10800 8191599"/>
              <a:gd name="G27" fmla="sin 10800 8191599"/>
              <a:gd name="G28" fmla="cos 7532 8191599"/>
              <a:gd name="G29" fmla="sin 7532 819159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19159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532 G39"/>
              <a:gd name="G43" fmla="sin 75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379 w 21600"/>
              <a:gd name="T5" fmla="*/ 5812 h 21600"/>
              <a:gd name="T6" fmla="*/ 1634 w 21600"/>
              <a:gd name="T7" fmla="*/ 10800 h 21600"/>
              <a:gd name="T8" fmla="*/ 17480 w 21600"/>
              <a:gd name="T9" fmla="*/ 7321 h 21600"/>
              <a:gd name="T10" fmla="*/ 3057 w 21600"/>
              <a:gd name="T11" fmla="*/ 21859 h 21600"/>
              <a:gd name="T12" fmla="*/ 1993 w 21600"/>
              <a:gd name="T13" fmla="*/ 15823 h 21600"/>
              <a:gd name="T14" fmla="*/ 8028 w 21600"/>
              <a:gd name="T15" fmla="*/ 147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480" y="16970"/>
                </a:moveTo>
                <a:cubicBezTo>
                  <a:pt x="7746" y="17856"/>
                  <a:pt x="9254" y="18332"/>
                  <a:pt x="10800" y="18332"/>
                </a:cubicBezTo>
                <a:cubicBezTo>
                  <a:pt x="14959" y="18332"/>
                  <a:pt x="18332" y="14959"/>
                  <a:pt x="18332" y="10800"/>
                </a:cubicBezTo>
                <a:cubicBezTo>
                  <a:pt x="18332" y="6640"/>
                  <a:pt x="14959" y="3268"/>
                  <a:pt x="10800" y="3268"/>
                </a:cubicBezTo>
                <a:cubicBezTo>
                  <a:pt x="6640" y="3268"/>
                  <a:pt x="3268" y="6640"/>
                  <a:pt x="3268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584" y="21600"/>
                  <a:pt x="6421" y="20918"/>
                  <a:pt x="4606" y="19647"/>
                </a:cubicBezTo>
                <a:lnTo>
                  <a:pt x="3057" y="21859"/>
                </a:lnTo>
                <a:lnTo>
                  <a:pt x="1993" y="15823"/>
                </a:lnTo>
                <a:lnTo>
                  <a:pt x="8028" y="14758"/>
                </a:lnTo>
                <a:lnTo>
                  <a:pt x="6480" y="16970"/>
                </a:lnTo>
                <a:close/>
              </a:path>
            </a:pathLst>
          </a:cu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4352" name="Group 80"/>
          <p:cNvGrpSpPr>
            <a:grpSpLocks/>
          </p:cNvGrpSpPr>
          <p:nvPr/>
        </p:nvGrpSpPr>
        <p:grpSpPr bwMode="auto">
          <a:xfrm>
            <a:off x="8153400" y="4724400"/>
            <a:ext cx="533400" cy="457200"/>
            <a:chOff x="5136" y="3456"/>
            <a:chExt cx="336" cy="288"/>
          </a:xfrm>
        </p:grpSpPr>
        <p:sp>
          <p:nvSpPr>
            <p:cNvPr id="694353" name="Line 81"/>
            <p:cNvSpPr>
              <a:spLocks noChangeShapeType="1"/>
            </p:cNvSpPr>
            <p:nvPr/>
          </p:nvSpPr>
          <p:spPr bwMode="auto">
            <a:xfrm>
              <a:off x="5136" y="3456"/>
              <a:ext cx="3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54" name="Text Box 82"/>
            <p:cNvSpPr txBox="1">
              <a:spLocks noChangeArrowheads="1"/>
            </p:cNvSpPr>
            <p:nvPr/>
          </p:nvSpPr>
          <p:spPr bwMode="auto">
            <a:xfrm>
              <a:off x="5136" y="345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I</a:t>
              </a:r>
              <a:r>
                <a:rPr lang="en-US" sz="2400" b="1" baseline="-25000">
                  <a:solidFill>
                    <a:schemeClr val="accent2"/>
                  </a:solidFill>
                </a:rPr>
                <a:t>3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</p:grpSp>
      <p:sp>
        <p:nvSpPr>
          <p:cNvPr id="694355" name="AutoShape 83"/>
          <p:cNvSpPr>
            <a:spLocks noChangeArrowheads="1"/>
          </p:cNvSpPr>
          <p:nvPr/>
        </p:nvSpPr>
        <p:spPr bwMode="auto">
          <a:xfrm>
            <a:off x="7315200" y="3657600"/>
            <a:ext cx="762000" cy="533400"/>
          </a:xfrm>
          <a:custGeom>
            <a:avLst/>
            <a:gdLst>
              <a:gd name="G0" fmla="+- 8191599 0 0"/>
              <a:gd name="G1" fmla="+- -11796480 0 0"/>
              <a:gd name="G2" fmla="+- 8191599 0 -11796480"/>
              <a:gd name="G3" fmla="+- 10800 0 0"/>
              <a:gd name="G4" fmla="+- 0 0 819159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532 0 0"/>
              <a:gd name="G9" fmla="+- 0 0 -11796480"/>
              <a:gd name="G10" fmla="+- 7532 0 2700"/>
              <a:gd name="G11" fmla="cos G10 8191599"/>
              <a:gd name="G12" fmla="sin G10 8191599"/>
              <a:gd name="G13" fmla="cos 13500 8191599"/>
              <a:gd name="G14" fmla="sin 13500 8191599"/>
              <a:gd name="G15" fmla="+- G11 10800 0"/>
              <a:gd name="G16" fmla="+- G12 10800 0"/>
              <a:gd name="G17" fmla="+- G13 10800 0"/>
              <a:gd name="G18" fmla="+- G14 10800 0"/>
              <a:gd name="G19" fmla="*/ 7532 1 2"/>
              <a:gd name="G20" fmla="+- G19 5400 0"/>
              <a:gd name="G21" fmla="cos G20 8191599"/>
              <a:gd name="G22" fmla="sin G20 8191599"/>
              <a:gd name="G23" fmla="+- G21 10800 0"/>
              <a:gd name="G24" fmla="+- G12 G23 G22"/>
              <a:gd name="G25" fmla="+- G22 G23 G11"/>
              <a:gd name="G26" fmla="cos 10800 8191599"/>
              <a:gd name="G27" fmla="sin 10800 8191599"/>
              <a:gd name="G28" fmla="cos 7532 8191599"/>
              <a:gd name="G29" fmla="sin 7532 819159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19159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532 G39"/>
              <a:gd name="G43" fmla="sin 75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379 w 21600"/>
              <a:gd name="T5" fmla="*/ 5812 h 21600"/>
              <a:gd name="T6" fmla="*/ 1634 w 21600"/>
              <a:gd name="T7" fmla="*/ 10800 h 21600"/>
              <a:gd name="T8" fmla="*/ 17480 w 21600"/>
              <a:gd name="T9" fmla="*/ 7321 h 21600"/>
              <a:gd name="T10" fmla="*/ 3057 w 21600"/>
              <a:gd name="T11" fmla="*/ 21859 h 21600"/>
              <a:gd name="T12" fmla="*/ 1993 w 21600"/>
              <a:gd name="T13" fmla="*/ 15823 h 21600"/>
              <a:gd name="T14" fmla="*/ 8028 w 21600"/>
              <a:gd name="T15" fmla="*/ 147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480" y="16970"/>
                </a:moveTo>
                <a:cubicBezTo>
                  <a:pt x="7746" y="17856"/>
                  <a:pt x="9254" y="18332"/>
                  <a:pt x="10800" y="18332"/>
                </a:cubicBezTo>
                <a:cubicBezTo>
                  <a:pt x="14959" y="18332"/>
                  <a:pt x="18332" y="14959"/>
                  <a:pt x="18332" y="10800"/>
                </a:cubicBezTo>
                <a:cubicBezTo>
                  <a:pt x="18332" y="6640"/>
                  <a:pt x="14959" y="3268"/>
                  <a:pt x="10800" y="3268"/>
                </a:cubicBezTo>
                <a:cubicBezTo>
                  <a:pt x="6640" y="3268"/>
                  <a:pt x="3268" y="6640"/>
                  <a:pt x="3268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584" y="21600"/>
                  <a:pt x="6421" y="20918"/>
                  <a:pt x="4606" y="19647"/>
                </a:cubicBezTo>
                <a:lnTo>
                  <a:pt x="3057" y="21859"/>
                </a:lnTo>
                <a:lnTo>
                  <a:pt x="1993" y="15823"/>
                </a:lnTo>
                <a:lnTo>
                  <a:pt x="8028" y="14758"/>
                </a:lnTo>
                <a:lnTo>
                  <a:pt x="6480" y="16970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4363" name="Text Box 91"/>
          <p:cNvSpPr txBox="1">
            <a:spLocks noChangeArrowheads="1"/>
          </p:cNvSpPr>
          <p:nvPr/>
        </p:nvSpPr>
        <p:spPr bwMode="auto">
          <a:xfrm>
            <a:off x="0" y="762000"/>
            <a:ext cx="6781800" cy="118745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What is Kirchoff’s Second Law for the purple loop?</a:t>
            </a:r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A) 0 = +5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– 6 – 4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3</a:t>
            </a:r>
            <a:r>
              <a:rPr lang="en-US" sz="2400">
                <a:sym typeface="Symbol" pitchFamily="18" charset="2"/>
              </a:rPr>
              <a:t>	B) 0 = +5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+ 6 – 4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3</a:t>
            </a:r>
            <a:r>
              <a:rPr lang="en-US" sz="2400">
                <a:sym typeface="Symbol" pitchFamily="18" charset="2"/>
              </a:rPr>
              <a:t/>
            </a:r>
            <a:br>
              <a:rPr lang="en-US" sz="2400">
                <a:sym typeface="Symbol" pitchFamily="18" charset="2"/>
              </a:rPr>
            </a:br>
            <a:r>
              <a:rPr lang="en-US" sz="2400">
                <a:sym typeface="Symbol" pitchFamily="18" charset="2"/>
              </a:rPr>
              <a:t>C) 0 = –5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– 6 – 4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3	</a:t>
            </a:r>
            <a:r>
              <a:rPr lang="en-US" sz="2400">
                <a:sym typeface="Symbol" pitchFamily="18" charset="2"/>
              </a:rPr>
              <a:t>D) 0 = –5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+ 6 – 4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 baseline="-25000">
                <a:sym typeface="Symbol" pitchFamily="18" charset="2"/>
              </a:rPr>
              <a:t>3</a:t>
            </a:r>
            <a:endParaRPr lang="en-US" sz="2400">
              <a:sym typeface="Symbol" pitchFamily="18" charset="2"/>
            </a:endParaRPr>
          </a:p>
        </p:txBody>
      </p:sp>
      <p:graphicFrame>
        <p:nvGraphicFramePr>
          <p:cNvPr id="694364" name="Object 92"/>
          <p:cNvGraphicFramePr>
            <a:graphicFrameLocks noChangeAspect="1"/>
          </p:cNvGraphicFramePr>
          <p:nvPr/>
        </p:nvGraphicFramePr>
        <p:xfrm>
          <a:off x="661988" y="2176463"/>
          <a:ext cx="1346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22" name="Equation" r:id="rId3" imgW="545760" imgH="228600" progId="Equation.DSMT4">
                  <p:embed/>
                </p:oleObj>
              </mc:Choice>
              <mc:Fallback>
                <p:oleObj name="Equation" r:id="rId3" imgW="545760" imgH="228600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2176463"/>
                        <a:ext cx="13462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65" name="Object 93"/>
          <p:cNvGraphicFramePr>
            <a:graphicFrameLocks noChangeAspect="1"/>
          </p:cNvGraphicFramePr>
          <p:nvPr/>
        </p:nvGraphicFramePr>
        <p:xfrm>
          <a:off x="1981200" y="2209800"/>
          <a:ext cx="5000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23" name="Equation" r:id="rId5" imgW="203040" imgH="177480" progId="Equation.DSMT4">
                  <p:embed/>
                </p:oleObj>
              </mc:Choice>
              <mc:Fallback>
                <p:oleObj name="Equation" r:id="rId5" imgW="203040" imgH="177480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09800"/>
                        <a:ext cx="5000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66" name="Object 94"/>
          <p:cNvGraphicFramePr>
            <a:graphicFrameLocks noChangeAspect="1"/>
          </p:cNvGraphicFramePr>
          <p:nvPr/>
        </p:nvGraphicFramePr>
        <p:xfrm>
          <a:off x="2590800" y="2166938"/>
          <a:ext cx="7810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24"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66938"/>
                        <a:ext cx="7810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4369" name="Object 97"/>
          <p:cNvGraphicFramePr>
            <a:graphicFrameLocks noChangeAspect="1"/>
          </p:cNvGraphicFramePr>
          <p:nvPr/>
        </p:nvGraphicFramePr>
        <p:xfrm>
          <a:off x="4495800" y="2133600"/>
          <a:ext cx="16589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25" name="Equation" r:id="rId9" imgW="672840" imgH="228600" progId="Equation.DSMT4">
                  <p:embed/>
                </p:oleObj>
              </mc:Choice>
              <mc:Fallback>
                <p:oleObj name="Equation" r:id="rId9" imgW="672840" imgH="228600" progId="Equation.DSMT4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133600"/>
                        <a:ext cx="1658938" cy="4984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4370" name="Rectangle 98"/>
          <p:cNvSpPr>
            <a:spLocks noChangeArrowheads="1"/>
          </p:cNvSpPr>
          <p:nvPr/>
        </p:nvSpPr>
        <p:spPr bwMode="auto">
          <a:xfrm>
            <a:off x="609600" y="2133600"/>
            <a:ext cx="2743200" cy="533400"/>
          </a:xfrm>
          <a:prstGeom prst="rect">
            <a:avLst/>
          </a:prstGeom>
          <a:noFill/>
          <a:ln w="38100">
            <a:solidFill>
              <a:srgbClr val="99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94371" name="Object 99"/>
          <p:cNvGraphicFramePr>
            <a:graphicFrameLocks noChangeAspect="1"/>
          </p:cNvGraphicFramePr>
          <p:nvPr/>
        </p:nvGraphicFramePr>
        <p:xfrm>
          <a:off x="868363" y="2743200"/>
          <a:ext cx="25701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26" name="Equation" r:id="rId11" imgW="1041120" imgH="228600" progId="Equation.DSMT4">
                  <p:embed/>
                </p:oleObj>
              </mc:Choice>
              <mc:Fallback>
                <p:oleObj name="Equation" r:id="rId11" imgW="1041120" imgH="228600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2743200"/>
                        <a:ext cx="2570162" cy="4968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4372" name="Text Box 100"/>
          <p:cNvSpPr txBox="1">
            <a:spLocks noChangeArrowheads="1"/>
          </p:cNvSpPr>
          <p:nvPr/>
        </p:nvSpPr>
        <p:spPr bwMode="auto">
          <a:xfrm>
            <a:off x="0" y="3276600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Three equations in three unknowns: solve it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We can let Maple do it for us</a:t>
            </a:r>
          </a:p>
        </p:txBody>
      </p:sp>
      <p:sp>
        <p:nvSpPr>
          <p:cNvPr id="694373" name="Text Box 101"/>
          <p:cNvSpPr txBox="1">
            <a:spLocks noChangeArrowheads="1"/>
          </p:cNvSpPr>
          <p:nvPr/>
        </p:nvSpPr>
        <p:spPr bwMode="auto">
          <a:xfrm>
            <a:off x="152400" y="4343400"/>
            <a:ext cx="6629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&gt; solve({i3=i1+i2,0=-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5*i2-6-4*i3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</a:t>
            </a:r>
            <a:br>
              <a:rPr lang="en-US" sz="24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</a:b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0=18-3*i1+5*i2},[i1,i2,i3]);</a:t>
            </a:r>
          </a:p>
        </p:txBody>
      </p:sp>
      <p:sp>
        <p:nvSpPr>
          <p:cNvPr id="694375" name="Text Box 103"/>
          <p:cNvSpPr txBox="1">
            <a:spLocks noChangeArrowheads="1"/>
          </p:cNvSpPr>
          <p:nvPr/>
        </p:nvSpPr>
        <p:spPr bwMode="auto">
          <a:xfrm>
            <a:off x="0" y="6035675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Negative currents means we guessed the wrong way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Not a problem</a:t>
            </a:r>
          </a:p>
        </p:txBody>
      </p:sp>
      <p:pic>
        <p:nvPicPr>
          <p:cNvPr id="694381" name="Picture 10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463"/>
          <a:stretch>
            <a:fillRect/>
          </a:stretch>
        </p:blipFill>
        <p:spPr bwMode="auto">
          <a:xfrm>
            <a:off x="0" y="5334000"/>
            <a:ext cx="71659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9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9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9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4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4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4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4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9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370" grpId="0" animBg="1"/>
      <p:bldP spid="694372" grpId="0" build="p"/>
      <p:bldP spid="694373" grpId="0" build="p"/>
      <p:bldP spid="6943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611244"/>
              </p:ext>
            </p:extLst>
          </p:nvPr>
        </p:nvGraphicFramePr>
        <p:xfrm>
          <a:off x="914399" y="838200"/>
          <a:ext cx="7409987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68" name="Document" r:id="rId3" imgW="5494170" imgH="2485399" progId="Word.Document.12">
                  <p:embed/>
                </p:oleObj>
              </mc:Choice>
              <mc:Fallback>
                <p:oleObj name="Document" r:id="rId3" imgW="5494170" imgH="24853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399" y="838200"/>
                        <a:ext cx="7409987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7400" y="3657600"/>
            <a:ext cx="4114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40413" name="Picture 61" descr="http://pigroll.com/img/apply_kirchoffs_law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249" y="3810000"/>
            <a:ext cx="2343626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26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Kirchoff’s Laws with Capacitors</a:t>
            </a:r>
          </a:p>
        </p:txBody>
      </p:sp>
      <p:sp>
        <p:nvSpPr>
          <p:cNvPr id="697427" name="Text Box 83"/>
          <p:cNvSpPr txBox="1">
            <a:spLocks noChangeArrowheads="1"/>
          </p:cNvSpPr>
          <p:nvPr/>
        </p:nvSpPr>
        <p:spPr bwMode="auto">
          <a:xfrm>
            <a:off x="210820" y="1386840"/>
            <a:ext cx="737108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dirty="0" smtClean="0">
                <a:solidFill>
                  <a:srgbClr val="9900CC"/>
                </a:solidFill>
                <a:sym typeface="Symbol" pitchFamily="18" charset="2"/>
              </a:rPr>
              <a:t>The </a:t>
            </a: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voltage change is given by </a:t>
            </a:r>
            <a:r>
              <a:rPr lang="en-US" sz="2400" i="1" dirty="0">
                <a:solidFill>
                  <a:srgbClr val="9900CC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 = </a:t>
            </a:r>
            <a:r>
              <a:rPr lang="en-US" sz="2400" i="1" dirty="0">
                <a:solidFill>
                  <a:srgbClr val="9900CC"/>
                </a:solidFill>
                <a:sym typeface="Symbol" pitchFamily="18" charset="2"/>
              </a:rPr>
              <a:t>Q</a:t>
            </a: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/</a:t>
            </a:r>
            <a:r>
              <a:rPr lang="en-US" sz="2400" i="1" dirty="0">
                <a:solidFill>
                  <a:srgbClr val="9900CC"/>
                </a:solidFill>
                <a:sym typeface="Symbol" pitchFamily="18" charset="2"/>
              </a:rPr>
              <a:t>C</a:t>
            </a:r>
            <a:endParaRPr lang="en-US" sz="2400" dirty="0">
              <a:solidFill>
                <a:srgbClr val="9900CC"/>
              </a:solidFill>
              <a:sym typeface="Symbol" pitchFamily="18" charset="2"/>
            </a:endParaRP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It is a decrease if </a:t>
            </a:r>
            <a:r>
              <a:rPr lang="en-US" sz="2400" dirty="0" smtClean="0">
                <a:solidFill>
                  <a:srgbClr val="9900CC"/>
                </a:solidFill>
                <a:sym typeface="Symbol" pitchFamily="18" charset="2"/>
              </a:rPr>
              <a:t>(+)</a:t>
            </a:r>
            <a:r>
              <a:rPr lang="en-US" sz="2400" i="1" dirty="0" smtClean="0">
                <a:solidFill>
                  <a:srgbClr val="9900CC"/>
                </a:solidFill>
                <a:sym typeface="Symbol" pitchFamily="18" charset="2"/>
              </a:rPr>
              <a:t>Q</a:t>
            </a:r>
            <a:r>
              <a:rPr lang="en-US" sz="2400" dirty="0" smtClean="0">
                <a:solidFill>
                  <a:srgbClr val="9900CC"/>
                </a:solidFill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is the side you are going in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It is an increase if </a:t>
            </a:r>
            <a:r>
              <a:rPr lang="en-US" sz="2400" i="1" dirty="0">
                <a:solidFill>
                  <a:srgbClr val="9900CC"/>
                </a:solidFill>
                <a:sym typeface="Symbol" pitchFamily="18" charset="2"/>
              </a:rPr>
              <a:t>Q</a:t>
            </a: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 is the side you are going out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The current is related to the time change of 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Q</a:t>
            </a:r>
          </a:p>
          <a:p>
            <a:pPr lvl="1" indent="-223838" eaLnBrk="1" hangingPunct="1">
              <a:buFontTx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Add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minus sign if 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doesn’t enter from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the same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side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as </a:t>
            </a:r>
            <a:r>
              <a:rPr lang="en-US" sz="2400" i="1" dirty="0" smtClean="0">
                <a:solidFill>
                  <a:schemeClr val="accent2"/>
                </a:solidFill>
                <a:sym typeface="Symbol" pitchFamily="18" charset="2"/>
              </a:rPr>
              <a:t>Q – it is minus if decreasing</a:t>
            </a:r>
            <a:endParaRPr lang="en-US" sz="2400" dirty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  <a:sym typeface="Symbol" pitchFamily="18" charset="2"/>
              </a:rPr>
              <a:t>If you are in a steady state, the current through a capacitor is always zero</a:t>
            </a:r>
          </a:p>
        </p:txBody>
      </p:sp>
      <p:grpSp>
        <p:nvGrpSpPr>
          <p:cNvPr id="697428" name="Group 84"/>
          <p:cNvGrpSpPr>
            <a:grpSpLocks/>
          </p:cNvGrpSpPr>
          <p:nvPr/>
        </p:nvGrpSpPr>
        <p:grpSpPr bwMode="auto">
          <a:xfrm rot="21600000">
            <a:off x="7848600" y="1143000"/>
            <a:ext cx="228600" cy="457200"/>
            <a:chOff x="4896" y="3360"/>
            <a:chExt cx="144" cy="288"/>
          </a:xfrm>
        </p:grpSpPr>
        <p:sp>
          <p:nvSpPr>
            <p:cNvPr id="697429" name="Line 85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30" name="Line 86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31" name="Line 87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32" name="Line 88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7433" name="Line 89"/>
          <p:cNvSpPr>
            <a:spLocks noChangeShapeType="1"/>
          </p:cNvSpPr>
          <p:nvPr/>
        </p:nvSpPr>
        <p:spPr bwMode="auto">
          <a:xfrm flipH="1">
            <a:off x="7315200" y="1371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434" name="Line 90"/>
          <p:cNvSpPr>
            <a:spLocks noChangeShapeType="1"/>
          </p:cNvSpPr>
          <p:nvPr/>
        </p:nvSpPr>
        <p:spPr bwMode="auto">
          <a:xfrm flipH="1">
            <a:off x="8077200" y="1371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436" name="Line 92"/>
          <p:cNvSpPr>
            <a:spLocks noChangeShapeType="1"/>
          </p:cNvSpPr>
          <p:nvPr/>
        </p:nvSpPr>
        <p:spPr bwMode="auto">
          <a:xfrm>
            <a:off x="7772400" y="990600"/>
            <a:ext cx="5334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437" name="Text Box 93"/>
          <p:cNvSpPr txBox="1">
            <a:spLocks noChangeArrowheads="1"/>
          </p:cNvSpPr>
          <p:nvPr/>
        </p:nvSpPr>
        <p:spPr bwMode="auto">
          <a:xfrm>
            <a:off x="7924800" y="45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9900"/>
                </a:solidFill>
              </a:rPr>
              <a:t>I</a:t>
            </a:r>
            <a:endParaRPr lang="en-US" sz="2400" b="1">
              <a:solidFill>
                <a:srgbClr val="009900"/>
              </a:solidFill>
              <a:sym typeface="Symbol" pitchFamily="18" charset="2"/>
            </a:endParaRPr>
          </a:p>
        </p:txBody>
      </p:sp>
      <p:sp>
        <p:nvSpPr>
          <p:cNvPr id="697438" name="Text Box 94"/>
          <p:cNvSpPr txBox="1">
            <a:spLocks noChangeArrowheads="1"/>
          </p:cNvSpPr>
          <p:nvPr/>
        </p:nvSpPr>
        <p:spPr bwMode="auto">
          <a:xfrm>
            <a:off x="7924800" y="1371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C</a:t>
            </a:r>
            <a:endParaRPr lang="en-US" sz="2400" b="1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697439" name="AutoShape 95"/>
          <p:cNvSpPr>
            <a:spLocks noChangeArrowheads="1"/>
          </p:cNvSpPr>
          <p:nvPr/>
        </p:nvSpPr>
        <p:spPr bwMode="auto">
          <a:xfrm>
            <a:off x="7696200" y="1828800"/>
            <a:ext cx="609600" cy="533400"/>
          </a:xfrm>
          <a:custGeom>
            <a:avLst/>
            <a:gdLst>
              <a:gd name="G0" fmla="+- 8191599 0 0"/>
              <a:gd name="G1" fmla="+- -11796480 0 0"/>
              <a:gd name="G2" fmla="+- 8191599 0 -11796480"/>
              <a:gd name="G3" fmla="+- 10800 0 0"/>
              <a:gd name="G4" fmla="+- 0 0 819159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532 0 0"/>
              <a:gd name="G9" fmla="+- 0 0 -11796480"/>
              <a:gd name="G10" fmla="+- 7532 0 2700"/>
              <a:gd name="G11" fmla="cos G10 8191599"/>
              <a:gd name="G12" fmla="sin G10 8191599"/>
              <a:gd name="G13" fmla="cos 13500 8191599"/>
              <a:gd name="G14" fmla="sin 13500 8191599"/>
              <a:gd name="G15" fmla="+- G11 10800 0"/>
              <a:gd name="G16" fmla="+- G12 10800 0"/>
              <a:gd name="G17" fmla="+- G13 10800 0"/>
              <a:gd name="G18" fmla="+- G14 10800 0"/>
              <a:gd name="G19" fmla="*/ 7532 1 2"/>
              <a:gd name="G20" fmla="+- G19 5400 0"/>
              <a:gd name="G21" fmla="cos G20 8191599"/>
              <a:gd name="G22" fmla="sin G20 8191599"/>
              <a:gd name="G23" fmla="+- G21 10800 0"/>
              <a:gd name="G24" fmla="+- G12 G23 G22"/>
              <a:gd name="G25" fmla="+- G22 G23 G11"/>
              <a:gd name="G26" fmla="cos 10800 8191599"/>
              <a:gd name="G27" fmla="sin 10800 8191599"/>
              <a:gd name="G28" fmla="cos 7532 8191599"/>
              <a:gd name="G29" fmla="sin 7532 819159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819159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532 G39"/>
              <a:gd name="G43" fmla="sin 75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379 w 21600"/>
              <a:gd name="T5" fmla="*/ 5812 h 21600"/>
              <a:gd name="T6" fmla="*/ 1634 w 21600"/>
              <a:gd name="T7" fmla="*/ 10800 h 21600"/>
              <a:gd name="T8" fmla="*/ 17480 w 21600"/>
              <a:gd name="T9" fmla="*/ 7321 h 21600"/>
              <a:gd name="T10" fmla="*/ 3057 w 21600"/>
              <a:gd name="T11" fmla="*/ 21859 h 21600"/>
              <a:gd name="T12" fmla="*/ 1993 w 21600"/>
              <a:gd name="T13" fmla="*/ 15823 h 21600"/>
              <a:gd name="T14" fmla="*/ 8028 w 21600"/>
              <a:gd name="T15" fmla="*/ 147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480" y="16970"/>
                </a:moveTo>
                <a:cubicBezTo>
                  <a:pt x="7746" y="17856"/>
                  <a:pt x="9254" y="18332"/>
                  <a:pt x="10800" y="18332"/>
                </a:cubicBezTo>
                <a:cubicBezTo>
                  <a:pt x="14959" y="18332"/>
                  <a:pt x="18332" y="14959"/>
                  <a:pt x="18332" y="10800"/>
                </a:cubicBezTo>
                <a:cubicBezTo>
                  <a:pt x="18332" y="6640"/>
                  <a:pt x="14959" y="3268"/>
                  <a:pt x="10800" y="3268"/>
                </a:cubicBezTo>
                <a:cubicBezTo>
                  <a:pt x="6640" y="3268"/>
                  <a:pt x="3268" y="6640"/>
                  <a:pt x="3268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584" y="21600"/>
                  <a:pt x="6421" y="20918"/>
                  <a:pt x="4606" y="19647"/>
                </a:cubicBezTo>
                <a:lnTo>
                  <a:pt x="3057" y="21859"/>
                </a:lnTo>
                <a:lnTo>
                  <a:pt x="1993" y="15823"/>
                </a:lnTo>
                <a:lnTo>
                  <a:pt x="8028" y="14758"/>
                </a:lnTo>
                <a:lnTo>
                  <a:pt x="6480" y="16970"/>
                </a:lnTo>
                <a:close/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440" name="Text Box 96"/>
          <p:cNvSpPr txBox="1">
            <a:spLocks noChangeArrowheads="1"/>
          </p:cNvSpPr>
          <p:nvPr/>
        </p:nvSpPr>
        <p:spPr bwMode="auto">
          <a:xfrm>
            <a:off x="7467600" y="914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Q</a:t>
            </a:r>
            <a:endParaRPr lang="en-US" sz="2400" b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697441" name="Group 97"/>
          <p:cNvGrpSpPr>
            <a:grpSpLocks/>
          </p:cNvGrpSpPr>
          <p:nvPr/>
        </p:nvGrpSpPr>
        <p:grpSpPr bwMode="auto">
          <a:xfrm rot="5400000">
            <a:off x="7924800" y="1905000"/>
            <a:ext cx="1371600" cy="304800"/>
            <a:chOff x="4272" y="3792"/>
            <a:chExt cx="864" cy="192"/>
          </a:xfrm>
        </p:grpSpPr>
        <p:sp>
          <p:nvSpPr>
            <p:cNvPr id="697442" name="Line 98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3" name="Line 99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4" name="Line 100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5" name="Line 101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6" name="Line 102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7" name="Line 103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8" name="Line 104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49" name="Line 105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450" name="Line 106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7451" name="Group 107"/>
          <p:cNvGrpSpPr>
            <a:grpSpLocks/>
          </p:cNvGrpSpPr>
          <p:nvPr/>
        </p:nvGrpSpPr>
        <p:grpSpPr bwMode="auto">
          <a:xfrm>
            <a:off x="7010400" y="1905000"/>
            <a:ext cx="533400" cy="671513"/>
            <a:chOff x="3696" y="2304"/>
            <a:chExt cx="336" cy="423"/>
          </a:xfrm>
        </p:grpSpPr>
        <p:grpSp>
          <p:nvGrpSpPr>
            <p:cNvPr id="697452" name="Group 108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697453" name="Line 109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54" name="Line 110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55" name="Line 111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56" name="Line 112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457" name="Text Box 113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97458" name="Text Box 114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697459" name="Line 115"/>
          <p:cNvSpPr>
            <a:spLocks noChangeShapeType="1"/>
          </p:cNvSpPr>
          <p:nvPr/>
        </p:nvSpPr>
        <p:spPr bwMode="auto">
          <a:xfrm flipH="1">
            <a:off x="7315200" y="1371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97460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406695"/>
              </p:ext>
            </p:extLst>
          </p:nvPr>
        </p:nvGraphicFramePr>
        <p:xfrm>
          <a:off x="7406482" y="2895600"/>
          <a:ext cx="118903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758" name="Equation" r:id="rId4" imgW="482400" imgH="393480" progId="Equation.DSMT4">
                  <p:embed/>
                </p:oleObj>
              </mc:Choice>
              <mc:Fallback>
                <p:oleObj name="Equation" r:id="rId4" imgW="482400" imgH="393480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6482" y="2895600"/>
                        <a:ext cx="1189038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7581" name="Group 237"/>
          <p:cNvGrpSpPr>
            <a:grpSpLocks/>
          </p:cNvGrpSpPr>
          <p:nvPr/>
        </p:nvGrpSpPr>
        <p:grpSpPr bwMode="auto">
          <a:xfrm>
            <a:off x="381000" y="5181600"/>
            <a:ext cx="1676400" cy="1562100"/>
            <a:chOff x="240" y="3264"/>
            <a:chExt cx="1056" cy="984"/>
          </a:xfrm>
        </p:grpSpPr>
        <p:grpSp>
          <p:nvGrpSpPr>
            <p:cNvPr id="697475" name="Group 131"/>
            <p:cNvGrpSpPr>
              <a:grpSpLocks/>
            </p:cNvGrpSpPr>
            <p:nvPr/>
          </p:nvGrpSpPr>
          <p:grpSpPr bwMode="auto">
            <a:xfrm>
              <a:off x="240" y="4080"/>
              <a:ext cx="672" cy="168"/>
              <a:chOff x="624" y="1440"/>
              <a:chExt cx="672" cy="168"/>
            </a:xfrm>
          </p:grpSpPr>
          <p:sp>
            <p:nvSpPr>
              <p:cNvPr id="697476" name="Line 132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77" name="Oval 133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78" name="Line 134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79" name="Oval 135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80" name="Line 136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7481" name="Group 137"/>
            <p:cNvGrpSpPr>
              <a:grpSpLocks/>
            </p:cNvGrpSpPr>
            <p:nvPr/>
          </p:nvGrpSpPr>
          <p:grpSpPr bwMode="auto">
            <a:xfrm rot="10800000">
              <a:off x="240" y="3264"/>
              <a:ext cx="864" cy="192"/>
              <a:chOff x="4272" y="3792"/>
              <a:chExt cx="864" cy="192"/>
            </a:xfrm>
          </p:grpSpPr>
          <p:sp>
            <p:nvSpPr>
              <p:cNvPr id="697482" name="Line 138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3" name="Line 139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4" name="Line 140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5" name="Line 141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6" name="Line 142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7" name="Line 143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8" name="Line 144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89" name="Line 145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90" name="Line 146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491" name="Line 147"/>
            <p:cNvSpPr>
              <a:spLocks noChangeShapeType="1"/>
            </p:cNvSpPr>
            <p:nvPr/>
          </p:nvSpPr>
          <p:spPr bwMode="auto">
            <a:xfrm flipV="1">
              <a:off x="240" y="3360"/>
              <a:ext cx="0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17" name="Line 173"/>
            <p:cNvSpPr>
              <a:spLocks noChangeShapeType="1"/>
            </p:cNvSpPr>
            <p:nvPr/>
          </p:nvSpPr>
          <p:spPr bwMode="auto">
            <a:xfrm flipH="1" flipV="1">
              <a:off x="864" y="422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7583" name="Group 239"/>
          <p:cNvGrpSpPr>
            <a:grpSpLocks/>
          </p:cNvGrpSpPr>
          <p:nvPr/>
        </p:nvGrpSpPr>
        <p:grpSpPr bwMode="auto">
          <a:xfrm>
            <a:off x="3276600" y="5270500"/>
            <a:ext cx="1600200" cy="1587500"/>
            <a:chOff x="2064" y="3320"/>
            <a:chExt cx="1008" cy="1000"/>
          </a:xfrm>
        </p:grpSpPr>
        <p:grpSp>
          <p:nvGrpSpPr>
            <p:cNvPr id="697497" name="Group 153"/>
            <p:cNvGrpSpPr>
              <a:grpSpLocks/>
            </p:cNvGrpSpPr>
            <p:nvPr/>
          </p:nvGrpSpPr>
          <p:grpSpPr bwMode="auto">
            <a:xfrm flipV="1">
              <a:off x="2736" y="3657"/>
              <a:ext cx="336" cy="423"/>
              <a:chOff x="3696" y="2304"/>
              <a:chExt cx="336" cy="423"/>
            </a:xfrm>
          </p:grpSpPr>
          <p:grpSp>
            <p:nvGrpSpPr>
              <p:cNvPr id="697498" name="Group 154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697499" name="Line 155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500" name="Line 156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501" name="Line 157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502" name="Line 158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97503" name="Text Box 159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97504" name="Text Box 160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grpSp>
          <p:nvGrpSpPr>
            <p:cNvPr id="697520" name="Group 176"/>
            <p:cNvGrpSpPr>
              <a:grpSpLocks/>
            </p:cNvGrpSpPr>
            <p:nvPr/>
          </p:nvGrpSpPr>
          <p:grpSpPr bwMode="auto">
            <a:xfrm>
              <a:off x="2112" y="3320"/>
              <a:ext cx="672" cy="64"/>
              <a:chOff x="2016" y="1544"/>
              <a:chExt cx="672" cy="64"/>
            </a:xfrm>
          </p:grpSpPr>
          <p:sp>
            <p:nvSpPr>
              <p:cNvPr id="697521" name="Line 177"/>
              <p:cNvSpPr>
                <a:spLocks noChangeShapeType="1"/>
              </p:cNvSpPr>
              <p:nvPr/>
            </p:nvSpPr>
            <p:spPr bwMode="auto">
              <a:xfrm>
                <a:off x="2016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22" name="Oval 178"/>
              <p:cNvSpPr>
                <a:spLocks noChangeArrowheads="1"/>
              </p:cNvSpPr>
              <p:nvPr/>
            </p:nvSpPr>
            <p:spPr bwMode="auto">
              <a:xfrm>
                <a:off x="215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23" name="Line 179"/>
              <p:cNvSpPr>
                <a:spLocks noChangeShapeType="1"/>
              </p:cNvSpPr>
              <p:nvPr/>
            </p:nvSpPr>
            <p:spPr bwMode="auto">
              <a:xfrm>
                <a:off x="254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24" name="Oval 180"/>
              <p:cNvSpPr>
                <a:spLocks noChangeArrowheads="1"/>
              </p:cNvSpPr>
              <p:nvPr/>
            </p:nvSpPr>
            <p:spPr bwMode="auto">
              <a:xfrm>
                <a:off x="2504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25" name="Line 181"/>
              <p:cNvSpPr>
                <a:spLocks noChangeShapeType="1"/>
              </p:cNvSpPr>
              <p:nvPr/>
            </p:nvSpPr>
            <p:spPr bwMode="auto">
              <a:xfrm flipV="1">
                <a:off x="2200" y="1544"/>
                <a:ext cx="344" cy="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7526" name="Group 182"/>
            <p:cNvGrpSpPr>
              <a:grpSpLocks/>
            </p:cNvGrpSpPr>
            <p:nvPr/>
          </p:nvGrpSpPr>
          <p:grpSpPr bwMode="auto">
            <a:xfrm rot="10800000">
              <a:off x="2064" y="4128"/>
              <a:ext cx="864" cy="192"/>
              <a:chOff x="4272" y="3792"/>
              <a:chExt cx="864" cy="192"/>
            </a:xfrm>
          </p:grpSpPr>
          <p:sp>
            <p:nvSpPr>
              <p:cNvPr id="697527" name="Line 183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28" name="Line 184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29" name="Line 185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30" name="Line 186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31" name="Line 187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32" name="Line 188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33" name="Line 189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34" name="Line 190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35" name="Line 191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558" name="Line 214"/>
            <p:cNvSpPr>
              <a:spLocks noChangeShapeType="1"/>
            </p:cNvSpPr>
            <p:nvPr/>
          </p:nvSpPr>
          <p:spPr bwMode="auto">
            <a:xfrm flipV="1">
              <a:off x="2928" y="33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60" name="Line 216"/>
            <p:cNvSpPr>
              <a:spLocks noChangeShapeType="1"/>
            </p:cNvSpPr>
            <p:nvPr/>
          </p:nvSpPr>
          <p:spPr bwMode="auto">
            <a:xfrm flipV="1">
              <a:off x="2784" y="336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7561" name="Group 217"/>
            <p:cNvGrpSpPr>
              <a:grpSpLocks/>
            </p:cNvGrpSpPr>
            <p:nvPr/>
          </p:nvGrpSpPr>
          <p:grpSpPr bwMode="auto">
            <a:xfrm rot="27000000">
              <a:off x="2856" y="3432"/>
              <a:ext cx="144" cy="288"/>
              <a:chOff x="4896" y="3360"/>
              <a:chExt cx="144" cy="288"/>
            </a:xfrm>
          </p:grpSpPr>
          <p:sp>
            <p:nvSpPr>
              <p:cNvPr id="697562" name="Line 218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63" name="Line 219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64" name="Line 220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65" name="Line 221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566" name="Line 222"/>
            <p:cNvSpPr>
              <a:spLocks noChangeShapeType="1"/>
            </p:cNvSpPr>
            <p:nvPr/>
          </p:nvSpPr>
          <p:spPr bwMode="auto">
            <a:xfrm flipV="1">
              <a:off x="2928" y="364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67" name="Line 223"/>
            <p:cNvSpPr>
              <a:spLocks noChangeShapeType="1"/>
            </p:cNvSpPr>
            <p:nvPr/>
          </p:nvSpPr>
          <p:spPr bwMode="auto">
            <a:xfrm flipV="1">
              <a:off x="2928" y="39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7584" name="Group 240"/>
          <p:cNvGrpSpPr>
            <a:grpSpLocks/>
          </p:cNvGrpSpPr>
          <p:nvPr/>
        </p:nvGrpSpPr>
        <p:grpSpPr bwMode="auto">
          <a:xfrm>
            <a:off x="1752600" y="5181600"/>
            <a:ext cx="1676400" cy="1524000"/>
            <a:chOff x="1104" y="3264"/>
            <a:chExt cx="1056" cy="960"/>
          </a:xfrm>
        </p:grpSpPr>
        <p:grpSp>
          <p:nvGrpSpPr>
            <p:cNvPr id="697461" name="Group 117"/>
            <p:cNvGrpSpPr>
              <a:grpSpLocks/>
            </p:cNvGrpSpPr>
            <p:nvPr/>
          </p:nvGrpSpPr>
          <p:grpSpPr bwMode="auto">
            <a:xfrm>
              <a:off x="1104" y="3561"/>
              <a:ext cx="336" cy="423"/>
              <a:chOff x="3696" y="2304"/>
              <a:chExt cx="336" cy="423"/>
            </a:xfrm>
          </p:grpSpPr>
          <p:grpSp>
            <p:nvGrpSpPr>
              <p:cNvPr id="697462" name="Group 118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697463" name="Line 119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464" name="Line 120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465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466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97467" name="Text Box 123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97468" name="Text Box 124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grpSp>
          <p:nvGrpSpPr>
            <p:cNvPr id="697507" name="Group 163"/>
            <p:cNvGrpSpPr>
              <a:grpSpLocks/>
            </p:cNvGrpSpPr>
            <p:nvPr/>
          </p:nvGrpSpPr>
          <p:grpSpPr bwMode="auto">
            <a:xfrm rot="10800000">
              <a:off x="1248" y="3264"/>
              <a:ext cx="864" cy="192"/>
              <a:chOff x="4272" y="3792"/>
              <a:chExt cx="864" cy="192"/>
            </a:xfrm>
          </p:grpSpPr>
          <p:sp>
            <p:nvSpPr>
              <p:cNvPr id="697508" name="Line 164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09" name="Line 165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0" name="Line 166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1" name="Line 167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2" name="Line 168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3" name="Line 169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4" name="Line 170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5" name="Line 171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16" name="Line 172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518" name="Line 174"/>
            <p:cNvSpPr>
              <a:spLocks noChangeShapeType="1"/>
            </p:cNvSpPr>
            <p:nvPr/>
          </p:nvSpPr>
          <p:spPr bwMode="auto">
            <a:xfrm flipH="1">
              <a:off x="1296" y="3840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19" name="Line 175"/>
            <p:cNvSpPr>
              <a:spLocks noChangeShapeType="1"/>
            </p:cNvSpPr>
            <p:nvPr/>
          </p:nvSpPr>
          <p:spPr bwMode="auto">
            <a:xfrm flipH="1">
              <a:off x="1296" y="336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37" name="Line 193"/>
            <p:cNvSpPr>
              <a:spLocks noChangeShapeType="1"/>
            </p:cNvSpPr>
            <p:nvPr/>
          </p:nvSpPr>
          <p:spPr bwMode="auto">
            <a:xfrm flipH="1" flipV="1">
              <a:off x="1296" y="4224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7569" name="Group 225"/>
            <p:cNvGrpSpPr>
              <a:grpSpLocks/>
            </p:cNvGrpSpPr>
            <p:nvPr/>
          </p:nvGrpSpPr>
          <p:grpSpPr bwMode="auto">
            <a:xfrm rot="16200000">
              <a:off x="1632" y="3696"/>
              <a:ext cx="864" cy="192"/>
              <a:chOff x="4272" y="3792"/>
              <a:chExt cx="864" cy="192"/>
            </a:xfrm>
          </p:grpSpPr>
          <p:sp>
            <p:nvSpPr>
              <p:cNvPr id="697570" name="Line 226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1" name="Line 227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2" name="Line 228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3" name="Line 229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4" name="Line 230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5" name="Line 231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6" name="Line 232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7" name="Line 233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78" name="Line 234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97588" name="Group 244"/>
          <p:cNvGrpSpPr>
            <a:grpSpLocks/>
          </p:cNvGrpSpPr>
          <p:nvPr/>
        </p:nvGrpSpPr>
        <p:grpSpPr bwMode="auto">
          <a:xfrm>
            <a:off x="1752600" y="4495800"/>
            <a:ext cx="3657600" cy="2209800"/>
            <a:chOff x="1104" y="2832"/>
            <a:chExt cx="2304" cy="1392"/>
          </a:xfrm>
        </p:grpSpPr>
        <p:grpSp>
          <p:nvGrpSpPr>
            <p:cNvPr id="697492" name="Group 148"/>
            <p:cNvGrpSpPr>
              <a:grpSpLocks/>
            </p:cNvGrpSpPr>
            <p:nvPr/>
          </p:nvGrpSpPr>
          <p:grpSpPr bwMode="auto">
            <a:xfrm rot="21600000">
              <a:off x="1104" y="3216"/>
              <a:ext cx="144" cy="288"/>
              <a:chOff x="4896" y="3360"/>
              <a:chExt cx="144" cy="288"/>
            </a:xfrm>
          </p:grpSpPr>
          <p:sp>
            <p:nvSpPr>
              <p:cNvPr id="697493" name="Line 149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94" name="Line 150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95" name="Line 151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96" name="Line 152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505" name="Line 161"/>
            <p:cNvSpPr>
              <a:spLocks noChangeShapeType="1"/>
            </p:cNvSpPr>
            <p:nvPr/>
          </p:nvSpPr>
          <p:spPr bwMode="auto">
            <a:xfrm flipV="1">
              <a:off x="1104" y="2928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06" name="Line 162"/>
            <p:cNvSpPr>
              <a:spLocks noChangeShapeType="1"/>
            </p:cNvSpPr>
            <p:nvPr/>
          </p:nvSpPr>
          <p:spPr bwMode="auto">
            <a:xfrm flipH="1" flipV="1">
              <a:off x="1872" y="2928"/>
              <a:ext cx="15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7548" name="Group 204"/>
            <p:cNvGrpSpPr>
              <a:grpSpLocks/>
            </p:cNvGrpSpPr>
            <p:nvPr/>
          </p:nvGrpSpPr>
          <p:grpSpPr bwMode="auto">
            <a:xfrm rot="10800000">
              <a:off x="1104" y="2832"/>
              <a:ext cx="864" cy="192"/>
              <a:chOff x="4272" y="3792"/>
              <a:chExt cx="864" cy="192"/>
            </a:xfrm>
          </p:grpSpPr>
          <p:sp>
            <p:nvSpPr>
              <p:cNvPr id="697549" name="Line 205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0" name="Line 206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1" name="Line 207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2" name="Line 208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3" name="Line 209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4" name="Line 210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5" name="Line 211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6" name="Line 212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57" name="Line 213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7568" name="Line 224"/>
            <p:cNvSpPr>
              <a:spLocks noChangeShapeType="1"/>
            </p:cNvSpPr>
            <p:nvPr/>
          </p:nvSpPr>
          <p:spPr bwMode="auto">
            <a:xfrm flipH="1" flipV="1">
              <a:off x="2928" y="422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580" name="Line 236"/>
            <p:cNvSpPr>
              <a:spLocks noChangeShapeType="1"/>
            </p:cNvSpPr>
            <p:nvPr/>
          </p:nvSpPr>
          <p:spPr bwMode="auto">
            <a:xfrm flipH="1">
              <a:off x="3408" y="2928"/>
              <a:ext cx="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7587" name="Text Box 243"/>
          <p:cNvSpPr txBox="1">
            <a:spLocks noChangeArrowheads="1"/>
          </p:cNvSpPr>
          <p:nvPr/>
        </p:nvSpPr>
        <p:spPr bwMode="auto">
          <a:xfrm>
            <a:off x="5791200" y="4572000"/>
            <a:ext cx="3048000" cy="1187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In this circuit, in the steady state, where is current flowing?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697589" name="Text Box 245"/>
          <p:cNvSpPr txBox="1">
            <a:spLocks noChangeArrowheads="1"/>
          </p:cNvSpPr>
          <p:nvPr/>
        </p:nvSpPr>
        <p:spPr bwMode="auto">
          <a:xfrm>
            <a:off x="5562600" y="5883275"/>
            <a:ext cx="350520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It’s really just a battery and two resistors in series!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789057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If know which side is positive then that is high potential – work like battery. 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9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9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9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9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9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9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97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697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697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9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427" grpId="0" uiExpand="1" build="p"/>
      <p:bldP spid="697440" grpId="0"/>
      <p:bldP spid="697587" grpId="0" animBg="1"/>
      <p:bldP spid="6975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The Simplest RC Circuit</a:t>
            </a:r>
          </a:p>
        </p:txBody>
      </p:sp>
      <p:grpSp>
        <p:nvGrpSpPr>
          <p:cNvPr id="698511" name="Group 143"/>
          <p:cNvGrpSpPr>
            <a:grpSpLocks/>
          </p:cNvGrpSpPr>
          <p:nvPr/>
        </p:nvGrpSpPr>
        <p:grpSpPr bwMode="auto">
          <a:xfrm rot="10800000">
            <a:off x="762000" y="1447800"/>
            <a:ext cx="1371600" cy="304800"/>
            <a:chOff x="4272" y="3792"/>
            <a:chExt cx="864" cy="192"/>
          </a:xfrm>
        </p:grpSpPr>
        <p:sp>
          <p:nvSpPr>
            <p:cNvPr id="698512" name="Line 144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3" name="Line 145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4" name="Line 146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5" name="Line 147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6" name="Line 148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7" name="Line 149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8" name="Line 150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19" name="Line 151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20" name="Line 152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8521" name="Group 153"/>
          <p:cNvGrpSpPr>
            <a:grpSpLocks/>
          </p:cNvGrpSpPr>
          <p:nvPr/>
        </p:nvGrpSpPr>
        <p:grpSpPr bwMode="auto">
          <a:xfrm>
            <a:off x="762000" y="2209800"/>
            <a:ext cx="1066800" cy="266700"/>
            <a:chOff x="624" y="1440"/>
            <a:chExt cx="672" cy="168"/>
          </a:xfrm>
        </p:grpSpPr>
        <p:sp>
          <p:nvSpPr>
            <p:cNvPr id="698522" name="Line 154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23" name="Oval 155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8524" name="Line 156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25" name="Oval 157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8526" name="Line 158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8527" name="Group 159"/>
          <p:cNvGrpSpPr>
            <a:grpSpLocks/>
          </p:cNvGrpSpPr>
          <p:nvPr/>
        </p:nvGrpSpPr>
        <p:grpSpPr bwMode="auto">
          <a:xfrm rot="27000000">
            <a:off x="647700" y="1790700"/>
            <a:ext cx="228600" cy="457200"/>
            <a:chOff x="4896" y="3360"/>
            <a:chExt cx="144" cy="288"/>
          </a:xfrm>
        </p:grpSpPr>
        <p:sp>
          <p:nvSpPr>
            <p:cNvPr id="698528" name="Line 160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29" name="Line 161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30" name="Line 162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31" name="Line 163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8532" name="Line 164"/>
          <p:cNvSpPr>
            <a:spLocks noChangeShapeType="1"/>
          </p:cNvSpPr>
          <p:nvPr/>
        </p:nvSpPr>
        <p:spPr bwMode="auto">
          <a:xfrm>
            <a:off x="762000" y="1600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533" name="Line 165"/>
          <p:cNvSpPr>
            <a:spLocks noChangeShapeType="1"/>
          </p:cNvSpPr>
          <p:nvPr/>
        </p:nvSpPr>
        <p:spPr bwMode="auto">
          <a:xfrm>
            <a:off x="762000" y="213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534" name="Line 166"/>
          <p:cNvSpPr>
            <a:spLocks noChangeShapeType="1"/>
          </p:cNvSpPr>
          <p:nvPr/>
        </p:nvSpPr>
        <p:spPr bwMode="auto">
          <a:xfrm flipH="1">
            <a:off x="2133600" y="1600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535" name="Line 167"/>
          <p:cNvSpPr>
            <a:spLocks noChangeShapeType="1"/>
          </p:cNvSpPr>
          <p:nvPr/>
        </p:nvSpPr>
        <p:spPr bwMode="auto">
          <a:xfrm flipH="1">
            <a:off x="18288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536" name="Text Box 168"/>
          <p:cNvSpPr txBox="1">
            <a:spLocks noChangeArrowheads="1"/>
          </p:cNvSpPr>
          <p:nvPr/>
        </p:nvSpPr>
        <p:spPr bwMode="auto">
          <a:xfrm>
            <a:off x="0" y="1143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Q</a:t>
            </a:r>
            <a:r>
              <a:rPr lang="en-US" sz="2400" b="1" baseline="-25000">
                <a:solidFill>
                  <a:schemeClr val="tx1"/>
                </a:solidFill>
              </a:rPr>
              <a:t>0</a:t>
            </a:r>
            <a:endParaRPr lang="en-US" sz="2400" b="1" baseline="-2500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698537" name="Text Box 169"/>
          <p:cNvSpPr txBox="1">
            <a:spLocks noChangeArrowheads="1"/>
          </p:cNvSpPr>
          <p:nvPr/>
        </p:nvSpPr>
        <p:spPr bwMode="auto">
          <a:xfrm>
            <a:off x="0" y="1828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C</a:t>
            </a:r>
            <a:endParaRPr lang="en-US" sz="2400" b="1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698538" name="Line 170"/>
          <p:cNvSpPr>
            <a:spLocks noChangeShapeType="1"/>
          </p:cNvSpPr>
          <p:nvPr/>
        </p:nvSpPr>
        <p:spPr bwMode="auto">
          <a:xfrm>
            <a:off x="457200" y="16002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539" name="Text Box 171"/>
          <p:cNvSpPr txBox="1">
            <a:spLocks noChangeArrowheads="1"/>
          </p:cNvSpPr>
          <p:nvPr/>
        </p:nvSpPr>
        <p:spPr bwMode="auto">
          <a:xfrm>
            <a:off x="1295400" y="914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R</a:t>
            </a:r>
            <a:endParaRPr lang="en-US" sz="24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698540" name="Text Box 172"/>
          <p:cNvSpPr txBox="1">
            <a:spLocks noChangeArrowheads="1"/>
          </p:cNvSpPr>
          <p:nvPr/>
        </p:nvSpPr>
        <p:spPr bwMode="auto">
          <a:xfrm>
            <a:off x="2819400" y="1143000"/>
            <a:ext cx="5867400" cy="1187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In the circuit shown at left, the capacitor starts with charge </a:t>
            </a:r>
            <a:r>
              <a:rPr lang="en-US" sz="2400" i="1"/>
              <a:t>Q</a:t>
            </a:r>
            <a:r>
              <a:rPr lang="en-US" sz="2400" baseline="-25000"/>
              <a:t>0</a:t>
            </a:r>
            <a:r>
              <a:rPr lang="en-US" sz="2400" i="1"/>
              <a:t>.  </a:t>
            </a:r>
            <a:r>
              <a:rPr lang="en-US" sz="2400"/>
              <a:t>At time </a:t>
            </a:r>
            <a:r>
              <a:rPr lang="en-US" sz="2400" i="1"/>
              <a:t>t</a:t>
            </a:r>
            <a:r>
              <a:rPr lang="en-US" sz="2400"/>
              <a:t> = 0, the switch is closed.  What happens to the charge </a:t>
            </a:r>
            <a:r>
              <a:rPr lang="en-US" sz="2400" i="1"/>
              <a:t>Q</a:t>
            </a:r>
            <a:r>
              <a:rPr lang="en-US" sz="2400"/>
              <a:t>?</a:t>
            </a:r>
            <a:endParaRPr lang="en-US" sz="2400">
              <a:sym typeface="Symbol" pitchFamily="18" charset="2"/>
            </a:endParaRPr>
          </a:p>
        </p:txBody>
      </p:sp>
      <p:grpSp>
        <p:nvGrpSpPr>
          <p:cNvPr id="698554" name="Group 186"/>
          <p:cNvGrpSpPr>
            <a:grpSpLocks/>
          </p:cNvGrpSpPr>
          <p:nvPr/>
        </p:nvGrpSpPr>
        <p:grpSpPr bwMode="auto">
          <a:xfrm>
            <a:off x="2209800" y="1752600"/>
            <a:ext cx="533400" cy="457200"/>
            <a:chOff x="1392" y="1104"/>
            <a:chExt cx="336" cy="288"/>
          </a:xfrm>
        </p:grpSpPr>
        <p:sp>
          <p:nvSpPr>
            <p:cNvPr id="698541" name="Line 173"/>
            <p:cNvSpPr>
              <a:spLocks noChangeShapeType="1"/>
            </p:cNvSpPr>
            <p:nvPr/>
          </p:nvSpPr>
          <p:spPr bwMode="auto">
            <a:xfrm>
              <a:off x="1440" y="1104"/>
              <a:ext cx="0" cy="288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542" name="Text Box 174"/>
            <p:cNvSpPr txBox="1">
              <a:spLocks noChangeArrowheads="1"/>
            </p:cNvSpPr>
            <p:nvPr/>
          </p:nvSpPr>
          <p:spPr bwMode="auto">
            <a:xfrm>
              <a:off x="1392" y="110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009900"/>
                  </a:solidFill>
                </a:rPr>
                <a:t>I</a:t>
              </a:r>
              <a:endParaRPr lang="en-US" sz="2400" b="1">
                <a:solidFill>
                  <a:srgbClr val="009900"/>
                </a:solidFill>
                <a:sym typeface="Symbol" pitchFamily="18" charset="2"/>
              </a:endParaRPr>
            </a:p>
          </p:txBody>
        </p:sp>
      </p:grpSp>
      <p:sp>
        <p:nvSpPr>
          <p:cNvPr id="698544" name="Text Box 176"/>
          <p:cNvSpPr txBox="1">
            <a:spLocks noChangeArrowheads="1"/>
          </p:cNvSpPr>
          <p:nvPr/>
        </p:nvSpPr>
        <p:spPr bwMode="auto">
          <a:xfrm>
            <a:off x="304800" y="27432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Current begins to flow around the loop, so the charge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Q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will change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98545" name="Object 177"/>
          <p:cNvGraphicFramePr>
            <a:graphicFrameLocks noChangeAspect="1"/>
          </p:cNvGraphicFramePr>
          <p:nvPr/>
        </p:nvGraphicFramePr>
        <p:xfrm>
          <a:off x="381000" y="3276600"/>
          <a:ext cx="17526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0" name="Equation" r:id="rId4" imgW="711000" imgH="393480" progId="Equation.DSMT4">
                  <p:embed/>
                </p:oleObj>
              </mc:Choice>
              <mc:Fallback>
                <p:oleObj name="Equation" r:id="rId4" imgW="711000" imgH="393480" progId="Equation.DSMT4">
                  <p:embed/>
                  <p:pic>
                    <p:nvPicPr>
                      <p:cNvPr id="0" name="Object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76600"/>
                        <a:ext cx="175260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46" name="Object 178"/>
          <p:cNvGraphicFramePr>
            <a:graphicFrameLocks noChangeAspect="1"/>
          </p:cNvGraphicFramePr>
          <p:nvPr/>
        </p:nvGraphicFramePr>
        <p:xfrm>
          <a:off x="3352800" y="3276600"/>
          <a:ext cx="14081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1" name="Equation" r:id="rId6" imgW="571320" imgH="393480" progId="Equation.DSMT4">
                  <p:embed/>
                </p:oleObj>
              </mc:Choice>
              <mc:Fallback>
                <p:oleObj name="Equation" r:id="rId6" imgW="571320" imgH="393480" progId="Equation.DSMT4">
                  <p:embed/>
                  <p:pic>
                    <p:nvPicPr>
                      <p:cNvPr id="0" name="Object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276600"/>
                        <a:ext cx="140811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47" name="Object 179"/>
          <p:cNvGraphicFramePr>
            <a:graphicFrameLocks noChangeAspect="1"/>
          </p:cNvGraphicFramePr>
          <p:nvPr/>
        </p:nvGraphicFramePr>
        <p:xfrm>
          <a:off x="4768850" y="3276600"/>
          <a:ext cx="12509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2" name="Equation" r:id="rId8" imgW="507960" imgH="393480" progId="Equation.DSMT4">
                  <p:embed/>
                </p:oleObj>
              </mc:Choice>
              <mc:Fallback>
                <p:oleObj name="Equation" r:id="rId8" imgW="507960" imgH="393480" progId="Equation.DSMT4">
                  <p:embed/>
                  <p:pic>
                    <p:nvPicPr>
                      <p:cNvPr id="0" name="Object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850" y="3276600"/>
                        <a:ext cx="125095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8548" name="Text Box 180"/>
          <p:cNvSpPr txBox="1">
            <a:spLocks noChangeArrowheads="1"/>
          </p:cNvSpPr>
          <p:nvPr/>
        </p:nvSpPr>
        <p:spPr bwMode="auto">
          <a:xfrm>
            <a:off x="3048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This is a differential equation, and therefore hard to solve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98549" name="Object 181"/>
          <p:cNvGraphicFramePr>
            <a:graphicFrameLocks noChangeAspect="1"/>
          </p:cNvGraphicFramePr>
          <p:nvPr/>
        </p:nvGraphicFramePr>
        <p:xfrm>
          <a:off x="466725" y="4621213"/>
          <a:ext cx="18462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3" name="Equation" r:id="rId10" imgW="749160" imgH="419040" progId="Equation.DSMT4">
                  <p:embed/>
                </p:oleObj>
              </mc:Choice>
              <mc:Fallback>
                <p:oleObj name="Equation" r:id="rId10" imgW="749160" imgH="419040" progId="Equation.DSMT4">
                  <p:embed/>
                  <p:pic>
                    <p:nvPicPr>
                      <p:cNvPr id="0" name="Object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621213"/>
                        <a:ext cx="18462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0" name="Object 182"/>
          <p:cNvGraphicFramePr>
            <a:graphicFrameLocks noChangeAspect="1"/>
          </p:cNvGraphicFramePr>
          <p:nvPr/>
        </p:nvGraphicFramePr>
        <p:xfrm>
          <a:off x="2921000" y="4572000"/>
          <a:ext cx="22526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4" name="Equation" r:id="rId12" imgW="914400" imgH="419040" progId="Equation.DSMT4">
                  <p:embed/>
                </p:oleObj>
              </mc:Choice>
              <mc:Fallback>
                <p:oleObj name="Equation" r:id="rId12" imgW="914400" imgH="419040" progId="Equation.DSMT4">
                  <p:embed/>
                  <p:pic>
                    <p:nvPicPr>
                      <p:cNvPr id="0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4572000"/>
                        <a:ext cx="22526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1" name="Object 183"/>
          <p:cNvGraphicFramePr>
            <a:graphicFrameLocks noChangeAspect="1"/>
          </p:cNvGraphicFramePr>
          <p:nvPr/>
        </p:nvGraphicFramePr>
        <p:xfrm>
          <a:off x="6019800" y="4572000"/>
          <a:ext cx="24717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5" name="Equation" r:id="rId14" imgW="1002960" imgH="393480" progId="Equation.DSMT4">
                  <p:embed/>
                </p:oleObj>
              </mc:Choice>
              <mc:Fallback>
                <p:oleObj name="Equation" r:id="rId14" imgW="1002960" imgH="393480" progId="Equation.DSMT4">
                  <p:embed/>
                  <p:pic>
                    <p:nvPicPr>
                      <p:cNvPr id="0" name="Object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572000"/>
                        <a:ext cx="247173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2" name="Object 184"/>
          <p:cNvGraphicFramePr>
            <a:graphicFrameLocks noChangeAspect="1"/>
          </p:cNvGraphicFramePr>
          <p:nvPr/>
        </p:nvGraphicFramePr>
        <p:xfrm>
          <a:off x="609600" y="5486400"/>
          <a:ext cx="15652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6" name="Equation" r:id="rId16" imgW="634680" imgH="228600" progId="Equation.DSMT4">
                  <p:embed/>
                </p:oleObj>
              </mc:Choice>
              <mc:Fallback>
                <p:oleObj name="Equation" r:id="rId16" imgW="634680" imgH="228600" progId="Equation.DSMT4">
                  <p:embed/>
                  <p:pic>
                    <p:nvPicPr>
                      <p:cNvPr id="0" name="Object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86400"/>
                        <a:ext cx="156527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3" name="Object 185"/>
          <p:cNvGraphicFramePr>
            <a:graphicFrameLocks noChangeAspect="1"/>
          </p:cNvGraphicFramePr>
          <p:nvPr/>
        </p:nvGraphicFramePr>
        <p:xfrm>
          <a:off x="457200" y="6096000"/>
          <a:ext cx="187801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7" name="Equation" r:id="rId18" imgW="761760" imgH="241200" progId="Equation.DSMT4">
                  <p:embed/>
                </p:oleObj>
              </mc:Choice>
              <mc:Fallback>
                <p:oleObj name="Equation" r:id="rId18" imgW="761760" imgH="241200" progId="Equation.DSMT4">
                  <p:embed/>
                  <p:pic>
                    <p:nvPicPr>
                      <p:cNvPr id="0" name="Object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096000"/>
                        <a:ext cx="1878013" cy="5286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8555" name="Text Box 187"/>
          <p:cNvSpPr txBox="1">
            <a:spLocks noChangeArrowheads="1"/>
          </p:cNvSpPr>
          <p:nvPr/>
        </p:nvSpPr>
        <p:spPr bwMode="auto">
          <a:xfrm>
            <a:off x="2667000" y="5562600"/>
            <a:ext cx="2286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ym typeface="Symbol" pitchFamily="18" charset="2"/>
              </a:rPr>
              <a:t>Check the units:</a:t>
            </a:r>
          </a:p>
        </p:txBody>
      </p:sp>
      <p:graphicFrame>
        <p:nvGraphicFramePr>
          <p:cNvPr id="698556" name="Object 188"/>
          <p:cNvGraphicFramePr>
            <a:graphicFrameLocks noChangeAspect="1"/>
          </p:cNvGraphicFramePr>
          <p:nvPr/>
        </p:nvGraphicFramePr>
        <p:xfrm>
          <a:off x="2957513" y="6096000"/>
          <a:ext cx="169068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8" name="Equation" r:id="rId20" imgW="685800" imgH="177480" progId="Equation.DSMT4">
                  <p:embed/>
                </p:oleObj>
              </mc:Choice>
              <mc:Fallback>
                <p:oleObj name="Equation" r:id="rId20" imgW="685800" imgH="177480" progId="Equation.DSMT4">
                  <p:embed/>
                  <p:pic>
                    <p:nvPicPr>
                      <p:cNvPr id="0" name="Object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6096000"/>
                        <a:ext cx="169068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7" name="Object 189"/>
          <p:cNvGraphicFramePr>
            <a:graphicFrameLocks noChangeAspect="1"/>
          </p:cNvGraphicFramePr>
          <p:nvPr/>
        </p:nvGraphicFramePr>
        <p:xfrm>
          <a:off x="4724400" y="5867400"/>
          <a:ext cx="12842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9" name="Equation" r:id="rId22" imgW="520560" imgH="393480" progId="Equation.DSMT4">
                  <p:embed/>
                </p:oleObj>
              </mc:Choice>
              <mc:Fallback>
                <p:oleObj name="Equation" r:id="rId22" imgW="520560" imgH="393480" progId="Equation.DSMT4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867400"/>
                        <a:ext cx="128428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8" name="Object 190"/>
          <p:cNvGraphicFramePr>
            <a:graphicFrameLocks noChangeAspect="1"/>
          </p:cNvGraphicFramePr>
          <p:nvPr/>
        </p:nvGraphicFramePr>
        <p:xfrm>
          <a:off x="6019800" y="5867400"/>
          <a:ext cx="1001713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90" name="Equation" r:id="rId24" imgW="406080" imgH="431640" progId="Equation.DSMT4">
                  <p:embed/>
                </p:oleObj>
              </mc:Choice>
              <mc:Fallback>
                <p:oleObj name="Equation" r:id="rId24" imgW="406080" imgH="431640" progId="Equation.DSMT4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867400"/>
                        <a:ext cx="1001713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559" name="Object 191"/>
          <p:cNvGraphicFramePr>
            <a:graphicFrameLocks noChangeAspect="1"/>
          </p:cNvGraphicFramePr>
          <p:nvPr/>
        </p:nvGraphicFramePr>
        <p:xfrm>
          <a:off x="7132638" y="6172200"/>
          <a:ext cx="563562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91" name="Equation" r:id="rId26" imgW="228600" imgH="139680" progId="Equation.DSMT4">
                  <p:embed/>
                </p:oleObj>
              </mc:Choice>
              <mc:Fallback>
                <p:oleObj name="Equation" r:id="rId26" imgW="228600" imgH="139680" progId="Equation.DSMT4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2638" y="6172200"/>
                        <a:ext cx="563562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8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8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9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9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9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9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9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9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9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9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9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9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544" grpId="0" build="p"/>
      <p:bldP spid="698548" grpId="0" build="p"/>
      <p:bldP spid="6985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9496" name="Picture 1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68463"/>
            <a:ext cx="4267200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93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Charging and Discharging Capacitors</a:t>
            </a:r>
          </a:p>
        </p:txBody>
      </p:sp>
      <p:graphicFrame>
        <p:nvGraphicFramePr>
          <p:cNvPr id="699438" name="Object 46"/>
          <p:cNvGraphicFramePr>
            <a:graphicFrameLocks noChangeAspect="1"/>
          </p:cNvGraphicFramePr>
          <p:nvPr/>
        </p:nvGraphicFramePr>
        <p:xfrm>
          <a:off x="6781800" y="1447800"/>
          <a:ext cx="169068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196" name="Equation" r:id="rId5" imgW="685800" imgH="241200" progId="Equation.DSMT4">
                  <p:embed/>
                </p:oleObj>
              </mc:Choice>
              <mc:Fallback>
                <p:oleObj name="Equation" r:id="rId5" imgW="685800" imgH="2412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447800"/>
                        <a:ext cx="1690688" cy="5286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39" name="Object 47"/>
          <p:cNvGraphicFramePr>
            <a:graphicFrameLocks noChangeAspect="1"/>
          </p:cNvGraphicFramePr>
          <p:nvPr/>
        </p:nvGraphicFramePr>
        <p:xfrm>
          <a:off x="6781800" y="762000"/>
          <a:ext cx="187801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197" name="Equation" r:id="rId7" imgW="761760" imgH="241200" progId="Equation.DSMT4">
                  <p:embed/>
                </p:oleObj>
              </mc:Choice>
              <mc:Fallback>
                <p:oleObj name="Equation" r:id="rId7" imgW="761760" imgH="24120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762000"/>
                        <a:ext cx="1878013" cy="5286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40" name="Object 48"/>
          <p:cNvGraphicFramePr>
            <a:graphicFrameLocks noChangeAspect="1"/>
          </p:cNvGraphicFramePr>
          <p:nvPr/>
        </p:nvGraphicFramePr>
        <p:xfrm>
          <a:off x="6858000" y="2133600"/>
          <a:ext cx="11906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198" name="Equation" r:id="rId9" imgW="482400" imgH="177480" progId="Equation.DSMT4">
                  <p:embed/>
                </p:oleObj>
              </mc:Choice>
              <mc:Fallback>
                <p:oleObj name="Equation" r:id="rId9" imgW="482400" imgH="1774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133600"/>
                        <a:ext cx="1190625" cy="3889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9441" name="Text Box 49"/>
          <p:cNvSpPr txBox="1">
            <a:spLocks noChangeArrowheads="1"/>
          </p:cNvSpPr>
          <p:nvPr/>
        </p:nvSpPr>
        <p:spPr bwMode="auto">
          <a:xfrm>
            <a:off x="0" y="838200"/>
            <a:ext cx="6705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The combination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RC = 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called the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time constant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It’s the characteristic time it takes to discharge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We can work out the current from</a:t>
            </a:r>
          </a:p>
        </p:txBody>
      </p:sp>
      <p:graphicFrame>
        <p:nvGraphicFramePr>
          <p:cNvPr id="699491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238604"/>
              </p:ext>
            </p:extLst>
          </p:nvPr>
        </p:nvGraphicFramePr>
        <p:xfrm>
          <a:off x="244475" y="2025650"/>
          <a:ext cx="14700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199" name="Equation" r:id="rId11" imgW="596880" imgH="393480" progId="Equation.DSMT4">
                  <p:embed/>
                </p:oleObj>
              </mc:Choice>
              <mc:Fallback>
                <p:oleObj name="Equation" r:id="rId11" imgW="596880" imgH="393480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2025650"/>
                        <a:ext cx="147002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92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795506"/>
              </p:ext>
            </p:extLst>
          </p:nvPr>
        </p:nvGraphicFramePr>
        <p:xfrm>
          <a:off x="1719579" y="2025650"/>
          <a:ext cx="175101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00" name="Equation" r:id="rId13" imgW="711000" imgH="342720" progId="Equation.DSMT4">
                  <p:embed/>
                </p:oleObj>
              </mc:Choice>
              <mc:Fallback>
                <p:oleObj name="Equation" r:id="rId13" imgW="711000" imgH="34272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579" y="2025650"/>
                        <a:ext cx="175101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9537" name="Text Box 145"/>
          <p:cNvSpPr txBox="1">
            <a:spLocks noChangeArrowheads="1"/>
          </p:cNvSpPr>
          <p:nvPr/>
        </p:nvSpPr>
        <p:spPr bwMode="auto">
          <a:xfrm>
            <a:off x="3657600" y="4191000"/>
            <a:ext cx="5486400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dirty="0"/>
              <a:t>In this circuit, the capacitor is initially uncharged, but at </a:t>
            </a:r>
            <a:r>
              <a:rPr lang="en-US" sz="2400" i="1" dirty="0"/>
              <a:t>t</a:t>
            </a:r>
            <a:r>
              <a:rPr lang="en-US" sz="2400" dirty="0"/>
              <a:t> = 0 the switch is closed</a:t>
            </a:r>
            <a:endParaRPr lang="en-US" sz="2400" dirty="0">
              <a:sym typeface="Symbol" pitchFamily="18" charset="2"/>
            </a:endParaRPr>
          </a:p>
        </p:txBody>
      </p:sp>
      <p:grpSp>
        <p:nvGrpSpPr>
          <p:cNvPr id="699550" name="Group 158"/>
          <p:cNvGrpSpPr>
            <a:grpSpLocks/>
          </p:cNvGrpSpPr>
          <p:nvPr/>
        </p:nvGrpSpPr>
        <p:grpSpPr bwMode="auto">
          <a:xfrm>
            <a:off x="838200" y="3429000"/>
            <a:ext cx="2590800" cy="1409700"/>
            <a:chOff x="1392" y="1728"/>
            <a:chExt cx="1632" cy="888"/>
          </a:xfrm>
        </p:grpSpPr>
        <p:grpSp>
          <p:nvGrpSpPr>
            <p:cNvPr id="699498" name="Group 106"/>
            <p:cNvGrpSpPr>
              <a:grpSpLocks/>
            </p:cNvGrpSpPr>
            <p:nvPr/>
          </p:nvGrpSpPr>
          <p:grpSpPr bwMode="auto">
            <a:xfrm rot="10800000">
              <a:off x="1872" y="1968"/>
              <a:ext cx="864" cy="192"/>
              <a:chOff x="4272" y="3792"/>
              <a:chExt cx="864" cy="192"/>
            </a:xfrm>
          </p:grpSpPr>
          <p:sp>
            <p:nvSpPr>
              <p:cNvPr id="699499" name="Line 107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0" name="Line 108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1" name="Line 109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2" name="Line 110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3" name="Line 111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4" name="Line 112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5" name="Line 113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6" name="Line 114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07" name="Line 115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9508" name="Group 116"/>
            <p:cNvGrpSpPr>
              <a:grpSpLocks/>
            </p:cNvGrpSpPr>
            <p:nvPr/>
          </p:nvGrpSpPr>
          <p:grpSpPr bwMode="auto">
            <a:xfrm>
              <a:off x="1872" y="2448"/>
              <a:ext cx="672" cy="168"/>
              <a:chOff x="624" y="1440"/>
              <a:chExt cx="672" cy="168"/>
            </a:xfrm>
          </p:grpSpPr>
          <p:sp>
            <p:nvSpPr>
              <p:cNvPr id="699509" name="Line 117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10" name="Oval 118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9511" name="Line 119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12" name="Oval 120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9513" name="Line 121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9514" name="Group 122"/>
            <p:cNvGrpSpPr>
              <a:grpSpLocks/>
            </p:cNvGrpSpPr>
            <p:nvPr/>
          </p:nvGrpSpPr>
          <p:grpSpPr bwMode="auto">
            <a:xfrm rot="27000000">
              <a:off x="1800" y="2184"/>
              <a:ext cx="144" cy="288"/>
              <a:chOff x="4896" y="3360"/>
              <a:chExt cx="144" cy="288"/>
            </a:xfrm>
          </p:grpSpPr>
          <p:sp>
            <p:nvSpPr>
              <p:cNvPr id="699515" name="Line 123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16" name="Line 124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17" name="Line 125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18" name="Line 126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9519" name="Line 127"/>
            <p:cNvSpPr>
              <a:spLocks noChangeShapeType="1"/>
            </p:cNvSpPr>
            <p:nvPr/>
          </p:nvSpPr>
          <p:spPr bwMode="auto">
            <a:xfrm>
              <a:off x="1872" y="20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20" name="Line 128"/>
            <p:cNvSpPr>
              <a:spLocks noChangeShapeType="1"/>
            </p:cNvSpPr>
            <p:nvPr/>
          </p:nvSpPr>
          <p:spPr bwMode="auto">
            <a:xfrm>
              <a:off x="1872" y="240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21" name="Line 129"/>
            <p:cNvSpPr>
              <a:spLocks noChangeShapeType="1"/>
            </p:cNvSpPr>
            <p:nvPr/>
          </p:nvSpPr>
          <p:spPr bwMode="auto">
            <a:xfrm flipH="1">
              <a:off x="2736" y="2064"/>
              <a:ext cx="0" cy="1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22" name="Line 130"/>
            <p:cNvSpPr>
              <a:spLocks noChangeShapeType="1"/>
            </p:cNvSpPr>
            <p:nvPr/>
          </p:nvSpPr>
          <p:spPr bwMode="auto">
            <a:xfrm flipH="1">
              <a:off x="2544" y="259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23" name="Text Box 131"/>
            <p:cNvSpPr txBox="1">
              <a:spLocks noChangeArrowheads="1"/>
            </p:cNvSpPr>
            <p:nvPr/>
          </p:nvSpPr>
          <p:spPr bwMode="auto">
            <a:xfrm>
              <a:off x="1584" y="1728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1"/>
                  </a:solidFill>
                </a:rPr>
                <a:t>Q</a:t>
              </a:r>
              <a:endParaRPr lang="en-US" sz="2400" b="1" baseline="-25000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699524" name="Text Box 132"/>
            <p:cNvSpPr txBox="1">
              <a:spLocks noChangeArrowheads="1"/>
            </p:cNvSpPr>
            <p:nvPr/>
          </p:nvSpPr>
          <p:spPr bwMode="auto">
            <a:xfrm>
              <a:off x="1392" y="22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chemeClr val="accent2"/>
                  </a:solidFill>
                </a:rPr>
                <a:t>C</a:t>
              </a:r>
              <a:endParaRPr lang="en-US" sz="2400" b="1">
                <a:solidFill>
                  <a:schemeClr val="accent2"/>
                </a:solidFill>
                <a:sym typeface="Symbol" pitchFamily="18" charset="2"/>
              </a:endParaRPr>
            </a:p>
          </p:txBody>
        </p:sp>
        <p:sp>
          <p:nvSpPr>
            <p:cNvPr id="699525" name="Line 133"/>
            <p:cNvSpPr>
              <a:spLocks noChangeShapeType="1"/>
            </p:cNvSpPr>
            <p:nvPr/>
          </p:nvSpPr>
          <p:spPr bwMode="auto">
            <a:xfrm>
              <a:off x="1776" y="2064"/>
              <a:ext cx="4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26" name="Text Box 134"/>
            <p:cNvSpPr txBox="1">
              <a:spLocks noChangeArrowheads="1"/>
            </p:cNvSpPr>
            <p:nvPr/>
          </p:nvSpPr>
          <p:spPr bwMode="auto">
            <a:xfrm>
              <a:off x="2112" y="21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</a:rPr>
                <a:t>R</a:t>
              </a:r>
              <a:endParaRPr lang="en-US" sz="2400" b="1">
                <a:solidFill>
                  <a:srgbClr val="FF0000"/>
                </a:solidFill>
                <a:sym typeface="Symbol" pitchFamily="18" charset="2"/>
              </a:endParaRPr>
            </a:p>
          </p:txBody>
        </p:sp>
        <p:grpSp>
          <p:nvGrpSpPr>
            <p:cNvPr id="699527" name="Group 135"/>
            <p:cNvGrpSpPr>
              <a:grpSpLocks/>
            </p:cNvGrpSpPr>
            <p:nvPr/>
          </p:nvGrpSpPr>
          <p:grpSpPr bwMode="auto">
            <a:xfrm>
              <a:off x="2544" y="2088"/>
              <a:ext cx="336" cy="423"/>
              <a:chOff x="3696" y="2304"/>
              <a:chExt cx="336" cy="423"/>
            </a:xfrm>
          </p:grpSpPr>
          <p:grpSp>
            <p:nvGrpSpPr>
              <p:cNvPr id="699528" name="Group 136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699529" name="Line 137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530" name="Line 138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531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532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99533" name="Text Box 141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699534" name="Text Box 142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sp>
          <p:nvSpPr>
            <p:cNvPr id="699535" name="Line 143"/>
            <p:cNvSpPr>
              <a:spLocks noChangeShapeType="1"/>
            </p:cNvSpPr>
            <p:nvPr/>
          </p:nvSpPr>
          <p:spPr bwMode="auto">
            <a:xfrm flipH="1">
              <a:off x="2736" y="2376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36" name="Text Box 144"/>
            <p:cNvSpPr txBox="1">
              <a:spLocks noChangeArrowheads="1"/>
            </p:cNvSpPr>
            <p:nvPr/>
          </p:nvSpPr>
          <p:spPr bwMode="auto">
            <a:xfrm>
              <a:off x="2688" y="230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latin typeface="Euclid Math One" pitchFamily="18" charset="2"/>
                </a:rPr>
                <a:t>E</a:t>
              </a:r>
              <a:endParaRPr lang="en-US" sz="2400" b="1">
                <a:solidFill>
                  <a:srgbClr val="FF0000"/>
                </a:solidFill>
                <a:latin typeface="Euclid Math One" pitchFamily="18" charset="2"/>
                <a:sym typeface="Symbol" pitchFamily="18" charset="2"/>
              </a:endParaRPr>
            </a:p>
          </p:txBody>
        </p:sp>
        <p:sp>
          <p:nvSpPr>
            <p:cNvPr id="699540" name="Line 148"/>
            <p:cNvSpPr>
              <a:spLocks noChangeShapeType="1"/>
            </p:cNvSpPr>
            <p:nvPr/>
          </p:nvSpPr>
          <p:spPr bwMode="auto">
            <a:xfrm flipH="1" flipV="1">
              <a:off x="2160" y="1920"/>
              <a:ext cx="384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541" name="Text Box 149"/>
            <p:cNvSpPr txBox="1">
              <a:spLocks noChangeArrowheads="1"/>
            </p:cNvSpPr>
            <p:nvPr/>
          </p:nvSpPr>
          <p:spPr bwMode="auto">
            <a:xfrm>
              <a:off x="2496" y="177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009900"/>
                  </a:solidFill>
                </a:rPr>
                <a:t>I</a:t>
              </a:r>
              <a:endParaRPr lang="en-US" sz="2400" b="1">
                <a:solidFill>
                  <a:srgbClr val="009900"/>
                </a:solidFill>
                <a:sym typeface="Symbol" pitchFamily="18" charset="2"/>
              </a:endParaRPr>
            </a:p>
          </p:txBody>
        </p:sp>
      </p:grpSp>
      <p:graphicFrame>
        <p:nvGraphicFramePr>
          <p:cNvPr id="699544" name="Object 152"/>
          <p:cNvGraphicFramePr>
            <a:graphicFrameLocks noChangeAspect="1"/>
          </p:cNvGraphicFramePr>
          <p:nvPr/>
        </p:nvGraphicFramePr>
        <p:xfrm>
          <a:off x="381000" y="4779963"/>
          <a:ext cx="1189038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01" name="Equation" r:id="rId15" imgW="482400" imgH="393480" progId="Equation.DSMT4">
                  <p:embed/>
                </p:oleObj>
              </mc:Choice>
              <mc:Fallback>
                <p:oleObj name="Equation" r:id="rId15" imgW="482400" imgH="393480" progId="Equation.DSMT4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79963"/>
                        <a:ext cx="1189038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545" name="Object 153"/>
          <p:cNvGraphicFramePr>
            <a:graphicFrameLocks noChangeAspect="1"/>
          </p:cNvGraphicFramePr>
          <p:nvPr/>
        </p:nvGraphicFramePr>
        <p:xfrm>
          <a:off x="304800" y="5999163"/>
          <a:ext cx="225266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02" name="Equation" r:id="rId17" imgW="914400" imgH="393480" progId="Equation.DSMT4">
                  <p:embed/>
                </p:oleObj>
              </mc:Choice>
              <mc:Fallback>
                <p:oleObj name="Equation" r:id="rId17" imgW="914400" imgH="393480" progId="Equation.DSMT4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999163"/>
                        <a:ext cx="2252663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546" name="Object 154"/>
          <p:cNvGraphicFramePr>
            <a:graphicFrameLocks noChangeAspect="1"/>
          </p:cNvGraphicFramePr>
          <p:nvPr/>
        </p:nvGraphicFramePr>
        <p:xfrm>
          <a:off x="2971800" y="5029200"/>
          <a:ext cx="250348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03" name="Equation" r:id="rId19" imgW="1015920" imgH="393480" progId="Equation.DSMT4">
                  <p:embed/>
                </p:oleObj>
              </mc:Choice>
              <mc:Fallback>
                <p:oleObj name="Equation" r:id="rId19" imgW="1015920" imgH="393480" progId="Equation.DSMT4">
                  <p:embed/>
                  <p:pic>
                    <p:nvPicPr>
                      <p:cNvPr id="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29200"/>
                        <a:ext cx="2503488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547" name="Object 155"/>
          <p:cNvGraphicFramePr>
            <a:graphicFrameLocks noChangeAspect="1"/>
          </p:cNvGraphicFramePr>
          <p:nvPr/>
        </p:nvGraphicFramePr>
        <p:xfrm>
          <a:off x="2819400" y="5943600"/>
          <a:ext cx="27844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04" name="Equation" r:id="rId21" imgW="1130040" imgH="279360" progId="Equation.DSMT4">
                  <p:embed/>
                </p:oleObj>
              </mc:Choice>
              <mc:Fallback>
                <p:oleObj name="Equation" r:id="rId21" imgW="1130040" imgH="279360" progId="Equation.DSMT4">
                  <p:embed/>
                  <p:pic>
                    <p:nvPicPr>
                      <p:cNvPr id="0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943600"/>
                        <a:ext cx="2784475" cy="609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9549" name="Picture 157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995863"/>
            <a:ext cx="3505200" cy="186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033618"/>
              </p:ext>
            </p:extLst>
          </p:nvPr>
        </p:nvGraphicFramePr>
        <p:xfrm>
          <a:off x="543718" y="2755900"/>
          <a:ext cx="3814763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205" name="Equation" r:id="rId24" imgW="1549080" imgH="342720" progId="Equation.DSMT4">
                  <p:embed/>
                </p:oleObj>
              </mc:Choice>
              <mc:Fallback>
                <p:oleObj name="Equation" r:id="rId24" imgW="1549080" imgH="34272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" y="2755900"/>
                        <a:ext cx="3814763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9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9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9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9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9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9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9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9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9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9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9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9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9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9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9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9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441" grpId="0" uiExpand="1" build="p"/>
      <p:bldP spid="6995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11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454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1600200"/>
            <a:ext cx="770890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54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" y="2486025"/>
            <a:ext cx="765175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3124200" y="4114800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Resistors in Parallel and in Series</a:t>
            </a:r>
          </a:p>
        </p:txBody>
      </p:sp>
      <p:sp>
        <p:nvSpPr>
          <p:cNvPr id="689181" name="Text Box 29"/>
          <p:cNvSpPr txBox="1">
            <a:spLocks noChangeArrowheads="1"/>
          </p:cNvSpPr>
          <p:nvPr/>
        </p:nvSpPr>
        <p:spPr bwMode="auto">
          <a:xfrm>
            <a:off x="381000" y="762000"/>
            <a:ext cx="6096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When resistors are in series, the same</a:t>
            </a:r>
            <a:br>
              <a:rPr lang="en-US" sz="2400">
                <a:solidFill>
                  <a:schemeClr val="accent2"/>
                </a:solidFill>
                <a:sym typeface="Symbol" pitchFamily="18" charset="2"/>
              </a:rPr>
            </a:b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current must go through both of them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The total voltage difference is</a:t>
            </a:r>
          </a:p>
          <a:p>
            <a:pPr eaLnBrk="1" hangingPunct="1">
              <a:buFontTx/>
              <a:buChar char="•"/>
            </a:pPr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The two resistors act like one with resistance</a:t>
            </a:r>
          </a:p>
        </p:txBody>
      </p:sp>
      <p:graphicFrame>
        <p:nvGraphicFramePr>
          <p:cNvPr id="689185" name="Object 33"/>
          <p:cNvGraphicFramePr>
            <a:graphicFrameLocks noChangeAspect="1"/>
          </p:cNvGraphicFramePr>
          <p:nvPr/>
        </p:nvGraphicFramePr>
        <p:xfrm>
          <a:off x="5448300" y="1447800"/>
          <a:ext cx="147002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46" name="Equation" r:id="rId3" imgW="596880" imgH="228600" progId="Equation.DSMT4">
                  <p:embed/>
                </p:oleObj>
              </mc:Choice>
              <mc:Fallback>
                <p:oleObj name="Equation" r:id="rId3" imgW="59688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1447800"/>
                        <a:ext cx="147002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186" name="Object 34"/>
          <p:cNvGraphicFramePr>
            <a:graphicFrameLocks noChangeAspect="1"/>
          </p:cNvGraphicFramePr>
          <p:nvPr/>
        </p:nvGraphicFramePr>
        <p:xfrm>
          <a:off x="7383463" y="1447800"/>
          <a:ext cx="1563687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47" name="Equation" r:id="rId5" imgW="634680" imgH="228600" progId="Equation.DSMT4">
                  <p:embed/>
                </p:oleObj>
              </mc:Choice>
              <mc:Fallback>
                <p:oleObj name="Equation" r:id="rId5" imgW="63468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1447800"/>
                        <a:ext cx="1563687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9191" name="Group 39"/>
          <p:cNvGrpSpPr>
            <a:grpSpLocks/>
          </p:cNvGrpSpPr>
          <p:nvPr/>
        </p:nvGrpSpPr>
        <p:grpSpPr bwMode="auto">
          <a:xfrm>
            <a:off x="5410200" y="685800"/>
            <a:ext cx="3352800" cy="762000"/>
            <a:chOff x="1296" y="720"/>
            <a:chExt cx="2112" cy="480"/>
          </a:xfrm>
        </p:grpSpPr>
        <p:grpSp>
          <p:nvGrpSpPr>
            <p:cNvPr id="689161" name="Group 9"/>
            <p:cNvGrpSpPr>
              <a:grpSpLocks/>
            </p:cNvGrpSpPr>
            <p:nvPr/>
          </p:nvGrpSpPr>
          <p:grpSpPr bwMode="auto">
            <a:xfrm>
              <a:off x="1296" y="1008"/>
              <a:ext cx="864" cy="192"/>
              <a:chOff x="4272" y="3792"/>
              <a:chExt cx="864" cy="192"/>
            </a:xfrm>
          </p:grpSpPr>
          <p:sp>
            <p:nvSpPr>
              <p:cNvPr id="689162" name="Line 10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3" name="Line 11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4" name="Line 12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5" name="Line 13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6" name="Line 14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7" name="Line 15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8" name="Line 16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69" name="Line 17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0" name="Line 18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9171" name="Group 19"/>
            <p:cNvGrpSpPr>
              <a:grpSpLocks/>
            </p:cNvGrpSpPr>
            <p:nvPr/>
          </p:nvGrpSpPr>
          <p:grpSpPr bwMode="auto">
            <a:xfrm>
              <a:off x="2544" y="1008"/>
              <a:ext cx="864" cy="192"/>
              <a:chOff x="4272" y="3792"/>
              <a:chExt cx="864" cy="192"/>
            </a:xfrm>
          </p:grpSpPr>
          <p:sp>
            <p:nvSpPr>
              <p:cNvPr id="689172" name="Line 20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3" name="Line 21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4" name="Line 22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5" name="Line 23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6" name="Line 24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7" name="Line 25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8" name="Line 26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79" name="Line 27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80" name="Line 28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9182" name="Text Box 30"/>
            <p:cNvSpPr txBox="1">
              <a:spLocks noChangeArrowheads="1"/>
            </p:cNvSpPr>
            <p:nvPr/>
          </p:nvSpPr>
          <p:spPr bwMode="auto">
            <a:xfrm>
              <a:off x="1296" y="720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R</a:t>
              </a:r>
              <a:r>
                <a:rPr lang="en-US" sz="2400" baseline="-25000">
                  <a:solidFill>
                    <a:schemeClr val="tx1"/>
                  </a:solidFill>
                </a:rPr>
                <a:t>1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689183" name="Text Box 31"/>
            <p:cNvSpPr txBox="1">
              <a:spLocks noChangeArrowheads="1"/>
            </p:cNvSpPr>
            <p:nvPr/>
          </p:nvSpPr>
          <p:spPr bwMode="auto">
            <a:xfrm>
              <a:off x="2592" y="720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R</a:t>
              </a:r>
              <a:r>
                <a:rPr lang="en-US" sz="2400" baseline="-25000">
                  <a:solidFill>
                    <a:schemeClr val="tx1"/>
                  </a:solidFill>
                </a:rPr>
                <a:t>2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689187" name="Line 35"/>
            <p:cNvSpPr>
              <a:spLocks noChangeShapeType="1"/>
            </p:cNvSpPr>
            <p:nvPr/>
          </p:nvSpPr>
          <p:spPr bwMode="auto">
            <a:xfrm>
              <a:off x="2160" y="110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89188" name="Object 36"/>
          <p:cNvGraphicFramePr>
            <a:graphicFrameLocks noChangeAspect="1"/>
          </p:cNvGraphicFramePr>
          <p:nvPr/>
        </p:nvGraphicFramePr>
        <p:xfrm>
          <a:off x="1566863" y="1941513"/>
          <a:ext cx="247173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48" name="Equation" r:id="rId7" imgW="1002960" imgH="228600" progId="Equation.DSMT4">
                  <p:embed/>
                </p:oleObj>
              </mc:Choice>
              <mc:Fallback>
                <p:oleObj name="Equation" r:id="rId7" imgW="1002960" imgH="2286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1941513"/>
                        <a:ext cx="247173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189" name="Object 37"/>
          <p:cNvGraphicFramePr>
            <a:graphicFrameLocks noChangeAspect="1"/>
          </p:cNvGraphicFramePr>
          <p:nvPr/>
        </p:nvGraphicFramePr>
        <p:xfrm>
          <a:off x="4038600" y="1905000"/>
          <a:ext cx="19716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49" name="Equation" r:id="rId9" imgW="799920" imgH="253800" progId="Equation.DSMT4">
                  <p:embed/>
                </p:oleObj>
              </mc:Choice>
              <mc:Fallback>
                <p:oleObj name="Equation" r:id="rId9" imgW="799920" imgH="2538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905000"/>
                        <a:ext cx="1971675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192" name="Object 40"/>
          <p:cNvGraphicFramePr>
            <a:graphicFrameLocks noChangeAspect="1"/>
          </p:cNvGraphicFramePr>
          <p:nvPr/>
        </p:nvGraphicFramePr>
        <p:xfrm>
          <a:off x="6781800" y="2209800"/>
          <a:ext cx="1752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0" name="Equation" r:id="rId11" imgW="711000" imgH="228600" progId="Equation.DSMT4">
                  <p:embed/>
                </p:oleObj>
              </mc:Choice>
              <mc:Fallback>
                <p:oleObj name="Equation" r:id="rId11" imgW="711000" imgH="2286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09800"/>
                        <a:ext cx="1752600" cy="4968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9193" name="Text Box 41"/>
          <p:cNvSpPr txBox="1">
            <a:spLocks noChangeArrowheads="1"/>
          </p:cNvSpPr>
          <p:nvPr/>
        </p:nvSpPr>
        <p:spPr bwMode="auto">
          <a:xfrm>
            <a:off x="304800" y="2971800"/>
            <a:ext cx="6400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When resistors are in parallel, the same potential is across both of them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The total current through them is</a:t>
            </a:r>
          </a:p>
          <a:p>
            <a:pPr eaLnBrk="1" hangingPunct="1">
              <a:buFontTx/>
              <a:buChar char="•"/>
            </a:pPr>
            <a:endParaRPr lang="en-US" sz="2400">
              <a:solidFill>
                <a:srgbClr val="009900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endParaRPr lang="en-US" sz="2400">
              <a:solidFill>
                <a:srgbClr val="009900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endParaRPr lang="en-US" sz="2400">
              <a:solidFill>
                <a:srgbClr val="009900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The two resistors act like one with resistance</a:t>
            </a:r>
          </a:p>
        </p:txBody>
      </p:sp>
      <p:grpSp>
        <p:nvGrpSpPr>
          <p:cNvPr id="689225" name="Group 73"/>
          <p:cNvGrpSpPr>
            <a:grpSpLocks/>
          </p:cNvGrpSpPr>
          <p:nvPr/>
        </p:nvGrpSpPr>
        <p:grpSpPr bwMode="auto">
          <a:xfrm>
            <a:off x="6629400" y="3048000"/>
            <a:ext cx="2209800" cy="1371600"/>
            <a:chOff x="4176" y="2016"/>
            <a:chExt cx="1392" cy="864"/>
          </a:xfrm>
        </p:grpSpPr>
        <p:grpSp>
          <p:nvGrpSpPr>
            <p:cNvPr id="689195" name="Group 43"/>
            <p:cNvGrpSpPr>
              <a:grpSpLocks/>
            </p:cNvGrpSpPr>
            <p:nvPr/>
          </p:nvGrpSpPr>
          <p:grpSpPr bwMode="auto">
            <a:xfrm rot="5400000">
              <a:off x="4128" y="2352"/>
              <a:ext cx="864" cy="192"/>
              <a:chOff x="4272" y="3792"/>
              <a:chExt cx="864" cy="192"/>
            </a:xfrm>
          </p:grpSpPr>
          <p:sp>
            <p:nvSpPr>
              <p:cNvPr id="689196" name="Line 44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97" name="Line 45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98" name="Line 46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99" name="Line 47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0" name="Line 48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1" name="Line 49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2" name="Line 50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3" name="Line 51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4" name="Line 52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9205" name="Group 53"/>
            <p:cNvGrpSpPr>
              <a:grpSpLocks/>
            </p:cNvGrpSpPr>
            <p:nvPr/>
          </p:nvGrpSpPr>
          <p:grpSpPr bwMode="auto">
            <a:xfrm rot="5400000">
              <a:off x="4656" y="2352"/>
              <a:ext cx="864" cy="192"/>
              <a:chOff x="4272" y="3792"/>
              <a:chExt cx="864" cy="192"/>
            </a:xfrm>
          </p:grpSpPr>
          <p:sp>
            <p:nvSpPr>
              <p:cNvPr id="689206" name="Line 54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7" name="Line 55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8" name="Line 56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09" name="Line 57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10" name="Line 58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11" name="Line 59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12" name="Line 60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13" name="Line 61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14" name="Line 62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9215" name="Text Box 63"/>
            <p:cNvSpPr txBox="1">
              <a:spLocks noChangeArrowheads="1"/>
            </p:cNvSpPr>
            <p:nvPr/>
          </p:nvSpPr>
          <p:spPr bwMode="auto">
            <a:xfrm>
              <a:off x="4560" y="2256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R</a:t>
              </a:r>
              <a:r>
                <a:rPr lang="en-US" sz="2400" baseline="-25000">
                  <a:solidFill>
                    <a:schemeClr val="tx1"/>
                  </a:solidFill>
                </a:rPr>
                <a:t>1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689216" name="Text Box 64"/>
            <p:cNvSpPr txBox="1">
              <a:spLocks noChangeArrowheads="1"/>
            </p:cNvSpPr>
            <p:nvPr/>
          </p:nvSpPr>
          <p:spPr bwMode="auto">
            <a:xfrm>
              <a:off x="5136" y="2256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R</a:t>
              </a:r>
              <a:r>
                <a:rPr lang="en-US" sz="2400" baseline="-25000">
                  <a:solidFill>
                    <a:schemeClr val="tx1"/>
                  </a:solidFill>
                </a:rPr>
                <a:t>2</a:t>
              </a:r>
              <a:endParaRPr lang="en-US" sz="2400" i="1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689217" name="Line 65"/>
            <p:cNvSpPr>
              <a:spLocks noChangeShapeType="1"/>
            </p:cNvSpPr>
            <p:nvPr/>
          </p:nvSpPr>
          <p:spPr bwMode="auto">
            <a:xfrm>
              <a:off x="4176" y="20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218" name="Line 66"/>
            <p:cNvSpPr>
              <a:spLocks noChangeShapeType="1"/>
            </p:cNvSpPr>
            <p:nvPr/>
          </p:nvSpPr>
          <p:spPr bwMode="auto">
            <a:xfrm>
              <a:off x="4176" y="2880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89219" name="Object 67"/>
          <p:cNvGraphicFramePr>
            <a:graphicFrameLocks noChangeAspect="1"/>
          </p:cNvGraphicFramePr>
          <p:nvPr/>
        </p:nvGraphicFramePr>
        <p:xfrm>
          <a:off x="6015038" y="4532313"/>
          <a:ext cx="259556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1" name="Equation" r:id="rId13" imgW="1054080" imgH="228600" progId="Equation.DSMT4">
                  <p:embed/>
                </p:oleObj>
              </mc:Choice>
              <mc:Fallback>
                <p:oleObj name="Equation" r:id="rId13" imgW="1054080" imgH="228600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5038" y="4532313"/>
                        <a:ext cx="2595562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220" name="Object 68"/>
          <p:cNvGraphicFramePr>
            <a:graphicFrameLocks noChangeAspect="1"/>
          </p:cNvGraphicFramePr>
          <p:nvPr/>
        </p:nvGraphicFramePr>
        <p:xfrm>
          <a:off x="1143000" y="4419600"/>
          <a:ext cx="1563688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2" name="Equation" r:id="rId15" imgW="634680" imgH="228600" progId="Equation.DSMT4">
                  <p:embed/>
                </p:oleObj>
              </mc:Choice>
              <mc:Fallback>
                <p:oleObj name="Equation" r:id="rId15" imgW="634680" imgH="2286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19600"/>
                        <a:ext cx="1563688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221" name="Object 69"/>
          <p:cNvGraphicFramePr>
            <a:graphicFrameLocks noChangeAspect="1"/>
          </p:cNvGraphicFramePr>
          <p:nvPr/>
        </p:nvGraphicFramePr>
        <p:xfrm>
          <a:off x="2590800" y="4191000"/>
          <a:ext cx="19081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3" name="Equation" r:id="rId17" imgW="774360" imgH="431640" progId="Equation.DSMT4">
                  <p:embed/>
                </p:oleObj>
              </mc:Choice>
              <mc:Fallback>
                <p:oleObj name="Equation" r:id="rId17" imgW="774360" imgH="431640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91000"/>
                        <a:ext cx="190817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222" name="Object 70"/>
          <p:cNvGraphicFramePr>
            <a:graphicFrameLocks noChangeAspect="1"/>
          </p:cNvGraphicFramePr>
          <p:nvPr/>
        </p:nvGraphicFramePr>
        <p:xfrm>
          <a:off x="685800" y="5695950"/>
          <a:ext cx="13144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4" name="Equation" r:id="rId19" imgW="533160" imgH="393480" progId="Equation.DSMT4">
                  <p:embed/>
                </p:oleObj>
              </mc:Choice>
              <mc:Fallback>
                <p:oleObj name="Equation" r:id="rId19" imgW="533160" imgH="39348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95950"/>
                        <a:ext cx="13144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223" name="Object 71"/>
          <p:cNvGraphicFramePr>
            <a:graphicFrameLocks noChangeAspect="1"/>
          </p:cNvGraphicFramePr>
          <p:nvPr/>
        </p:nvGraphicFramePr>
        <p:xfrm>
          <a:off x="2184400" y="5562600"/>
          <a:ext cx="215900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5" name="Equation" r:id="rId21" imgW="876240" imgH="507960" progId="Equation.DSMT4">
                  <p:embed/>
                </p:oleObj>
              </mc:Choice>
              <mc:Fallback>
                <p:oleObj name="Equation" r:id="rId21" imgW="876240" imgH="507960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5562600"/>
                        <a:ext cx="215900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9224" name="Object 72"/>
          <p:cNvGraphicFramePr>
            <a:graphicFrameLocks noChangeAspect="1"/>
          </p:cNvGraphicFramePr>
          <p:nvPr/>
        </p:nvGraphicFramePr>
        <p:xfrm>
          <a:off x="6486525" y="5461000"/>
          <a:ext cx="19716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6" name="Equation" r:id="rId23" imgW="799920" imgH="431640" progId="Equation.DSMT4">
                  <p:embed/>
                </p:oleObj>
              </mc:Choice>
              <mc:Fallback>
                <p:oleObj name="Equation" r:id="rId23" imgW="799920" imgH="43164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525" y="5461000"/>
                        <a:ext cx="1971675" cy="9398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9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9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8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9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9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8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8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9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89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8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89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89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8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8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89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89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8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8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89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89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8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8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8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81" grpId="0" uiExpand="1" build="p"/>
      <p:bldP spid="68919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938445"/>
              </p:ext>
            </p:extLst>
          </p:nvPr>
        </p:nvGraphicFramePr>
        <p:xfrm>
          <a:off x="914400" y="381000"/>
          <a:ext cx="7368424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89" name="Document" r:id="rId3" imgW="5494170" imgH="2725341" progId="Word.Document.12">
                  <p:embed/>
                </p:oleObj>
              </mc:Choice>
              <mc:Fallback>
                <p:oleObj name="Document" r:id="rId3" imgW="5494170" imgH="27253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381000"/>
                        <a:ext cx="7368424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822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130287"/>
              </p:ext>
            </p:extLst>
          </p:nvPr>
        </p:nvGraphicFramePr>
        <p:xfrm>
          <a:off x="457200" y="457200"/>
          <a:ext cx="8492136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512" name="Document" r:id="rId3" imgW="5485703" imgH="885847" progId="Word.Document.12">
                  <p:embed/>
                </p:oleObj>
              </mc:Choice>
              <mc:Fallback>
                <p:oleObj name="Document" r:id="rId3" imgW="5485703" imgH="8858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457200"/>
                        <a:ext cx="8492136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22098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b="13333"/>
          <a:stretch/>
        </p:blipFill>
        <p:spPr>
          <a:xfrm>
            <a:off x="2362200" y="3276600"/>
            <a:ext cx="353377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Ammeters and Voltmeters</a:t>
            </a:r>
          </a:p>
        </p:txBody>
      </p:sp>
      <p:sp>
        <p:nvSpPr>
          <p:cNvPr id="700423" name="Text Box 7"/>
          <p:cNvSpPr txBox="1">
            <a:spLocks noChangeArrowheads="1"/>
          </p:cNvSpPr>
          <p:nvPr/>
        </p:nvSpPr>
        <p:spPr bwMode="auto">
          <a:xfrm>
            <a:off x="0" y="838200"/>
            <a:ext cx="8763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An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ammeter</a:t>
            </a: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 is a device that measures the current (amps) anywhere in a circuit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To use it, you must route the current through it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A perfect ammeter should have zero resistance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A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voltmeter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 is a device that measures the potential difference (volts) between any two points in a circuit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To use it, you can simply connect to any two points 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A perfect voltmeter has infinite resistance</a:t>
            </a:r>
          </a:p>
        </p:txBody>
      </p:sp>
      <p:grpSp>
        <p:nvGrpSpPr>
          <p:cNvPr id="700478" name="Group 62"/>
          <p:cNvGrpSpPr>
            <a:grpSpLocks/>
          </p:cNvGrpSpPr>
          <p:nvPr/>
        </p:nvGrpSpPr>
        <p:grpSpPr bwMode="auto">
          <a:xfrm>
            <a:off x="7086600" y="2743200"/>
            <a:ext cx="609600" cy="304800"/>
            <a:chOff x="2832" y="2880"/>
            <a:chExt cx="384" cy="192"/>
          </a:xfrm>
        </p:grpSpPr>
        <p:sp>
          <p:nvSpPr>
            <p:cNvPr id="700477" name="Line 61"/>
            <p:cNvSpPr>
              <a:spLocks noChangeShapeType="1"/>
            </p:cNvSpPr>
            <p:nvPr/>
          </p:nvSpPr>
          <p:spPr bwMode="auto">
            <a:xfrm>
              <a:off x="2832" y="297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475" name="Oval 59"/>
            <p:cNvSpPr>
              <a:spLocks noChangeArrowheads="1"/>
            </p:cNvSpPr>
            <p:nvPr/>
          </p:nvSpPr>
          <p:spPr bwMode="auto">
            <a:xfrm>
              <a:off x="2928" y="2880"/>
              <a:ext cx="192" cy="19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V</a:t>
              </a:r>
            </a:p>
          </p:txBody>
        </p:sp>
      </p:grpSp>
      <p:grpSp>
        <p:nvGrpSpPr>
          <p:cNvPr id="700479" name="Group 63"/>
          <p:cNvGrpSpPr>
            <a:grpSpLocks/>
          </p:cNvGrpSpPr>
          <p:nvPr/>
        </p:nvGrpSpPr>
        <p:grpSpPr bwMode="auto">
          <a:xfrm>
            <a:off x="6858000" y="1524000"/>
            <a:ext cx="609600" cy="304800"/>
            <a:chOff x="1680" y="3168"/>
            <a:chExt cx="384" cy="192"/>
          </a:xfrm>
        </p:grpSpPr>
        <p:sp>
          <p:nvSpPr>
            <p:cNvPr id="700476" name="Line 60"/>
            <p:cNvSpPr>
              <a:spLocks noChangeShapeType="1"/>
            </p:cNvSpPr>
            <p:nvPr/>
          </p:nvSpPr>
          <p:spPr bwMode="auto">
            <a:xfrm>
              <a:off x="1680" y="326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474" name="Oval 58"/>
            <p:cNvSpPr>
              <a:spLocks noChangeArrowheads="1"/>
            </p:cNvSpPr>
            <p:nvPr/>
          </p:nvSpPr>
          <p:spPr bwMode="auto">
            <a:xfrm>
              <a:off x="177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A</a:t>
              </a:r>
            </a:p>
          </p:txBody>
        </p:sp>
      </p:grpSp>
      <p:grpSp>
        <p:nvGrpSpPr>
          <p:cNvPr id="700552" name="Group 136"/>
          <p:cNvGrpSpPr>
            <a:grpSpLocks/>
          </p:cNvGrpSpPr>
          <p:nvPr/>
        </p:nvGrpSpPr>
        <p:grpSpPr bwMode="auto">
          <a:xfrm>
            <a:off x="0" y="3886200"/>
            <a:ext cx="3581400" cy="1333500"/>
            <a:chOff x="144" y="2976"/>
            <a:chExt cx="2256" cy="840"/>
          </a:xfrm>
        </p:grpSpPr>
        <p:grpSp>
          <p:nvGrpSpPr>
            <p:cNvPr id="700480" name="Group 64"/>
            <p:cNvGrpSpPr>
              <a:grpSpLocks/>
            </p:cNvGrpSpPr>
            <p:nvPr/>
          </p:nvGrpSpPr>
          <p:grpSpPr bwMode="auto">
            <a:xfrm rot="10800000">
              <a:off x="336" y="2976"/>
              <a:ext cx="864" cy="192"/>
              <a:chOff x="4272" y="3792"/>
              <a:chExt cx="864" cy="192"/>
            </a:xfrm>
          </p:grpSpPr>
          <p:sp>
            <p:nvSpPr>
              <p:cNvPr id="700481" name="Line 65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2" name="Line 66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3" name="Line 67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4" name="Line 68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5" name="Line 69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6" name="Line 70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7" name="Line 71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8" name="Line 72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89" name="Line 73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00490" name="Group 74"/>
            <p:cNvGrpSpPr>
              <a:grpSpLocks/>
            </p:cNvGrpSpPr>
            <p:nvPr/>
          </p:nvGrpSpPr>
          <p:grpSpPr bwMode="auto">
            <a:xfrm>
              <a:off x="144" y="3264"/>
              <a:ext cx="336" cy="423"/>
              <a:chOff x="3696" y="2304"/>
              <a:chExt cx="336" cy="423"/>
            </a:xfrm>
          </p:grpSpPr>
          <p:grpSp>
            <p:nvGrpSpPr>
              <p:cNvPr id="700491" name="Group 75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700492" name="Line 76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493" name="Line 77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494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49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0496" name="Text Box 80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700497" name="Text Box 81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grpSp>
          <p:nvGrpSpPr>
            <p:cNvPr id="700498" name="Group 82"/>
            <p:cNvGrpSpPr>
              <a:grpSpLocks/>
            </p:cNvGrpSpPr>
            <p:nvPr/>
          </p:nvGrpSpPr>
          <p:grpSpPr bwMode="auto">
            <a:xfrm rot="10800000">
              <a:off x="1536" y="2976"/>
              <a:ext cx="864" cy="192"/>
              <a:chOff x="4272" y="3792"/>
              <a:chExt cx="864" cy="192"/>
            </a:xfrm>
          </p:grpSpPr>
          <p:sp>
            <p:nvSpPr>
              <p:cNvPr id="700499" name="Line 83"/>
              <p:cNvSpPr>
                <a:spLocks noChangeShapeType="1"/>
              </p:cNvSpPr>
              <p:nvPr/>
            </p:nvSpPr>
            <p:spPr bwMode="auto">
              <a:xfrm flipV="1">
                <a:off x="4416" y="3792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0" name="Line 84"/>
              <p:cNvSpPr>
                <a:spLocks noChangeShapeType="1"/>
              </p:cNvSpPr>
              <p:nvPr/>
            </p:nvSpPr>
            <p:spPr bwMode="auto">
              <a:xfrm>
                <a:off x="4464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1" name="Line 85"/>
              <p:cNvSpPr>
                <a:spLocks noChangeShapeType="1"/>
              </p:cNvSpPr>
              <p:nvPr/>
            </p:nvSpPr>
            <p:spPr bwMode="auto">
              <a:xfrm flipH="1">
                <a:off x="4560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2" name="Line 86"/>
              <p:cNvSpPr>
                <a:spLocks noChangeShapeType="1"/>
              </p:cNvSpPr>
              <p:nvPr/>
            </p:nvSpPr>
            <p:spPr bwMode="auto">
              <a:xfrm>
                <a:off x="4656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3" name="Line 87"/>
              <p:cNvSpPr>
                <a:spLocks noChangeShapeType="1"/>
              </p:cNvSpPr>
              <p:nvPr/>
            </p:nvSpPr>
            <p:spPr bwMode="auto">
              <a:xfrm flipH="1">
                <a:off x="4752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4" name="Line 88"/>
              <p:cNvSpPr>
                <a:spLocks noChangeShapeType="1"/>
              </p:cNvSpPr>
              <p:nvPr/>
            </p:nvSpPr>
            <p:spPr bwMode="auto">
              <a:xfrm>
                <a:off x="4848" y="3792"/>
                <a:ext cx="96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5" name="Line 89"/>
              <p:cNvSpPr>
                <a:spLocks noChangeShapeType="1"/>
              </p:cNvSpPr>
              <p:nvPr/>
            </p:nvSpPr>
            <p:spPr bwMode="auto">
              <a:xfrm flipV="1">
                <a:off x="4944" y="3888"/>
                <a:ext cx="4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6" name="Line 90"/>
              <p:cNvSpPr>
                <a:spLocks noChangeShapeType="1"/>
              </p:cNvSpPr>
              <p:nvPr/>
            </p:nvSpPr>
            <p:spPr bwMode="auto">
              <a:xfrm flipV="1">
                <a:off x="427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07" name="Line 91"/>
              <p:cNvSpPr>
                <a:spLocks noChangeShapeType="1"/>
              </p:cNvSpPr>
              <p:nvPr/>
            </p:nvSpPr>
            <p:spPr bwMode="auto">
              <a:xfrm flipV="1">
                <a:off x="4992" y="388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0508" name="Line 92"/>
            <p:cNvSpPr>
              <a:spLocks noChangeShapeType="1"/>
            </p:cNvSpPr>
            <p:nvPr/>
          </p:nvSpPr>
          <p:spPr bwMode="auto">
            <a:xfrm flipV="1">
              <a:off x="2400" y="3072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09" name="Line 93"/>
            <p:cNvSpPr>
              <a:spLocks noChangeShapeType="1"/>
            </p:cNvSpPr>
            <p:nvPr/>
          </p:nvSpPr>
          <p:spPr bwMode="auto">
            <a:xfrm flipV="1">
              <a:off x="912" y="37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10" name="Line 94"/>
            <p:cNvSpPr>
              <a:spLocks noChangeShapeType="1"/>
            </p:cNvSpPr>
            <p:nvPr/>
          </p:nvSpPr>
          <p:spPr bwMode="auto">
            <a:xfrm>
              <a:off x="336" y="355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11" name="Line 95"/>
            <p:cNvSpPr>
              <a:spLocks noChangeShapeType="1"/>
            </p:cNvSpPr>
            <p:nvPr/>
          </p:nvSpPr>
          <p:spPr bwMode="auto">
            <a:xfrm flipV="1">
              <a:off x="336" y="307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0515" name="Group 99"/>
            <p:cNvGrpSpPr>
              <a:grpSpLocks/>
            </p:cNvGrpSpPr>
            <p:nvPr/>
          </p:nvGrpSpPr>
          <p:grpSpPr bwMode="auto">
            <a:xfrm rot="16200000">
              <a:off x="1464" y="3288"/>
              <a:ext cx="144" cy="288"/>
              <a:chOff x="4896" y="3360"/>
              <a:chExt cx="144" cy="288"/>
            </a:xfrm>
          </p:grpSpPr>
          <p:sp>
            <p:nvSpPr>
              <p:cNvPr id="700516" name="Line 100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17" name="Line 101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18" name="Line 102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19" name="Line 103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0520" name="Line 104"/>
            <p:cNvSpPr>
              <a:spLocks noChangeShapeType="1"/>
            </p:cNvSpPr>
            <p:nvPr/>
          </p:nvSpPr>
          <p:spPr bwMode="auto">
            <a:xfrm flipV="1">
              <a:off x="1152" y="3792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21" name="Line 105"/>
            <p:cNvSpPr>
              <a:spLocks noChangeShapeType="1"/>
            </p:cNvSpPr>
            <p:nvPr/>
          </p:nvSpPr>
          <p:spPr bwMode="auto">
            <a:xfrm flipV="1">
              <a:off x="1536" y="30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22" name="Line 106"/>
            <p:cNvSpPr>
              <a:spLocks noChangeShapeType="1"/>
            </p:cNvSpPr>
            <p:nvPr/>
          </p:nvSpPr>
          <p:spPr bwMode="auto">
            <a:xfrm flipV="1">
              <a:off x="1536" y="350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0523" name="Group 107"/>
            <p:cNvGrpSpPr>
              <a:grpSpLocks/>
            </p:cNvGrpSpPr>
            <p:nvPr/>
          </p:nvGrpSpPr>
          <p:grpSpPr bwMode="auto">
            <a:xfrm>
              <a:off x="336" y="3752"/>
              <a:ext cx="672" cy="64"/>
              <a:chOff x="2016" y="1544"/>
              <a:chExt cx="672" cy="64"/>
            </a:xfrm>
          </p:grpSpPr>
          <p:sp>
            <p:nvSpPr>
              <p:cNvPr id="700524" name="Line 108"/>
              <p:cNvSpPr>
                <a:spLocks noChangeShapeType="1"/>
              </p:cNvSpPr>
              <p:nvPr/>
            </p:nvSpPr>
            <p:spPr bwMode="auto">
              <a:xfrm>
                <a:off x="2016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25" name="Oval 109"/>
              <p:cNvSpPr>
                <a:spLocks noChangeArrowheads="1"/>
              </p:cNvSpPr>
              <p:nvPr/>
            </p:nvSpPr>
            <p:spPr bwMode="auto">
              <a:xfrm>
                <a:off x="215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0526" name="Line 110"/>
              <p:cNvSpPr>
                <a:spLocks noChangeShapeType="1"/>
              </p:cNvSpPr>
              <p:nvPr/>
            </p:nvSpPr>
            <p:spPr bwMode="auto">
              <a:xfrm>
                <a:off x="254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27" name="Oval 111"/>
              <p:cNvSpPr>
                <a:spLocks noChangeArrowheads="1"/>
              </p:cNvSpPr>
              <p:nvPr/>
            </p:nvSpPr>
            <p:spPr bwMode="auto">
              <a:xfrm>
                <a:off x="2504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0528" name="Line 112"/>
              <p:cNvSpPr>
                <a:spLocks noChangeShapeType="1"/>
              </p:cNvSpPr>
              <p:nvPr/>
            </p:nvSpPr>
            <p:spPr bwMode="auto">
              <a:xfrm flipV="1">
                <a:off x="2200" y="1544"/>
                <a:ext cx="344" cy="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0551" name="Line 135"/>
            <p:cNvSpPr>
              <a:spLocks noChangeShapeType="1"/>
            </p:cNvSpPr>
            <p:nvPr/>
          </p:nvSpPr>
          <p:spPr bwMode="auto">
            <a:xfrm flipV="1">
              <a:off x="1200" y="307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0553" name="Group 137"/>
          <p:cNvGrpSpPr>
            <a:grpSpLocks/>
          </p:cNvGrpSpPr>
          <p:nvPr/>
        </p:nvGrpSpPr>
        <p:grpSpPr bwMode="auto">
          <a:xfrm>
            <a:off x="1447800" y="3886200"/>
            <a:ext cx="2286000" cy="1447800"/>
            <a:chOff x="528" y="3840"/>
            <a:chExt cx="1440" cy="912"/>
          </a:xfrm>
        </p:grpSpPr>
        <p:sp>
          <p:nvSpPr>
            <p:cNvPr id="700536" name="Line 120"/>
            <p:cNvSpPr>
              <a:spLocks noChangeShapeType="1"/>
            </p:cNvSpPr>
            <p:nvPr/>
          </p:nvSpPr>
          <p:spPr bwMode="auto">
            <a:xfrm rot="5400000">
              <a:off x="432" y="4320"/>
              <a:ext cx="384" cy="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39" name="Line 123"/>
            <p:cNvSpPr>
              <a:spLocks noChangeShapeType="1"/>
            </p:cNvSpPr>
            <p:nvPr/>
          </p:nvSpPr>
          <p:spPr bwMode="auto">
            <a:xfrm flipV="1">
              <a:off x="624" y="4128"/>
              <a:ext cx="384" cy="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540" name="Line 124"/>
            <p:cNvSpPr>
              <a:spLocks noChangeShapeType="1"/>
            </p:cNvSpPr>
            <p:nvPr/>
          </p:nvSpPr>
          <p:spPr bwMode="auto">
            <a:xfrm flipV="1">
              <a:off x="624" y="4512"/>
              <a:ext cx="384" cy="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0529" name="Group 113"/>
            <p:cNvGrpSpPr>
              <a:grpSpLocks/>
            </p:cNvGrpSpPr>
            <p:nvPr/>
          </p:nvGrpSpPr>
          <p:grpSpPr bwMode="auto">
            <a:xfrm>
              <a:off x="624" y="3840"/>
              <a:ext cx="384" cy="192"/>
              <a:chOff x="1680" y="3168"/>
              <a:chExt cx="384" cy="192"/>
            </a:xfrm>
          </p:grpSpPr>
          <p:sp>
            <p:nvSpPr>
              <p:cNvPr id="700530" name="Line 114"/>
              <p:cNvSpPr>
                <a:spLocks noChangeShapeType="1"/>
              </p:cNvSpPr>
              <p:nvPr/>
            </p:nvSpPr>
            <p:spPr bwMode="auto">
              <a:xfrm>
                <a:off x="1680" y="3264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31" name="Oval 115"/>
              <p:cNvSpPr>
                <a:spLocks noChangeArrowheads="1"/>
              </p:cNvSpPr>
              <p:nvPr/>
            </p:nvSpPr>
            <p:spPr bwMode="auto">
              <a:xfrm>
                <a:off x="1776" y="3168"/>
                <a:ext cx="192" cy="192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400">
                    <a:solidFill>
                      <a:schemeClr val="tx1"/>
                    </a:solidFill>
                  </a:rPr>
                  <a:t>A</a:t>
                </a:r>
              </a:p>
            </p:txBody>
          </p:sp>
        </p:grpSp>
        <p:grpSp>
          <p:nvGrpSpPr>
            <p:cNvPr id="700532" name="Group 116"/>
            <p:cNvGrpSpPr>
              <a:grpSpLocks/>
            </p:cNvGrpSpPr>
            <p:nvPr/>
          </p:nvGrpSpPr>
          <p:grpSpPr bwMode="auto">
            <a:xfrm>
              <a:off x="1344" y="4560"/>
              <a:ext cx="384" cy="192"/>
              <a:chOff x="2832" y="2880"/>
              <a:chExt cx="384" cy="192"/>
            </a:xfrm>
          </p:grpSpPr>
          <p:sp>
            <p:nvSpPr>
              <p:cNvPr id="700533" name="Line 117"/>
              <p:cNvSpPr>
                <a:spLocks noChangeShapeType="1"/>
              </p:cNvSpPr>
              <p:nvPr/>
            </p:nvSpPr>
            <p:spPr bwMode="auto">
              <a:xfrm>
                <a:off x="2832" y="2976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34" name="Oval 118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192" cy="192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400">
                    <a:solidFill>
                      <a:schemeClr val="tx1"/>
                    </a:solidFill>
                  </a:rPr>
                  <a:t>V</a:t>
                </a:r>
              </a:p>
            </p:txBody>
          </p:sp>
        </p:grpSp>
        <p:sp>
          <p:nvSpPr>
            <p:cNvPr id="700537" name="Oval 121"/>
            <p:cNvSpPr>
              <a:spLocks noChangeArrowheads="1"/>
            </p:cNvSpPr>
            <p:nvPr/>
          </p:nvSpPr>
          <p:spPr bwMode="auto">
            <a:xfrm>
              <a:off x="528" y="4224"/>
              <a:ext cx="192" cy="19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V</a:t>
              </a:r>
            </a:p>
          </p:txBody>
        </p:sp>
        <p:grpSp>
          <p:nvGrpSpPr>
            <p:cNvPr id="700545" name="Group 129"/>
            <p:cNvGrpSpPr>
              <a:grpSpLocks/>
            </p:cNvGrpSpPr>
            <p:nvPr/>
          </p:nvGrpSpPr>
          <p:grpSpPr bwMode="auto">
            <a:xfrm>
              <a:off x="1776" y="4128"/>
              <a:ext cx="192" cy="384"/>
              <a:chOff x="3888" y="3264"/>
              <a:chExt cx="192" cy="384"/>
            </a:xfrm>
          </p:grpSpPr>
          <p:sp>
            <p:nvSpPr>
              <p:cNvPr id="700542" name="Line 126"/>
              <p:cNvSpPr>
                <a:spLocks noChangeShapeType="1"/>
              </p:cNvSpPr>
              <p:nvPr/>
            </p:nvSpPr>
            <p:spPr bwMode="auto">
              <a:xfrm rot="5400000">
                <a:off x="3792" y="3456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43" name="Oval 127"/>
              <p:cNvSpPr>
                <a:spLocks noChangeArrowheads="1"/>
              </p:cNvSpPr>
              <p:nvPr/>
            </p:nvSpPr>
            <p:spPr bwMode="auto">
              <a:xfrm>
                <a:off x="3888" y="3360"/>
                <a:ext cx="192" cy="192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400">
                    <a:solidFill>
                      <a:schemeClr val="tx1"/>
                    </a:solidFill>
                  </a:rPr>
                  <a:t>A</a:t>
                </a:r>
              </a:p>
            </p:txBody>
          </p:sp>
        </p:grpSp>
      </p:grpSp>
      <p:sp>
        <p:nvSpPr>
          <p:cNvPr id="700554" name="Text Box 138"/>
          <p:cNvSpPr txBox="1">
            <a:spLocks noChangeArrowheads="1"/>
          </p:cNvSpPr>
          <p:nvPr/>
        </p:nvSpPr>
        <p:spPr bwMode="auto">
          <a:xfrm>
            <a:off x="3810000" y="3810000"/>
            <a:ext cx="5334000" cy="155257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Which meter is installed incorrectly?</a:t>
            </a:r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A) Left voltmeter	B) Right voltmeter</a:t>
            </a:r>
          </a:p>
          <a:p>
            <a:r>
              <a:rPr lang="en-US" sz="2400">
                <a:sym typeface="Symbol" pitchFamily="18" charset="2"/>
              </a:rPr>
              <a:t>C) Left ammeter</a:t>
            </a:r>
            <a:r>
              <a:rPr lang="en-US" sz="2400" baseline="-25000">
                <a:sym typeface="Symbol" pitchFamily="18" charset="2"/>
              </a:rPr>
              <a:t>	</a:t>
            </a:r>
            <a:r>
              <a:rPr lang="en-US" sz="2400">
                <a:sym typeface="Symbol" pitchFamily="18" charset="2"/>
              </a:rPr>
              <a:t>D) Right ammeter</a:t>
            </a:r>
          </a:p>
          <a:p>
            <a:r>
              <a:rPr lang="en-US" sz="2400">
                <a:sym typeface="Symbol" pitchFamily="18" charset="2"/>
              </a:rPr>
              <a:t>E) All are correct</a:t>
            </a:r>
          </a:p>
        </p:txBody>
      </p:sp>
      <p:sp>
        <p:nvSpPr>
          <p:cNvPr id="700555" name="Text Box 139"/>
          <p:cNvSpPr txBox="1">
            <a:spLocks noChangeArrowheads="1"/>
          </p:cNvSpPr>
          <p:nvPr/>
        </p:nvSpPr>
        <p:spPr bwMode="auto">
          <a:xfrm>
            <a:off x="152400" y="5305425"/>
            <a:ext cx="8763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Voltmeters should be connected to two places in an existing circuit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The left voltmeter is placed correctly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A voltmeter has infinite resistance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The right one effectively blocks the current on the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0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0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0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0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0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0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00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0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0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0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0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0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0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00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00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00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00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00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00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0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23" grpId="0" uiExpand="1" build="p"/>
      <p:bldP spid="700554" grpId="0" animBg="1"/>
      <p:bldP spid="70055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687" name="Rectangle 151"/>
          <p:cNvSpPr>
            <a:spLocks noChangeArrowheads="1"/>
          </p:cNvSpPr>
          <p:nvPr/>
        </p:nvSpPr>
        <p:spPr bwMode="auto">
          <a:xfrm>
            <a:off x="2743200" y="3124200"/>
            <a:ext cx="6019800" cy="25146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55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Household Wiring</a:t>
            </a:r>
          </a:p>
        </p:txBody>
      </p:sp>
      <p:sp>
        <p:nvSpPr>
          <p:cNvPr id="705539" name="Text Box 3"/>
          <p:cNvSpPr txBox="1">
            <a:spLocks noChangeArrowheads="1"/>
          </p:cNvSpPr>
          <p:nvPr/>
        </p:nvSpPr>
        <p:spPr bwMode="auto">
          <a:xfrm>
            <a:off x="0" y="838200"/>
            <a:ext cx="8763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All household appliances consume electrical power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Think of them as resistors with fixed resistance </a:t>
            </a:r>
            <a:r>
              <a:rPr lang="en-US" sz="2400" i="1">
                <a:solidFill>
                  <a:srgbClr val="009900"/>
                </a:solidFill>
                <a:sym typeface="Symbol" pitchFamily="18" charset="2"/>
              </a:rPr>
              <a:t>R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Devices are designed to operate at 120 V*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Often, they give the wattage at this voltage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Can easily get the effective resistance from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To make sure power is given to each device, they are all placed in parallel</a:t>
            </a:r>
          </a:p>
        </p:txBody>
      </p:sp>
      <p:grpSp>
        <p:nvGrpSpPr>
          <p:cNvPr id="705557" name="Group 21"/>
          <p:cNvGrpSpPr>
            <a:grpSpLocks/>
          </p:cNvGrpSpPr>
          <p:nvPr/>
        </p:nvGrpSpPr>
        <p:grpSpPr bwMode="auto">
          <a:xfrm>
            <a:off x="0" y="3962400"/>
            <a:ext cx="533400" cy="671513"/>
            <a:chOff x="3696" y="2304"/>
            <a:chExt cx="336" cy="423"/>
          </a:xfrm>
        </p:grpSpPr>
        <p:grpSp>
          <p:nvGrpSpPr>
            <p:cNvPr id="705558" name="Group 22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705559" name="Line 23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560" name="Line 24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561" name="Line 25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562" name="Line 26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5563" name="Text Box 27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705564" name="Text Box 28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705577" name="Line 41"/>
          <p:cNvSpPr>
            <a:spLocks noChangeShapeType="1"/>
          </p:cNvSpPr>
          <p:nvPr/>
        </p:nvSpPr>
        <p:spPr bwMode="auto">
          <a:xfrm>
            <a:off x="304800" y="4419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578" name="Line 42"/>
          <p:cNvSpPr>
            <a:spLocks noChangeShapeType="1"/>
          </p:cNvSpPr>
          <p:nvPr/>
        </p:nvSpPr>
        <p:spPr bwMode="auto">
          <a:xfrm flipV="1">
            <a:off x="304800" y="3810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47" name="Group 11"/>
          <p:cNvGrpSpPr>
            <a:grpSpLocks/>
          </p:cNvGrpSpPr>
          <p:nvPr/>
        </p:nvGrpSpPr>
        <p:grpSpPr bwMode="auto">
          <a:xfrm rot="10800000">
            <a:off x="7010400" y="4876800"/>
            <a:ext cx="1371600" cy="304800"/>
            <a:chOff x="4272" y="3792"/>
            <a:chExt cx="864" cy="192"/>
          </a:xfrm>
        </p:grpSpPr>
        <p:sp>
          <p:nvSpPr>
            <p:cNvPr id="705548" name="Line 12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49" name="Line 13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0" name="Line 14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1" name="Line 15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2" name="Line 16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3" name="Line 17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4" name="Line 18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5" name="Line 19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556" name="Line 20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5617" name="Group 81"/>
          <p:cNvGrpSpPr>
            <a:grpSpLocks/>
          </p:cNvGrpSpPr>
          <p:nvPr/>
        </p:nvGrpSpPr>
        <p:grpSpPr bwMode="auto">
          <a:xfrm rot="10800000">
            <a:off x="7010400" y="4267200"/>
            <a:ext cx="1371600" cy="304800"/>
            <a:chOff x="4272" y="3792"/>
            <a:chExt cx="864" cy="192"/>
          </a:xfrm>
        </p:grpSpPr>
        <p:sp>
          <p:nvSpPr>
            <p:cNvPr id="705618" name="Line 82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19" name="Line 83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0" name="Line 84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1" name="Line 85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2" name="Line 86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3" name="Line 87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4" name="Line 88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5" name="Line 89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26" name="Line 90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5633" name="Group 97"/>
          <p:cNvGrpSpPr>
            <a:grpSpLocks/>
          </p:cNvGrpSpPr>
          <p:nvPr/>
        </p:nvGrpSpPr>
        <p:grpSpPr bwMode="auto">
          <a:xfrm rot="10800000">
            <a:off x="7010400" y="3657600"/>
            <a:ext cx="1371600" cy="304800"/>
            <a:chOff x="4272" y="3792"/>
            <a:chExt cx="864" cy="192"/>
          </a:xfrm>
        </p:grpSpPr>
        <p:sp>
          <p:nvSpPr>
            <p:cNvPr id="705634" name="Line 98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35" name="Line 99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36" name="Line 100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37" name="Line 101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38" name="Line 102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39" name="Line 103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40" name="Line 104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41" name="Line 105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42" name="Line 106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5696" name="Group 160"/>
          <p:cNvGrpSpPr>
            <a:grpSpLocks/>
          </p:cNvGrpSpPr>
          <p:nvPr/>
        </p:nvGrpSpPr>
        <p:grpSpPr bwMode="auto">
          <a:xfrm>
            <a:off x="6019800" y="3581400"/>
            <a:ext cx="1066800" cy="1485900"/>
            <a:chOff x="3792" y="2256"/>
            <a:chExt cx="672" cy="936"/>
          </a:xfrm>
        </p:grpSpPr>
        <p:grpSp>
          <p:nvGrpSpPr>
            <p:cNvPr id="705611" name="Group 75"/>
            <p:cNvGrpSpPr>
              <a:grpSpLocks/>
            </p:cNvGrpSpPr>
            <p:nvPr/>
          </p:nvGrpSpPr>
          <p:grpSpPr bwMode="auto">
            <a:xfrm>
              <a:off x="3792" y="3024"/>
              <a:ext cx="672" cy="168"/>
              <a:chOff x="624" y="1440"/>
              <a:chExt cx="672" cy="168"/>
            </a:xfrm>
          </p:grpSpPr>
          <p:sp>
            <p:nvSpPr>
              <p:cNvPr id="705612" name="Line 76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13" name="Oval 77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14" name="Line 78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15" name="Oval 79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16" name="Line 80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05627" name="Group 91"/>
            <p:cNvGrpSpPr>
              <a:grpSpLocks/>
            </p:cNvGrpSpPr>
            <p:nvPr/>
          </p:nvGrpSpPr>
          <p:grpSpPr bwMode="auto">
            <a:xfrm>
              <a:off x="3792" y="2640"/>
              <a:ext cx="672" cy="168"/>
              <a:chOff x="624" y="1440"/>
              <a:chExt cx="672" cy="168"/>
            </a:xfrm>
          </p:grpSpPr>
          <p:sp>
            <p:nvSpPr>
              <p:cNvPr id="705628" name="Line 92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29" name="Oval 93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30" name="Line 94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31" name="Oval 95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32" name="Line 96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05643" name="Group 107"/>
            <p:cNvGrpSpPr>
              <a:grpSpLocks/>
            </p:cNvGrpSpPr>
            <p:nvPr/>
          </p:nvGrpSpPr>
          <p:grpSpPr bwMode="auto">
            <a:xfrm>
              <a:off x="3792" y="2256"/>
              <a:ext cx="672" cy="168"/>
              <a:chOff x="624" y="1440"/>
              <a:chExt cx="672" cy="168"/>
            </a:xfrm>
          </p:grpSpPr>
          <p:sp>
            <p:nvSpPr>
              <p:cNvPr id="705644" name="Line 108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45" name="Oval 109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46" name="Line 110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47" name="Oval 111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48" name="Line 112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5650" name="Line 114"/>
          <p:cNvSpPr>
            <a:spLocks noChangeShapeType="1"/>
          </p:cNvSpPr>
          <p:nvPr/>
        </p:nvSpPr>
        <p:spPr bwMode="auto">
          <a:xfrm flipV="1">
            <a:off x="304800" y="3810000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651" name="Line 115"/>
          <p:cNvSpPr>
            <a:spLocks noChangeShapeType="1"/>
          </p:cNvSpPr>
          <p:nvPr/>
        </p:nvSpPr>
        <p:spPr bwMode="auto">
          <a:xfrm flipV="1">
            <a:off x="6019800" y="3810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652" name="Line 116"/>
          <p:cNvSpPr>
            <a:spLocks noChangeShapeType="1"/>
          </p:cNvSpPr>
          <p:nvPr/>
        </p:nvSpPr>
        <p:spPr bwMode="auto">
          <a:xfrm flipV="1">
            <a:off x="8382000" y="38100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653" name="Line 117"/>
          <p:cNvSpPr>
            <a:spLocks noChangeShapeType="1"/>
          </p:cNvSpPr>
          <p:nvPr/>
        </p:nvSpPr>
        <p:spPr bwMode="auto">
          <a:xfrm flipH="1">
            <a:off x="5715000" y="54102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654" name="Group 118"/>
          <p:cNvGrpSpPr>
            <a:grpSpLocks/>
          </p:cNvGrpSpPr>
          <p:nvPr/>
        </p:nvGrpSpPr>
        <p:grpSpPr bwMode="auto">
          <a:xfrm>
            <a:off x="2209800" y="4343400"/>
            <a:ext cx="457200" cy="228600"/>
            <a:chOff x="1872" y="3408"/>
            <a:chExt cx="288" cy="144"/>
          </a:xfrm>
        </p:grpSpPr>
        <p:sp>
          <p:nvSpPr>
            <p:cNvPr id="705655" name="Line 119"/>
            <p:cNvSpPr>
              <a:spLocks noChangeShapeType="1"/>
            </p:cNvSpPr>
            <p:nvPr/>
          </p:nvSpPr>
          <p:spPr bwMode="auto">
            <a:xfrm>
              <a:off x="1872" y="3456"/>
              <a:ext cx="288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56" name="Line 120"/>
            <p:cNvSpPr>
              <a:spLocks noChangeShapeType="1"/>
            </p:cNvSpPr>
            <p:nvPr/>
          </p:nvSpPr>
          <p:spPr bwMode="auto">
            <a:xfrm>
              <a:off x="1920" y="3504"/>
              <a:ext cx="19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57" name="Line 121"/>
            <p:cNvSpPr>
              <a:spLocks noChangeShapeType="1"/>
            </p:cNvSpPr>
            <p:nvPr/>
          </p:nvSpPr>
          <p:spPr bwMode="auto">
            <a:xfrm>
              <a:off x="1968" y="3552"/>
              <a:ext cx="9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58" name="Line 122"/>
            <p:cNvSpPr>
              <a:spLocks noChangeShapeType="1"/>
            </p:cNvSpPr>
            <p:nvPr/>
          </p:nvSpPr>
          <p:spPr bwMode="auto">
            <a:xfrm flipV="1">
              <a:off x="2016" y="3408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5659" name="Group 123"/>
          <p:cNvGrpSpPr>
            <a:grpSpLocks/>
          </p:cNvGrpSpPr>
          <p:nvPr/>
        </p:nvGrpSpPr>
        <p:grpSpPr bwMode="auto">
          <a:xfrm>
            <a:off x="76200" y="4724400"/>
            <a:ext cx="457200" cy="228600"/>
            <a:chOff x="1872" y="3408"/>
            <a:chExt cx="288" cy="144"/>
          </a:xfrm>
        </p:grpSpPr>
        <p:sp>
          <p:nvSpPr>
            <p:cNvPr id="705660" name="Line 124"/>
            <p:cNvSpPr>
              <a:spLocks noChangeShapeType="1"/>
            </p:cNvSpPr>
            <p:nvPr/>
          </p:nvSpPr>
          <p:spPr bwMode="auto">
            <a:xfrm>
              <a:off x="1872" y="3456"/>
              <a:ext cx="288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61" name="Line 125"/>
            <p:cNvSpPr>
              <a:spLocks noChangeShapeType="1"/>
            </p:cNvSpPr>
            <p:nvPr/>
          </p:nvSpPr>
          <p:spPr bwMode="auto">
            <a:xfrm>
              <a:off x="1920" y="3504"/>
              <a:ext cx="19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62" name="Line 126"/>
            <p:cNvSpPr>
              <a:spLocks noChangeShapeType="1"/>
            </p:cNvSpPr>
            <p:nvPr/>
          </p:nvSpPr>
          <p:spPr bwMode="auto">
            <a:xfrm>
              <a:off x="1968" y="3552"/>
              <a:ext cx="9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63" name="Line 127"/>
            <p:cNvSpPr>
              <a:spLocks noChangeShapeType="1"/>
            </p:cNvSpPr>
            <p:nvPr/>
          </p:nvSpPr>
          <p:spPr bwMode="auto">
            <a:xfrm flipV="1">
              <a:off x="2016" y="3408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5666" name="Group 130"/>
          <p:cNvGrpSpPr>
            <a:grpSpLocks/>
          </p:cNvGrpSpPr>
          <p:nvPr/>
        </p:nvGrpSpPr>
        <p:grpSpPr bwMode="auto">
          <a:xfrm>
            <a:off x="1676400" y="3657600"/>
            <a:ext cx="609600" cy="304800"/>
            <a:chOff x="1680" y="3168"/>
            <a:chExt cx="384" cy="192"/>
          </a:xfrm>
        </p:grpSpPr>
        <p:sp>
          <p:nvSpPr>
            <p:cNvPr id="705667" name="Line 131"/>
            <p:cNvSpPr>
              <a:spLocks noChangeShapeType="1"/>
            </p:cNvSpPr>
            <p:nvPr/>
          </p:nvSpPr>
          <p:spPr bwMode="auto">
            <a:xfrm>
              <a:off x="1680" y="326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68" name="Oval 132"/>
            <p:cNvSpPr>
              <a:spLocks noChangeArrowheads="1"/>
            </p:cNvSpPr>
            <p:nvPr/>
          </p:nvSpPr>
          <p:spPr bwMode="auto">
            <a:xfrm>
              <a:off x="177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A</a:t>
              </a:r>
            </a:p>
          </p:txBody>
        </p:sp>
      </p:grpSp>
      <p:sp>
        <p:nvSpPr>
          <p:cNvPr id="705670" name="Line 134"/>
          <p:cNvSpPr>
            <a:spLocks noChangeShapeType="1"/>
          </p:cNvSpPr>
          <p:nvPr/>
        </p:nvSpPr>
        <p:spPr bwMode="auto">
          <a:xfrm flipH="1">
            <a:off x="5715000" y="3962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672" name="Line 136"/>
          <p:cNvSpPr>
            <a:spLocks noChangeShapeType="1"/>
          </p:cNvSpPr>
          <p:nvPr/>
        </p:nvSpPr>
        <p:spPr bwMode="auto">
          <a:xfrm>
            <a:off x="2438400" y="3962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05674" name="Object 138"/>
          <p:cNvGraphicFramePr>
            <a:graphicFrameLocks noChangeAspect="1"/>
          </p:cNvGraphicFramePr>
          <p:nvPr/>
        </p:nvGraphicFramePr>
        <p:xfrm>
          <a:off x="6670675" y="2030413"/>
          <a:ext cx="21907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5890" name="Equation" r:id="rId3" imgW="888840" imgH="279360" progId="Equation.DSMT4">
                  <p:embed/>
                </p:oleObj>
              </mc:Choice>
              <mc:Fallback>
                <p:oleObj name="Equation" r:id="rId3" imgW="888840" imgH="279360" progId="Equation.DSMT4">
                  <p:embed/>
                  <p:pic>
                    <p:nvPicPr>
                      <p:cNvPr id="0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2030413"/>
                        <a:ext cx="21907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5675" name="Text Box 139"/>
          <p:cNvSpPr txBox="1">
            <a:spLocks noChangeArrowheads="1"/>
          </p:cNvSpPr>
          <p:nvPr/>
        </p:nvSpPr>
        <p:spPr bwMode="auto">
          <a:xfrm>
            <a:off x="6934200" y="152400"/>
            <a:ext cx="1981200" cy="1552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ym typeface="Symbol" pitchFamily="18" charset="2"/>
              </a:rPr>
              <a:t>*Actually, this is alternating current, later chapter</a:t>
            </a:r>
          </a:p>
        </p:txBody>
      </p:sp>
      <p:sp>
        <p:nvSpPr>
          <p:cNvPr id="705686" name="Text Box 150"/>
          <p:cNvSpPr txBox="1">
            <a:spLocks noChangeArrowheads="1"/>
          </p:cNvSpPr>
          <p:nvPr/>
        </p:nvSpPr>
        <p:spPr bwMode="auto">
          <a:xfrm>
            <a:off x="228600" y="5562600"/>
            <a:ext cx="838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If you put too many things on at once, a lot of current is drawn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The wires, which have some resistance, will start to get hot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To avoid setting the house on fire, add a fuse (or a circuit breaker)</a:t>
            </a:r>
          </a:p>
        </p:txBody>
      </p:sp>
      <p:grpSp>
        <p:nvGrpSpPr>
          <p:cNvPr id="705689" name="Group 153"/>
          <p:cNvGrpSpPr>
            <a:grpSpLocks/>
          </p:cNvGrpSpPr>
          <p:nvPr/>
        </p:nvGrpSpPr>
        <p:grpSpPr bwMode="auto">
          <a:xfrm>
            <a:off x="2819400" y="3276600"/>
            <a:ext cx="914400" cy="1216025"/>
            <a:chOff x="1776" y="2064"/>
            <a:chExt cx="576" cy="766"/>
          </a:xfrm>
        </p:grpSpPr>
        <p:sp>
          <p:nvSpPr>
            <p:cNvPr id="705684" name="Rectangle 148"/>
            <p:cNvSpPr>
              <a:spLocks noChangeArrowheads="1"/>
            </p:cNvSpPr>
            <p:nvPr/>
          </p:nvSpPr>
          <p:spPr bwMode="auto">
            <a:xfrm>
              <a:off x="1776" y="2328"/>
              <a:ext cx="57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665" name="Text Box 129"/>
            <p:cNvSpPr txBox="1">
              <a:spLocks noChangeArrowheads="1"/>
            </p:cNvSpPr>
            <p:nvPr/>
          </p:nvSpPr>
          <p:spPr bwMode="auto">
            <a:xfrm>
              <a:off x="1776" y="2064"/>
              <a:ext cx="576" cy="76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Fuse </a:t>
              </a:r>
              <a:br>
                <a:rPr lang="en-US" sz="2400">
                  <a:solidFill>
                    <a:schemeClr val="tx1"/>
                  </a:solidFill>
                </a:rPr>
              </a:br>
              <a:r>
                <a:rPr lang="en-US" sz="2400">
                  <a:solidFill>
                    <a:schemeClr val="tx1"/>
                  </a:solidFill>
                </a:rPr>
                <a:t/>
              </a:r>
              <a:br>
                <a:rPr lang="en-US" sz="2400">
                  <a:solidFill>
                    <a:schemeClr val="tx1"/>
                  </a:solidFill>
                </a:rPr>
              </a:br>
              <a:r>
                <a:rPr lang="en-US" sz="2400">
                  <a:solidFill>
                    <a:schemeClr val="tx1"/>
                  </a:solidFill>
                </a:rPr>
                <a:t>box</a:t>
              </a:r>
            </a:p>
          </p:txBody>
        </p:sp>
        <p:sp>
          <p:nvSpPr>
            <p:cNvPr id="705680" name="Line 144"/>
            <p:cNvSpPr>
              <a:spLocks noChangeShapeType="1"/>
            </p:cNvSpPr>
            <p:nvPr/>
          </p:nvSpPr>
          <p:spPr bwMode="auto">
            <a:xfrm>
              <a:off x="2256" y="240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77" name="Freeform 141"/>
            <p:cNvSpPr>
              <a:spLocks/>
            </p:cNvSpPr>
            <p:nvPr/>
          </p:nvSpPr>
          <p:spPr bwMode="auto">
            <a:xfrm>
              <a:off x="1904" y="2328"/>
              <a:ext cx="336" cy="144"/>
            </a:xfrm>
            <a:custGeom>
              <a:avLst/>
              <a:gdLst>
                <a:gd name="T0" fmla="*/ 0 w 480"/>
                <a:gd name="T1" fmla="*/ 112 h 224"/>
                <a:gd name="T2" fmla="*/ 96 w 480"/>
                <a:gd name="T3" fmla="*/ 16 h 224"/>
                <a:gd name="T4" fmla="*/ 336 w 480"/>
                <a:gd name="T5" fmla="*/ 208 h 224"/>
                <a:gd name="T6" fmla="*/ 480 w 480"/>
                <a:gd name="T7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0" h="224">
                  <a:moveTo>
                    <a:pt x="0" y="112"/>
                  </a:moveTo>
                  <a:cubicBezTo>
                    <a:pt x="20" y="56"/>
                    <a:pt x="40" y="0"/>
                    <a:pt x="96" y="16"/>
                  </a:cubicBezTo>
                  <a:cubicBezTo>
                    <a:pt x="152" y="32"/>
                    <a:pt x="272" y="192"/>
                    <a:pt x="336" y="208"/>
                  </a:cubicBezTo>
                  <a:cubicBezTo>
                    <a:pt x="400" y="224"/>
                    <a:pt x="440" y="168"/>
                    <a:pt x="480" y="11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678" name="Oval 142"/>
            <p:cNvSpPr>
              <a:spLocks noChangeArrowheads="1"/>
            </p:cNvSpPr>
            <p:nvPr/>
          </p:nvSpPr>
          <p:spPr bwMode="auto">
            <a:xfrm>
              <a:off x="2224" y="2384"/>
              <a:ext cx="48" cy="48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679" name="Oval 143"/>
            <p:cNvSpPr>
              <a:spLocks noChangeArrowheads="1"/>
            </p:cNvSpPr>
            <p:nvPr/>
          </p:nvSpPr>
          <p:spPr bwMode="auto">
            <a:xfrm>
              <a:off x="1872" y="2376"/>
              <a:ext cx="48" cy="48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681" name="Line 145"/>
            <p:cNvSpPr>
              <a:spLocks noChangeShapeType="1"/>
            </p:cNvSpPr>
            <p:nvPr/>
          </p:nvSpPr>
          <p:spPr bwMode="auto">
            <a:xfrm>
              <a:off x="1776" y="240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5671" name="Line 135"/>
          <p:cNvSpPr>
            <a:spLocks noChangeShapeType="1"/>
          </p:cNvSpPr>
          <p:nvPr/>
        </p:nvSpPr>
        <p:spPr bwMode="auto">
          <a:xfrm flipH="1" flipV="1">
            <a:off x="2438400" y="39624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709" name="Group 173"/>
          <p:cNvGrpSpPr>
            <a:grpSpLocks/>
          </p:cNvGrpSpPr>
          <p:nvPr/>
        </p:nvGrpSpPr>
        <p:grpSpPr bwMode="auto">
          <a:xfrm>
            <a:off x="6019800" y="3746500"/>
            <a:ext cx="1066800" cy="1320800"/>
            <a:chOff x="3792" y="2360"/>
            <a:chExt cx="672" cy="832"/>
          </a:xfrm>
        </p:grpSpPr>
        <p:grpSp>
          <p:nvGrpSpPr>
            <p:cNvPr id="705690" name="Group 154"/>
            <p:cNvGrpSpPr>
              <a:grpSpLocks/>
            </p:cNvGrpSpPr>
            <p:nvPr/>
          </p:nvGrpSpPr>
          <p:grpSpPr bwMode="auto">
            <a:xfrm>
              <a:off x="3792" y="2360"/>
              <a:ext cx="672" cy="64"/>
              <a:chOff x="2016" y="1544"/>
              <a:chExt cx="672" cy="64"/>
            </a:xfrm>
          </p:grpSpPr>
          <p:sp>
            <p:nvSpPr>
              <p:cNvPr id="705691" name="Line 155"/>
              <p:cNvSpPr>
                <a:spLocks noChangeShapeType="1"/>
              </p:cNvSpPr>
              <p:nvPr/>
            </p:nvSpPr>
            <p:spPr bwMode="auto">
              <a:xfrm>
                <a:off x="2016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92" name="Oval 156"/>
              <p:cNvSpPr>
                <a:spLocks noChangeArrowheads="1"/>
              </p:cNvSpPr>
              <p:nvPr/>
            </p:nvSpPr>
            <p:spPr bwMode="auto">
              <a:xfrm>
                <a:off x="215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93" name="Line 157"/>
              <p:cNvSpPr>
                <a:spLocks noChangeShapeType="1"/>
              </p:cNvSpPr>
              <p:nvPr/>
            </p:nvSpPr>
            <p:spPr bwMode="auto">
              <a:xfrm>
                <a:off x="254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94" name="Oval 158"/>
              <p:cNvSpPr>
                <a:spLocks noChangeArrowheads="1"/>
              </p:cNvSpPr>
              <p:nvPr/>
            </p:nvSpPr>
            <p:spPr bwMode="auto">
              <a:xfrm>
                <a:off x="2504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695" name="Line 159"/>
              <p:cNvSpPr>
                <a:spLocks noChangeShapeType="1"/>
              </p:cNvSpPr>
              <p:nvPr/>
            </p:nvSpPr>
            <p:spPr bwMode="auto">
              <a:xfrm flipV="1">
                <a:off x="2200" y="1544"/>
                <a:ext cx="344" cy="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05697" name="Group 161"/>
            <p:cNvGrpSpPr>
              <a:grpSpLocks/>
            </p:cNvGrpSpPr>
            <p:nvPr/>
          </p:nvGrpSpPr>
          <p:grpSpPr bwMode="auto">
            <a:xfrm>
              <a:off x="3792" y="2744"/>
              <a:ext cx="672" cy="64"/>
              <a:chOff x="2016" y="1544"/>
              <a:chExt cx="672" cy="64"/>
            </a:xfrm>
          </p:grpSpPr>
          <p:sp>
            <p:nvSpPr>
              <p:cNvPr id="705698" name="Line 162"/>
              <p:cNvSpPr>
                <a:spLocks noChangeShapeType="1"/>
              </p:cNvSpPr>
              <p:nvPr/>
            </p:nvSpPr>
            <p:spPr bwMode="auto">
              <a:xfrm>
                <a:off x="2016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99" name="Oval 163"/>
              <p:cNvSpPr>
                <a:spLocks noChangeArrowheads="1"/>
              </p:cNvSpPr>
              <p:nvPr/>
            </p:nvSpPr>
            <p:spPr bwMode="auto">
              <a:xfrm>
                <a:off x="215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700" name="Line 164"/>
              <p:cNvSpPr>
                <a:spLocks noChangeShapeType="1"/>
              </p:cNvSpPr>
              <p:nvPr/>
            </p:nvSpPr>
            <p:spPr bwMode="auto">
              <a:xfrm>
                <a:off x="254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701" name="Oval 165"/>
              <p:cNvSpPr>
                <a:spLocks noChangeArrowheads="1"/>
              </p:cNvSpPr>
              <p:nvPr/>
            </p:nvSpPr>
            <p:spPr bwMode="auto">
              <a:xfrm>
                <a:off x="2504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702" name="Line 166"/>
              <p:cNvSpPr>
                <a:spLocks noChangeShapeType="1"/>
              </p:cNvSpPr>
              <p:nvPr/>
            </p:nvSpPr>
            <p:spPr bwMode="auto">
              <a:xfrm flipV="1">
                <a:off x="2200" y="1544"/>
                <a:ext cx="344" cy="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05703" name="Group 167"/>
            <p:cNvGrpSpPr>
              <a:grpSpLocks/>
            </p:cNvGrpSpPr>
            <p:nvPr/>
          </p:nvGrpSpPr>
          <p:grpSpPr bwMode="auto">
            <a:xfrm>
              <a:off x="3792" y="3128"/>
              <a:ext cx="672" cy="64"/>
              <a:chOff x="2016" y="1544"/>
              <a:chExt cx="672" cy="64"/>
            </a:xfrm>
          </p:grpSpPr>
          <p:sp>
            <p:nvSpPr>
              <p:cNvPr id="705704" name="Line 168"/>
              <p:cNvSpPr>
                <a:spLocks noChangeShapeType="1"/>
              </p:cNvSpPr>
              <p:nvPr/>
            </p:nvSpPr>
            <p:spPr bwMode="auto">
              <a:xfrm>
                <a:off x="2016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705" name="Oval 169"/>
              <p:cNvSpPr>
                <a:spLocks noChangeArrowheads="1"/>
              </p:cNvSpPr>
              <p:nvPr/>
            </p:nvSpPr>
            <p:spPr bwMode="auto">
              <a:xfrm>
                <a:off x="215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706" name="Line 170"/>
              <p:cNvSpPr>
                <a:spLocks noChangeShapeType="1"/>
              </p:cNvSpPr>
              <p:nvPr/>
            </p:nvSpPr>
            <p:spPr bwMode="auto">
              <a:xfrm>
                <a:off x="254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707" name="Oval 171"/>
              <p:cNvSpPr>
                <a:spLocks noChangeArrowheads="1"/>
              </p:cNvSpPr>
              <p:nvPr/>
            </p:nvSpPr>
            <p:spPr bwMode="auto">
              <a:xfrm>
                <a:off x="2504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708" name="Line 172"/>
              <p:cNvSpPr>
                <a:spLocks noChangeShapeType="1"/>
              </p:cNvSpPr>
              <p:nvPr/>
            </p:nvSpPr>
            <p:spPr bwMode="auto">
              <a:xfrm flipV="1">
                <a:off x="2200" y="1544"/>
                <a:ext cx="344" cy="4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705712" name="Picture 176" descr="j02808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90875"/>
            <a:ext cx="76200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5713" name="Picture 177" descr="j02808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62400"/>
            <a:ext cx="76200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5716" name="Text Box 180"/>
          <p:cNvSpPr txBox="1">
            <a:spLocks noChangeArrowheads="1"/>
          </p:cNvSpPr>
          <p:nvPr/>
        </p:nvSpPr>
        <p:spPr bwMode="auto">
          <a:xfrm>
            <a:off x="3048000" y="4876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Inside 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0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05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5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05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0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5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5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0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0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05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05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0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39" grpId="0" uiExpand="1" build="p"/>
      <p:bldP spid="705675" grpId="0" animBg="1"/>
      <p:bldP spid="705686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11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464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2679700"/>
            <a:ext cx="7994650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ChangeArrowheads="1"/>
          </p:cNvSpPr>
          <p:nvPr/>
        </p:nvSpPr>
        <p:spPr bwMode="auto">
          <a:xfrm>
            <a:off x="4343400" y="1600200"/>
            <a:ext cx="2209800" cy="12954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Why three wires?</a:t>
            </a:r>
          </a:p>
        </p:txBody>
      </p: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0" y="838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If a device is functioning properly, you need only two wires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“Live” and “Neutral” wires</a:t>
            </a:r>
          </a:p>
        </p:txBody>
      </p:sp>
      <p:sp>
        <p:nvSpPr>
          <p:cNvPr id="706676" name="Text Box 116"/>
          <p:cNvSpPr txBox="1">
            <a:spLocks noChangeArrowheads="1"/>
          </p:cNvSpPr>
          <p:nvPr/>
        </p:nvSpPr>
        <p:spPr bwMode="auto">
          <a:xfrm>
            <a:off x="5334000" y="243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Toaster</a:t>
            </a:r>
          </a:p>
        </p:txBody>
      </p:sp>
      <p:sp>
        <p:nvSpPr>
          <p:cNvPr id="706679" name="Line 119"/>
          <p:cNvSpPr>
            <a:spLocks noChangeShapeType="1"/>
          </p:cNvSpPr>
          <p:nvPr/>
        </p:nvSpPr>
        <p:spPr bwMode="auto">
          <a:xfrm rot="10800000" flipV="1">
            <a:off x="5943600" y="2362200"/>
            <a:ext cx="762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0" name="Line 120"/>
          <p:cNvSpPr>
            <a:spLocks noChangeShapeType="1"/>
          </p:cNvSpPr>
          <p:nvPr/>
        </p:nvSpPr>
        <p:spPr bwMode="auto">
          <a:xfrm rot="10800000">
            <a:off x="5791200" y="2209800"/>
            <a:ext cx="152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1" name="Line 121"/>
          <p:cNvSpPr>
            <a:spLocks noChangeShapeType="1"/>
          </p:cNvSpPr>
          <p:nvPr/>
        </p:nvSpPr>
        <p:spPr bwMode="auto">
          <a:xfrm rot="10800000" flipH="1">
            <a:off x="5638800" y="2209800"/>
            <a:ext cx="152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2" name="Line 122"/>
          <p:cNvSpPr>
            <a:spLocks noChangeShapeType="1"/>
          </p:cNvSpPr>
          <p:nvPr/>
        </p:nvSpPr>
        <p:spPr bwMode="auto">
          <a:xfrm rot="10800000">
            <a:off x="5486400" y="2209800"/>
            <a:ext cx="152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3" name="Line 123"/>
          <p:cNvSpPr>
            <a:spLocks noChangeShapeType="1"/>
          </p:cNvSpPr>
          <p:nvPr/>
        </p:nvSpPr>
        <p:spPr bwMode="auto">
          <a:xfrm rot="10800000" flipH="1">
            <a:off x="5334000" y="2209800"/>
            <a:ext cx="152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4" name="Line 124"/>
          <p:cNvSpPr>
            <a:spLocks noChangeShapeType="1"/>
          </p:cNvSpPr>
          <p:nvPr/>
        </p:nvSpPr>
        <p:spPr bwMode="auto">
          <a:xfrm rot="10800000">
            <a:off x="5181600" y="2209800"/>
            <a:ext cx="152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5" name="Line 125"/>
          <p:cNvSpPr>
            <a:spLocks noChangeShapeType="1"/>
          </p:cNvSpPr>
          <p:nvPr/>
        </p:nvSpPr>
        <p:spPr bwMode="auto">
          <a:xfrm rot="10800000" flipV="1">
            <a:off x="5105400" y="2209800"/>
            <a:ext cx="762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6" name="Line 126"/>
          <p:cNvSpPr>
            <a:spLocks noChangeShapeType="1"/>
          </p:cNvSpPr>
          <p:nvPr/>
        </p:nvSpPr>
        <p:spPr bwMode="auto">
          <a:xfrm rot="10800000" flipV="1">
            <a:off x="6019800" y="2362200"/>
            <a:ext cx="22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7" name="Line 127"/>
          <p:cNvSpPr>
            <a:spLocks noChangeShapeType="1"/>
          </p:cNvSpPr>
          <p:nvPr/>
        </p:nvSpPr>
        <p:spPr bwMode="auto">
          <a:xfrm rot="10800000" flipV="1">
            <a:off x="4876800" y="2362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8" name="Line 128"/>
          <p:cNvSpPr>
            <a:spLocks noChangeShapeType="1"/>
          </p:cNvSpPr>
          <p:nvPr/>
        </p:nvSpPr>
        <p:spPr bwMode="auto">
          <a:xfrm>
            <a:off x="4876800" y="1981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0" name="Line 150"/>
          <p:cNvSpPr>
            <a:spLocks noChangeShapeType="1"/>
          </p:cNvSpPr>
          <p:nvPr/>
        </p:nvSpPr>
        <p:spPr bwMode="auto">
          <a:xfrm>
            <a:off x="6248400" y="19050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1" name="Line 151"/>
          <p:cNvSpPr>
            <a:spLocks noChangeShapeType="1"/>
          </p:cNvSpPr>
          <p:nvPr/>
        </p:nvSpPr>
        <p:spPr bwMode="auto">
          <a:xfrm flipH="1">
            <a:off x="5943600" y="19050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13" name="Group 153"/>
          <p:cNvGrpSpPr>
            <a:grpSpLocks/>
          </p:cNvGrpSpPr>
          <p:nvPr/>
        </p:nvGrpSpPr>
        <p:grpSpPr bwMode="auto">
          <a:xfrm>
            <a:off x="4876800" y="1841500"/>
            <a:ext cx="1066800" cy="101600"/>
            <a:chOff x="2016" y="1544"/>
            <a:chExt cx="672" cy="64"/>
          </a:xfrm>
        </p:grpSpPr>
        <p:sp>
          <p:nvSpPr>
            <p:cNvPr id="706714" name="Line 154"/>
            <p:cNvSpPr>
              <a:spLocks noChangeShapeType="1"/>
            </p:cNvSpPr>
            <p:nvPr/>
          </p:nvSpPr>
          <p:spPr bwMode="auto">
            <a:xfrm>
              <a:off x="2016" y="1584"/>
              <a:ext cx="1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15" name="Oval 155"/>
            <p:cNvSpPr>
              <a:spLocks noChangeArrowheads="1"/>
            </p:cNvSpPr>
            <p:nvPr/>
          </p:nvSpPr>
          <p:spPr bwMode="auto">
            <a:xfrm>
              <a:off x="215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16" name="Line 156"/>
            <p:cNvSpPr>
              <a:spLocks noChangeShapeType="1"/>
            </p:cNvSpPr>
            <p:nvPr/>
          </p:nvSpPr>
          <p:spPr bwMode="auto">
            <a:xfrm>
              <a:off x="2544" y="1584"/>
              <a:ext cx="1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17" name="Oval 157"/>
            <p:cNvSpPr>
              <a:spLocks noChangeArrowheads="1"/>
            </p:cNvSpPr>
            <p:nvPr/>
          </p:nvSpPr>
          <p:spPr bwMode="auto">
            <a:xfrm>
              <a:off x="2504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18" name="Line 158"/>
            <p:cNvSpPr>
              <a:spLocks noChangeShapeType="1"/>
            </p:cNvSpPr>
            <p:nvPr/>
          </p:nvSpPr>
          <p:spPr bwMode="auto">
            <a:xfrm flipV="1">
              <a:off x="2200" y="1544"/>
              <a:ext cx="344" cy="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6731" name="Group 171"/>
          <p:cNvGrpSpPr>
            <a:grpSpLocks/>
          </p:cNvGrpSpPr>
          <p:nvPr/>
        </p:nvGrpSpPr>
        <p:grpSpPr bwMode="auto">
          <a:xfrm>
            <a:off x="1371600" y="2362200"/>
            <a:ext cx="457200" cy="228600"/>
            <a:chOff x="1872" y="3408"/>
            <a:chExt cx="288" cy="144"/>
          </a:xfrm>
        </p:grpSpPr>
        <p:sp>
          <p:nvSpPr>
            <p:cNvPr id="706732" name="Line 172"/>
            <p:cNvSpPr>
              <a:spLocks noChangeShapeType="1"/>
            </p:cNvSpPr>
            <p:nvPr/>
          </p:nvSpPr>
          <p:spPr bwMode="auto">
            <a:xfrm>
              <a:off x="1872" y="3456"/>
              <a:ext cx="288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33" name="Line 173"/>
            <p:cNvSpPr>
              <a:spLocks noChangeShapeType="1"/>
            </p:cNvSpPr>
            <p:nvPr/>
          </p:nvSpPr>
          <p:spPr bwMode="auto">
            <a:xfrm>
              <a:off x="1920" y="3504"/>
              <a:ext cx="19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34" name="Line 174"/>
            <p:cNvSpPr>
              <a:spLocks noChangeShapeType="1"/>
            </p:cNvSpPr>
            <p:nvPr/>
          </p:nvSpPr>
          <p:spPr bwMode="auto">
            <a:xfrm>
              <a:off x="1968" y="3552"/>
              <a:ext cx="9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35" name="Line 175"/>
            <p:cNvSpPr>
              <a:spLocks noChangeShapeType="1"/>
            </p:cNvSpPr>
            <p:nvPr/>
          </p:nvSpPr>
          <p:spPr bwMode="auto">
            <a:xfrm flipV="1">
              <a:off x="2016" y="3408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36" name="Line 176"/>
          <p:cNvSpPr>
            <a:spLocks noChangeShapeType="1"/>
          </p:cNvSpPr>
          <p:nvPr/>
        </p:nvSpPr>
        <p:spPr bwMode="auto">
          <a:xfrm>
            <a:off x="1600200" y="1981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37" name="Line 177"/>
          <p:cNvSpPr>
            <a:spLocks noChangeShapeType="1"/>
          </p:cNvSpPr>
          <p:nvPr/>
        </p:nvSpPr>
        <p:spPr bwMode="auto">
          <a:xfrm>
            <a:off x="5943600" y="16002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38" name="Text Box 178"/>
          <p:cNvSpPr txBox="1">
            <a:spLocks noChangeArrowheads="1"/>
          </p:cNvSpPr>
          <p:nvPr/>
        </p:nvSpPr>
        <p:spPr bwMode="auto">
          <a:xfrm>
            <a:off x="0" y="3048000"/>
            <a:ext cx="7391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If the live wire accidentally touches the casing, the person can be electrocuted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The wrong solution – connect the neutral to the casing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Now imagine the neutral wire breaks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The person again can be electrocuted</a:t>
            </a:r>
          </a:p>
        </p:txBody>
      </p:sp>
      <p:pic>
        <p:nvPicPr>
          <p:cNvPr id="706756" name="Picture 196" descr="j00787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1295400"/>
            <a:ext cx="11652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06760" name="Group 200"/>
          <p:cNvGrpSpPr>
            <a:grpSpLocks/>
          </p:cNvGrpSpPr>
          <p:nvPr/>
        </p:nvGrpSpPr>
        <p:grpSpPr bwMode="auto">
          <a:xfrm>
            <a:off x="7467600" y="3048000"/>
            <a:ext cx="457200" cy="228600"/>
            <a:chOff x="1872" y="3408"/>
            <a:chExt cx="288" cy="144"/>
          </a:xfrm>
        </p:grpSpPr>
        <p:sp>
          <p:nvSpPr>
            <p:cNvPr id="706761" name="Line 201"/>
            <p:cNvSpPr>
              <a:spLocks noChangeShapeType="1"/>
            </p:cNvSpPr>
            <p:nvPr/>
          </p:nvSpPr>
          <p:spPr bwMode="auto">
            <a:xfrm>
              <a:off x="1872" y="3456"/>
              <a:ext cx="288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62" name="Line 202"/>
            <p:cNvSpPr>
              <a:spLocks noChangeShapeType="1"/>
            </p:cNvSpPr>
            <p:nvPr/>
          </p:nvSpPr>
          <p:spPr bwMode="auto">
            <a:xfrm>
              <a:off x="1920" y="3504"/>
              <a:ext cx="19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63" name="Line 203"/>
            <p:cNvSpPr>
              <a:spLocks noChangeShapeType="1"/>
            </p:cNvSpPr>
            <p:nvPr/>
          </p:nvSpPr>
          <p:spPr bwMode="auto">
            <a:xfrm>
              <a:off x="1968" y="3552"/>
              <a:ext cx="9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64" name="Line 204"/>
            <p:cNvSpPr>
              <a:spLocks noChangeShapeType="1"/>
            </p:cNvSpPr>
            <p:nvPr/>
          </p:nvSpPr>
          <p:spPr bwMode="auto">
            <a:xfrm flipV="1">
              <a:off x="2016" y="3408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66" name="Rectangle 206"/>
          <p:cNvSpPr>
            <a:spLocks noChangeArrowheads="1"/>
          </p:cNvSpPr>
          <p:nvPr/>
        </p:nvSpPr>
        <p:spPr bwMode="auto">
          <a:xfrm>
            <a:off x="4343400" y="1600200"/>
            <a:ext cx="2209800" cy="1295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77" name="Line 117"/>
          <p:cNvSpPr>
            <a:spLocks noChangeShapeType="1"/>
          </p:cNvSpPr>
          <p:nvPr/>
        </p:nvSpPr>
        <p:spPr bwMode="auto">
          <a:xfrm>
            <a:off x="4343400" y="1828800"/>
            <a:ext cx="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08" name="Line 148"/>
          <p:cNvSpPr>
            <a:spLocks noChangeShapeType="1"/>
          </p:cNvSpPr>
          <p:nvPr/>
        </p:nvSpPr>
        <p:spPr bwMode="auto">
          <a:xfrm flipH="1">
            <a:off x="914400" y="1905000"/>
            <a:ext cx="396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09" name="Line 149"/>
          <p:cNvSpPr>
            <a:spLocks noChangeShapeType="1"/>
          </p:cNvSpPr>
          <p:nvPr/>
        </p:nvSpPr>
        <p:spPr bwMode="auto">
          <a:xfrm flipH="1">
            <a:off x="1600200" y="1981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7" name="Line 207"/>
          <p:cNvSpPr>
            <a:spLocks noChangeShapeType="1"/>
          </p:cNvSpPr>
          <p:nvPr/>
        </p:nvSpPr>
        <p:spPr bwMode="auto">
          <a:xfrm flipH="1">
            <a:off x="4876800" y="2362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8" name="Line 208"/>
          <p:cNvSpPr>
            <a:spLocks noChangeShapeType="1"/>
          </p:cNvSpPr>
          <p:nvPr/>
        </p:nvSpPr>
        <p:spPr bwMode="auto">
          <a:xfrm>
            <a:off x="2590800" y="19812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73" name="Group 213"/>
          <p:cNvGrpSpPr>
            <a:grpSpLocks/>
          </p:cNvGrpSpPr>
          <p:nvPr/>
        </p:nvGrpSpPr>
        <p:grpSpPr bwMode="auto">
          <a:xfrm>
            <a:off x="2895600" y="1981200"/>
            <a:ext cx="2209800" cy="914400"/>
            <a:chOff x="1824" y="1248"/>
            <a:chExt cx="1392" cy="576"/>
          </a:xfrm>
        </p:grpSpPr>
        <p:sp>
          <p:nvSpPr>
            <p:cNvPr id="706769" name="Line 209"/>
            <p:cNvSpPr>
              <a:spLocks noChangeShapeType="1"/>
            </p:cNvSpPr>
            <p:nvPr/>
          </p:nvSpPr>
          <p:spPr bwMode="auto">
            <a:xfrm flipH="1">
              <a:off x="1824" y="1248"/>
              <a:ext cx="12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70" name="Line 210"/>
            <p:cNvSpPr>
              <a:spLocks noChangeShapeType="1"/>
            </p:cNvSpPr>
            <p:nvPr/>
          </p:nvSpPr>
          <p:spPr bwMode="auto">
            <a:xfrm flipH="1">
              <a:off x="3072" y="1248"/>
              <a:ext cx="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72" name="Line 212"/>
            <p:cNvSpPr>
              <a:spLocks noChangeShapeType="1"/>
            </p:cNvSpPr>
            <p:nvPr/>
          </p:nvSpPr>
          <p:spPr bwMode="auto">
            <a:xfrm flipH="1">
              <a:off x="3072" y="1488"/>
              <a:ext cx="1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75" name="Text Box 215"/>
          <p:cNvSpPr txBox="1">
            <a:spLocks noChangeArrowheads="1"/>
          </p:cNvSpPr>
          <p:nvPr/>
        </p:nvSpPr>
        <p:spPr bwMode="auto">
          <a:xfrm>
            <a:off x="0" y="4940300"/>
            <a:ext cx="7391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The right solution:  Add a third “ground” wire connected directly to ground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Normally no current will flow in this wire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If the hot wire touches the casing, it will trigger the fuse/circuit breaker and protect the person</a:t>
            </a:r>
          </a:p>
        </p:txBody>
      </p:sp>
      <p:grpSp>
        <p:nvGrpSpPr>
          <p:cNvPr id="706777" name="Group 217"/>
          <p:cNvGrpSpPr>
            <a:grpSpLocks/>
          </p:cNvGrpSpPr>
          <p:nvPr/>
        </p:nvGrpSpPr>
        <p:grpSpPr bwMode="auto">
          <a:xfrm>
            <a:off x="1600200" y="2057400"/>
            <a:ext cx="2971800" cy="838200"/>
            <a:chOff x="1008" y="1296"/>
            <a:chExt cx="1872" cy="528"/>
          </a:xfrm>
        </p:grpSpPr>
        <p:sp>
          <p:nvSpPr>
            <p:cNvPr id="706774" name="Line 214"/>
            <p:cNvSpPr>
              <a:spLocks noChangeShapeType="1"/>
            </p:cNvSpPr>
            <p:nvPr/>
          </p:nvSpPr>
          <p:spPr bwMode="auto">
            <a:xfrm flipH="1">
              <a:off x="1008" y="1296"/>
              <a:ext cx="187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76" name="Line 216"/>
            <p:cNvSpPr>
              <a:spLocks noChangeShapeType="1"/>
            </p:cNvSpPr>
            <p:nvPr/>
          </p:nvSpPr>
          <p:spPr bwMode="auto">
            <a:xfrm flipH="1">
              <a:off x="2880" y="1296"/>
              <a:ext cx="0" cy="528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06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0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0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706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706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0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0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06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0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706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706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706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706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06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06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06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6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06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06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0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 build="p"/>
      <p:bldP spid="706737" grpId="0" animBg="1"/>
      <p:bldP spid="706737" grpId="1" animBg="1"/>
      <p:bldP spid="706738" grpId="0" uiExpand="1" build="p"/>
      <p:bldP spid="706766" grpId="0" animBg="1"/>
      <p:bldP spid="706766" grpId="1" animBg="1"/>
      <p:bldP spid="706766" grpId="2" animBg="1"/>
      <p:bldP spid="706766" grpId="3" animBg="1"/>
      <p:bldP spid="706767" grpId="0" animBg="1"/>
      <p:bldP spid="706767" grpId="1" animBg="1"/>
      <p:bldP spid="706768" grpId="0" animBg="1"/>
      <p:bldP spid="706768" grpId="1" animBg="1"/>
      <p:bldP spid="7067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10c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238054"/>
            <a:ext cx="7896225" cy="2009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752600"/>
            <a:ext cx="721042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Parallel  and Series - Formulas</a:t>
            </a:r>
          </a:p>
        </p:txBody>
      </p:sp>
      <p:graphicFrame>
        <p:nvGraphicFramePr>
          <p:cNvPr id="690296" name="Group 120"/>
          <p:cNvGraphicFramePr>
            <a:graphicFrameLocks noGrp="1"/>
          </p:cNvGraphicFramePr>
          <p:nvPr/>
        </p:nvGraphicFramePr>
        <p:xfrm>
          <a:off x="457200" y="1066800"/>
          <a:ext cx="8229600" cy="4740275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4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Capacitor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Resistor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Inductor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Series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Parallel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4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Fundamental Formula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90265" name="Group 89"/>
          <p:cNvGrpSpPr>
            <a:grpSpLocks/>
          </p:cNvGrpSpPr>
          <p:nvPr/>
        </p:nvGrpSpPr>
        <p:grpSpPr bwMode="auto">
          <a:xfrm rot="16200000">
            <a:off x="3390900" y="1536700"/>
            <a:ext cx="228600" cy="457200"/>
            <a:chOff x="4896" y="3360"/>
            <a:chExt cx="144" cy="288"/>
          </a:xfrm>
        </p:grpSpPr>
        <p:sp>
          <p:nvSpPr>
            <p:cNvPr id="690266" name="Line 90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67" name="Line 91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68" name="Line 92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69" name="Line 93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0270" name="Group 94"/>
          <p:cNvGrpSpPr>
            <a:grpSpLocks/>
          </p:cNvGrpSpPr>
          <p:nvPr/>
        </p:nvGrpSpPr>
        <p:grpSpPr bwMode="auto">
          <a:xfrm>
            <a:off x="4800600" y="1574800"/>
            <a:ext cx="1371600" cy="304800"/>
            <a:chOff x="4272" y="3792"/>
            <a:chExt cx="864" cy="192"/>
          </a:xfrm>
        </p:grpSpPr>
        <p:sp>
          <p:nvSpPr>
            <p:cNvPr id="690271" name="Line 95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2" name="Line 96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3" name="Line 97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4" name="Line 98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5" name="Line 99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6" name="Line 100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7" name="Line 101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8" name="Line 102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79" name="Line 103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90281" name="Object 105"/>
          <p:cNvGraphicFramePr>
            <a:graphicFrameLocks noChangeAspect="1"/>
          </p:cNvGraphicFramePr>
          <p:nvPr/>
        </p:nvGraphicFramePr>
        <p:xfrm>
          <a:off x="4724400" y="2565400"/>
          <a:ext cx="1752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27" name="Equation" r:id="rId3" imgW="711000" imgH="228600" progId="Equation.DSMT4">
                  <p:embed/>
                </p:oleObj>
              </mc:Choice>
              <mc:Fallback>
                <p:oleObj name="Equation" r:id="rId3" imgW="711000" imgH="228600" progId="Equation.DSMT4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65400"/>
                        <a:ext cx="17526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82" name="Object 106"/>
          <p:cNvGraphicFramePr>
            <a:graphicFrameLocks noChangeAspect="1"/>
          </p:cNvGraphicFramePr>
          <p:nvPr/>
        </p:nvGraphicFramePr>
        <p:xfrm>
          <a:off x="4648200" y="3556000"/>
          <a:ext cx="19716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28" name="Equation" r:id="rId5" imgW="799920" imgH="431640" progId="Equation.DSMT4">
                  <p:embed/>
                </p:oleObj>
              </mc:Choice>
              <mc:Fallback>
                <p:oleObj name="Equation" r:id="rId5" imgW="799920" imgH="431640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556000"/>
                        <a:ext cx="197167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83" name="Object 107"/>
          <p:cNvGraphicFramePr>
            <a:graphicFrameLocks noChangeAspect="1"/>
          </p:cNvGraphicFramePr>
          <p:nvPr/>
        </p:nvGraphicFramePr>
        <p:xfrm>
          <a:off x="2667000" y="3708400"/>
          <a:ext cx="17843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29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08400"/>
                        <a:ext cx="17843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85" name="Object 109"/>
          <p:cNvGraphicFramePr>
            <a:graphicFrameLocks noChangeAspect="1"/>
          </p:cNvGraphicFramePr>
          <p:nvPr/>
        </p:nvGraphicFramePr>
        <p:xfrm>
          <a:off x="2590800" y="2336800"/>
          <a:ext cx="20018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30" name="Equation" r:id="rId9" imgW="812520" imgH="431640" progId="Equation.DSMT4">
                  <p:embed/>
                </p:oleObj>
              </mc:Choice>
              <mc:Fallback>
                <p:oleObj name="Equation" r:id="rId9" imgW="812520" imgH="431640" progId="Equation.DSMT4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36800"/>
                        <a:ext cx="2001838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86" name="Object 110"/>
          <p:cNvGraphicFramePr>
            <a:graphicFrameLocks noChangeAspect="1"/>
          </p:cNvGraphicFramePr>
          <p:nvPr/>
        </p:nvGraphicFramePr>
        <p:xfrm>
          <a:off x="6813550" y="2540000"/>
          <a:ext cx="16891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31" name="Equation" r:id="rId11" imgW="685800" imgH="228600" progId="Equation.DSMT4">
                  <p:embed/>
                </p:oleObj>
              </mc:Choice>
              <mc:Fallback>
                <p:oleObj name="Equation" r:id="rId11" imgW="685800" imgH="228600" progId="Equation.DSMT4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2540000"/>
                        <a:ext cx="16891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87" name="Object 111"/>
          <p:cNvGraphicFramePr>
            <a:graphicFrameLocks noChangeAspect="1"/>
          </p:cNvGraphicFramePr>
          <p:nvPr/>
        </p:nvGraphicFramePr>
        <p:xfrm>
          <a:off x="6737350" y="3530600"/>
          <a:ext cx="19081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32" name="Equation" r:id="rId13" imgW="774360" imgH="431640" progId="Equation.DSMT4">
                  <p:embed/>
                </p:oleObj>
              </mc:Choice>
              <mc:Fallback>
                <p:oleObj name="Equation" r:id="rId13" imgW="774360" imgH="431640" progId="Equation.DSMT4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3530600"/>
                        <a:ext cx="190817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97" name="Object 121"/>
          <p:cNvGraphicFramePr>
            <a:graphicFrameLocks noChangeAspect="1"/>
          </p:cNvGraphicFramePr>
          <p:nvPr/>
        </p:nvGraphicFramePr>
        <p:xfrm>
          <a:off x="2884488" y="4748213"/>
          <a:ext cx="13462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33" name="Equation" r:id="rId15" imgW="545760" imgH="393480" progId="Equation.DSMT4">
                  <p:embed/>
                </p:oleObj>
              </mc:Choice>
              <mc:Fallback>
                <p:oleObj name="Equation" r:id="rId15" imgW="545760" imgH="393480" progId="Equation.DSMT4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4748213"/>
                        <a:ext cx="13462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98" name="Object 122"/>
          <p:cNvGraphicFramePr>
            <a:graphicFrameLocks noChangeAspect="1"/>
          </p:cNvGraphicFramePr>
          <p:nvPr/>
        </p:nvGraphicFramePr>
        <p:xfrm>
          <a:off x="4878388" y="4954588"/>
          <a:ext cx="13779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34" name="Equation" r:id="rId17" imgW="558720" imgH="177480" progId="Equation.DSMT4">
                  <p:embed/>
                </p:oleObj>
              </mc:Choice>
              <mc:Fallback>
                <p:oleObj name="Equation" r:id="rId17" imgW="558720" imgH="177480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4954588"/>
                        <a:ext cx="137795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0299" name="Object 123"/>
          <p:cNvGraphicFramePr>
            <a:graphicFrameLocks noChangeAspect="1"/>
          </p:cNvGraphicFramePr>
          <p:nvPr/>
        </p:nvGraphicFramePr>
        <p:xfrm>
          <a:off x="6781800" y="4759325"/>
          <a:ext cx="17526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135" name="Equation" r:id="rId19" imgW="711000" imgH="393480" progId="Equation.DSMT4">
                  <p:embed/>
                </p:oleObj>
              </mc:Choice>
              <mc:Fallback>
                <p:oleObj name="Equation" r:id="rId19" imgW="711000" imgH="393480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759325"/>
                        <a:ext cx="17526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0317" name="Group 141"/>
          <p:cNvGrpSpPr>
            <a:grpSpLocks/>
          </p:cNvGrpSpPr>
          <p:nvPr/>
        </p:nvGrpSpPr>
        <p:grpSpPr bwMode="auto">
          <a:xfrm>
            <a:off x="6858000" y="1574800"/>
            <a:ext cx="1524000" cy="457200"/>
            <a:chOff x="2064" y="3888"/>
            <a:chExt cx="960" cy="288"/>
          </a:xfrm>
        </p:grpSpPr>
        <p:sp>
          <p:nvSpPr>
            <p:cNvPr id="690303" name="Arc 127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04" name="Arc 128"/>
            <p:cNvSpPr>
              <a:spLocks/>
            </p:cNvSpPr>
            <p:nvPr/>
          </p:nvSpPr>
          <p:spPr bwMode="auto">
            <a:xfrm rot="-10800000">
              <a:off x="2352" y="4030"/>
              <a:ext cx="96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09" name="Arc 133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10" name="Arc 134"/>
            <p:cNvSpPr>
              <a:spLocks/>
            </p:cNvSpPr>
            <p:nvPr/>
          </p:nvSpPr>
          <p:spPr bwMode="auto">
            <a:xfrm rot="-10800000">
              <a:off x="2496" y="4030"/>
              <a:ext cx="96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11" name="Arc 135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12" name="Arc 136"/>
            <p:cNvSpPr>
              <a:spLocks/>
            </p:cNvSpPr>
            <p:nvPr/>
          </p:nvSpPr>
          <p:spPr bwMode="auto">
            <a:xfrm rot="-10800000">
              <a:off x="2640" y="4030"/>
              <a:ext cx="96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13" name="Arc 137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 w 43200"/>
                <a:gd name="T1" fmla="*/ 21862 h 21862"/>
                <a:gd name="T2" fmla="*/ 43200 w 43200"/>
                <a:gd name="T3" fmla="*/ 21600 h 21862"/>
                <a:gd name="T4" fmla="*/ 21600 w 43200"/>
                <a:gd name="T5" fmla="*/ 21600 h 2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315" name="Line 139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316" name="Line 140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0318" name="Text Box 142"/>
          <p:cNvSpPr txBox="1">
            <a:spLocks noChangeArrowheads="1"/>
          </p:cNvSpPr>
          <p:nvPr/>
        </p:nvSpPr>
        <p:spPr bwMode="auto">
          <a:xfrm>
            <a:off x="457200" y="6324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9900"/>
                </a:solidFill>
                <a:sym typeface="Symbol" pitchFamily="18" charset="2"/>
              </a:rPr>
              <a:t>* To be defined in a later chapter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The Voltage Divider</a:t>
            </a:r>
          </a:p>
        </p:txBody>
      </p:sp>
      <p:grpSp>
        <p:nvGrpSpPr>
          <p:cNvPr id="701475" name="Group 35"/>
          <p:cNvGrpSpPr>
            <a:grpSpLocks/>
          </p:cNvGrpSpPr>
          <p:nvPr/>
        </p:nvGrpSpPr>
        <p:grpSpPr bwMode="auto">
          <a:xfrm rot="5400000">
            <a:off x="609600" y="2286000"/>
            <a:ext cx="1371600" cy="304800"/>
            <a:chOff x="4272" y="3792"/>
            <a:chExt cx="864" cy="192"/>
          </a:xfrm>
        </p:grpSpPr>
        <p:sp>
          <p:nvSpPr>
            <p:cNvPr id="701476" name="Line 36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77" name="Line 37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78" name="Line 38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79" name="Line 39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80" name="Line 40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81" name="Line 41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82" name="Line 42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83" name="Line 43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484" name="Line 44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1505" name="Group 65"/>
          <p:cNvGrpSpPr>
            <a:grpSpLocks/>
          </p:cNvGrpSpPr>
          <p:nvPr/>
        </p:nvGrpSpPr>
        <p:grpSpPr bwMode="auto">
          <a:xfrm>
            <a:off x="381000" y="2819400"/>
            <a:ext cx="533400" cy="671513"/>
            <a:chOff x="3696" y="2304"/>
            <a:chExt cx="336" cy="423"/>
          </a:xfrm>
        </p:grpSpPr>
        <p:grpSp>
          <p:nvGrpSpPr>
            <p:cNvPr id="701506" name="Group 66"/>
            <p:cNvGrpSpPr>
              <a:grpSpLocks/>
            </p:cNvGrpSpPr>
            <p:nvPr/>
          </p:nvGrpSpPr>
          <p:grpSpPr bwMode="auto">
            <a:xfrm>
              <a:off x="3744" y="2448"/>
              <a:ext cx="288" cy="144"/>
              <a:chOff x="2736" y="1632"/>
              <a:chExt cx="288" cy="144"/>
            </a:xfrm>
          </p:grpSpPr>
          <p:sp>
            <p:nvSpPr>
              <p:cNvPr id="701507" name="Line 67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08" name="Line 68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09" name="Line 69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10" name="Line 70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1511" name="Text Box 71"/>
            <p:cNvSpPr txBox="1">
              <a:spLocks noChangeArrowheads="1"/>
            </p:cNvSpPr>
            <p:nvPr/>
          </p:nvSpPr>
          <p:spPr bwMode="auto">
            <a:xfrm>
              <a:off x="3696" y="23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701512" name="Text Box 72"/>
            <p:cNvSpPr txBox="1">
              <a:spLocks noChangeArrowheads="1"/>
            </p:cNvSpPr>
            <p:nvPr/>
          </p:nvSpPr>
          <p:spPr bwMode="auto">
            <a:xfrm>
              <a:off x="3696" y="249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701513" name="Text Box 73"/>
          <p:cNvSpPr txBox="1">
            <a:spLocks noChangeArrowheads="1"/>
          </p:cNvSpPr>
          <p:nvPr/>
        </p:nvSpPr>
        <p:spPr bwMode="auto">
          <a:xfrm>
            <a:off x="381000" y="762000"/>
            <a:ext cx="7467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Many circuits can be thought of as a 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voltage divider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Intentionally or unintentionally</a:t>
            </a:r>
          </a:p>
        </p:txBody>
      </p:sp>
      <p:grpSp>
        <p:nvGrpSpPr>
          <p:cNvPr id="701514" name="Group 74"/>
          <p:cNvGrpSpPr>
            <a:grpSpLocks/>
          </p:cNvGrpSpPr>
          <p:nvPr/>
        </p:nvGrpSpPr>
        <p:grpSpPr bwMode="auto">
          <a:xfrm rot="5400000">
            <a:off x="609600" y="3657600"/>
            <a:ext cx="1371600" cy="304800"/>
            <a:chOff x="4272" y="3792"/>
            <a:chExt cx="864" cy="192"/>
          </a:xfrm>
        </p:grpSpPr>
        <p:sp>
          <p:nvSpPr>
            <p:cNvPr id="701515" name="Line 75"/>
            <p:cNvSpPr>
              <a:spLocks noChangeShapeType="1"/>
            </p:cNvSpPr>
            <p:nvPr/>
          </p:nvSpPr>
          <p:spPr bwMode="auto">
            <a:xfrm flipV="1">
              <a:off x="4416" y="3792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16" name="Line 76"/>
            <p:cNvSpPr>
              <a:spLocks noChangeShapeType="1"/>
            </p:cNvSpPr>
            <p:nvPr/>
          </p:nvSpPr>
          <p:spPr bwMode="auto">
            <a:xfrm>
              <a:off x="4464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17" name="Line 77"/>
            <p:cNvSpPr>
              <a:spLocks noChangeShapeType="1"/>
            </p:cNvSpPr>
            <p:nvPr/>
          </p:nvSpPr>
          <p:spPr bwMode="auto">
            <a:xfrm flipH="1">
              <a:off x="4560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18" name="Line 78"/>
            <p:cNvSpPr>
              <a:spLocks noChangeShapeType="1"/>
            </p:cNvSpPr>
            <p:nvPr/>
          </p:nvSpPr>
          <p:spPr bwMode="auto">
            <a:xfrm>
              <a:off x="4656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19" name="Line 79"/>
            <p:cNvSpPr>
              <a:spLocks noChangeShapeType="1"/>
            </p:cNvSpPr>
            <p:nvPr/>
          </p:nvSpPr>
          <p:spPr bwMode="auto">
            <a:xfrm flipH="1">
              <a:off x="4752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20" name="Line 80"/>
            <p:cNvSpPr>
              <a:spLocks noChangeShapeType="1"/>
            </p:cNvSpPr>
            <p:nvPr/>
          </p:nvSpPr>
          <p:spPr bwMode="auto">
            <a:xfrm>
              <a:off x="4848" y="3792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21" name="Line 81"/>
            <p:cNvSpPr>
              <a:spLocks noChangeShapeType="1"/>
            </p:cNvSpPr>
            <p:nvPr/>
          </p:nvSpPr>
          <p:spPr bwMode="auto">
            <a:xfrm flipV="1">
              <a:off x="4944" y="3888"/>
              <a:ext cx="4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22" name="Line 82"/>
            <p:cNvSpPr>
              <a:spLocks noChangeShapeType="1"/>
            </p:cNvSpPr>
            <p:nvPr/>
          </p:nvSpPr>
          <p:spPr bwMode="auto">
            <a:xfrm flipV="1">
              <a:off x="427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23" name="Line 83"/>
            <p:cNvSpPr>
              <a:spLocks noChangeShapeType="1"/>
            </p:cNvSpPr>
            <p:nvPr/>
          </p:nvSpPr>
          <p:spPr bwMode="auto">
            <a:xfrm flipV="1">
              <a:off x="4992" y="388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1524" name="Line 84"/>
          <p:cNvSpPr>
            <a:spLocks noChangeShapeType="1"/>
          </p:cNvSpPr>
          <p:nvPr/>
        </p:nvSpPr>
        <p:spPr bwMode="auto">
          <a:xfrm flipV="1">
            <a:off x="685800" y="17526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525" name="Line 85"/>
          <p:cNvSpPr>
            <a:spLocks noChangeShapeType="1"/>
          </p:cNvSpPr>
          <p:nvPr/>
        </p:nvSpPr>
        <p:spPr bwMode="auto">
          <a:xfrm flipV="1">
            <a:off x="685800" y="32766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526" name="Line 86"/>
          <p:cNvSpPr>
            <a:spLocks noChangeShapeType="1"/>
          </p:cNvSpPr>
          <p:nvPr/>
        </p:nvSpPr>
        <p:spPr bwMode="auto">
          <a:xfrm flipV="1">
            <a:off x="685800" y="4495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527" name="Line 87"/>
          <p:cNvSpPr>
            <a:spLocks noChangeShapeType="1"/>
          </p:cNvSpPr>
          <p:nvPr/>
        </p:nvSpPr>
        <p:spPr bwMode="auto">
          <a:xfrm flipV="1">
            <a:off x="685800" y="1752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528" name="Text Box 88"/>
          <p:cNvSpPr txBox="1">
            <a:spLocks noChangeArrowheads="1"/>
          </p:cNvSpPr>
          <p:nvPr/>
        </p:nvSpPr>
        <p:spPr bwMode="auto">
          <a:xfrm>
            <a:off x="6858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Euclid Math One" pitchFamily="18" charset="2"/>
              </a:rPr>
              <a:t>E</a:t>
            </a:r>
          </a:p>
        </p:txBody>
      </p:sp>
      <p:sp>
        <p:nvSpPr>
          <p:cNvPr id="701529" name="Text Box 89"/>
          <p:cNvSpPr txBox="1">
            <a:spLocks noChangeArrowheads="1"/>
          </p:cNvSpPr>
          <p:nvPr/>
        </p:nvSpPr>
        <p:spPr bwMode="auto">
          <a:xfrm>
            <a:off x="685800" y="2133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endParaRPr lang="en-US" sz="2400" i="1">
              <a:solidFill>
                <a:schemeClr val="tx1"/>
              </a:solidFill>
            </a:endParaRPr>
          </a:p>
        </p:txBody>
      </p:sp>
      <p:sp>
        <p:nvSpPr>
          <p:cNvPr id="701530" name="Text Box 90"/>
          <p:cNvSpPr txBox="1">
            <a:spLocks noChangeArrowheads="1"/>
          </p:cNvSpPr>
          <p:nvPr/>
        </p:nvSpPr>
        <p:spPr bwMode="auto">
          <a:xfrm>
            <a:off x="685800" y="3657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R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endParaRPr lang="en-US" sz="2400" i="1">
              <a:solidFill>
                <a:schemeClr val="tx1"/>
              </a:solidFill>
            </a:endParaRPr>
          </a:p>
        </p:txBody>
      </p:sp>
      <p:sp>
        <p:nvSpPr>
          <p:cNvPr id="701531" name="Text Box 91"/>
          <p:cNvSpPr txBox="1">
            <a:spLocks noChangeArrowheads="1"/>
          </p:cNvSpPr>
          <p:nvPr/>
        </p:nvSpPr>
        <p:spPr bwMode="auto">
          <a:xfrm>
            <a:off x="3657600" y="4527550"/>
            <a:ext cx="5410200" cy="1187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If Mr. Curious has a resistance of 10 k</a:t>
            </a:r>
            <a:r>
              <a:rPr lang="en-US" sz="2400">
                <a:sym typeface="Symbol" pitchFamily="18" charset="2"/>
              </a:rPr>
              <a:t></a:t>
            </a:r>
            <a:r>
              <a:rPr lang="en-US" sz="2400"/>
              <a:t>  and the light bulb has a resistance of 240 </a:t>
            </a:r>
            <a:r>
              <a:rPr lang="en-US" sz="2400">
                <a:sym typeface="Symbol" pitchFamily="18" charset="2"/>
              </a:rPr>
              <a:t>, how bright is Mr. Curious?</a:t>
            </a:r>
          </a:p>
        </p:txBody>
      </p:sp>
      <p:graphicFrame>
        <p:nvGraphicFramePr>
          <p:cNvPr id="701532" name="Object 92"/>
          <p:cNvGraphicFramePr>
            <a:graphicFrameLocks noChangeAspect="1"/>
          </p:cNvGraphicFramePr>
          <p:nvPr/>
        </p:nvGraphicFramePr>
        <p:xfrm>
          <a:off x="6553200" y="2209800"/>
          <a:ext cx="1752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416" name="Equation" r:id="rId4" imgW="711000" imgH="228600" progId="Equation.DSMT4">
                  <p:embed/>
                </p:oleObj>
              </mc:Choice>
              <mc:Fallback>
                <p:oleObj name="Equation" r:id="rId4" imgW="711000" imgH="228600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209800"/>
                        <a:ext cx="17526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533" name="Object 93"/>
          <p:cNvGraphicFramePr>
            <a:graphicFrameLocks noChangeAspect="1"/>
          </p:cNvGraphicFramePr>
          <p:nvPr/>
        </p:nvGraphicFramePr>
        <p:xfrm>
          <a:off x="6400800" y="2743200"/>
          <a:ext cx="17843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417" name="Equation" r:id="rId6" imgW="723600" imgH="431640" progId="Equation.DSMT4">
                  <p:embed/>
                </p:oleObj>
              </mc:Choice>
              <mc:Fallback>
                <p:oleObj name="Equation" r:id="rId6" imgW="723600" imgH="431640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3200"/>
                        <a:ext cx="178435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534" name="Object 94"/>
          <p:cNvGraphicFramePr>
            <a:graphicFrameLocks noChangeAspect="1"/>
          </p:cNvGraphicFramePr>
          <p:nvPr/>
        </p:nvGraphicFramePr>
        <p:xfrm>
          <a:off x="1546225" y="2338388"/>
          <a:ext cx="325437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418" name="Equation" r:id="rId8" imgW="1320480" imgH="431640" progId="Equation.DSMT4">
                  <p:embed/>
                </p:oleObj>
              </mc:Choice>
              <mc:Fallback>
                <p:oleObj name="Equation" r:id="rId8" imgW="1320480" imgH="431640" progId="Equation.DSMT4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2338388"/>
                        <a:ext cx="3254375" cy="9382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535" name="Object 95"/>
          <p:cNvGraphicFramePr>
            <a:graphicFrameLocks noChangeAspect="1"/>
          </p:cNvGraphicFramePr>
          <p:nvPr/>
        </p:nvGraphicFramePr>
        <p:xfrm>
          <a:off x="1452563" y="3276600"/>
          <a:ext cx="334803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419" name="Equation" r:id="rId10" imgW="1358640" imgH="431640" progId="Equation.DSMT4">
                  <p:embed/>
                </p:oleObj>
              </mc:Choice>
              <mc:Fallback>
                <p:oleObj name="Equation" r:id="rId10" imgW="1358640" imgH="431640" progId="Equation.DSMT4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3276600"/>
                        <a:ext cx="3348037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569" name="Text Box 129"/>
          <p:cNvSpPr txBox="1">
            <a:spLocks noChangeArrowheads="1"/>
          </p:cNvSpPr>
          <p:nvPr/>
        </p:nvSpPr>
        <p:spPr bwMode="auto">
          <a:xfrm>
            <a:off x="2057400" y="1752600"/>
            <a:ext cx="7086600" cy="457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What’s the voltage drop across each of the resistors?</a:t>
            </a:r>
            <a:endParaRPr lang="en-US" sz="2400">
              <a:sym typeface="Symbol" pitchFamily="18" charset="2"/>
            </a:endParaRPr>
          </a:p>
        </p:txBody>
      </p:sp>
      <p:grpSp>
        <p:nvGrpSpPr>
          <p:cNvPr id="701572" name="Group 132"/>
          <p:cNvGrpSpPr>
            <a:grpSpLocks/>
          </p:cNvGrpSpPr>
          <p:nvPr/>
        </p:nvGrpSpPr>
        <p:grpSpPr bwMode="auto">
          <a:xfrm>
            <a:off x="892175" y="4343400"/>
            <a:ext cx="2689225" cy="2362200"/>
            <a:chOff x="562" y="2736"/>
            <a:chExt cx="1694" cy="1488"/>
          </a:xfrm>
        </p:grpSpPr>
        <p:sp>
          <p:nvSpPr>
            <p:cNvPr id="701537" name="Litebulb"/>
            <p:cNvSpPr>
              <a:spLocks noEditPoints="1" noChangeArrowheads="1"/>
            </p:cNvSpPr>
            <p:nvPr/>
          </p:nvSpPr>
          <p:spPr bwMode="auto">
            <a:xfrm>
              <a:off x="1104" y="2736"/>
              <a:ext cx="681" cy="879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FFCC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1538" name="Group 98"/>
            <p:cNvGrpSpPr>
              <a:grpSpLocks/>
            </p:cNvGrpSpPr>
            <p:nvPr/>
          </p:nvGrpSpPr>
          <p:grpSpPr bwMode="auto">
            <a:xfrm>
              <a:off x="1920" y="3504"/>
              <a:ext cx="336" cy="423"/>
              <a:chOff x="3696" y="2304"/>
              <a:chExt cx="336" cy="423"/>
            </a:xfrm>
          </p:grpSpPr>
          <p:grpSp>
            <p:nvGrpSpPr>
              <p:cNvPr id="701539" name="Group 99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701540" name="Line 100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541" name="Line 101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542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543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1544" name="Text Box 104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701545" name="Text Box 105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grpSp>
          <p:nvGrpSpPr>
            <p:cNvPr id="701546" name="Group 106"/>
            <p:cNvGrpSpPr>
              <a:grpSpLocks/>
            </p:cNvGrpSpPr>
            <p:nvPr/>
          </p:nvGrpSpPr>
          <p:grpSpPr bwMode="auto">
            <a:xfrm>
              <a:off x="1968" y="4032"/>
              <a:ext cx="288" cy="144"/>
              <a:chOff x="1872" y="3408"/>
              <a:chExt cx="288" cy="144"/>
            </a:xfrm>
          </p:grpSpPr>
          <p:sp>
            <p:nvSpPr>
              <p:cNvPr id="701547" name="Line 107"/>
              <p:cNvSpPr>
                <a:spLocks noChangeShapeType="1"/>
              </p:cNvSpPr>
              <p:nvPr/>
            </p:nvSpPr>
            <p:spPr bwMode="auto">
              <a:xfrm>
                <a:off x="1872" y="3456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48" name="Line 108"/>
              <p:cNvSpPr>
                <a:spLocks noChangeShapeType="1"/>
              </p:cNvSpPr>
              <p:nvPr/>
            </p:nvSpPr>
            <p:spPr bwMode="auto">
              <a:xfrm>
                <a:off x="1920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49" name="Line 109"/>
              <p:cNvSpPr>
                <a:spLocks noChangeShapeType="1"/>
              </p:cNvSpPr>
              <p:nvPr/>
            </p:nvSpPr>
            <p:spPr bwMode="auto">
              <a:xfrm>
                <a:off x="1968" y="355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50" name="Line 110"/>
              <p:cNvSpPr>
                <a:spLocks noChangeShapeType="1"/>
              </p:cNvSpPr>
              <p:nvPr/>
            </p:nvSpPr>
            <p:spPr bwMode="auto">
              <a:xfrm flipV="1">
                <a:off x="2016" y="340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1551" name="Line 111"/>
            <p:cNvSpPr>
              <a:spLocks noChangeShapeType="1"/>
            </p:cNvSpPr>
            <p:nvPr/>
          </p:nvSpPr>
          <p:spPr bwMode="auto">
            <a:xfrm flipV="1">
              <a:off x="2112" y="379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52" name="Line 112"/>
            <p:cNvSpPr>
              <a:spLocks noChangeShapeType="1"/>
            </p:cNvSpPr>
            <p:nvPr/>
          </p:nvSpPr>
          <p:spPr bwMode="auto">
            <a:xfrm flipH="1" flipV="1">
              <a:off x="1440" y="3648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701559" name="Picture 119" descr="j0078709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" y="3024"/>
              <a:ext cx="734" cy="10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1561" name="Line 121"/>
            <p:cNvSpPr>
              <a:spLocks noChangeShapeType="1"/>
            </p:cNvSpPr>
            <p:nvPr/>
          </p:nvSpPr>
          <p:spPr bwMode="auto">
            <a:xfrm flipV="1">
              <a:off x="2112" y="312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62" name="Line 122"/>
            <p:cNvSpPr>
              <a:spLocks noChangeShapeType="1"/>
            </p:cNvSpPr>
            <p:nvPr/>
          </p:nvSpPr>
          <p:spPr bwMode="auto">
            <a:xfrm flipV="1">
              <a:off x="1872" y="31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563" name="Line 123"/>
            <p:cNvSpPr>
              <a:spLocks noChangeShapeType="1"/>
            </p:cNvSpPr>
            <p:nvPr/>
          </p:nvSpPr>
          <p:spPr bwMode="auto">
            <a:xfrm flipH="1">
              <a:off x="1872" y="312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1564" name="Group 124"/>
            <p:cNvGrpSpPr>
              <a:grpSpLocks/>
            </p:cNvGrpSpPr>
            <p:nvPr/>
          </p:nvGrpSpPr>
          <p:grpSpPr bwMode="auto">
            <a:xfrm>
              <a:off x="706" y="4080"/>
              <a:ext cx="288" cy="144"/>
              <a:chOff x="1872" y="3408"/>
              <a:chExt cx="288" cy="144"/>
            </a:xfrm>
          </p:grpSpPr>
          <p:sp>
            <p:nvSpPr>
              <p:cNvPr id="701565" name="Line 125"/>
              <p:cNvSpPr>
                <a:spLocks noChangeShapeType="1"/>
              </p:cNvSpPr>
              <p:nvPr/>
            </p:nvSpPr>
            <p:spPr bwMode="auto">
              <a:xfrm>
                <a:off x="1872" y="3456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66" name="Line 126"/>
              <p:cNvSpPr>
                <a:spLocks noChangeShapeType="1"/>
              </p:cNvSpPr>
              <p:nvPr/>
            </p:nvSpPr>
            <p:spPr bwMode="auto">
              <a:xfrm>
                <a:off x="1920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67" name="Line 127"/>
              <p:cNvSpPr>
                <a:spLocks noChangeShapeType="1"/>
              </p:cNvSpPr>
              <p:nvPr/>
            </p:nvSpPr>
            <p:spPr bwMode="auto">
              <a:xfrm>
                <a:off x="1968" y="355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68" name="Line 128"/>
              <p:cNvSpPr>
                <a:spLocks noChangeShapeType="1"/>
              </p:cNvSpPr>
              <p:nvPr/>
            </p:nvSpPr>
            <p:spPr bwMode="auto">
              <a:xfrm flipV="1">
                <a:off x="2016" y="340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1570" name="Text Box 130"/>
            <p:cNvSpPr txBox="1">
              <a:spLocks noChangeArrowheads="1"/>
            </p:cNvSpPr>
            <p:nvPr/>
          </p:nvSpPr>
          <p:spPr bwMode="auto">
            <a:xfrm>
              <a:off x="1392" y="3744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120 V</a:t>
              </a:r>
            </a:p>
          </p:txBody>
        </p:sp>
      </p:grpSp>
      <p:graphicFrame>
        <p:nvGraphicFramePr>
          <p:cNvPr id="701571" name="Object 131"/>
          <p:cNvGraphicFramePr>
            <a:graphicFrameLocks noChangeAspect="1"/>
          </p:cNvGraphicFramePr>
          <p:nvPr/>
        </p:nvGraphicFramePr>
        <p:xfrm>
          <a:off x="3724275" y="5756275"/>
          <a:ext cx="403701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420" name="Equation" r:id="rId13" imgW="1638000" imgH="393480" progId="Equation.DSMT4">
                  <p:embed/>
                </p:oleObj>
              </mc:Choice>
              <mc:Fallback>
                <p:oleObj name="Equation" r:id="rId13" imgW="1638000" imgH="393480" progId="Equation.DSMT4">
                  <p:embed/>
                  <p:pic>
                    <p:nvPicPr>
                      <p:cNvPr id="0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5756275"/>
                        <a:ext cx="403701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573" name="Line 133"/>
          <p:cNvSpPr>
            <a:spLocks noChangeShapeType="1"/>
          </p:cNvSpPr>
          <p:nvPr/>
        </p:nvSpPr>
        <p:spPr bwMode="auto">
          <a:xfrm>
            <a:off x="1371600" y="64008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574" name="Text Box 134"/>
          <p:cNvSpPr txBox="1">
            <a:spLocks noChangeArrowheads="1"/>
          </p:cNvSpPr>
          <p:nvPr/>
        </p:nvSpPr>
        <p:spPr bwMode="auto">
          <a:xfrm>
            <a:off x="4800600" y="3657600"/>
            <a:ext cx="3352800" cy="822325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ym typeface="Symbol" pitchFamily="18" charset="2"/>
              </a:rPr>
              <a:t>The larger resistor gets most of the voltage</a:t>
            </a:r>
          </a:p>
        </p:txBody>
      </p:sp>
      <p:sp>
        <p:nvSpPr>
          <p:cNvPr id="701575" name="Text Box 135"/>
          <p:cNvSpPr txBox="1">
            <a:spLocks noChangeArrowheads="1"/>
          </p:cNvSpPr>
          <p:nvPr/>
        </p:nvSpPr>
        <p:spPr bwMode="auto">
          <a:xfrm>
            <a:off x="6781800" y="6400800"/>
            <a:ext cx="23622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ym typeface="Symbol" pitchFamily="18" charset="2"/>
              </a:rPr>
              <a:t>Not very bright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015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1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1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0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0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5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015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513" grpId="0" build="p"/>
      <p:bldP spid="701531" grpId="0" animBg="1"/>
      <p:bldP spid="701569" grpId="0" animBg="1"/>
      <p:bldP spid="701573" grpId="0" animBg="1"/>
      <p:bldP spid="701574" grpId="0" uiExpand="1" build="p" animBg="1"/>
      <p:bldP spid="70157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971338"/>
              </p:ext>
            </p:extLst>
          </p:nvPr>
        </p:nvGraphicFramePr>
        <p:xfrm>
          <a:off x="1441044" y="990600"/>
          <a:ext cx="596493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20" name="Document" r:id="rId3" imgW="5491805" imgH="4285188" progId="Word.Document.12">
                  <p:embed/>
                </p:oleObj>
              </mc:Choice>
              <mc:Fallback>
                <p:oleObj name="Document" r:id="rId3" imgW="5491805" imgH="42851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1044" y="990600"/>
                        <a:ext cx="5964930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35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753423"/>
              </p:ext>
            </p:extLst>
          </p:nvPr>
        </p:nvGraphicFramePr>
        <p:xfrm>
          <a:off x="762000" y="1828800"/>
          <a:ext cx="7597929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6" name="Document" r:id="rId3" imgW="5491805" imgH="2095973" progId="Word.Document.12">
                  <p:embed/>
                </p:oleObj>
              </mc:Choice>
              <mc:Fallback>
                <p:oleObj name="Document" r:id="rId3" imgW="5491805" imgH="20959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828800"/>
                        <a:ext cx="7597929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463867"/>
              </p:ext>
            </p:extLst>
          </p:nvPr>
        </p:nvGraphicFramePr>
        <p:xfrm>
          <a:off x="1066800" y="228600"/>
          <a:ext cx="5494337" cy="584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77" name="Document" r:id="rId3" imgW="5491805" imgH="5846547" progId="Word.Document.12">
                  <p:embed/>
                </p:oleObj>
              </mc:Choice>
              <mc:Fallback>
                <p:oleObj name="Document" r:id="rId3" imgW="5491805" imgH="58465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28600"/>
                        <a:ext cx="5494337" cy="584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4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2400" y="2286000"/>
            <a:ext cx="8839200" cy="3261809"/>
            <a:chOff x="152400" y="2286000"/>
            <a:chExt cx="8839200" cy="3261809"/>
          </a:xfrm>
        </p:grpSpPr>
        <p:pic>
          <p:nvPicPr>
            <p:cNvPr id="747522" name="Picture 2" descr="Image result for series parallel circuit computer educati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286000"/>
              <a:ext cx="8839200" cy="32237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86400" y="4690894"/>
              <a:ext cx="1905000" cy="85691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 bwMode="auto">
            <a:xfrm>
              <a:off x="5486400" y="4953000"/>
              <a:ext cx="19812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TextBox 7"/>
          <p:cNvSpPr txBox="1"/>
          <p:nvPr/>
        </p:nvSpPr>
        <p:spPr>
          <a:xfrm>
            <a:off x="1447800" y="533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/>
                </a:solidFill>
              </a:rPr>
              <a:t>Which resistors are </a:t>
            </a:r>
            <a:r>
              <a:rPr lang="en-US" dirty="0" smtClean="0">
                <a:solidFill>
                  <a:schemeClr val="tx1"/>
                </a:solidFill>
              </a:rPr>
              <a:t>in series and which are in parallel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4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21618</TotalTime>
  <Words>1417</Words>
  <Application>Microsoft Office PowerPoint</Application>
  <PresentationFormat>On-screen Show (4:3)</PresentationFormat>
  <Paragraphs>242</Paragraphs>
  <Slides>25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 Black</vt:lpstr>
      <vt:lpstr>Courier New</vt:lpstr>
      <vt:lpstr>Euclid Math One</vt:lpstr>
      <vt:lpstr>Symbol</vt:lpstr>
      <vt:lpstr>Times New Roman</vt:lpstr>
      <vt:lpstr>Blank Presentation</vt:lpstr>
      <vt:lpstr>Equation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Wake Forest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Wake Forest University</dc:creator>
  <cp:lastModifiedBy>Kim-Shapiro, Daniel</cp:lastModifiedBy>
  <cp:revision>600</cp:revision>
  <cp:lastPrinted>1998-03-31T16:12:30Z</cp:lastPrinted>
  <dcterms:created xsi:type="dcterms:W3CDTF">1997-09-10T20:18:06Z</dcterms:created>
  <dcterms:modified xsi:type="dcterms:W3CDTF">2021-03-10T14:51:48Z</dcterms:modified>
</cp:coreProperties>
</file>