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sldIdLst>
    <p:sldId id="788" r:id="rId2"/>
    <p:sldId id="793" r:id="rId3"/>
    <p:sldId id="821" r:id="rId4"/>
    <p:sldId id="794" r:id="rId5"/>
    <p:sldId id="804" r:id="rId6"/>
    <p:sldId id="813" r:id="rId7"/>
    <p:sldId id="814" r:id="rId8"/>
    <p:sldId id="815" r:id="rId9"/>
    <p:sldId id="827" r:id="rId10"/>
    <p:sldId id="816" r:id="rId11"/>
    <p:sldId id="826" r:id="rId12"/>
    <p:sldId id="795" r:id="rId13"/>
    <p:sldId id="798" r:id="rId14"/>
    <p:sldId id="797" r:id="rId15"/>
    <p:sldId id="817" r:id="rId16"/>
    <p:sldId id="800" r:id="rId17"/>
    <p:sldId id="801" r:id="rId18"/>
    <p:sldId id="802" r:id="rId19"/>
    <p:sldId id="822" r:id="rId20"/>
    <p:sldId id="818" r:id="rId21"/>
    <p:sldId id="819" r:id="rId22"/>
    <p:sldId id="803" r:id="rId23"/>
    <p:sldId id="805" r:id="rId24"/>
    <p:sldId id="823" r:id="rId25"/>
    <p:sldId id="806" r:id="rId26"/>
  </p:sldIdLst>
  <p:sldSz cx="9144000" cy="6858000" type="screen4x3"/>
  <p:notesSz cx="6946900" cy="92329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800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800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800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800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8">
          <p15:clr>
            <a:srgbClr val="A4A3A4"/>
          </p15:clr>
        </p15:guide>
        <p15:guide id="2" pos="218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9900CC"/>
    <a:srgbClr val="FF0000"/>
    <a:srgbClr val="FFFF00"/>
    <a:srgbClr val="009900"/>
    <a:srgbClr val="99FF66"/>
    <a:srgbClr val="FFFFCC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1" autoAdjust="0"/>
    <p:restoredTop sz="86482" autoAdjust="0"/>
  </p:normalViewPr>
  <p:slideViewPr>
    <p:cSldViewPr>
      <p:cViewPr varScale="1">
        <p:scale>
          <a:sx n="51" d="100"/>
          <a:sy n="51" d="100"/>
        </p:scale>
        <p:origin x="972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908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image" Target="../media/image53.wmf"/><Relationship Id="rId7" Type="http://schemas.openxmlformats.org/officeDocument/2006/relationships/image" Target="../media/image57.wmf"/><Relationship Id="rId12" Type="http://schemas.openxmlformats.org/officeDocument/2006/relationships/image" Target="../media/image62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11" Type="http://schemas.openxmlformats.org/officeDocument/2006/relationships/image" Target="../media/image61.wmf"/><Relationship Id="rId5" Type="http://schemas.openxmlformats.org/officeDocument/2006/relationships/image" Target="../media/image55.wmf"/><Relationship Id="rId10" Type="http://schemas.openxmlformats.org/officeDocument/2006/relationships/image" Target="../media/image60.wmf"/><Relationship Id="rId4" Type="http://schemas.openxmlformats.org/officeDocument/2006/relationships/image" Target="../media/image54.wmf"/><Relationship Id="rId9" Type="http://schemas.openxmlformats.org/officeDocument/2006/relationships/image" Target="../media/image59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image" Target="../media/image64.wmf"/><Relationship Id="rId7" Type="http://schemas.openxmlformats.org/officeDocument/2006/relationships/image" Target="../media/image68.wmf"/><Relationship Id="rId2" Type="http://schemas.openxmlformats.org/officeDocument/2006/relationships/image" Target="../media/image58.wmf"/><Relationship Id="rId1" Type="http://schemas.openxmlformats.org/officeDocument/2006/relationships/image" Target="../media/image63.wmf"/><Relationship Id="rId6" Type="http://schemas.openxmlformats.org/officeDocument/2006/relationships/image" Target="../media/image67.wmf"/><Relationship Id="rId5" Type="http://schemas.openxmlformats.org/officeDocument/2006/relationships/image" Target="../media/image66.wmf"/><Relationship Id="rId10" Type="http://schemas.openxmlformats.org/officeDocument/2006/relationships/image" Target="../media/image71.wmf"/><Relationship Id="rId4" Type="http://schemas.openxmlformats.org/officeDocument/2006/relationships/image" Target="../media/image65.wmf"/><Relationship Id="rId9" Type="http://schemas.openxmlformats.org/officeDocument/2006/relationships/image" Target="../media/image70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6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7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1.wmf"/><Relationship Id="rId1" Type="http://schemas.openxmlformats.org/officeDocument/2006/relationships/image" Target="../media/image5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 defTabSz="923925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6450" cy="3462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86263"/>
            <a:ext cx="5095875" cy="415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0938"/>
            <a:ext cx="30099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 defTabSz="923925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0938"/>
            <a:ext cx="30099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solidFill>
                  <a:schemeClr val="tx1"/>
                </a:solidFill>
              </a:defRPr>
            </a:lvl1pPr>
          </a:lstStyle>
          <a:p>
            <a:fld id="{E987F08D-4CD3-44BE-ADF0-E42D2A83EE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325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https://www.youtube.com/watch?v=aIhk9eKOLzQ</a:t>
            </a:r>
          </a:p>
          <a:p>
            <a:r>
              <a:rPr lang="en-US" dirty="0" smtClean="0"/>
              <a:t>Are you smarter than a</a:t>
            </a:r>
            <a:r>
              <a:rPr lang="en-US" baseline="0" dirty="0" smtClean="0"/>
              <a:t> MIT grad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87F08D-4CD3-44BE-ADF0-E42D2A83EE8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950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Are there other types of lights that uses</a:t>
            </a:r>
            <a:r>
              <a:rPr lang="en-US" baseline="0" dirty="0" smtClean="0"/>
              <a:t> these (JIT)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87F08D-4CD3-44BE-ADF0-E42D2A83EE8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634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light bulb demo</a:t>
            </a:r>
          </a:p>
          <a:p>
            <a:r>
              <a:rPr lang="en-US" dirty="0" smtClean="0"/>
              <a:t>JIT – what is EMF – potential difference</a:t>
            </a:r>
            <a:r>
              <a:rPr lang="en-US" baseline="0" dirty="0" smtClean="0"/>
              <a:t> across battery, poor words (historical), ignores –</a:t>
            </a:r>
            <a:r>
              <a:rPr lang="en-US" baseline="0" dirty="0" err="1" smtClean="0"/>
              <a:t>ir.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87F08D-4CD3-44BE-ADF0-E42D2A83EE8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7357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Dashed</a:t>
            </a:r>
            <a:r>
              <a:rPr lang="en-US" baseline="0" dirty="0" smtClean="0"/>
              <a:t> lines are for the battery – like in Fig 28-1.    </a:t>
            </a:r>
            <a:r>
              <a:rPr lang="en-US" baseline="0" dirty="0" err="1" smtClean="0"/>
              <a:t>deltaV</a:t>
            </a:r>
            <a:r>
              <a:rPr lang="en-US" baseline="0" dirty="0" smtClean="0"/>
              <a:t> is also R/(</a:t>
            </a:r>
            <a:r>
              <a:rPr lang="en-US" baseline="0" dirty="0" err="1" smtClean="0"/>
              <a:t>r+R</a:t>
            </a:r>
            <a:r>
              <a:rPr lang="en-US" baseline="0" smtClean="0"/>
              <a:t>)</a:t>
            </a:r>
            <a:r>
              <a:rPr lang="en-US" baseline="0" smtClean="0">
                <a:latin typeface="Symbol" panose="05050102010706020507" pitchFamily="18" charset="2"/>
              </a:rPr>
              <a:t>E</a:t>
            </a:r>
            <a:r>
              <a:rPr lang="en-US" baseline="0" smtClean="0"/>
              <a:t>psilon = (50/60)30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87F08D-4CD3-44BE-ADF0-E42D2A83EE8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5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know + and – q then + is at high potential.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87F08D-4CD3-44BE-ADF0-E42D2A83EE8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883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 how get Q0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87F08D-4CD3-44BE-ADF0-E42D2A83EE8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0795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 I, same as discharging, just opposite direction (note </a:t>
            </a:r>
            <a:r>
              <a:rPr lang="en-US" smtClean="0"/>
              <a:t>how drawn).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87F08D-4CD3-44BE-ADF0-E42D2A83EE8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6189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JIT why ground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connnected</a:t>
            </a:r>
            <a:r>
              <a:rPr lang="en-US" baseline="0" dirty="0" smtClean="0"/>
              <a:t> to neutral (neutral goes to ground).  And note – neutral not connected to casing.</a:t>
            </a:r>
          </a:p>
          <a:p>
            <a:r>
              <a:rPr lang="en-US" baseline="0" dirty="0" smtClean="0"/>
              <a:t>Can you plug in three pong in two prong outlet – yes.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87F08D-4CD3-44BE-ADF0-E42D2A83EE8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894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9F7AD-01EA-4811-8EBA-87871D9D96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150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199038-CBF9-4063-B9E5-E37B763830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753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9F9A74-4ADF-4A0B-A3A2-8D6B056886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844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F9A6B03-2256-4C35-AF98-B97A10CD3D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17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0F337-B281-496D-84CD-7F2BA4B95C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346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664606-1360-4C4E-84C6-8A099897E3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929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235DBB-8CFB-4377-89C8-0204CAA9FC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938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CFFFA-1C72-4C22-A9CA-A7C4251ADA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972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59480-9C75-4E81-BB8A-9A052405D0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56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8AD081-1209-4B8F-9B99-10085F9832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411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A59911-795F-4DF9-BD37-298CFFCD0B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28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BB906C-4A31-4C69-8D35-8DE801B38C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68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18A0970C-68BE-46F9-A2D2-F2376520277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1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35.wmf"/><Relationship Id="rId4" Type="http://schemas.openxmlformats.org/officeDocument/2006/relationships/audio" Target="../media/audio1.wav"/><Relationship Id="rId9" Type="http://schemas.openxmlformats.org/officeDocument/2006/relationships/oleObject" Target="../embeddings/oleObject2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4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41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image" Target="../media/image47.png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4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3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4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49.jpeg"/><Relationship Id="rId4" Type="http://schemas.openxmlformats.org/officeDocument/2006/relationships/image" Target="../media/image48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50.wmf"/><Relationship Id="rId4" Type="http://schemas.openxmlformats.org/officeDocument/2006/relationships/oleObject" Target="../embeddings/oleObject40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image" Target="../media/image55.wmf"/><Relationship Id="rId18" Type="http://schemas.openxmlformats.org/officeDocument/2006/relationships/oleObject" Target="../embeddings/oleObject48.bin"/><Relationship Id="rId26" Type="http://schemas.openxmlformats.org/officeDocument/2006/relationships/oleObject" Target="../embeddings/oleObject52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59.wmf"/><Relationship Id="rId7" Type="http://schemas.openxmlformats.org/officeDocument/2006/relationships/image" Target="../media/image52.wmf"/><Relationship Id="rId12" Type="http://schemas.openxmlformats.org/officeDocument/2006/relationships/oleObject" Target="../embeddings/oleObject45.bin"/><Relationship Id="rId17" Type="http://schemas.openxmlformats.org/officeDocument/2006/relationships/image" Target="../media/image57.wmf"/><Relationship Id="rId25" Type="http://schemas.openxmlformats.org/officeDocument/2006/relationships/image" Target="../media/image6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7.bin"/><Relationship Id="rId20" Type="http://schemas.openxmlformats.org/officeDocument/2006/relationships/oleObject" Target="../embeddings/oleObject49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54.wmf"/><Relationship Id="rId24" Type="http://schemas.openxmlformats.org/officeDocument/2006/relationships/oleObject" Target="../embeddings/oleObject51.bin"/><Relationship Id="rId5" Type="http://schemas.openxmlformats.org/officeDocument/2006/relationships/image" Target="../media/image51.wmf"/><Relationship Id="rId15" Type="http://schemas.openxmlformats.org/officeDocument/2006/relationships/image" Target="../media/image56.wmf"/><Relationship Id="rId23" Type="http://schemas.openxmlformats.org/officeDocument/2006/relationships/image" Target="../media/image60.wmf"/><Relationship Id="rId10" Type="http://schemas.openxmlformats.org/officeDocument/2006/relationships/oleObject" Target="../embeddings/oleObject44.bin"/><Relationship Id="rId19" Type="http://schemas.openxmlformats.org/officeDocument/2006/relationships/image" Target="../media/image58.wmf"/><Relationship Id="rId4" Type="http://schemas.openxmlformats.org/officeDocument/2006/relationships/oleObject" Target="../embeddings/oleObject41.bin"/><Relationship Id="rId9" Type="http://schemas.openxmlformats.org/officeDocument/2006/relationships/image" Target="../media/image53.wmf"/><Relationship Id="rId14" Type="http://schemas.openxmlformats.org/officeDocument/2006/relationships/oleObject" Target="../embeddings/oleObject46.bin"/><Relationship Id="rId22" Type="http://schemas.openxmlformats.org/officeDocument/2006/relationships/oleObject" Target="../embeddings/oleObject50.bin"/><Relationship Id="rId27" Type="http://schemas.openxmlformats.org/officeDocument/2006/relationships/image" Target="../media/image62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13" Type="http://schemas.openxmlformats.org/officeDocument/2006/relationships/oleObject" Target="../embeddings/oleObject57.bin"/><Relationship Id="rId18" Type="http://schemas.openxmlformats.org/officeDocument/2006/relationships/image" Target="../media/image68.wmf"/><Relationship Id="rId3" Type="http://schemas.openxmlformats.org/officeDocument/2006/relationships/notesSlide" Target="../notesSlides/notesSlide7.xml"/><Relationship Id="rId21" Type="http://schemas.openxmlformats.org/officeDocument/2006/relationships/oleObject" Target="../embeddings/oleObject61.bin"/><Relationship Id="rId7" Type="http://schemas.openxmlformats.org/officeDocument/2006/relationships/oleObject" Target="../embeddings/oleObject54.bin"/><Relationship Id="rId12" Type="http://schemas.openxmlformats.org/officeDocument/2006/relationships/image" Target="../media/image65.wmf"/><Relationship Id="rId17" Type="http://schemas.openxmlformats.org/officeDocument/2006/relationships/oleObject" Target="../embeddings/oleObject59.bin"/><Relationship Id="rId25" Type="http://schemas.openxmlformats.org/officeDocument/2006/relationships/image" Target="../media/image71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7.wmf"/><Relationship Id="rId20" Type="http://schemas.openxmlformats.org/officeDocument/2006/relationships/image" Target="../media/image69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63.wmf"/><Relationship Id="rId11" Type="http://schemas.openxmlformats.org/officeDocument/2006/relationships/oleObject" Target="../embeddings/oleObject56.bin"/><Relationship Id="rId24" Type="http://schemas.openxmlformats.org/officeDocument/2006/relationships/oleObject" Target="../embeddings/oleObject62.bin"/><Relationship Id="rId5" Type="http://schemas.openxmlformats.org/officeDocument/2006/relationships/oleObject" Target="../embeddings/oleObject53.bin"/><Relationship Id="rId15" Type="http://schemas.openxmlformats.org/officeDocument/2006/relationships/oleObject" Target="../embeddings/oleObject58.bin"/><Relationship Id="rId23" Type="http://schemas.openxmlformats.org/officeDocument/2006/relationships/image" Target="../media/image73.png"/><Relationship Id="rId10" Type="http://schemas.openxmlformats.org/officeDocument/2006/relationships/image" Target="../media/image64.wmf"/><Relationship Id="rId19" Type="http://schemas.openxmlformats.org/officeDocument/2006/relationships/oleObject" Target="../embeddings/oleObject60.bin"/><Relationship Id="rId4" Type="http://schemas.openxmlformats.org/officeDocument/2006/relationships/image" Target="../media/image72.png"/><Relationship Id="rId9" Type="http://schemas.openxmlformats.org/officeDocument/2006/relationships/oleObject" Target="../embeddings/oleObject55.bin"/><Relationship Id="rId14" Type="http://schemas.openxmlformats.org/officeDocument/2006/relationships/image" Target="../media/image66.wmf"/><Relationship Id="rId22" Type="http://schemas.openxmlformats.org/officeDocument/2006/relationships/image" Target="../media/image70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5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76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78.png"/><Relationship Id="rId4" Type="http://schemas.openxmlformats.org/officeDocument/2006/relationships/image" Target="../media/image77.e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80.wmf"/><Relationship Id="rId4" Type="http://schemas.openxmlformats.org/officeDocument/2006/relationships/image" Target="../media/image79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19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8.wmf"/><Relationship Id="rId20" Type="http://schemas.openxmlformats.org/officeDocument/2006/relationships/image" Target="../media/image20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15.wmf"/><Relationship Id="rId19" Type="http://schemas.openxmlformats.org/officeDocument/2006/relationships/oleObject" Target="../embeddings/oleObject20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oleObject" Target="../embeddings/oleObject25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1.wmf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3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2.wmf"/><Relationship Id="rId14" Type="http://schemas.openxmlformats.org/officeDocument/2006/relationships/image" Target="../media/image2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5" name="WordArt 3"/>
          <p:cNvSpPr>
            <a:spLocks noChangeArrowheads="1" noChangeShapeType="1" noTextEdit="1"/>
          </p:cNvSpPr>
          <p:nvPr/>
        </p:nvSpPr>
        <p:spPr bwMode="auto">
          <a:xfrm>
            <a:off x="533400" y="76200"/>
            <a:ext cx="5067300" cy="1029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DC Circuits</a:t>
            </a:r>
          </a:p>
        </p:txBody>
      </p:sp>
      <p:grpSp>
        <p:nvGrpSpPr>
          <p:cNvPr id="684064" name="Group 32"/>
          <p:cNvGrpSpPr>
            <a:grpSpLocks/>
          </p:cNvGrpSpPr>
          <p:nvPr/>
        </p:nvGrpSpPr>
        <p:grpSpPr bwMode="auto">
          <a:xfrm>
            <a:off x="914400" y="6248400"/>
            <a:ext cx="1371600" cy="304800"/>
            <a:chOff x="4272" y="3792"/>
            <a:chExt cx="864" cy="192"/>
          </a:xfrm>
        </p:grpSpPr>
        <p:sp>
          <p:nvSpPr>
            <p:cNvPr id="684065" name="Line 33"/>
            <p:cNvSpPr>
              <a:spLocks noChangeShapeType="1"/>
            </p:cNvSpPr>
            <p:nvPr/>
          </p:nvSpPr>
          <p:spPr bwMode="auto">
            <a:xfrm flipV="1">
              <a:off x="4416" y="3792"/>
              <a:ext cx="48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4066" name="Line 34"/>
            <p:cNvSpPr>
              <a:spLocks noChangeShapeType="1"/>
            </p:cNvSpPr>
            <p:nvPr/>
          </p:nvSpPr>
          <p:spPr bwMode="auto">
            <a:xfrm>
              <a:off x="4464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4067" name="Line 35"/>
            <p:cNvSpPr>
              <a:spLocks noChangeShapeType="1"/>
            </p:cNvSpPr>
            <p:nvPr/>
          </p:nvSpPr>
          <p:spPr bwMode="auto">
            <a:xfrm flipH="1">
              <a:off x="4560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4068" name="Line 36"/>
            <p:cNvSpPr>
              <a:spLocks noChangeShapeType="1"/>
            </p:cNvSpPr>
            <p:nvPr/>
          </p:nvSpPr>
          <p:spPr bwMode="auto">
            <a:xfrm>
              <a:off x="4656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4069" name="Line 37"/>
            <p:cNvSpPr>
              <a:spLocks noChangeShapeType="1"/>
            </p:cNvSpPr>
            <p:nvPr/>
          </p:nvSpPr>
          <p:spPr bwMode="auto">
            <a:xfrm flipH="1">
              <a:off x="4752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4070" name="Line 38"/>
            <p:cNvSpPr>
              <a:spLocks noChangeShapeType="1"/>
            </p:cNvSpPr>
            <p:nvPr/>
          </p:nvSpPr>
          <p:spPr bwMode="auto">
            <a:xfrm>
              <a:off x="4848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4071" name="Line 39"/>
            <p:cNvSpPr>
              <a:spLocks noChangeShapeType="1"/>
            </p:cNvSpPr>
            <p:nvPr/>
          </p:nvSpPr>
          <p:spPr bwMode="auto">
            <a:xfrm flipV="1">
              <a:off x="4944" y="3888"/>
              <a:ext cx="48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4072" name="Line 40"/>
            <p:cNvSpPr>
              <a:spLocks noChangeShapeType="1"/>
            </p:cNvSpPr>
            <p:nvPr/>
          </p:nvSpPr>
          <p:spPr bwMode="auto">
            <a:xfrm flipV="1">
              <a:off x="4272" y="388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4073" name="Line 41"/>
            <p:cNvSpPr>
              <a:spLocks noChangeShapeType="1"/>
            </p:cNvSpPr>
            <p:nvPr/>
          </p:nvSpPr>
          <p:spPr bwMode="auto">
            <a:xfrm flipV="1">
              <a:off x="4992" y="388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84074" name="Group 42"/>
          <p:cNvGrpSpPr>
            <a:grpSpLocks/>
          </p:cNvGrpSpPr>
          <p:nvPr/>
        </p:nvGrpSpPr>
        <p:grpSpPr bwMode="auto">
          <a:xfrm>
            <a:off x="990600" y="2667000"/>
            <a:ext cx="1066800" cy="266700"/>
            <a:chOff x="624" y="1440"/>
            <a:chExt cx="672" cy="168"/>
          </a:xfrm>
        </p:grpSpPr>
        <p:sp>
          <p:nvSpPr>
            <p:cNvPr id="684075" name="Line 43"/>
            <p:cNvSpPr>
              <a:spLocks noChangeShapeType="1"/>
            </p:cNvSpPr>
            <p:nvPr/>
          </p:nvSpPr>
          <p:spPr bwMode="auto">
            <a:xfrm>
              <a:off x="624" y="1584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4076" name="Oval 44"/>
            <p:cNvSpPr>
              <a:spLocks noChangeArrowheads="1"/>
            </p:cNvSpPr>
            <p:nvPr/>
          </p:nvSpPr>
          <p:spPr bwMode="auto">
            <a:xfrm>
              <a:off x="760" y="1560"/>
              <a:ext cx="48" cy="48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4077" name="Line 45"/>
            <p:cNvSpPr>
              <a:spLocks noChangeShapeType="1"/>
            </p:cNvSpPr>
            <p:nvPr/>
          </p:nvSpPr>
          <p:spPr bwMode="auto">
            <a:xfrm>
              <a:off x="1152" y="1584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4078" name="Oval 46"/>
            <p:cNvSpPr>
              <a:spLocks noChangeArrowheads="1"/>
            </p:cNvSpPr>
            <p:nvPr/>
          </p:nvSpPr>
          <p:spPr bwMode="auto">
            <a:xfrm>
              <a:off x="1112" y="1560"/>
              <a:ext cx="48" cy="48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4079" name="Line 47"/>
            <p:cNvSpPr>
              <a:spLocks noChangeShapeType="1"/>
            </p:cNvSpPr>
            <p:nvPr/>
          </p:nvSpPr>
          <p:spPr bwMode="auto">
            <a:xfrm flipV="1">
              <a:off x="808" y="1440"/>
              <a:ext cx="296" cy="1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84080" name="Group 48"/>
          <p:cNvGrpSpPr>
            <a:grpSpLocks/>
          </p:cNvGrpSpPr>
          <p:nvPr/>
        </p:nvGrpSpPr>
        <p:grpSpPr bwMode="auto">
          <a:xfrm>
            <a:off x="990600" y="3327400"/>
            <a:ext cx="1066800" cy="101600"/>
            <a:chOff x="2016" y="1544"/>
            <a:chExt cx="672" cy="64"/>
          </a:xfrm>
        </p:grpSpPr>
        <p:sp>
          <p:nvSpPr>
            <p:cNvPr id="684081" name="Line 49"/>
            <p:cNvSpPr>
              <a:spLocks noChangeShapeType="1"/>
            </p:cNvSpPr>
            <p:nvPr/>
          </p:nvSpPr>
          <p:spPr bwMode="auto">
            <a:xfrm>
              <a:off x="2016" y="1584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4082" name="Oval 50"/>
            <p:cNvSpPr>
              <a:spLocks noChangeArrowheads="1"/>
            </p:cNvSpPr>
            <p:nvPr/>
          </p:nvSpPr>
          <p:spPr bwMode="auto">
            <a:xfrm>
              <a:off x="2152" y="1560"/>
              <a:ext cx="48" cy="48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4083" name="Line 51"/>
            <p:cNvSpPr>
              <a:spLocks noChangeShapeType="1"/>
            </p:cNvSpPr>
            <p:nvPr/>
          </p:nvSpPr>
          <p:spPr bwMode="auto">
            <a:xfrm>
              <a:off x="2544" y="1584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4084" name="Oval 52"/>
            <p:cNvSpPr>
              <a:spLocks noChangeArrowheads="1"/>
            </p:cNvSpPr>
            <p:nvPr/>
          </p:nvSpPr>
          <p:spPr bwMode="auto">
            <a:xfrm>
              <a:off x="2504" y="1560"/>
              <a:ext cx="48" cy="48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4085" name="Line 53"/>
            <p:cNvSpPr>
              <a:spLocks noChangeShapeType="1"/>
            </p:cNvSpPr>
            <p:nvPr/>
          </p:nvSpPr>
          <p:spPr bwMode="auto">
            <a:xfrm flipV="1">
              <a:off x="2200" y="1544"/>
              <a:ext cx="344" cy="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84091" name="Text Box 59"/>
          <p:cNvSpPr txBox="1">
            <a:spLocks noChangeArrowheads="1"/>
          </p:cNvSpPr>
          <p:nvPr/>
        </p:nvSpPr>
        <p:spPr bwMode="auto">
          <a:xfrm>
            <a:off x="304800" y="46482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1.5 V</a:t>
            </a:r>
          </a:p>
        </p:txBody>
      </p:sp>
      <p:grpSp>
        <p:nvGrpSpPr>
          <p:cNvPr id="684092" name="Group 60"/>
          <p:cNvGrpSpPr>
            <a:grpSpLocks/>
          </p:cNvGrpSpPr>
          <p:nvPr/>
        </p:nvGrpSpPr>
        <p:grpSpPr bwMode="auto">
          <a:xfrm>
            <a:off x="685800" y="1752600"/>
            <a:ext cx="2971800" cy="533400"/>
            <a:chOff x="3600" y="1248"/>
            <a:chExt cx="1872" cy="336"/>
          </a:xfrm>
        </p:grpSpPr>
        <p:sp>
          <p:nvSpPr>
            <p:cNvPr id="684093" name="Line 61"/>
            <p:cNvSpPr>
              <a:spLocks noChangeShapeType="1"/>
            </p:cNvSpPr>
            <p:nvPr/>
          </p:nvSpPr>
          <p:spPr bwMode="auto">
            <a:xfrm>
              <a:off x="3600" y="1248"/>
              <a:ext cx="1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4094" name="Line 62"/>
            <p:cNvSpPr>
              <a:spLocks noChangeShapeType="1"/>
            </p:cNvSpPr>
            <p:nvPr/>
          </p:nvSpPr>
          <p:spPr bwMode="auto">
            <a:xfrm flipV="1">
              <a:off x="4800" y="1248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4095" name="Line 63"/>
            <p:cNvSpPr>
              <a:spLocks noChangeShapeType="1"/>
            </p:cNvSpPr>
            <p:nvPr/>
          </p:nvSpPr>
          <p:spPr bwMode="auto">
            <a:xfrm>
              <a:off x="4800" y="1584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84096" name="Group 64"/>
          <p:cNvGrpSpPr>
            <a:grpSpLocks/>
          </p:cNvGrpSpPr>
          <p:nvPr/>
        </p:nvGrpSpPr>
        <p:grpSpPr bwMode="auto">
          <a:xfrm rot="16200000">
            <a:off x="1485900" y="5295900"/>
            <a:ext cx="228600" cy="457200"/>
            <a:chOff x="4896" y="3360"/>
            <a:chExt cx="144" cy="288"/>
          </a:xfrm>
        </p:grpSpPr>
        <p:sp>
          <p:nvSpPr>
            <p:cNvPr id="684097" name="Line 65"/>
            <p:cNvSpPr>
              <a:spLocks noChangeShapeType="1"/>
            </p:cNvSpPr>
            <p:nvPr/>
          </p:nvSpPr>
          <p:spPr bwMode="auto">
            <a:xfrm rot="5400000" flipV="1">
              <a:off x="4848" y="3504"/>
              <a:ext cx="288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4098" name="Line 66"/>
            <p:cNvSpPr>
              <a:spLocks noChangeShapeType="1"/>
            </p:cNvSpPr>
            <p:nvPr/>
          </p:nvSpPr>
          <p:spPr bwMode="auto">
            <a:xfrm rot="5400000">
              <a:off x="4920" y="348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4099" name="Line 67"/>
            <p:cNvSpPr>
              <a:spLocks noChangeShapeType="1"/>
            </p:cNvSpPr>
            <p:nvPr/>
          </p:nvSpPr>
          <p:spPr bwMode="auto">
            <a:xfrm rot="5400000">
              <a:off x="5016" y="348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4100" name="Line 68"/>
            <p:cNvSpPr>
              <a:spLocks noChangeShapeType="1"/>
            </p:cNvSpPr>
            <p:nvPr/>
          </p:nvSpPr>
          <p:spPr bwMode="auto">
            <a:xfrm rot="5400000" flipV="1">
              <a:off x="4800" y="3504"/>
              <a:ext cx="288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84109" name="Group 77"/>
          <p:cNvGrpSpPr>
            <a:grpSpLocks/>
          </p:cNvGrpSpPr>
          <p:nvPr/>
        </p:nvGrpSpPr>
        <p:grpSpPr bwMode="auto">
          <a:xfrm>
            <a:off x="990600" y="3810000"/>
            <a:ext cx="1066800" cy="368300"/>
            <a:chOff x="1728" y="2144"/>
            <a:chExt cx="672" cy="232"/>
          </a:xfrm>
        </p:grpSpPr>
        <p:sp>
          <p:nvSpPr>
            <p:cNvPr id="684102" name="Line 70"/>
            <p:cNvSpPr>
              <a:spLocks noChangeShapeType="1"/>
            </p:cNvSpPr>
            <p:nvPr/>
          </p:nvSpPr>
          <p:spPr bwMode="auto">
            <a:xfrm>
              <a:off x="1728" y="2256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4103" name="Oval 71"/>
            <p:cNvSpPr>
              <a:spLocks noChangeArrowheads="1"/>
            </p:cNvSpPr>
            <p:nvPr/>
          </p:nvSpPr>
          <p:spPr bwMode="auto">
            <a:xfrm>
              <a:off x="1864" y="2232"/>
              <a:ext cx="48" cy="48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4104" name="Line 72"/>
            <p:cNvSpPr>
              <a:spLocks noChangeShapeType="1"/>
            </p:cNvSpPr>
            <p:nvPr/>
          </p:nvSpPr>
          <p:spPr bwMode="auto">
            <a:xfrm>
              <a:off x="2256" y="2160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4105" name="Oval 73"/>
            <p:cNvSpPr>
              <a:spLocks noChangeArrowheads="1"/>
            </p:cNvSpPr>
            <p:nvPr/>
          </p:nvSpPr>
          <p:spPr bwMode="auto">
            <a:xfrm>
              <a:off x="2216" y="2144"/>
              <a:ext cx="48" cy="48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4106" name="Line 74"/>
            <p:cNvSpPr>
              <a:spLocks noChangeShapeType="1"/>
            </p:cNvSpPr>
            <p:nvPr/>
          </p:nvSpPr>
          <p:spPr bwMode="auto">
            <a:xfrm>
              <a:off x="1912" y="2256"/>
              <a:ext cx="344" cy="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4107" name="Line 75"/>
            <p:cNvSpPr>
              <a:spLocks noChangeShapeType="1"/>
            </p:cNvSpPr>
            <p:nvPr/>
          </p:nvSpPr>
          <p:spPr bwMode="auto">
            <a:xfrm>
              <a:off x="2256" y="2352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4108" name="Oval 76"/>
            <p:cNvSpPr>
              <a:spLocks noChangeArrowheads="1"/>
            </p:cNvSpPr>
            <p:nvPr/>
          </p:nvSpPr>
          <p:spPr bwMode="auto">
            <a:xfrm>
              <a:off x="2216" y="2328"/>
              <a:ext cx="48" cy="48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84112" name="Group 80"/>
          <p:cNvGrpSpPr>
            <a:grpSpLocks/>
          </p:cNvGrpSpPr>
          <p:nvPr/>
        </p:nvGrpSpPr>
        <p:grpSpPr bwMode="auto">
          <a:xfrm>
            <a:off x="1371600" y="4495800"/>
            <a:ext cx="533400" cy="671513"/>
            <a:chOff x="3696" y="2304"/>
            <a:chExt cx="336" cy="423"/>
          </a:xfrm>
        </p:grpSpPr>
        <p:grpSp>
          <p:nvGrpSpPr>
            <p:cNvPr id="684086" name="Group 54"/>
            <p:cNvGrpSpPr>
              <a:grpSpLocks/>
            </p:cNvGrpSpPr>
            <p:nvPr/>
          </p:nvGrpSpPr>
          <p:grpSpPr bwMode="auto">
            <a:xfrm>
              <a:off x="3744" y="2448"/>
              <a:ext cx="288" cy="144"/>
              <a:chOff x="2736" y="1632"/>
              <a:chExt cx="288" cy="144"/>
            </a:xfrm>
          </p:grpSpPr>
          <p:sp>
            <p:nvSpPr>
              <p:cNvPr id="684087" name="Line 55"/>
              <p:cNvSpPr>
                <a:spLocks noChangeShapeType="1"/>
              </p:cNvSpPr>
              <p:nvPr/>
            </p:nvSpPr>
            <p:spPr bwMode="auto">
              <a:xfrm>
                <a:off x="2736" y="1680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4088" name="Line 56"/>
              <p:cNvSpPr>
                <a:spLocks noChangeShapeType="1"/>
              </p:cNvSpPr>
              <p:nvPr/>
            </p:nvSpPr>
            <p:spPr bwMode="auto">
              <a:xfrm>
                <a:off x="2784" y="1728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4089" name="Line 57"/>
              <p:cNvSpPr>
                <a:spLocks noChangeShapeType="1"/>
              </p:cNvSpPr>
              <p:nvPr/>
            </p:nvSpPr>
            <p:spPr bwMode="auto">
              <a:xfrm flipV="1">
                <a:off x="2880" y="1632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4090" name="Line 58"/>
              <p:cNvSpPr>
                <a:spLocks noChangeShapeType="1"/>
              </p:cNvSpPr>
              <p:nvPr/>
            </p:nvSpPr>
            <p:spPr bwMode="auto">
              <a:xfrm flipV="1">
                <a:off x="2880" y="1728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84110" name="Text Box 78"/>
            <p:cNvSpPr txBox="1">
              <a:spLocks noChangeArrowheads="1"/>
            </p:cNvSpPr>
            <p:nvPr/>
          </p:nvSpPr>
          <p:spPr bwMode="auto">
            <a:xfrm>
              <a:off x="3696" y="2304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>
                  <a:solidFill>
                    <a:schemeClr val="tx1"/>
                  </a:solidFill>
                </a:rPr>
                <a:t>+</a:t>
              </a:r>
            </a:p>
          </p:txBody>
        </p:sp>
        <p:sp>
          <p:nvSpPr>
            <p:cNvPr id="684111" name="Text Box 79"/>
            <p:cNvSpPr txBox="1">
              <a:spLocks noChangeArrowheads="1"/>
            </p:cNvSpPr>
            <p:nvPr/>
          </p:nvSpPr>
          <p:spPr bwMode="auto">
            <a:xfrm>
              <a:off x="3696" y="2496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>
                  <a:solidFill>
                    <a:schemeClr val="tx1"/>
                  </a:solidFill>
                </a:rPr>
                <a:t>–</a:t>
              </a:r>
            </a:p>
          </p:txBody>
        </p:sp>
      </p:grpSp>
      <p:sp>
        <p:nvSpPr>
          <p:cNvPr id="684113" name="Text Box 81"/>
          <p:cNvSpPr txBox="1">
            <a:spLocks noChangeArrowheads="1"/>
          </p:cNvSpPr>
          <p:nvPr/>
        </p:nvSpPr>
        <p:spPr bwMode="auto">
          <a:xfrm>
            <a:off x="1219200" y="1905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wire</a:t>
            </a:r>
          </a:p>
        </p:txBody>
      </p:sp>
      <p:sp>
        <p:nvSpPr>
          <p:cNvPr id="684114" name="Text Box 82"/>
          <p:cNvSpPr txBox="1">
            <a:spLocks noChangeArrowheads="1"/>
          </p:cNvSpPr>
          <p:nvPr/>
        </p:nvSpPr>
        <p:spPr bwMode="auto">
          <a:xfrm>
            <a:off x="2209800" y="2590800"/>
            <a:ext cx="1905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open switch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closed switch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2-way switch</a:t>
            </a:r>
          </a:p>
        </p:txBody>
      </p:sp>
      <p:sp>
        <p:nvSpPr>
          <p:cNvPr id="684115" name="Text Box 83"/>
          <p:cNvSpPr txBox="1">
            <a:spLocks noChangeArrowheads="1"/>
          </p:cNvSpPr>
          <p:nvPr/>
        </p:nvSpPr>
        <p:spPr bwMode="auto">
          <a:xfrm>
            <a:off x="1905000" y="4572000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ideal battery</a:t>
            </a:r>
          </a:p>
        </p:txBody>
      </p:sp>
      <p:sp>
        <p:nvSpPr>
          <p:cNvPr id="684116" name="Text Box 84"/>
          <p:cNvSpPr txBox="1">
            <a:spLocks noChangeArrowheads="1"/>
          </p:cNvSpPr>
          <p:nvPr/>
        </p:nvSpPr>
        <p:spPr bwMode="auto">
          <a:xfrm>
            <a:off x="1905000" y="5257800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capacitor</a:t>
            </a:r>
          </a:p>
        </p:txBody>
      </p:sp>
      <p:sp>
        <p:nvSpPr>
          <p:cNvPr id="684117" name="Text Box 85"/>
          <p:cNvSpPr txBox="1">
            <a:spLocks noChangeArrowheads="1"/>
          </p:cNvSpPr>
          <p:nvPr/>
        </p:nvSpPr>
        <p:spPr bwMode="auto">
          <a:xfrm>
            <a:off x="2057400" y="6096000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resistor</a:t>
            </a:r>
          </a:p>
        </p:txBody>
      </p:sp>
      <p:sp>
        <p:nvSpPr>
          <p:cNvPr id="684118" name="Text Box 86"/>
          <p:cNvSpPr txBox="1">
            <a:spLocks noChangeArrowheads="1"/>
          </p:cNvSpPr>
          <p:nvPr/>
        </p:nvSpPr>
        <p:spPr bwMode="auto">
          <a:xfrm>
            <a:off x="228600" y="52578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47 </a:t>
            </a:r>
            <a:r>
              <a:rPr lang="en-US" sz="2400" b="1">
                <a:solidFill>
                  <a:schemeClr val="tx1"/>
                </a:solidFill>
                <a:sym typeface="Symbol" pitchFamily="18" charset="2"/>
              </a:rPr>
              <a:t>F</a:t>
            </a:r>
          </a:p>
        </p:txBody>
      </p:sp>
      <p:sp>
        <p:nvSpPr>
          <p:cNvPr id="684119" name="Text Box 87"/>
          <p:cNvSpPr txBox="1">
            <a:spLocks noChangeArrowheads="1"/>
          </p:cNvSpPr>
          <p:nvPr/>
        </p:nvSpPr>
        <p:spPr bwMode="auto">
          <a:xfrm>
            <a:off x="838200" y="5867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4.7 </a:t>
            </a:r>
            <a:r>
              <a:rPr lang="en-US" sz="2400" b="1">
                <a:solidFill>
                  <a:schemeClr val="tx1"/>
                </a:solidFill>
                <a:sym typeface="Symbol" pitchFamily="18" charset="2"/>
              </a:rPr>
              <a:t>k</a:t>
            </a:r>
          </a:p>
        </p:txBody>
      </p:sp>
      <p:sp>
        <p:nvSpPr>
          <p:cNvPr id="684120" name="Text Box 88"/>
          <p:cNvSpPr txBox="1">
            <a:spLocks noChangeArrowheads="1"/>
          </p:cNvSpPr>
          <p:nvPr/>
        </p:nvSpPr>
        <p:spPr bwMode="auto">
          <a:xfrm>
            <a:off x="4572000" y="1266825"/>
            <a:ext cx="4343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 dirty="0">
                <a:solidFill>
                  <a:srgbClr val="009900"/>
                </a:solidFill>
                <a:sym typeface="Symbol" pitchFamily="18" charset="2"/>
              </a:rPr>
              <a:t>These circuit elements and many others can be combined to produce a limitless variety of useful devices</a:t>
            </a:r>
          </a:p>
        </p:txBody>
      </p:sp>
      <p:sp>
        <p:nvSpPr>
          <p:cNvPr id="684121" name="Text Box 89"/>
          <p:cNvSpPr txBox="1">
            <a:spLocks noChangeArrowheads="1"/>
          </p:cNvSpPr>
          <p:nvPr/>
        </p:nvSpPr>
        <p:spPr bwMode="auto">
          <a:xfrm>
            <a:off x="4495800" y="2743200"/>
            <a:ext cx="43434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  <a:sym typeface="Symbol" pitchFamily="18" charset="2"/>
              </a:rPr>
              <a:t>Two devices are in </a:t>
            </a:r>
            <a:r>
              <a:rPr lang="en-US" sz="2400" i="1">
                <a:solidFill>
                  <a:schemeClr val="accent2"/>
                </a:solidFill>
                <a:sym typeface="Symbol" pitchFamily="18" charset="2"/>
              </a:rPr>
              <a:t>series</a:t>
            </a:r>
            <a:r>
              <a:rPr lang="en-US" sz="2400">
                <a:solidFill>
                  <a:schemeClr val="accent2"/>
                </a:solidFill>
                <a:sym typeface="Symbol" pitchFamily="18" charset="2"/>
              </a:rPr>
              <a:t> if they are connected at one end, and nothing else is connected there</a:t>
            </a:r>
          </a:p>
          <a:p>
            <a:pPr eaLnBrk="1" hangingPunct="1">
              <a:buFontTx/>
              <a:buChar char="•"/>
            </a:pPr>
            <a:endParaRPr lang="en-US" sz="2400">
              <a:solidFill>
                <a:schemeClr val="accent2"/>
              </a:solidFill>
              <a:sym typeface="Symbol" pitchFamily="18" charset="2"/>
            </a:endParaRPr>
          </a:p>
          <a:p>
            <a:pPr eaLnBrk="1" hangingPunct="1">
              <a:buFontTx/>
              <a:buChar char="•"/>
            </a:pPr>
            <a:endParaRPr lang="en-US" sz="2400">
              <a:solidFill>
                <a:schemeClr val="accent2"/>
              </a:solidFill>
              <a:sym typeface="Symbol" pitchFamily="18" charset="2"/>
            </a:endParaRPr>
          </a:p>
          <a:p>
            <a:pPr eaLnBrk="1" hangingPunct="1">
              <a:buFontTx/>
              <a:buChar char="•"/>
            </a:pPr>
            <a:endParaRPr lang="en-US" sz="2400">
              <a:solidFill>
                <a:schemeClr val="accent2"/>
              </a:solidFill>
              <a:sym typeface="Symbol" pitchFamily="18" charset="2"/>
            </a:endParaRP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  <a:sym typeface="Symbol" pitchFamily="18" charset="2"/>
              </a:rPr>
              <a:t>Two devices are in </a:t>
            </a:r>
            <a:r>
              <a:rPr lang="en-US" sz="2400" i="1">
                <a:solidFill>
                  <a:schemeClr val="accent2"/>
                </a:solidFill>
                <a:sym typeface="Symbol" pitchFamily="18" charset="2"/>
              </a:rPr>
              <a:t>parallel</a:t>
            </a:r>
            <a:r>
              <a:rPr lang="en-US" sz="2400">
                <a:solidFill>
                  <a:schemeClr val="accent2"/>
                </a:solidFill>
                <a:sym typeface="Symbol" pitchFamily="18" charset="2"/>
              </a:rPr>
              <a:t> if they are connected at both ends</a:t>
            </a:r>
          </a:p>
        </p:txBody>
      </p:sp>
      <p:grpSp>
        <p:nvGrpSpPr>
          <p:cNvPr id="684144" name="Group 112"/>
          <p:cNvGrpSpPr>
            <a:grpSpLocks/>
          </p:cNvGrpSpPr>
          <p:nvPr/>
        </p:nvGrpSpPr>
        <p:grpSpPr bwMode="auto">
          <a:xfrm>
            <a:off x="5410200" y="4191000"/>
            <a:ext cx="2362200" cy="457200"/>
            <a:chOff x="3552" y="2448"/>
            <a:chExt cx="1488" cy="288"/>
          </a:xfrm>
        </p:grpSpPr>
        <p:grpSp>
          <p:nvGrpSpPr>
            <p:cNvPr id="684122" name="Group 90"/>
            <p:cNvGrpSpPr>
              <a:grpSpLocks/>
            </p:cNvGrpSpPr>
            <p:nvPr/>
          </p:nvGrpSpPr>
          <p:grpSpPr bwMode="auto">
            <a:xfrm>
              <a:off x="3936" y="2496"/>
              <a:ext cx="864" cy="192"/>
              <a:chOff x="4272" y="3792"/>
              <a:chExt cx="864" cy="192"/>
            </a:xfrm>
          </p:grpSpPr>
          <p:sp>
            <p:nvSpPr>
              <p:cNvPr id="684123" name="Line 91"/>
              <p:cNvSpPr>
                <a:spLocks noChangeShapeType="1"/>
              </p:cNvSpPr>
              <p:nvPr/>
            </p:nvSpPr>
            <p:spPr bwMode="auto">
              <a:xfrm flipV="1">
                <a:off x="4416" y="3792"/>
                <a:ext cx="48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4124" name="Line 92"/>
              <p:cNvSpPr>
                <a:spLocks noChangeShapeType="1"/>
              </p:cNvSpPr>
              <p:nvPr/>
            </p:nvSpPr>
            <p:spPr bwMode="auto">
              <a:xfrm>
                <a:off x="4464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4125" name="Line 93"/>
              <p:cNvSpPr>
                <a:spLocks noChangeShapeType="1"/>
              </p:cNvSpPr>
              <p:nvPr/>
            </p:nvSpPr>
            <p:spPr bwMode="auto">
              <a:xfrm flipH="1">
                <a:off x="4560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4126" name="Line 94"/>
              <p:cNvSpPr>
                <a:spLocks noChangeShapeType="1"/>
              </p:cNvSpPr>
              <p:nvPr/>
            </p:nvSpPr>
            <p:spPr bwMode="auto">
              <a:xfrm>
                <a:off x="4656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4127" name="Line 95"/>
              <p:cNvSpPr>
                <a:spLocks noChangeShapeType="1"/>
              </p:cNvSpPr>
              <p:nvPr/>
            </p:nvSpPr>
            <p:spPr bwMode="auto">
              <a:xfrm flipH="1">
                <a:off x="4752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4128" name="Line 96"/>
              <p:cNvSpPr>
                <a:spLocks noChangeShapeType="1"/>
              </p:cNvSpPr>
              <p:nvPr/>
            </p:nvSpPr>
            <p:spPr bwMode="auto">
              <a:xfrm>
                <a:off x="4848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4129" name="Line 97"/>
              <p:cNvSpPr>
                <a:spLocks noChangeShapeType="1"/>
              </p:cNvSpPr>
              <p:nvPr/>
            </p:nvSpPr>
            <p:spPr bwMode="auto">
              <a:xfrm flipV="1">
                <a:off x="4944" y="3888"/>
                <a:ext cx="48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4130" name="Line 98"/>
              <p:cNvSpPr>
                <a:spLocks noChangeShapeType="1"/>
              </p:cNvSpPr>
              <p:nvPr/>
            </p:nvSpPr>
            <p:spPr bwMode="auto">
              <a:xfrm flipV="1">
                <a:off x="4272" y="3888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4131" name="Line 99"/>
              <p:cNvSpPr>
                <a:spLocks noChangeShapeType="1"/>
              </p:cNvSpPr>
              <p:nvPr/>
            </p:nvSpPr>
            <p:spPr bwMode="auto">
              <a:xfrm flipV="1">
                <a:off x="4992" y="3888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84137" name="Group 105"/>
            <p:cNvGrpSpPr>
              <a:grpSpLocks/>
            </p:cNvGrpSpPr>
            <p:nvPr/>
          </p:nvGrpSpPr>
          <p:grpSpPr bwMode="auto">
            <a:xfrm rot="10800000">
              <a:off x="3792" y="2448"/>
              <a:ext cx="144" cy="288"/>
              <a:chOff x="4896" y="3360"/>
              <a:chExt cx="144" cy="288"/>
            </a:xfrm>
          </p:grpSpPr>
          <p:sp>
            <p:nvSpPr>
              <p:cNvPr id="684138" name="Line 106"/>
              <p:cNvSpPr>
                <a:spLocks noChangeShapeType="1"/>
              </p:cNvSpPr>
              <p:nvPr/>
            </p:nvSpPr>
            <p:spPr bwMode="auto">
              <a:xfrm rot="5400000" flipV="1">
                <a:off x="4848" y="350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4139" name="Line 107"/>
              <p:cNvSpPr>
                <a:spLocks noChangeShapeType="1"/>
              </p:cNvSpPr>
              <p:nvPr/>
            </p:nvSpPr>
            <p:spPr bwMode="auto">
              <a:xfrm rot="5400000">
                <a:off x="4920" y="3480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4140" name="Line 108"/>
              <p:cNvSpPr>
                <a:spLocks noChangeShapeType="1"/>
              </p:cNvSpPr>
              <p:nvPr/>
            </p:nvSpPr>
            <p:spPr bwMode="auto">
              <a:xfrm rot="5400000">
                <a:off x="5016" y="3480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4141" name="Line 109"/>
              <p:cNvSpPr>
                <a:spLocks noChangeShapeType="1"/>
              </p:cNvSpPr>
              <p:nvPr/>
            </p:nvSpPr>
            <p:spPr bwMode="auto">
              <a:xfrm rot="5400000" flipV="1">
                <a:off x="4800" y="350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84142" name="Line 110"/>
            <p:cNvSpPr>
              <a:spLocks noChangeShapeType="1"/>
            </p:cNvSpPr>
            <p:nvPr/>
          </p:nvSpPr>
          <p:spPr bwMode="auto">
            <a:xfrm>
              <a:off x="4800" y="2592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4143" name="Line 111"/>
            <p:cNvSpPr>
              <a:spLocks noChangeShapeType="1"/>
            </p:cNvSpPr>
            <p:nvPr/>
          </p:nvSpPr>
          <p:spPr bwMode="auto">
            <a:xfrm flipH="1">
              <a:off x="3552" y="2592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84165" name="Group 133"/>
          <p:cNvGrpSpPr>
            <a:grpSpLocks/>
          </p:cNvGrpSpPr>
          <p:nvPr/>
        </p:nvGrpSpPr>
        <p:grpSpPr bwMode="auto">
          <a:xfrm>
            <a:off x="5715000" y="5791200"/>
            <a:ext cx="2286000" cy="990600"/>
            <a:chOff x="3504" y="3312"/>
            <a:chExt cx="1440" cy="624"/>
          </a:xfrm>
        </p:grpSpPr>
        <p:grpSp>
          <p:nvGrpSpPr>
            <p:cNvPr id="684146" name="Group 114"/>
            <p:cNvGrpSpPr>
              <a:grpSpLocks/>
            </p:cNvGrpSpPr>
            <p:nvPr/>
          </p:nvGrpSpPr>
          <p:grpSpPr bwMode="auto">
            <a:xfrm>
              <a:off x="3696" y="3312"/>
              <a:ext cx="864" cy="192"/>
              <a:chOff x="4272" y="3792"/>
              <a:chExt cx="864" cy="192"/>
            </a:xfrm>
          </p:grpSpPr>
          <p:sp>
            <p:nvSpPr>
              <p:cNvPr id="684147" name="Line 115"/>
              <p:cNvSpPr>
                <a:spLocks noChangeShapeType="1"/>
              </p:cNvSpPr>
              <p:nvPr/>
            </p:nvSpPr>
            <p:spPr bwMode="auto">
              <a:xfrm flipV="1">
                <a:off x="4416" y="3792"/>
                <a:ext cx="48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4148" name="Line 116"/>
              <p:cNvSpPr>
                <a:spLocks noChangeShapeType="1"/>
              </p:cNvSpPr>
              <p:nvPr/>
            </p:nvSpPr>
            <p:spPr bwMode="auto">
              <a:xfrm>
                <a:off x="4464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4149" name="Line 117"/>
              <p:cNvSpPr>
                <a:spLocks noChangeShapeType="1"/>
              </p:cNvSpPr>
              <p:nvPr/>
            </p:nvSpPr>
            <p:spPr bwMode="auto">
              <a:xfrm flipH="1">
                <a:off x="4560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4150" name="Line 118"/>
              <p:cNvSpPr>
                <a:spLocks noChangeShapeType="1"/>
              </p:cNvSpPr>
              <p:nvPr/>
            </p:nvSpPr>
            <p:spPr bwMode="auto">
              <a:xfrm>
                <a:off x="4656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4151" name="Line 119"/>
              <p:cNvSpPr>
                <a:spLocks noChangeShapeType="1"/>
              </p:cNvSpPr>
              <p:nvPr/>
            </p:nvSpPr>
            <p:spPr bwMode="auto">
              <a:xfrm flipH="1">
                <a:off x="4752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4152" name="Line 120"/>
              <p:cNvSpPr>
                <a:spLocks noChangeShapeType="1"/>
              </p:cNvSpPr>
              <p:nvPr/>
            </p:nvSpPr>
            <p:spPr bwMode="auto">
              <a:xfrm>
                <a:off x="4848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4153" name="Line 121"/>
              <p:cNvSpPr>
                <a:spLocks noChangeShapeType="1"/>
              </p:cNvSpPr>
              <p:nvPr/>
            </p:nvSpPr>
            <p:spPr bwMode="auto">
              <a:xfrm flipV="1">
                <a:off x="4944" y="3888"/>
                <a:ext cx="48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4154" name="Line 122"/>
              <p:cNvSpPr>
                <a:spLocks noChangeShapeType="1"/>
              </p:cNvSpPr>
              <p:nvPr/>
            </p:nvSpPr>
            <p:spPr bwMode="auto">
              <a:xfrm flipV="1">
                <a:off x="4272" y="3888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4155" name="Line 123"/>
              <p:cNvSpPr>
                <a:spLocks noChangeShapeType="1"/>
              </p:cNvSpPr>
              <p:nvPr/>
            </p:nvSpPr>
            <p:spPr bwMode="auto">
              <a:xfrm flipV="1">
                <a:off x="4992" y="3888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84156" name="Group 124"/>
            <p:cNvGrpSpPr>
              <a:grpSpLocks/>
            </p:cNvGrpSpPr>
            <p:nvPr/>
          </p:nvGrpSpPr>
          <p:grpSpPr bwMode="auto">
            <a:xfrm rot="10800000">
              <a:off x="4032" y="3648"/>
              <a:ext cx="144" cy="288"/>
              <a:chOff x="4896" y="3360"/>
              <a:chExt cx="144" cy="288"/>
            </a:xfrm>
          </p:grpSpPr>
          <p:sp>
            <p:nvSpPr>
              <p:cNvPr id="684157" name="Line 125"/>
              <p:cNvSpPr>
                <a:spLocks noChangeShapeType="1"/>
              </p:cNvSpPr>
              <p:nvPr/>
            </p:nvSpPr>
            <p:spPr bwMode="auto">
              <a:xfrm rot="5400000" flipV="1">
                <a:off x="4848" y="350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4158" name="Line 126"/>
              <p:cNvSpPr>
                <a:spLocks noChangeShapeType="1"/>
              </p:cNvSpPr>
              <p:nvPr/>
            </p:nvSpPr>
            <p:spPr bwMode="auto">
              <a:xfrm rot="5400000">
                <a:off x="4920" y="3480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4159" name="Line 127"/>
              <p:cNvSpPr>
                <a:spLocks noChangeShapeType="1"/>
              </p:cNvSpPr>
              <p:nvPr/>
            </p:nvSpPr>
            <p:spPr bwMode="auto">
              <a:xfrm rot="5400000">
                <a:off x="5016" y="3480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4160" name="Line 128"/>
              <p:cNvSpPr>
                <a:spLocks noChangeShapeType="1"/>
              </p:cNvSpPr>
              <p:nvPr/>
            </p:nvSpPr>
            <p:spPr bwMode="auto">
              <a:xfrm rot="5400000" flipV="1">
                <a:off x="4800" y="350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84163" name="Freeform 131"/>
            <p:cNvSpPr>
              <a:spLocks/>
            </p:cNvSpPr>
            <p:nvPr/>
          </p:nvSpPr>
          <p:spPr bwMode="auto">
            <a:xfrm>
              <a:off x="4176" y="3408"/>
              <a:ext cx="768" cy="384"/>
            </a:xfrm>
            <a:custGeom>
              <a:avLst/>
              <a:gdLst>
                <a:gd name="T0" fmla="*/ 0 w 768"/>
                <a:gd name="T1" fmla="*/ 384 h 384"/>
                <a:gd name="T2" fmla="*/ 384 w 768"/>
                <a:gd name="T3" fmla="*/ 384 h 384"/>
                <a:gd name="T4" fmla="*/ 384 w 768"/>
                <a:gd name="T5" fmla="*/ 0 h 384"/>
                <a:gd name="T6" fmla="*/ 768 w 768"/>
                <a:gd name="T7" fmla="*/ 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8" h="384">
                  <a:moveTo>
                    <a:pt x="0" y="384"/>
                  </a:moveTo>
                  <a:lnTo>
                    <a:pt x="384" y="384"/>
                  </a:lnTo>
                  <a:lnTo>
                    <a:pt x="384" y="0"/>
                  </a:lnTo>
                  <a:lnTo>
                    <a:pt x="768" y="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4164" name="Freeform 132"/>
            <p:cNvSpPr>
              <a:spLocks/>
            </p:cNvSpPr>
            <p:nvPr/>
          </p:nvSpPr>
          <p:spPr bwMode="auto">
            <a:xfrm>
              <a:off x="3504" y="3408"/>
              <a:ext cx="528" cy="384"/>
            </a:xfrm>
            <a:custGeom>
              <a:avLst/>
              <a:gdLst>
                <a:gd name="T0" fmla="*/ 528 w 528"/>
                <a:gd name="T1" fmla="*/ 384 h 384"/>
                <a:gd name="T2" fmla="*/ 192 w 528"/>
                <a:gd name="T3" fmla="*/ 384 h 384"/>
                <a:gd name="T4" fmla="*/ 192 w 528"/>
                <a:gd name="T5" fmla="*/ 0 h 384"/>
                <a:gd name="T6" fmla="*/ 0 w 528"/>
                <a:gd name="T7" fmla="*/ 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8" h="384">
                  <a:moveTo>
                    <a:pt x="528" y="384"/>
                  </a:moveTo>
                  <a:lnTo>
                    <a:pt x="192" y="384"/>
                  </a:lnTo>
                  <a:lnTo>
                    <a:pt x="192" y="0"/>
                  </a:lnTo>
                  <a:lnTo>
                    <a:pt x="0" y="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134100" y="228600"/>
            <a:ext cx="2247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Ch. 27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4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4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4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4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84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84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84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84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4120" grpId="0" build="p"/>
      <p:bldP spid="684121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1065811"/>
              </p:ext>
            </p:extLst>
          </p:nvPr>
        </p:nvGraphicFramePr>
        <p:xfrm>
          <a:off x="501540" y="1752601"/>
          <a:ext cx="6816835" cy="280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443" name="Document" r:id="rId3" imgW="5494170" imgH="2262004" progId="Word.Document.12">
                  <p:embed/>
                </p:oleObj>
              </mc:Choice>
              <mc:Fallback>
                <p:oleObj name="Document" r:id="rId3" imgW="5494170" imgH="226200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1540" y="1752601"/>
                        <a:ext cx="6816835" cy="280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003800" y="4114800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Solve on Board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84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09600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Warmup</a:t>
            </a:r>
            <a:r>
              <a:rPr lang="en-US" dirty="0" smtClean="0">
                <a:solidFill>
                  <a:srgbClr val="FF0000"/>
                </a:solidFill>
              </a:rPr>
              <a:t> 10c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905000"/>
            <a:ext cx="777240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39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400">
                <a:solidFill>
                  <a:schemeClr val="tx1"/>
                </a:solidFill>
              </a:rPr>
              <a:t>Ideal vs. Non-Ideal Batteries</a:t>
            </a:r>
          </a:p>
        </p:txBody>
      </p:sp>
      <p:sp>
        <p:nvSpPr>
          <p:cNvPr id="691265" name="Text Box 65"/>
          <p:cNvSpPr txBox="1">
            <a:spLocks noChangeArrowheads="1"/>
          </p:cNvSpPr>
          <p:nvPr/>
        </p:nvSpPr>
        <p:spPr bwMode="auto">
          <a:xfrm>
            <a:off x="381000" y="762000"/>
            <a:ext cx="487680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2400" dirty="0">
                <a:solidFill>
                  <a:schemeClr val="accent2"/>
                </a:solidFill>
                <a:sym typeface="Symbol" pitchFamily="18" charset="2"/>
              </a:rPr>
              <a:t>Up until now, we’ve treated a battery as if it produced a fixed voltage, no matter what we demand of it</a:t>
            </a:r>
          </a:p>
          <a:p>
            <a:pPr eaLnBrk="1" hangingPunct="1">
              <a:buFontTx/>
              <a:buChar char="•"/>
            </a:pPr>
            <a:r>
              <a:rPr lang="en-US" sz="2400" dirty="0">
                <a:solidFill>
                  <a:schemeClr val="accent2"/>
                </a:solidFill>
                <a:sym typeface="Symbol" pitchFamily="18" charset="2"/>
              </a:rPr>
              <a:t>Real batteries also have resistance</a:t>
            </a:r>
          </a:p>
          <a:p>
            <a:pPr lvl="1" eaLnBrk="1" hangingPunct="1">
              <a:buFontTx/>
              <a:buChar char="•"/>
            </a:pPr>
            <a:r>
              <a:rPr lang="en-US" sz="2400" dirty="0">
                <a:solidFill>
                  <a:schemeClr val="accent2"/>
                </a:solidFill>
                <a:sym typeface="Symbol" pitchFamily="18" charset="2"/>
              </a:rPr>
              <a:t>It limits the current and therefore the power that can be delivered</a:t>
            </a:r>
          </a:p>
          <a:p>
            <a:pPr eaLnBrk="1" hangingPunct="1">
              <a:buFontTx/>
              <a:buChar char="•"/>
            </a:pPr>
            <a:r>
              <a:rPr lang="en-US" sz="2400" dirty="0">
                <a:solidFill>
                  <a:schemeClr val="accent2"/>
                </a:solidFill>
                <a:sym typeface="Symbol" pitchFamily="18" charset="2"/>
              </a:rPr>
              <a:t>If the </a:t>
            </a:r>
            <a:r>
              <a:rPr lang="en-US" sz="2400" i="1" dirty="0">
                <a:solidFill>
                  <a:schemeClr val="accent2"/>
                </a:solidFill>
                <a:sym typeface="Symbol" pitchFamily="18" charset="2"/>
              </a:rPr>
              <a:t>internal resistance</a:t>
            </a:r>
            <a:r>
              <a:rPr lang="en-US" sz="2400" dirty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sz="2400" i="1" dirty="0">
                <a:solidFill>
                  <a:schemeClr val="accent2"/>
                </a:solidFill>
                <a:sym typeface="Symbol" pitchFamily="18" charset="2"/>
              </a:rPr>
              <a:t>r</a:t>
            </a:r>
            <a:r>
              <a:rPr lang="en-US" sz="2400" dirty="0">
                <a:solidFill>
                  <a:schemeClr val="accent2"/>
                </a:solidFill>
                <a:sym typeface="Symbol" pitchFamily="18" charset="2"/>
              </a:rPr>
              <a:t> is small compared to other resistances in the problem, we can ignore it</a:t>
            </a:r>
          </a:p>
        </p:txBody>
      </p:sp>
      <p:sp>
        <p:nvSpPr>
          <p:cNvPr id="691275" name="Text Box 75"/>
          <p:cNvSpPr txBox="1">
            <a:spLocks noChangeArrowheads="1"/>
          </p:cNvSpPr>
          <p:nvPr/>
        </p:nvSpPr>
        <p:spPr bwMode="auto">
          <a:xfrm>
            <a:off x="6629400" y="1524000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</a:rPr>
              <a:t>ideal battery</a:t>
            </a:r>
          </a:p>
        </p:txBody>
      </p:sp>
      <p:grpSp>
        <p:nvGrpSpPr>
          <p:cNvPr id="691296" name="Group 96"/>
          <p:cNvGrpSpPr>
            <a:grpSpLocks/>
          </p:cNvGrpSpPr>
          <p:nvPr/>
        </p:nvGrpSpPr>
        <p:grpSpPr bwMode="auto">
          <a:xfrm>
            <a:off x="6400800" y="1447800"/>
            <a:ext cx="677863" cy="533400"/>
            <a:chOff x="672" y="2924"/>
            <a:chExt cx="427" cy="336"/>
          </a:xfrm>
        </p:grpSpPr>
        <p:grpSp>
          <p:nvGrpSpPr>
            <p:cNvPr id="691278" name="Group 78"/>
            <p:cNvGrpSpPr>
              <a:grpSpLocks/>
            </p:cNvGrpSpPr>
            <p:nvPr/>
          </p:nvGrpSpPr>
          <p:grpSpPr bwMode="auto">
            <a:xfrm rot="5400000">
              <a:off x="740" y="3044"/>
              <a:ext cx="288" cy="144"/>
              <a:chOff x="2736" y="1632"/>
              <a:chExt cx="288" cy="144"/>
            </a:xfrm>
          </p:grpSpPr>
          <p:sp>
            <p:nvSpPr>
              <p:cNvPr id="691279" name="Line 79"/>
              <p:cNvSpPr>
                <a:spLocks noChangeShapeType="1"/>
              </p:cNvSpPr>
              <p:nvPr/>
            </p:nvSpPr>
            <p:spPr bwMode="auto">
              <a:xfrm>
                <a:off x="2736" y="1680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1280" name="Line 80"/>
              <p:cNvSpPr>
                <a:spLocks noChangeShapeType="1"/>
              </p:cNvSpPr>
              <p:nvPr/>
            </p:nvSpPr>
            <p:spPr bwMode="auto">
              <a:xfrm>
                <a:off x="2784" y="1728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1281" name="Line 81"/>
              <p:cNvSpPr>
                <a:spLocks noChangeShapeType="1"/>
              </p:cNvSpPr>
              <p:nvPr/>
            </p:nvSpPr>
            <p:spPr bwMode="auto">
              <a:xfrm flipV="1">
                <a:off x="2880" y="1632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1282" name="Line 82"/>
              <p:cNvSpPr>
                <a:spLocks noChangeShapeType="1"/>
              </p:cNvSpPr>
              <p:nvPr/>
            </p:nvSpPr>
            <p:spPr bwMode="auto">
              <a:xfrm flipV="1">
                <a:off x="2880" y="1728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91283" name="Text Box 83"/>
            <p:cNvSpPr txBox="1">
              <a:spLocks noChangeArrowheads="1"/>
            </p:cNvSpPr>
            <p:nvPr/>
          </p:nvSpPr>
          <p:spPr bwMode="auto">
            <a:xfrm rot="5400000">
              <a:off x="864" y="2928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>
                  <a:solidFill>
                    <a:schemeClr val="tx1"/>
                  </a:solidFill>
                </a:rPr>
                <a:t>+</a:t>
              </a:r>
            </a:p>
          </p:txBody>
        </p:sp>
        <p:sp>
          <p:nvSpPr>
            <p:cNvPr id="691284" name="Text Box 84"/>
            <p:cNvSpPr txBox="1">
              <a:spLocks noChangeArrowheads="1"/>
            </p:cNvSpPr>
            <p:nvPr/>
          </p:nvSpPr>
          <p:spPr bwMode="auto">
            <a:xfrm rot="10800000">
              <a:off x="672" y="2928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>
                  <a:solidFill>
                    <a:schemeClr val="tx1"/>
                  </a:solidFill>
                </a:rPr>
                <a:t>–</a:t>
              </a:r>
            </a:p>
          </p:txBody>
        </p:sp>
      </p:grpSp>
      <p:sp>
        <p:nvSpPr>
          <p:cNvPr id="691285" name="Text Box 85"/>
          <p:cNvSpPr txBox="1">
            <a:spLocks noChangeArrowheads="1"/>
          </p:cNvSpPr>
          <p:nvPr/>
        </p:nvSpPr>
        <p:spPr bwMode="auto">
          <a:xfrm>
            <a:off x="7010400" y="23622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</a:rPr>
              <a:t>realistic battery</a:t>
            </a:r>
          </a:p>
        </p:txBody>
      </p:sp>
      <p:sp>
        <p:nvSpPr>
          <p:cNvPr id="691305" name="Text Box 105"/>
          <p:cNvSpPr txBox="1">
            <a:spLocks noChangeArrowheads="1"/>
          </p:cNvSpPr>
          <p:nvPr/>
        </p:nvSpPr>
        <p:spPr bwMode="auto">
          <a:xfrm>
            <a:off x="6324600" y="1066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  <a:latin typeface="Euclid Math One" pitchFamily="18" charset="2"/>
              </a:rPr>
              <a:t>E</a:t>
            </a:r>
          </a:p>
        </p:txBody>
      </p:sp>
      <p:grpSp>
        <p:nvGrpSpPr>
          <p:cNvPr id="691310" name="Group 110"/>
          <p:cNvGrpSpPr>
            <a:grpSpLocks/>
          </p:cNvGrpSpPr>
          <p:nvPr/>
        </p:nvGrpSpPr>
        <p:grpSpPr bwMode="auto">
          <a:xfrm>
            <a:off x="5181600" y="2133600"/>
            <a:ext cx="1820863" cy="914400"/>
            <a:chOff x="3168" y="1344"/>
            <a:chExt cx="1147" cy="576"/>
          </a:xfrm>
        </p:grpSpPr>
        <p:grpSp>
          <p:nvGrpSpPr>
            <p:cNvPr id="691286" name="Group 86"/>
            <p:cNvGrpSpPr>
              <a:grpSpLocks/>
            </p:cNvGrpSpPr>
            <p:nvPr/>
          </p:nvGrpSpPr>
          <p:grpSpPr bwMode="auto">
            <a:xfrm rot="10800000">
              <a:off x="3168" y="1584"/>
              <a:ext cx="864" cy="192"/>
              <a:chOff x="4272" y="3792"/>
              <a:chExt cx="864" cy="192"/>
            </a:xfrm>
          </p:grpSpPr>
          <p:sp>
            <p:nvSpPr>
              <p:cNvPr id="691287" name="Line 87"/>
              <p:cNvSpPr>
                <a:spLocks noChangeShapeType="1"/>
              </p:cNvSpPr>
              <p:nvPr/>
            </p:nvSpPr>
            <p:spPr bwMode="auto">
              <a:xfrm flipV="1">
                <a:off x="4416" y="3792"/>
                <a:ext cx="48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1288" name="Line 88"/>
              <p:cNvSpPr>
                <a:spLocks noChangeShapeType="1"/>
              </p:cNvSpPr>
              <p:nvPr/>
            </p:nvSpPr>
            <p:spPr bwMode="auto">
              <a:xfrm>
                <a:off x="4464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1289" name="Line 89"/>
              <p:cNvSpPr>
                <a:spLocks noChangeShapeType="1"/>
              </p:cNvSpPr>
              <p:nvPr/>
            </p:nvSpPr>
            <p:spPr bwMode="auto">
              <a:xfrm flipH="1">
                <a:off x="4560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1290" name="Line 90"/>
              <p:cNvSpPr>
                <a:spLocks noChangeShapeType="1"/>
              </p:cNvSpPr>
              <p:nvPr/>
            </p:nvSpPr>
            <p:spPr bwMode="auto">
              <a:xfrm>
                <a:off x="4656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1291" name="Line 91"/>
              <p:cNvSpPr>
                <a:spLocks noChangeShapeType="1"/>
              </p:cNvSpPr>
              <p:nvPr/>
            </p:nvSpPr>
            <p:spPr bwMode="auto">
              <a:xfrm flipH="1">
                <a:off x="4752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1292" name="Line 92"/>
              <p:cNvSpPr>
                <a:spLocks noChangeShapeType="1"/>
              </p:cNvSpPr>
              <p:nvPr/>
            </p:nvSpPr>
            <p:spPr bwMode="auto">
              <a:xfrm>
                <a:off x="4848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1293" name="Line 93"/>
              <p:cNvSpPr>
                <a:spLocks noChangeShapeType="1"/>
              </p:cNvSpPr>
              <p:nvPr/>
            </p:nvSpPr>
            <p:spPr bwMode="auto">
              <a:xfrm flipV="1">
                <a:off x="4944" y="3888"/>
                <a:ext cx="48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1294" name="Line 94"/>
              <p:cNvSpPr>
                <a:spLocks noChangeShapeType="1"/>
              </p:cNvSpPr>
              <p:nvPr/>
            </p:nvSpPr>
            <p:spPr bwMode="auto">
              <a:xfrm flipV="1">
                <a:off x="4272" y="3888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1295" name="Line 95"/>
              <p:cNvSpPr>
                <a:spLocks noChangeShapeType="1"/>
              </p:cNvSpPr>
              <p:nvPr/>
            </p:nvSpPr>
            <p:spPr bwMode="auto">
              <a:xfrm flipV="1">
                <a:off x="4992" y="3888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91297" name="Group 97"/>
            <p:cNvGrpSpPr>
              <a:grpSpLocks/>
            </p:cNvGrpSpPr>
            <p:nvPr/>
          </p:nvGrpSpPr>
          <p:grpSpPr bwMode="auto">
            <a:xfrm>
              <a:off x="3888" y="1488"/>
              <a:ext cx="427" cy="336"/>
              <a:chOff x="672" y="2924"/>
              <a:chExt cx="427" cy="336"/>
            </a:xfrm>
          </p:grpSpPr>
          <p:grpSp>
            <p:nvGrpSpPr>
              <p:cNvPr id="691298" name="Group 98"/>
              <p:cNvGrpSpPr>
                <a:grpSpLocks/>
              </p:cNvGrpSpPr>
              <p:nvPr/>
            </p:nvGrpSpPr>
            <p:grpSpPr bwMode="auto">
              <a:xfrm rot="5400000">
                <a:off x="740" y="3044"/>
                <a:ext cx="288" cy="144"/>
                <a:chOff x="2736" y="1632"/>
                <a:chExt cx="288" cy="144"/>
              </a:xfrm>
            </p:grpSpPr>
            <p:sp>
              <p:nvSpPr>
                <p:cNvPr id="691299" name="Line 99"/>
                <p:cNvSpPr>
                  <a:spLocks noChangeShapeType="1"/>
                </p:cNvSpPr>
                <p:nvPr/>
              </p:nvSpPr>
              <p:spPr bwMode="auto">
                <a:xfrm>
                  <a:off x="2736" y="1680"/>
                  <a:ext cx="28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1300" name="Line 100"/>
                <p:cNvSpPr>
                  <a:spLocks noChangeShapeType="1"/>
                </p:cNvSpPr>
                <p:nvPr/>
              </p:nvSpPr>
              <p:spPr bwMode="auto">
                <a:xfrm>
                  <a:off x="2784" y="172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1301" name="Line 101"/>
                <p:cNvSpPr>
                  <a:spLocks noChangeShapeType="1"/>
                </p:cNvSpPr>
                <p:nvPr/>
              </p:nvSpPr>
              <p:spPr bwMode="auto">
                <a:xfrm flipV="1">
                  <a:off x="2880" y="1632"/>
                  <a:ext cx="0" cy="4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1302" name="Line 102"/>
                <p:cNvSpPr>
                  <a:spLocks noChangeShapeType="1"/>
                </p:cNvSpPr>
                <p:nvPr/>
              </p:nvSpPr>
              <p:spPr bwMode="auto">
                <a:xfrm flipV="1">
                  <a:off x="2880" y="1728"/>
                  <a:ext cx="0" cy="4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91303" name="Text Box 103"/>
              <p:cNvSpPr txBox="1">
                <a:spLocks noChangeArrowheads="1"/>
              </p:cNvSpPr>
              <p:nvPr/>
            </p:nvSpPr>
            <p:spPr bwMode="auto">
              <a:xfrm rot="5400000">
                <a:off x="864" y="2928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 b="1">
                    <a:solidFill>
                      <a:schemeClr val="tx1"/>
                    </a:solidFill>
                  </a:rPr>
                  <a:t>+</a:t>
                </a:r>
              </a:p>
            </p:txBody>
          </p:sp>
          <p:sp>
            <p:nvSpPr>
              <p:cNvPr id="691304" name="Text Box 104"/>
              <p:cNvSpPr txBox="1">
                <a:spLocks noChangeArrowheads="1"/>
              </p:cNvSpPr>
              <p:nvPr/>
            </p:nvSpPr>
            <p:spPr bwMode="auto">
              <a:xfrm rot="10800000">
                <a:off x="672" y="2928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 b="1">
                    <a:solidFill>
                      <a:schemeClr val="tx1"/>
                    </a:solidFill>
                  </a:rPr>
                  <a:t>–</a:t>
                </a:r>
              </a:p>
            </p:txBody>
          </p:sp>
        </p:grpSp>
        <p:sp>
          <p:nvSpPr>
            <p:cNvPr id="691306" name="Text Box 106"/>
            <p:cNvSpPr txBox="1">
              <a:spLocks noChangeArrowheads="1"/>
            </p:cNvSpPr>
            <p:nvPr/>
          </p:nvSpPr>
          <p:spPr bwMode="auto">
            <a:xfrm>
              <a:off x="3840" y="1344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solidFill>
                    <a:schemeClr val="tx1"/>
                  </a:solidFill>
                  <a:latin typeface="Euclid Math One" pitchFamily="18" charset="2"/>
                </a:rPr>
                <a:t>E</a:t>
              </a:r>
            </a:p>
          </p:txBody>
        </p:sp>
        <p:sp>
          <p:nvSpPr>
            <p:cNvPr id="691307" name="Text Box 107"/>
            <p:cNvSpPr txBox="1">
              <a:spLocks noChangeArrowheads="1"/>
            </p:cNvSpPr>
            <p:nvPr/>
          </p:nvSpPr>
          <p:spPr bwMode="auto">
            <a:xfrm>
              <a:off x="3264" y="1344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solidFill>
                    <a:schemeClr val="tx1"/>
                  </a:solidFill>
                </a:rPr>
                <a:t>r</a:t>
              </a:r>
            </a:p>
          </p:txBody>
        </p:sp>
        <p:sp>
          <p:nvSpPr>
            <p:cNvPr id="691308" name="Rectangle 108"/>
            <p:cNvSpPr>
              <a:spLocks noChangeArrowheads="1"/>
            </p:cNvSpPr>
            <p:nvPr/>
          </p:nvSpPr>
          <p:spPr bwMode="auto">
            <a:xfrm>
              <a:off x="3168" y="1344"/>
              <a:ext cx="1104" cy="576"/>
            </a:xfrm>
            <a:prstGeom prst="rect">
              <a:avLst/>
            </a:prstGeom>
            <a:noFill/>
            <a:ln w="28575">
              <a:solidFill>
                <a:srgbClr val="0099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1309" name="Line 109"/>
            <p:cNvSpPr>
              <a:spLocks noChangeShapeType="1"/>
            </p:cNvSpPr>
            <p:nvPr/>
          </p:nvSpPr>
          <p:spPr bwMode="auto">
            <a:xfrm>
              <a:off x="4176" y="1680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91351" name="Text Box 151"/>
          <p:cNvSpPr txBox="1">
            <a:spLocks noChangeArrowheads="1"/>
          </p:cNvSpPr>
          <p:nvPr/>
        </p:nvSpPr>
        <p:spPr bwMode="auto">
          <a:xfrm>
            <a:off x="4876800" y="3124200"/>
            <a:ext cx="4038600" cy="156966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ym typeface="Symbol" pitchFamily="18" charset="2"/>
              </a:rPr>
              <a:t>The </a:t>
            </a:r>
            <a:r>
              <a:rPr lang="en-US" sz="2400" b="1" dirty="0" smtClean="0">
                <a:sym typeface="Symbol" pitchFamily="18" charset="2"/>
              </a:rPr>
              <a:t>maximum potential </a:t>
            </a:r>
            <a:r>
              <a:rPr lang="en-US" sz="2400" b="1" dirty="0">
                <a:sym typeface="Symbol" pitchFamily="18" charset="2"/>
              </a:rPr>
              <a:t>difference </a:t>
            </a:r>
            <a:r>
              <a:rPr lang="en-US" sz="2400" b="1" i="1" dirty="0">
                <a:latin typeface="Euclid Math One" pitchFamily="18" charset="2"/>
                <a:sym typeface="Symbol" pitchFamily="18" charset="2"/>
              </a:rPr>
              <a:t>E</a:t>
            </a:r>
            <a:r>
              <a:rPr lang="en-US" sz="2400" b="1" dirty="0">
                <a:sym typeface="Symbol" pitchFamily="18" charset="2"/>
              </a:rPr>
              <a:t> across the battery is called electromotive force (</a:t>
            </a:r>
            <a:r>
              <a:rPr lang="en-US" sz="2400" b="1" dirty="0" err="1">
                <a:sym typeface="Symbol" pitchFamily="18" charset="2"/>
              </a:rPr>
              <a:t>emf</a:t>
            </a:r>
            <a:r>
              <a:rPr lang="en-US" sz="2400" b="1" dirty="0">
                <a:sym typeface="Symbol" pitchFamily="18" charset="2"/>
              </a:rPr>
              <a:t>)</a:t>
            </a:r>
          </a:p>
        </p:txBody>
      </p:sp>
      <p:grpSp>
        <p:nvGrpSpPr>
          <p:cNvPr id="691392" name="Group 192"/>
          <p:cNvGrpSpPr>
            <a:grpSpLocks/>
          </p:cNvGrpSpPr>
          <p:nvPr/>
        </p:nvGrpSpPr>
        <p:grpSpPr bwMode="auto">
          <a:xfrm>
            <a:off x="381000" y="4114800"/>
            <a:ext cx="2057400" cy="1524000"/>
            <a:chOff x="240" y="2592"/>
            <a:chExt cx="1296" cy="960"/>
          </a:xfrm>
        </p:grpSpPr>
        <p:grpSp>
          <p:nvGrpSpPr>
            <p:cNvPr id="691353" name="Group 153"/>
            <p:cNvGrpSpPr>
              <a:grpSpLocks/>
            </p:cNvGrpSpPr>
            <p:nvPr/>
          </p:nvGrpSpPr>
          <p:grpSpPr bwMode="auto">
            <a:xfrm rot="10800000">
              <a:off x="240" y="2880"/>
              <a:ext cx="864" cy="192"/>
              <a:chOff x="4272" y="3792"/>
              <a:chExt cx="864" cy="192"/>
            </a:xfrm>
          </p:grpSpPr>
          <p:sp>
            <p:nvSpPr>
              <p:cNvPr id="691354" name="Line 154"/>
              <p:cNvSpPr>
                <a:spLocks noChangeShapeType="1"/>
              </p:cNvSpPr>
              <p:nvPr/>
            </p:nvSpPr>
            <p:spPr bwMode="auto">
              <a:xfrm flipV="1">
                <a:off x="4416" y="3792"/>
                <a:ext cx="48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1355" name="Line 155"/>
              <p:cNvSpPr>
                <a:spLocks noChangeShapeType="1"/>
              </p:cNvSpPr>
              <p:nvPr/>
            </p:nvSpPr>
            <p:spPr bwMode="auto">
              <a:xfrm>
                <a:off x="4464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1356" name="Line 156"/>
              <p:cNvSpPr>
                <a:spLocks noChangeShapeType="1"/>
              </p:cNvSpPr>
              <p:nvPr/>
            </p:nvSpPr>
            <p:spPr bwMode="auto">
              <a:xfrm flipH="1">
                <a:off x="4560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1357" name="Line 157"/>
              <p:cNvSpPr>
                <a:spLocks noChangeShapeType="1"/>
              </p:cNvSpPr>
              <p:nvPr/>
            </p:nvSpPr>
            <p:spPr bwMode="auto">
              <a:xfrm>
                <a:off x="4656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1358" name="Line 158"/>
              <p:cNvSpPr>
                <a:spLocks noChangeShapeType="1"/>
              </p:cNvSpPr>
              <p:nvPr/>
            </p:nvSpPr>
            <p:spPr bwMode="auto">
              <a:xfrm flipH="1">
                <a:off x="4752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1359" name="Line 159"/>
              <p:cNvSpPr>
                <a:spLocks noChangeShapeType="1"/>
              </p:cNvSpPr>
              <p:nvPr/>
            </p:nvSpPr>
            <p:spPr bwMode="auto">
              <a:xfrm>
                <a:off x="4848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1360" name="Line 160"/>
              <p:cNvSpPr>
                <a:spLocks noChangeShapeType="1"/>
              </p:cNvSpPr>
              <p:nvPr/>
            </p:nvSpPr>
            <p:spPr bwMode="auto">
              <a:xfrm flipV="1">
                <a:off x="4944" y="3888"/>
                <a:ext cx="48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1361" name="Line 161"/>
              <p:cNvSpPr>
                <a:spLocks noChangeShapeType="1"/>
              </p:cNvSpPr>
              <p:nvPr/>
            </p:nvSpPr>
            <p:spPr bwMode="auto">
              <a:xfrm flipV="1">
                <a:off x="4272" y="3888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1362" name="Line 162"/>
              <p:cNvSpPr>
                <a:spLocks noChangeShapeType="1"/>
              </p:cNvSpPr>
              <p:nvPr/>
            </p:nvSpPr>
            <p:spPr bwMode="auto">
              <a:xfrm flipV="1">
                <a:off x="4992" y="3888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91363" name="Group 163"/>
            <p:cNvGrpSpPr>
              <a:grpSpLocks/>
            </p:cNvGrpSpPr>
            <p:nvPr/>
          </p:nvGrpSpPr>
          <p:grpSpPr bwMode="auto">
            <a:xfrm>
              <a:off x="960" y="2784"/>
              <a:ext cx="427" cy="336"/>
              <a:chOff x="672" y="2924"/>
              <a:chExt cx="427" cy="336"/>
            </a:xfrm>
          </p:grpSpPr>
          <p:grpSp>
            <p:nvGrpSpPr>
              <p:cNvPr id="691364" name="Group 164"/>
              <p:cNvGrpSpPr>
                <a:grpSpLocks/>
              </p:cNvGrpSpPr>
              <p:nvPr/>
            </p:nvGrpSpPr>
            <p:grpSpPr bwMode="auto">
              <a:xfrm rot="5400000">
                <a:off x="740" y="3044"/>
                <a:ext cx="288" cy="144"/>
                <a:chOff x="2736" y="1632"/>
                <a:chExt cx="288" cy="144"/>
              </a:xfrm>
            </p:grpSpPr>
            <p:sp>
              <p:nvSpPr>
                <p:cNvPr id="691365" name="Line 165"/>
                <p:cNvSpPr>
                  <a:spLocks noChangeShapeType="1"/>
                </p:cNvSpPr>
                <p:nvPr/>
              </p:nvSpPr>
              <p:spPr bwMode="auto">
                <a:xfrm>
                  <a:off x="2736" y="1680"/>
                  <a:ext cx="28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1366" name="Line 166"/>
                <p:cNvSpPr>
                  <a:spLocks noChangeShapeType="1"/>
                </p:cNvSpPr>
                <p:nvPr/>
              </p:nvSpPr>
              <p:spPr bwMode="auto">
                <a:xfrm>
                  <a:off x="2784" y="172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1367" name="Line 167"/>
                <p:cNvSpPr>
                  <a:spLocks noChangeShapeType="1"/>
                </p:cNvSpPr>
                <p:nvPr/>
              </p:nvSpPr>
              <p:spPr bwMode="auto">
                <a:xfrm flipV="1">
                  <a:off x="2880" y="1632"/>
                  <a:ext cx="0" cy="4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1368" name="Line 168"/>
                <p:cNvSpPr>
                  <a:spLocks noChangeShapeType="1"/>
                </p:cNvSpPr>
                <p:nvPr/>
              </p:nvSpPr>
              <p:spPr bwMode="auto">
                <a:xfrm flipV="1">
                  <a:off x="2880" y="1728"/>
                  <a:ext cx="0" cy="4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91369" name="Text Box 169"/>
              <p:cNvSpPr txBox="1">
                <a:spLocks noChangeArrowheads="1"/>
              </p:cNvSpPr>
              <p:nvPr/>
            </p:nvSpPr>
            <p:spPr bwMode="auto">
              <a:xfrm rot="5400000">
                <a:off x="864" y="2928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 b="1">
                    <a:solidFill>
                      <a:schemeClr val="tx1"/>
                    </a:solidFill>
                  </a:rPr>
                  <a:t>+</a:t>
                </a:r>
              </a:p>
            </p:txBody>
          </p:sp>
          <p:sp>
            <p:nvSpPr>
              <p:cNvPr id="691370" name="Text Box 170"/>
              <p:cNvSpPr txBox="1">
                <a:spLocks noChangeArrowheads="1"/>
              </p:cNvSpPr>
              <p:nvPr/>
            </p:nvSpPr>
            <p:spPr bwMode="auto">
              <a:xfrm rot="10800000">
                <a:off x="672" y="2928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 b="1">
                    <a:solidFill>
                      <a:schemeClr val="tx1"/>
                    </a:solidFill>
                  </a:rPr>
                  <a:t>–</a:t>
                </a:r>
              </a:p>
            </p:txBody>
          </p:sp>
        </p:grpSp>
        <p:sp>
          <p:nvSpPr>
            <p:cNvPr id="691371" name="Text Box 171"/>
            <p:cNvSpPr txBox="1">
              <a:spLocks noChangeArrowheads="1"/>
            </p:cNvSpPr>
            <p:nvPr/>
          </p:nvSpPr>
          <p:spPr bwMode="auto">
            <a:xfrm>
              <a:off x="864" y="2592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solidFill>
                    <a:schemeClr val="tx1"/>
                  </a:solidFill>
                </a:rPr>
                <a:t>30 V</a:t>
              </a:r>
            </a:p>
          </p:txBody>
        </p:sp>
        <p:sp>
          <p:nvSpPr>
            <p:cNvPr id="691372" name="Text Box 172"/>
            <p:cNvSpPr txBox="1">
              <a:spLocks noChangeArrowheads="1"/>
            </p:cNvSpPr>
            <p:nvPr/>
          </p:nvSpPr>
          <p:spPr bwMode="auto">
            <a:xfrm>
              <a:off x="336" y="2640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solidFill>
                    <a:schemeClr val="tx1"/>
                  </a:solidFill>
                </a:rPr>
                <a:t>10 </a:t>
              </a:r>
              <a:r>
                <a:rPr lang="en-US" sz="2400">
                  <a:solidFill>
                    <a:schemeClr val="tx1"/>
                  </a:solidFill>
                  <a:sym typeface="Symbol" pitchFamily="18" charset="2"/>
                </a:rPr>
                <a:t></a:t>
              </a:r>
            </a:p>
          </p:txBody>
        </p:sp>
        <p:sp>
          <p:nvSpPr>
            <p:cNvPr id="691373" name="Rectangle 173"/>
            <p:cNvSpPr>
              <a:spLocks noChangeArrowheads="1"/>
            </p:cNvSpPr>
            <p:nvPr/>
          </p:nvSpPr>
          <p:spPr bwMode="auto">
            <a:xfrm>
              <a:off x="288" y="2640"/>
              <a:ext cx="1056" cy="576"/>
            </a:xfrm>
            <a:prstGeom prst="rect">
              <a:avLst/>
            </a:prstGeom>
            <a:noFill/>
            <a:ln w="28575">
              <a:solidFill>
                <a:srgbClr val="0099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1374" name="Line 174"/>
            <p:cNvSpPr>
              <a:spLocks noChangeShapeType="1"/>
            </p:cNvSpPr>
            <p:nvPr/>
          </p:nvSpPr>
          <p:spPr bwMode="auto">
            <a:xfrm>
              <a:off x="1248" y="2976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91375" name="Group 175"/>
            <p:cNvGrpSpPr>
              <a:grpSpLocks/>
            </p:cNvGrpSpPr>
            <p:nvPr/>
          </p:nvGrpSpPr>
          <p:grpSpPr bwMode="auto">
            <a:xfrm>
              <a:off x="240" y="3360"/>
              <a:ext cx="864" cy="192"/>
              <a:chOff x="4272" y="3792"/>
              <a:chExt cx="864" cy="192"/>
            </a:xfrm>
          </p:grpSpPr>
          <p:sp>
            <p:nvSpPr>
              <p:cNvPr id="691376" name="Line 176"/>
              <p:cNvSpPr>
                <a:spLocks noChangeShapeType="1"/>
              </p:cNvSpPr>
              <p:nvPr/>
            </p:nvSpPr>
            <p:spPr bwMode="auto">
              <a:xfrm flipV="1">
                <a:off x="4416" y="3792"/>
                <a:ext cx="48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1377" name="Line 177"/>
              <p:cNvSpPr>
                <a:spLocks noChangeShapeType="1"/>
              </p:cNvSpPr>
              <p:nvPr/>
            </p:nvSpPr>
            <p:spPr bwMode="auto">
              <a:xfrm>
                <a:off x="4464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1378" name="Line 178"/>
              <p:cNvSpPr>
                <a:spLocks noChangeShapeType="1"/>
              </p:cNvSpPr>
              <p:nvPr/>
            </p:nvSpPr>
            <p:spPr bwMode="auto">
              <a:xfrm flipH="1">
                <a:off x="4560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1379" name="Line 179"/>
              <p:cNvSpPr>
                <a:spLocks noChangeShapeType="1"/>
              </p:cNvSpPr>
              <p:nvPr/>
            </p:nvSpPr>
            <p:spPr bwMode="auto">
              <a:xfrm>
                <a:off x="4656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1380" name="Line 180"/>
              <p:cNvSpPr>
                <a:spLocks noChangeShapeType="1"/>
              </p:cNvSpPr>
              <p:nvPr/>
            </p:nvSpPr>
            <p:spPr bwMode="auto">
              <a:xfrm flipH="1">
                <a:off x="4752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1381" name="Line 181"/>
              <p:cNvSpPr>
                <a:spLocks noChangeShapeType="1"/>
              </p:cNvSpPr>
              <p:nvPr/>
            </p:nvSpPr>
            <p:spPr bwMode="auto">
              <a:xfrm>
                <a:off x="4848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1382" name="Line 182"/>
              <p:cNvSpPr>
                <a:spLocks noChangeShapeType="1"/>
              </p:cNvSpPr>
              <p:nvPr/>
            </p:nvSpPr>
            <p:spPr bwMode="auto">
              <a:xfrm flipV="1">
                <a:off x="4944" y="3888"/>
                <a:ext cx="48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1383" name="Line 183"/>
              <p:cNvSpPr>
                <a:spLocks noChangeShapeType="1"/>
              </p:cNvSpPr>
              <p:nvPr/>
            </p:nvSpPr>
            <p:spPr bwMode="auto">
              <a:xfrm flipV="1">
                <a:off x="4272" y="3888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1384" name="Line 184"/>
              <p:cNvSpPr>
                <a:spLocks noChangeShapeType="1"/>
              </p:cNvSpPr>
              <p:nvPr/>
            </p:nvSpPr>
            <p:spPr bwMode="auto">
              <a:xfrm flipV="1">
                <a:off x="4992" y="3888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91385" name="Line 185"/>
            <p:cNvSpPr>
              <a:spLocks noChangeShapeType="1"/>
            </p:cNvSpPr>
            <p:nvPr/>
          </p:nvSpPr>
          <p:spPr bwMode="auto">
            <a:xfrm>
              <a:off x="240" y="2976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1386" name="Text Box 186"/>
            <p:cNvSpPr txBox="1">
              <a:spLocks noChangeArrowheads="1"/>
            </p:cNvSpPr>
            <p:nvPr/>
          </p:nvSpPr>
          <p:spPr bwMode="auto">
            <a:xfrm>
              <a:off x="528" y="3168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solidFill>
                    <a:schemeClr val="tx1"/>
                  </a:solidFill>
                </a:rPr>
                <a:t>50 </a:t>
              </a:r>
              <a:r>
                <a:rPr lang="en-US" sz="2400">
                  <a:solidFill>
                    <a:schemeClr val="tx1"/>
                  </a:solidFill>
                  <a:sym typeface="Symbol" pitchFamily="18" charset="2"/>
                </a:rPr>
                <a:t></a:t>
              </a:r>
            </a:p>
          </p:txBody>
        </p:sp>
        <p:sp>
          <p:nvSpPr>
            <p:cNvPr id="691387" name="Line 187"/>
            <p:cNvSpPr>
              <a:spLocks noChangeShapeType="1"/>
            </p:cNvSpPr>
            <p:nvPr/>
          </p:nvSpPr>
          <p:spPr bwMode="auto">
            <a:xfrm>
              <a:off x="1536" y="2976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1388" name="Line 188"/>
            <p:cNvSpPr>
              <a:spLocks noChangeShapeType="1"/>
            </p:cNvSpPr>
            <p:nvPr/>
          </p:nvSpPr>
          <p:spPr bwMode="auto">
            <a:xfrm>
              <a:off x="1344" y="297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1389" name="Line 189"/>
            <p:cNvSpPr>
              <a:spLocks noChangeShapeType="1"/>
            </p:cNvSpPr>
            <p:nvPr/>
          </p:nvSpPr>
          <p:spPr bwMode="auto">
            <a:xfrm>
              <a:off x="1104" y="3456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91390" name="Text Box 190"/>
          <p:cNvSpPr txBox="1">
            <a:spLocks noChangeArrowheads="1"/>
          </p:cNvSpPr>
          <p:nvPr/>
        </p:nvSpPr>
        <p:spPr bwMode="auto">
          <a:xfrm>
            <a:off x="3846512" y="4825206"/>
            <a:ext cx="5373687" cy="1938992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/>
              <a:t>A 30 V battery with 10 </a:t>
            </a:r>
            <a:r>
              <a:rPr lang="en-US" sz="2400" dirty="0">
                <a:sym typeface="Symbol" pitchFamily="18" charset="2"/>
              </a:rPr>
              <a:t> of resistance is connected to a 50  resistor.  What is the </a:t>
            </a:r>
            <a:r>
              <a:rPr lang="en-US" sz="2400" i="1" dirty="0">
                <a:sym typeface="Symbol" pitchFamily="18" charset="2"/>
              </a:rPr>
              <a:t>actual voltage</a:t>
            </a:r>
            <a:r>
              <a:rPr lang="en-US" sz="2400" dirty="0">
                <a:sym typeface="Symbol" pitchFamily="18" charset="2"/>
              </a:rPr>
              <a:t> across the 50  resistor?</a:t>
            </a:r>
          </a:p>
          <a:p>
            <a:r>
              <a:rPr lang="en-US" sz="2400" dirty="0">
                <a:sym typeface="Symbol" pitchFamily="18" charset="2"/>
              </a:rPr>
              <a:t>A)  30 V	B)  36 V	C)  6 V</a:t>
            </a:r>
          </a:p>
          <a:p>
            <a:r>
              <a:rPr lang="en-US" sz="2400" dirty="0">
                <a:sym typeface="Symbol" pitchFamily="18" charset="2"/>
              </a:rPr>
              <a:t>D)  25 V	E)  24 V</a:t>
            </a:r>
          </a:p>
        </p:txBody>
      </p:sp>
      <p:graphicFrame>
        <p:nvGraphicFramePr>
          <p:cNvPr id="691391" name="Object 1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0048896"/>
              </p:ext>
            </p:extLst>
          </p:nvPr>
        </p:nvGraphicFramePr>
        <p:xfrm>
          <a:off x="38390" y="5769975"/>
          <a:ext cx="2666418" cy="893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1757" name="Equation" r:id="rId5" imgW="1269720" imgH="482400" progId="Equation.DSMT4">
                  <p:embed/>
                </p:oleObj>
              </mc:Choice>
              <mc:Fallback>
                <p:oleObj name="Equation" r:id="rId5" imgW="1269720" imgH="482400" progId="Equation.DSMT4">
                  <p:embed/>
                  <p:pic>
                    <p:nvPicPr>
                      <p:cNvPr id="0" name="Object 1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90" y="5769975"/>
                        <a:ext cx="2666418" cy="8937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1393" name="Object 19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0170276"/>
              </p:ext>
            </p:extLst>
          </p:nvPr>
        </p:nvGraphicFramePr>
        <p:xfrm>
          <a:off x="2654300" y="6023976"/>
          <a:ext cx="1158875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1758" name="Equation" r:id="rId7" imgW="469800" imgH="177480" progId="Equation.DSMT4">
                  <p:embed/>
                </p:oleObj>
              </mc:Choice>
              <mc:Fallback>
                <p:oleObj name="Equation" r:id="rId7" imgW="469800" imgH="177480" progId="Equation.DSMT4">
                  <p:embed/>
                  <p:pic>
                    <p:nvPicPr>
                      <p:cNvPr id="0" name="Object 1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4300" y="6023976"/>
                        <a:ext cx="1158875" cy="38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" name="Object 1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0128154"/>
              </p:ext>
            </p:extLst>
          </p:nvPr>
        </p:nvGraphicFramePr>
        <p:xfrm>
          <a:off x="2643188" y="4154488"/>
          <a:ext cx="1919287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1759" name="Equation" r:id="rId9" imgW="914400" imgH="228600" progId="Equation.DSMT4">
                  <p:embed/>
                </p:oleObj>
              </mc:Choice>
              <mc:Fallback>
                <p:oleObj name="Equation" r:id="rId9" imgW="914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88" y="4154488"/>
                        <a:ext cx="1919287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91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91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91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91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91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91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91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691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691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1265" grpId="0" uiExpand="1" build="p"/>
      <p:bldP spid="691351" grpId="0" animBg="1"/>
      <p:bldP spid="69139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400">
                <a:solidFill>
                  <a:schemeClr val="tx1"/>
                </a:solidFill>
              </a:rPr>
              <a:t>Kirchoff’s Second Law </a:t>
            </a:r>
          </a:p>
        </p:txBody>
      </p:sp>
      <p:sp>
        <p:nvSpPr>
          <p:cNvPr id="695299" name="Text Box 3"/>
          <p:cNvSpPr txBox="1">
            <a:spLocks noChangeArrowheads="1"/>
          </p:cNvSpPr>
          <p:nvPr/>
        </p:nvSpPr>
        <p:spPr bwMode="auto">
          <a:xfrm>
            <a:off x="1295400" y="685800"/>
            <a:ext cx="6934200" cy="45720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chemeClr val="bg1"/>
                </a:solidFill>
                <a:sym typeface="Symbol" pitchFamily="18" charset="2"/>
              </a:rPr>
              <a:t>The total voltage change around a loop is always zero</a:t>
            </a:r>
          </a:p>
        </p:txBody>
      </p:sp>
      <p:sp>
        <p:nvSpPr>
          <p:cNvPr id="695300" name="Text Box 4"/>
          <p:cNvSpPr txBox="1">
            <a:spLocks noChangeArrowheads="1"/>
          </p:cNvSpPr>
          <p:nvPr/>
        </p:nvSpPr>
        <p:spPr bwMode="auto">
          <a:xfrm>
            <a:off x="0" y="1219200"/>
            <a:ext cx="62484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 dirty="0">
                <a:solidFill>
                  <a:srgbClr val="009900"/>
                </a:solidFill>
                <a:sym typeface="Symbol" pitchFamily="18" charset="2"/>
              </a:rPr>
              <a:t>How to apply it:</a:t>
            </a:r>
          </a:p>
          <a:p>
            <a:pPr eaLnBrk="1" hangingPunct="1">
              <a:buFontTx/>
              <a:buChar char="•"/>
            </a:pPr>
            <a:r>
              <a:rPr lang="en-US" sz="2400" dirty="0">
                <a:solidFill>
                  <a:srgbClr val="009900"/>
                </a:solidFill>
                <a:sym typeface="Symbol" pitchFamily="18" charset="2"/>
              </a:rPr>
              <a:t>First, assign a direction to every loop</a:t>
            </a:r>
          </a:p>
          <a:p>
            <a:pPr lvl="1" eaLnBrk="1" hangingPunct="1">
              <a:buFontTx/>
              <a:buChar char="•"/>
            </a:pPr>
            <a:r>
              <a:rPr lang="en-US" sz="2400" dirty="0">
                <a:solidFill>
                  <a:srgbClr val="009900"/>
                </a:solidFill>
                <a:sym typeface="Symbol" pitchFamily="18" charset="2"/>
              </a:rPr>
              <a:t>I </a:t>
            </a:r>
            <a:r>
              <a:rPr lang="en-US" sz="2400" dirty="0" smtClean="0">
                <a:solidFill>
                  <a:srgbClr val="009900"/>
                </a:solidFill>
                <a:sym typeface="Symbol" pitchFamily="18" charset="2"/>
              </a:rPr>
              <a:t>often </a:t>
            </a:r>
            <a:r>
              <a:rPr lang="en-US" sz="2400" dirty="0">
                <a:solidFill>
                  <a:srgbClr val="009900"/>
                </a:solidFill>
                <a:sym typeface="Symbol" pitchFamily="18" charset="2"/>
              </a:rPr>
              <a:t>pick clockwise</a:t>
            </a:r>
          </a:p>
          <a:p>
            <a:pPr eaLnBrk="1" hangingPunct="1">
              <a:buFontTx/>
              <a:buChar char="•"/>
            </a:pPr>
            <a:r>
              <a:rPr lang="en-US" sz="2400" dirty="0">
                <a:solidFill>
                  <a:srgbClr val="009900"/>
                </a:solidFill>
                <a:sym typeface="Symbol" pitchFamily="18" charset="2"/>
              </a:rPr>
              <a:t>Start anywhere, and set 0 equal to sum of potential change from each piece:</a:t>
            </a:r>
          </a:p>
          <a:p>
            <a:pPr eaLnBrk="1" hangingPunct="1">
              <a:buFontTx/>
              <a:buChar char="•"/>
            </a:pPr>
            <a:r>
              <a:rPr lang="en-US" sz="2400" dirty="0">
                <a:solidFill>
                  <a:srgbClr val="009900"/>
                </a:solidFill>
                <a:sym typeface="Symbol" pitchFamily="18" charset="2"/>
              </a:rPr>
              <a:t>For batteries: </a:t>
            </a:r>
            <a:r>
              <a:rPr lang="en-US" sz="2400" i="1" dirty="0">
                <a:solidFill>
                  <a:srgbClr val="009900"/>
                </a:solidFill>
                <a:sym typeface="Symbol" pitchFamily="18" charset="2"/>
              </a:rPr>
              <a:t>V</a:t>
            </a:r>
            <a:r>
              <a:rPr lang="en-US" sz="2400" dirty="0">
                <a:solidFill>
                  <a:srgbClr val="009900"/>
                </a:solidFill>
                <a:sym typeface="Symbol" pitchFamily="18" charset="2"/>
              </a:rPr>
              <a:t> = </a:t>
            </a:r>
            <a:r>
              <a:rPr lang="en-US" sz="2400" dirty="0">
                <a:solidFill>
                  <a:srgbClr val="009900"/>
                </a:solidFill>
                <a:latin typeface="Euclid Math One" pitchFamily="18" charset="2"/>
                <a:sym typeface="Symbol" pitchFamily="18" charset="2"/>
              </a:rPr>
              <a:t>E</a:t>
            </a:r>
          </a:p>
          <a:p>
            <a:pPr lvl="1" eaLnBrk="1" hangingPunct="1">
              <a:buFontTx/>
              <a:buChar char="•"/>
            </a:pPr>
            <a:r>
              <a:rPr lang="en-US" sz="2400" dirty="0">
                <a:solidFill>
                  <a:srgbClr val="009900"/>
                </a:solidFill>
                <a:sym typeface="Symbol" pitchFamily="18" charset="2"/>
              </a:rPr>
              <a:t>It is an increase if you go from – to +</a:t>
            </a:r>
          </a:p>
          <a:p>
            <a:pPr lvl="1" eaLnBrk="1" hangingPunct="1">
              <a:buFontTx/>
              <a:buChar char="•"/>
            </a:pPr>
            <a:r>
              <a:rPr lang="en-US" sz="2400" dirty="0">
                <a:solidFill>
                  <a:srgbClr val="009900"/>
                </a:solidFill>
                <a:sym typeface="Symbol" pitchFamily="18" charset="2"/>
              </a:rPr>
              <a:t>It is a decrease if you go from + to –</a:t>
            </a:r>
          </a:p>
          <a:p>
            <a:pPr eaLnBrk="1" hangingPunct="1">
              <a:buFontTx/>
              <a:buChar char="•"/>
            </a:pPr>
            <a:r>
              <a:rPr lang="en-US" sz="2400" dirty="0">
                <a:solidFill>
                  <a:srgbClr val="009900"/>
                </a:solidFill>
                <a:sym typeface="Symbol" pitchFamily="18" charset="2"/>
              </a:rPr>
              <a:t>For resistors: </a:t>
            </a:r>
            <a:r>
              <a:rPr lang="en-US" sz="2400" i="1" dirty="0">
                <a:solidFill>
                  <a:srgbClr val="009900"/>
                </a:solidFill>
                <a:sym typeface="Symbol" pitchFamily="18" charset="2"/>
              </a:rPr>
              <a:t>V</a:t>
            </a:r>
            <a:r>
              <a:rPr lang="en-US" sz="2400" dirty="0">
                <a:solidFill>
                  <a:srgbClr val="009900"/>
                </a:solidFill>
                <a:sym typeface="Symbol" pitchFamily="18" charset="2"/>
              </a:rPr>
              <a:t> = </a:t>
            </a:r>
            <a:r>
              <a:rPr lang="en-US" sz="2400" i="1" dirty="0">
                <a:solidFill>
                  <a:srgbClr val="009900"/>
                </a:solidFill>
                <a:sym typeface="Symbol" pitchFamily="18" charset="2"/>
              </a:rPr>
              <a:t>IR</a:t>
            </a:r>
          </a:p>
          <a:p>
            <a:pPr lvl="1" eaLnBrk="1" hangingPunct="1">
              <a:buFontTx/>
              <a:buChar char="•"/>
            </a:pPr>
            <a:r>
              <a:rPr lang="en-US" sz="2400" dirty="0">
                <a:solidFill>
                  <a:srgbClr val="009900"/>
                </a:solidFill>
                <a:sym typeface="Symbol" pitchFamily="18" charset="2"/>
              </a:rPr>
              <a:t>It is a decrease if you go with the current</a:t>
            </a:r>
          </a:p>
          <a:p>
            <a:pPr lvl="1" eaLnBrk="1" hangingPunct="1">
              <a:buFontTx/>
              <a:buChar char="•"/>
            </a:pPr>
            <a:r>
              <a:rPr lang="en-US" sz="2400" dirty="0">
                <a:solidFill>
                  <a:srgbClr val="009900"/>
                </a:solidFill>
                <a:sym typeface="Symbol" pitchFamily="18" charset="2"/>
              </a:rPr>
              <a:t>It is an increase if you go against the current</a:t>
            </a:r>
          </a:p>
        </p:txBody>
      </p:sp>
      <p:grpSp>
        <p:nvGrpSpPr>
          <p:cNvPr id="695301" name="Group 5"/>
          <p:cNvGrpSpPr>
            <a:grpSpLocks/>
          </p:cNvGrpSpPr>
          <p:nvPr/>
        </p:nvGrpSpPr>
        <p:grpSpPr bwMode="auto">
          <a:xfrm>
            <a:off x="7162800" y="1981200"/>
            <a:ext cx="671513" cy="609600"/>
            <a:chOff x="4512" y="1008"/>
            <a:chExt cx="423" cy="384"/>
          </a:xfrm>
        </p:grpSpPr>
        <p:grpSp>
          <p:nvGrpSpPr>
            <p:cNvPr id="695302" name="Group 6"/>
            <p:cNvGrpSpPr>
              <a:grpSpLocks/>
            </p:cNvGrpSpPr>
            <p:nvPr/>
          </p:nvGrpSpPr>
          <p:grpSpPr bwMode="auto">
            <a:xfrm rot="5400000">
              <a:off x="4576" y="1176"/>
              <a:ext cx="288" cy="144"/>
              <a:chOff x="2736" y="1632"/>
              <a:chExt cx="288" cy="144"/>
            </a:xfrm>
          </p:grpSpPr>
          <p:sp>
            <p:nvSpPr>
              <p:cNvPr id="695303" name="Line 7"/>
              <p:cNvSpPr>
                <a:spLocks noChangeShapeType="1"/>
              </p:cNvSpPr>
              <p:nvPr/>
            </p:nvSpPr>
            <p:spPr bwMode="auto">
              <a:xfrm>
                <a:off x="2736" y="1680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5304" name="Line 8"/>
              <p:cNvSpPr>
                <a:spLocks noChangeShapeType="1"/>
              </p:cNvSpPr>
              <p:nvPr/>
            </p:nvSpPr>
            <p:spPr bwMode="auto">
              <a:xfrm>
                <a:off x="2784" y="1728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5305" name="Line 9"/>
              <p:cNvSpPr>
                <a:spLocks noChangeShapeType="1"/>
              </p:cNvSpPr>
              <p:nvPr/>
            </p:nvSpPr>
            <p:spPr bwMode="auto">
              <a:xfrm flipV="1">
                <a:off x="2880" y="1632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5306" name="Line 10"/>
              <p:cNvSpPr>
                <a:spLocks noChangeShapeType="1"/>
              </p:cNvSpPr>
              <p:nvPr/>
            </p:nvSpPr>
            <p:spPr bwMode="auto">
              <a:xfrm flipV="1">
                <a:off x="2880" y="1728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95307" name="Text Box 11"/>
            <p:cNvSpPr txBox="1">
              <a:spLocks noChangeArrowheads="1"/>
            </p:cNvSpPr>
            <p:nvPr/>
          </p:nvSpPr>
          <p:spPr bwMode="auto">
            <a:xfrm rot="5400000">
              <a:off x="4700" y="1060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>
                  <a:solidFill>
                    <a:schemeClr val="tx1"/>
                  </a:solidFill>
                </a:rPr>
                <a:t>+</a:t>
              </a:r>
            </a:p>
          </p:txBody>
        </p:sp>
        <p:sp>
          <p:nvSpPr>
            <p:cNvPr id="695308" name="Text Box 12"/>
            <p:cNvSpPr txBox="1">
              <a:spLocks noChangeArrowheads="1"/>
            </p:cNvSpPr>
            <p:nvPr/>
          </p:nvSpPr>
          <p:spPr bwMode="auto">
            <a:xfrm>
              <a:off x="4512" y="1008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chemeClr val="tx1"/>
                  </a:solidFill>
                </a:rPr>
                <a:t>–</a:t>
              </a:r>
            </a:p>
          </p:txBody>
        </p:sp>
      </p:grpSp>
      <p:grpSp>
        <p:nvGrpSpPr>
          <p:cNvPr id="695309" name="Group 13"/>
          <p:cNvGrpSpPr>
            <a:grpSpLocks/>
          </p:cNvGrpSpPr>
          <p:nvPr/>
        </p:nvGrpSpPr>
        <p:grpSpPr bwMode="auto">
          <a:xfrm>
            <a:off x="8001000" y="3657600"/>
            <a:ext cx="762000" cy="609600"/>
            <a:chOff x="4560" y="2544"/>
            <a:chExt cx="480" cy="384"/>
          </a:xfrm>
        </p:grpSpPr>
        <p:grpSp>
          <p:nvGrpSpPr>
            <p:cNvPr id="695310" name="Group 14"/>
            <p:cNvGrpSpPr>
              <a:grpSpLocks/>
            </p:cNvGrpSpPr>
            <p:nvPr/>
          </p:nvGrpSpPr>
          <p:grpSpPr bwMode="auto">
            <a:xfrm rot="16200000" flipH="1">
              <a:off x="4631" y="2712"/>
              <a:ext cx="288" cy="144"/>
              <a:chOff x="2736" y="1632"/>
              <a:chExt cx="288" cy="144"/>
            </a:xfrm>
          </p:grpSpPr>
          <p:sp>
            <p:nvSpPr>
              <p:cNvPr id="695311" name="Line 15"/>
              <p:cNvSpPr>
                <a:spLocks noChangeShapeType="1"/>
              </p:cNvSpPr>
              <p:nvPr/>
            </p:nvSpPr>
            <p:spPr bwMode="auto">
              <a:xfrm>
                <a:off x="2736" y="1680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5312" name="Line 16"/>
              <p:cNvSpPr>
                <a:spLocks noChangeShapeType="1"/>
              </p:cNvSpPr>
              <p:nvPr/>
            </p:nvSpPr>
            <p:spPr bwMode="auto">
              <a:xfrm>
                <a:off x="2784" y="1728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5313" name="Line 17"/>
              <p:cNvSpPr>
                <a:spLocks noChangeShapeType="1"/>
              </p:cNvSpPr>
              <p:nvPr/>
            </p:nvSpPr>
            <p:spPr bwMode="auto">
              <a:xfrm flipV="1">
                <a:off x="2880" y="1632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5314" name="Line 18"/>
              <p:cNvSpPr>
                <a:spLocks noChangeShapeType="1"/>
              </p:cNvSpPr>
              <p:nvPr/>
            </p:nvSpPr>
            <p:spPr bwMode="auto">
              <a:xfrm flipV="1">
                <a:off x="2880" y="1728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95315" name="Text Box 19"/>
            <p:cNvSpPr txBox="1">
              <a:spLocks noChangeArrowheads="1"/>
            </p:cNvSpPr>
            <p:nvPr/>
          </p:nvSpPr>
          <p:spPr bwMode="auto">
            <a:xfrm rot="16200000" flipH="1">
              <a:off x="4556" y="2596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>
                  <a:solidFill>
                    <a:schemeClr val="tx1"/>
                  </a:solidFill>
                </a:rPr>
                <a:t>+</a:t>
              </a:r>
            </a:p>
          </p:txBody>
        </p:sp>
        <p:sp>
          <p:nvSpPr>
            <p:cNvPr id="695316" name="Text Box 20"/>
            <p:cNvSpPr txBox="1">
              <a:spLocks noChangeArrowheads="1"/>
            </p:cNvSpPr>
            <p:nvPr/>
          </p:nvSpPr>
          <p:spPr bwMode="auto">
            <a:xfrm flipH="1">
              <a:off x="4704" y="2544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solidFill>
                    <a:schemeClr val="tx1"/>
                  </a:solidFill>
                </a:rPr>
                <a:t>–</a:t>
              </a:r>
            </a:p>
          </p:txBody>
        </p:sp>
      </p:grpSp>
      <p:grpSp>
        <p:nvGrpSpPr>
          <p:cNvPr id="695317" name="Group 21"/>
          <p:cNvGrpSpPr>
            <a:grpSpLocks/>
          </p:cNvGrpSpPr>
          <p:nvPr/>
        </p:nvGrpSpPr>
        <p:grpSpPr bwMode="auto">
          <a:xfrm>
            <a:off x="6858000" y="3886200"/>
            <a:ext cx="1371600" cy="304800"/>
            <a:chOff x="4272" y="3792"/>
            <a:chExt cx="864" cy="192"/>
          </a:xfrm>
        </p:grpSpPr>
        <p:sp>
          <p:nvSpPr>
            <p:cNvPr id="695318" name="Line 22"/>
            <p:cNvSpPr>
              <a:spLocks noChangeShapeType="1"/>
            </p:cNvSpPr>
            <p:nvPr/>
          </p:nvSpPr>
          <p:spPr bwMode="auto">
            <a:xfrm flipV="1">
              <a:off x="4416" y="3792"/>
              <a:ext cx="48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5319" name="Line 23"/>
            <p:cNvSpPr>
              <a:spLocks noChangeShapeType="1"/>
            </p:cNvSpPr>
            <p:nvPr/>
          </p:nvSpPr>
          <p:spPr bwMode="auto">
            <a:xfrm>
              <a:off x="4464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5320" name="Line 24"/>
            <p:cNvSpPr>
              <a:spLocks noChangeShapeType="1"/>
            </p:cNvSpPr>
            <p:nvPr/>
          </p:nvSpPr>
          <p:spPr bwMode="auto">
            <a:xfrm flipH="1">
              <a:off x="4560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5321" name="Line 25"/>
            <p:cNvSpPr>
              <a:spLocks noChangeShapeType="1"/>
            </p:cNvSpPr>
            <p:nvPr/>
          </p:nvSpPr>
          <p:spPr bwMode="auto">
            <a:xfrm>
              <a:off x="4656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5322" name="Line 26"/>
            <p:cNvSpPr>
              <a:spLocks noChangeShapeType="1"/>
            </p:cNvSpPr>
            <p:nvPr/>
          </p:nvSpPr>
          <p:spPr bwMode="auto">
            <a:xfrm flipH="1">
              <a:off x="4752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5323" name="Line 27"/>
            <p:cNvSpPr>
              <a:spLocks noChangeShapeType="1"/>
            </p:cNvSpPr>
            <p:nvPr/>
          </p:nvSpPr>
          <p:spPr bwMode="auto">
            <a:xfrm>
              <a:off x="4848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5324" name="Line 28"/>
            <p:cNvSpPr>
              <a:spLocks noChangeShapeType="1"/>
            </p:cNvSpPr>
            <p:nvPr/>
          </p:nvSpPr>
          <p:spPr bwMode="auto">
            <a:xfrm flipV="1">
              <a:off x="4944" y="3888"/>
              <a:ext cx="48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5325" name="Line 29"/>
            <p:cNvSpPr>
              <a:spLocks noChangeShapeType="1"/>
            </p:cNvSpPr>
            <p:nvPr/>
          </p:nvSpPr>
          <p:spPr bwMode="auto">
            <a:xfrm flipV="1">
              <a:off x="4272" y="388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5326" name="Line 30"/>
            <p:cNvSpPr>
              <a:spLocks noChangeShapeType="1"/>
            </p:cNvSpPr>
            <p:nvPr/>
          </p:nvSpPr>
          <p:spPr bwMode="auto">
            <a:xfrm flipV="1">
              <a:off x="4992" y="388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95327" name="Group 31"/>
          <p:cNvGrpSpPr>
            <a:grpSpLocks/>
          </p:cNvGrpSpPr>
          <p:nvPr/>
        </p:nvGrpSpPr>
        <p:grpSpPr bwMode="auto">
          <a:xfrm>
            <a:off x="6858000" y="5257800"/>
            <a:ext cx="1371600" cy="304800"/>
            <a:chOff x="4272" y="3792"/>
            <a:chExt cx="864" cy="192"/>
          </a:xfrm>
        </p:grpSpPr>
        <p:sp>
          <p:nvSpPr>
            <p:cNvPr id="695328" name="Line 32"/>
            <p:cNvSpPr>
              <a:spLocks noChangeShapeType="1"/>
            </p:cNvSpPr>
            <p:nvPr/>
          </p:nvSpPr>
          <p:spPr bwMode="auto">
            <a:xfrm flipV="1">
              <a:off x="4416" y="3792"/>
              <a:ext cx="48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5329" name="Line 33"/>
            <p:cNvSpPr>
              <a:spLocks noChangeShapeType="1"/>
            </p:cNvSpPr>
            <p:nvPr/>
          </p:nvSpPr>
          <p:spPr bwMode="auto">
            <a:xfrm>
              <a:off x="4464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5330" name="Line 34"/>
            <p:cNvSpPr>
              <a:spLocks noChangeShapeType="1"/>
            </p:cNvSpPr>
            <p:nvPr/>
          </p:nvSpPr>
          <p:spPr bwMode="auto">
            <a:xfrm flipH="1">
              <a:off x="4560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5331" name="Line 35"/>
            <p:cNvSpPr>
              <a:spLocks noChangeShapeType="1"/>
            </p:cNvSpPr>
            <p:nvPr/>
          </p:nvSpPr>
          <p:spPr bwMode="auto">
            <a:xfrm>
              <a:off x="4656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5332" name="Line 36"/>
            <p:cNvSpPr>
              <a:spLocks noChangeShapeType="1"/>
            </p:cNvSpPr>
            <p:nvPr/>
          </p:nvSpPr>
          <p:spPr bwMode="auto">
            <a:xfrm flipH="1">
              <a:off x="4752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5333" name="Line 37"/>
            <p:cNvSpPr>
              <a:spLocks noChangeShapeType="1"/>
            </p:cNvSpPr>
            <p:nvPr/>
          </p:nvSpPr>
          <p:spPr bwMode="auto">
            <a:xfrm>
              <a:off x="4848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5334" name="Line 38"/>
            <p:cNvSpPr>
              <a:spLocks noChangeShapeType="1"/>
            </p:cNvSpPr>
            <p:nvPr/>
          </p:nvSpPr>
          <p:spPr bwMode="auto">
            <a:xfrm flipV="1">
              <a:off x="4944" y="3888"/>
              <a:ext cx="48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5335" name="Line 39"/>
            <p:cNvSpPr>
              <a:spLocks noChangeShapeType="1"/>
            </p:cNvSpPr>
            <p:nvPr/>
          </p:nvSpPr>
          <p:spPr bwMode="auto">
            <a:xfrm flipV="1">
              <a:off x="4272" y="388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5336" name="Line 40"/>
            <p:cNvSpPr>
              <a:spLocks noChangeShapeType="1"/>
            </p:cNvSpPr>
            <p:nvPr/>
          </p:nvSpPr>
          <p:spPr bwMode="auto">
            <a:xfrm flipV="1">
              <a:off x="4992" y="388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95337" name="Line 41"/>
          <p:cNvSpPr>
            <a:spLocks noChangeShapeType="1"/>
          </p:cNvSpPr>
          <p:nvPr/>
        </p:nvSpPr>
        <p:spPr bwMode="auto">
          <a:xfrm>
            <a:off x="6858000" y="2362200"/>
            <a:ext cx="0" cy="3048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5338" name="Line 42"/>
          <p:cNvSpPr>
            <a:spLocks noChangeShapeType="1"/>
          </p:cNvSpPr>
          <p:nvPr/>
        </p:nvSpPr>
        <p:spPr bwMode="auto">
          <a:xfrm>
            <a:off x="8686800" y="3733800"/>
            <a:ext cx="0" cy="1676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5339" name="Line 43"/>
          <p:cNvSpPr>
            <a:spLocks noChangeShapeType="1"/>
          </p:cNvSpPr>
          <p:nvPr/>
        </p:nvSpPr>
        <p:spPr bwMode="auto">
          <a:xfrm flipV="1">
            <a:off x="7620000" y="2362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5340" name="Line 44"/>
          <p:cNvSpPr>
            <a:spLocks noChangeShapeType="1"/>
          </p:cNvSpPr>
          <p:nvPr/>
        </p:nvSpPr>
        <p:spPr bwMode="auto">
          <a:xfrm flipV="1">
            <a:off x="6858000" y="23622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5341" name="Line 45"/>
          <p:cNvSpPr>
            <a:spLocks noChangeShapeType="1"/>
          </p:cNvSpPr>
          <p:nvPr/>
        </p:nvSpPr>
        <p:spPr bwMode="auto">
          <a:xfrm flipV="1">
            <a:off x="8458200" y="4038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95342" name="Group 46"/>
          <p:cNvGrpSpPr>
            <a:grpSpLocks/>
          </p:cNvGrpSpPr>
          <p:nvPr/>
        </p:nvGrpSpPr>
        <p:grpSpPr bwMode="auto">
          <a:xfrm rot="5400000">
            <a:off x="8001000" y="2895600"/>
            <a:ext cx="1371600" cy="304800"/>
            <a:chOff x="4272" y="3792"/>
            <a:chExt cx="864" cy="192"/>
          </a:xfrm>
        </p:grpSpPr>
        <p:sp>
          <p:nvSpPr>
            <p:cNvPr id="695343" name="Line 47"/>
            <p:cNvSpPr>
              <a:spLocks noChangeShapeType="1"/>
            </p:cNvSpPr>
            <p:nvPr/>
          </p:nvSpPr>
          <p:spPr bwMode="auto">
            <a:xfrm flipV="1">
              <a:off x="4416" y="3792"/>
              <a:ext cx="48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5344" name="Line 48"/>
            <p:cNvSpPr>
              <a:spLocks noChangeShapeType="1"/>
            </p:cNvSpPr>
            <p:nvPr/>
          </p:nvSpPr>
          <p:spPr bwMode="auto">
            <a:xfrm>
              <a:off x="4464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5345" name="Line 49"/>
            <p:cNvSpPr>
              <a:spLocks noChangeShapeType="1"/>
            </p:cNvSpPr>
            <p:nvPr/>
          </p:nvSpPr>
          <p:spPr bwMode="auto">
            <a:xfrm flipH="1">
              <a:off x="4560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5346" name="Line 50"/>
            <p:cNvSpPr>
              <a:spLocks noChangeShapeType="1"/>
            </p:cNvSpPr>
            <p:nvPr/>
          </p:nvSpPr>
          <p:spPr bwMode="auto">
            <a:xfrm>
              <a:off x="4656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5347" name="Line 51"/>
            <p:cNvSpPr>
              <a:spLocks noChangeShapeType="1"/>
            </p:cNvSpPr>
            <p:nvPr/>
          </p:nvSpPr>
          <p:spPr bwMode="auto">
            <a:xfrm flipH="1">
              <a:off x="4752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5348" name="Line 52"/>
            <p:cNvSpPr>
              <a:spLocks noChangeShapeType="1"/>
            </p:cNvSpPr>
            <p:nvPr/>
          </p:nvSpPr>
          <p:spPr bwMode="auto">
            <a:xfrm>
              <a:off x="4848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5349" name="Line 53"/>
            <p:cNvSpPr>
              <a:spLocks noChangeShapeType="1"/>
            </p:cNvSpPr>
            <p:nvPr/>
          </p:nvSpPr>
          <p:spPr bwMode="auto">
            <a:xfrm flipV="1">
              <a:off x="4944" y="3888"/>
              <a:ext cx="48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5350" name="Line 54"/>
            <p:cNvSpPr>
              <a:spLocks noChangeShapeType="1"/>
            </p:cNvSpPr>
            <p:nvPr/>
          </p:nvSpPr>
          <p:spPr bwMode="auto">
            <a:xfrm flipV="1">
              <a:off x="4272" y="388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5351" name="Line 55"/>
            <p:cNvSpPr>
              <a:spLocks noChangeShapeType="1"/>
            </p:cNvSpPr>
            <p:nvPr/>
          </p:nvSpPr>
          <p:spPr bwMode="auto">
            <a:xfrm flipV="1">
              <a:off x="4992" y="388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95352" name="Text Box 56"/>
          <p:cNvSpPr txBox="1">
            <a:spLocks noChangeArrowheads="1"/>
          </p:cNvSpPr>
          <p:nvPr/>
        </p:nvSpPr>
        <p:spPr bwMode="auto">
          <a:xfrm rot="5400000">
            <a:off x="7734300" y="27051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</a:rPr>
              <a:t>3 </a:t>
            </a:r>
            <a:r>
              <a:rPr lang="en-US" sz="2400">
                <a:solidFill>
                  <a:schemeClr val="tx1"/>
                </a:solidFill>
                <a:sym typeface="Symbol" pitchFamily="18" charset="2"/>
              </a:rPr>
              <a:t></a:t>
            </a:r>
          </a:p>
        </p:txBody>
      </p:sp>
      <p:sp>
        <p:nvSpPr>
          <p:cNvPr id="695353" name="Text Box 57"/>
          <p:cNvSpPr txBox="1">
            <a:spLocks noChangeArrowheads="1"/>
          </p:cNvSpPr>
          <p:nvPr/>
        </p:nvSpPr>
        <p:spPr bwMode="auto">
          <a:xfrm>
            <a:off x="6934200" y="41148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</a:rPr>
              <a:t>5 </a:t>
            </a:r>
            <a:r>
              <a:rPr lang="en-US" sz="2400">
                <a:solidFill>
                  <a:schemeClr val="tx1"/>
                </a:solidFill>
                <a:sym typeface="Symbol" pitchFamily="18" charset="2"/>
              </a:rPr>
              <a:t></a:t>
            </a:r>
          </a:p>
        </p:txBody>
      </p:sp>
      <p:sp>
        <p:nvSpPr>
          <p:cNvPr id="695354" name="Text Box 58"/>
          <p:cNvSpPr txBox="1">
            <a:spLocks noChangeArrowheads="1"/>
          </p:cNvSpPr>
          <p:nvPr/>
        </p:nvSpPr>
        <p:spPr bwMode="auto">
          <a:xfrm>
            <a:off x="6858000" y="5486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</a:rPr>
              <a:t>4 </a:t>
            </a:r>
            <a:r>
              <a:rPr lang="en-US" sz="2400">
                <a:solidFill>
                  <a:schemeClr val="tx1"/>
                </a:solidFill>
                <a:sym typeface="Symbol" pitchFamily="18" charset="2"/>
              </a:rPr>
              <a:t></a:t>
            </a:r>
          </a:p>
        </p:txBody>
      </p:sp>
      <p:sp>
        <p:nvSpPr>
          <p:cNvPr id="695355" name="Text Box 59"/>
          <p:cNvSpPr txBox="1">
            <a:spLocks noChangeArrowheads="1"/>
          </p:cNvSpPr>
          <p:nvPr/>
        </p:nvSpPr>
        <p:spPr bwMode="auto">
          <a:xfrm>
            <a:off x="6858000" y="1676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</a:rPr>
              <a:t>12 V</a:t>
            </a:r>
            <a:endParaRPr lang="en-US" sz="2400">
              <a:solidFill>
                <a:schemeClr val="tx1"/>
              </a:solidFill>
              <a:sym typeface="Symbol" pitchFamily="18" charset="2"/>
            </a:endParaRPr>
          </a:p>
        </p:txBody>
      </p:sp>
      <p:sp>
        <p:nvSpPr>
          <p:cNvPr id="695356" name="Text Box 60"/>
          <p:cNvSpPr txBox="1">
            <a:spLocks noChangeArrowheads="1"/>
          </p:cNvSpPr>
          <p:nvPr/>
        </p:nvSpPr>
        <p:spPr bwMode="auto">
          <a:xfrm>
            <a:off x="7696200" y="4191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</a:rPr>
              <a:t>6 V</a:t>
            </a:r>
            <a:endParaRPr lang="en-US" sz="2400">
              <a:solidFill>
                <a:schemeClr val="tx1"/>
              </a:solidFill>
              <a:sym typeface="Symbol" pitchFamily="18" charset="2"/>
            </a:endParaRPr>
          </a:p>
        </p:txBody>
      </p:sp>
      <p:sp>
        <p:nvSpPr>
          <p:cNvPr id="695357" name="Line 61"/>
          <p:cNvSpPr>
            <a:spLocks noChangeShapeType="1"/>
          </p:cNvSpPr>
          <p:nvPr/>
        </p:nvSpPr>
        <p:spPr bwMode="auto">
          <a:xfrm flipV="1">
            <a:off x="8153400" y="54102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95358" name="Group 62"/>
          <p:cNvGrpSpPr>
            <a:grpSpLocks/>
          </p:cNvGrpSpPr>
          <p:nvPr/>
        </p:nvGrpSpPr>
        <p:grpSpPr bwMode="auto">
          <a:xfrm>
            <a:off x="7924800" y="1752600"/>
            <a:ext cx="609600" cy="457200"/>
            <a:chOff x="4800" y="1056"/>
            <a:chExt cx="384" cy="288"/>
          </a:xfrm>
        </p:grpSpPr>
        <p:sp>
          <p:nvSpPr>
            <p:cNvPr id="695359" name="Line 63"/>
            <p:cNvSpPr>
              <a:spLocks noChangeShapeType="1"/>
            </p:cNvSpPr>
            <p:nvPr/>
          </p:nvSpPr>
          <p:spPr bwMode="auto">
            <a:xfrm>
              <a:off x="4800" y="1344"/>
              <a:ext cx="336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5360" name="Text Box 64"/>
            <p:cNvSpPr txBox="1">
              <a:spLocks noChangeArrowheads="1"/>
            </p:cNvSpPr>
            <p:nvPr/>
          </p:nvSpPr>
          <p:spPr bwMode="auto">
            <a:xfrm>
              <a:off x="4848" y="105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solidFill>
                    <a:schemeClr val="accent2"/>
                  </a:solidFill>
                </a:rPr>
                <a:t>I</a:t>
              </a:r>
              <a:r>
                <a:rPr lang="en-US" sz="2400" b="1" baseline="-25000">
                  <a:solidFill>
                    <a:schemeClr val="accent2"/>
                  </a:solidFill>
                </a:rPr>
                <a:t>1</a:t>
              </a:r>
              <a:endParaRPr lang="en-US" sz="2400" b="1">
                <a:solidFill>
                  <a:schemeClr val="accent2"/>
                </a:solidFill>
                <a:sym typeface="Symbol" pitchFamily="18" charset="2"/>
              </a:endParaRPr>
            </a:p>
          </p:txBody>
        </p:sp>
      </p:grpSp>
      <p:grpSp>
        <p:nvGrpSpPr>
          <p:cNvPr id="695361" name="Group 65"/>
          <p:cNvGrpSpPr>
            <a:grpSpLocks/>
          </p:cNvGrpSpPr>
          <p:nvPr/>
        </p:nvGrpSpPr>
        <p:grpSpPr bwMode="auto">
          <a:xfrm>
            <a:off x="7239000" y="3352800"/>
            <a:ext cx="533400" cy="457200"/>
            <a:chOff x="4560" y="2112"/>
            <a:chExt cx="336" cy="288"/>
          </a:xfrm>
        </p:grpSpPr>
        <p:sp>
          <p:nvSpPr>
            <p:cNvPr id="695362" name="Line 66"/>
            <p:cNvSpPr>
              <a:spLocks noChangeShapeType="1"/>
            </p:cNvSpPr>
            <p:nvPr/>
          </p:nvSpPr>
          <p:spPr bwMode="auto">
            <a:xfrm>
              <a:off x="4560" y="2400"/>
              <a:ext cx="336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5363" name="Text Box 67"/>
            <p:cNvSpPr txBox="1">
              <a:spLocks noChangeArrowheads="1"/>
            </p:cNvSpPr>
            <p:nvPr/>
          </p:nvSpPr>
          <p:spPr bwMode="auto">
            <a:xfrm>
              <a:off x="4560" y="2112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solidFill>
                    <a:schemeClr val="accent2"/>
                  </a:solidFill>
                </a:rPr>
                <a:t>I</a:t>
              </a:r>
              <a:r>
                <a:rPr lang="en-US" sz="2400" b="1" baseline="-25000">
                  <a:solidFill>
                    <a:schemeClr val="accent2"/>
                  </a:solidFill>
                </a:rPr>
                <a:t>2</a:t>
              </a:r>
              <a:endParaRPr lang="en-US" sz="2400" b="1">
                <a:solidFill>
                  <a:schemeClr val="accent2"/>
                </a:solidFill>
                <a:sym typeface="Symbol" pitchFamily="18" charset="2"/>
              </a:endParaRPr>
            </a:p>
          </p:txBody>
        </p:sp>
      </p:grpSp>
      <p:sp>
        <p:nvSpPr>
          <p:cNvPr id="695364" name="AutoShape 68"/>
          <p:cNvSpPr>
            <a:spLocks noChangeArrowheads="1"/>
          </p:cNvSpPr>
          <p:nvPr/>
        </p:nvSpPr>
        <p:spPr bwMode="auto">
          <a:xfrm>
            <a:off x="7315200" y="2819400"/>
            <a:ext cx="762000" cy="533400"/>
          </a:xfrm>
          <a:custGeom>
            <a:avLst/>
            <a:gdLst>
              <a:gd name="G0" fmla="+- 8191599 0 0"/>
              <a:gd name="G1" fmla="+- -11796480 0 0"/>
              <a:gd name="G2" fmla="+- 8191599 0 -11796480"/>
              <a:gd name="G3" fmla="+- 10800 0 0"/>
              <a:gd name="G4" fmla="+- 0 0 8191599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532 0 0"/>
              <a:gd name="G9" fmla="+- 0 0 -11796480"/>
              <a:gd name="G10" fmla="+- 7532 0 2700"/>
              <a:gd name="G11" fmla="cos G10 8191599"/>
              <a:gd name="G12" fmla="sin G10 8191599"/>
              <a:gd name="G13" fmla="cos 13500 8191599"/>
              <a:gd name="G14" fmla="sin 13500 8191599"/>
              <a:gd name="G15" fmla="+- G11 10800 0"/>
              <a:gd name="G16" fmla="+- G12 10800 0"/>
              <a:gd name="G17" fmla="+- G13 10800 0"/>
              <a:gd name="G18" fmla="+- G14 10800 0"/>
              <a:gd name="G19" fmla="*/ 7532 1 2"/>
              <a:gd name="G20" fmla="+- G19 5400 0"/>
              <a:gd name="G21" fmla="cos G20 8191599"/>
              <a:gd name="G22" fmla="sin G20 8191599"/>
              <a:gd name="G23" fmla="+- G21 10800 0"/>
              <a:gd name="G24" fmla="+- G12 G23 G22"/>
              <a:gd name="G25" fmla="+- G22 G23 G11"/>
              <a:gd name="G26" fmla="cos 10800 8191599"/>
              <a:gd name="G27" fmla="sin 10800 8191599"/>
              <a:gd name="G28" fmla="cos 7532 8191599"/>
              <a:gd name="G29" fmla="sin 7532 8191599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8191599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532 G39"/>
              <a:gd name="G43" fmla="sin 7532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0379 w 21600"/>
              <a:gd name="T5" fmla="*/ 5812 h 21600"/>
              <a:gd name="T6" fmla="*/ 1634 w 21600"/>
              <a:gd name="T7" fmla="*/ 10800 h 21600"/>
              <a:gd name="T8" fmla="*/ 17480 w 21600"/>
              <a:gd name="T9" fmla="*/ 7321 h 21600"/>
              <a:gd name="T10" fmla="*/ 3057 w 21600"/>
              <a:gd name="T11" fmla="*/ 21859 h 21600"/>
              <a:gd name="T12" fmla="*/ 1993 w 21600"/>
              <a:gd name="T13" fmla="*/ 15823 h 21600"/>
              <a:gd name="T14" fmla="*/ 8028 w 21600"/>
              <a:gd name="T15" fmla="*/ 14758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6480" y="16970"/>
                </a:moveTo>
                <a:cubicBezTo>
                  <a:pt x="7746" y="17856"/>
                  <a:pt x="9254" y="18332"/>
                  <a:pt x="10800" y="18332"/>
                </a:cubicBezTo>
                <a:cubicBezTo>
                  <a:pt x="14959" y="18332"/>
                  <a:pt x="18332" y="14959"/>
                  <a:pt x="18332" y="10800"/>
                </a:cubicBezTo>
                <a:cubicBezTo>
                  <a:pt x="18332" y="6640"/>
                  <a:pt x="14959" y="3268"/>
                  <a:pt x="10800" y="3268"/>
                </a:cubicBezTo>
                <a:cubicBezTo>
                  <a:pt x="6640" y="3268"/>
                  <a:pt x="3268" y="6640"/>
                  <a:pt x="3268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8584" y="21600"/>
                  <a:pt x="6421" y="20918"/>
                  <a:pt x="4606" y="19647"/>
                </a:cubicBezTo>
                <a:lnTo>
                  <a:pt x="3057" y="21859"/>
                </a:lnTo>
                <a:lnTo>
                  <a:pt x="1993" y="15823"/>
                </a:lnTo>
                <a:lnTo>
                  <a:pt x="8028" y="14758"/>
                </a:lnTo>
                <a:lnTo>
                  <a:pt x="6480" y="16970"/>
                </a:lnTo>
                <a:close/>
              </a:path>
            </a:pathLst>
          </a:cu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95365" name="Group 69"/>
          <p:cNvGrpSpPr>
            <a:grpSpLocks/>
          </p:cNvGrpSpPr>
          <p:nvPr/>
        </p:nvGrpSpPr>
        <p:grpSpPr bwMode="auto">
          <a:xfrm>
            <a:off x="8153400" y="5562600"/>
            <a:ext cx="533400" cy="457200"/>
            <a:chOff x="5136" y="3456"/>
            <a:chExt cx="336" cy="288"/>
          </a:xfrm>
        </p:grpSpPr>
        <p:sp>
          <p:nvSpPr>
            <p:cNvPr id="695366" name="Line 70"/>
            <p:cNvSpPr>
              <a:spLocks noChangeShapeType="1"/>
            </p:cNvSpPr>
            <p:nvPr/>
          </p:nvSpPr>
          <p:spPr bwMode="auto">
            <a:xfrm>
              <a:off x="5136" y="3456"/>
              <a:ext cx="336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5367" name="Text Box 71"/>
            <p:cNvSpPr txBox="1">
              <a:spLocks noChangeArrowheads="1"/>
            </p:cNvSpPr>
            <p:nvPr/>
          </p:nvSpPr>
          <p:spPr bwMode="auto">
            <a:xfrm>
              <a:off x="5136" y="345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solidFill>
                    <a:schemeClr val="accent2"/>
                  </a:solidFill>
                </a:rPr>
                <a:t>I</a:t>
              </a:r>
              <a:r>
                <a:rPr lang="en-US" sz="2400" b="1" baseline="-25000">
                  <a:solidFill>
                    <a:schemeClr val="accent2"/>
                  </a:solidFill>
                </a:rPr>
                <a:t>3</a:t>
              </a:r>
              <a:endParaRPr lang="en-US" sz="2400" b="1">
                <a:solidFill>
                  <a:schemeClr val="accent2"/>
                </a:solidFill>
                <a:sym typeface="Symbol" pitchFamily="18" charset="2"/>
              </a:endParaRPr>
            </a:p>
          </p:txBody>
        </p:sp>
      </p:grpSp>
      <p:sp>
        <p:nvSpPr>
          <p:cNvPr id="695368" name="AutoShape 72"/>
          <p:cNvSpPr>
            <a:spLocks noChangeArrowheads="1"/>
          </p:cNvSpPr>
          <p:nvPr/>
        </p:nvSpPr>
        <p:spPr bwMode="auto">
          <a:xfrm>
            <a:off x="7315200" y="4495800"/>
            <a:ext cx="762000" cy="533400"/>
          </a:xfrm>
          <a:custGeom>
            <a:avLst/>
            <a:gdLst>
              <a:gd name="G0" fmla="+- 8191599 0 0"/>
              <a:gd name="G1" fmla="+- -11796480 0 0"/>
              <a:gd name="G2" fmla="+- 8191599 0 -11796480"/>
              <a:gd name="G3" fmla="+- 10800 0 0"/>
              <a:gd name="G4" fmla="+- 0 0 8191599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532 0 0"/>
              <a:gd name="G9" fmla="+- 0 0 -11796480"/>
              <a:gd name="G10" fmla="+- 7532 0 2700"/>
              <a:gd name="G11" fmla="cos G10 8191599"/>
              <a:gd name="G12" fmla="sin G10 8191599"/>
              <a:gd name="G13" fmla="cos 13500 8191599"/>
              <a:gd name="G14" fmla="sin 13500 8191599"/>
              <a:gd name="G15" fmla="+- G11 10800 0"/>
              <a:gd name="G16" fmla="+- G12 10800 0"/>
              <a:gd name="G17" fmla="+- G13 10800 0"/>
              <a:gd name="G18" fmla="+- G14 10800 0"/>
              <a:gd name="G19" fmla="*/ 7532 1 2"/>
              <a:gd name="G20" fmla="+- G19 5400 0"/>
              <a:gd name="G21" fmla="cos G20 8191599"/>
              <a:gd name="G22" fmla="sin G20 8191599"/>
              <a:gd name="G23" fmla="+- G21 10800 0"/>
              <a:gd name="G24" fmla="+- G12 G23 G22"/>
              <a:gd name="G25" fmla="+- G22 G23 G11"/>
              <a:gd name="G26" fmla="cos 10800 8191599"/>
              <a:gd name="G27" fmla="sin 10800 8191599"/>
              <a:gd name="G28" fmla="cos 7532 8191599"/>
              <a:gd name="G29" fmla="sin 7532 8191599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8191599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532 G39"/>
              <a:gd name="G43" fmla="sin 7532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0379 w 21600"/>
              <a:gd name="T5" fmla="*/ 5812 h 21600"/>
              <a:gd name="T6" fmla="*/ 1634 w 21600"/>
              <a:gd name="T7" fmla="*/ 10800 h 21600"/>
              <a:gd name="T8" fmla="*/ 17480 w 21600"/>
              <a:gd name="T9" fmla="*/ 7321 h 21600"/>
              <a:gd name="T10" fmla="*/ 3057 w 21600"/>
              <a:gd name="T11" fmla="*/ 21859 h 21600"/>
              <a:gd name="T12" fmla="*/ 1993 w 21600"/>
              <a:gd name="T13" fmla="*/ 15823 h 21600"/>
              <a:gd name="T14" fmla="*/ 8028 w 21600"/>
              <a:gd name="T15" fmla="*/ 14758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6480" y="16970"/>
                </a:moveTo>
                <a:cubicBezTo>
                  <a:pt x="7746" y="17856"/>
                  <a:pt x="9254" y="18332"/>
                  <a:pt x="10800" y="18332"/>
                </a:cubicBezTo>
                <a:cubicBezTo>
                  <a:pt x="14959" y="18332"/>
                  <a:pt x="18332" y="14959"/>
                  <a:pt x="18332" y="10800"/>
                </a:cubicBezTo>
                <a:cubicBezTo>
                  <a:pt x="18332" y="6640"/>
                  <a:pt x="14959" y="3268"/>
                  <a:pt x="10800" y="3268"/>
                </a:cubicBezTo>
                <a:cubicBezTo>
                  <a:pt x="6640" y="3268"/>
                  <a:pt x="3268" y="6640"/>
                  <a:pt x="3268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8584" y="21600"/>
                  <a:pt x="6421" y="20918"/>
                  <a:pt x="4606" y="19647"/>
                </a:cubicBezTo>
                <a:lnTo>
                  <a:pt x="3057" y="21859"/>
                </a:lnTo>
                <a:lnTo>
                  <a:pt x="1993" y="15823"/>
                </a:lnTo>
                <a:lnTo>
                  <a:pt x="8028" y="14758"/>
                </a:lnTo>
                <a:lnTo>
                  <a:pt x="6480" y="16970"/>
                </a:lnTo>
                <a:close/>
              </a:path>
            </a:pathLst>
          </a:custGeom>
          <a:solidFill>
            <a:srgbClr val="99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95369" name="Object 73"/>
          <p:cNvGraphicFramePr>
            <a:graphicFrameLocks noChangeAspect="1"/>
          </p:cNvGraphicFramePr>
          <p:nvPr/>
        </p:nvGraphicFramePr>
        <p:xfrm>
          <a:off x="609600" y="5562600"/>
          <a:ext cx="595313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607" name="Equation" r:id="rId3" imgW="241200" imgH="177480" progId="Equation.DSMT4">
                  <p:embed/>
                </p:oleObj>
              </mc:Choice>
              <mc:Fallback>
                <p:oleObj name="Equation" r:id="rId3" imgW="241200" imgH="177480" progId="Equation.DSMT4">
                  <p:embed/>
                  <p:pic>
                    <p:nvPicPr>
                      <p:cNvPr id="0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562600"/>
                        <a:ext cx="595313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5370" name="Object 74"/>
          <p:cNvGraphicFramePr>
            <a:graphicFrameLocks noChangeAspect="1"/>
          </p:cNvGraphicFramePr>
          <p:nvPr/>
        </p:nvGraphicFramePr>
        <p:xfrm>
          <a:off x="1143000" y="5562600"/>
          <a:ext cx="690563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608" name="Equation" r:id="rId5" imgW="279360" imgH="164880" progId="Equation.DSMT4">
                  <p:embed/>
                </p:oleObj>
              </mc:Choice>
              <mc:Fallback>
                <p:oleObj name="Equation" r:id="rId5" imgW="279360" imgH="164880" progId="Equation.DSMT4">
                  <p:embed/>
                  <p:pic>
                    <p:nvPicPr>
                      <p:cNvPr id="0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562600"/>
                        <a:ext cx="690563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5371" name="Object 75"/>
          <p:cNvGraphicFramePr>
            <a:graphicFrameLocks noChangeAspect="1"/>
          </p:cNvGraphicFramePr>
          <p:nvPr/>
        </p:nvGraphicFramePr>
        <p:xfrm>
          <a:off x="1828800" y="5521325"/>
          <a:ext cx="754063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609" name="Equation" r:id="rId7" imgW="304560" imgH="228600" progId="Equation.DSMT4">
                  <p:embed/>
                </p:oleObj>
              </mc:Choice>
              <mc:Fallback>
                <p:oleObj name="Equation" r:id="rId7" imgW="304560" imgH="228600" progId="Equation.DSMT4">
                  <p:embed/>
                  <p:pic>
                    <p:nvPicPr>
                      <p:cNvPr id="0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521325"/>
                        <a:ext cx="754063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5372" name="Object 76"/>
          <p:cNvGraphicFramePr>
            <a:graphicFrameLocks noChangeAspect="1"/>
          </p:cNvGraphicFramePr>
          <p:nvPr/>
        </p:nvGraphicFramePr>
        <p:xfrm>
          <a:off x="2667000" y="5541963"/>
          <a:ext cx="503238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610" name="Equation" r:id="rId9" imgW="203040" imgH="177480" progId="Equation.DSMT4">
                  <p:embed/>
                </p:oleObj>
              </mc:Choice>
              <mc:Fallback>
                <p:oleObj name="Equation" r:id="rId9" imgW="203040" imgH="177480" progId="Equation.DSMT4">
                  <p:embed/>
                  <p:pic>
                    <p:nvPicPr>
                      <p:cNvPr id="0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541963"/>
                        <a:ext cx="503238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5373" name="Object 77"/>
          <p:cNvGraphicFramePr>
            <a:graphicFrameLocks noChangeAspect="1"/>
          </p:cNvGraphicFramePr>
          <p:nvPr/>
        </p:nvGraphicFramePr>
        <p:xfrm>
          <a:off x="3176588" y="5507038"/>
          <a:ext cx="785812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611" name="Equation" r:id="rId11" imgW="317160" imgH="228600" progId="Equation.DSMT4">
                  <p:embed/>
                </p:oleObj>
              </mc:Choice>
              <mc:Fallback>
                <p:oleObj name="Equation" r:id="rId11" imgW="317160" imgH="228600" progId="Equation.DSMT4">
                  <p:embed/>
                  <p:pic>
                    <p:nvPicPr>
                      <p:cNvPr id="0" name="Object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6588" y="5507038"/>
                        <a:ext cx="785812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5374" name="Object 78"/>
          <p:cNvGraphicFramePr>
            <a:graphicFrameLocks noChangeAspect="1"/>
          </p:cNvGraphicFramePr>
          <p:nvPr/>
        </p:nvGraphicFramePr>
        <p:xfrm>
          <a:off x="1630363" y="6096000"/>
          <a:ext cx="2568575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612" name="Equation" r:id="rId13" imgW="1041120" imgH="228600" progId="Equation.DSMT4">
                  <p:embed/>
                </p:oleObj>
              </mc:Choice>
              <mc:Fallback>
                <p:oleObj name="Equation" r:id="rId13" imgW="1041120" imgH="228600" progId="Equation.DSMT4">
                  <p:embed/>
                  <p:pic>
                    <p:nvPicPr>
                      <p:cNvPr id="0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0363" y="6096000"/>
                        <a:ext cx="2568575" cy="49688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0099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52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5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5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95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5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9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9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9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9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95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95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95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95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5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95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953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953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953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953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953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953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953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953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9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69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9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69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69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69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5299" grpId="0" build="p" animBg="1"/>
      <p:bldP spid="695300" grpId="0" build="p"/>
      <p:bldP spid="695364" grpId="0" animBg="1"/>
      <p:bldP spid="69536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400">
                <a:solidFill>
                  <a:schemeClr val="tx1"/>
                </a:solidFill>
              </a:rPr>
              <a:t>Kirchoff’s Second Law (2)</a:t>
            </a:r>
          </a:p>
        </p:txBody>
      </p:sp>
      <p:grpSp>
        <p:nvGrpSpPr>
          <p:cNvPr id="694278" name="Group 6"/>
          <p:cNvGrpSpPr>
            <a:grpSpLocks/>
          </p:cNvGrpSpPr>
          <p:nvPr/>
        </p:nvGrpSpPr>
        <p:grpSpPr bwMode="auto">
          <a:xfrm>
            <a:off x="7162800" y="1143000"/>
            <a:ext cx="671513" cy="609600"/>
            <a:chOff x="4512" y="1008"/>
            <a:chExt cx="423" cy="384"/>
          </a:xfrm>
        </p:grpSpPr>
        <p:grpSp>
          <p:nvGrpSpPr>
            <p:cNvPr id="694279" name="Group 7"/>
            <p:cNvGrpSpPr>
              <a:grpSpLocks/>
            </p:cNvGrpSpPr>
            <p:nvPr/>
          </p:nvGrpSpPr>
          <p:grpSpPr bwMode="auto">
            <a:xfrm rot="5400000">
              <a:off x="4576" y="1176"/>
              <a:ext cx="288" cy="144"/>
              <a:chOff x="2736" y="1632"/>
              <a:chExt cx="288" cy="144"/>
            </a:xfrm>
          </p:grpSpPr>
          <p:sp>
            <p:nvSpPr>
              <p:cNvPr id="694280" name="Line 8"/>
              <p:cNvSpPr>
                <a:spLocks noChangeShapeType="1"/>
              </p:cNvSpPr>
              <p:nvPr/>
            </p:nvSpPr>
            <p:spPr bwMode="auto">
              <a:xfrm>
                <a:off x="2736" y="1680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4281" name="Line 9"/>
              <p:cNvSpPr>
                <a:spLocks noChangeShapeType="1"/>
              </p:cNvSpPr>
              <p:nvPr/>
            </p:nvSpPr>
            <p:spPr bwMode="auto">
              <a:xfrm>
                <a:off x="2784" y="1728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4282" name="Line 10"/>
              <p:cNvSpPr>
                <a:spLocks noChangeShapeType="1"/>
              </p:cNvSpPr>
              <p:nvPr/>
            </p:nvSpPr>
            <p:spPr bwMode="auto">
              <a:xfrm flipV="1">
                <a:off x="2880" y="1632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4283" name="Line 11"/>
              <p:cNvSpPr>
                <a:spLocks noChangeShapeType="1"/>
              </p:cNvSpPr>
              <p:nvPr/>
            </p:nvSpPr>
            <p:spPr bwMode="auto">
              <a:xfrm flipV="1">
                <a:off x="2880" y="1728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94284" name="Text Box 12"/>
            <p:cNvSpPr txBox="1">
              <a:spLocks noChangeArrowheads="1"/>
            </p:cNvSpPr>
            <p:nvPr/>
          </p:nvSpPr>
          <p:spPr bwMode="auto">
            <a:xfrm rot="5400000">
              <a:off x="4700" y="1060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>
                  <a:solidFill>
                    <a:schemeClr val="tx1"/>
                  </a:solidFill>
                </a:rPr>
                <a:t>+</a:t>
              </a:r>
            </a:p>
          </p:txBody>
        </p:sp>
        <p:sp>
          <p:nvSpPr>
            <p:cNvPr id="694285" name="Text Box 13"/>
            <p:cNvSpPr txBox="1">
              <a:spLocks noChangeArrowheads="1"/>
            </p:cNvSpPr>
            <p:nvPr/>
          </p:nvSpPr>
          <p:spPr bwMode="auto">
            <a:xfrm>
              <a:off x="4512" y="1008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chemeClr val="tx1"/>
                  </a:solidFill>
                </a:rPr>
                <a:t>–</a:t>
              </a:r>
            </a:p>
          </p:txBody>
        </p:sp>
      </p:grpSp>
      <p:grpSp>
        <p:nvGrpSpPr>
          <p:cNvPr id="694286" name="Group 14"/>
          <p:cNvGrpSpPr>
            <a:grpSpLocks/>
          </p:cNvGrpSpPr>
          <p:nvPr/>
        </p:nvGrpSpPr>
        <p:grpSpPr bwMode="auto">
          <a:xfrm>
            <a:off x="8001000" y="2819400"/>
            <a:ext cx="762000" cy="609600"/>
            <a:chOff x="4560" y="2544"/>
            <a:chExt cx="480" cy="384"/>
          </a:xfrm>
        </p:grpSpPr>
        <p:grpSp>
          <p:nvGrpSpPr>
            <p:cNvPr id="694287" name="Group 15"/>
            <p:cNvGrpSpPr>
              <a:grpSpLocks/>
            </p:cNvGrpSpPr>
            <p:nvPr/>
          </p:nvGrpSpPr>
          <p:grpSpPr bwMode="auto">
            <a:xfrm rot="16200000" flipH="1">
              <a:off x="4631" y="2712"/>
              <a:ext cx="288" cy="144"/>
              <a:chOff x="2736" y="1632"/>
              <a:chExt cx="288" cy="144"/>
            </a:xfrm>
          </p:grpSpPr>
          <p:sp>
            <p:nvSpPr>
              <p:cNvPr id="694288" name="Line 16"/>
              <p:cNvSpPr>
                <a:spLocks noChangeShapeType="1"/>
              </p:cNvSpPr>
              <p:nvPr/>
            </p:nvSpPr>
            <p:spPr bwMode="auto">
              <a:xfrm>
                <a:off x="2736" y="1680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4289" name="Line 17"/>
              <p:cNvSpPr>
                <a:spLocks noChangeShapeType="1"/>
              </p:cNvSpPr>
              <p:nvPr/>
            </p:nvSpPr>
            <p:spPr bwMode="auto">
              <a:xfrm>
                <a:off x="2784" y="1728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4290" name="Line 18"/>
              <p:cNvSpPr>
                <a:spLocks noChangeShapeType="1"/>
              </p:cNvSpPr>
              <p:nvPr/>
            </p:nvSpPr>
            <p:spPr bwMode="auto">
              <a:xfrm flipV="1">
                <a:off x="2880" y="1632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4291" name="Line 19"/>
              <p:cNvSpPr>
                <a:spLocks noChangeShapeType="1"/>
              </p:cNvSpPr>
              <p:nvPr/>
            </p:nvSpPr>
            <p:spPr bwMode="auto">
              <a:xfrm flipV="1">
                <a:off x="2880" y="1728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94292" name="Text Box 20"/>
            <p:cNvSpPr txBox="1">
              <a:spLocks noChangeArrowheads="1"/>
            </p:cNvSpPr>
            <p:nvPr/>
          </p:nvSpPr>
          <p:spPr bwMode="auto">
            <a:xfrm rot="16200000" flipH="1">
              <a:off x="4556" y="2596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>
                  <a:solidFill>
                    <a:schemeClr val="tx1"/>
                  </a:solidFill>
                </a:rPr>
                <a:t>+</a:t>
              </a:r>
            </a:p>
          </p:txBody>
        </p:sp>
        <p:sp>
          <p:nvSpPr>
            <p:cNvPr id="694293" name="Text Box 21"/>
            <p:cNvSpPr txBox="1">
              <a:spLocks noChangeArrowheads="1"/>
            </p:cNvSpPr>
            <p:nvPr/>
          </p:nvSpPr>
          <p:spPr bwMode="auto">
            <a:xfrm flipH="1">
              <a:off x="4704" y="2544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solidFill>
                    <a:schemeClr val="tx1"/>
                  </a:solidFill>
                </a:rPr>
                <a:t>–</a:t>
              </a:r>
            </a:p>
          </p:txBody>
        </p:sp>
      </p:grpSp>
      <p:grpSp>
        <p:nvGrpSpPr>
          <p:cNvPr id="694294" name="Group 22"/>
          <p:cNvGrpSpPr>
            <a:grpSpLocks/>
          </p:cNvGrpSpPr>
          <p:nvPr/>
        </p:nvGrpSpPr>
        <p:grpSpPr bwMode="auto">
          <a:xfrm>
            <a:off x="6858000" y="3048000"/>
            <a:ext cx="1371600" cy="304800"/>
            <a:chOff x="4272" y="3792"/>
            <a:chExt cx="864" cy="192"/>
          </a:xfrm>
        </p:grpSpPr>
        <p:sp>
          <p:nvSpPr>
            <p:cNvPr id="694295" name="Line 23"/>
            <p:cNvSpPr>
              <a:spLocks noChangeShapeType="1"/>
            </p:cNvSpPr>
            <p:nvPr/>
          </p:nvSpPr>
          <p:spPr bwMode="auto">
            <a:xfrm flipV="1">
              <a:off x="4416" y="3792"/>
              <a:ext cx="48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4296" name="Line 24"/>
            <p:cNvSpPr>
              <a:spLocks noChangeShapeType="1"/>
            </p:cNvSpPr>
            <p:nvPr/>
          </p:nvSpPr>
          <p:spPr bwMode="auto">
            <a:xfrm>
              <a:off x="4464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4297" name="Line 25"/>
            <p:cNvSpPr>
              <a:spLocks noChangeShapeType="1"/>
            </p:cNvSpPr>
            <p:nvPr/>
          </p:nvSpPr>
          <p:spPr bwMode="auto">
            <a:xfrm flipH="1">
              <a:off x="4560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4298" name="Line 26"/>
            <p:cNvSpPr>
              <a:spLocks noChangeShapeType="1"/>
            </p:cNvSpPr>
            <p:nvPr/>
          </p:nvSpPr>
          <p:spPr bwMode="auto">
            <a:xfrm>
              <a:off x="4656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4299" name="Line 27"/>
            <p:cNvSpPr>
              <a:spLocks noChangeShapeType="1"/>
            </p:cNvSpPr>
            <p:nvPr/>
          </p:nvSpPr>
          <p:spPr bwMode="auto">
            <a:xfrm flipH="1">
              <a:off x="4752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4300" name="Line 28"/>
            <p:cNvSpPr>
              <a:spLocks noChangeShapeType="1"/>
            </p:cNvSpPr>
            <p:nvPr/>
          </p:nvSpPr>
          <p:spPr bwMode="auto">
            <a:xfrm>
              <a:off x="4848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4301" name="Line 29"/>
            <p:cNvSpPr>
              <a:spLocks noChangeShapeType="1"/>
            </p:cNvSpPr>
            <p:nvPr/>
          </p:nvSpPr>
          <p:spPr bwMode="auto">
            <a:xfrm flipV="1">
              <a:off x="4944" y="3888"/>
              <a:ext cx="48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4302" name="Line 30"/>
            <p:cNvSpPr>
              <a:spLocks noChangeShapeType="1"/>
            </p:cNvSpPr>
            <p:nvPr/>
          </p:nvSpPr>
          <p:spPr bwMode="auto">
            <a:xfrm flipV="1">
              <a:off x="4272" y="388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4303" name="Line 31"/>
            <p:cNvSpPr>
              <a:spLocks noChangeShapeType="1"/>
            </p:cNvSpPr>
            <p:nvPr/>
          </p:nvSpPr>
          <p:spPr bwMode="auto">
            <a:xfrm flipV="1">
              <a:off x="4992" y="388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94304" name="Group 32"/>
          <p:cNvGrpSpPr>
            <a:grpSpLocks/>
          </p:cNvGrpSpPr>
          <p:nvPr/>
        </p:nvGrpSpPr>
        <p:grpSpPr bwMode="auto">
          <a:xfrm>
            <a:off x="6858000" y="4419600"/>
            <a:ext cx="1371600" cy="304800"/>
            <a:chOff x="4272" y="3792"/>
            <a:chExt cx="864" cy="192"/>
          </a:xfrm>
        </p:grpSpPr>
        <p:sp>
          <p:nvSpPr>
            <p:cNvPr id="694305" name="Line 33"/>
            <p:cNvSpPr>
              <a:spLocks noChangeShapeType="1"/>
            </p:cNvSpPr>
            <p:nvPr/>
          </p:nvSpPr>
          <p:spPr bwMode="auto">
            <a:xfrm flipV="1">
              <a:off x="4416" y="3792"/>
              <a:ext cx="48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4306" name="Line 34"/>
            <p:cNvSpPr>
              <a:spLocks noChangeShapeType="1"/>
            </p:cNvSpPr>
            <p:nvPr/>
          </p:nvSpPr>
          <p:spPr bwMode="auto">
            <a:xfrm>
              <a:off x="4464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4307" name="Line 35"/>
            <p:cNvSpPr>
              <a:spLocks noChangeShapeType="1"/>
            </p:cNvSpPr>
            <p:nvPr/>
          </p:nvSpPr>
          <p:spPr bwMode="auto">
            <a:xfrm flipH="1">
              <a:off x="4560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4308" name="Line 36"/>
            <p:cNvSpPr>
              <a:spLocks noChangeShapeType="1"/>
            </p:cNvSpPr>
            <p:nvPr/>
          </p:nvSpPr>
          <p:spPr bwMode="auto">
            <a:xfrm>
              <a:off x="4656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4309" name="Line 37"/>
            <p:cNvSpPr>
              <a:spLocks noChangeShapeType="1"/>
            </p:cNvSpPr>
            <p:nvPr/>
          </p:nvSpPr>
          <p:spPr bwMode="auto">
            <a:xfrm flipH="1">
              <a:off x="4752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4310" name="Line 38"/>
            <p:cNvSpPr>
              <a:spLocks noChangeShapeType="1"/>
            </p:cNvSpPr>
            <p:nvPr/>
          </p:nvSpPr>
          <p:spPr bwMode="auto">
            <a:xfrm>
              <a:off x="4848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4311" name="Line 39"/>
            <p:cNvSpPr>
              <a:spLocks noChangeShapeType="1"/>
            </p:cNvSpPr>
            <p:nvPr/>
          </p:nvSpPr>
          <p:spPr bwMode="auto">
            <a:xfrm flipV="1">
              <a:off x="4944" y="3888"/>
              <a:ext cx="48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4312" name="Line 40"/>
            <p:cNvSpPr>
              <a:spLocks noChangeShapeType="1"/>
            </p:cNvSpPr>
            <p:nvPr/>
          </p:nvSpPr>
          <p:spPr bwMode="auto">
            <a:xfrm flipV="1">
              <a:off x="4272" y="388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4313" name="Line 41"/>
            <p:cNvSpPr>
              <a:spLocks noChangeShapeType="1"/>
            </p:cNvSpPr>
            <p:nvPr/>
          </p:nvSpPr>
          <p:spPr bwMode="auto">
            <a:xfrm flipV="1">
              <a:off x="4992" y="388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94314" name="Line 42"/>
          <p:cNvSpPr>
            <a:spLocks noChangeShapeType="1"/>
          </p:cNvSpPr>
          <p:nvPr/>
        </p:nvSpPr>
        <p:spPr bwMode="auto">
          <a:xfrm>
            <a:off x="6858000" y="1524000"/>
            <a:ext cx="0" cy="3048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4315" name="Line 43"/>
          <p:cNvSpPr>
            <a:spLocks noChangeShapeType="1"/>
          </p:cNvSpPr>
          <p:nvPr/>
        </p:nvSpPr>
        <p:spPr bwMode="auto">
          <a:xfrm>
            <a:off x="8686800" y="2895600"/>
            <a:ext cx="0" cy="1676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4316" name="Line 44"/>
          <p:cNvSpPr>
            <a:spLocks noChangeShapeType="1"/>
          </p:cNvSpPr>
          <p:nvPr/>
        </p:nvSpPr>
        <p:spPr bwMode="auto">
          <a:xfrm flipV="1">
            <a:off x="7620000" y="15240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4317" name="Line 45"/>
          <p:cNvSpPr>
            <a:spLocks noChangeShapeType="1"/>
          </p:cNvSpPr>
          <p:nvPr/>
        </p:nvSpPr>
        <p:spPr bwMode="auto">
          <a:xfrm flipV="1">
            <a:off x="6858000" y="15240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4318" name="Line 46"/>
          <p:cNvSpPr>
            <a:spLocks noChangeShapeType="1"/>
          </p:cNvSpPr>
          <p:nvPr/>
        </p:nvSpPr>
        <p:spPr bwMode="auto">
          <a:xfrm flipV="1">
            <a:off x="8458200" y="32004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94319" name="Group 47"/>
          <p:cNvGrpSpPr>
            <a:grpSpLocks/>
          </p:cNvGrpSpPr>
          <p:nvPr/>
        </p:nvGrpSpPr>
        <p:grpSpPr bwMode="auto">
          <a:xfrm rot="5400000">
            <a:off x="8001000" y="2057400"/>
            <a:ext cx="1371600" cy="304800"/>
            <a:chOff x="4272" y="3792"/>
            <a:chExt cx="864" cy="192"/>
          </a:xfrm>
        </p:grpSpPr>
        <p:sp>
          <p:nvSpPr>
            <p:cNvPr id="694320" name="Line 48"/>
            <p:cNvSpPr>
              <a:spLocks noChangeShapeType="1"/>
            </p:cNvSpPr>
            <p:nvPr/>
          </p:nvSpPr>
          <p:spPr bwMode="auto">
            <a:xfrm flipV="1">
              <a:off x="4416" y="3792"/>
              <a:ext cx="48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4321" name="Line 49"/>
            <p:cNvSpPr>
              <a:spLocks noChangeShapeType="1"/>
            </p:cNvSpPr>
            <p:nvPr/>
          </p:nvSpPr>
          <p:spPr bwMode="auto">
            <a:xfrm>
              <a:off x="4464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4322" name="Line 50"/>
            <p:cNvSpPr>
              <a:spLocks noChangeShapeType="1"/>
            </p:cNvSpPr>
            <p:nvPr/>
          </p:nvSpPr>
          <p:spPr bwMode="auto">
            <a:xfrm flipH="1">
              <a:off x="4560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4323" name="Line 51"/>
            <p:cNvSpPr>
              <a:spLocks noChangeShapeType="1"/>
            </p:cNvSpPr>
            <p:nvPr/>
          </p:nvSpPr>
          <p:spPr bwMode="auto">
            <a:xfrm>
              <a:off x="4656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4324" name="Line 52"/>
            <p:cNvSpPr>
              <a:spLocks noChangeShapeType="1"/>
            </p:cNvSpPr>
            <p:nvPr/>
          </p:nvSpPr>
          <p:spPr bwMode="auto">
            <a:xfrm flipH="1">
              <a:off x="4752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4325" name="Line 53"/>
            <p:cNvSpPr>
              <a:spLocks noChangeShapeType="1"/>
            </p:cNvSpPr>
            <p:nvPr/>
          </p:nvSpPr>
          <p:spPr bwMode="auto">
            <a:xfrm>
              <a:off x="4848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4326" name="Line 54"/>
            <p:cNvSpPr>
              <a:spLocks noChangeShapeType="1"/>
            </p:cNvSpPr>
            <p:nvPr/>
          </p:nvSpPr>
          <p:spPr bwMode="auto">
            <a:xfrm flipV="1">
              <a:off x="4944" y="3888"/>
              <a:ext cx="48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4327" name="Line 55"/>
            <p:cNvSpPr>
              <a:spLocks noChangeShapeType="1"/>
            </p:cNvSpPr>
            <p:nvPr/>
          </p:nvSpPr>
          <p:spPr bwMode="auto">
            <a:xfrm flipV="1">
              <a:off x="4272" y="388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4328" name="Line 56"/>
            <p:cNvSpPr>
              <a:spLocks noChangeShapeType="1"/>
            </p:cNvSpPr>
            <p:nvPr/>
          </p:nvSpPr>
          <p:spPr bwMode="auto">
            <a:xfrm flipV="1">
              <a:off x="4992" y="388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94329" name="Text Box 57"/>
          <p:cNvSpPr txBox="1">
            <a:spLocks noChangeArrowheads="1"/>
          </p:cNvSpPr>
          <p:nvPr/>
        </p:nvSpPr>
        <p:spPr bwMode="auto">
          <a:xfrm rot="5400000">
            <a:off x="7734300" y="18669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</a:rPr>
              <a:t>3 </a:t>
            </a:r>
            <a:r>
              <a:rPr lang="en-US" sz="2400">
                <a:solidFill>
                  <a:schemeClr val="tx1"/>
                </a:solidFill>
                <a:sym typeface="Symbol" pitchFamily="18" charset="2"/>
              </a:rPr>
              <a:t></a:t>
            </a:r>
          </a:p>
        </p:txBody>
      </p:sp>
      <p:sp>
        <p:nvSpPr>
          <p:cNvPr id="694330" name="Text Box 58"/>
          <p:cNvSpPr txBox="1">
            <a:spLocks noChangeArrowheads="1"/>
          </p:cNvSpPr>
          <p:nvPr/>
        </p:nvSpPr>
        <p:spPr bwMode="auto">
          <a:xfrm>
            <a:off x="6934200" y="3276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</a:rPr>
              <a:t>5 </a:t>
            </a:r>
            <a:r>
              <a:rPr lang="en-US" sz="2400">
                <a:solidFill>
                  <a:schemeClr val="tx1"/>
                </a:solidFill>
                <a:sym typeface="Symbol" pitchFamily="18" charset="2"/>
              </a:rPr>
              <a:t></a:t>
            </a:r>
          </a:p>
        </p:txBody>
      </p:sp>
      <p:sp>
        <p:nvSpPr>
          <p:cNvPr id="694331" name="Text Box 59"/>
          <p:cNvSpPr txBox="1">
            <a:spLocks noChangeArrowheads="1"/>
          </p:cNvSpPr>
          <p:nvPr/>
        </p:nvSpPr>
        <p:spPr bwMode="auto">
          <a:xfrm>
            <a:off x="6858000" y="46482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</a:rPr>
              <a:t>4 </a:t>
            </a:r>
            <a:r>
              <a:rPr lang="en-US" sz="2400">
                <a:solidFill>
                  <a:schemeClr val="tx1"/>
                </a:solidFill>
                <a:sym typeface="Symbol" pitchFamily="18" charset="2"/>
              </a:rPr>
              <a:t></a:t>
            </a:r>
          </a:p>
        </p:txBody>
      </p:sp>
      <p:sp>
        <p:nvSpPr>
          <p:cNvPr id="694332" name="Text Box 60"/>
          <p:cNvSpPr txBox="1">
            <a:spLocks noChangeArrowheads="1"/>
          </p:cNvSpPr>
          <p:nvPr/>
        </p:nvSpPr>
        <p:spPr bwMode="auto">
          <a:xfrm>
            <a:off x="6858000" y="8382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</a:rPr>
              <a:t>12 V</a:t>
            </a:r>
            <a:endParaRPr lang="en-US" sz="2400">
              <a:solidFill>
                <a:schemeClr val="tx1"/>
              </a:solidFill>
              <a:sym typeface="Symbol" pitchFamily="18" charset="2"/>
            </a:endParaRPr>
          </a:p>
        </p:txBody>
      </p:sp>
      <p:sp>
        <p:nvSpPr>
          <p:cNvPr id="694333" name="Text Box 61"/>
          <p:cNvSpPr txBox="1">
            <a:spLocks noChangeArrowheads="1"/>
          </p:cNvSpPr>
          <p:nvPr/>
        </p:nvSpPr>
        <p:spPr bwMode="auto">
          <a:xfrm>
            <a:off x="7696200" y="33528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</a:rPr>
              <a:t>6 V</a:t>
            </a:r>
            <a:endParaRPr lang="en-US" sz="2400">
              <a:solidFill>
                <a:schemeClr val="tx1"/>
              </a:solidFill>
              <a:sym typeface="Symbol" pitchFamily="18" charset="2"/>
            </a:endParaRPr>
          </a:p>
        </p:txBody>
      </p:sp>
      <p:sp>
        <p:nvSpPr>
          <p:cNvPr id="694334" name="Line 62"/>
          <p:cNvSpPr>
            <a:spLocks noChangeShapeType="1"/>
          </p:cNvSpPr>
          <p:nvPr/>
        </p:nvSpPr>
        <p:spPr bwMode="auto">
          <a:xfrm flipV="1">
            <a:off x="8153400" y="45720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94335" name="Group 63"/>
          <p:cNvGrpSpPr>
            <a:grpSpLocks/>
          </p:cNvGrpSpPr>
          <p:nvPr/>
        </p:nvGrpSpPr>
        <p:grpSpPr bwMode="auto">
          <a:xfrm>
            <a:off x="7924800" y="914400"/>
            <a:ext cx="609600" cy="457200"/>
            <a:chOff x="4800" y="1056"/>
            <a:chExt cx="384" cy="288"/>
          </a:xfrm>
        </p:grpSpPr>
        <p:sp>
          <p:nvSpPr>
            <p:cNvPr id="694336" name="Line 64"/>
            <p:cNvSpPr>
              <a:spLocks noChangeShapeType="1"/>
            </p:cNvSpPr>
            <p:nvPr/>
          </p:nvSpPr>
          <p:spPr bwMode="auto">
            <a:xfrm>
              <a:off x="4800" y="1344"/>
              <a:ext cx="336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4337" name="Text Box 65"/>
            <p:cNvSpPr txBox="1">
              <a:spLocks noChangeArrowheads="1"/>
            </p:cNvSpPr>
            <p:nvPr/>
          </p:nvSpPr>
          <p:spPr bwMode="auto">
            <a:xfrm>
              <a:off x="4848" y="105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solidFill>
                    <a:schemeClr val="accent2"/>
                  </a:solidFill>
                </a:rPr>
                <a:t>I</a:t>
              </a:r>
              <a:r>
                <a:rPr lang="en-US" sz="2400" b="1" baseline="-25000">
                  <a:solidFill>
                    <a:schemeClr val="accent2"/>
                  </a:solidFill>
                </a:rPr>
                <a:t>1</a:t>
              </a:r>
              <a:endParaRPr lang="en-US" sz="2400" b="1">
                <a:solidFill>
                  <a:schemeClr val="accent2"/>
                </a:solidFill>
                <a:sym typeface="Symbol" pitchFamily="18" charset="2"/>
              </a:endParaRPr>
            </a:p>
          </p:txBody>
        </p:sp>
      </p:grpSp>
      <p:grpSp>
        <p:nvGrpSpPr>
          <p:cNvPr id="694356" name="Group 84"/>
          <p:cNvGrpSpPr>
            <a:grpSpLocks/>
          </p:cNvGrpSpPr>
          <p:nvPr/>
        </p:nvGrpSpPr>
        <p:grpSpPr bwMode="auto">
          <a:xfrm>
            <a:off x="7239000" y="2514600"/>
            <a:ext cx="533400" cy="457200"/>
            <a:chOff x="4560" y="2112"/>
            <a:chExt cx="336" cy="288"/>
          </a:xfrm>
        </p:grpSpPr>
        <p:sp>
          <p:nvSpPr>
            <p:cNvPr id="694339" name="Line 67"/>
            <p:cNvSpPr>
              <a:spLocks noChangeShapeType="1"/>
            </p:cNvSpPr>
            <p:nvPr/>
          </p:nvSpPr>
          <p:spPr bwMode="auto">
            <a:xfrm>
              <a:off x="4560" y="2400"/>
              <a:ext cx="336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4340" name="Text Box 68"/>
            <p:cNvSpPr txBox="1">
              <a:spLocks noChangeArrowheads="1"/>
            </p:cNvSpPr>
            <p:nvPr/>
          </p:nvSpPr>
          <p:spPr bwMode="auto">
            <a:xfrm>
              <a:off x="4560" y="2112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solidFill>
                    <a:schemeClr val="accent2"/>
                  </a:solidFill>
                </a:rPr>
                <a:t>I</a:t>
              </a:r>
              <a:r>
                <a:rPr lang="en-US" sz="2400" b="1" baseline="-25000">
                  <a:solidFill>
                    <a:schemeClr val="accent2"/>
                  </a:solidFill>
                </a:rPr>
                <a:t>2</a:t>
              </a:r>
              <a:endParaRPr lang="en-US" sz="2400" b="1">
                <a:solidFill>
                  <a:schemeClr val="accent2"/>
                </a:solidFill>
                <a:sym typeface="Symbol" pitchFamily="18" charset="2"/>
              </a:endParaRPr>
            </a:p>
          </p:txBody>
        </p:sp>
      </p:grpSp>
      <p:sp>
        <p:nvSpPr>
          <p:cNvPr id="694351" name="AutoShape 79"/>
          <p:cNvSpPr>
            <a:spLocks noChangeArrowheads="1"/>
          </p:cNvSpPr>
          <p:nvPr/>
        </p:nvSpPr>
        <p:spPr bwMode="auto">
          <a:xfrm>
            <a:off x="7315200" y="1981200"/>
            <a:ext cx="762000" cy="533400"/>
          </a:xfrm>
          <a:custGeom>
            <a:avLst/>
            <a:gdLst>
              <a:gd name="G0" fmla="+- 8191599 0 0"/>
              <a:gd name="G1" fmla="+- -11796480 0 0"/>
              <a:gd name="G2" fmla="+- 8191599 0 -11796480"/>
              <a:gd name="G3" fmla="+- 10800 0 0"/>
              <a:gd name="G4" fmla="+- 0 0 8191599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532 0 0"/>
              <a:gd name="G9" fmla="+- 0 0 -11796480"/>
              <a:gd name="G10" fmla="+- 7532 0 2700"/>
              <a:gd name="G11" fmla="cos G10 8191599"/>
              <a:gd name="G12" fmla="sin G10 8191599"/>
              <a:gd name="G13" fmla="cos 13500 8191599"/>
              <a:gd name="G14" fmla="sin 13500 8191599"/>
              <a:gd name="G15" fmla="+- G11 10800 0"/>
              <a:gd name="G16" fmla="+- G12 10800 0"/>
              <a:gd name="G17" fmla="+- G13 10800 0"/>
              <a:gd name="G18" fmla="+- G14 10800 0"/>
              <a:gd name="G19" fmla="*/ 7532 1 2"/>
              <a:gd name="G20" fmla="+- G19 5400 0"/>
              <a:gd name="G21" fmla="cos G20 8191599"/>
              <a:gd name="G22" fmla="sin G20 8191599"/>
              <a:gd name="G23" fmla="+- G21 10800 0"/>
              <a:gd name="G24" fmla="+- G12 G23 G22"/>
              <a:gd name="G25" fmla="+- G22 G23 G11"/>
              <a:gd name="G26" fmla="cos 10800 8191599"/>
              <a:gd name="G27" fmla="sin 10800 8191599"/>
              <a:gd name="G28" fmla="cos 7532 8191599"/>
              <a:gd name="G29" fmla="sin 7532 8191599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8191599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532 G39"/>
              <a:gd name="G43" fmla="sin 7532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0379 w 21600"/>
              <a:gd name="T5" fmla="*/ 5812 h 21600"/>
              <a:gd name="T6" fmla="*/ 1634 w 21600"/>
              <a:gd name="T7" fmla="*/ 10800 h 21600"/>
              <a:gd name="T8" fmla="*/ 17480 w 21600"/>
              <a:gd name="T9" fmla="*/ 7321 h 21600"/>
              <a:gd name="T10" fmla="*/ 3057 w 21600"/>
              <a:gd name="T11" fmla="*/ 21859 h 21600"/>
              <a:gd name="T12" fmla="*/ 1993 w 21600"/>
              <a:gd name="T13" fmla="*/ 15823 h 21600"/>
              <a:gd name="T14" fmla="*/ 8028 w 21600"/>
              <a:gd name="T15" fmla="*/ 14758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6480" y="16970"/>
                </a:moveTo>
                <a:cubicBezTo>
                  <a:pt x="7746" y="17856"/>
                  <a:pt x="9254" y="18332"/>
                  <a:pt x="10800" y="18332"/>
                </a:cubicBezTo>
                <a:cubicBezTo>
                  <a:pt x="14959" y="18332"/>
                  <a:pt x="18332" y="14959"/>
                  <a:pt x="18332" y="10800"/>
                </a:cubicBezTo>
                <a:cubicBezTo>
                  <a:pt x="18332" y="6640"/>
                  <a:pt x="14959" y="3268"/>
                  <a:pt x="10800" y="3268"/>
                </a:cubicBezTo>
                <a:cubicBezTo>
                  <a:pt x="6640" y="3268"/>
                  <a:pt x="3268" y="6640"/>
                  <a:pt x="3268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8584" y="21600"/>
                  <a:pt x="6421" y="20918"/>
                  <a:pt x="4606" y="19647"/>
                </a:cubicBezTo>
                <a:lnTo>
                  <a:pt x="3057" y="21859"/>
                </a:lnTo>
                <a:lnTo>
                  <a:pt x="1993" y="15823"/>
                </a:lnTo>
                <a:lnTo>
                  <a:pt x="8028" y="14758"/>
                </a:lnTo>
                <a:lnTo>
                  <a:pt x="6480" y="16970"/>
                </a:lnTo>
                <a:close/>
              </a:path>
            </a:pathLst>
          </a:cu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94352" name="Group 80"/>
          <p:cNvGrpSpPr>
            <a:grpSpLocks/>
          </p:cNvGrpSpPr>
          <p:nvPr/>
        </p:nvGrpSpPr>
        <p:grpSpPr bwMode="auto">
          <a:xfrm>
            <a:off x="8153400" y="4724400"/>
            <a:ext cx="533400" cy="457200"/>
            <a:chOff x="5136" y="3456"/>
            <a:chExt cx="336" cy="288"/>
          </a:xfrm>
        </p:grpSpPr>
        <p:sp>
          <p:nvSpPr>
            <p:cNvPr id="694353" name="Line 81"/>
            <p:cNvSpPr>
              <a:spLocks noChangeShapeType="1"/>
            </p:cNvSpPr>
            <p:nvPr/>
          </p:nvSpPr>
          <p:spPr bwMode="auto">
            <a:xfrm>
              <a:off x="5136" y="3456"/>
              <a:ext cx="336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4354" name="Text Box 82"/>
            <p:cNvSpPr txBox="1">
              <a:spLocks noChangeArrowheads="1"/>
            </p:cNvSpPr>
            <p:nvPr/>
          </p:nvSpPr>
          <p:spPr bwMode="auto">
            <a:xfrm>
              <a:off x="5136" y="345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solidFill>
                    <a:schemeClr val="accent2"/>
                  </a:solidFill>
                </a:rPr>
                <a:t>I</a:t>
              </a:r>
              <a:r>
                <a:rPr lang="en-US" sz="2400" b="1" baseline="-25000">
                  <a:solidFill>
                    <a:schemeClr val="accent2"/>
                  </a:solidFill>
                </a:rPr>
                <a:t>3</a:t>
              </a:r>
              <a:endParaRPr lang="en-US" sz="2400" b="1">
                <a:solidFill>
                  <a:schemeClr val="accent2"/>
                </a:solidFill>
                <a:sym typeface="Symbol" pitchFamily="18" charset="2"/>
              </a:endParaRPr>
            </a:p>
          </p:txBody>
        </p:sp>
      </p:grpSp>
      <p:sp>
        <p:nvSpPr>
          <p:cNvPr id="694355" name="AutoShape 83"/>
          <p:cNvSpPr>
            <a:spLocks noChangeArrowheads="1"/>
          </p:cNvSpPr>
          <p:nvPr/>
        </p:nvSpPr>
        <p:spPr bwMode="auto">
          <a:xfrm>
            <a:off x="7315200" y="3657600"/>
            <a:ext cx="762000" cy="533400"/>
          </a:xfrm>
          <a:custGeom>
            <a:avLst/>
            <a:gdLst>
              <a:gd name="G0" fmla="+- 8191599 0 0"/>
              <a:gd name="G1" fmla="+- -11796480 0 0"/>
              <a:gd name="G2" fmla="+- 8191599 0 -11796480"/>
              <a:gd name="G3" fmla="+- 10800 0 0"/>
              <a:gd name="G4" fmla="+- 0 0 8191599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532 0 0"/>
              <a:gd name="G9" fmla="+- 0 0 -11796480"/>
              <a:gd name="G10" fmla="+- 7532 0 2700"/>
              <a:gd name="G11" fmla="cos G10 8191599"/>
              <a:gd name="G12" fmla="sin G10 8191599"/>
              <a:gd name="G13" fmla="cos 13500 8191599"/>
              <a:gd name="G14" fmla="sin 13500 8191599"/>
              <a:gd name="G15" fmla="+- G11 10800 0"/>
              <a:gd name="G16" fmla="+- G12 10800 0"/>
              <a:gd name="G17" fmla="+- G13 10800 0"/>
              <a:gd name="G18" fmla="+- G14 10800 0"/>
              <a:gd name="G19" fmla="*/ 7532 1 2"/>
              <a:gd name="G20" fmla="+- G19 5400 0"/>
              <a:gd name="G21" fmla="cos G20 8191599"/>
              <a:gd name="G22" fmla="sin G20 8191599"/>
              <a:gd name="G23" fmla="+- G21 10800 0"/>
              <a:gd name="G24" fmla="+- G12 G23 G22"/>
              <a:gd name="G25" fmla="+- G22 G23 G11"/>
              <a:gd name="G26" fmla="cos 10800 8191599"/>
              <a:gd name="G27" fmla="sin 10800 8191599"/>
              <a:gd name="G28" fmla="cos 7532 8191599"/>
              <a:gd name="G29" fmla="sin 7532 8191599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8191599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532 G39"/>
              <a:gd name="G43" fmla="sin 7532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0379 w 21600"/>
              <a:gd name="T5" fmla="*/ 5812 h 21600"/>
              <a:gd name="T6" fmla="*/ 1634 w 21600"/>
              <a:gd name="T7" fmla="*/ 10800 h 21600"/>
              <a:gd name="T8" fmla="*/ 17480 w 21600"/>
              <a:gd name="T9" fmla="*/ 7321 h 21600"/>
              <a:gd name="T10" fmla="*/ 3057 w 21600"/>
              <a:gd name="T11" fmla="*/ 21859 h 21600"/>
              <a:gd name="T12" fmla="*/ 1993 w 21600"/>
              <a:gd name="T13" fmla="*/ 15823 h 21600"/>
              <a:gd name="T14" fmla="*/ 8028 w 21600"/>
              <a:gd name="T15" fmla="*/ 14758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6480" y="16970"/>
                </a:moveTo>
                <a:cubicBezTo>
                  <a:pt x="7746" y="17856"/>
                  <a:pt x="9254" y="18332"/>
                  <a:pt x="10800" y="18332"/>
                </a:cubicBezTo>
                <a:cubicBezTo>
                  <a:pt x="14959" y="18332"/>
                  <a:pt x="18332" y="14959"/>
                  <a:pt x="18332" y="10800"/>
                </a:cubicBezTo>
                <a:cubicBezTo>
                  <a:pt x="18332" y="6640"/>
                  <a:pt x="14959" y="3268"/>
                  <a:pt x="10800" y="3268"/>
                </a:cubicBezTo>
                <a:cubicBezTo>
                  <a:pt x="6640" y="3268"/>
                  <a:pt x="3268" y="6640"/>
                  <a:pt x="3268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8584" y="21600"/>
                  <a:pt x="6421" y="20918"/>
                  <a:pt x="4606" y="19647"/>
                </a:cubicBezTo>
                <a:lnTo>
                  <a:pt x="3057" y="21859"/>
                </a:lnTo>
                <a:lnTo>
                  <a:pt x="1993" y="15823"/>
                </a:lnTo>
                <a:lnTo>
                  <a:pt x="8028" y="14758"/>
                </a:lnTo>
                <a:lnTo>
                  <a:pt x="6480" y="16970"/>
                </a:lnTo>
                <a:close/>
              </a:path>
            </a:pathLst>
          </a:custGeom>
          <a:solidFill>
            <a:srgbClr val="99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4363" name="Text Box 91"/>
          <p:cNvSpPr txBox="1">
            <a:spLocks noChangeArrowheads="1"/>
          </p:cNvSpPr>
          <p:nvPr/>
        </p:nvSpPr>
        <p:spPr bwMode="auto">
          <a:xfrm>
            <a:off x="0" y="762000"/>
            <a:ext cx="6781800" cy="118745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What is Kirchoff’s Second Law for the purple loop?</a:t>
            </a:r>
            <a:endParaRPr lang="en-US" sz="2400">
              <a:sym typeface="Symbol" pitchFamily="18" charset="2"/>
            </a:endParaRPr>
          </a:p>
          <a:p>
            <a:r>
              <a:rPr lang="en-US" sz="2400">
                <a:sym typeface="Symbol" pitchFamily="18" charset="2"/>
              </a:rPr>
              <a:t>A) 0 = +5</a:t>
            </a:r>
            <a:r>
              <a:rPr lang="en-US" sz="2400" i="1">
                <a:sym typeface="Symbol" pitchFamily="18" charset="2"/>
              </a:rPr>
              <a:t>I</a:t>
            </a:r>
            <a:r>
              <a:rPr lang="en-US" sz="2400" baseline="-25000">
                <a:sym typeface="Symbol" pitchFamily="18" charset="2"/>
              </a:rPr>
              <a:t>2</a:t>
            </a:r>
            <a:r>
              <a:rPr lang="en-US" sz="2400">
                <a:sym typeface="Symbol" pitchFamily="18" charset="2"/>
              </a:rPr>
              <a:t> – 6 – 4</a:t>
            </a:r>
            <a:r>
              <a:rPr lang="en-US" sz="2400" i="1">
                <a:sym typeface="Symbol" pitchFamily="18" charset="2"/>
              </a:rPr>
              <a:t>I</a:t>
            </a:r>
            <a:r>
              <a:rPr lang="en-US" sz="2400" baseline="-25000">
                <a:sym typeface="Symbol" pitchFamily="18" charset="2"/>
              </a:rPr>
              <a:t>3</a:t>
            </a:r>
            <a:r>
              <a:rPr lang="en-US" sz="2400">
                <a:sym typeface="Symbol" pitchFamily="18" charset="2"/>
              </a:rPr>
              <a:t>	B) 0 = +5</a:t>
            </a:r>
            <a:r>
              <a:rPr lang="en-US" sz="2400" i="1">
                <a:sym typeface="Symbol" pitchFamily="18" charset="2"/>
              </a:rPr>
              <a:t>I</a:t>
            </a:r>
            <a:r>
              <a:rPr lang="en-US" sz="2400" baseline="-25000">
                <a:sym typeface="Symbol" pitchFamily="18" charset="2"/>
              </a:rPr>
              <a:t>2</a:t>
            </a:r>
            <a:r>
              <a:rPr lang="en-US" sz="2400">
                <a:sym typeface="Symbol" pitchFamily="18" charset="2"/>
              </a:rPr>
              <a:t> + 6 – 4</a:t>
            </a:r>
            <a:r>
              <a:rPr lang="en-US" sz="2400" i="1">
                <a:sym typeface="Symbol" pitchFamily="18" charset="2"/>
              </a:rPr>
              <a:t>I</a:t>
            </a:r>
            <a:r>
              <a:rPr lang="en-US" sz="2400" baseline="-25000">
                <a:sym typeface="Symbol" pitchFamily="18" charset="2"/>
              </a:rPr>
              <a:t>3</a:t>
            </a:r>
            <a:r>
              <a:rPr lang="en-US" sz="2400">
                <a:sym typeface="Symbol" pitchFamily="18" charset="2"/>
              </a:rPr>
              <a:t/>
            </a:r>
            <a:br>
              <a:rPr lang="en-US" sz="2400">
                <a:sym typeface="Symbol" pitchFamily="18" charset="2"/>
              </a:rPr>
            </a:br>
            <a:r>
              <a:rPr lang="en-US" sz="2400">
                <a:sym typeface="Symbol" pitchFamily="18" charset="2"/>
              </a:rPr>
              <a:t>C) 0 = –5</a:t>
            </a:r>
            <a:r>
              <a:rPr lang="en-US" sz="2400" i="1">
                <a:sym typeface="Symbol" pitchFamily="18" charset="2"/>
              </a:rPr>
              <a:t>I</a:t>
            </a:r>
            <a:r>
              <a:rPr lang="en-US" sz="2400" baseline="-25000">
                <a:sym typeface="Symbol" pitchFamily="18" charset="2"/>
              </a:rPr>
              <a:t>2</a:t>
            </a:r>
            <a:r>
              <a:rPr lang="en-US" sz="2400">
                <a:sym typeface="Symbol" pitchFamily="18" charset="2"/>
              </a:rPr>
              <a:t> – 6 – 4</a:t>
            </a:r>
            <a:r>
              <a:rPr lang="en-US" sz="2400" i="1">
                <a:sym typeface="Symbol" pitchFamily="18" charset="2"/>
              </a:rPr>
              <a:t>I</a:t>
            </a:r>
            <a:r>
              <a:rPr lang="en-US" sz="2400" baseline="-25000">
                <a:sym typeface="Symbol" pitchFamily="18" charset="2"/>
              </a:rPr>
              <a:t>3	</a:t>
            </a:r>
            <a:r>
              <a:rPr lang="en-US" sz="2400">
                <a:sym typeface="Symbol" pitchFamily="18" charset="2"/>
              </a:rPr>
              <a:t>D) 0 = –5</a:t>
            </a:r>
            <a:r>
              <a:rPr lang="en-US" sz="2400" i="1">
                <a:sym typeface="Symbol" pitchFamily="18" charset="2"/>
              </a:rPr>
              <a:t>I</a:t>
            </a:r>
            <a:r>
              <a:rPr lang="en-US" sz="2400" baseline="-25000">
                <a:sym typeface="Symbol" pitchFamily="18" charset="2"/>
              </a:rPr>
              <a:t>2</a:t>
            </a:r>
            <a:r>
              <a:rPr lang="en-US" sz="2400">
                <a:sym typeface="Symbol" pitchFamily="18" charset="2"/>
              </a:rPr>
              <a:t> + 6 – 4</a:t>
            </a:r>
            <a:r>
              <a:rPr lang="en-US" sz="2400" i="1">
                <a:sym typeface="Symbol" pitchFamily="18" charset="2"/>
              </a:rPr>
              <a:t>I</a:t>
            </a:r>
            <a:r>
              <a:rPr lang="en-US" sz="2400" baseline="-25000">
                <a:sym typeface="Symbol" pitchFamily="18" charset="2"/>
              </a:rPr>
              <a:t>3</a:t>
            </a:r>
            <a:endParaRPr lang="en-US" sz="2400">
              <a:sym typeface="Symbol" pitchFamily="18" charset="2"/>
            </a:endParaRPr>
          </a:p>
        </p:txBody>
      </p:sp>
      <p:graphicFrame>
        <p:nvGraphicFramePr>
          <p:cNvPr id="694364" name="Object 92"/>
          <p:cNvGraphicFramePr>
            <a:graphicFrameLocks noChangeAspect="1"/>
          </p:cNvGraphicFramePr>
          <p:nvPr/>
        </p:nvGraphicFramePr>
        <p:xfrm>
          <a:off x="661988" y="2176463"/>
          <a:ext cx="13462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5222" name="Equation" r:id="rId3" imgW="545760" imgH="228600" progId="Equation.DSMT4">
                  <p:embed/>
                </p:oleObj>
              </mc:Choice>
              <mc:Fallback>
                <p:oleObj name="Equation" r:id="rId3" imgW="545760" imgH="228600" progId="Equation.DSMT4">
                  <p:embed/>
                  <p:pic>
                    <p:nvPicPr>
                      <p:cNvPr id="0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988" y="2176463"/>
                        <a:ext cx="1346200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4365" name="Object 93"/>
          <p:cNvGraphicFramePr>
            <a:graphicFrameLocks noChangeAspect="1"/>
          </p:cNvGraphicFramePr>
          <p:nvPr/>
        </p:nvGraphicFramePr>
        <p:xfrm>
          <a:off x="1981200" y="2209800"/>
          <a:ext cx="500063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5223" name="Equation" r:id="rId5" imgW="203040" imgH="177480" progId="Equation.DSMT4">
                  <p:embed/>
                </p:oleObj>
              </mc:Choice>
              <mc:Fallback>
                <p:oleObj name="Equation" r:id="rId5" imgW="203040" imgH="177480" progId="Equation.DSMT4">
                  <p:embed/>
                  <p:pic>
                    <p:nvPicPr>
                      <p:cNvPr id="0" name="Object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209800"/>
                        <a:ext cx="500063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4366" name="Object 94"/>
          <p:cNvGraphicFramePr>
            <a:graphicFrameLocks noChangeAspect="1"/>
          </p:cNvGraphicFramePr>
          <p:nvPr/>
        </p:nvGraphicFramePr>
        <p:xfrm>
          <a:off x="2590800" y="2166938"/>
          <a:ext cx="78105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5224" name="Equation" r:id="rId7" imgW="317160" imgH="228600" progId="Equation.DSMT4">
                  <p:embed/>
                </p:oleObj>
              </mc:Choice>
              <mc:Fallback>
                <p:oleObj name="Equation" r:id="rId7" imgW="317160" imgH="228600" progId="Equation.DSMT4">
                  <p:embed/>
                  <p:pic>
                    <p:nvPicPr>
                      <p:cNvPr id="0" name="Object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166938"/>
                        <a:ext cx="781050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4369" name="Object 97"/>
          <p:cNvGraphicFramePr>
            <a:graphicFrameLocks noChangeAspect="1"/>
          </p:cNvGraphicFramePr>
          <p:nvPr/>
        </p:nvGraphicFramePr>
        <p:xfrm>
          <a:off x="4495800" y="2133600"/>
          <a:ext cx="1658938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5225" name="Equation" r:id="rId9" imgW="672840" imgH="228600" progId="Equation.DSMT4">
                  <p:embed/>
                </p:oleObj>
              </mc:Choice>
              <mc:Fallback>
                <p:oleObj name="Equation" r:id="rId9" imgW="672840" imgH="228600" progId="Equation.DSMT4">
                  <p:embed/>
                  <p:pic>
                    <p:nvPicPr>
                      <p:cNvPr id="0" name="Object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133600"/>
                        <a:ext cx="1658938" cy="49847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4370" name="Rectangle 98"/>
          <p:cNvSpPr>
            <a:spLocks noChangeArrowheads="1"/>
          </p:cNvSpPr>
          <p:nvPr/>
        </p:nvSpPr>
        <p:spPr bwMode="auto">
          <a:xfrm>
            <a:off x="609600" y="2133600"/>
            <a:ext cx="2743200" cy="533400"/>
          </a:xfrm>
          <a:prstGeom prst="rect">
            <a:avLst/>
          </a:prstGeom>
          <a:noFill/>
          <a:ln w="38100">
            <a:solidFill>
              <a:srgbClr val="99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94371" name="Object 99"/>
          <p:cNvGraphicFramePr>
            <a:graphicFrameLocks noChangeAspect="1"/>
          </p:cNvGraphicFramePr>
          <p:nvPr/>
        </p:nvGraphicFramePr>
        <p:xfrm>
          <a:off x="868363" y="2743200"/>
          <a:ext cx="2570162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5226" name="Equation" r:id="rId11" imgW="1041120" imgH="228600" progId="Equation.DSMT4">
                  <p:embed/>
                </p:oleObj>
              </mc:Choice>
              <mc:Fallback>
                <p:oleObj name="Equation" r:id="rId11" imgW="1041120" imgH="228600" progId="Equation.DSMT4">
                  <p:embed/>
                  <p:pic>
                    <p:nvPicPr>
                      <p:cNvPr id="0" name="Object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363" y="2743200"/>
                        <a:ext cx="2570162" cy="49688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0099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4372" name="Text Box 100"/>
          <p:cNvSpPr txBox="1">
            <a:spLocks noChangeArrowheads="1"/>
          </p:cNvSpPr>
          <p:nvPr/>
        </p:nvSpPr>
        <p:spPr bwMode="auto">
          <a:xfrm>
            <a:off x="0" y="3276600"/>
            <a:ext cx="6248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 dirty="0">
                <a:solidFill>
                  <a:srgbClr val="009900"/>
                </a:solidFill>
                <a:sym typeface="Symbol" pitchFamily="18" charset="2"/>
              </a:rPr>
              <a:t>Three equations in three unknowns: solve it</a:t>
            </a:r>
          </a:p>
          <a:p>
            <a:pPr eaLnBrk="1" hangingPunct="1">
              <a:buFontTx/>
              <a:buChar char="•"/>
            </a:pPr>
            <a:r>
              <a:rPr lang="en-US" sz="2400" dirty="0">
                <a:solidFill>
                  <a:srgbClr val="009900"/>
                </a:solidFill>
                <a:sym typeface="Symbol" pitchFamily="18" charset="2"/>
              </a:rPr>
              <a:t>We can let Maple do it for us</a:t>
            </a:r>
          </a:p>
        </p:txBody>
      </p:sp>
      <p:sp>
        <p:nvSpPr>
          <p:cNvPr id="694373" name="Text Box 101"/>
          <p:cNvSpPr txBox="1">
            <a:spLocks noChangeArrowheads="1"/>
          </p:cNvSpPr>
          <p:nvPr/>
        </p:nvSpPr>
        <p:spPr bwMode="auto">
          <a:xfrm>
            <a:off x="152400" y="4343400"/>
            <a:ext cx="6629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&gt; solve({i3=i1+i2,0=-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5*i2-6-4*i3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,</a:t>
            </a:r>
            <a:br>
              <a:rPr lang="en-US" sz="2400" b="1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</a:b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0=18-3*i1+5*i2},[i1,i2,i3]);</a:t>
            </a:r>
          </a:p>
        </p:txBody>
      </p:sp>
      <p:sp>
        <p:nvSpPr>
          <p:cNvPr id="694375" name="Text Box 103"/>
          <p:cNvSpPr txBox="1">
            <a:spLocks noChangeArrowheads="1"/>
          </p:cNvSpPr>
          <p:nvPr/>
        </p:nvSpPr>
        <p:spPr bwMode="auto">
          <a:xfrm>
            <a:off x="0" y="6035675"/>
            <a:ext cx="7391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solidFill>
                  <a:schemeClr val="accent2"/>
                </a:solidFill>
                <a:sym typeface="Symbol" pitchFamily="18" charset="2"/>
              </a:rPr>
              <a:t>Negative currents means we guessed the wrong way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  <a:sym typeface="Symbol" pitchFamily="18" charset="2"/>
              </a:rPr>
              <a:t>Not a problem</a:t>
            </a:r>
          </a:p>
        </p:txBody>
      </p:sp>
      <p:pic>
        <p:nvPicPr>
          <p:cNvPr id="694381" name="Picture 109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463"/>
          <a:stretch>
            <a:fillRect/>
          </a:stretch>
        </p:blipFill>
        <p:spPr bwMode="auto">
          <a:xfrm>
            <a:off x="0" y="5334000"/>
            <a:ext cx="716597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9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9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9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9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9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94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4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94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4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94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4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94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94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94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4370" grpId="0" animBg="1"/>
      <p:bldP spid="694372" grpId="0" build="p"/>
      <p:bldP spid="694373" grpId="0" build="p"/>
      <p:bldP spid="69437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9611244"/>
              </p:ext>
            </p:extLst>
          </p:nvPr>
        </p:nvGraphicFramePr>
        <p:xfrm>
          <a:off x="914399" y="838200"/>
          <a:ext cx="7409987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468" name="Document" r:id="rId3" imgW="5494170" imgH="2485399" progId="Word.Document.12">
                  <p:embed/>
                </p:oleObj>
              </mc:Choice>
              <mc:Fallback>
                <p:oleObj name="Document" r:id="rId3" imgW="5494170" imgH="248539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399" y="838200"/>
                        <a:ext cx="7409987" cy="335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57400" y="3657600"/>
            <a:ext cx="41148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Solve on Board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740413" name="Picture 61" descr="http://pigroll.com/img/apply_kirchoffs_law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2249" y="3810000"/>
            <a:ext cx="2343626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126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34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400">
                <a:solidFill>
                  <a:schemeClr val="tx1"/>
                </a:solidFill>
              </a:rPr>
              <a:t>Kirchoff’s Laws with Capacitors</a:t>
            </a:r>
          </a:p>
        </p:txBody>
      </p:sp>
      <p:sp>
        <p:nvSpPr>
          <p:cNvPr id="697427" name="Text Box 83"/>
          <p:cNvSpPr txBox="1">
            <a:spLocks noChangeArrowheads="1"/>
          </p:cNvSpPr>
          <p:nvPr/>
        </p:nvSpPr>
        <p:spPr bwMode="auto">
          <a:xfrm>
            <a:off x="210820" y="1386840"/>
            <a:ext cx="737108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2400" dirty="0" smtClean="0">
                <a:solidFill>
                  <a:srgbClr val="9900CC"/>
                </a:solidFill>
                <a:sym typeface="Symbol" pitchFamily="18" charset="2"/>
              </a:rPr>
              <a:t>The </a:t>
            </a:r>
            <a:r>
              <a:rPr lang="en-US" sz="2400" dirty="0">
                <a:solidFill>
                  <a:srgbClr val="9900CC"/>
                </a:solidFill>
                <a:sym typeface="Symbol" pitchFamily="18" charset="2"/>
              </a:rPr>
              <a:t>voltage change is given by </a:t>
            </a:r>
            <a:r>
              <a:rPr lang="en-US" sz="2400" i="1" dirty="0">
                <a:solidFill>
                  <a:srgbClr val="9900CC"/>
                </a:solidFill>
                <a:sym typeface="Symbol" pitchFamily="18" charset="2"/>
              </a:rPr>
              <a:t>V</a:t>
            </a:r>
            <a:r>
              <a:rPr lang="en-US" sz="2400" dirty="0">
                <a:solidFill>
                  <a:srgbClr val="9900CC"/>
                </a:solidFill>
                <a:sym typeface="Symbol" pitchFamily="18" charset="2"/>
              </a:rPr>
              <a:t> = </a:t>
            </a:r>
            <a:r>
              <a:rPr lang="en-US" sz="2400" i="1" dirty="0">
                <a:solidFill>
                  <a:srgbClr val="9900CC"/>
                </a:solidFill>
                <a:sym typeface="Symbol" pitchFamily="18" charset="2"/>
              </a:rPr>
              <a:t>Q</a:t>
            </a:r>
            <a:r>
              <a:rPr lang="en-US" sz="2400" dirty="0">
                <a:solidFill>
                  <a:srgbClr val="9900CC"/>
                </a:solidFill>
                <a:sym typeface="Symbol" pitchFamily="18" charset="2"/>
              </a:rPr>
              <a:t>/</a:t>
            </a:r>
            <a:r>
              <a:rPr lang="en-US" sz="2400" i="1" dirty="0">
                <a:solidFill>
                  <a:srgbClr val="9900CC"/>
                </a:solidFill>
                <a:sym typeface="Symbol" pitchFamily="18" charset="2"/>
              </a:rPr>
              <a:t>C</a:t>
            </a:r>
            <a:endParaRPr lang="en-US" sz="2400" dirty="0">
              <a:solidFill>
                <a:srgbClr val="9900CC"/>
              </a:solidFill>
              <a:sym typeface="Symbol" pitchFamily="18" charset="2"/>
            </a:endParaRPr>
          </a:p>
          <a:p>
            <a:pPr lvl="1" eaLnBrk="1" hangingPunct="1">
              <a:buFontTx/>
              <a:buChar char="•"/>
            </a:pPr>
            <a:r>
              <a:rPr lang="en-US" sz="2400" dirty="0">
                <a:solidFill>
                  <a:srgbClr val="9900CC"/>
                </a:solidFill>
                <a:sym typeface="Symbol" pitchFamily="18" charset="2"/>
              </a:rPr>
              <a:t>It is a decrease if </a:t>
            </a:r>
            <a:r>
              <a:rPr lang="en-US" sz="2400" dirty="0" smtClean="0">
                <a:solidFill>
                  <a:srgbClr val="9900CC"/>
                </a:solidFill>
                <a:sym typeface="Symbol" pitchFamily="18" charset="2"/>
              </a:rPr>
              <a:t>(+)</a:t>
            </a:r>
            <a:r>
              <a:rPr lang="en-US" sz="2400" i="1" dirty="0" smtClean="0">
                <a:solidFill>
                  <a:srgbClr val="9900CC"/>
                </a:solidFill>
                <a:sym typeface="Symbol" pitchFamily="18" charset="2"/>
              </a:rPr>
              <a:t>Q</a:t>
            </a:r>
            <a:r>
              <a:rPr lang="en-US" sz="2400" dirty="0" smtClean="0">
                <a:solidFill>
                  <a:srgbClr val="9900CC"/>
                </a:solidFill>
                <a:sym typeface="Symbol" pitchFamily="18" charset="2"/>
              </a:rPr>
              <a:t> </a:t>
            </a:r>
            <a:r>
              <a:rPr lang="en-US" sz="2400" dirty="0">
                <a:solidFill>
                  <a:srgbClr val="9900CC"/>
                </a:solidFill>
                <a:sym typeface="Symbol" pitchFamily="18" charset="2"/>
              </a:rPr>
              <a:t>is the side you are going in</a:t>
            </a:r>
          </a:p>
          <a:p>
            <a:pPr lvl="1" eaLnBrk="1" hangingPunct="1">
              <a:buFontTx/>
              <a:buChar char="•"/>
            </a:pPr>
            <a:r>
              <a:rPr lang="en-US" sz="2400" dirty="0">
                <a:solidFill>
                  <a:srgbClr val="9900CC"/>
                </a:solidFill>
                <a:sym typeface="Symbol" pitchFamily="18" charset="2"/>
              </a:rPr>
              <a:t>It is an increase if </a:t>
            </a:r>
            <a:r>
              <a:rPr lang="en-US" sz="2400" i="1" dirty="0">
                <a:solidFill>
                  <a:srgbClr val="9900CC"/>
                </a:solidFill>
                <a:sym typeface="Symbol" pitchFamily="18" charset="2"/>
              </a:rPr>
              <a:t>Q</a:t>
            </a:r>
            <a:r>
              <a:rPr lang="en-US" sz="2400" dirty="0">
                <a:solidFill>
                  <a:srgbClr val="9900CC"/>
                </a:solidFill>
                <a:sym typeface="Symbol" pitchFamily="18" charset="2"/>
              </a:rPr>
              <a:t> is the side you are going out</a:t>
            </a:r>
          </a:p>
          <a:p>
            <a:pPr eaLnBrk="1" hangingPunct="1">
              <a:buFontTx/>
              <a:buChar char="•"/>
            </a:pPr>
            <a:r>
              <a:rPr lang="en-US" sz="2400" dirty="0">
                <a:solidFill>
                  <a:schemeClr val="accent2"/>
                </a:solidFill>
                <a:sym typeface="Symbol" pitchFamily="18" charset="2"/>
              </a:rPr>
              <a:t>The current is related to the time change of </a:t>
            </a:r>
            <a:r>
              <a:rPr lang="en-US" sz="2400" i="1" dirty="0">
                <a:solidFill>
                  <a:schemeClr val="accent2"/>
                </a:solidFill>
                <a:sym typeface="Symbol" pitchFamily="18" charset="2"/>
              </a:rPr>
              <a:t>Q</a:t>
            </a:r>
          </a:p>
          <a:p>
            <a:pPr lvl="1" indent="-223838" eaLnBrk="1" hangingPunct="1">
              <a:buFontTx/>
              <a:buChar char="•"/>
            </a:pP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Add </a:t>
            </a:r>
            <a:r>
              <a:rPr lang="en-US" sz="2400" dirty="0">
                <a:solidFill>
                  <a:schemeClr val="accent2"/>
                </a:solidFill>
                <a:sym typeface="Symbol" pitchFamily="18" charset="2"/>
              </a:rPr>
              <a:t>minus sign if </a:t>
            </a:r>
            <a:r>
              <a:rPr lang="en-US" sz="2400" i="1" dirty="0">
                <a:solidFill>
                  <a:schemeClr val="accent2"/>
                </a:solidFill>
                <a:sym typeface="Symbol" pitchFamily="18" charset="2"/>
              </a:rPr>
              <a:t>I</a:t>
            </a:r>
            <a:r>
              <a:rPr lang="en-US" sz="2400" dirty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doesn’t enter from </a:t>
            </a:r>
            <a:r>
              <a:rPr lang="en-US" sz="2400" dirty="0">
                <a:solidFill>
                  <a:schemeClr val="accent2"/>
                </a:solidFill>
                <a:sym typeface="Symbol" pitchFamily="18" charset="2"/>
              </a:rPr>
              <a:t>the same 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side </a:t>
            </a:r>
            <a:r>
              <a:rPr lang="en-US" sz="2400" dirty="0">
                <a:solidFill>
                  <a:schemeClr val="accent2"/>
                </a:solidFill>
                <a:sym typeface="Symbol" pitchFamily="18" charset="2"/>
              </a:rPr>
              <a:t>as </a:t>
            </a:r>
            <a:r>
              <a:rPr lang="en-US" sz="2400" i="1" dirty="0" smtClean="0">
                <a:solidFill>
                  <a:schemeClr val="accent2"/>
                </a:solidFill>
                <a:sym typeface="Symbol" pitchFamily="18" charset="2"/>
              </a:rPr>
              <a:t>Q – it is minus if decreasing</a:t>
            </a:r>
            <a:endParaRPr lang="en-US" sz="2400" dirty="0">
              <a:solidFill>
                <a:schemeClr val="accent2"/>
              </a:solidFill>
              <a:sym typeface="Symbol" pitchFamily="18" charset="2"/>
            </a:endParaRPr>
          </a:p>
          <a:p>
            <a:pPr eaLnBrk="1" hangingPunct="1">
              <a:buFontTx/>
              <a:buChar char="•"/>
            </a:pPr>
            <a:r>
              <a:rPr lang="en-US" sz="2400" dirty="0">
                <a:solidFill>
                  <a:srgbClr val="FF0000"/>
                </a:solidFill>
                <a:sym typeface="Symbol" pitchFamily="18" charset="2"/>
              </a:rPr>
              <a:t>If you are in a steady state, the current through a capacitor is always zero</a:t>
            </a:r>
          </a:p>
        </p:txBody>
      </p:sp>
      <p:grpSp>
        <p:nvGrpSpPr>
          <p:cNvPr id="697428" name="Group 84"/>
          <p:cNvGrpSpPr>
            <a:grpSpLocks/>
          </p:cNvGrpSpPr>
          <p:nvPr/>
        </p:nvGrpSpPr>
        <p:grpSpPr bwMode="auto">
          <a:xfrm rot="21600000">
            <a:off x="7848600" y="1143000"/>
            <a:ext cx="228600" cy="457200"/>
            <a:chOff x="4896" y="3360"/>
            <a:chExt cx="144" cy="288"/>
          </a:xfrm>
        </p:grpSpPr>
        <p:sp>
          <p:nvSpPr>
            <p:cNvPr id="697429" name="Line 85"/>
            <p:cNvSpPr>
              <a:spLocks noChangeShapeType="1"/>
            </p:cNvSpPr>
            <p:nvPr/>
          </p:nvSpPr>
          <p:spPr bwMode="auto">
            <a:xfrm rot="5400000" flipV="1">
              <a:off x="4848" y="3504"/>
              <a:ext cx="288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7430" name="Line 86"/>
            <p:cNvSpPr>
              <a:spLocks noChangeShapeType="1"/>
            </p:cNvSpPr>
            <p:nvPr/>
          </p:nvSpPr>
          <p:spPr bwMode="auto">
            <a:xfrm rot="5400000">
              <a:off x="4920" y="348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7431" name="Line 87"/>
            <p:cNvSpPr>
              <a:spLocks noChangeShapeType="1"/>
            </p:cNvSpPr>
            <p:nvPr/>
          </p:nvSpPr>
          <p:spPr bwMode="auto">
            <a:xfrm rot="5400000">
              <a:off x="5016" y="348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7432" name="Line 88"/>
            <p:cNvSpPr>
              <a:spLocks noChangeShapeType="1"/>
            </p:cNvSpPr>
            <p:nvPr/>
          </p:nvSpPr>
          <p:spPr bwMode="auto">
            <a:xfrm rot="5400000" flipV="1">
              <a:off x="4800" y="3504"/>
              <a:ext cx="288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97433" name="Line 89"/>
          <p:cNvSpPr>
            <a:spLocks noChangeShapeType="1"/>
          </p:cNvSpPr>
          <p:nvPr/>
        </p:nvSpPr>
        <p:spPr bwMode="auto">
          <a:xfrm flipH="1">
            <a:off x="7315200" y="1371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7434" name="Line 90"/>
          <p:cNvSpPr>
            <a:spLocks noChangeShapeType="1"/>
          </p:cNvSpPr>
          <p:nvPr/>
        </p:nvSpPr>
        <p:spPr bwMode="auto">
          <a:xfrm flipH="1">
            <a:off x="8077200" y="1371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7436" name="Line 92"/>
          <p:cNvSpPr>
            <a:spLocks noChangeShapeType="1"/>
          </p:cNvSpPr>
          <p:nvPr/>
        </p:nvSpPr>
        <p:spPr bwMode="auto">
          <a:xfrm>
            <a:off x="7772400" y="990600"/>
            <a:ext cx="533400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7437" name="Text Box 93"/>
          <p:cNvSpPr txBox="1">
            <a:spLocks noChangeArrowheads="1"/>
          </p:cNvSpPr>
          <p:nvPr/>
        </p:nvSpPr>
        <p:spPr bwMode="auto">
          <a:xfrm>
            <a:off x="7924800" y="457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rgbClr val="009900"/>
                </a:solidFill>
              </a:rPr>
              <a:t>I</a:t>
            </a:r>
            <a:endParaRPr lang="en-US" sz="2400" b="1">
              <a:solidFill>
                <a:srgbClr val="009900"/>
              </a:solidFill>
              <a:sym typeface="Symbol" pitchFamily="18" charset="2"/>
            </a:endParaRPr>
          </a:p>
        </p:txBody>
      </p:sp>
      <p:sp>
        <p:nvSpPr>
          <p:cNvPr id="697438" name="Text Box 94"/>
          <p:cNvSpPr txBox="1">
            <a:spLocks noChangeArrowheads="1"/>
          </p:cNvSpPr>
          <p:nvPr/>
        </p:nvSpPr>
        <p:spPr bwMode="auto">
          <a:xfrm>
            <a:off x="7924800" y="1371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chemeClr val="accent2"/>
                </a:solidFill>
              </a:rPr>
              <a:t>C</a:t>
            </a:r>
            <a:endParaRPr lang="en-US" sz="2400" b="1">
              <a:solidFill>
                <a:schemeClr val="accent2"/>
              </a:solidFill>
              <a:sym typeface="Symbol" pitchFamily="18" charset="2"/>
            </a:endParaRPr>
          </a:p>
        </p:txBody>
      </p:sp>
      <p:sp>
        <p:nvSpPr>
          <p:cNvPr id="697439" name="AutoShape 95"/>
          <p:cNvSpPr>
            <a:spLocks noChangeArrowheads="1"/>
          </p:cNvSpPr>
          <p:nvPr/>
        </p:nvSpPr>
        <p:spPr bwMode="auto">
          <a:xfrm>
            <a:off x="7696200" y="1828800"/>
            <a:ext cx="609600" cy="533400"/>
          </a:xfrm>
          <a:custGeom>
            <a:avLst/>
            <a:gdLst>
              <a:gd name="G0" fmla="+- 8191599 0 0"/>
              <a:gd name="G1" fmla="+- -11796480 0 0"/>
              <a:gd name="G2" fmla="+- 8191599 0 -11796480"/>
              <a:gd name="G3" fmla="+- 10800 0 0"/>
              <a:gd name="G4" fmla="+- 0 0 8191599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532 0 0"/>
              <a:gd name="G9" fmla="+- 0 0 -11796480"/>
              <a:gd name="G10" fmla="+- 7532 0 2700"/>
              <a:gd name="G11" fmla="cos G10 8191599"/>
              <a:gd name="G12" fmla="sin G10 8191599"/>
              <a:gd name="G13" fmla="cos 13500 8191599"/>
              <a:gd name="G14" fmla="sin 13500 8191599"/>
              <a:gd name="G15" fmla="+- G11 10800 0"/>
              <a:gd name="G16" fmla="+- G12 10800 0"/>
              <a:gd name="G17" fmla="+- G13 10800 0"/>
              <a:gd name="G18" fmla="+- G14 10800 0"/>
              <a:gd name="G19" fmla="*/ 7532 1 2"/>
              <a:gd name="G20" fmla="+- G19 5400 0"/>
              <a:gd name="G21" fmla="cos G20 8191599"/>
              <a:gd name="G22" fmla="sin G20 8191599"/>
              <a:gd name="G23" fmla="+- G21 10800 0"/>
              <a:gd name="G24" fmla="+- G12 G23 G22"/>
              <a:gd name="G25" fmla="+- G22 G23 G11"/>
              <a:gd name="G26" fmla="cos 10800 8191599"/>
              <a:gd name="G27" fmla="sin 10800 8191599"/>
              <a:gd name="G28" fmla="cos 7532 8191599"/>
              <a:gd name="G29" fmla="sin 7532 8191599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8191599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532 G39"/>
              <a:gd name="G43" fmla="sin 7532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0379 w 21600"/>
              <a:gd name="T5" fmla="*/ 5812 h 21600"/>
              <a:gd name="T6" fmla="*/ 1634 w 21600"/>
              <a:gd name="T7" fmla="*/ 10800 h 21600"/>
              <a:gd name="T8" fmla="*/ 17480 w 21600"/>
              <a:gd name="T9" fmla="*/ 7321 h 21600"/>
              <a:gd name="T10" fmla="*/ 3057 w 21600"/>
              <a:gd name="T11" fmla="*/ 21859 h 21600"/>
              <a:gd name="T12" fmla="*/ 1993 w 21600"/>
              <a:gd name="T13" fmla="*/ 15823 h 21600"/>
              <a:gd name="T14" fmla="*/ 8028 w 21600"/>
              <a:gd name="T15" fmla="*/ 14758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6480" y="16970"/>
                </a:moveTo>
                <a:cubicBezTo>
                  <a:pt x="7746" y="17856"/>
                  <a:pt x="9254" y="18332"/>
                  <a:pt x="10800" y="18332"/>
                </a:cubicBezTo>
                <a:cubicBezTo>
                  <a:pt x="14959" y="18332"/>
                  <a:pt x="18332" y="14959"/>
                  <a:pt x="18332" y="10800"/>
                </a:cubicBezTo>
                <a:cubicBezTo>
                  <a:pt x="18332" y="6640"/>
                  <a:pt x="14959" y="3268"/>
                  <a:pt x="10800" y="3268"/>
                </a:cubicBezTo>
                <a:cubicBezTo>
                  <a:pt x="6640" y="3268"/>
                  <a:pt x="3268" y="6640"/>
                  <a:pt x="3268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8584" y="21600"/>
                  <a:pt x="6421" y="20918"/>
                  <a:pt x="4606" y="19647"/>
                </a:cubicBezTo>
                <a:lnTo>
                  <a:pt x="3057" y="21859"/>
                </a:lnTo>
                <a:lnTo>
                  <a:pt x="1993" y="15823"/>
                </a:lnTo>
                <a:lnTo>
                  <a:pt x="8028" y="14758"/>
                </a:lnTo>
                <a:lnTo>
                  <a:pt x="6480" y="16970"/>
                </a:lnTo>
                <a:close/>
              </a:path>
            </a:pathLst>
          </a:custGeom>
          <a:solidFill>
            <a:srgbClr val="99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7440" name="Text Box 96"/>
          <p:cNvSpPr txBox="1">
            <a:spLocks noChangeArrowheads="1"/>
          </p:cNvSpPr>
          <p:nvPr/>
        </p:nvSpPr>
        <p:spPr bwMode="auto">
          <a:xfrm>
            <a:off x="7467600" y="914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chemeClr val="accent2"/>
                </a:solidFill>
              </a:rPr>
              <a:t>Q</a:t>
            </a:r>
            <a:endParaRPr lang="en-US" sz="2400" b="1">
              <a:solidFill>
                <a:schemeClr val="accent2"/>
              </a:solidFill>
              <a:sym typeface="Symbol" pitchFamily="18" charset="2"/>
            </a:endParaRPr>
          </a:p>
        </p:txBody>
      </p:sp>
      <p:grpSp>
        <p:nvGrpSpPr>
          <p:cNvPr id="697441" name="Group 97"/>
          <p:cNvGrpSpPr>
            <a:grpSpLocks/>
          </p:cNvGrpSpPr>
          <p:nvPr/>
        </p:nvGrpSpPr>
        <p:grpSpPr bwMode="auto">
          <a:xfrm rot="5400000">
            <a:off x="7924800" y="1905000"/>
            <a:ext cx="1371600" cy="304800"/>
            <a:chOff x="4272" y="3792"/>
            <a:chExt cx="864" cy="192"/>
          </a:xfrm>
        </p:grpSpPr>
        <p:sp>
          <p:nvSpPr>
            <p:cNvPr id="697442" name="Line 98"/>
            <p:cNvSpPr>
              <a:spLocks noChangeShapeType="1"/>
            </p:cNvSpPr>
            <p:nvPr/>
          </p:nvSpPr>
          <p:spPr bwMode="auto">
            <a:xfrm flipV="1">
              <a:off x="4416" y="3792"/>
              <a:ext cx="48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7443" name="Line 99"/>
            <p:cNvSpPr>
              <a:spLocks noChangeShapeType="1"/>
            </p:cNvSpPr>
            <p:nvPr/>
          </p:nvSpPr>
          <p:spPr bwMode="auto">
            <a:xfrm>
              <a:off x="4464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7444" name="Line 100"/>
            <p:cNvSpPr>
              <a:spLocks noChangeShapeType="1"/>
            </p:cNvSpPr>
            <p:nvPr/>
          </p:nvSpPr>
          <p:spPr bwMode="auto">
            <a:xfrm flipH="1">
              <a:off x="4560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7445" name="Line 101"/>
            <p:cNvSpPr>
              <a:spLocks noChangeShapeType="1"/>
            </p:cNvSpPr>
            <p:nvPr/>
          </p:nvSpPr>
          <p:spPr bwMode="auto">
            <a:xfrm>
              <a:off x="4656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7446" name="Line 102"/>
            <p:cNvSpPr>
              <a:spLocks noChangeShapeType="1"/>
            </p:cNvSpPr>
            <p:nvPr/>
          </p:nvSpPr>
          <p:spPr bwMode="auto">
            <a:xfrm flipH="1">
              <a:off x="4752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7447" name="Line 103"/>
            <p:cNvSpPr>
              <a:spLocks noChangeShapeType="1"/>
            </p:cNvSpPr>
            <p:nvPr/>
          </p:nvSpPr>
          <p:spPr bwMode="auto">
            <a:xfrm>
              <a:off x="4848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7448" name="Line 104"/>
            <p:cNvSpPr>
              <a:spLocks noChangeShapeType="1"/>
            </p:cNvSpPr>
            <p:nvPr/>
          </p:nvSpPr>
          <p:spPr bwMode="auto">
            <a:xfrm flipV="1">
              <a:off x="4944" y="3888"/>
              <a:ext cx="48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7449" name="Line 105"/>
            <p:cNvSpPr>
              <a:spLocks noChangeShapeType="1"/>
            </p:cNvSpPr>
            <p:nvPr/>
          </p:nvSpPr>
          <p:spPr bwMode="auto">
            <a:xfrm flipV="1">
              <a:off x="4272" y="388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7450" name="Line 106"/>
            <p:cNvSpPr>
              <a:spLocks noChangeShapeType="1"/>
            </p:cNvSpPr>
            <p:nvPr/>
          </p:nvSpPr>
          <p:spPr bwMode="auto">
            <a:xfrm flipV="1">
              <a:off x="4992" y="388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97451" name="Group 107"/>
          <p:cNvGrpSpPr>
            <a:grpSpLocks/>
          </p:cNvGrpSpPr>
          <p:nvPr/>
        </p:nvGrpSpPr>
        <p:grpSpPr bwMode="auto">
          <a:xfrm>
            <a:off x="7010400" y="1905000"/>
            <a:ext cx="533400" cy="671513"/>
            <a:chOff x="3696" y="2304"/>
            <a:chExt cx="336" cy="423"/>
          </a:xfrm>
        </p:grpSpPr>
        <p:grpSp>
          <p:nvGrpSpPr>
            <p:cNvPr id="697452" name="Group 108"/>
            <p:cNvGrpSpPr>
              <a:grpSpLocks/>
            </p:cNvGrpSpPr>
            <p:nvPr/>
          </p:nvGrpSpPr>
          <p:grpSpPr bwMode="auto">
            <a:xfrm>
              <a:off x="3744" y="2448"/>
              <a:ext cx="288" cy="144"/>
              <a:chOff x="2736" y="1632"/>
              <a:chExt cx="288" cy="144"/>
            </a:xfrm>
          </p:grpSpPr>
          <p:sp>
            <p:nvSpPr>
              <p:cNvPr id="697453" name="Line 109"/>
              <p:cNvSpPr>
                <a:spLocks noChangeShapeType="1"/>
              </p:cNvSpPr>
              <p:nvPr/>
            </p:nvSpPr>
            <p:spPr bwMode="auto">
              <a:xfrm>
                <a:off x="2736" y="1680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454" name="Line 110"/>
              <p:cNvSpPr>
                <a:spLocks noChangeShapeType="1"/>
              </p:cNvSpPr>
              <p:nvPr/>
            </p:nvSpPr>
            <p:spPr bwMode="auto">
              <a:xfrm>
                <a:off x="2784" y="1728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455" name="Line 111"/>
              <p:cNvSpPr>
                <a:spLocks noChangeShapeType="1"/>
              </p:cNvSpPr>
              <p:nvPr/>
            </p:nvSpPr>
            <p:spPr bwMode="auto">
              <a:xfrm flipV="1">
                <a:off x="2880" y="1632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456" name="Line 112"/>
              <p:cNvSpPr>
                <a:spLocks noChangeShapeType="1"/>
              </p:cNvSpPr>
              <p:nvPr/>
            </p:nvSpPr>
            <p:spPr bwMode="auto">
              <a:xfrm flipV="1">
                <a:off x="2880" y="1728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97457" name="Text Box 113"/>
            <p:cNvSpPr txBox="1">
              <a:spLocks noChangeArrowheads="1"/>
            </p:cNvSpPr>
            <p:nvPr/>
          </p:nvSpPr>
          <p:spPr bwMode="auto">
            <a:xfrm>
              <a:off x="3696" y="2304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>
                  <a:solidFill>
                    <a:schemeClr val="tx1"/>
                  </a:solidFill>
                </a:rPr>
                <a:t>+</a:t>
              </a:r>
            </a:p>
          </p:txBody>
        </p:sp>
        <p:sp>
          <p:nvSpPr>
            <p:cNvPr id="697458" name="Text Box 114"/>
            <p:cNvSpPr txBox="1">
              <a:spLocks noChangeArrowheads="1"/>
            </p:cNvSpPr>
            <p:nvPr/>
          </p:nvSpPr>
          <p:spPr bwMode="auto">
            <a:xfrm>
              <a:off x="3696" y="2496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>
                  <a:solidFill>
                    <a:schemeClr val="tx1"/>
                  </a:solidFill>
                </a:rPr>
                <a:t>–</a:t>
              </a:r>
            </a:p>
          </p:txBody>
        </p:sp>
      </p:grpSp>
      <p:sp>
        <p:nvSpPr>
          <p:cNvPr id="697459" name="Line 115"/>
          <p:cNvSpPr>
            <a:spLocks noChangeShapeType="1"/>
          </p:cNvSpPr>
          <p:nvPr/>
        </p:nvSpPr>
        <p:spPr bwMode="auto">
          <a:xfrm flipH="1">
            <a:off x="7315200" y="13716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97460" name="Object 1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9406695"/>
              </p:ext>
            </p:extLst>
          </p:nvPr>
        </p:nvGraphicFramePr>
        <p:xfrm>
          <a:off x="7406482" y="2895600"/>
          <a:ext cx="1189038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758" name="Equation" r:id="rId4" imgW="482400" imgH="393480" progId="Equation.DSMT4">
                  <p:embed/>
                </p:oleObj>
              </mc:Choice>
              <mc:Fallback>
                <p:oleObj name="Equation" r:id="rId4" imgW="482400" imgH="393480" progId="Equation.DSMT4">
                  <p:embed/>
                  <p:pic>
                    <p:nvPicPr>
                      <p:cNvPr id="0" name="Object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6482" y="2895600"/>
                        <a:ext cx="1189038" cy="858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97581" name="Group 237"/>
          <p:cNvGrpSpPr>
            <a:grpSpLocks/>
          </p:cNvGrpSpPr>
          <p:nvPr/>
        </p:nvGrpSpPr>
        <p:grpSpPr bwMode="auto">
          <a:xfrm>
            <a:off x="381000" y="5181600"/>
            <a:ext cx="1676400" cy="1562100"/>
            <a:chOff x="240" y="3264"/>
            <a:chExt cx="1056" cy="984"/>
          </a:xfrm>
        </p:grpSpPr>
        <p:grpSp>
          <p:nvGrpSpPr>
            <p:cNvPr id="697475" name="Group 131"/>
            <p:cNvGrpSpPr>
              <a:grpSpLocks/>
            </p:cNvGrpSpPr>
            <p:nvPr/>
          </p:nvGrpSpPr>
          <p:grpSpPr bwMode="auto">
            <a:xfrm>
              <a:off x="240" y="4080"/>
              <a:ext cx="672" cy="168"/>
              <a:chOff x="624" y="1440"/>
              <a:chExt cx="672" cy="168"/>
            </a:xfrm>
          </p:grpSpPr>
          <p:sp>
            <p:nvSpPr>
              <p:cNvPr id="697476" name="Line 132"/>
              <p:cNvSpPr>
                <a:spLocks noChangeShapeType="1"/>
              </p:cNvSpPr>
              <p:nvPr/>
            </p:nvSpPr>
            <p:spPr bwMode="auto">
              <a:xfrm>
                <a:off x="624" y="1584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477" name="Oval 133"/>
              <p:cNvSpPr>
                <a:spLocks noChangeArrowheads="1"/>
              </p:cNvSpPr>
              <p:nvPr/>
            </p:nvSpPr>
            <p:spPr bwMode="auto">
              <a:xfrm>
                <a:off x="760" y="1560"/>
                <a:ext cx="48" cy="48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478" name="Line 134"/>
              <p:cNvSpPr>
                <a:spLocks noChangeShapeType="1"/>
              </p:cNvSpPr>
              <p:nvPr/>
            </p:nvSpPr>
            <p:spPr bwMode="auto">
              <a:xfrm>
                <a:off x="1152" y="1584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479" name="Oval 135"/>
              <p:cNvSpPr>
                <a:spLocks noChangeArrowheads="1"/>
              </p:cNvSpPr>
              <p:nvPr/>
            </p:nvSpPr>
            <p:spPr bwMode="auto">
              <a:xfrm>
                <a:off x="1112" y="1560"/>
                <a:ext cx="48" cy="48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480" name="Line 136"/>
              <p:cNvSpPr>
                <a:spLocks noChangeShapeType="1"/>
              </p:cNvSpPr>
              <p:nvPr/>
            </p:nvSpPr>
            <p:spPr bwMode="auto">
              <a:xfrm flipV="1">
                <a:off x="808" y="1440"/>
                <a:ext cx="296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97481" name="Group 137"/>
            <p:cNvGrpSpPr>
              <a:grpSpLocks/>
            </p:cNvGrpSpPr>
            <p:nvPr/>
          </p:nvGrpSpPr>
          <p:grpSpPr bwMode="auto">
            <a:xfrm rot="10800000">
              <a:off x="240" y="3264"/>
              <a:ext cx="864" cy="192"/>
              <a:chOff x="4272" y="3792"/>
              <a:chExt cx="864" cy="192"/>
            </a:xfrm>
          </p:grpSpPr>
          <p:sp>
            <p:nvSpPr>
              <p:cNvPr id="697482" name="Line 138"/>
              <p:cNvSpPr>
                <a:spLocks noChangeShapeType="1"/>
              </p:cNvSpPr>
              <p:nvPr/>
            </p:nvSpPr>
            <p:spPr bwMode="auto">
              <a:xfrm flipV="1">
                <a:off x="4416" y="3792"/>
                <a:ext cx="48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483" name="Line 139"/>
              <p:cNvSpPr>
                <a:spLocks noChangeShapeType="1"/>
              </p:cNvSpPr>
              <p:nvPr/>
            </p:nvSpPr>
            <p:spPr bwMode="auto">
              <a:xfrm>
                <a:off x="4464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484" name="Line 140"/>
              <p:cNvSpPr>
                <a:spLocks noChangeShapeType="1"/>
              </p:cNvSpPr>
              <p:nvPr/>
            </p:nvSpPr>
            <p:spPr bwMode="auto">
              <a:xfrm flipH="1">
                <a:off x="4560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485" name="Line 141"/>
              <p:cNvSpPr>
                <a:spLocks noChangeShapeType="1"/>
              </p:cNvSpPr>
              <p:nvPr/>
            </p:nvSpPr>
            <p:spPr bwMode="auto">
              <a:xfrm>
                <a:off x="4656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486" name="Line 142"/>
              <p:cNvSpPr>
                <a:spLocks noChangeShapeType="1"/>
              </p:cNvSpPr>
              <p:nvPr/>
            </p:nvSpPr>
            <p:spPr bwMode="auto">
              <a:xfrm flipH="1">
                <a:off x="4752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487" name="Line 143"/>
              <p:cNvSpPr>
                <a:spLocks noChangeShapeType="1"/>
              </p:cNvSpPr>
              <p:nvPr/>
            </p:nvSpPr>
            <p:spPr bwMode="auto">
              <a:xfrm>
                <a:off x="4848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488" name="Line 144"/>
              <p:cNvSpPr>
                <a:spLocks noChangeShapeType="1"/>
              </p:cNvSpPr>
              <p:nvPr/>
            </p:nvSpPr>
            <p:spPr bwMode="auto">
              <a:xfrm flipV="1">
                <a:off x="4944" y="3888"/>
                <a:ext cx="48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489" name="Line 145"/>
              <p:cNvSpPr>
                <a:spLocks noChangeShapeType="1"/>
              </p:cNvSpPr>
              <p:nvPr/>
            </p:nvSpPr>
            <p:spPr bwMode="auto">
              <a:xfrm flipV="1">
                <a:off x="4272" y="3888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490" name="Line 146"/>
              <p:cNvSpPr>
                <a:spLocks noChangeShapeType="1"/>
              </p:cNvSpPr>
              <p:nvPr/>
            </p:nvSpPr>
            <p:spPr bwMode="auto">
              <a:xfrm flipV="1">
                <a:off x="4992" y="3888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97491" name="Line 147"/>
            <p:cNvSpPr>
              <a:spLocks noChangeShapeType="1"/>
            </p:cNvSpPr>
            <p:nvPr/>
          </p:nvSpPr>
          <p:spPr bwMode="auto">
            <a:xfrm flipV="1">
              <a:off x="240" y="3360"/>
              <a:ext cx="0" cy="8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7517" name="Line 173"/>
            <p:cNvSpPr>
              <a:spLocks noChangeShapeType="1"/>
            </p:cNvSpPr>
            <p:nvPr/>
          </p:nvSpPr>
          <p:spPr bwMode="auto">
            <a:xfrm flipH="1" flipV="1">
              <a:off x="864" y="4224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97583" name="Group 239"/>
          <p:cNvGrpSpPr>
            <a:grpSpLocks/>
          </p:cNvGrpSpPr>
          <p:nvPr/>
        </p:nvGrpSpPr>
        <p:grpSpPr bwMode="auto">
          <a:xfrm>
            <a:off x="3276600" y="5270500"/>
            <a:ext cx="1600200" cy="1587500"/>
            <a:chOff x="2064" y="3320"/>
            <a:chExt cx="1008" cy="1000"/>
          </a:xfrm>
        </p:grpSpPr>
        <p:grpSp>
          <p:nvGrpSpPr>
            <p:cNvPr id="697497" name="Group 153"/>
            <p:cNvGrpSpPr>
              <a:grpSpLocks/>
            </p:cNvGrpSpPr>
            <p:nvPr/>
          </p:nvGrpSpPr>
          <p:grpSpPr bwMode="auto">
            <a:xfrm flipV="1">
              <a:off x="2736" y="3657"/>
              <a:ext cx="336" cy="423"/>
              <a:chOff x="3696" y="2304"/>
              <a:chExt cx="336" cy="423"/>
            </a:xfrm>
          </p:grpSpPr>
          <p:grpSp>
            <p:nvGrpSpPr>
              <p:cNvPr id="697498" name="Group 154"/>
              <p:cNvGrpSpPr>
                <a:grpSpLocks/>
              </p:cNvGrpSpPr>
              <p:nvPr/>
            </p:nvGrpSpPr>
            <p:grpSpPr bwMode="auto">
              <a:xfrm>
                <a:off x="3744" y="2448"/>
                <a:ext cx="288" cy="144"/>
                <a:chOff x="2736" y="1632"/>
                <a:chExt cx="288" cy="144"/>
              </a:xfrm>
            </p:grpSpPr>
            <p:sp>
              <p:nvSpPr>
                <p:cNvPr id="697499" name="Line 155"/>
                <p:cNvSpPr>
                  <a:spLocks noChangeShapeType="1"/>
                </p:cNvSpPr>
                <p:nvPr/>
              </p:nvSpPr>
              <p:spPr bwMode="auto">
                <a:xfrm>
                  <a:off x="2736" y="1680"/>
                  <a:ext cx="28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7500" name="Line 156"/>
                <p:cNvSpPr>
                  <a:spLocks noChangeShapeType="1"/>
                </p:cNvSpPr>
                <p:nvPr/>
              </p:nvSpPr>
              <p:spPr bwMode="auto">
                <a:xfrm>
                  <a:off x="2784" y="172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7501" name="Line 157"/>
                <p:cNvSpPr>
                  <a:spLocks noChangeShapeType="1"/>
                </p:cNvSpPr>
                <p:nvPr/>
              </p:nvSpPr>
              <p:spPr bwMode="auto">
                <a:xfrm flipV="1">
                  <a:off x="2880" y="1632"/>
                  <a:ext cx="0" cy="4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7502" name="Line 158"/>
                <p:cNvSpPr>
                  <a:spLocks noChangeShapeType="1"/>
                </p:cNvSpPr>
                <p:nvPr/>
              </p:nvSpPr>
              <p:spPr bwMode="auto">
                <a:xfrm flipV="1">
                  <a:off x="2880" y="1728"/>
                  <a:ext cx="0" cy="4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97503" name="Text Box 159"/>
              <p:cNvSpPr txBox="1">
                <a:spLocks noChangeArrowheads="1"/>
              </p:cNvSpPr>
              <p:nvPr/>
            </p:nvSpPr>
            <p:spPr bwMode="auto">
              <a:xfrm>
                <a:off x="3696" y="2304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 b="1">
                    <a:solidFill>
                      <a:schemeClr val="tx1"/>
                    </a:solidFill>
                  </a:rPr>
                  <a:t>+</a:t>
                </a:r>
              </a:p>
            </p:txBody>
          </p:sp>
          <p:sp>
            <p:nvSpPr>
              <p:cNvPr id="697504" name="Text Box 160"/>
              <p:cNvSpPr txBox="1">
                <a:spLocks noChangeArrowheads="1"/>
              </p:cNvSpPr>
              <p:nvPr/>
            </p:nvSpPr>
            <p:spPr bwMode="auto">
              <a:xfrm>
                <a:off x="3696" y="2496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 b="1">
                    <a:solidFill>
                      <a:schemeClr val="tx1"/>
                    </a:solidFill>
                  </a:rPr>
                  <a:t>–</a:t>
                </a:r>
              </a:p>
            </p:txBody>
          </p:sp>
        </p:grpSp>
        <p:grpSp>
          <p:nvGrpSpPr>
            <p:cNvPr id="697520" name="Group 176"/>
            <p:cNvGrpSpPr>
              <a:grpSpLocks/>
            </p:cNvGrpSpPr>
            <p:nvPr/>
          </p:nvGrpSpPr>
          <p:grpSpPr bwMode="auto">
            <a:xfrm>
              <a:off x="2112" y="3320"/>
              <a:ext cx="672" cy="64"/>
              <a:chOff x="2016" y="1544"/>
              <a:chExt cx="672" cy="64"/>
            </a:xfrm>
          </p:grpSpPr>
          <p:sp>
            <p:nvSpPr>
              <p:cNvPr id="697521" name="Line 177"/>
              <p:cNvSpPr>
                <a:spLocks noChangeShapeType="1"/>
              </p:cNvSpPr>
              <p:nvPr/>
            </p:nvSpPr>
            <p:spPr bwMode="auto">
              <a:xfrm>
                <a:off x="2016" y="1584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522" name="Oval 178"/>
              <p:cNvSpPr>
                <a:spLocks noChangeArrowheads="1"/>
              </p:cNvSpPr>
              <p:nvPr/>
            </p:nvSpPr>
            <p:spPr bwMode="auto">
              <a:xfrm>
                <a:off x="2152" y="1560"/>
                <a:ext cx="48" cy="48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523" name="Line 179"/>
              <p:cNvSpPr>
                <a:spLocks noChangeShapeType="1"/>
              </p:cNvSpPr>
              <p:nvPr/>
            </p:nvSpPr>
            <p:spPr bwMode="auto">
              <a:xfrm>
                <a:off x="2544" y="1584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524" name="Oval 180"/>
              <p:cNvSpPr>
                <a:spLocks noChangeArrowheads="1"/>
              </p:cNvSpPr>
              <p:nvPr/>
            </p:nvSpPr>
            <p:spPr bwMode="auto">
              <a:xfrm>
                <a:off x="2504" y="1560"/>
                <a:ext cx="48" cy="48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525" name="Line 181"/>
              <p:cNvSpPr>
                <a:spLocks noChangeShapeType="1"/>
              </p:cNvSpPr>
              <p:nvPr/>
            </p:nvSpPr>
            <p:spPr bwMode="auto">
              <a:xfrm flipV="1">
                <a:off x="2200" y="1544"/>
                <a:ext cx="344" cy="4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97526" name="Group 182"/>
            <p:cNvGrpSpPr>
              <a:grpSpLocks/>
            </p:cNvGrpSpPr>
            <p:nvPr/>
          </p:nvGrpSpPr>
          <p:grpSpPr bwMode="auto">
            <a:xfrm rot="10800000">
              <a:off x="2064" y="4128"/>
              <a:ext cx="864" cy="192"/>
              <a:chOff x="4272" y="3792"/>
              <a:chExt cx="864" cy="192"/>
            </a:xfrm>
          </p:grpSpPr>
          <p:sp>
            <p:nvSpPr>
              <p:cNvPr id="697527" name="Line 183"/>
              <p:cNvSpPr>
                <a:spLocks noChangeShapeType="1"/>
              </p:cNvSpPr>
              <p:nvPr/>
            </p:nvSpPr>
            <p:spPr bwMode="auto">
              <a:xfrm flipV="1">
                <a:off x="4416" y="3792"/>
                <a:ext cx="48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528" name="Line 184"/>
              <p:cNvSpPr>
                <a:spLocks noChangeShapeType="1"/>
              </p:cNvSpPr>
              <p:nvPr/>
            </p:nvSpPr>
            <p:spPr bwMode="auto">
              <a:xfrm>
                <a:off x="4464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529" name="Line 185"/>
              <p:cNvSpPr>
                <a:spLocks noChangeShapeType="1"/>
              </p:cNvSpPr>
              <p:nvPr/>
            </p:nvSpPr>
            <p:spPr bwMode="auto">
              <a:xfrm flipH="1">
                <a:off x="4560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530" name="Line 186"/>
              <p:cNvSpPr>
                <a:spLocks noChangeShapeType="1"/>
              </p:cNvSpPr>
              <p:nvPr/>
            </p:nvSpPr>
            <p:spPr bwMode="auto">
              <a:xfrm>
                <a:off x="4656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531" name="Line 187"/>
              <p:cNvSpPr>
                <a:spLocks noChangeShapeType="1"/>
              </p:cNvSpPr>
              <p:nvPr/>
            </p:nvSpPr>
            <p:spPr bwMode="auto">
              <a:xfrm flipH="1">
                <a:off x="4752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532" name="Line 188"/>
              <p:cNvSpPr>
                <a:spLocks noChangeShapeType="1"/>
              </p:cNvSpPr>
              <p:nvPr/>
            </p:nvSpPr>
            <p:spPr bwMode="auto">
              <a:xfrm>
                <a:off x="4848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533" name="Line 189"/>
              <p:cNvSpPr>
                <a:spLocks noChangeShapeType="1"/>
              </p:cNvSpPr>
              <p:nvPr/>
            </p:nvSpPr>
            <p:spPr bwMode="auto">
              <a:xfrm flipV="1">
                <a:off x="4944" y="3888"/>
                <a:ext cx="48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534" name="Line 190"/>
              <p:cNvSpPr>
                <a:spLocks noChangeShapeType="1"/>
              </p:cNvSpPr>
              <p:nvPr/>
            </p:nvSpPr>
            <p:spPr bwMode="auto">
              <a:xfrm flipV="1">
                <a:off x="4272" y="3888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535" name="Line 191"/>
              <p:cNvSpPr>
                <a:spLocks noChangeShapeType="1"/>
              </p:cNvSpPr>
              <p:nvPr/>
            </p:nvSpPr>
            <p:spPr bwMode="auto">
              <a:xfrm flipV="1">
                <a:off x="4992" y="3888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97558" name="Line 214"/>
            <p:cNvSpPr>
              <a:spLocks noChangeShapeType="1"/>
            </p:cNvSpPr>
            <p:nvPr/>
          </p:nvSpPr>
          <p:spPr bwMode="auto">
            <a:xfrm flipV="1">
              <a:off x="2928" y="336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7560" name="Line 216"/>
            <p:cNvSpPr>
              <a:spLocks noChangeShapeType="1"/>
            </p:cNvSpPr>
            <p:nvPr/>
          </p:nvSpPr>
          <p:spPr bwMode="auto">
            <a:xfrm flipV="1">
              <a:off x="2784" y="3360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97561" name="Group 217"/>
            <p:cNvGrpSpPr>
              <a:grpSpLocks/>
            </p:cNvGrpSpPr>
            <p:nvPr/>
          </p:nvGrpSpPr>
          <p:grpSpPr bwMode="auto">
            <a:xfrm rot="27000000">
              <a:off x="2856" y="3432"/>
              <a:ext cx="144" cy="288"/>
              <a:chOff x="4896" y="3360"/>
              <a:chExt cx="144" cy="288"/>
            </a:xfrm>
          </p:grpSpPr>
          <p:sp>
            <p:nvSpPr>
              <p:cNvPr id="697562" name="Line 218"/>
              <p:cNvSpPr>
                <a:spLocks noChangeShapeType="1"/>
              </p:cNvSpPr>
              <p:nvPr/>
            </p:nvSpPr>
            <p:spPr bwMode="auto">
              <a:xfrm rot="5400000" flipV="1">
                <a:off x="4848" y="350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563" name="Line 219"/>
              <p:cNvSpPr>
                <a:spLocks noChangeShapeType="1"/>
              </p:cNvSpPr>
              <p:nvPr/>
            </p:nvSpPr>
            <p:spPr bwMode="auto">
              <a:xfrm rot="5400000">
                <a:off x="4920" y="3480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564" name="Line 220"/>
              <p:cNvSpPr>
                <a:spLocks noChangeShapeType="1"/>
              </p:cNvSpPr>
              <p:nvPr/>
            </p:nvSpPr>
            <p:spPr bwMode="auto">
              <a:xfrm rot="5400000">
                <a:off x="5016" y="3480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565" name="Line 221"/>
              <p:cNvSpPr>
                <a:spLocks noChangeShapeType="1"/>
              </p:cNvSpPr>
              <p:nvPr/>
            </p:nvSpPr>
            <p:spPr bwMode="auto">
              <a:xfrm rot="5400000" flipV="1">
                <a:off x="4800" y="350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97566" name="Line 222"/>
            <p:cNvSpPr>
              <a:spLocks noChangeShapeType="1"/>
            </p:cNvSpPr>
            <p:nvPr/>
          </p:nvSpPr>
          <p:spPr bwMode="auto">
            <a:xfrm flipV="1">
              <a:off x="2928" y="364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7567" name="Line 223"/>
            <p:cNvSpPr>
              <a:spLocks noChangeShapeType="1"/>
            </p:cNvSpPr>
            <p:nvPr/>
          </p:nvSpPr>
          <p:spPr bwMode="auto">
            <a:xfrm flipV="1">
              <a:off x="2928" y="393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97584" name="Group 240"/>
          <p:cNvGrpSpPr>
            <a:grpSpLocks/>
          </p:cNvGrpSpPr>
          <p:nvPr/>
        </p:nvGrpSpPr>
        <p:grpSpPr bwMode="auto">
          <a:xfrm>
            <a:off x="1752600" y="5181600"/>
            <a:ext cx="1676400" cy="1524000"/>
            <a:chOff x="1104" y="3264"/>
            <a:chExt cx="1056" cy="960"/>
          </a:xfrm>
        </p:grpSpPr>
        <p:grpSp>
          <p:nvGrpSpPr>
            <p:cNvPr id="697461" name="Group 117"/>
            <p:cNvGrpSpPr>
              <a:grpSpLocks/>
            </p:cNvGrpSpPr>
            <p:nvPr/>
          </p:nvGrpSpPr>
          <p:grpSpPr bwMode="auto">
            <a:xfrm>
              <a:off x="1104" y="3561"/>
              <a:ext cx="336" cy="423"/>
              <a:chOff x="3696" y="2304"/>
              <a:chExt cx="336" cy="423"/>
            </a:xfrm>
          </p:grpSpPr>
          <p:grpSp>
            <p:nvGrpSpPr>
              <p:cNvPr id="697462" name="Group 118"/>
              <p:cNvGrpSpPr>
                <a:grpSpLocks/>
              </p:cNvGrpSpPr>
              <p:nvPr/>
            </p:nvGrpSpPr>
            <p:grpSpPr bwMode="auto">
              <a:xfrm>
                <a:off x="3744" y="2448"/>
                <a:ext cx="288" cy="144"/>
                <a:chOff x="2736" y="1632"/>
                <a:chExt cx="288" cy="144"/>
              </a:xfrm>
            </p:grpSpPr>
            <p:sp>
              <p:nvSpPr>
                <p:cNvPr id="697463" name="Line 119"/>
                <p:cNvSpPr>
                  <a:spLocks noChangeShapeType="1"/>
                </p:cNvSpPr>
                <p:nvPr/>
              </p:nvSpPr>
              <p:spPr bwMode="auto">
                <a:xfrm>
                  <a:off x="2736" y="1680"/>
                  <a:ext cx="28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7464" name="Line 120"/>
                <p:cNvSpPr>
                  <a:spLocks noChangeShapeType="1"/>
                </p:cNvSpPr>
                <p:nvPr/>
              </p:nvSpPr>
              <p:spPr bwMode="auto">
                <a:xfrm>
                  <a:off x="2784" y="172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7465" name="Line 121"/>
                <p:cNvSpPr>
                  <a:spLocks noChangeShapeType="1"/>
                </p:cNvSpPr>
                <p:nvPr/>
              </p:nvSpPr>
              <p:spPr bwMode="auto">
                <a:xfrm flipV="1">
                  <a:off x="2880" y="1632"/>
                  <a:ext cx="0" cy="4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7466" name="Line 122"/>
                <p:cNvSpPr>
                  <a:spLocks noChangeShapeType="1"/>
                </p:cNvSpPr>
                <p:nvPr/>
              </p:nvSpPr>
              <p:spPr bwMode="auto">
                <a:xfrm flipV="1">
                  <a:off x="2880" y="1728"/>
                  <a:ext cx="0" cy="4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97467" name="Text Box 123"/>
              <p:cNvSpPr txBox="1">
                <a:spLocks noChangeArrowheads="1"/>
              </p:cNvSpPr>
              <p:nvPr/>
            </p:nvSpPr>
            <p:spPr bwMode="auto">
              <a:xfrm>
                <a:off x="3696" y="2304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 b="1">
                    <a:solidFill>
                      <a:schemeClr val="tx1"/>
                    </a:solidFill>
                  </a:rPr>
                  <a:t>+</a:t>
                </a:r>
              </a:p>
            </p:txBody>
          </p:sp>
          <p:sp>
            <p:nvSpPr>
              <p:cNvPr id="697468" name="Text Box 124"/>
              <p:cNvSpPr txBox="1">
                <a:spLocks noChangeArrowheads="1"/>
              </p:cNvSpPr>
              <p:nvPr/>
            </p:nvSpPr>
            <p:spPr bwMode="auto">
              <a:xfrm>
                <a:off x="3696" y="2496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 b="1">
                    <a:solidFill>
                      <a:schemeClr val="tx1"/>
                    </a:solidFill>
                  </a:rPr>
                  <a:t>–</a:t>
                </a:r>
              </a:p>
            </p:txBody>
          </p:sp>
        </p:grpSp>
        <p:grpSp>
          <p:nvGrpSpPr>
            <p:cNvPr id="697507" name="Group 163"/>
            <p:cNvGrpSpPr>
              <a:grpSpLocks/>
            </p:cNvGrpSpPr>
            <p:nvPr/>
          </p:nvGrpSpPr>
          <p:grpSpPr bwMode="auto">
            <a:xfrm rot="10800000">
              <a:off x="1248" y="3264"/>
              <a:ext cx="864" cy="192"/>
              <a:chOff x="4272" y="3792"/>
              <a:chExt cx="864" cy="192"/>
            </a:xfrm>
          </p:grpSpPr>
          <p:sp>
            <p:nvSpPr>
              <p:cNvPr id="697508" name="Line 164"/>
              <p:cNvSpPr>
                <a:spLocks noChangeShapeType="1"/>
              </p:cNvSpPr>
              <p:nvPr/>
            </p:nvSpPr>
            <p:spPr bwMode="auto">
              <a:xfrm flipV="1">
                <a:off x="4416" y="3792"/>
                <a:ext cx="48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509" name="Line 165"/>
              <p:cNvSpPr>
                <a:spLocks noChangeShapeType="1"/>
              </p:cNvSpPr>
              <p:nvPr/>
            </p:nvSpPr>
            <p:spPr bwMode="auto">
              <a:xfrm>
                <a:off x="4464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510" name="Line 166"/>
              <p:cNvSpPr>
                <a:spLocks noChangeShapeType="1"/>
              </p:cNvSpPr>
              <p:nvPr/>
            </p:nvSpPr>
            <p:spPr bwMode="auto">
              <a:xfrm flipH="1">
                <a:off x="4560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511" name="Line 167"/>
              <p:cNvSpPr>
                <a:spLocks noChangeShapeType="1"/>
              </p:cNvSpPr>
              <p:nvPr/>
            </p:nvSpPr>
            <p:spPr bwMode="auto">
              <a:xfrm>
                <a:off x="4656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512" name="Line 168"/>
              <p:cNvSpPr>
                <a:spLocks noChangeShapeType="1"/>
              </p:cNvSpPr>
              <p:nvPr/>
            </p:nvSpPr>
            <p:spPr bwMode="auto">
              <a:xfrm flipH="1">
                <a:off x="4752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513" name="Line 169"/>
              <p:cNvSpPr>
                <a:spLocks noChangeShapeType="1"/>
              </p:cNvSpPr>
              <p:nvPr/>
            </p:nvSpPr>
            <p:spPr bwMode="auto">
              <a:xfrm>
                <a:off x="4848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514" name="Line 170"/>
              <p:cNvSpPr>
                <a:spLocks noChangeShapeType="1"/>
              </p:cNvSpPr>
              <p:nvPr/>
            </p:nvSpPr>
            <p:spPr bwMode="auto">
              <a:xfrm flipV="1">
                <a:off x="4944" y="3888"/>
                <a:ext cx="48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515" name="Line 171"/>
              <p:cNvSpPr>
                <a:spLocks noChangeShapeType="1"/>
              </p:cNvSpPr>
              <p:nvPr/>
            </p:nvSpPr>
            <p:spPr bwMode="auto">
              <a:xfrm flipV="1">
                <a:off x="4272" y="3888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516" name="Line 172"/>
              <p:cNvSpPr>
                <a:spLocks noChangeShapeType="1"/>
              </p:cNvSpPr>
              <p:nvPr/>
            </p:nvSpPr>
            <p:spPr bwMode="auto">
              <a:xfrm flipV="1">
                <a:off x="4992" y="3888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97518" name="Line 174"/>
            <p:cNvSpPr>
              <a:spLocks noChangeShapeType="1"/>
            </p:cNvSpPr>
            <p:nvPr/>
          </p:nvSpPr>
          <p:spPr bwMode="auto">
            <a:xfrm flipH="1">
              <a:off x="1296" y="3840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7519" name="Line 175"/>
            <p:cNvSpPr>
              <a:spLocks noChangeShapeType="1"/>
            </p:cNvSpPr>
            <p:nvPr/>
          </p:nvSpPr>
          <p:spPr bwMode="auto">
            <a:xfrm flipH="1">
              <a:off x="1296" y="3360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7537" name="Line 193"/>
            <p:cNvSpPr>
              <a:spLocks noChangeShapeType="1"/>
            </p:cNvSpPr>
            <p:nvPr/>
          </p:nvSpPr>
          <p:spPr bwMode="auto">
            <a:xfrm flipH="1" flipV="1">
              <a:off x="1296" y="4224"/>
              <a:ext cx="7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97569" name="Group 225"/>
            <p:cNvGrpSpPr>
              <a:grpSpLocks/>
            </p:cNvGrpSpPr>
            <p:nvPr/>
          </p:nvGrpSpPr>
          <p:grpSpPr bwMode="auto">
            <a:xfrm rot="16200000">
              <a:off x="1632" y="3696"/>
              <a:ext cx="864" cy="192"/>
              <a:chOff x="4272" y="3792"/>
              <a:chExt cx="864" cy="192"/>
            </a:xfrm>
          </p:grpSpPr>
          <p:sp>
            <p:nvSpPr>
              <p:cNvPr id="697570" name="Line 226"/>
              <p:cNvSpPr>
                <a:spLocks noChangeShapeType="1"/>
              </p:cNvSpPr>
              <p:nvPr/>
            </p:nvSpPr>
            <p:spPr bwMode="auto">
              <a:xfrm flipV="1">
                <a:off x="4416" y="3792"/>
                <a:ext cx="48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571" name="Line 227"/>
              <p:cNvSpPr>
                <a:spLocks noChangeShapeType="1"/>
              </p:cNvSpPr>
              <p:nvPr/>
            </p:nvSpPr>
            <p:spPr bwMode="auto">
              <a:xfrm>
                <a:off x="4464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572" name="Line 228"/>
              <p:cNvSpPr>
                <a:spLocks noChangeShapeType="1"/>
              </p:cNvSpPr>
              <p:nvPr/>
            </p:nvSpPr>
            <p:spPr bwMode="auto">
              <a:xfrm flipH="1">
                <a:off x="4560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573" name="Line 229"/>
              <p:cNvSpPr>
                <a:spLocks noChangeShapeType="1"/>
              </p:cNvSpPr>
              <p:nvPr/>
            </p:nvSpPr>
            <p:spPr bwMode="auto">
              <a:xfrm>
                <a:off x="4656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574" name="Line 230"/>
              <p:cNvSpPr>
                <a:spLocks noChangeShapeType="1"/>
              </p:cNvSpPr>
              <p:nvPr/>
            </p:nvSpPr>
            <p:spPr bwMode="auto">
              <a:xfrm flipH="1">
                <a:off x="4752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575" name="Line 231"/>
              <p:cNvSpPr>
                <a:spLocks noChangeShapeType="1"/>
              </p:cNvSpPr>
              <p:nvPr/>
            </p:nvSpPr>
            <p:spPr bwMode="auto">
              <a:xfrm>
                <a:off x="4848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576" name="Line 232"/>
              <p:cNvSpPr>
                <a:spLocks noChangeShapeType="1"/>
              </p:cNvSpPr>
              <p:nvPr/>
            </p:nvSpPr>
            <p:spPr bwMode="auto">
              <a:xfrm flipV="1">
                <a:off x="4944" y="3888"/>
                <a:ext cx="48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577" name="Line 233"/>
              <p:cNvSpPr>
                <a:spLocks noChangeShapeType="1"/>
              </p:cNvSpPr>
              <p:nvPr/>
            </p:nvSpPr>
            <p:spPr bwMode="auto">
              <a:xfrm flipV="1">
                <a:off x="4272" y="3888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578" name="Line 234"/>
              <p:cNvSpPr>
                <a:spLocks noChangeShapeType="1"/>
              </p:cNvSpPr>
              <p:nvPr/>
            </p:nvSpPr>
            <p:spPr bwMode="auto">
              <a:xfrm flipV="1">
                <a:off x="4992" y="3888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697588" name="Group 244"/>
          <p:cNvGrpSpPr>
            <a:grpSpLocks/>
          </p:cNvGrpSpPr>
          <p:nvPr/>
        </p:nvGrpSpPr>
        <p:grpSpPr bwMode="auto">
          <a:xfrm>
            <a:off x="1752600" y="4495800"/>
            <a:ext cx="3657600" cy="2209800"/>
            <a:chOff x="1104" y="2832"/>
            <a:chExt cx="2304" cy="1392"/>
          </a:xfrm>
        </p:grpSpPr>
        <p:grpSp>
          <p:nvGrpSpPr>
            <p:cNvPr id="697492" name="Group 148"/>
            <p:cNvGrpSpPr>
              <a:grpSpLocks/>
            </p:cNvGrpSpPr>
            <p:nvPr/>
          </p:nvGrpSpPr>
          <p:grpSpPr bwMode="auto">
            <a:xfrm rot="21600000">
              <a:off x="1104" y="3216"/>
              <a:ext cx="144" cy="288"/>
              <a:chOff x="4896" y="3360"/>
              <a:chExt cx="144" cy="288"/>
            </a:xfrm>
          </p:grpSpPr>
          <p:sp>
            <p:nvSpPr>
              <p:cNvPr id="697493" name="Line 149"/>
              <p:cNvSpPr>
                <a:spLocks noChangeShapeType="1"/>
              </p:cNvSpPr>
              <p:nvPr/>
            </p:nvSpPr>
            <p:spPr bwMode="auto">
              <a:xfrm rot="5400000" flipV="1">
                <a:off x="4848" y="350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494" name="Line 150"/>
              <p:cNvSpPr>
                <a:spLocks noChangeShapeType="1"/>
              </p:cNvSpPr>
              <p:nvPr/>
            </p:nvSpPr>
            <p:spPr bwMode="auto">
              <a:xfrm rot="5400000">
                <a:off x="4920" y="3480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495" name="Line 151"/>
              <p:cNvSpPr>
                <a:spLocks noChangeShapeType="1"/>
              </p:cNvSpPr>
              <p:nvPr/>
            </p:nvSpPr>
            <p:spPr bwMode="auto">
              <a:xfrm rot="5400000">
                <a:off x="5016" y="3480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496" name="Line 152"/>
              <p:cNvSpPr>
                <a:spLocks noChangeShapeType="1"/>
              </p:cNvSpPr>
              <p:nvPr/>
            </p:nvSpPr>
            <p:spPr bwMode="auto">
              <a:xfrm rot="5400000" flipV="1">
                <a:off x="4800" y="350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97505" name="Line 161"/>
            <p:cNvSpPr>
              <a:spLocks noChangeShapeType="1"/>
            </p:cNvSpPr>
            <p:nvPr/>
          </p:nvSpPr>
          <p:spPr bwMode="auto">
            <a:xfrm flipV="1">
              <a:off x="1104" y="2928"/>
              <a:ext cx="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7506" name="Line 162"/>
            <p:cNvSpPr>
              <a:spLocks noChangeShapeType="1"/>
            </p:cNvSpPr>
            <p:nvPr/>
          </p:nvSpPr>
          <p:spPr bwMode="auto">
            <a:xfrm flipH="1" flipV="1">
              <a:off x="1872" y="2928"/>
              <a:ext cx="15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97548" name="Group 204"/>
            <p:cNvGrpSpPr>
              <a:grpSpLocks/>
            </p:cNvGrpSpPr>
            <p:nvPr/>
          </p:nvGrpSpPr>
          <p:grpSpPr bwMode="auto">
            <a:xfrm rot="10800000">
              <a:off x="1104" y="2832"/>
              <a:ext cx="864" cy="192"/>
              <a:chOff x="4272" y="3792"/>
              <a:chExt cx="864" cy="192"/>
            </a:xfrm>
          </p:grpSpPr>
          <p:sp>
            <p:nvSpPr>
              <p:cNvPr id="697549" name="Line 205"/>
              <p:cNvSpPr>
                <a:spLocks noChangeShapeType="1"/>
              </p:cNvSpPr>
              <p:nvPr/>
            </p:nvSpPr>
            <p:spPr bwMode="auto">
              <a:xfrm flipV="1">
                <a:off x="4416" y="3792"/>
                <a:ext cx="48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550" name="Line 206"/>
              <p:cNvSpPr>
                <a:spLocks noChangeShapeType="1"/>
              </p:cNvSpPr>
              <p:nvPr/>
            </p:nvSpPr>
            <p:spPr bwMode="auto">
              <a:xfrm>
                <a:off x="4464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551" name="Line 207"/>
              <p:cNvSpPr>
                <a:spLocks noChangeShapeType="1"/>
              </p:cNvSpPr>
              <p:nvPr/>
            </p:nvSpPr>
            <p:spPr bwMode="auto">
              <a:xfrm flipH="1">
                <a:off x="4560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552" name="Line 208"/>
              <p:cNvSpPr>
                <a:spLocks noChangeShapeType="1"/>
              </p:cNvSpPr>
              <p:nvPr/>
            </p:nvSpPr>
            <p:spPr bwMode="auto">
              <a:xfrm>
                <a:off x="4656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553" name="Line 209"/>
              <p:cNvSpPr>
                <a:spLocks noChangeShapeType="1"/>
              </p:cNvSpPr>
              <p:nvPr/>
            </p:nvSpPr>
            <p:spPr bwMode="auto">
              <a:xfrm flipH="1">
                <a:off x="4752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554" name="Line 210"/>
              <p:cNvSpPr>
                <a:spLocks noChangeShapeType="1"/>
              </p:cNvSpPr>
              <p:nvPr/>
            </p:nvSpPr>
            <p:spPr bwMode="auto">
              <a:xfrm>
                <a:off x="4848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555" name="Line 211"/>
              <p:cNvSpPr>
                <a:spLocks noChangeShapeType="1"/>
              </p:cNvSpPr>
              <p:nvPr/>
            </p:nvSpPr>
            <p:spPr bwMode="auto">
              <a:xfrm flipV="1">
                <a:off x="4944" y="3888"/>
                <a:ext cx="48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556" name="Line 212"/>
              <p:cNvSpPr>
                <a:spLocks noChangeShapeType="1"/>
              </p:cNvSpPr>
              <p:nvPr/>
            </p:nvSpPr>
            <p:spPr bwMode="auto">
              <a:xfrm flipV="1">
                <a:off x="4272" y="3888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557" name="Line 213"/>
              <p:cNvSpPr>
                <a:spLocks noChangeShapeType="1"/>
              </p:cNvSpPr>
              <p:nvPr/>
            </p:nvSpPr>
            <p:spPr bwMode="auto">
              <a:xfrm flipV="1">
                <a:off x="4992" y="3888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97568" name="Line 224"/>
            <p:cNvSpPr>
              <a:spLocks noChangeShapeType="1"/>
            </p:cNvSpPr>
            <p:nvPr/>
          </p:nvSpPr>
          <p:spPr bwMode="auto">
            <a:xfrm flipH="1" flipV="1">
              <a:off x="2928" y="4224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7580" name="Line 236"/>
            <p:cNvSpPr>
              <a:spLocks noChangeShapeType="1"/>
            </p:cNvSpPr>
            <p:nvPr/>
          </p:nvSpPr>
          <p:spPr bwMode="auto">
            <a:xfrm flipH="1">
              <a:off x="3408" y="2928"/>
              <a:ext cx="0" cy="12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97587" name="Text Box 243"/>
          <p:cNvSpPr txBox="1">
            <a:spLocks noChangeArrowheads="1"/>
          </p:cNvSpPr>
          <p:nvPr/>
        </p:nvSpPr>
        <p:spPr bwMode="auto">
          <a:xfrm>
            <a:off x="5791200" y="4572000"/>
            <a:ext cx="3048000" cy="11874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In this circuit, in the steady state, where is current flowing?</a:t>
            </a:r>
            <a:endParaRPr lang="en-US" sz="2400">
              <a:sym typeface="Symbol" pitchFamily="18" charset="2"/>
            </a:endParaRPr>
          </a:p>
        </p:txBody>
      </p:sp>
      <p:sp>
        <p:nvSpPr>
          <p:cNvPr id="697589" name="Text Box 245"/>
          <p:cNvSpPr txBox="1">
            <a:spLocks noChangeArrowheads="1"/>
          </p:cNvSpPr>
          <p:nvPr/>
        </p:nvSpPr>
        <p:spPr bwMode="auto">
          <a:xfrm>
            <a:off x="5562600" y="5883275"/>
            <a:ext cx="3505200" cy="82232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It’s really just a battery and two resistors in series!</a:t>
            </a:r>
            <a:endParaRPr lang="en-US" sz="2400">
              <a:sym typeface="Symbol" pitchFamily="18" charset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789057"/>
            <a:ext cx="678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If know which side is positive then that is high potential – work like battery.  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7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97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7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7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97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7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97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7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7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9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97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97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69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697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69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697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697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697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6975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6975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7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69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7427" grpId="0" uiExpand="1" build="p"/>
      <p:bldP spid="697440" grpId="0"/>
      <p:bldP spid="697587" grpId="0" animBg="1"/>
      <p:bldP spid="69758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37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400">
                <a:solidFill>
                  <a:schemeClr val="tx1"/>
                </a:solidFill>
              </a:rPr>
              <a:t>The Simplest RC Circuit</a:t>
            </a:r>
          </a:p>
        </p:txBody>
      </p:sp>
      <p:grpSp>
        <p:nvGrpSpPr>
          <p:cNvPr id="698511" name="Group 143"/>
          <p:cNvGrpSpPr>
            <a:grpSpLocks/>
          </p:cNvGrpSpPr>
          <p:nvPr/>
        </p:nvGrpSpPr>
        <p:grpSpPr bwMode="auto">
          <a:xfrm rot="10800000">
            <a:off x="762000" y="1447800"/>
            <a:ext cx="1371600" cy="304800"/>
            <a:chOff x="4272" y="3792"/>
            <a:chExt cx="864" cy="192"/>
          </a:xfrm>
        </p:grpSpPr>
        <p:sp>
          <p:nvSpPr>
            <p:cNvPr id="698512" name="Line 144"/>
            <p:cNvSpPr>
              <a:spLocks noChangeShapeType="1"/>
            </p:cNvSpPr>
            <p:nvPr/>
          </p:nvSpPr>
          <p:spPr bwMode="auto">
            <a:xfrm flipV="1">
              <a:off x="4416" y="3792"/>
              <a:ext cx="48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8513" name="Line 145"/>
            <p:cNvSpPr>
              <a:spLocks noChangeShapeType="1"/>
            </p:cNvSpPr>
            <p:nvPr/>
          </p:nvSpPr>
          <p:spPr bwMode="auto">
            <a:xfrm>
              <a:off x="4464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8514" name="Line 146"/>
            <p:cNvSpPr>
              <a:spLocks noChangeShapeType="1"/>
            </p:cNvSpPr>
            <p:nvPr/>
          </p:nvSpPr>
          <p:spPr bwMode="auto">
            <a:xfrm flipH="1">
              <a:off x="4560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8515" name="Line 147"/>
            <p:cNvSpPr>
              <a:spLocks noChangeShapeType="1"/>
            </p:cNvSpPr>
            <p:nvPr/>
          </p:nvSpPr>
          <p:spPr bwMode="auto">
            <a:xfrm>
              <a:off x="4656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8516" name="Line 148"/>
            <p:cNvSpPr>
              <a:spLocks noChangeShapeType="1"/>
            </p:cNvSpPr>
            <p:nvPr/>
          </p:nvSpPr>
          <p:spPr bwMode="auto">
            <a:xfrm flipH="1">
              <a:off x="4752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8517" name="Line 149"/>
            <p:cNvSpPr>
              <a:spLocks noChangeShapeType="1"/>
            </p:cNvSpPr>
            <p:nvPr/>
          </p:nvSpPr>
          <p:spPr bwMode="auto">
            <a:xfrm>
              <a:off x="4848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8518" name="Line 150"/>
            <p:cNvSpPr>
              <a:spLocks noChangeShapeType="1"/>
            </p:cNvSpPr>
            <p:nvPr/>
          </p:nvSpPr>
          <p:spPr bwMode="auto">
            <a:xfrm flipV="1">
              <a:off x="4944" y="3888"/>
              <a:ext cx="48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8519" name="Line 151"/>
            <p:cNvSpPr>
              <a:spLocks noChangeShapeType="1"/>
            </p:cNvSpPr>
            <p:nvPr/>
          </p:nvSpPr>
          <p:spPr bwMode="auto">
            <a:xfrm flipV="1">
              <a:off x="4272" y="388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8520" name="Line 152"/>
            <p:cNvSpPr>
              <a:spLocks noChangeShapeType="1"/>
            </p:cNvSpPr>
            <p:nvPr/>
          </p:nvSpPr>
          <p:spPr bwMode="auto">
            <a:xfrm flipV="1">
              <a:off x="4992" y="388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98521" name="Group 153"/>
          <p:cNvGrpSpPr>
            <a:grpSpLocks/>
          </p:cNvGrpSpPr>
          <p:nvPr/>
        </p:nvGrpSpPr>
        <p:grpSpPr bwMode="auto">
          <a:xfrm>
            <a:off x="762000" y="2209800"/>
            <a:ext cx="1066800" cy="266700"/>
            <a:chOff x="624" y="1440"/>
            <a:chExt cx="672" cy="168"/>
          </a:xfrm>
        </p:grpSpPr>
        <p:sp>
          <p:nvSpPr>
            <p:cNvPr id="698522" name="Line 154"/>
            <p:cNvSpPr>
              <a:spLocks noChangeShapeType="1"/>
            </p:cNvSpPr>
            <p:nvPr/>
          </p:nvSpPr>
          <p:spPr bwMode="auto">
            <a:xfrm>
              <a:off x="624" y="1584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8523" name="Oval 155"/>
            <p:cNvSpPr>
              <a:spLocks noChangeArrowheads="1"/>
            </p:cNvSpPr>
            <p:nvPr/>
          </p:nvSpPr>
          <p:spPr bwMode="auto">
            <a:xfrm>
              <a:off x="760" y="1560"/>
              <a:ext cx="48" cy="48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8524" name="Line 156"/>
            <p:cNvSpPr>
              <a:spLocks noChangeShapeType="1"/>
            </p:cNvSpPr>
            <p:nvPr/>
          </p:nvSpPr>
          <p:spPr bwMode="auto">
            <a:xfrm>
              <a:off x="1152" y="1584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8525" name="Oval 157"/>
            <p:cNvSpPr>
              <a:spLocks noChangeArrowheads="1"/>
            </p:cNvSpPr>
            <p:nvPr/>
          </p:nvSpPr>
          <p:spPr bwMode="auto">
            <a:xfrm>
              <a:off x="1112" y="1560"/>
              <a:ext cx="48" cy="48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8526" name="Line 158"/>
            <p:cNvSpPr>
              <a:spLocks noChangeShapeType="1"/>
            </p:cNvSpPr>
            <p:nvPr/>
          </p:nvSpPr>
          <p:spPr bwMode="auto">
            <a:xfrm flipV="1">
              <a:off x="808" y="1440"/>
              <a:ext cx="296" cy="1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98527" name="Group 159"/>
          <p:cNvGrpSpPr>
            <a:grpSpLocks/>
          </p:cNvGrpSpPr>
          <p:nvPr/>
        </p:nvGrpSpPr>
        <p:grpSpPr bwMode="auto">
          <a:xfrm rot="27000000">
            <a:off x="647700" y="1790700"/>
            <a:ext cx="228600" cy="457200"/>
            <a:chOff x="4896" y="3360"/>
            <a:chExt cx="144" cy="288"/>
          </a:xfrm>
        </p:grpSpPr>
        <p:sp>
          <p:nvSpPr>
            <p:cNvPr id="698528" name="Line 160"/>
            <p:cNvSpPr>
              <a:spLocks noChangeShapeType="1"/>
            </p:cNvSpPr>
            <p:nvPr/>
          </p:nvSpPr>
          <p:spPr bwMode="auto">
            <a:xfrm rot="5400000" flipV="1">
              <a:off x="4848" y="3504"/>
              <a:ext cx="288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8529" name="Line 161"/>
            <p:cNvSpPr>
              <a:spLocks noChangeShapeType="1"/>
            </p:cNvSpPr>
            <p:nvPr/>
          </p:nvSpPr>
          <p:spPr bwMode="auto">
            <a:xfrm rot="5400000">
              <a:off x="4920" y="348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8530" name="Line 162"/>
            <p:cNvSpPr>
              <a:spLocks noChangeShapeType="1"/>
            </p:cNvSpPr>
            <p:nvPr/>
          </p:nvSpPr>
          <p:spPr bwMode="auto">
            <a:xfrm rot="5400000">
              <a:off x="5016" y="348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8531" name="Line 163"/>
            <p:cNvSpPr>
              <a:spLocks noChangeShapeType="1"/>
            </p:cNvSpPr>
            <p:nvPr/>
          </p:nvSpPr>
          <p:spPr bwMode="auto">
            <a:xfrm rot="5400000" flipV="1">
              <a:off x="4800" y="3504"/>
              <a:ext cx="288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98532" name="Line 164"/>
          <p:cNvSpPr>
            <a:spLocks noChangeShapeType="1"/>
          </p:cNvSpPr>
          <p:nvPr/>
        </p:nvSpPr>
        <p:spPr bwMode="auto">
          <a:xfrm>
            <a:off x="762000" y="1600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8533" name="Line 165"/>
          <p:cNvSpPr>
            <a:spLocks noChangeShapeType="1"/>
          </p:cNvSpPr>
          <p:nvPr/>
        </p:nvSpPr>
        <p:spPr bwMode="auto">
          <a:xfrm>
            <a:off x="762000" y="21336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8534" name="Line 166"/>
          <p:cNvSpPr>
            <a:spLocks noChangeShapeType="1"/>
          </p:cNvSpPr>
          <p:nvPr/>
        </p:nvSpPr>
        <p:spPr bwMode="auto">
          <a:xfrm flipH="1">
            <a:off x="2133600" y="16002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8535" name="Line 167"/>
          <p:cNvSpPr>
            <a:spLocks noChangeShapeType="1"/>
          </p:cNvSpPr>
          <p:nvPr/>
        </p:nvSpPr>
        <p:spPr bwMode="auto">
          <a:xfrm flipH="1">
            <a:off x="1828800" y="2438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8536" name="Text Box 168"/>
          <p:cNvSpPr txBox="1">
            <a:spLocks noChangeArrowheads="1"/>
          </p:cNvSpPr>
          <p:nvPr/>
        </p:nvSpPr>
        <p:spPr bwMode="auto">
          <a:xfrm>
            <a:off x="0" y="11430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tx1"/>
                </a:solidFill>
              </a:rPr>
              <a:t>Q</a:t>
            </a:r>
            <a:r>
              <a:rPr lang="en-US" sz="2400" b="1" baseline="-25000">
                <a:solidFill>
                  <a:schemeClr val="tx1"/>
                </a:solidFill>
              </a:rPr>
              <a:t>0</a:t>
            </a:r>
            <a:endParaRPr lang="en-US" sz="2400" b="1" baseline="-25000">
              <a:solidFill>
                <a:schemeClr val="tx1"/>
              </a:solidFill>
              <a:sym typeface="Symbol" pitchFamily="18" charset="2"/>
            </a:endParaRPr>
          </a:p>
        </p:txBody>
      </p:sp>
      <p:sp>
        <p:nvSpPr>
          <p:cNvPr id="698537" name="Text Box 169"/>
          <p:cNvSpPr txBox="1">
            <a:spLocks noChangeArrowheads="1"/>
          </p:cNvSpPr>
          <p:nvPr/>
        </p:nvSpPr>
        <p:spPr bwMode="auto">
          <a:xfrm>
            <a:off x="0" y="18288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chemeClr val="accent2"/>
                </a:solidFill>
              </a:rPr>
              <a:t>C</a:t>
            </a:r>
            <a:endParaRPr lang="en-US" sz="2400" b="1">
              <a:solidFill>
                <a:schemeClr val="accent2"/>
              </a:solidFill>
              <a:sym typeface="Symbol" pitchFamily="18" charset="2"/>
            </a:endParaRPr>
          </a:p>
        </p:txBody>
      </p:sp>
      <p:sp>
        <p:nvSpPr>
          <p:cNvPr id="698538" name="Line 170"/>
          <p:cNvSpPr>
            <a:spLocks noChangeShapeType="1"/>
          </p:cNvSpPr>
          <p:nvPr/>
        </p:nvSpPr>
        <p:spPr bwMode="auto">
          <a:xfrm>
            <a:off x="457200" y="16002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8539" name="Text Box 171"/>
          <p:cNvSpPr txBox="1">
            <a:spLocks noChangeArrowheads="1"/>
          </p:cNvSpPr>
          <p:nvPr/>
        </p:nvSpPr>
        <p:spPr bwMode="auto">
          <a:xfrm>
            <a:off x="1295400" y="914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rgbClr val="FF0000"/>
                </a:solidFill>
              </a:rPr>
              <a:t>R</a:t>
            </a:r>
            <a:endParaRPr lang="en-US" sz="2400" b="1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698540" name="Text Box 172"/>
          <p:cNvSpPr txBox="1">
            <a:spLocks noChangeArrowheads="1"/>
          </p:cNvSpPr>
          <p:nvPr/>
        </p:nvSpPr>
        <p:spPr bwMode="auto">
          <a:xfrm>
            <a:off x="2819400" y="1143000"/>
            <a:ext cx="5867400" cy="11874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In the circuit shown at left, the capacitor starts with charge </a:t>
            </a:r>
            <a:r>
              <a:rPr lang="en-US" sz="2400" i="1"/>
              <a:t>Q</a:t>
            </a:r>
            <a:r>
              <a:rPr lang="en-US" sz="2400" baseline="-25000"/>
              <a:t>0</a:t>
            </a:r>
            <a:r>
              <a:rPr lang="en-US" sz="2400" i="1"/>
              <a:t>.  </a:t>
            </a:r>
            <a:r>
              <a:rPr lang="en-US" sz="2400"/>
              <a:t>At time </a:t>
            </a:r>
            <a:r>
              <a:rPr lang="en-US" sz="2400" i="1"/>
              <a:t>t</a:t>
            </a:r>
            <a:r>
              <a:rPr lang="en-US" sz="2400"/>
              <a:t> = 0, the switch is closed.  What happens to the charge </a:t>
            </a:r>
            <a:r>
              <a:rPr lang="en-US" sz="2400" i="1"/>
              <a:t>Q</a:t>
            </a:r>
            <a:r>
              <a:rPr lang="en-US" sz="2400"/>
              <a:t>?</a:t>
            </a:r>
            <a:endParaRPr lang="en-US" sz="2400">
              <a:sym typeface="Symbol" pitchFamily="18" charset="2"/>
            </a:endParaRPr>
          </a:p>
        </p:txBody>
      </p:sp>
      <p:grpSp>
        <p:nvGrpSpPr>
          <p:cNvPr id="698554" name="Group 186"/>
          <p:cNvGrpSpPr>
            <a:grpSpLocks/>
          </p:cNvGrpSpPr>
          <p:nvPr/>
        </p:nvGrpSpPr>
        <p:grpSpPr bwMode="auto">
          <a:xfrm>
            <a:off x="2209800" y="1752600"/>
            <a:ext cx="533400" cy="457200"/>
            <a:chOff x="1392" y="1104"/>
            <a:chExt cx="336" cy="288"/>
          </a:xfrm>
        </p:grpSpPr>
        <p:sp>
          <p:nvSpPr>
            <p:cNvPr id="698541" name="Line 173"/>
            <p:cNvSpPr>
              <a:spLocks noChangeShapeType="1"/>
            </p:cNvSpPr>
            <p:nvPr/>
          </p:nvSpPr>
          <p:spPr bwMode="auto">
            <a:xfrm>
              <a:off x="1440" y="1104"/>
              <a:ext cx="0" cy="288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8542" name="Text Box 174"/>
            <p:cNvSpPr txBox="1">
              <a:spLocks noChangeArrowheads="1"/>
            </p:cNvSpPr>
            <p:nvPr/>
          </p:nvSpPr>
          <p:spPr bwMode="auto">
            <a:xfrm>
              <a:off x="1392" y="1104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solidFill>
                    <a:srgbClr val="009900"/>
                  </a:solidFill>
                </a:rPr>
                <a:t>I</a:t>
              </a:r>
              <a:endParaRPr lang="en-US" sz="2400" b="1">
                <a:solidFill>
                  <a:srgbClr val="009900"/>
                </a:solidFill>
                <a:sym typeface="Symbol" pitchFamily="18" charset="2"/>
              </a:endParaRPr>
            </a:p>
          </p:txBody>
        </p:sp>
      </p:grpSp>
      <p:sp>
        <p:nvSpPr>
          <p:cNvPr id="698544" name="Text Box 176"/>
          <p:cNvSpPr txBox="1">
            <a:spLocks noChangeArrowheads="1"/>
          </p:cNvSpPr>
          <p:nvPr/>
        </p:nvSpPr>
        <p:spPr bwMode="auto">
          <a:xfrm>
            <a:off x="304800" y="2743200"/>
            <a:ext cx="883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  <a:sym typeface="Symbol" pitchFamily="18" charset="2"/>
              </a:rPr>
              <a:t>Current begins to flow around the loop, so the charge </a:t>
            </a:r>
            <a:r>
              <a:rPr lang="en-US" sz="2400" i="1">
                <a:solidFill>
                  <a:srgbClr val="009900"/>
                </a:solidFill>
                <a:sym typeface="Symbol" pitchFamily="18" charset="2"/>
              </a:rPr>
              <a:t>Q</a:t>
            </a:r>
            <a:r>
              <a:rPr lang="en-US" sz="2400">
                <a:solidFill>
                  <a:srgbClr val="009900"/>
                </a:solidFill>
                <a:sym typeface="Symbol" pitchFamily="18" charset="2"/>
              </a:rPr>
              <a:t> will change</a:t>
            </a:r>
            <a:endParaRPr lang="en-US" sz="2400">
              <a:solidFill>
                <a:srgbClr val="FF0000"/>
              </a:solidFill>
              <a:sym typeface="Symbol" pitchFamily="18" charset="2"/>
            </a:endParaRPr>
          </a:p>
        </p:txBody>
      </p:sp>
      <p:graphicFrame>
        <p:nvGraphicFramePr>
          <p:cNvPr id="698545" name="Object 177"/>
          <p:cNvGraphicFramePr>
            <a:graphicFrameLocks noChangeAspect="1"/>
          </p:cNvGraphicFramePr>
          <p:nvPr/>
        </p:nvGraphicFramePr>
        <p:xfrm>
          <a:off x="381000" y="3276600"/>
          <a:ext cx="1752600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680" name="Equation" r:id="rId4" imgW="711000" imgH="393480" progId="Equation.DSMT4">
                  <p:embed/>
                </p:oleObj>
              </mc:Choice>
              <mc:Fallback>
                <p:oleObj name="Equation" r:id="rId4" imgW="711000" imgH="393480" progId="Equation.DSMT4">
                  <p:embed/>
                  <p:pic>
                    <p:nvPicPr>
                      <p:cNvPr id="0" name="Object 1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276600"/>
                        <a:ext cx="1752600" cy="858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8546" name="Object 178"/>
          <p:cNvGraphicFramePr>
            <a:graphicFrameLocks noChangeAspect="1"/>
          </p:cNvGraphicFramePr>
          <p:nvPr/>
        </p:nvGraphicFramePr>
        <p:xfrm>
          <a:off x="3352800" y="3276600"/>
          <a:ext cx="1408113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681" name="Equation" r:id="rId6" imgW="571320" imgH="393480" progId="Equation.DSMT4">
                  <p:embed/>
                </p:oleObj>
              </mc:Choice>
              <mc:Fallback>
                <p:oleObj name="Equation" r:id="rId6" imgW="571320" imgH="393480" progId="Equation.DSMT4">
                  <p:embed/>
                  <p:pic>
                    <p:nvPicPr>
                      <p:cNvPr id="0" name="Object 1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276600"/>
                        <a:ext cx="1408113" cy="858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8547" name="Object 179"/>
          <p:cNvGraphicFramePr>
            <a:graphicFrameLocks noChangeAspect="1"/>
          </p:cNvGraphicFramePr>
          <p:nvPr/>
        </p:nvGraphicFramePr>
        <p:xfrm>
          <a:off x="4768850" y="3276600"/>
          <a:ext cx="1250950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682" name="Equation" r:id="rId8" imgW="507960" imgH="393480" progId="Equation.DSMT4">
                  <p:embed/>
                </p:oleObj>
              </mc:Choice>
              <mc:Fallback>
                <p:oleObj name="Equation" r:id="rId8" imgW="507960" imgH="393480" progId="Equation.DSMT4">
                  <p:embed/>
                  <p:pic>
                    <p:nvPicPr>
                      <p:cNvPr id="0" name="Object 1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8850" y="3276600"/>
                        <a:ext cx="1250950" cy="858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8548" name="Text Box 180"/>
          <p:cNvSpPr txBox="1">
            <a:spLocks noChangeArrowheads="1"/>
          </p:cNvSpPr>
          <p:nvPr/>
        </p:nvSpPr>
        <p:spPr bwMode="auto">
          <a:xfrm>
            <a:off x="304800" y="4038600"/>
            <a:ext cx="883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  <a:sym typeface="Symbol" pitchFamily="18" charset="2"/>
              </a:rPr>
              <a:t>This is a differential equation, and therefore hard to solve</a:t>
            </a:r>
            <a:endParaRPr lang="en-US" sz="2400">
              <a:solidFill>
                <a:srgbClr val="FF0000"/>
              </a:solidFill>
              <a:sym typeface="Symbol" pitchFamily="18" charset="2"/>
            </a:endParaRPr>
          </a:p>
        </p:txBody>
      </p:sp>
      <p:graphicFrame>
        <p:nvGraphicFramePr>
          <p:cNvPr id="698549" name="Object 181"/>
          <p:cNvGraphicFramePr>
            <a:graphicFrameLocks noChangeAspect="1"/>
          </p:cNvGraphicFramePr>
          <p:nvPr/>
        </p:nvGraphicFramePr>
        <p:xfrm>
          <a:off x="466725" y="4621213"/>
          <a:ext cx="184626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683" name="Equation" r:id="rId10" imgW="749160" imgH="419040" progId="Equation.DSMT4">
                  <p:embed/>
                </p:oleObj>
              </mc:Choice>
              <mc:Fallback>
                <p:oleObj name="Equation" r:id="rId10" imgW="749160" imgH="419040" progId="Equation.DSMT4">
                  <p:embed/>
                  <p:pic>
                    <p:nvPicPr>
                      <p:cNvPr id="0" name="Object 1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4621213"/>
                        <a:ext cx="1846263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8550" name="Object 182"/>
          <p:cNvGraphicFramePr>
            <a:graphicFrameLocks noChangeAspect="1"/>
          </p:cNvGraphicFramePr>
          <p:nvPr/>
        </p:nvGraphicFramePr>
        <p:xfrm>
          <a:off x="2921000" y="4572000"/>
          <a:ext cx="225266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684" name="Equation" r:id="rId12" imgW="914400" imgH="419040" progId="Equation.DSMT4">
                  <p:embed/>
                </p:oleObj>
              </mc:Choice>
              <mc:Fallback>
                <p:oleObj name="Equation" r:id="rId12" imgW="914400" imgH="419040" progId="Equation.DSMT4">
                  <p:embed/>
                  <p:pic>
                    <p:nvPicPr>
                      <p:cNvPr id="0" name="Object 1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000" y="4572000"/>
                        <a:ext cx="2252663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8551" name="Object 183"/>
          <p:cNvGraphicFramePr>
            <a:graphicFrameLocks noChangeAspect="1"/>
          </p:cNvGraphicFramePr>
          <p:nvPr/>
        </p:nvGraphicFramePr>
        <p:xfrm>
          <a:off x="6019800" y="4572000"/>
          <a:ext cx="2471738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685" name="Equation" r:id="rId14" imgW="1002960" imgH="393480" progId="Equation.DSMT4">
                  <p:embed/>
                </p:oleObj>
              </mc:Choice>
              <mc:Fallback>
                <p:oleObj name="Equation" r:id="rId14" imgW="1002960" imgH="393480" progId="Equation.DSMT4">
                  <p:embed/>
                  <p:pic>
                    <p:nvPicPr>
                      <p:cNvPr id="0" name="Object 1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572000"/>
                        <a:ext cx="2471738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8552" name="Object 184"/>
          <p:cNvGraphicFramePr>
            <a:graphicFrameLocks noChangeAspect="1"/>
          </p:cNvGraphicFramePr>
          <p:nvPr/>
        </p:nvGraphicFramePr>
        <p:xfrm>
          <a:off x="609600" y="5486400"/>
          <a:ext cx="1565275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686" name="Equation" r:id="rId16" imgW="634680" imgH="228600" progId="Equation.DSMT4">
                  <p:embed/>
                </p:oleObj>
              </mc:Choice>
              <mc:Fallback>
                <p:oleObj name="Equation" r:id="rId16" imgW="634680" imgH="228600" progId="Equation.DSMT4">
                  <p:embed/>
                  <p:pic>
                    <p:nvPicPr>
                      <p:cNvPr id="0" name="Object 1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486400"/>
                        <a:ext cx="1565275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8553" name="Object 185"/>
          <p:cNvGraphicFramePr>
            <a:graphicFrameLocks noChangeAspect="1"/>
          </p:cNvGraphicFramePr>
          <p:nvPr/>
        </p:nvGraphicFramePr>
        <p:xfrm>
          <a:off x="457200" y="6096000"/>
          <a:ext cx="1878013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687" name="Equation" r:id="rId18" imgW="761760" imgH="241200" progId="Equation.DSMT4">
                  <p:embed/>
                </p:oleObj>
              </mc:Choice>
              <mc:Fallback>
                <p:oleObj name="Equation" r:id="rId18" imgW="761760" imgH="241200" progId="Equation.DSMT4">
                  <p:embed/>
                  <p:pic>
                    <p:nvPicPr>
                      <p:cNvPr id="0" name="Object 1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6096000"/>
                        <a:ext cx="1878013" cy="52863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prstDash val="sysDot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8555" name="Text Box 187"/>
          <p:cNvSpPr txBox="1">
            <a:spLocks noChangeArrowheads="1"/>
          </p:cNvSpPr>
          <p:nvPr/>
        </p:nvSpPr>
        <p:spPr bwMode="auto">
          <a:xfrm>
            <a:off x="2667000" y="5562600"/>
            <a:ext cx="22860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sym typeface="Symbol" pitchFamily="18" charset="2"/>
              </a:rPr>
              <a:t>Check the units:</a:t>
            </a:r>
          </a:p>
        </p:txBody>
      </p:sp>
      <p:graphicFrame>
        <p:nvGraphicFramePr>
          <p:cNvPr id="698556" name="Object 188"/>
          <p:cNvGraphicFramePr>
            <a:graphicFrameLocks noChangeAspect="1"/>
          </p:cNvGraphicFramePr>
          <p:nvPr/>
        </p:nvGraphicFramePr>
        <p:xfrm>
          <a:off x="2957513" y="6096000"/>
          <a:ext cx="1690687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688" name="Equation" r:id="rId20" imgW="685800" imgH="177480" progId="Equation.DSMT4">
                  <p:embed/>
                </p:oleObj>
              </mc:Choice>
              <mc:Fallback>
                <p:oleObj name="Equation" r:id="rId20" imgW="685800" imgH="177480" progId="Equation.DSMT4">
                  <p:embed/>
                  <p:pic>
                    <p:nvPicPr>
                      <p:cNvPr id="0" name="Object 1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7513" y="6096000"/>
                        <a:ext cx="1690687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8557" name="Object 189"/>
          <p:cNvGraphicFramePr>
            <a:graphicFrameLocks noChangeAspect="1"/>
          </p:cNvGraphicFramePr>
          <p:nvPr/>
        </p:nvGraphicFramePr>
        <p:xfrm>
          <a:off x="4724400" y="5867400"/>
          <a:ext cx="1284288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689" name="Equation" r:id="rId22" imgW="520560" imgH="393480" progId="Equation.DSMT4">
                  <p:embed/>
                </p:oleObj>
              </mc:Choice>
              <mc:Fallback>
                <p:oleObj name="Equation" r:id="rId22" imgW="520560" imgH="393480" progId="Equation.DSMT4">
                  <p:embed/>
                  <p:pic>
                    <p:nvPicPr>
                      <p:cNvPr id="0" name="Object 1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5867400"/>
                        <a:ext cx="1284288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8558" name="Object 190"/>
          <p:cNvGraphicFramePr>
            <a:graphicFrameLocks noChangeAspect="1"/>
          </p:cNvGraphicFramePr>
          <p:nvPr/>
        </p:nvGraphicFramePr>
        <p:xfrm>
          <a:off x="6019800" y="5867400"/>
          <a:ext cx="1001713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690" name="Equation" r:id="rId24" imgW="406080" imgH="431640" progId="Equation.DSMT4">
                  <p:embed/>
                </p:oleObj>
              </mc:Choice>
              <mc:Fallback>
                <p:oleObj name="Equation" r:id="rId24" imgW="406080" imgH="431640" progId="Equation.DSMT4">
                  <p:embed/>
                  <p:pic>
                    <p:nvPicPr>
                      <p:cNvPr id="0" name="Object 1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5867400"/>
                        <a:ext cx="1001713" cy="94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8559" name="Object 191"/>
          <p:cNvGraphicFramePr>
            <a:graphicFrameLocks noChangeAspect="1"/>
          </p:cNvGraphicFramePr>
          <p:nvPr/>
        </p:nvGraphicFramePr>
        <p:xfrm>
          <a:off x="7132638" y="6172200"/>
          <a:ext cx="563562" cy="30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691" name="Equation" r:id="rId26" imgW="228600" imgH="139680" progId="Equation.DSMT4">
                  <p:embed/>
                </p:oleObj>
              </mc:Choice>
              <mc:Fallback>
                <p:oleObj name="Equation" r:id="rId26" imgW="228600" imgH="139680" progId="Equation.DSMT4">
                  <p:embed/>
                  <p:pic>
                    <p:nvPicPr>
                      <p:cNvPr id="0" name="Object 1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2638" y="6172200"/>
                        <a:ext cx="563562" cy="306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8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8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98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98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9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98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9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9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9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9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9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98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698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698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698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698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698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698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8544" grpId="0" build="p"/>
      <p:bldP spid="698548" grpId="0" build="p"/>
      <p:bldP spid="69855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9496" name="Picture 10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668463"/>
            <a:ext cx="4267200" cy="2570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9939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400">
                <a:solidFill>
                  <a:schemeClr val="tx1"/>
                </a:solidFill>
              </a:rPr>
              <a:t>Charging and Discharging Capacitors</a:t>
            </a:r>
          </a:p>
        </p:txBody>
      </p:sp>
      <p:graphicFrame>
        <p:nvGraphicFramePr>
          <p:cNvPr id="699438" name="Object 46"/>
          <p:cNvGraphicFramePr>
            <a:graphicFrameLocks noChangeAspect="1"/>
          </p:cNvGraphicFramePr>
          <p:nvPr/>
        </p:nvGraphicFramePr>
        <p:xfrm>
          <a:off x="6781800" y="1447800"/>
          <a:ext cx="1690688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6196" name="Equation" r:id="rId5" imgW="685800" imgH="241200" progId="Equation.DSMT4">
                  <p:embed/>
                </p:oleObj>
              </mc:Choice>
              <mc:Fallback>
                <p:oleObj name="Equation" r:id="rId5" imgW="685800" imgH="241200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1447800"/>
                        <a:ext cx="1690688" cy="52863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9439" name="Object 47"/>
          <p:cNvGraphicFramePr>
            <a:graphicFrameLocks noChangeAspect="1"/>
          </p:cNvGraphicFramePr>
          <p:nvPr/>
        </p:nvGraphicFramePr>
        <p:xfrm>
          <a:off x="6781800" y="762000"/>
          <a:ext cx="1878013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6197" name="Equation" r:id="rId7" imgW="761760" imgH="241200" progId="Equation.DSMT4">
                  <p:embed/>
                </p:oleObj>
              </mc:Choice>
              <mc:Fallback>
                <p:oleObj name="Equation" r:id="rId7" imgW="761760" imgH="241200" progId="Equation.DSMT4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762000"/>
                        <a:ext cx="1878013" cy="52863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prstDash val="sysDot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9440" name="Object 48"/>
          <p:cNvGraphicFramePr>
            <a:graphicFrameLocks noChangeAspect="1"/>
          </p:cNvGraphicFramePr>
          <p:nvPr/>
        </p:nvGraphicFramePr>
        <p:xfrm>
          <a:off x="6858000" y="2133600"/>
          <a:ext cx="1190625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6198" name="Equation" r:id="rId9" imgW="482400" imgH="177480" progId="Equation.DSMT4">
                  <p:embed/>
                </p:oleObj>
              </mc:Choice>
              <mc:Fallback>
                <p:oleObj name="Equation" r:id="rId9" imgW="482400" imgH="177480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2133600"/>
                        <a:ext cx="1190625" cy="38893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9441" name="Text Box 49"/>
          <p:cNvSpPr txBox="1">
            <a:spLocks noChangeArrowheads="1"/>
          </p:cNvSpPr>
          <p:nvPr/>
        </p:nvSpPr>
        <p:spPr bwMode="auto">
          <a:xfrm>
            <a:off x="0" y="838200"/>
            <a:ext cx="6705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  <a:sym typeface="Symbol" pitchFamily="18" charset="2"/>
              </a:rPr>
              <a:t>The combination </a:t>
            </a:r>
            <a:r>
              <a:rPr lang="en-US" sz="2400" i="1">
                <a:solidFill>
                  <a:srgbClr val="009900"/>
                </a:solidFill>
                <a:sym typeface="Symbol" pitchFamily="18" charset="2"/>
              </a:rPr>
              <a:t>RC = </a:t>
            </a:r>
            <a:r>
              <a:rPr lang="en-US" sz="2400">
                <a:solidFill>
                  <a:srgbClr val="009900"/>
                </a:solidFill>
                <a:sym typeface="Symbol" pitchFamily="18" charset="2"/>
              </a:rPr>
              <a:t> is called the </a:t>
            </a:r>
            <a:r>
              <a:rPr lang="en-US" sz="2400" i="1">
                <a:solidFill>
                  <a:srgbClr val="009900"/>
                </a:solidFill>
                <a:sym typeface="Symbol" pitchFamily="18" charset="2"/>
              </a:rPr>
              <a:t>time constant</a:t>
            </a: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  <a:sym typeface="Symbol" pitchFamily="18" charset="2"/>
              </a:rPr>
              <a:t>It’s the characteristic time it takes to discharge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  <a:sym typeface="Symbol" pitchFamily="18" charset="2"/>
              </a:rPr>
              <a:t>We can work out the current from</a:t>
            </a:r>
          </a:p>
        </p:txBody>
      </p:sp>
      <p:graphicFrame>
        <p:nvGraphicFramePr>
          <p:cNvPr id="699491" name="Object 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6238604"/>
              </p:ext>
            </p:extLst>
          </p:nvPr>
        </p:nvGraphicFramePr>
        <p:xfrm>
          <a:off x="244475" y="2025650"/>
          <a:ext cx="1470025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6199" name="Equation" r:id="rId11" imgW="596880" imgH="393480" progId="Equation.DSMT4">
                  <p:embed/>
                </p:oleObj>
              </mc:Choice>
              <mc:Fallback>
                <p:oleObj name="Equation" r:id="rId11" imgW="596880" imgH="393480" progId="Equation.DSMT4">
                  <p:embed/>
                  <p:pic>
                    <p:nvPicPr>
                      <p:cNvPr id="0" name="Object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475" y="2025650"/>
                        <a:ext cx="1470025" cy="858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9492" name="Object 10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2795506"/>
              </p:ext>
            </p:extLst>
          </p:nvPr>
        </p:nvGraphicFramePr>
        <p:xfrm>
          <a:off x="1719579" y="2025650"/>
          <a:ext cx="1751012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6200" name="Equation" r:id="rId13" imgW="711000" imgH="342720" progId="Equation.DSMT4">
                  <p:embed/>
                </p:oleObj>
              </mc:Choice>
              <mc:Fallback>
                <p:oleObj name="Equation" r:id="rId13" imgW="711000" imgH="342720" progId="Equation.DSMT4">
                  <p:embed/>
                  <p:pic>
                    <p:nvPicPr>
                      <p:cNvPr id="0" name="Object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9579" y="2025650"/>
                        <a:ext cx="1751012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9537" name="Text Box 145"/>
          <p:cNvSpPr txBox="1">
            <a:spLocks noChangeArrowheads="1"/>
          </p:cNvSpPr>
          <p:nvPr/>
        </p:nvSpPr>
        <p:spPr bwMode="auto">
          <a:xfrm>
            <a:off x="3657600" y="4191000"/>
            <a:ext cx="5486400" cy="82232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dirty="0"/>
              <a:t>In this circuit, the capacitor is initially uncharged, but at </a:t>
            </a:r>
            <a:r>
              <a:rPr lang="en-US" sz="2400" i="1" dirty="0"/>
              <a:t>t</a:t>
            </a:r>
            <a:r>
              <a:rPr lang="en-US" sz="2400" dirty="0"/>
              <a:t> = 0 the switch is closed</a:t>
            </a:r>
            <a:endParaRPr lang="en-US" sz="2400" dirty="0">
              <a:sym typeface="Symbol" pitchFamily="18" charset="2"/>
            </a:endParaRPr>
          </a:p>
        </p:txBody>
      </p:sp>
      <p:grpSp>
        <p:nvGrpSpPr>
          <p:cNvPr id="699550" name="Group 158"/>
          <p:cNvGrpSpPr>
            <a:grpSpLocks/>
          </p:cNvGrpSpPr>
          <p:nvPr/>
        </p:nvGrpSpPr>
        <p:grpSpPr bwMode="auto">
          <a:xfrm>
            <a:off x="838200" y="3429000"/>
            <a:ext cx="2590800" cy="1409700"/>
            <a:chOff x="1392" y="1728"/>
            <a:chExt cx="1632" cy="888"/>
          </a:xfrm>
        </p:grpSpPr>
        <p:grpSp>
          <p:nvGrpSpPr>
            <p:cNvPr id="699498" name="Group 106"/>
            <p:cNvGrpSpPr>
              <a:grpSpLocks/>
            </p:cNvGrpSpPr>
            <p:nvPr/>
          </p:nvGrpSpPr>
          <p:grpSpPr bwMode="auto">
            <a:xfrm rot="10800000">
              <a:off x="1872" y="1968"/>
              <a:ext cx="864" cy="192"/>
              <a:chOff x="4272" y="3792"/>
              <a:chExt cx="864" cy="192"/>
            </a:xfrm>
          </p:grpSpPr>
          <p:sp>
            <p:nvSpPr>
              <p:cNvPr id="699499" name="Line 107"/>
              <p:cNvSpPr>
                <a:spLocks noChangeShapeType="1"/>
              </p:cNvSpPr>
              <p:nvPr/>
            </p:nvSpPr>
            <p:spPr bwMode="auto">
              <a:xfrm flipV="1">
                <a:off x="4416" y="3792"/>
                <a:ext cx="48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9500" name="Line 108"/>
              <p:cNvSpPr>
                <a:spLocks noChangeShapeType="1"/>
              </p:cNvSpPr>
              <p:nvPr/>
            </p:nvSpPr>
            <p:spPr bwMode="auto">
              <a:xfrm>
                <a:off x="4464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9501" name="Line 109"/>
              <p:cNvSpPr>
                <a:spLocks noChangeShapeType="1"/>
              </p:cNvSpPr>
              <p:nvPr/>
            </p:nvSpPr>
            <p:spPr bwMode="auto">
              <a:xfrm flipH="1">
                <a:off x="4560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9502" name="Line 110"/>
              <p:cNvSpPr>
                <a:spLocks noChangeShapeType="1"/>
              </p:cNvSpPr>
              <p:nvPr/>
            </p:nvSpPr>
            <p:spPr bwMode="auto">
              <a:xfrm>
                <a:off x="4656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9503" name="Line 111"/>
              <p:cNvSpPr>
                <a:spLocks noChangeShapeType="1"/>
              </p:cNvSpPr>
              <p:nvPr/>
            </p:nvSpPr>
            <p:spPr bwMode="auto">
              <a:xfrm flipH="1">
                <a:off x="4752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9504" name="Line 112"/>
              <p:cNvSpPr>
                <a:spLocks noChangeShapeType="1"/>
              </p:cNvSpPr>
              <p:nvPr/>
            </p:nvSpPr>
            <p:spPr bwMode="auto">
              <a:xfrm>
                <a:off x="4848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9505" name="Line 113"/>
              <p:cNvSpPr>
                <a:spLocks noChangeShapeType="1"/>
              </p:cNvSpPr>
              <p:nvPr/>
            </p:nvSpPr>
            <p:spPr bwMode="auto">
              <a:xfrm flipV="1">
                <a:off x="4944" y="3888"/>
                <a:ext cx="48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9506" name="Line 114"/>
              <p:cNvSpPr>
                <a:spLocks noChangeShapeType="1"/>
              </p:cNvSpPr>
              <p:nvPr/>
            </p:nvSpPr>
            <p:spPr bwMode="auto">
              <a:xfrm flipV="1">
                <a:off x="4272" y="3888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9507" name="Line 115"/>
              <p:cNvSpPr>
                <a:spLocks noChangeShapeType="1"/>
              </p:cNvSpPr>
              <p:nvPr/>
            </p:nvSpPr>
            <p:spPr bwMode="auto">
              <a:xfrm flipV="1">
                <a:off x="4992" y="3888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99508" name="Group 116"/>
            <p:cNvGrpSpPr>
              <a:grpSpLocks/>
            </p:cNvGrpSpPr>
            <p:nvPr/>
          </p:nvGrpSpPr>
          <p:grpSpPr bwMode="auto">
            <a:xfrm>
              <a:off x="1872" y="2448"/>
              <a:ext cx="672" cy="168"/>
              <a:chOff x="624" y="1440"/>
              <a:chExt cx="672" cy="168"/>
            </a:xfrm>
          </p:grpSpPr>
          <p:sp>
            <p:nvSpPr>
              <p:cNvPr id="699509" name="Line 117"/>
              <p:cNvSpPr>
                <a:spLocks noChangeShapeType="1"/>
              </p:cNvSpPr>
              <p:nvPr/>
            </p:nvSpPr>
            <p:spPr bwMode="auto">
              <a:xfrm>
                <a:off x="624" y="1584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9510" name="Oval 118"/>
              <p:cNvSpPr>
                <a:spLocks noChangeArrowheads="1"/>
              </p:cNvSpPr>
              <p:nvPr/>
            </p:nvSpPr>
            <p:spPr bwMode="auto">
              <a:xfrm>
                <a:off x="760" y="1560"/>
                <a:ext cx="48" cy="48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9511" name="Line 119"/>
              <p:cNvSpPr>
                <a:spLocks noChangeShapeType="1"/>
              </p:cNvSpPr>
              <p:nvPr/>
            </p:nvSpPr>
            <p:spPr bwMode="auto">
              <a:xfrm>
                <a:off x="1152" y="1584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9512" name="Oval 120"/>
              <p:cNvSpPr>
                <a:spLocks noChangeArrowheads="1"/>
              </p:cNvSpPr>
              <p:nvPr/>
            </p:nvSpPr>
            <p:spPr bwMode="auto">
              <a:xfrm>
                <a:off x="1112" y="1560"/>
                <a:ext cx="48" cy="48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9513" name="Line 121"/>
              <p:cNvSpPr>
                <a:spLocks noChangeShapeType="1"/>
              </p:cNvSpPr>
              <p:nvPr/>
            </p:nvSpPr>
            <p:spPr bwMode="auto">
              <a:xfrm flipV="1">
                <a:off x="808" y="1440"/>
                <a:ext cx="296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99514" name="Group 122"/>
            <p:cNvGrpSpPr>
              <a:grpSpLocks/>
            </p:cNvGrpSpPr>
            <p:nvPr/>
          </p:nvGrpSpPr>
          <p:grpSpPr bwMode="auto">
            <a:xfrm rot="27000000">
              <a:off x="1800" y="2184"/>
              <a:ext cx="144" cy="288"/>
              <a:chOff x="4896" y="3360"/>
              <a:chExt cx="144" cy="288"/>
            </a:xfrm>
          </p:grpSpPr>
          <p:sp>
            <p:nvSpPr>
              <p:cNvPr id="699515" name="Line 123"/>
              <p:cNvSpPr>
                <a:spLocks noChangeShapeType="1"/>
              </p:cNvSpPr>
              <p:nvPr/>
            </p:nvSpPr>
            <p:spPr bwMode="auto">
              <a:xfrm rot="5400000" flipV="1">
                <a:off x="4848" y="350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9516" name="Line 124"/>
              <p:cNvSpPr>
                <a:spLocks noChangeShapeType="1"/>
              </p:cNvSpPr>
              <p:nvPr/>
            </p:nvSpPr>
            <p:spPr bwMode="auto">
              <a:xfrm rot="5400000">
                <a:off x="4920" y="3480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9517" name="Line 125"/>
              <p:cNvSpPr>
                <a:spLocks noChangeShapeType="1"/>
              </p:cNvSpPr>
              <p:nvPr/>
            </p:nvSpPr>
            <p:spPr bwMode="auto">
              <a:xfrm rot="5400000">
                <a:off x="5016" y="3480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9518" name="Line 126"/>
              <p:cNvSpPr>
                <a:spLocks noChangeShapeType="1"/>
              </p:cNvSpPr>
              <p:nvPr/>
            </p:nvSpPr>
            <p:spPr bwMode="auto">
              <a:xfrm rot="5400000" flipV="1">
                <a:off x="4800" y="350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99519" name="Line 127"/>
            <p:cNvSpPr>
              <a:spLocks noChangeShapeType="1"/>
            </p:cNvSpPr>
            <p:nvPr/>
          </p:nvSpPr>
          <p:spPr bwMode="auto">
            <a:xfrm>
              <a:off x="1872" y="20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9520" name="Line 128"/>
            <p:cNvSpPr>
              <a:spLocks noChangeShapeType="1"/>
            </p:cNvSpPr>
            <p:nvPr/>
          </p:nvSpPr>
          <p:spPr bwMode="auto">
            <a:xfrm>
              <a:off x="1872" y="240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9521" name="Line 129"/>
            <p:cNvSpPr>
              <a:spLocks noChangeShapeType="1"/>
            </p:cNvSpPr>
            <p:nvPr/>
          </p:nvSpPr>
          <p:spPr bwMode="auto">
            <a:xfrm flipH="1">
              <a:off x="2736" y="2064"/>
              <a:ext cx="0" cy="1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9522" name="Line 130"/>
            <p:cNvSpPr>
              <a:spLocks noChangeShapeType="1"/>
            </p:cNvSpPr>
            <p:nvPr/>
          </p:nvSpPr>
          <p:spPr bwMode="auto">
            <a:xfrm flipH="1">
              <a:off x="2544" y="259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9523" name="Text Box 131"/>
            <p:cNvSpPr txBox="1">
              <a:spLocks noChangeArrowheads="1"/>
            </p:cNvSpPr>
            <p:nvPr/>
          </p:nvSpPr>
          <p:spPr bwMode="auto">
            <a:xfrm>
              <a:off x="1584" y="1728"/>
              <a:ext cx="4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i="1">
                  <a:solidFill>
                    <a:schemeClr val="tx1"/>
                  </a:solidFill>
                </a:rPr>
                <a:t>Q</a:t>
              </a:r>
              <a:endParaRPr lang="en-US" sz="2400" b="1" baseline="-25000">
                <a:solidFill>
                  <a:schemeClr val="tx1"/>
                </a:solidFill>
                <a:sym typeface="Symbol" pitchFamily="18" charset="2"/>
              </a:endParaRPr>
            </a:p>
          </p:txBody>
        </p:sp>
        <p:sp>
          <p:nvSpPr>
            <p:cNvPr id="699524" name="Text Box 132"/>
            <p:cNvSpPr txBox="1">
              <a:spLocks noChangeArrowheads="1"/>
            </p:cNvSpPr>
            <p:nvPr/>
          </p:nvSpPr>
          <p:spPr bwMode="auto">
            <a:xfrm>
              <a:off x="1392" y="2208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solidFill>
                    <a:schemeClr val="accent2"/>
                  </a:solidFill>
                </a:rPr>
                <a:t>C</a:t>
              </a:r>
              <a:endParaRPr lang="en-US" sz="2400" b="1">
                <a:solidFill>
                  <a:schemeClr val="accent2"/>
                </a:solidFill>
                <a:sym typeface="Symbol" pitchFamily="18" charset="2"/>
              </a:endParaRPr>
            </a:p>
          </p:txBody>
        </p:sp>
        <p:sp>
          <p:nvSpPr>
            <p:cNvPr id="699525" name="Line 133"/>
            <p:cNvSpPr>
              <a:spLocks noChangeShapeType="1"/>
            </p:cNvSpPr>
            <p:nvPr/>
          </p:nvSpPr>
          <p:spPr bwMode="auto">
            <a:xfrm>
              <a:off x="1776" y="2064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9526" name="Text Box 134"/>
            <p:cNvSpPr txBox="1">
              <a:spLocks noChangeArrowheads="1"/>
            </p:cNvSpPr>
            <p:nvPr/>
          </p:nvSpPr>
          <p:spPr bwMode="auto">
            <a:xfrm>
              <a:off x="2112" y="2112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solidFill>
                    <a:srgbClr val="FF0000"/>
                  </a:solidFill>
                </a:rPr>
                <a:t>R</a:t>
              </a:r>
              <a:endParaRPr lang="en-US" sz="2400" b="1">
                <a:solidFill>
                  <a:srgbClr val="FF0000"/>
                </a:solidFill>
                <a:sym typeface="Symbol" pitchFamily="18" charset="2"/>
              </a:endParaRPr>
            </a:p>
          </p:txBody>
        </p:sp>
        <p:grpSp>
          <p:nvGrpSpPr>
            <p:cNvPr id="699527" name="Group 135"/>
            <p:cNvGrpSpPr>
              <a:grpSpLocks/>
            </p:cNvGrpSpPr>
            <p:nvPr/>
          </p:nvGrpSpPr>
          <p:grpSpPr bwMode="auto">
            <a:xfrm>
              <a:off x="2544" y="2088"/>
              <a:ext cx="336" cy="423"/>
              <a:chOff x="3696" y="2304"/>
              <a:chExt cx="336" cy="423"/>
            </a:xfrm>
          </p:grpSpPr>
          <p:grpSp>
            <p:nvGrpSpPr>
              <p:cNvPr id="699528" name="Group 136"/>
              <p:cNvGrpSpPr>
                <a:grpSpLocks/>
              </p:cNvGrpSpPr>
              <p:nvPr/>
            </p:nvGrpSpPr>
            <p:grpSpPr bwMode="auto">
              <a:xfrm>
                <a:off x="3744" y="2448"/>
                <a:ext cx="288" cy="144"/>
                <a:chOff x="2736" y="1632"/>
                <a:chExt cx="288" cy="144"/>
              </a:xfrm>
            </p:grpSpPr>
            <p:sp>
              <p:nvSpPr>
                <p:cNvPr id="699529" name="Line 137"/>
                <p:cNvSpPr>
                  <a:spLocks noChangeShapeType="1"/>
                </p:cNvSpPr>
                <p:nvPr/>
              </p:nvSpPr>
              <p:spPr bwMode="auto">
                <a:xfrm>
                  <a:off x="2736" y="1680"/>
                  <a:ext cx="28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9530" name="Line 138"/>
                <p:cNvSpPr>
                  <a:spLocks noChangeShapeType="1"/>
                </p:cNvSpPr>
                <p:nvPr/>
              </p:nvSpPr>
              <p:spPr bwMode="auto">
                <a:xfrm>
                  <a:off x="2784" y="172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9531" name="Line 139"/>
                <p:cNvSpPr>
                  <a:spLocks noChangeShapeType="1"/>
                </p:cNvSpPr>
                <p:nvPr/>
              </p:nvSpPr>
              <p:spPr bwMode="auto">
                <a:xfrm flipV="1">
                  <a:off x="2880" y="1632"/>
                  <a:ext cx="0" cy="4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9532" name="Line 140"/>
                <p:cNvSpPr>
                  <a:spLocks noChangeShapeType="1"/>
                </p:cNvSpPr>
                <p:nvPr/>
              </p:nvSpPr>
              <p:spPr bwMode="auto">
                <a:xfrm flipV="1">
                  <a:off x="2880" y="1728"/>
                  <a:ext cx="0" cy="4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99533" name="Text Box 141"/>
              <p:cNvSpPr txBox="1">
                <a:spLocks noChangeArrowheads="1"/>
              </p:cNvSpPr>
              <p:nvPr/>
            </p:nvSpPr>
            <p:spPr bwMode="auto">
              <a:xfrm>
                <a:off x="3696" y="2304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 b="1">
                    <a:solidFill>
                      <a:schemeClr val="tx1"/>
                    </a:solidFill>
                  </a:rPr>
                  <a:t>+</a:t>
                </a:r>
              </a:p>
            </p:txBody>
          </p:sp>
          <p:sp>
            <p:nvSpPr>
              <p:cNvPr id="699534" name="Text Box 142"/>
              <p:cNvSpPr txBox="1">
                <a:spLocks noChangeArrowheads="1"/>
              </p:cNvSpPr>
              <p:nvPr/>
            </p:nvSpPr>
            <p:spPr bwMode="auto">
              <a:xfrm>
                <a:off x="3696" y="2496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 b="1">
                    <a:solidFill>
                      <a:schemeClr val="tx1"/>
                    </a:solidFill>
                  </a:rPr>
                  <a:t>–</a:t>
                </a:r>
              </a:p>
            </p:txBody>
          </p:sp>
        </p:grpSp>
        <p:sp>
          <p:nvSpPr>
            <p:cNvPr id="699535" name="Line 143"/>
            <p:cNvSpPr>
              <a:spLocks noChangeShapeType="1"/>
            </p:cNvSpPr>
            <p:nvPr/>
          </p:nvSpPr>
          <p:spPr bwMode="auto">
            <a:xfrm flipH="1">
              <a:off x="2736" y="2376"/>
              <a:ext cx="0" cy="2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9536" name="Text Box 144"/>
            <p:cNvSpPr txBox="1">
              <a:spLocks noChangeArrowheads="1"/>
            </p:cNvSpPr>
            <p:nvPr/>
          </p:nvSpPr>
          <p:spPr bwMode="auto">
            <a:xfrm>
              <a:off x="2688" y="2304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solidFill>
                    <a:srgbClr val="FF0000"/>
                  </a:solidFill>
                  <a:latin typeface="Euclid Math One" pitchFamily="18" charset="2"/>
                </a:rPr>
                <a:t>E</a:t>
              </a:r>
              <a:endParaRPr lang="en-US" sz="2400" b="1">
                <a:solidFill>
                  <a:srgbClr val="FF0000"/>
                </a:solidFill>
                <a:latin typeface="Euclid Math One" pitchFamily="18" charset="2"/>
                <a:sym typeface="Symbol" pitchFamily="18" charset="2"/>
              </a:endParaRPr>
            </a:p>
          </p:txBody>
        </p:sp>
        <p:sp>
          <p:nvSpPr>
            <p:cNvPr id="699540" name="Line 148"/>
            <p:cNvSpPr>
              <a:spLocks noChangeShapeType="1"/>
            </p:cNvSpPr>
            <p:nvPr/>
          </p:nvSpPr>
          <p:spPr bwMode="auto">
            <a:xfrm flipH="1" flipV="1">
              <a:off x="2160" y="1920"/>
              <a:ext cx="384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9541" name="Text Box 149"/>
            <p:cNvSpPr txBox="1">
              <a:spLocks noChangeArrowheads="1"/>
            </p:cNvSpPr>
            <p:nvPr/>
          </p:nvSpPr>
          <p:spPr bwMode="auto">
            <a:xfrm>
              <a:off x="2496" y="177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solidFill>
                    <a:srgbClr val="009900"/>
                  </a:solidFill>
                </a:rPr>
                <a:t>I</a:t>
              </a:r>
              <a:endParaRPr lang="en-US" sz="2400" b="1">
                <a:solidFill>
                  <a:srgbClr val="009900"/>
                </a:solidFill>
                <a:sym typeface="Symbol" pitchFamily="18" charset="2"/>
              </a:endParaRPr>
            </a:p>
          </p:txBody>
        </p:sp>
      </p:grpSp>
      <p:graphicFrame>
        <p:nvGraphicFramePr>
          <p:cNvPr id="699544" name="Object 152"/>
          <p:cNvGraphicFramePr>
            <a:graphicFrameLocks noChangeAspect="1"/>
          </p:cNvGraphicFramePr>
          <p:nvPr/>
        </p:nvGraphicFramePr>
        <p:xfrm>
          <a:off x="381000" y="4779963"/>
          <a:ext cx="1189038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6201" name="Equation" r:id="rId15" imgW="482400" imgH="393480" progId="Equation.DSMT4">
                  <p:embed/>
                </p:oleObj>
              </mc:Choice>
              <mc:Fallback>
                <p:oleObj name="Equation" r:id="rId15" imgW="482400" imgH="393480" progId="Equation.DSMT4">
                  <p:embed/>
                  <p:pic>
                    <p:nvPicPr>
                      <p:cNvPr id="0" name="Object 1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779963"/>
                        <a:ext cx="1189038" cy="858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9545" name="Object 153"/>
          <p:cNvGraphicFramePr>
            <a:graphicFrameLocks noChangeAspect="1"/>
          </p:cNvGraphicFramePr>
          <p:nvPr/>
        </p:nvGraphicFramePr>
        <p:xfrm>
          <a:off x="304800" y="5999163"/>
          <a:ext cx="2252663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6202" name="Equation" r:id="rId17" imgW="914400" imgH="393480" progId="Equation.DSMT4">
                  <p:embed/>
                </p:oleObj>
              </mc:Choice>
              <mc:Fallback>
                <p:oleObj name="Equation" r:id="rId17" imgW="914400" imgH="393480" progId="Equation.DSMT4">
                  <p:embed/>
                  <p:pic>
                    <p:nvPicPr>
                      <p:cNvPr id="0" name="Object 1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999163"/>
                        <a:ext cx="2252663" cy="858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9546" name="Object 154"/>
          <p:cNvGraphicFramePr>
            <a:graphicFrameLocks noChangeAspect="1"/>
          </p:cNvGraphicFramePr>
          <p:nvPr/>
        </p:nvGraphicFramePr>
        <p:xfrm>
          <a:off x="2971800" y="5029200"/>
          <a:ext cx="2503488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6203" name="Equation" r:id="rId19" imgW="1015920" imgH="393480" progId="Equation.DSMT4">
                  <p:embed/>
                </p:oleObj>
              </mc:Choice>
              <mc:Fallback>
                <p:oleObj name="Equation" r:id="rId19" imgW="1015920" imgH="393480" progId="Equation.DSMT4">
                  <p:embed/>
                  <p:pic>
                    <p:nvPicPr>
                      <p:cNvPr id="0" name="Object 1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029200"/>
                        <a:ext cx="2503488" cy="858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9547" name="Object 155"/>
          <p:cNvGraphicFramePr>
            <a:graphicFrameLocks noChangeAspect="1"/>
          </p:cNvGraphicFramePr>
          <p:nvPr/>
        </p:nvGraphicFramePr>
        <p:xfrm>
          <a:off x="2819400" y="5943600"/>
          <a:ext cx="27844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6204" name="Equation" r:id="rId21" imgW="1130040" imgH="279360" progId="Equation.DSMT4">
                  <p:embed/>
                </p:oleObj>
              </mc:Choice>
              <mc:Fallback>
                <p:oleObj name="Equation" r:id="rId21" imgW="1130040" imgH="279360" progId="Equation.DSMT4">
                  <p:embed/>
                  <p:pic>
                    <p:nvPicPr>
                      <p:cNvPr id="0" name="Object 1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943600"/>
                        <a:ext cx="2784475" cy="6096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0099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99549" name="Picture 157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995863"/>
            <a:ext cx="3505200" cy="186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0033618"/>
              </p:ext>
            </p:extLst>
          </p:nvPr>
        </p:nvGraphicFramePr>
        <p:xfrm>
          <a:off x="543718" y="2755900"/>
          <a:ext cx="3814763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6205" name="Equation" r:id="rId24" imgW="1549080" imgH="342720" progId="Equation.DSMT4">
                  <p:embed/>
                </p:oleObj>
              </mc:Choice>
              <mc:Fallback>
                <p:oleObj name="Equation" r:id="rId24" imgW="1549080" imgH="342720" progId="Equation.DSMT4">
                  <p:embed/>
                  <p:pic>
                    <p:nvPicPr>
                      <p:cNvPr id="0" name="Object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718" y="2755900"/>
                        <a:ext cx="3814763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9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9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4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994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94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99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99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4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94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94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9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99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99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699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699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699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99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699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699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699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9441" grpId="0" uiExpand="1" build="p"/>
      <p:bldP spid="69953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09600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Warmup</a:t>
            </a:r>
            <a:r>
              <a:rPr lang="en-US" dirty="0" smtClean="0">
                <a:solidFill>
                  <a:srgbClr val="FF0000"/>
                </a:solidFill>
              </a:rPr>
              <a:t> 11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7454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" y="1600200"/>
            <a:ext cx="7708900" cy="140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54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5" y="2486025"/>
            <a:ext cx="7651750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 bwMode="auto">
          <a:xfrm>
            <a:off x="3124200" y="4114800"/>
            <a:ext cx="152400" cy="152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25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5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400">
                <a:solidFill>
                  <a:schemeClr val="tx1"/>
                </a:solidFill>
              </a:rPr>
              <a:t>Resistors in Parallel and in Series</a:t>
            </a:r>
          </a:p>
        </p:txBody>
      </p:sp>
      <p:sp>
        <p:nvSpPr>
          <p:cNvPr id="689181" name="Text Box 29"/>
          <p:cNvSpPr txBox="1">
            <a:spLocks noChangeArrowheads="1"/>
          </p:cNvSpPr>
          <p:nvPr/>
        </p:nvSpPr>
        <p:spPr bwMode="auto">
          <a:xfrm>
            <a:off x="381000" y="762000"/>
            <a:ext cx="60960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  <a:sym typeface="Symbol" pitchFamily="18" charset="2"/>
              </a:rPr>
              <a:t>When resistors are in series, the same</a:t>
            </a:r>
            <a:br>
              <a:rPr lang="en-US" sz="2400">
                <a:solidFill>
                  <a:schemeClr val="accent2"/>
                </a:solidFill>
                <a:sym typeface="Symbol" pitchFamily="18" charset="2"/>
              </a:rPr>
            </a:br>
            <a:r>
              <a:rPr lang="en-US" sz="2400">
                <a:solidFill>
                  <a:schemeClr val="accent2"/>
                </a:solidFill>
                <a:sym typeface="Symbol" pitchFamily="18" charset="2"/>
              </a:rPr>
              <a:t>current must go through both of them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  <a:sym typeface="Symbol" pitchFamily="18" charset="2"/>
              </a:rPr>
              <a:t>The total voltage difference is</a:t>
            </a:r>
          </a:p>
          <a:p>
            <a:pPr eaLnBrk="1" hangingPunct="1">
              <a:buFontTx/>
              <a:buChar char="•"/>
            </a:pPr>
            <a:endParaRPr lang="en-US" sz="2400">
              <a:solidFill>
                <a:schemeClr val="accent2"/>
              </a:solidFill>
              <a:sym typeface="Symbol" pitchFamily="18" charset="2"/>
            </a:endParaRP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  <a:sym typeface="Symbol" pitchFamily="18" charset="2"/>
              </a:rPr>
              <a:t>The two resistors act like one with resistance</a:t>
            </a:r>
          </a:p>
        </p:txBody>
      </p:sp>
      <p:graphicFrame>
        <p:nvGraphicFramePr>
          <p:cNvPr id="689185" name="Object 33"/>
          <p:cNvGraphicFramePr>
            <a:graphicFrameLocks noChangeAspect="1"/>
          </p:cNvGraphicFramePr>
          <p:nvPr/>
        </p:nvGraphicFramePr>
        <p:xfrm>
          <a:off x="5448300" y="1447800"/>
          <a:ext cx="1470025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5346" name="Equation" r:id="rId3" imgW="596880" imgH="228600" progId="Equation.DSMT4">
                  <p:embed/>
                </p:oleObj>
              </mc:Choice>
              <mc:Fallback>
                <p:oleObj name="Equation" r:id="rId3" imgW="596880" imgH="22860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8300" y="1447800"/>
                        <a:ext cx="1470025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9186" name="Object 34"/>
          <p:cNvGraphicFramePr>
            <a:graphicFrameLocks noChangeAspect="1"/>
          </p:cNvGraphicFramePr>
          <p:nvPr/>
        </p:nvGraphicFramePr>
        <p:xfrm>
          <a:off x="7383463" y="1447800"/>
          <a:ext cx="1563687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5347" name="Equation" r:id="rId5" imgW="634680" imgH="228600" progId="Equation.DSMT4">
                  <p:embed/>
                </p:oleObj>
              </mc:Choice>
              <mc:Fallback>
                <p:oleObj name="Equation" r:id="rId5" imgW="634680" imgH="22860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3463" y="1447800"/>
                        <a:ext cx="1563687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89191" name="Group 39"/>
          <p:cNvGrpSpPr>
            <a:grpSpLocks/>
          </p:cNvGrpSpPr>
          <p:nvPr/>
        </p:nvGrpSpPr>
        <p:grpSpPr bwMode="auto">
          <a:xfrm>
            <a:off x="5410200" y="685800"/>
            <a:ext cx="3352800" cy="762000"/>
            <a:chOff x="1296" y="720"/>
            <a:chExt cx="2112" cy="480"/>
          </a:xfrm>
        </p:grpSpPr>
        <p:grpSp>
          <p:nvGrpSpPr>
            <p:cNvPr id="689161" name="Group 9"/>
            <p:cNvGrpSpPr>
              <a:grpSpLocks/>
            </p:cNvGrpSpPr>
            <p:nvPr/>
          </p:nvGrpSpPr>
          <p:grpSpPr bwMode="auto">
            <a:xfrm>
              <a:off x="1296" y="1008"/>
              <a:ext cx="864" cy="192"/>
              <a:chOff x="4272" y="3792"/>
              <a:chExt cx="864" cy="192"/>
            </a:xfrm>
          </p:grpSpPr>
          <p:sp>
            <p:nvSpPr>
              <p:cNvPr id="689162" name="Line 10"/>
              <p:cNvSpPr>
                <a:spLocks noChangeShapeType="1"/>
              </p:cNvSpPr>
              <p:nvPr/>
            </p:nvSpPr>
            <p:spPr bwMode="auto">
              <a:xfrm flipV="1">
                <a:off x="4416" y="3792"/>
                <a:ext cx="48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9163" name="Line 11"/>
              <p:cNvSpPr>
                <a:spLocks noChangeShapeType="1"/>
              </p:cNvSpPr>
              <p:nvPr/>
            </p:nvSpPr>
            <p:spPr bwMode="auto">
              <a:xfrm>
                <a:off x="4464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9164" name="Line 12"/>
              <p:cNvSpPr>
                <a:spLocks noChangeShapeType="1"/>
              </p:cNvSpPr>
              <p:nvPr/>
            </p:nvSpPr>
            <p:spPr bwMode="auto">
              <a:xfrm flipH="1">
                <a:off x="4560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9165" name="Line 13"/>
              <p:cNvSpPr>
                <a:spLocks noChangeShapeType="1"/>
              </p:cNvSpPr>
              <p:nvPr/>
            </p:nvSpPr>
            <p:spPr bwMode="auto">
              <a:xfrm>
                <a:off x="4656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9166" name="Line 14"/>
              <p:cNvSpPr>
                <a:spLocks noChangeShapeType="1"/>
              </p:cNvSpPr>
              <p:nvPr/>
            </p:nvSpPr>
            <p:spPr bwMode="auto">
              <a:xfrm flipH="1">
                <a:off x="4752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9167" name="Line 15"/>
              <p:cNvSpPr>
                <a:spLocks noChangeShapeType="1"/>
              </p:cNvSpPr>
              <p:nvPr/>
            </p:nvSpPr>
            <p:spPr bwMode="auto">
              <a:xfrm>
                <a:off x="4848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9168" name="Line 16"/>
              <p:cNvSpPr>
                <a:spLocks noChangeShapeType="1"/>
              </p:cNvSpPr>
              <p:nvPr/>
            </p:nvSpPr>
            <p:spPr bwMode="auto">
              <a:xfrm flipV="1">
                <a:off x="4944" y="3888"/>
                <a:ext cx="48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9169" name="Line 17"/>
              <p:cNvSpPr>
                <a:spLocks noChangeShapeType="1"/>
              </p:cNvSpPr>
              <p:nvPr/>
            </p:nvSpPr>
            <p:spPr bwMode="auto">
              <a:xfrm flipV="1">
                <a:off x="4272" y="3888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9170" name="Line 18"/>
              <p:cNvSpPr>
                <a:spLocks noChangeShapeType="1"/>
              </p:cNvSpPr>
              <p:nvPr/>
            </p:nvSpPr>
            <p:spPr bwMode="auto">
              <a:xfrm flipV="1">
                <a:off x="4992" y="3888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89171" name="Group 19"/>
            <p:cNvGrpSpPr>
              <a:grpSpLocks/>
            </p:cNvGrpSpPr>
            <p:nvPr/>
          </p:nvGrpSpPr>
          <p:grpSpPr bwMode="auto">
            <a:xfrm>
              <a:off x="2544" y="1008"/>
              <a:ext cx="864" cy="192"/>
              <a:chOff x="4272" y="3792"/>
              <a:chExt cx="864" cy="192"/>
            </a:xfrm>
          </p:grpSpPr>
          <p:sp>
            <p:nvSpPr>
              <p:cNvPr id="689172" name="Line 20"/>
              <p:cNvSpPr>
                <a:spLocks noChangeShapeType="1"/>
              </p:cNvSpPr>
              <p:nvPr/>
            </p:nvSpPr>
            <p:spPr bwMode="auto">
              <a:xfrm flipV="1">
                <a:off x="4416" y="3792"/>
                <a:ext cx="48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9173" name="Line 21"/>
              <p:cNvSpPr>
                <a:spLocks noChangeShapeType="1"/>
              </p:cNvSpPr>
              <p:nvPr/>
            </p:nvSpPr>
            <p:spPr bwMode="auto">
              <a:xfrm>
                <a:off x="4464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9174" name="Line 22"/>
              <p:cNvSpPr>
                <a:spLocks noChangeShapeType="1"/>
              </p:cNvSpPr>
              <p:nvPr/>
            </p:nvSpPr>
            <p:spPr bwMode="auto">
              <a:xfrm flipH="1">
                <a:off x="4560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9175" name="Line 23"/>
              <p:cNvSpPr>
                <a:spLocks noChangeShapeType="1"/>
              </p:cNvSpPr>
              <p:nvPr/>
            </p:nvSpPr>
            <p:spPr bwMode="auto">
              <a:xfrm>
                <a:off x="4656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9176" name="Line 24"/>
              <p:cNvSpPr>
                <a:spLocks noChangeShapeType="1"/>
              </p:cNvSpPr>
              <p:nvPr/>
            </p:nvSpPr>
            <p:spPr bwMode="auto">
              <a:xfrm flipH="1">
                <a:off x="4752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9177" name="Line 25"/>
              <p:cNvSpPr>
                <a:spLocks noChangeShapeType="1"/>
              </p:cNvSpPr>
              <p:nvPr/>
            </p:nvSpPr>
            <p:spPr bwMode="auto">
              <a:xfrm>
                <a:off x="4848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9178" name="Line 26"/>
              <p:cNvSpPr>
                <a:spLocks noChangeShapeType="1"/>
              </p:cNvSpPr>
              <p:nvPr/>
            </p:nvSpPr>
            <p:spPr bwMode="auto">
              <a:xfrm flipV="1">
                <a:off x="4944" y="3888"/>
                <a:ext cx="48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9179" name="Line 27"/>
              <p:cNvSpPr>
                <a:spLocks noChangeShapeType="1"/>
              </p:cNvSpPr>
              <p:nvPr/>
            </p:nvSpPr>
            <p:spPr bwMode="auto">
              <a:xfrm flipV="1">
                <a:off x="4272" y="3888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9180" name="Line 28"/>
              <p:cNvSpPr>
                <a:spLocks noChangeShapeType="1"/>
              </p:cNvSpPr>
              <p:nvPr/>
            </p:nvSpPr>
            <p:spPr bwMode="auto">
              <a:xfrm flipV="1">
                <a:off x="4992" y="3888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89182" name="Text Box 30"/>
            <p:cNvSpPr txBox="1">
              <a:spLocks noChangeArrowheads="1"/>
            </p:cNvSpPr>
            <p:nvPr/>
          </p:nvSpPr>
          <p:spPr bwMode="auto">
            <a:xfrm>
              <a:off x="1296" y="720"/>
              <a:ext cx="8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solidFill>
                    <a:schemeClr val="tx1"/>
                  </a:solidFill>
                </a:rPr>
                <a:t>R</a:t>
              </a:r>
              <a:r>
                <a:rPr lang="en-US" sz="2400" baseline="-25000">
                  <a:solidFill>
                    <a:schemeClr val="tx1"/>
                  </a:solidFill>
                </a:rPr>
                <a:t>1</a:t>
              </a:r>
              <a:endParaRPr lang="en-US" sz="2400" i="1">
                <a:solidFill>
                  <a:schemeClr val="tx1"/>
                </a:solidFill>
                <a:sym typeface="Symbol" pitchFamily="18" charset="2"/>
              </a:endParaRPr>
            </a:p>
          </p:txBody>
        </p:sp>
        <p:sp>
          <p:nvSpPr>
            <p:cNvPr id="689183" name="Text Box 31"/>
            <p:cNvSpPr txBox="1">
              <a:spLocks noChangeArrowheads="1"/>
            </p:cNvSpPr>
            <p:nvPr/>
          </p:nvSpPr>
          <p:spPr bwMode="auto">
            <a:xfrm>
              <a:off x="2592" y="720"/>
              <a:ext cx="8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solidFill>
                    <a:schemeClr val="tx1"/>
                  </a:solidFill>
                </a:rPr>
                <a:t>R</a:t>
              </a:r>
              <a:r>
                <a:rPr lang="en-US" sz="2400" baseline="-25000">
                  <a:solidFill>
                    <a:schemeClr val="tx1"/>
                  </a:solidFill>
                </a:rPr>
                <a:t>2</a:t>
              </a:r>
              <a:endParaRPr lang="en-US" sz="2400" i="1">
                <a:solidFill>
                  <a:schemeClr val="tx1"/>
                </a:solidFill>
                <a:sym typeface="Symbol" pitchFamily="18" charset="2"/>
              </a:endParaRPr>
            </a:p>
          </p:txBody>
        </p:sp>
        <p:sp>
          <p:nvSpPr>
            <p:cNvPr id="689187" name="Line 35"/>
            <p:cNvSpPr>
              <a:spLocks noChangeShapeType="1"/>
            </p:cNvSpPr>
            <p:nvPr/>
          </p:nvSpPr>
          <p:spPr bwMode="auto">
            <a:xfrm>
              <a:off x="2160" y="1104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689188" name="Object 36"/>
          <p:cNvGraphicFramePr>
            <a:graphicFrameLocks noChangeAspect="1"/>
          </p:cNvGraphicFramePr>
          <p:nvPr/>
        </p:nvGraphicFramePr>
        <p:xfrm>
          <a:off x="1566863" y="1941513"/>
          <a:ext cx="2471737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5348" name="Equation" r:id="rId7" imgW="1002960" imgH="228600" progId="Equation.DSMT4">
                  <p:embed/>
                </p:oleObj>
              </mc:Choice>
              <mc:Fallback>
                <p:oleObj name="Equation" r:id="rId7" imgW="1002960" imgH="22860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6863" y="1941513"/>
                        <a:ext cx="2471737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9189" name="Object 37"/>
          <p:cNvGraphicFramePr>
            <a:graphicFrameLocks noChangeAspect="1"/>
          </p:cNvGraphicFramePr>
          <p:nvPr/>
        </p:nvGraphicFramePr>
        <p:xfrm>
          <a:off x="4038600" y="1905000"/>
          <a:ext cx="1971675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5349" name="Equation" r:id="rId9" imgW="799920" imgH="253800" progId="Equation.DSMT4">
                  <p:embed/>
                </p:oleObj>
              </mc:Choice>
              <mc:Fallback>
                <p:oleObj name="Equation" r:id="rId9" imgW="799920" imgH="25380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905000"/>
                        <a:ext cx="1971675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9192" name="Object 40"/>
          <p:cNvGraphicFramePr>
            <a:graphicFrameLocks noChangeAspect="1"/>
          </p:cNvGraphicFramePr>
          <p:nvPr/>
        </p:nvGraphicFramePr>
        <p:xfrm>
          <a:off x="6781800" y="2209800"/>
          <a:ext cx="1752600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5350" name="Equation" r:id="rId11" imgW="711000" imgH="228600" progId="Equation.DSMT4">
                  <p:embed/>
                </p:oleObj>
              </mc:Choice>
              <mc:Fallback>
                <p:oleObj name="Equation" r:id="rId11" imgW="711000" imgH="228600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2209800"/>
                        <a:ext cx="1752600" cy="49688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9193" name="Text Box 41"/>
          <p:cNvSpPr txBox="1">
            <a:spLocks noChangeArrowheads="1"/>
          </p:cNvSpPr>
          <p:nvPr/>
        </p:nvSpPr>
        <p:spPr bwMode="auto">
          <a:xfrm>
            <a:off x="304800" y="2971800"/>
            <a:ext cx="64008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  <a:sym typeface="Symbol" pitchFamily="18" charset="2"/>
              </a:rPr>
              <a:t>When resistors are in parallel, the same potential is across both of them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  <a:sym typeface="Symbol" pitchFamily="18" charset="2"/>
              </a:rPr>
              <a:t>The total current through them is</a:t>
            </a:r>
          </a:p>
          <a:p>
            <a:pPr eaLnBrk="1" hangingPunct="1">
              <a:buFontTx/>
              <a:buChar char="•"/>
            </a:pPr>
            <a:endParaRPr lang="en-US" sz="2400">
              <a:solidFill>
                <a:srgbClr val="009900"/>
              </a:solidFill>
              <a:sym typeface="Symbol" pitchFamily="18" charset="2"/>
            </a:endParaRPr>
          </a:p>
          <a:p>
            <a:pPr eaLnBrk="1" hangingPunct="1">
              <a:buFontTx/>
              <a:buChar char="•"/>
            </a:pPr>
            <a:endParaRPr lang="en-US" sz="2400">
              <a:solidFill>
                <a:srgbClr val="009900"/>
              </a:solidFill>
              <a:sym typeface="Symbol" pitchFamily="18" charset="2"/>
            </a:endParaRPr>
          </a:p>
          <a:p>
            <a:pPr eaLnBrk="1" hangingPunct="1">
              <a:buFontTx/>
              <a:buChar char="•"/>
            </a:pPr>
            <a:endParaRPr lang="en-US" sz="2400">
              <a:solidFill>
                <a:srgbClr val="009900"/>
              </a:solidFill>
              <a:sym typeface="Symbol" pitchFamily="18" charset="2"/>
            </a:endParaRP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  <a:sym typeface="Symbol" pitchFamily="18" charset="2"/>
              </a:rPr>
              <a:t>The two resistors act like one with resistance</a:t>
            </a:r>
          </a:p>
        </p:txBody>
      </p:sp>
      <p:grpSp>
        <p:nvGrpSpPr>
          <p:cNvPr id="689225" name="Group 73"/>
          <p:cNvGrpSpPr>
            <a:grpSpLocks/>
          </p:cNvGrpSpPr>
          <p:nvPr/>
        </p:nvGrpSpPr>
        <p:grpSpPr bwMode="auto">
          <a:xfrm>
            <a:off x="6629400" y="3048000"/>
            <a:ext cx="2209800" cy="1371600"/>
            <a:chOff x="4176" y="2016"/>
            <a:chExt cx="1392" cy="864"/>
          </a:xfrm>
        </p:grpSpPr>
        <p:grpSp>
          <p:nvGrpSpPr>
            <p:cNvPr id="689195" name="Group 43"/>
            <p:cNvGrpSpPr>
              <a:grpSpLocks/>
            </p:cNvGrpSpPr>
            <p:nvPr/>
          </p:nvGrpSpPr>
          <p:grpSpPr bwMode="auto">
            <a:xfrm rot="5400000">
              <a:off x="4128" y="2352"/>
              <a:ext cx="864" cy="192"/>
              <a:chOff x="4272" y="3792"/>
              <a:chExt cx="864" cy="192"/>
            </a:xfrm>
          </p:grpSpPr>
          <p:sp>
            <p:nvSpPr>
              <p:cNvPr id="689196" name="Line 44"/>
              <p:cNvSpPr>
                <a:spLocks noChangeShapeType="1"/>
              </p:cNvSpPr>
              <p:nvPr/>
            </p:nvSpPr>
            <p:spPr bwMode="auto">
              <a:xfrm flipV="1">
                <a:off x="4416" y="3792"/>
                <a:ext cx="48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9197" name="Line 45"/>
              <p:cNvSpPr>
                <a:spLocks noChangeShapeType="1"/>
              </p:cNvSpPr>
              <p:nvPr/>
            </p:nvSpPr>
            <p:spPr bwMode="auto">
              <a:xfrm>
                <a:off x="4464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9198" name="Line 46"/>
              <p:cNvSpPr>
                <a:spLocks noChangeShapeType="1"/>
              </p:cNvSpPr>
              <p:nvPr/>
            </p:nvSpPr>
            <p:spPr bwMode="auto">
              <a:xfrm flipH="1">
                <a:off x="4560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9199" name="Line 47"/>
              <p:cNvSpPr>
                <a:spLocks noChangeShapeType="1"/>
              </p:cNvSpPr>
              <p:nvPr/>
            </p:nvSpPr>
            <p:spPr bwMode="auto">
              <a:xfrm>
                <a:off x="4656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9200" name="Line 48"/>
              <p:cNvSpPr>
                <a:spLocks noChangeShapeType="1"/>
              </p:cNvSpPr>
              <p:nvPr/>
            </p:nvSpPr>
            <p:spPr bwMode="auto">
              <a:xfrm flipH="1">
                <a:off x="4752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9201" name="Line 49"/>
              <p:cNvSpPr>
                <a:spLocks noChangeShapeType="1"/>
              </p:cNvSpPr>
              <p:nvPr/>
            </p:nvSpPr>
            <p:spPr bwMode="auto">
              <a:xfrm>
                <a:off x="4848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9202" name="Line 50"/>
              <p:cNvSpPr>
                <a:spLocks noChangeShapeType="1"/>
              </p:cNvSpPr>
              <p:nvPr/>
            </p:nvSpPr>
            <p:spPr bwMode="auto">
              <a:xfrm flipV="1">
                <a:off x="4944" y="3888"/>
                <a:ext cx="48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9203" name="Line 51"/>
              <p:cNvSpPr>
                <a:spLocks noChangeShapeType="1"/>
              </p:cNvSpPr>
              <p:nvPr/>
            </p:nvSpPr>
            <p:spPr bwMode="auto">
              <a:xfrm flipV="1">
                <a:off x="4272" y="3888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9204" name="Line 52"/>
              <p:cNvSpPr>
                <a:spLocks noChangeShapeType="1"/>
              </p:cNvSpPr>
              <p:nvPr/>
            </p:nvSpPr>
            <p:spPr bwMode="auto">
              <a:xfrm flipV="1">
                <a:off x="4992" y="3888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89205" name="Group 53"/>
            <p:cNvGrpSpPr>
              <a:grpSpLocks/>
            </p:cNvGrpSpPr>
            <p:nvPr/>
          </p:nvGrpSpPr>
          <p:grpSpPr bwMode="auto">
            <a:xfrm rot="5400000">
              <a:off x="4656" y="2352"/>
              <a:ext cx="864" cy="192"/>
              <a:chOff x="4272" y="3792"/>
              <a:chExt cx="864" cy="192"/>
            </a:xfrm>
          </p:grpSpPr>
          <p:sp>
            <p:nvSpPr>
              <p:cNvPr id="689206" name="Line 54"/>
              <p:cNvSpPr>
                <a:spLocks noChangeShapeType="1"/>
              </p:cNvSpPr>
              <p:nvPr/>
            </p:nvSpPr>
            <p:spPr bwMode="auto">
              <a:xfrm flipV="1">
                <a:off x="4416" y="3792"/>
                <a:ext cx="48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9207" name="Line 55"/>
              <p:cNvSpPr>
                <a:spLocks noChangeShapeType="1"/>
              </p:cNvSpPr>
              <p:nvPr/>
            </p:nvSpPr>
            <p:spPr bwMode="auto">
              <a:xfrm>
                <a:off x="4464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9208" name="Line 56"/>
              <p:cNvSpPr>
                <a:spLocks noChangeShapeType="1"/>
              </p:cNvSpPr>
              <p:nvPr/>
            </p:nvSpPr>
            <p:spPr bwMode="auto">
              <a:xfrm flipH="1">
                <a:off x="4560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9209" name="Line 57"/>
              <p:cNvSpPr>
                <a:spLocks noChangeShapeType="1"/>
              </p:cNvSpPr>
              <p:nvPr/>
            </p:nvSpPr>
            <p:spPr bwMode="auto">
              <a:xfrm>
                <a:off x="4656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9210" name="Line 58"/>
              <p:cNvSpPr>
                <a:spLocks noChangeShapeType="1"/>
              </p:cNvSpPr>
              <p:nvPr/>
            </p:nvSpPr>
            <p:spPr bwMode="auto">
              <a:xfrm flipH="1">
                <a:off x="4752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9211" name="Line 59"/>
              <p:cNvSpPr>
                <a:spLocks noChangeShapeType="1"/>
              </p:cNvSpPr>
              <p:nvPr/>
            </p:nvSpPr>
            <p:spPr bwMode="auto">
              <a:xfrm>
                <a:off x="4848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9212" name="Line 60"/>
              <p:cNvSpPr>
                <a:spLocks noChangeShapeType="1"/>
              </p:cNvSpPr>
              <p:nvPr/>
            </p:nvSpPr>
            <p:spPr bwMode="auto">
              <a:xfrm flipV="1">
                <a:off x="4944" y="3888"/>
                <a:ext cx="48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9213" name="Line 61"/>
              <p:cNvSpPr>
                <a:spLocks noChangeShapeType="1"/>
              </p:cNvSpPr>
              <p:nvPr/>
            </p:nvSpPr>
            <p:spPr bwMode="auto">
              <a:xfrm flipV="1">
                <a:off x="4272" y="3888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9214" name="Line 62"/>
              <p:cNvSpPr>
                <a:spLocks noChangeShapeType="1"/>
              </p:cNvSpPr>
              <p:nvPr/>
            </p:nvSpPr>
            <p:spPr bwMode="auto">
              <a:xfrm flipV="1">
                <a:off x="4992" y="3888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89215" name="Text Box 63"/>
            <p:cNvSpPr txBox="1">
              <a:spLocks noChangeArrowheads="1"/>
            </p:cNvSpPr>
            <p:nvPr/>
          </p:nvSpPr>
          <p:spPr bwMode="auto">
            <a:xfrm>
              <a:off x="4560" y="2256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solidFill>
                    <a:schemeClr val="tx1"/>
                  </a:solidFill>
                </a:rPr>
                <a:t>R</a:t>
              </a:r>
              <a:r>
                <a:rPr lang="en-US" sz="2400" baseline="-25000">
                  <a:solidFill>
                    <a:schemeClr val="tx1"/>
                  </a:solidFill>
                </a:rPr>
                <a:t>1</a:t>
              </a:r>
              <a:endParaRPr lang="en-US" sz="2400" i="1">
                <a:solidFill>
                  <a:schemeClr val="tx1"/>
                </a:solidFill>
                <a:sym typeface="Symbol" pitchFamily="18" charset="2"/>
              </a:endParaRPr>
            </a:p>
          </p:txBody>
        </p:sp>
        <p:sp>
          <p:nvSpPr>
            <p:cNvPr id="689216" name="Text Box 64"/>
            <p:cNvSpPr txBox="1">
              <a:spLocks noChangeArrowheads="1"/>
            </p:cNvSpPr>
            <p:nvPr/>
          </p:nvSpPr>
          <p:spPr bwMode="auto">
            <a:xfrm>
              <a:off x="5136" y="2256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solidFill>
                    <a:schemeClr val="tx1"/>
                  </a:solidFill>
                </a:rPr>
                <a:t>R</a:t>
              </a:r>
              <a:r>
                <a:rPr lang="en-US" sz="2400" baseline="-25000">
                  <a:solidFill>
                    <a:schemeClr val="tx1"/>
                  </a:solidFill>
                </a:rPr>
                <a:t>2</a:t>
              </a:r>
              <a:endParaRPr lang="en-US" sz="2400" i="1">
                <a:solidFill>
                  <a:schemeClr val="tx1"/>
                </a:solidFill>
                <a:sym typeface="Symbol" pitchFamily="18" charset="2"/>
              </a:endParaRPr>
            </a:p>
          </p:txBody>
        </p:sp>
        <p:sp>
          <p:nvSpPr>
            <p:cNvPr id="689217" name="Line 65"/>
            <p:cNvSpPr>
              <a:spLocks noChangeShapeType="1"/>
            </p:cNvSpPr>
            <p:nvPr/>
          </p:nvSpPr>
          <p:spPr bwMode="auto">
            <a:xfrm>
              <a:off x="4176" y="2016"/>
              <a:ext cx="9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9218" name="Line 66"/>
            <p:cNvSpPr>
              <a:spLocks noChangeShapeType="1"/>
            </p:cNvSpPr>
            <p:nvPr/>
          </p:nvSpPr>
          <p:spPr bwMode="auto">
            <a:xfrm>
              <a:off x="4176" y="2880"/>
              <a:ext cx="9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689219" name="Object 67"/>
          <p:cNvGraphicFramePr>
            <a:graphicFrameLocks noChangeAspect="1"/>
          </p:cNvGraphicFramePr>
          <p:nvPr/>
        </p:nvGraphicFramePr>
        <p:xfrm>
          <a:off x="6015038" y="4532313"/>
          <a:ext cx="2595562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5351" name="Equation" r:id="rId13" imgW="1054080" imgH="228600" progId="Equation.DSMT4">
                  <p:embed/>
                </p:oleObj>
              </mc:Choice>
              <mc:Fallback>
                <p:oleObj name="Equation" r:id="rId13" imgW="1054080" imgH="228600" progId="Equation.DSMT4">
                  <p:embed/>
                  <p:pic>
                    <p:nvPicPr>
                      <p:cNvPr id="0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5038" y="4532313"/>
                        <a:ext cx="2595562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9220" name="Object 68"/>
          <p:cNvGraphicFramePr>
            <a:graphicFrameLocks noChangeAspect="1"/>
          </p:cNvGraphicFramePr>
          <p:nvPr/>
        </p:nvGraphicFramePr>
        <p:xfrm>
          <a:off x="1143000" y="4419600"/>
          <a:ext cx="1563688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5352" name="Equation" r:id="rId15" imgW="634680" imgH="228600" progId="Equation.DSMT4">
                  <p:embed/>
                </p:oleObj>
              </mc:Choice>
              <mc:Fallback>
                <p:oleObj name="Equation" r:id="rId15" imgW="634680" imgH="228600" progId="Equation.DSMT4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419600"/>
                        <a:ext cx="1563688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9221" name="Object 69"/>
          <p:cNvGraphicFramePr>
            <a:graphicFrameLocks noChangeAspect="1"/>
          </p:cNvGraphicFramePr>
          <p:nvPr/>
        </p:nvGraphicFramePr>
        <p:xfrm>
          <a:off x="2590800" y="4191000"/>
          <a:ext cx="1908175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5353" name="Equation" r:id="rId17" imgW="774360" imgH="431640" progId="Equation.DSMT4">
                  <p:embed/>
                </p:oleObj>
              </mc:Choice>
              <mc:Fallback>
                <p:oleObj name="Equation" r:id="rId17" imgW="774360" imgH="431640" progId="Equation.DSMT4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191000"/>
                        <a:ext cx="1908175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9222" name="Object 70"/>
          <p:cNvGraphicFramePr>
            <a:graphicFrameLocks noChangeAspect="1"/>
          </p:cNvGraphicFramePr>
          <p:nvPr/>
        </p:nvGraphicFramePr>
        <p:xfrm>
          <a:off x="685800" y="5695950"/>
          <a:ext cx="13144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5354" name="Equation" r:id="rId19" imgW="533160" imgH="393480" progId="Equation.DSMT4">
                  <p:embed/>
                </p:oleObj>
              </mc:Choice>
              <mc:Fallback>
                <p:oleObj name="Equation" r:id="rId19" imgW="533160" imgH="393480" progId="Equation.DSMT4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695950"/>
                        <a:ext cx="1314450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9223" name="Object 71"/>
          <p:cNvGraphicFramePr>
            <a:graphicFrameLocks noChangeAspect="1"/>
          </p:cNvGraphicFramePr>
          <p:nvPr/>
        </p:nvGraphicFramePr>
        <p:xfrm>
          <a:off x="2184400" y="5562600"/>
          <a:ext cx="2159000" cy="110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5355" name="Equation" r:id="rId21" imgW="876240" imgH="507960" progId="Equation.DSMT4">
                  <p:embed/>
                </p:oleObj>
              </mc:Choice>
              <mc:Fallback>
                <p:oleObj name="Equation" r:id="rId21" imgW="876240" imgH="507960" progId="Equation.DSMT4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4400" y="5562600"/>
                        <a:ext cx="2159000" cy="110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9224" name="Object 72"/>
          <p:cNvGraphicFramePr>
            <a:graphicFrameLocks noChangeAspect="1"/>
          </p:cNvGraphicFramePr>
          <p:nvPr/>
        </p:nvGraphicFramePr>
        <p:xfrm>
          <a:off x="6486525" y="5461000"/>
          <a:ext cx="1971675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5356" name="Equation" r:id="rId23" imgW="799920" imgH="431640" progId="Equation.DSMT4">
                  <p:embed/>
                </p:oleObj>
              </mc:Choice>
              <mc:Fallback>
                <p:oleObj name="Equation" r:id="rId23" imgW="799920" imgH="431640" progId="Equation.DSMT4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6525" y="5461000"/>
                        <a:ext cx="1971675" cy="9398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9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9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89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89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89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89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89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89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89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89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89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89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89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89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8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68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89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89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68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68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891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891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68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68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68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9181" grpId="0" uiExpand="1" build="p"/>
      <p:bldP spid="68919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4938445"/>
              </p:ext>
            </p:extLst>
          </p:nvPr>
        </p:nvGraphicFramePr>
        <p:xfrm>
          <a:off x="914400" y="381000"/>
          <a:ext cx="7368424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489" name="Document" r:id="rId3" imgW="5494170" imgH="2725341" progId="Word.Document.12">
                  <p:embed/>
                </p:oleObj>
              </mc:Choice>
              <mc:Fallback>
                <p:oleObj name="Document" r:id="rId3" imgW="5494170" imgH="272534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381000"/>
                        <a:ext cx="7368424" cy="365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822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2130287"/>
              </p:ext>
            </p:extLst>
          </p:nvPr>
        </p:nvGraphicFramePr>
        <p:xfrm>
          <a:off x="457200" y="457200"/>
          <a:ext cx="8492136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512" name="Document" r:id="rId3" imgW="5485703" imgH="885847" progId="Word.Document.12">
                  <p:embed/>
                </p:oleObj>
              </mc:Choice>
              <mc:Fallback>
                <p:oleObj name="Document" r:id="rId3" imgW="5485703" imgH="88584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457200"/>
                        <a:ext cx="8492136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47800" y="2209800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Solve on Board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/>
          <a:srcRect b="13333"/>
          <a:stretch/>
        </p:blipFill>
        <p:spPr>
          <a:xfrm>
            <a:off x="2362200" y="3276600"/>
            <a:ext cx="3533775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68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419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400">
                <a:solidFill>
                  <a:schemeClr val="tx1"/>
                </a:solidFill>
              </a:rPr>
              <a:t>Ammeters and Voltmeters</a:t>
            </a:r>
          </a:p>
        </p:txBody>
      </p:sp>
      <p:sp>
        <p:nvSpPr>
          <p:cNvPr id="700423" name="Text Box 7"/>
          <p:cNvSpPr txBox="1">
            <a:spLocks noChangeArrowheads="1"/>
          </p:cNvSpPr>
          <p:nvPr/>
        </p:nvSpPr>
        <p:spPr bwMode="auto">
          <a:xfrm>
            <a:off x="0" y="838200"/>
            <a:ext cx="87630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  <a:sym typeface="Symbol" pitchFamily="18" charset="2"/>
              </a:rPr>
              <a:t>An </a:t>
            </a:r>
            <a:r>
              <a:rPr lang="en-US" sz="2400" i="1">
                <a:solidFill>
                  <a:srgbClr val="009900"/>
                </a:solidFill>
                <a:sym typeface="Symbol" pitchFamily="18" charset="2"/>
              </a:rPr>
              <a:t>ammeter</a:t>
            </a:r>
            <a:r>
              <a:rPr lang="en-US" sz="2400">
                <a:solidFill>
                  <a:srgbClr val="009900"/>
                </a:solidFill>
                <a:sym typeface="Symbol" pitchFamily="18" charset="2"/>
              </a:rPr>
              <a:t> is a device that measures the current (amps) anywhere in a circuit</a:t>
            </a: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  <a:sym typeface="Symbol" pitchFamily="18" charset="2"/>
              </a:rPr>
              <a:t>To use it, you must route the current through it</a:t>
            </a: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  <a:sym typeface="Symbol" pitchFamily="18" charset="2"/>
              </a:rPr>
              <a:t>A perfect ammeter should have zero resistance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  <a:sym typeface="Symbol" pitchFamily="18" charset="2"/>
              </a:rPr>
              <a:t>A </a:t>
            </a:r>
            <a:r>
              <a:rPr lang="en-US" sz="2400" i="1">
                <a:solidFill>
                  <a:schemeClr val="accent2"/>
                </a:solidFill>
                <a:sym typeface="Symbol" pitchFamily="18" charset="2"/>
              </a:rPr>
              <a:t>voltmeter</a:t>
            </a:r>
            <a:r>
              <a:rPr lang="en-US" sz="2400">
                <a:solidFill>
                  <a:schemeClr val="accent2"/>
                </a:solidFill>
                <a:sym typeface="Symbol" pitchFamily="18" charset="2"/>
              </a:rPr>
              <a:t> is a device that measures the potential difference (volts) between any two points in a circuit</a:t>
            </a: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  <a:sym typeface="Symbol" pitchFamily="18" charset="2"/>
              </a:rPr>
              <a:t>To use it, you can simply connect to any two points </a:t>
            </a: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  <a:sym typeface="Symbol" pitchFamily="18" charset="2"/>
              </a:rPr>
              <a:t>A perfect voltmeter has infinite resistance</a:t>
            </a:r>
          </a:p>
        </p:txBody>
      </p:sp>
      <p:grpSp>
        <p:nvGrpSpPr>
          <p:cNvPr id="700478" name="Group 62"/>
          <p:cNvGrpSpPr>
            <a:grpSpLocks/>
          </p:cNvGrpSpPr>
          <p:nvPr/>
        </p:nvGrpSpPr>
        <p:grpSpPr bwMode="auto">
          <a:xfrm>
            <a:off x="7086600" y="2743200"/>
            <a:ext cx="609600" cy="304800"/>
            <a:chOff x="2832" y="2880"/>
            <a:chExt cx="384" cy="192"/>
          </a:xfrm>
        </p:grpSpPr>
        <p:sp>
          <p:nvSpPr>
            <p:cNvPr id="700477" name="Line 61"/>
            <p:cNvSpPr>
              <a:spLocks noChangeShapeType="1"/>
            </p:cNvSpPr>
            <p:nvPr/>
          </p:nvSpPr>
          <p:spPr bwMode="auto">
            <a:xfrm>
              <a:off x="2832" y="2976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0475" name="Oval 59"/>
            <p:cNvSpPr>
              <a:spLocks noChangeArrowheads="1"/>
            </p:cNvSpPr>
            <p:nvPr/>
          </p:nvSpPr>
          <p:spPr bwMode="auto">
            <a:xfrm>
              <a:off x="2928" y="2880"/>
              <a:ext cx="192" cy="192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tx1"/>
                  </a:solidFill>
                </a:rPr>
                <a:t>V</a:t>
              </a:r>
            </a:p>
          </p:txBody>
        </p:sp>
      </p:grpSp>
      <p:grpSp>
        <p:nvGrpSpPr>
          <p:cNvPr id="700479" name="Group 63"/>
          <p:cNvGrpSpPr>
            <a:grpSpLocks/>
          </p:cNvGrpSpPr>
          <p:nvPr/>
        </p:nvGrpSpPr>
        <p:grpSpPr bwMode="auto">
          <a:xfrm>
            <a:off x="6858000" y="1524000"/>
            <a:ext cx="609600" cy="304800"/>
            <a:chOff x="1680" y="3168"/>
            <a:chExt cx="384" cy="192"/>
          </a:xfrm>
        </p:grpSpPr>
        <p:sp>
          <p:nvSpPr>
            <p:cNvPr id="700476" name="Line 60"/>
            <p:cNvSpPr>
              <a:spLocks noChangeShapeType="1"/>
            </p:cNvSpPr>
            <p:nvPr/>
          </p:nvSpPr>
          <p:spPr bwMode="auto">
            <a:xfrm>
              <a:off x="1680" y="3264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0474" name="Oval 58"/>
            <p:cNvSpPr>
              <a:spLocks noChangeArrowheads="1"/>
            </p:cNvSpPr>
            <p:nvPr/>
          </p:nvSpPr>
          <p:spPr bwMode="auto">
            <a:xfrm>
              <a:off x="1776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tx1"/>
                  </a:solidFill>
                </a:rPr>
                <a:t>A</a:t>
              </a:r>
            </a:p>
          </p:txBody>
        </p:sp>
      </p:grpSp>
      <p:grpSp>
        <p:nvGrpSpPr>
          <p:cNvPr id="700552" name="Group 136"/>
          <p:cNvGrpSpPr>
            <a:grpSpLocks/>
          </p:cNvGrpSpPr>
          <p:nvPr/>
        </p:nvGrpSpPr>
        <p:grpSpPr bwMode="auto">
          <a:xfrm>
            <a:off x="0" y="3886200"/>
            <a:ext cx="3581400" cy="1333500"/>
            <a:chOff x="144" y="2976"/>
            <a:chExt cx="2256" cy="840"/>
          </a:xfrm>
        </p:grpSpPr>
        <p:grpSp>
          <p:nvGrpSpPr>
            <p:cNvPr id="700480" name="Group 64"/>
            <p:cNvGrpSpPr>
              <a:grpSpLocks/>
            </p:cNvGrpSpPr>
            <p:nvPr/>
          </p:nvGrpSpPr>
          <p:grpSpPr bwMode="auto">
            <a:xfrm rot="10800000">
              <a:off x="336" y="2976"/>
              <a:ext cx="864" cy="192"/>
              <a:chOff x="4272" y="3792"/>
              <a:chExt cx="864" cy="192"/>
            </a:xfrm>
          </p:grpSpPr>
          <p:sp>
            <p:nvSpPr>
              <p:cNvPr id="700481" name="Line 65"/>
              <p:cNvSpPr>
                <a:spLocks noChangeShapeType="1"/>
              </p:cNvSpPr>
              <p:nvPr/>
            </p:nvSpPr>
            <p:spPr bwMode="auto">
              <a:xfrm flipV="1">
                <a:off x="4416" y="3792"/>
                <a:ext cx="48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0482" name="Line 66"/>
              <p:cNvSpPr>
                <a:spLocks noChangeShapeType="1"/>
              </p:cNvSpPr>
              <p:nvPr/>
            </p:nvSpPr>
            <p:spPr bwMode="auto">
              <a:xfrm>
                <a:off x="4464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0483" name="Line 67"/>
              <p:cNvSpPr>
                <a:spLocks noChangeShapeType="1"/>
              </p:cNvSpPr>
              <p:nvPr/>
            </p:nvSpPr>
            <p:spPr bwMode="auto">
              <a:xfrm flipH="1">
                <a:off x="4560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0484" name="Line 68"/>
              <p:cNvSpPr>
                <a:spLocks noChangeShapeType="1"/>
              </p:cNvSpPr>
              <p:nvPr/>
            </p:nvSpPr>
            <p:spPr bwMode="auto">
              <a:xfrm>
                <a:off x="4656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0485" name="Line 69"/>
              <p:cNvSpPr>
                <a:spLocks noChangeShapeType="1"/>
              </p:cNvSpPr>
              <p:nvPr/>
            </p:nvSpPr>
            <p:spPr bwMode="auto">
              <a:xfrm flipH="1">
                <a:off x="4752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0486" name="Line 70"/>
              <p:cNvSpPr>
                <a:spLocks noChangeShapeType="1"/>
              </p:cNvSpPr>
              <p:nvPr/>
            </p:nvSpPr>
            <p:spPr bwMode="auto">
              <a:xfrm>
                <a:off x="4848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0487" name="Line 71"/>
              <p:cNvSpPr>
                <a:spLocks noChangeShapeType="1"/>
              </p:cNvSpPr>
              <p:nvPr/>
            </p:nvSpPr>
            <p:spPr bwMode="auto">
              <a:xfrm flipV="1">
                <a:off x="4944" y="3888"/>
                <a:ext cx="48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0488" name="Line 72"/>
              <p:cNvSpPr>
                <a:spLocks noChangeShapeType="1"/>
              </p:cNvSpPr>
              <p:nvPr/>
            </p:nvSpPr>
            <p:spPr bwMode="auto">
              <a:xfrm flipV="1">
                <a:off x="4272" y="3888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0489" name="Line 73"/>
              <p:cNvSpPr>
                <a:spLocks noChangeShapeType="1"/>
              </p:cNvSpPr>
              <p:nvPr/>
            </p:nvSpPr>
            <p:spPr bwMode="auto">
              <a:xfrm flipV="1">
                <a:off x="4992" y="3888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00490" name="Group 74"/>
            <p:cNvGrpSpPr>
              <a:grpSpLocks/>
            </p:cNvGrpSpPr>
            <p:nvPr/>
          </p:nvGrpSpPr>
          <p:grpSpPr bwMode="auto">
            <a:xfrm>
              <a:off x="144" y="3264"/>
              <a:ext cx="336" cy="423"/>
              <a:chOff x="3696" y="2304"/>
              <a:chExt cx="336" cy="423"/>
            </a:xfrm>
          </p:grpSpPr>
          <p:grpSp>
            <p:nvGrpSpPr>
              <p:cNvPr id="700491" name="Group 75"/>
              <p:cNvGrpSpPr>
                <a:grpSpLocks/>
              </p:cNvGrpSpPr>
              <p:nvPr/>
            </p:nvGrpSpPr>
            <p:grpSpPr bwMode="auto">
              <a:xfrm>
                <a:off x="3744" y="2448"/>
                <a:ext cx="288" cy="144"/>
                <a:chOff x="2736" y="1632"/>
                <a:chExt cx="288" cy="144"/>
              </a:xfrm>
            </p:grpSpPr>
            <p:sp>
              <p:nvSpPr>
                <p:cNvPr id="700492" name="Line 76"/>
                <p:cNvSpPr>
                  <a:spLocks noChangeShapeType="1"/>
                </p:cNvSpPr>
                <p:nvPr/>
              </p:nvSpPr>
              <p:spPr bwMode="auto">
                <a:xfrm>
                  <a:off x="2736" y="1680"/>
                  <a:ext cx="28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0493" name="Line 77"/>
                <p:cNvSpPr>
                  <a:spLocks noChangeShapeType="1"/>
                </p:cNvSpPr>
                <p:nvPr/>
              </p:nvSpPr>
              <p:spPr bwMode="auto">
                <a:xfrm>
                  <a:off x="2784" y="172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0494" name="Line 78"/>
                <p:cNvSpPr>
                  <a:spLocks noChangeShapeType="1"/>
                </p:cNvSpPr>
                <p:nvPr/>
              </p:nvSpPr>
              <p:spPr bwMode="auto">
                <a:xfrm flipV="1">
                  <a:off x="2880" y="1632"/>
                  <a:ext cx="0" cy="4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0495" name="Line 79"/>
                <p:cNvSpPr>
                  <a:spLocks noChangeShapeType="1"/>
                </p:cNvSpPr>
                <p:nvPr/>
              </p:nvSpPr>
              <p:spPr bwMode="auto">
                <a:xfrm flipV="1">
                  <a:off x="2880" y="1728"/>
                  <a:ext cx="0" cy="4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00496" name="Text Box 80"/>
              <p:cNvSpPr txBox="1">
                <a:spLocks noChangeArrowheads="1"/>
              </p:cNvSpPr>
              <p:nvPr/>
            </p:nvSpPr>
            <p:spPr bwMode="auto">
              <a:xfrm>
                <a:off x="3696" y="2304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 b="1">
                    <a:solidFill>
                      <a:schemeClr val="tx1"/>
                    </a:solidFill>
                  </a:rPr>
                  <a:t>+</a:t>
                </a:r>
              </a:p>
            </p:txBody>
          </p:sp>
          <p:sp>
            <p:nvSpPr>
              <p:cNvPr id="700497" name="Text Box 81"/>
              <p:cNvSpPr txBox="1">
                <a:spLocks noChangeArrowheads="1"/>
              </p:cNvSpPr>
              <p:nvPr/>
            </p:nvSpPr>
            <p:spPr bwMode="auto">
              <a:xfrm>
                <a:off x="3696" y="2496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 b="1">
                    <a:solidFill>
                      <a:schemeClr val="tx1"/>
                    </a:solidFill>
                  </a:rPr>
                  <a:t>–</a:t>
                </a:r>
              </a:p>
            </p:txBody>
          </p:sp>
        </p:grpSp>
        <p:grpSp>
          <p:nvGrpSpPr>
            <p:cNvPr id="700498" name="Group 82"/>
            <p:cNvGrpSpPr>
              <a:grpSpLocks/>
            </p:cNvGrpSpPr>
            <p:nvPr/>
          </p:nvGrpSpPr>
          <p:grpSpPr bwMode="auto">
            <a:xfrm rot="10800000">
              <a:off x="1536" y="2976"/>
              <a:ext cx="864" cy="192"/>
              <a:chOff x="4272" y="3792"/>
              <a:chExt cx="864" cy="192"/>
            </a:xfrm>
          </p:grpSpPr>
          <p:sp>
            <p:nvSpPr>
              <p:cNvPr id="700499" name="Line 83"/>
              <p:cNvSpPr>
                <a:spLocks noChangeShapeType="1"/>
              </p:cNvSpPr>
              <p:nvPr/>
            </p:nvSpPr>
            <p:spPr bwMode="auto">
              <a:xfrm flipV="1">
                <a:off x="4416" y="3792"/>
                <a:ext cx="48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0500" name="Line 84"/>
              <p:cNvSpPr>
                <a:spLocks noChangeShapeType="1"/>
              </p:cNvSpPr>
              <p:nvPr/>
            </p:nvSpPr>
            <p:spPr bwMode="auto">
              <a:xfrm>
                <a:off x="4464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0501" name="Line 85"/>
              <p:cNvSpPr>
                <a:spLocks noChangeShapeType="1"/>
              </p:cNvSpPr>
              <p:nvPr/>
            </p:nvSpPr>
            <p:spPr bwMode="auto">
              <a:xfrm flipH="1">
                <a:off x="4560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0502" name="Line 86"/>
              <p:cNvSpPr>
                <a:spLocks noChangeShapeType="1"/>
              </p:cNvSpPr>
              <p:nvPr/>
            </p:nvSpPr>
            <p:spPr bwMode="auto">
              <a:xfrm>
                <a:off x="4656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0503" name="Line 87"/>
              <p:cNvSpPr>
                <a:spLocks noChangeShapeType="1"/>
              </p:cNvSpPr>
              <p:nvPr/>
            </p:nvSpPr>
            <p:spPr bwMode="auto">
              <a:xfrm flipH="1">
                <a:off x="4752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0504" name="Line 88"/>
              <p:cNvSpPr>
                <a:spLocks noChangeShapeType="1"/>
              </p:cNvSpPr>
              <p:nvPr/>
            </p:nvSpPr>
            <p:spPr bwMode="auto">
              <a:xfrm>
                <a:off x="4848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0505" name="Line 89"/>
              <p:cNvSpPr>
                <a:spLocks noChangeShapeType="1"/>
              </p:cNvSpPr>
              <p:nvPr/>
            </p:nvSpPr>
            <p:spPr bwMode="auto">
              <a:xfrm flipV="1">
                <a:off x="4944" y="3888"/>
                <a:ext cx="48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0506" name="Line 90"/>
              <p:cNvSpPr>
                <a:spLocks noChangeShapeType="1"/>
              </p:cNvSpPr>
              <p:nvPr/>
            </p:nvSpPr>
            <p:spPr bwMode="auto">
              <a:xfrm flipV="1">
                <a:off x="4272" y="3888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0507" name="Line 91"/>
              <p:cNvSpPr>
                <a:spLocks noChangeShapeType="1"/>
              </p:cNvSpPr>
              <p:nvPr/>
            </p:nvSpPr>
            <p:spPr bwMode="auto">
              <a:xfrm flipV="1">
                <a:off x="4992" y="3888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00508" name="Line 92"/>
            <p:cNvSpPr>
              <a:spLocks noChangeShapeType="1"/>
            </p:cNvSpPr>
            <p:nvPr/>
          </p:nvSpPr>
          <p:spPr bwMode="auto">
            <a:xfrm flipV="1">
              <a:off x="2400" y="3072"/>
              <a:ext cx="0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0509" name="Line 93"/>
            <p:cNvSpPr>
              <a:spLocks noChangeShapeType="1"/>
            </p:cNvSpPr>
            <p:nvPr/>
          </p:nvSpPr>
          <p:spPr bwMode="auto">
            <a:xfrm flipV="1">
              <a:off x="912" y="3792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0510" name="Line 94"/>
            <p:cNvSpPr>
              <a:spLocks noChangeShapeType="1"/>
            </p:cNvSpPr>
            <p:nvPr/>
          </p:nvSpPr>
          <p:spPr bwMode="auto">
            <a:xfrm>
              <a:off x="336" y="3552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0511" name="Line 95"/>
            <p:cNvSpPr>
              <a:spLocks noChangeShapeType="1"/>
            </p:cNvSpPr>
            <p:nvPr/>
          </p:nvSpPr>
          <p:spPr bwMode="auto">
            <a:xfrm flipV="1">
              <a:off x="336" y="3072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00515" name="Group 99"/>
            <p:cNvGrpSpPr>
              <a:grpSpLocks/>
            </p:cNvGrpSpPr>
            <p:nvPr/>
          </p:nvGrpSpPr>
          <p:grpSpPr bwMode="auto">
            <a:xfrm rot="16200000">
              <a:off x="1464" y="3288"/>
              <a:ext cx="144" cy="288"/>
              <a:chOff x="4896" y="3360"/>
              <a:chExt cx="144" cy="288"/>
            </a:xfrm>
          </p:grpSpPr>
          <p:sp>
            <p:nvSpPr>
              <p:cNvPr id="700516" name="Line 100"/>
              <p:cNvSpPr>
                <a:spLocks noChangeShapeType="1"/>
              </p:cNvSpPr>
              <p:nvPr/>
            </p:nvSpPr>
            <p:spPr bwMode="auto">
              <a:xfrm rot="5400000" flipV="1">
                <a:off x="4848" y="350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0517" name="Line 101"/>
              <p:cNvSpPr>
                <a:spLocks noChangeShapeType="1"/>
              </p:cNvSpPr>
              <p:nvPr/>
            </p:nvSpPr>
            <p:spPr bwMode="auto">
              <a:xfrm rot="5400000">
                <a:off x="4920" y="3480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0518" name="Line 102"/>
              <p:cNvSpPr>
                <a:spLocks noChangeShapeType="1"/>
              </p:cNvSpPr>
              <p:nvPr/>
            </p:nvSpPr>
            <p:spPr bwMode="auto">
              <a:xfrm rot="5400000">
                <a:off x="5016" y="3480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0519" name="Line 103"/>
              <p:cNvSpPr>
                <a:spLocks noChangeShapeType="1"/>
              </p:cNvSpPr>
              <p:nvPr/>
            </p:nvSpPr>
            <p:spPr bwMode="auto">
              <a:xfrm rot="5400000" flipV="1">
                <a:off x="4800" y="350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00520" name="Line 104"/>
            <p:cNvSpPr>
              <a:spLocks noChangeShapeType="1"/>
            </p:cNvSpPr>
            <p:nvPr/>
          </p:nvSpPr>
          <p:spPr bwMode="auto">
            <a:xfrm flipV="1">
              <a:off x="1152" y="3792"/>
              <a:ext cx="12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0521" name="Line 105"/>
            <p:cNvSpPr>
              <a:spLocks noChangeShapeType="1"/>
            </p:cNvSpPr>
            <p:nvPr/>
          </p:nvSpPr>
          <p:spPr bwMode="auto">
            <a:xfrm flipV="1">
              <a:off x="1536" y="307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0522" name="Line 106"/>
            <p:cNvSpPr>
              <a:spLocks noChangeShapeType="1"/>
            </p:cNvSpPr>
            <p:nvPr/>
          </p:nvSpPr>
          <p:spPr bwMode="auto">
            <a:xfrm flipV="1">
              <a:off x="1536" y="3504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00523" name="Group 107"/>
            <p:cNvGrpSpPr>
              <a:grpSpLocks/>
            </p:cNvGrpSpPr>
            <p:nvPr/>
          </p:nvGrpSpPr>
          <p:grpSpPr bwMode="auto">
            <a:xfrm>
              <a:off x="336" y="3752"/>
              <a:ext cx="672" cy="64"/>
              <a:chOff x="2016" y="1544"/>
              <a:chExt cx="672" cy="64"/>
            </a:xfrm>
          </p:grpSpPr>
          <p:sp>
            <p:nvSpPr>
              <p:cNvPr id="700524" name="Line 108"/>
              <p:cNvSpPr>
                <a:spLocks noChangeShapeType="1"/>
              </p:cNvSpPr>
              <p:nvPr/>
            </p:nvSpPr>
            <p:spPr bwMode="auto">
              <a:xfrm>
                <a:off x="2016" y="1584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0525" name="Oval 109"/>
              <p:cNvSpPr>
                <a:spLocks noChangeArrowheads="1"/>
              </p:cNvSpPr>
              <p:nvPr/>
            </p:nvSpPr>
            <p:spPr bwMode="auto">
              <a:xfrm>
                <a:off x="2152" y="1560"/>
                <a:ext cx="48" cy="48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0526" name="Line 110"/>
              <p:cNvSpPr>
                <a:spLocks noChangeShapeType="1"/>
              </p:cNvSpPr>
              <p:nvPr/>
            </p:nvSpPr>
            <p:spPr bwMode="auto">
              <a:xfrm>
                <a:off x="2544" y="1584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0527" name="Oval 111"/>
              <p:cNvSpPr>
                <a:spLocks noChangeArrowheads="1"/>
              </p:cNvSpPr>
              <p:nvPr/>
            </p:nvSpPr>
            <p:spPr bwMode="auto">
              <a:xfrm>
                <a:off x="2504" y="1560"/>
                <a:ext cx="48" cy="48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0528" name="Line 112"/>
              <p:cNvSpPr>
                <a:spLocks noChangeShapeType="1"/>
              </p:cNvSpPr>
              <p:nvPr/>
            </p:nvSpPr>
            <p:spPr bwMode="auto">
              <a:xfrm flipV="1">
                <a:off x="2200" y="1544"/>
                <a:ext cx="344" cy="4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00551" name="Line 135"/>
            <p:cNvSpPr>
              <a:spLocks noChangeShapeType="1"/>
            </p:cNvSpPr>
            <p:nvPr/>
          </p:nvSpPr>
          <p:spPr bwMode="auto">
            <a:xfrm flipV="1">
              <a:off x="1200" y="3072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00553" name="Group 137"/>
          <p:cNvGrpSpPr>
            <a:grpSpLocks/>
          </p:cNvGrpSpPr>
          <p:nvPr/>
        </p:nvGrpSpPr>
        <p:grpSpPr bwMode="auto">
          <a:xfrm>
            <a:off x="1447800" y="3886200"/>
            <a:ext cx="2286000" cy="1447800"/>
            <a:chOff x="528" y="3840"/>
            <a:chExt cx="1440" cy="912"/>
          </a:xfrm>
        </p:grpSpPr>
        <p:sp>
          <p:nvSpPr>
            <p:cNvPr id="700536" name="Line 120"/>
            <p:cNvSpPr>
              <a:spLocks noChangeShapeType="1"/>
            </p:cNvSpPr>
            <p:nvPr/>
          </p:nvSpPr>
          <p:spPr bwMode="auto">
            <a:xfrm rot="5400000">
              <a:off x="432" y="4320"/>
              <a:ext cx="384" cy="0"/>
            </a:xfrm>
            <a:prstGeom prst="line">
              <a:avLst/>
            </a:prstGeom>
            <a:noFill/>
            <a:ln w="28575">
              <a:solidFill>
                <a:srgbClr val="99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0539" name="Line 123"/>
            <p:cNvSpPr>
              <a:spLocks noChangeShapeType="1"/>
            </p:cNvSpPr>
            <p:nvPr/>
          </p:nvSpPr>
          <p:spPr bwMode="auto">
            <a:xfrm flipV="1">
              <a:off x="624" y="4128"/>
              <a:ext cx="384" cy="0"/>
            </a:xfrm>
            <a:prstGeom prst="line">
              <a:avLst/>
            </a:prstGeom>
            <a:noFill/>
            <a:ln w="28575">
              <a:solidFill>
                <a:srgbClr val="99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0540" name="Line 124"/>
            <p:cNvSpPr>
              <a:spLocks noChangeShapeType="1"/>
            </p:cNvSpPr>
            <p:nvPr/>
          </p:nvSpPr>
          <p:spPr bwMode="auto">
            <a:xfrm flipV="1">
              <a:off x="624" y="4512"/>
              <a:ext cx="384" cy="0"/>
            </a:xfrm>
            <a:prstGeom prst="line">
              <a:avLst/>
            </a:prstGeom>
            <a:noFill/>
            <a:ln w="28575">
              <a:solidFill>
                <a:srgbClr val="99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00529" name="Group 113"/>
            <p:cNvGrpSpPr>
              <a:grpSpLocks/>
            </p:cNvGrpSpPr>
            <p:nvPr/>
          </p:nvGrpSpPr>
          <p:grpSpPr bwMode="auto">
            <a:xfrm>
              <a:off x="624" y="3840"/>
              <a:ext cx="384" cy="192"/>
              <a:chOff x="1680" y="3168"/>
              <a:chExt cx="384" cy="192"/>
            </a:xfrm>
          </p:grpSpPr>
          <p:sp>
            <p:nvSpPr>
              <p:cNvPr id="700530" name="Line 114"/>
              <p:cNvSpPr>
                <a:spLocks noChangeShapeType="1"/>
              </p:cNvSpPr>
              <p:nvPr/>
            </p:nvSpPr>
            <p:spPr bwMode="auto">
              <a:xfrm>
                <a:off x="1680" y="3264"/>
                <a:ext cx="3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0531" name="Oval 115"/>
              <p:cNvSpPr>
                <a:spLocks noChangeArrowheads="1"/>
              </p:cNvSpPr>
              <p:nvPr/>
            </p:nvSpPr>
            <p:spPr bwMode="auto">
              <a:xfrm>
                <a:off x="1776" y="3168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2400">
                    <a:solidFill>
                      <a:schemeClr val="tx1"/>
                    </a:solidFill>
                  </a:rPr>
                  <a:t>A</a:t>
                </a:r>
              </a:p>
            </p:txBody>
          </p:sp>
        </p:grpSp>
        <p:grpSp>
          <p:nvGrpSpPr>
            <p:cNvPr id="700532" name="Group 116"/>
            <p:cNvGrpSpPr>
              <a:grpSpLocks/>
            </p:cNvGrpSpPr>
            <p:nvPr/>
          </p:nvGrpSpPr>
          <p:grpSpPr bwMode="auto">
            <a:xfrm>
              <a:off x="1344" y="4560"/>
              <a:ext cx="384" cy="192"/>
              <a:chOff x="2832" y="2880"/>
              <a:chExt cx="384" cy="192"/>
            </a:xfrm>
          </p:grpSpPr>
          <p:sp>
            <p:nvSpPr>
              <p:cNvPr id="700533" name="Line 117"/>
              <p:cNvSpPr>
                <a:spLocks noChangeShapeType="1"/>
              </p:cNvSpPr>
              <p:nvPr/>
            </p:nvSpPr>
            <p:spPr bwMode="auto">
              <a:xfrm>
                <a:off x="2832" y="2976"/>
                <a:ext cx="3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0534" name="Oval 118"/>
              <p:cNvSpPr>
                <a:spLocks noChangeArrowheads="1"/>
              </p:cNvSpPr>
              <p:nvPr/>
            </p:nvSpPr>
            <p:spPr bwMode="auto">
              <a:xfrm>
                <a:off x="2928" y="2880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2400">
                    <a:solidFill>
                      <a:schemeClr val="tx1"/>
                    </a:solidFill>
                  </a:rPr>
                  <a:t>V</a:t>
                </a:r>
              </a:p>
            </p:txBody>
          </p:sp>
        </p:grpSp>
        <p:sp>
          <p:nvSpPr>
            <p:cNvPr id="700537" name="Oval 121"/>
            <p:cNvSpPr>
              <a:spLocks noChangeArrowheads="1"/>
            </p:cNvSpPr>
            <p:nvPr/>
          </p:nvSpPr>
          <p:spPr bwMode="auto">
            <a:xfrm>
              <a:off x="528" y="4224"/>
              <a:ext cx="192" cy="192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tx1"/>
                  </a:solidFill>
                </a:rPr>
                <a:t>V</a:t>
              </a:r>
            </a:p>
          </p:txBody>
        </p:sp>
        <p:grpSp>
          <p:nvGrpSpPr>
            <p:cNvPr id="700545" name="Group 129"/>
            <p:cNvGrpSpPr>
              <a:grpSpLocks/>
            </p:cNvGrpSpPr>
            <p:nvPr/>
          </p:nvGrpSpPr>
          <p:grpSpPr bwMode="auto">
            <a:xfrm>
              <a:off x="1776" y="4128"/>
              <a:ext cx="192" cy="384"/>
              <a:chOff x="3888" y="3264"/>
              <a:chExt cx="192" cy="384"/>
            </a:xfrm>
          </p:grpSpPr>
          <p:sp>
            <p:nvSpPr>
              <p:cNvPr id="700542" name="Line 126"/>
              <p:cNvSpPr>
                <a:spLocks noChangeShapeType="1"/>
              </p:cNvSpPr>
              <p:nvPr/>
            </p:nvSpPr>
            <p:spPr bwMode="auto">
              <a:xfrm rot="5400000">
                <a:off x="3792" y="3456"/>
                <a:ext cx="3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0543" name="Oval 127"/>
              <p:cNvSpPr>
                <a:spLocks noChangeArrowheads="1"/>
              </p:cNvSpPr>
              <p:nvPr/>
            </p:nvSpPr>
            <p:spPr bwMode="auto">
              <a:xfrm>
                <a:off x="3888" y="3360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2400">
                    <a:solidFill>
                      <a:schemeClr val="tx1"/>
                    </a:solidFill>
                  </a:rPr>
                  <a:t>A</a:t>
                </a:r>
              </a:p>
            </p:txBody>
          </p:sp>
        </p:grpSp>
      </p:grpSp>
      <p:sp>
        <p:nvSpPr>
          <p:cNvPr id="700554" name="Text Box 138"/>
          <p:cNvSpPr txBox="1">
            <a:spLocks noChangeArrowheads="1"/>
          </p:cNvSpPr>
          <p:nvPr/>
        </p:nvSpPr>
        <p:spPr bwMode="auto">
          <a:xfrm>
            <a:off x="3810000" y="3810000"/>
            <a:ext cx="5334000" cy="1552575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Which meter is installed incorrectly?</a:t>
            </a:r>
            <a:endParaRPr lang="en-US" sz="2400">
              <a:sym typeface="Symbol" pitchFamily="18" charset="2"/>
            </a:endParaRPr>
          </a:p>
          <a:p>
            <a:r>
              <a:rPr lang="en-US" sz="2400">
                <a:sym typeface="Symbol" pitchFamily="18" charset="2"/>
              </a:rPr>
              <a:t>A) Left voltmeter	B) Right voltmeter</a:t>
            </a:r>
          </a:p>
          <a:p>
            <a:r>
              <a:rPr lang="en-US" sz="2400">
                <a:sym typeface="Symbol" pitchFamily="18" charset="2"/>
              </a:rPr>
              <a:t>C) Left ammeter</a:t>
            </a:r>
            <a:r>
              <a:rPr lang="en-US" sz="2400" baseline="-25000">
                <a:sym typeface="Symbol" pitchFamily="18" charset="2"/>
              </a:rPr>
              <a:t>	</a:t>
            </a:r>
            <a:r>
              <a:rPr lang="en-US" sz="2400">
                <a:sym typeface="Symbol" pitchFamily="18" charset="2"/>
              </a:rPr>
              <a:t>D) Right ammeter</a:t>
            </a:r>
          </a:p>
          <a:p>
            <a:r>
              <a:rPr lang="en-US" sz="2400">
                <a:sym typeface="Symbol" pitchFamily="18" charset="2"/>
              </a:rPr>
              <a:t>E) All are correct</a:t>
            </a:r>
          </a:p>
        </p:txBody>
      </p:sp>
      <p:sp>
        <p:nvSpPr>
          <p:cNvPr id="700555" name="Text Box 139"/>
          <p:cNvSpPr txBox="1">
            <a:spLocks noChangeArrowheads="1"/>
          </p:cNvSpPr>
          <p:nvPr/>
        </p:nvSpPr>
        <p:spPr bwMode="auto">
          <a:xfrm>
            <a:off x="152400" y="5305425"/>
            <a:ext cx="8763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  <a:sym typeface="Symbol" pitchFamily="18" charset="2"/>
              </a:rPr>
              <a:t>Voltmeters should be connected to two places in an existing circuit</a:t>
            </a: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  <a:sym typeface="Symbol" pitchFamily="18" charset="2"/>
              </a:rPr>
              <a:t>The left voltmeter is placed correctly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  <a:sym typeface="Symbol" pitchFamily="18" charset="2"/>
              </a:rPr>
              <a:t>A voltmeter has infinite resistance</a:t>
            </a: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  <a:sym typeface="Symbol" pitchFamily="18" charset="2"/>
              </a:rPr>
              <a:t>The right one effectively blocks the current on the right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0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0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004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004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004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004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00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004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004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004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004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004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004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700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00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700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00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00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00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00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00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00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00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00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00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00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0423" grpId="0" uiExpand="1" build="p"/>
      <p:bldP spid="700554" grpId="0" animBg="1"/>
      <p:bldP spid="700555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687" name="Rectangle 151"/>
          <p:cNvSpPr>
            <a:spLocks noChangeArrowheads="1"/>
          </p:cNvSpPr>
          <p:nvPr/>
        </p:nvSpPr>
        <p:spPr bwMode="auto">
          <a:xfrm>
            <a:off x="2743200" y="3124200"/>
            <a:ext cx="6019800" cy="25146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553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400">
                <a:solidFill>
                  <a:schemeClr val="tx1"/>
                </a:solidFill>
              </a:rPr>
              <a:t>Household Wiring</a:t>
            </a:r>
          </a:p>
        </p:txBody>
      </p:sp>
      <p:sp>
        <p:nvSpPr>
          <p:cNvPr id="705539" name="Text Box 3"/>
          <p:cNvSpPr txBox="1">
            <a:spLocks noChangeArrowheads="1"/>
          </p:cNvSpPr>
          <p:nvPr/>
        </p:nvSpPr>
        <p:spPr bwMode="auto">
          <a:xfrm>
            <a:off x="0" y="838200"/>
            <a:ext cx="87630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  <a:sym typeface="Symbol" pitchFamily="18" charset="2"/>
              </a:rPr>
              <a:t>All household appliances consume electrical power</a:t>
            </a: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  <a:sym typeface="Symbol" pitchFamily="18" charset="2"/>
              </a:rPr>
              <a:t>Think of them as resistors with fixed resistance </a:t>
            </a:r>
            <a:r>
              <a:rPr lang="en-US" sz="2400" i="1">
                <a:solidFill>
                  <a:srgbClr val="009900"/>
                </a:solidFill>
                <a:sym typeface="Symbol" pitchFamily="18" charset="2"/>
              </a:rPr>
              <a:t>R</a:t>
            </a:r>
            <a:endParaRPr lang="en-US" sz="2400">
              <a:solidFill>
                <a:srgbClr val="009900"/>
              </a:solidFill>
              <a:sym typeface="Symbol" pitchFamily="18" charset="2"/>
            </a:endParaRP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  <a:sym typeface="Symbol" pitchFamily="18" charset="2"/>
              </a:rPr>
              <a:t>Devices are designed to operate at 120 V*</a:t>
            </a: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  <a:sym typeface="Symbol" pitchFamily="18" charset="2"/>
              </a:rPr>
              <a:t>Often, they give the wattage at this voltage</a:t>
            </a: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  <a:sym typeface="Symbol" pitchFamily="18" charset="2"/>
              </a:rPr>
              <a:t>Can easily get the effective resistance from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  <a:sym typeface="Symbol" pitchFamily="18" charset="2"/>
              </a:rPr>
              <a:t>To make sure power is given to each device, they are all placed in parallel</a:t>
            </a:r>
          </a:p>
        </p:txBody>
      </p:sp>
      <p:grpSp>
        <p:nvGrpSpPr>
          <p:cNvPr id="705557" name="Group 21"/>
          <p:cNvGrpSpPr>
            <a:grpSpLocks/>
          </p:cNvGrpSpPr>
          <p:nvPr/>
        </p:nvGrpSpPr>
        <p:grpSpPr bwMode="auto">
          <a:xfrm>
            <a:off x="0" y="3962400"/>
            <a:ext cx="533400" cy="671513"/>
            <a:chOff x="3696" y="2304"/>
            <a:chExt cx="336" cy="423"/>
          </a:xfrm>
        </p:grpSpPr>
        <p:grpSp>
          <p:nvGrpSpPr>
            <p:cNvPr id="705558" name="Group 22"/>
            <p:cNvGrpSpPr>
              <a:grpSpLocks/>
            </p:cNvGrpSpPr>
            <p:nvPr/>
          </p:nvGrpSpPr>
          <p:grpSpPr bwMode="auto">
            <a:xfrm>
              <a:off x="3744" y="2448"/>
              <a:ext cx="288" cy="144"/>
              <a:chOff x="2736" y="1632"/>
              <a:chExt cx="288" cy="144"/>
            </a:xfrm>
          </p:grpSpPr>
          <p:sp>
            <p:nvSpPr>
              <p:cNvPr id="705559" name="Line 23"/>
              <p:cNvSpPr>
                <a:spLocks noChangeShapeType="1"/>
              </p:cNvSpPr>
              <p:nvPr/>
            </p:nvSpPr>
            <p:spPr bwMode="auto">
              <a:xfrm>
                <a:off x="2736" y="1680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5560" name="Line 24"/>
              <p:cNvSpPr>
                <a:spLocks noChangeShapeType="1"/>
              </p:cNvSpPr>
              <p:nvPr/>
            </p:nvSpPr>
            <p:spPr bwMode="auto">
              <a:xfrm>
                <a:off x="2784" y="1728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5561" name="Line 25"/>
              <p:cNvSpPr>
                <a:spLocks noChangeShapeType="1"/>
              </p:cNvSpPr>
              <p:nvPr/>
            </p:nvSpPr>
            <p:spPr bwMode="auto">
              <a:xfrm flipV="1">
                <a:off x="2880" y="1632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5562" name="Line 26"/>
              <p:cNvSpPr>
                <a:spLocks noChangeShapeType="1"/>
              </p:cNvSpPr>
              <p:nvPr/>
            </p:nvSpPr>
            <p:spPr bwMode="auto">
              <a:xfrm flipV="1">
                <a:off x="2880" y="1728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05563" name="Text Box 27"/>
            <p:cNvSpPr txBox="1">
              <a:spLocks noChangeArrowheads="1"/>
            </p:cNvSpPr>
            <p:nvPr/>
          </p:nvSpPr>
          <p:spPr bwMode="auto">
            <a:xfrm>
              <a:off x="3696" y="2304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>
                  <a:solidFill>
                    <a:schemeClr val="tx1"/>
                  </a:solidFill>
                </a:rPr>
                <a:t>+</a:t>
              </a:r>
            </a:p>
          </p:txBody>
        </p:sp>
        <p:sp>
          <p:nvSpPr>
            <p:cNvPr id="705564" name="Text Box 28"/>
            <p:cNvSpPr txBox="1">
              <a:spLocks noChangeArrowheads="1"/>
            </p:cNvSpPr>
            <p:nvPr/>
          </p:nvSpPr>
          <p:spPr bwMode="auto">
            <a:xfrm>
              <a:off x="3696" y="2496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>
                  <a:solidFill>
                    <a:schemeClr val="tx1"/>
                  </a:solidFill>
                </a:rPr>
                <a:t>–</a:t>
              </a:r>
            </a:p>
          </p:txBody>
        </p:sp>
      </p:grpSp>
      <p:sp>
        <p:nvSpPr>
          <p:cNvPr id="705577" name="Line 41"/>
          <p:cNvSpPr>
            <a:spLocks noChangeShapeType="1"/>
          </p:cNvSpPr>
          <p:nvPr/>
        </p:nvSpPr>
        <p:spPr bwMode="auto">
          <a:xfrm>
            <a:off x="304800" y="44196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5578" name="Line 42"/>
          <p:cNvSpPr>
            <a:spLocks noChangeShapeType="1"/>
          </p:cNvSpPr>
          <p:nvPr/>
        </p:nvSpPr>
        <p:spPr bwMode="auto">
          <a:xfrm flipV="1">
            <a:off x="304800" y="3810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05547" name="Group 11"/>
          <p:cNvGrpSpPr>
            <a:grpSpLocks/>
          </p:cNvGrpSpPr>
          <p:nvPr/>
        </p:nvGrpSpPr>
        <p:grpSpPr bwMode="auto">
          <a:xfrm rot="10800000">
            <a:off x="7010400" y="4876800"/>
            <a:ext cx="1371600" cy="304800"/>
            <a:chOff x="4272" y="3792"/>
            <a:chExt cx="864" cy="192"/>
          </a:xfrm>
        </p:grpSpPr>
        <p:sp>
          <p:nvSpPr>
            <p:cNvPr id="705548" name="Line 12"/>
            <p:cNvSpPr>
              <a:spLocks noChangeShapeType="1"/>
            </p:cNvSpPr>
            <p:nvPr/>
          </p:nvSpPr>
          <p:spPr bwMode="auto">
            <a:xfrm flipV="1">
              <a:off x="4416" y="3792"/>
              <a:ext cx="48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5549" name="Line 13"/>
            <p:cNvSpPr>
              <a:spLocks noChangeShapeType="1"/>
            </p:cNvSpPr>
            <p:nvPr/>
          </p:nvSpPr>
          <p:spPr bwMode="auto">
            <a:xfrm>
              <a:off x="4464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5550" name="Line 14"/>
            <p:cNvSpPr>
              <a:spLocks noChangeShapeType="1"/>
            </p:cNvSpPr>
            <p:nvPr/>
          </p:nvSpPr>
          <p:spPr bwMode="auto">
            <a:xfrm flipH="1">
              <a:off x="4560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5551" name="Line 15"/>
            <p:cNvSpPr>
              <a:spLocks noChangeShapeType="1"/>
            </p:cNvSpPr>
            <p:nvPr/>
          </p:nvSpPr>
          <p:spPr bwMode="auto">
            <a:xfrm>
              <a:off x="4656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5552" name="Line 16"/>
            <p:cNvSpPr>
              <a:spLocks noChangeShapeType="1"/>
            </p:cNvSpPr>
            <p:nvPr/>
          </p:nvSpPr>
          <p:spPr bwMode="auto">
            <a:xfrm flipH="1">
              <a:off x="4752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5553" name="Line 17"/>
            <p:cNvSpPr>
              <a:spLocks noChangeShapeType="1"/>
            </p:cNvSpPr>
            <p:nvPr/>
          </p:nvSpPr>
          <p:spPr bwMode="auto">
            <a:xfrm>
              <a:off x="4848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5554" name="Line 18"/>
            <p:cNvSpPr>
              <a:spLocks noChangeShapeType="1"/>
            </p:cNvSpPr>
            <p:nvPr/>
          </p:nvSpPr>
          <p:spPr bwMode="auto">
            <a:xfrm flipV="1">
              <a:off x="4944" y="3888"/>
              <a:ext cx="48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5555" name="Line 19"/>
            <p:cNvSpPr>
              <a:spLocks noChangeShapeType="1"/>
            </p:cNvSpPr>
            <p:nvPr/>
          </p:nvSpPr>
          <p:spPr bwMode="auto">
            <a:xfrm flipV="1">
              <a:off x="4272" y="388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5556" name="Line 20"/>
            <p:cNvSpPr>
              <a:spLocks noChangeShapeType="1"/>
            </p:cNvSpPr>
            <p:nvPr/>
          </p:nvSpPr>
          <p:spPr bwMode="auto">
            <a:xfrm flipV="1">
              <a:off x="4992" y="388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05617" name="Group 81"/>
          <p:cNvGrpSpPr>
            <a:grpSpLocks/>
          </p:cNvGrpSpPr>
          <p:nvPr/>
        </p:nvGrpSpPr>
        <p:grpSpPr bwMode="auto">
          <a:xfrm rot="10800000">
            <a:off x="7010400" y="4267200"/>
            <a:ext cx="1371600" cy="304800"/>
            <a:chOff x="4272" y="3792"/>
            <a:chExt cx="864" cy="192"/>
          </a:xfrm>
        </p:grpSpPr>
        <p:sp>
          <p:nvSpPr>
            <p:cNvPr id="705618" name="Line 82"/>
            <p:cNvSpPr>
              <a:spLocks noChangeShapeType="1"/>
            </p:cNvSpPr>
            <p:nvPr/>
          </p:nvSpPr>
          <p:spPr bwMode="auto">
            <a:xfrm flipV="1">
              <a:off x="4416" y="3792"/>
              <a:ext cx="48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5619" name="Line 83"/>
            <p:cNvSpPr>
              <a:spLocks noChangeShapeType="1"/>
            </p:cNvSpPr>
            <p:nvPr/>
          </p:nvSpPr>
          <p:spPr bwMode="auto">
            <a:xfrm>
              <a:off x="4464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5620" name="Line 84"/>
            <p:cNvSpPr>
              <a:spLocks noChangeShapeType="1"/>
            </p:cNvSpPr>
            <p:nvPr/>
          </p:nvSpPr>
          <p:spPr bwMode="auto">
            <a:xfrm flipH="1">
              <a:off x="4560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5621" name="Line 85"/>
            <p:cNvSpPr>
              <a:spLocks noChangeShapeType="1"/>
            </p:cNvSpPr>
            <p:nvPr/>
          </p:nvSpPr>
          <p:spPr bwMode="auto">
            <a:xfrm>
              <a:off x="4656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5622" name="Line 86"/>
            <p:cNvSpPr>
              <a:spLocks noChangeShapeType="1"/>
            </p:cNvSpPr>
            <p:nvPr/>
          </p:nvSpPr>
          <p:spPr bwMode="auto">
            <a:xfrm flipH="1">
              <a:off x="4752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5623" name="Line 87"/>
            <p:cNvSpPr>
              <a:spLocks noChangeShapeType="1"/>
            </p:cNvSpPr>
            <p:nvPr/>
          </p:nvSpPr>
          <p:spPr bwMode="auto">
            <a:xfrm>
              <a:off x="4848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5624" name="Line 88"/>
            <p:cNvSpPr>
              <a:spLocks noChangeShapeType="1"/>
            </p:cNvSpPr>
            <p:nvPr/>
          </p:nvSpPr>
          <p:spPr bwMode="auto">
            <a:xfrm flipV="1">
              <a:off x="4944" y="3888"/>
              <a:ext cx="48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5625" name="Line 89"/>
            <p:cNvSpPr>
              <a:spLocks noChangeShapeType="1"/>
            </p:cNvSpPr>
            <p:nvPr/>
          </p:nvSpPr>
          <p:spPr bwMode="auto">
            <a:xfrm flipV="1">
              <a:off x="4272" y="388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5626" name="Line 90"/>
            <p:cNvSpPr>
              <a:spLocks noChangeShapeType="1"/>
            </p:cNvSpPr>
            <p:nvPr/>
          </p:nvSpPr>
          <p:spPr bwMode="auto">
            <a:xfrm flipV="1">
              <a:off x="4992" y="388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05633" name="Group 97"/>
          <p:cNvGrpSpPr>
            <a:grpSpLocks/>
          </p:cNvGrpSpPr>
          <p:nvPr/>
        </p:nvGrpSpPr>
        <p:grpSpPr bwMode="auto">
          <a:xfrm rot="10800000">
            <a:off x="7010400" y="3657600"/>
            <a:ext cx="1371600" cy="304800"/>
            <a:chOff x="4272" y="3792"/>
            <a:chExt cx="864" cy="192"/>
          </a:xfrm>
        </p:grpSpPr>
        <p:sp>
          <p:nvSpPr>
            <p:cNvPr id="705634" name="Line 98"/>
            <p:cNvSpPr>
              <a:spLocks noChangeShapeType="1"/>
            </p:cNvSpPr>
            <p:nvPr/>
          </p:nvSpPr>
          <p:spPr bwMode="auto">
            <a:xfrm flipV="1">
              <a:off x="4416" y="3792"/>
              <a:ext cx="48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5635" name="Line 99"/>
            <p:cNvSpPr>
              <a:spLocks noChangeShapeType="1"/>
            </p:cNvSpPr>
            <p:nvPr/>
          </p:nvSpPr>
          <p:spPr bwMode="auto">
            <a:xfrm>
              <a:off x="4464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5636" name="Line 100"/>
            <p:cNvSpPr>
              <a:spLocks noChangeShapeType="1"/>
            </p:cNvSpPr>
            <p:nvPr/>
          </p:nvSpPr>
          <p:spPr bwMode="auto">
            <a:xfrm flipH="1">
              <a:off x="4560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5637" name="Line 101"/>
            <p:cNvSpPr>
              <a:spLocks noChangeShapeType="1"/>
            </p:cNvSpPr>
            <p:nvPr/>
          </p:nvSpPr>
          <p:spPr bwMode="auto">
            <a:xfrm>
              <a:off x="4656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5638" name="Line 102"/>
            <p:cNvSpPr>
              <a:spLocks noChangeShapeType="1"/>
            </p:cNvSpPr>
            <p:nvPr/>
          </p:nvSpPr>
          <p:spPr bwMode="auto">
            <a:xfrm flipH="1">
              <a:off x="4752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5639" name="Line 103"/>
            <p:cNvSpPr>
              <a:spLocks noChangeShapeType="1"/>
            </p:cNvSpPr>
            <p:nvPr/>
          </p:nvSpPr>
          <p:spPr bwMode="auto">
            <a:xfrm>
              <a:off x="4848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5640" name="Line 104"/>
            <p:cNvSpPr>
              <a:spLocks noChangeShapeType="1"/>
            </p:cNvSpPr>
            <p:nvPr/>
          </p:nvSpPr>
          <p:spPr bwMode="auto">
            <a:xfrm flipV="1">
              <a:off x="4944" y="3888"/>
              <a:ext cx="48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5641" name="Line 105"/>
            <p:cNvSpPr>
              <a:spLocks noChangeShapeType="1"/>
            </p:cNvSpPr>
            <p:nvPr/>
          </p:nvSpPr>
          <p:spPr bwMode="auto">
            <a:xfrm flipV="1">
              <a:off x="4272" y="388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5642" name="Line 106"/>
            <p:cNvSpPr>
              <a:spLocks noChangeShapeType="1"/>
            </p:cNvSpPr>
            <p:nvPr/>
          </p:nvSpPr>
          <p:spPr bwMode="auto">
            <a:xfrm flipV="1">
              <a:off x="4992" y="388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05696" name="Group 160"/>
          <p:cNvGrpSpPr>
            <a:grpSpLocks/>
          </p:cNvGrpSpPr>
          <p:nvPr/>
        </p:nvGrpSpPr>
        <p:grpSpPr bwMode="auto">
          <a:xfrm>
            <a:off x="6019800" y="3581400"/>
            <a:ext cx="1066800" cy="1485900"/>
            <a:chOff x="3792" y="2256"/>
            <a:chExt cx="672" cy="936"/>
          </a:xfrm>
        </p:grpSpPr>
        <p:grpSp>
          <p:nvGrpSpPr>
            <p:cNvPr id="705611" name="Group 75"/>
            <p:cNvGrpSpPr>
              <a:grpSpLocks/>
            </p:cNvGrpSpPr>
            <p:nvPr/>
          </p:nvGrpSpPr>
          <p:grpSpPr bwMode="auto">
            <a:xfrm>
              <a:off x="3792" y="3024"/>
              <a:ext cx="672" cy="168"/>
              <a:chOff x="624" y="1440"/>
              <a:chExt cx="672" cy="168"/>
            </a:xfrm>
          </p:grpSpPr>
          <p:sp>
            <p:nvSpPr>
              <p:cNvPr id="705612" name="Line 76"/>
              <p:cNvSpPr>
                <a:spLocks noChangeShapeType="1"/>
              </p:cNvSpPr>
              <p:nvPr/>
            </p:nvSpPr>
            <p:spPr bwMode="auto">
              <a:xfrm>
                <a:off x="624" y="1584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5613" name="Oval 77"/>
              <p:cNvSpPr>
                <a:spLocks noChangeArrowheads="1"/>
              </p:cNvSpPr>
              <p:nvPr/>
            </p:nvSpPr>
            <p:spPr bwMode="auto">
              <a:xfrm>
                <a:off x="760" y="1560"/>
                <a:ext cx="48" cy="48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5614" name="Line 78"/>
              <p:cNvSpPr>
                <a:spLocks noChangeShapeType="1"/>
              </p:cNvSpPr>
              <p:nvPr/>
            </p:nvSpPr>
            <p:spPr bwMode="auto">
              <a:xfrm>
                <a:off x="1152" y="1584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5615" name="Oval 79"/>
              <p:cNvSpPr>
                <a:spLocks noChangeArrowheads="1"/>
              </p:cNvSpPr>
              <p:nvPr/>
            </p:nvSpPr>
            <p:spPr bwMode="auto">
              <a:xfrm>
                <a:off x="1112" y="1560"/>
                <a:ext cx="48" cy="48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5616" name="Line 80"/>
              <p:cNvSpPr>
                <a:spLocks noChangeShapeType="1"/>
              </p:cNvSpPr>
              <p:nvPr/>
            </p:nvSpPr>
            <p:spPr bwMode="auto">
              <a:xfrm flipV="1">
                <a:off x="808" y="1440"/>
                <a:ext cx="296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05627" name="Group 91"/>
            <p:cNvGrpSpPr>
              <a:grpSpLocks/>
            </p:cNvGrpSpPr>
            <p:nvPr/>
          </p:nvGrpSpPr>
          <p:grpSpPr bwMode="auto">
            <a:xfrm>
              <a:off x="3792" y="2640"/>
              <a:ext cx="672" cy="168"/>
              <a:chOff x="624" y="1440"/>
              <a:chExt cx="672" cy="168"/>
            </a:xfrm>
          </p:grpSpPr>
          <p:sp>
            <p:nvSpPr>
              <p:cNvPr id="705628" name="Line 92"/>
              <p:cNvSpPr>
                <a:spLocks noChangeShapeType="1"/>
              </p:cNvSpPr>
              <p:nvPr/>
            </p:nvSpPr>
            <p:spPr bwMode="auto">
              <a:xfrm>
                <a:off x="624" y="1584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5629" name="Oval 93"/>
              <p:cNvSpPr>
                <a:spLocks noChangeArrowheads="1"/>
              </p:cNvSpPr>
              <p:nvPr/>
            </p:nvSpPr>
            <p:spPr bwMode="auto">
              <a:xfrm>
                <a:off x="760" y="1560"/>
                <a:ext cx="48" cy="48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5630" name="Line 94"/>
              <p:cNvSpPr>
                <a:spLocks noChangeShapeType="1"/>
              </p:cNvSpPr>
              <p:nvPr/>
            </p:nvSpPr>
            <p:spPr bwMode="auto">
              <a:xfrm>
                <a:off x="1152" y="1584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5631" name="Oval 95"/>
              <p:cNvSpPr>
                <a:spLocks noChangeArrowheads="1"/>
              </p:cNvSpPr>
              <p:nvPr/>
            </p:nvSpPr>
            <p:spPr bwMode="auto">
              <a:xfrm>
                <a:off x="1112" y="1560"/>
                <a:ext cx="48" cy="48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5632" name="Line 96"/>
              <p:cNvSpPr>
                <a:spLocks noChangeShapeType="1"/>
              </p:cNvSpPr>
              <p:nvPr/>
            </p:nvSpPr>
            <p:spPr bwMode="auto">
              <a:xfrm flipV="1">
                <a:off x="808" y="1440"/>
                <a:ext cx="296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05643" name="Group 107"/>
            <p:cNvGrpSpPr>
              <a:grpSpLocks/>
            </p:cNvGrpSpPr>
            <p:nvPr/>
          </p:nvGrpSpPr>
          <p:grpSpPr bwMode="auto">
            <a:xfrm>
              <a:off x="3792" y="2256"/>
              <a:ext cx="672" cy="168"/>
              <a:chOff x="624" y="1440"/>
              <a:chExt cx="672" cy="168"/>
            </a:xfrm>
          </p:grpSpPr>
          <p:sp>
            <p:nvSpPr>
              <p:cNvPr id="705644" name="Line 108"/>
              <p:cNvSpPr>
                <a:spLocks noChangeShapeType="1"/>
              </p:cNvSpPr>
              <p:nvPr/>
            </p:nvSpPr>
            <p:spPr bwMode="auto">
              <a:xfrm>
                <a:off x="624" y="1584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5645" name="Oval 109"/>
              <p:cNvSpPr>
                <a:spLocks noChangeArrowheads="1"/>
              </p:cNvSpPr>
              <p:nvPr/>
            </p:nvSpPr>
            <p:spPr bwMode="auto">
              <a:xfrm>
                <a:off x="760" y="1560"/>
                <a:ext cx="48" cy="48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5646" name="Line 110"/>
              <p:cNvSpPr>
                <a:spLocks noChangeShapeType="1"/>
              </p:cNvSpPr>
              <p:nvPr/>
            </p:nvSpPr>
            <p:spPr bwMode="auto">
              <a:xfrm>
                <a:off x="1152" y="1584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5647" name="Oval 111"/>
              <p:cNvSpPr>
                <a:spLocks noChangeArrowheads="1"/>
              </p:cNvSpPr>
              <p:nvPr/>
            </p:nvSpPr>
            <p:spPr bwMode="auto">
              <a:xfrm>
                <a:off x="1112" y="1560"/>
                <a:ext cx="48" cy="48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5648" name="Line 112"/>
              <p:cNvSpPr>
                <a:spLocks noChangeShapeType="1"/>
              </p:cNvSpPr>
              <p:nvPr/>
            </p:nvSpPr>
            <p:spPr bwMode="auto">
              <a:xfrm flipV="1">
                <a:off x="808" y="1440"/>
                <a:ext cx="296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05650" name="Line 114"/>
          <p:cNvSpPr>
            <a:spLocks noChangeShapeType="1"/>
          </p:cNvSpPr>
          <p:nvPr/>
        </p:nvSpPr>
        <p:spPr bwMode="auto">
          <a:xfrm flipV="1">
            <a:off x="304800" y="3810000"/>
            <a:ext cx="579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5651" name="Line 115"/>
          <p:cNvSpPr>
            <a:spLocks noChangeShapeType="1"/>
          </p:cNvSpPr>
          <p:nvPr/>
        </p:nvSpPr>
        <p:spPr bwMode="auto">
          <a:xfrm flipV="1">
            <a:off x="6019800" y="38100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5652" name="Line 116"/>
          <p:cNvSpPr>
            <a:spLocks noChangeShapeType="1"/>
          </p:cNvSpPr>
          <p:nvPr/>
        </p:nvSpPr>
        <p:spPr bwMode="auto">
          <a:xfrm flipV="1">
            <a:off x="8382000" y="3810000"/>
            <a:ext cx="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5653" name="Line 117"/>
          <p:cNvSpPr>
            <a:spLocks noChangeShapeType="1"/>
          </p:cNvSpPr>
          <p:nvPr/>
        </p:nvSpPr>
        <p:spPr bwMode="auto">
          <a:xfrm flipH="1">
            <a:off x="5715000" y="5410200"/>
            <a:ext cx="2667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05654" name="Group 118"/>
          <p:cNvGrpSpPr>
            <a:grpSpLocks/>
          </p:cNvGrpSpPr>
          <p:nvPr/>
        </p:nvGrpSpPr>
        <p:grpSpPr bwMode="auto">
          <a:xfrm>
            <a:off x="2209800" y="4343400"/>
            <a:ext cx="457200" cy="228600"/>
            <a:chOff x="1872" y="3408"/>
            <a:chExt cx="288" cy="144"/>
          </a:xfrm>
        </p:grpSpPr>
        <p:sp>
          <p:nvSpPr>
            <p:cNvPr id="705655" name="Line 119"/>
            <p:cNvSpPr>
              <a:spLocks noChangeShapeType="1"/>
            </p:cNvSpPr>
            <p:nvPr/>
          </p:nvSpPr>
          <p:spPr bwMode="auto">
            <a:xfrm>
              <a:off x="1872" y="3456"/>
              <a:ext cx="288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5656" name="Line 120"/>
            <p:cNvSpPr>
              <a:spLocks noChangeShapeType="1"/>
            </p:cNvSpPr>
            <p:nvPr/>
          </p:nvSpPr>
          <p:spPr bwMode="auto">
            <a:xfrm>
              <a:off x="1920" y="3504"/>
              <a:ext cx="192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5657" name="Line 121"/>
            <p:cNvSpPr>
              <a:spLocks noChangeShapeType="1"/>
            </p:cNvSpPr>
            <p:nvPr/>
          </p:nvSpPr>
          <p:spPr bwMode="auto">
            <a:xfrm>
              <a:off x="1968" y="3552"/>
              <a:ext cx="96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5658" name="Line 122"/>
            <p:cNvSpPr>
              <a:spLocks noChangeShapeType="1"/>
            </p:cNvSpPr>
            <p:nvPr/>
          </p:nvSpPr>
          <p:spPr bwMode="auto">
            <a:xfrm flipV="1">
              <a:off x="2016" y="3408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05659" name="Group 123"/>
          <p:cNvGrpSpPr>
            <a:grpSpLocks/>
          </p:cNvGrpSpPr>
          <p:nvPr/>
        </p:nvGrpSpPr>
        <p:grpSpPr bwMode="auto">
          <a:xfrm>
            <a:off x="76200" y="4724400"/>
            <a:ext cx="457200" cy="228600"/>
            <a:chOff x="1872" y="3408"/>
            <a:chExt cx="288" cy="144"/>
          </a:xfrm>
        </p:grpSpPr>
        <p:sp>
          <p:nvSpPr>
            <p:cNvPr id="705660" name="Line 124"/>
            <p:cNvSpPr>
              <a:spLocks noChangeShapeType="1"/>
            </p:cNvSpPr>
            <p:nvPr/>
          </p:nvSpPr>
          <p:spPr bwMode="auto">
            <a:xfrm>
              <a:off x="1872" y="3456"/>
              <a:ext cx="288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5661" name="Line 125"/>
            <p:cNvSpPr>
              <a:spLocks noChangeShapeType="1"/>
            </p:cNvSpPr>
            <p:nvPr/>
          </p:nvSpPr>
          <p:spPr bwMode="auto">
            <a:xfrm>
              <a:off x="1920" y="3504"/>
              <a:ext cx="192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5662" name="Line 126"/>
            <p:cNvSpPr>
              <a:spLocks noChangeShapeType="1"/>
            </p:cNvSpPr>
            <p:nvPr/>
          </p:nvSpPr>
          <p:spPr bwMode="auto">
            <a:xfrm>
              <a:off x="1968" y="3552"/>
              <a:ext cx="96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5663" name="Line 127"/>
            <p:cNvSpPr>
              <a:spLocks noChangeShapeType="1"/>
            </p:cNvSpPr>
            <p:nvPr/>
          </p:nvSpPr>
          <p:spPr bwMode="auto">
            <a:xfrm flipV="1">
              <a:off x="2016" y="3408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05666" name="Group 130"/>
          <p:cNvGrpSpPr>
            <a:grpSpLocks/>
          </p:cNvGrpSpPr>
          <p:nvPr/>
        </p:nvGrpSpPr>
        <p:grpSpPr bwMode="auto">
          <a:xfrm>
            <a:off x="1676400" y="3657600"/>
            <a:ext cx="609600" cy="304800"/>
            <a:chOff x="1680" y="3168"/>
            <a:chExt cx="384" cy="192"/>
          </a:xfrm>
        </p:grpSpPr>
        <p:sp>
          <p:nvSpPr>
            <p:cNvPr id="705667" name="Line 131"/>
            <p:cNvSpPr>
              <a:spLocks noChangeShapeType="1"/>
            </p:cNvSpPr>
            <p:nvPr/>
          </p:nvSpPr>
          <p:spPr bwMode="auto">
            <a:xfrm>
              <a:off x="1680" y="3264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5668" name="Oval 132"/>
            <p:cNvSpPr>
              <a:spLocks noChangeArrowheads="1"/>
            </p:cNvSpPr>
            <p:nvPr/>
          </p:nvSpPr>
          <p:spPr bwMode="auto">
            <a:xfrm>
              <a:off x="1776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tx1"/>
                  </a:solidFill>
                </a:rPr>
                <a:t>A</a:t>
              </a:r>
            </a:p>
          </p:txBody>
        </p:sp>
      </p:grpSp>
      <p:sp>
        <p:nvSpPr>
          <p:cNvPr id="705670" name="Line 134"/>
          <p:cNvSpPr>
            <a:spLocks noChangeShapeType="1"/>
          </p:cNvSpPr>
          <p:nvPr/>
        </p:nvSpPr>
        <p:spPr bwMode="auto">
          <a:xfrm flipH="1">
            <a:off x="5715000" y="3962400"/>
            <a:ext cx="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5672" name="Line 136"/>
          <p:cNvSpPr>
            <a:spLocks noChangeShapeType="1"/>
          </p:cNvSpPr>
          <p:nvPr/>
        </p:nvSpPr>
        <p:spPr bwMode="auto">
          <a:xfrm>
            <a:off x="2438400" y="3962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705674" name="Object 138"/>
          <p:cNvGraphicFramePr>
            <a:graphicFrameLocks noChangeAspect="1"/>
          </p:cNvGraphicFramePr>
          <p:nvPr/>
        </p:nvGraphicFramePr>
        <p:xfrm>
          <a:off x="6670675" y="2030413"/>
          <a:ext cx="21907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5890" name="Equation" r:id="rId3" imgW="888840" imgH="279360" progId="Equation.DSMT4">
                  <p:embed/>
                </p:oleObj>
              </mc:Choice>
              <mc:Fallback>
                <p:oleObj name="Equation" r:id="rId3" imgW="888840" imgH="279360" progId="Equation.DSMT4">
                  <p:embed/>
                  <p:pic>
                    <p:nvPicPr>
                      <p:cNvPr id="0" name="Object 1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0675" y="2030413"/>
                        <a:ext cx="219075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5675" name="Text Box 139"/>
          <p:cNvSpPr txBox="1">
            <a:spLocks noChangeArrowheads="1"/>
          </p:cNvSpPr>
          <p:nvPr/>
        </p:nvSpPr>
        <p:spPr bwMode="auto">
          <a:xfrm>
            <a:off x="6934200" y="152400"/>
            <a:ext cx="1981200" cy="15525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2400">
                <a:sym typeface="Symbol" pitchFamily="18" charset="2"/>
              </a:rPr>
              <a:t>*Actually, this is alternating current, later chapter</a:t>
            </a:r>
          </a:p>
        </p:txBody>
      </p:sp>
      <p:sp>
        <p:nvSpPr>
          <p:cNvPr id="705686" name="Text Box 150"/>
          <p:cNvSpPr txBox="1">
            <a:spLocks noChangeArrowheads="1"/>
          </p:cNvSpPr>
          <p:nvPr/>
        </p:nvSpPr>
        <p:spPr bwMode="auto">
          <a:xfrm>
            <a:off x="228600" y="5562600"/>
            <a:ext cx="8382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9900CC"/>
                </a:solidFill>
                <a:sym typeface="Symbol" pitchFamily="18" charset="2"/>
              </a:rPr>
              <a:t>If you put too many things on at once, a lot of current is drawn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9900CC"/>
                </a:solidFill>
                <a:sym typeface="Symbol" pitchFamily="18" charset="2"/>
              </a:rPr>
              <a:t>The wires, which have some resistance, will start to get hot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9900CC"/>
                </a:solidFill>
                <a:sym typeface="Symbol" pitchFamily="18" charset="2"/>
              </a:rPr>
              <a:t>To avoid setting the house on fire, add a fuse (or a circuit breaker)</a:t>
            </a:r>
          </a:p>
        </p:txBody>
      </p:sp>
      <p:grpSp>
        <p:nvGrpSpPr>
          <p:cNvPr id="705689" name="Group 153"/>
          <p:cNvGrpSpPr>
            <a:grpSpLocks/>
          </p:cNvGrpSpPr>
          <p:nvPr/>
        </p:nvGrpSpPr>
        <p:grpSpPr bwMode="auto">
          <a:xfrm>
            <a:off x="2819400" y="3276600"/>
            <a:ext cx="914400" cy="1216025"/>
            <a:chOff x="1776" y="2064"/>
            <a:chExt cx="576" cy="766"/>
          </a:xfrm>
        </p:grpSpPr>
        <p:sp>
          <p:nvSpPr>
            <p:cNvPr id="705684" name="Rectangle 148"/>
            <p:cNvSpPr>
              <a:spLocks noChangeArrowheads="1"/>
            </p:cNvSpPr>
            <p:nvPr/>
          </p:nvSpPr>
          <p:spPr bwMode="auto">
            <a:xfrm>
              <a:off x="1776" y="2328"/>
              <a:ext cx="576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5665" name="Text Box 129"/>
            <p:cNvSpPr txBox="1">
              <a:spLocks noChangeArrowheads="1"/>
            </p:cNvSpPr>
            <p:nvPr/>
          </p:nvSpPr>
          <p:spPr bwMode="auto">
            <a:xfrm>
              <a:off x="1776" y="2064"/>
              <a:ext cx="576" cy="766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rgbClr val="00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chemeClr val="tx1"/>
                  </a:solidFill>
                </a:rPr>
                <a:t>Fuse </a:t>
              </a:r>
              <a:br>
                <a:rPr lang="en-US" sz="2400">
                  <a:solidFill>
                    <a:schemeClr val="tx1"/>
                  </a:solidFill>
                </a:rPr>
              </a:br>
              <a:r>
                <a:rPr lang="en-US" sz="2400">
                  <a:solidFill>
                    <a:schemeClr val="tx1"/>
                  </a:solidFill>
                </a:rPr>
                <a:t/>
              </a:r>
              <a:br>
                <a:rPr lang="en-US" sz="2400">
                  <a:solidFill>
                    <a:schemeClr val="tx1"/>
                  </a:solidFill>
                </a:rPr>
              </a:br>
              <a:r>
                <a:rPr lang="en-US" sz="2400">
                  <a:solidFill>
                    <a:schemeClr val="tx1"/>
                  </a:solidFill>
                </a:rPr>
                <a:t>box</a:t>
              </a:r>
            </a:p>
          </p:txBody>
        </p:sp>
        <p:sp>
          <p:nvSpPr>
            <p:cNvPr id="705680" name="Line 144"/>
            <p:cNvSpPr>
              <a:spLocks noChangeShapeType="1"/>
            </p:cNvSpPr>
            <p:nvPr/>
          </p:nvSpPr>
          <p:spPr bwMode="auto">
            <a:xfrm>
              <a:off x="2256" y="2400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5677" name="Freeform 141"/>
            <p:cNvSpPr>
              <a:spLocks/>
            </p:cNvSpPr>
            <p:nvPr/>
          </p:nvSpPr>
          <p:spPr bwMode="auto">
            <a:xfrm>
              <a:off x="1904" y="2328"/>
              <a:ext cx="336" cy="144"/>
            </a:xfrm>
            <a:custGeom>
              <a:avLst/>
              <a:gdLst>
                <a:gd name="T0" fmla="*/ 0 w 480"/>
                <a:gd name="T1" fmla="*/ 112 h 224"/>
                <a:gd name="T2" fmla="*/ 96 w 480"/>
                <a:gd name="T3" fmla="*/ 16 h 224"/>
                <a:gd name="T4" fmla="*/ 336 w 480"/>
                <a:gd name="T5" fmla="*/ 208 h 224"/>
                <a:gd name="T6" fmla="*/ 480 w 480"/>
                <a:gd name="T7" fmla="*/ 11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0" h="224">
                  <a:moveTo>
                    <a:pt x="0" y="112"/>
                  </a:moveTo>
                  <a:cubicBezTo>
                    <a:pt x="20" y="56"/>
                    <a:pt x="40" y="0"/>
                    <a:pt x="96" y="16"/>
                  </a:cubicBezTo>
                  <a:cubicBezTo>
                    <a:pt x="152" y="32"/>
                    <a:pt x="272" y="192"/>
                    <a:pt x="336" y="208"/>
                  </a:cubicBezTo>
                  <a:cubicBezTo>
                    <a:pt x="400" y="224"/>
                    <a:pt x="440" y="168"/>
                    <a:pt x="480" y="112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5678" name="Oval 142"/>
            <p:cNvSpPr>
              <a:spLocks noChangeArrowheads="1"/>
            </p:cNvSpPr>
            <p:nvPr/>
          </p:nvSpPr>
          <p:spPr bwMode="auto">
            <a:xfrm>
              <a:off x="2224" y="2384"/>
              <a:ext cx="48" cy="48"/>
            </a:xfrm>
            <a:prstGeom prst="ellipse">
              <a:avLst/>
            </a:prstGeom>
            <a:solidFill>
              <a:srgbClr val="FFFFCC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5679" name="Oval 143"/>
            <p:cNvSpPr>
              <a:spLocks noChangeArrowheads="1"/>
            </p:cNvSpPr>
            <p:nvPr/>
          </p:nvSpPr>
          <p:spPr bwMode="auto">
            <a:xfrm>
              <a:off x="1872" y="2376"/>
              <a:ext cx="48" cy="48"/>
            </a:xfrm>
            <a:prstGeom prst="ellipse">
              <a:avLst/>
            </a:prstGeom>
            <a:solidFill>
              <a:srgbClr val="FFFFCC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5681" name="Line 145"/>
            <p:cNvSpPr>
              <a:spLocks noChangeShapeType="1"/>
            </p:cNvSpPr>
            <p:nvPr/>
          </p:nvSpPr>
          <p:spPr bwMode="auto">
            <a:xfrm>
              <a:off x="1776" y="2400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5671" name="Line 135"/>
          <p:cNvSpPr>
            <a:spLocks noChangeShapeType="1"/>
          </p:cNvSpPr>
          <p:nvPr/>
        </p:nvSpPr>
        <p:spPr bwMode="auto">
          <a:xfrm flipH="1" flipV="1">
            <a:off x="2438400" y="3962400"/>
            <a:ext cx="327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05709" name="Group 173"/>
          <p:cNvGrpSpPr>
            <a:grpSpLocks/>
          </p:cNvGrpSpPr>
          <p:nvPr/>
        </p:nvGrpSpPr>
        <p:grpSpPr bwMode="auto">
          <a:xfrm>
            <a:off x="6019800" y="3746500"/>
            <a:ext cx="1066800" cy="1320800"/>
            <a:chOff x="3792" y="2360"/>
            <a:chExt cx="672" cy="832"/>
          </a:xfrm>
        </p:grpSpPr>
        <p:grpSp>
          <p:nvGrpSpPr>
            <p:cNvPr id="705690" name="Group 154"/>
            <p:cNvGrpSpPr>
              <a:grpSpLocks/>
            </p:cNvGrpSpPr>
            <p:nvPr/>
          </p:nvGrpSpPr>
          <p:grpSpPr bwMode="auto">
            <a:xfrm>
              <a:off x="3792" y="2360"/>
              <a:ext cx="672" cy="64"/>
              <a:chOff x="2016" y="1544"/>
              <a:chExt cx="672" cy="64"/>
            </a:xfrm>
          </p:grpSpPr>
          <p:sp>
            <p:nvSpPr>
              <p:cNvPr id="705691" name="Line 155"/>
              <p:cNvSpPr>
                <a:spLocks noChangeShapeType="1"/>
              </p:cNvSpPr>
              <p:nvPr/>
            </p:nvSpPr>
            <p:spPr bwMode="auto">
              <a:xfrm>
                <a:off x="2016" y="1584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5692" name="Oval 156"/>
              <p:cNvSpPr>
                <a:spLocks noChangeArrowheads="1"/>
              </p:cNvSpPr>
              <p:nvPr/>
            </p:nvSpPr>
            <p:spPr bwMode="auto">
              <a:xfrm>
                <a:off x="2152" y="1560"/>
                <a:ext cx="48" cy="48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5693" name="Line 157"/>
              <p:cNvSpPr>
                <a:spLocks noChangeShapeType="1"/>
              </p:cNvSpPr>
              <p:nvPr/>
            </p:nvSpPr>
            <p:spPr bwMode="auto">
              <a:xfrm>
                <a:off x="2544" y="1584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5694" name="Oval 158"/>
              <p:cNvSpPr>
                <a:spLocks noChangeArrowheads="1"/>
              </p:cNvSpPr>
              <p:nvPr/>
            </p:nvSpPr>
            <p:spPr bwMode="auto">
              <a:xfrm>
                <a:off x="2504" y="1560"/>
                <a:ext cx="48" cy="48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5695" name="Line 159"/>
              <p:cNvSpPr>
                <a:spLocks noChangeShapeType="1"/>
              </p:cNvSpPr>
              <p:nvPr/>
            </p:nvSpPr>
            <p:spPr bwMode="auto">
              <a:xfrm flipV="1">
                <a:off x="2200" y="1544"/>
                <a:ext cx="344" cy="4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05697" name="Group 161"/>
            <p:cNvGrpSpPr>
              <a:grpSpLocks/>
            </p:cNvGrpSpPr>
            <p:nvPr/>
          </p:nvGrpSpPr>
          <p:grpSpPr bwMode="auto">
            <a:xfrm>
              <a:off x="3792" y="2744"/>
              <a:ext cx="672" cy="64"/>
              <a:chOff x="2016" y="1544"/>
              <a:chExt cx="672" cy="64"/>
            </a:xfrm>
          </p:grpSpPr>
          <p:sp>
            <p:nvSpPr>
              <p:cNvPr id="705698" name="Line 162"/>
              <p:cNvSpPr>
                <a:spLocks noChangeShapeType="1"/>
              </p:cNvSpPr>
              <p:nvPr/>
            </p:nvSpPr>
            <p:spPr bwMode="auto">
              <a:xfrm>
                <a:off x="2016" y="1584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5699" name="Oval 163"/>
              <p:cNvSpPr>
                <a:spLocks noChangeArrowheads="1"/>
              </p:cNvSpPr>
              <p:nvPr/>
            </p:nvSpPr>
            <p:spPr bwMode="auto">
              <a:xfrm>
                <a:off x="2152" y="1560"/>
                <a:ext cx="48" cy="48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5700" name="Line 164"/>
              <p:cNvSpPr>
                <a:spLocks noChangeShapeType="1"/>
              </p:cNvSpPr>
              <p:nvPr/>
            </p:nvSpPr>
            <p:spPr bwMode="auto">
              <a:xfrm>
                <a:off x="2544" y="1584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5701" name="Oval 165"/>
              <p:cNvSpPr>
                <a:spLocks noChangeArrowheads="1"/>
              </p:cNvSpPr>
              <p:nvPr/>
            </p:nvSpPr>
            <p:spPr bwMode="auto">
              <a:xfrm>
                <a:off x="2504" y="1560"/>
                <a:ext cx="48" cy="48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5702" name="Line 166"/>
              <p:cNvSpPr>
                <a:spLocks noChangeShapeType="1"/>
              </p:cNvSpPr>
              <p:nvPr/>
            </p:nvSpPr>
            <p:spPr bwMode="auto">
              <a:xfrm flipV="1">
                <a:off x="2200" y="1544"/>
                <a:ext cx="344" cy="4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05703" name="Group 167"/>
            <p:cNvGrpSpPr>
              <a:grpSpLocks/>
            </p:cNvGrpSpPr>
            <p:nvPr/>
          </p:nvGrpSpPr>
          <p:grpSpPr bwMode="auto">
            <a:xfrm>
              <a:off x="3792" y="3128"/>
              <a:ext cx="672" cy="64"/>
              <a:chOff x="2016" y="1544"/>
              <a:chExt cx="672" cy="64"/>
            </a:xfrm>
          </p:grpSpPr>
          <p:sp>
            <p:nvSpPr>
              <p:cNvPr id="705704" name="Line 168"/>
              <p:cNvSpPr>
                <a:spLocks noChangeShapeType="1"/>
              </p:cNvSpPr>
              <p:nvPr/>
            </p:nvSpPr>
            <p:spPr bwMode="auto">
              <a:xfrm>
                <a:off x="2016" y="1584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5705" name="Oval 169"/>
              <p:cNvSpPr>
                <a:spLocks noChangeArrowheads="1"/>
              </p:cNvSpPr>
              <p:nvPr/>
            </p:nvSpPr>
            <p:spPr bwMode="auto">
              <a:xfrm>
                <a:off x="2152" y="1560"/>
                <a:ext cx="48" cy="48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5706" name="Line 170"/>
              <p:cNvSpPr>
                <a:spLocks noChangeShapeType="1"/>
              </p:cNvSpPr>
              <p:nvPr/>
            </p:nvSpPr>
            <p:spPr bwMode="auto">
              <a:xfrm>
                <a:off x="2544" y="1584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5707" name="Oval 171"/>
              <p:cNvSpPr>
                <a:spLocks noChangeArrowheads="1"/>
              </p:cNvSpPr>
              <p:nvPr/>
            </p:nvSpPr>
            <p:spPr bwMode="auto">
              <a:xfrm>
                <a:off x="2504" y="1560"/>
                <a:ext cx="48" cy="48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5708" name="Line 172"/>
              <p:cNvSpPr>
                <a:spLocks noChangeShapeType="1"/>
              </p:cNvSpPr>
              <p:nvPr/>
            </p:nvSpPr>
            <p:spPr bwMode="auto">
              <a:xfrm flipV="1">
                <a:off x="2200" y="1544"/>
                <a:ext cx="344" cy="4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pic>
        <p:nvPicPr>
          <p:cNvPr id="705712" name="Picture 176" descr="j028082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190875"/>
            <a:ext cx="762000" cy="60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5713" name="Picture 177" descr="j028082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962400"/>
            <a:ext cx="762000" cy="60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5716" name="Text Box 180"/>
          <p:cNvSpPr txBox="1">
            <a:spLocks noChangeArrowheads="1"/>
          </p:cNvSpPr>
          <p:nvPr/>
        </p:nvSpPr>
        <p:spPr bwMode="auto">
          <a:xfrm>
            <a:off x="3048000" y="48768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</a:rPr>
              <a:t>Inside House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0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0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0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0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0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0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0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0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05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05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0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0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05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05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7056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5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705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05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05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705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705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6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056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056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705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5539" grpId="0" uiExpand="1" build="p"/>
      <p:bldP spid="705675" grpId="0" animBg="1"/>
      <p:bldP spid="705686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09600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Warmup</a:t>
            </a:r>
            <a:r>
              <a:rPr lang="en-US" dirty="0" smtClean="0">
                <a:solidFill>
                  <a:srgbClr val="FF0000"/>
                </a:solidFill>
              </a:rPr>
              <a:t> 11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7464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75" y="2679700"/>
            <a:ext cx="7994650" cy="149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79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62" name="Rectangle 2"/>
          <p:cNvSpPr>
            <a:spLocks noChangeArrowheads="1"/>
          </p:cNvSpPr>
          <p:nvPr/>
        </p:nvSpPr>
        <p:spPr bwMode="auto">
          <a:xfrm>
            <a:off x="4343400" y="1600200"/>
            <a:ext cx="2209800" cy="12954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563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400">
                <a:solidFill>
                  <a:schemeClr val="tx1"/>
                </a:solidFill>
              </a:rPr>
              <a:t>Why three wires?</a:t>
            </a:r>
          </a:p>
        </p:txBody>
      </p:sp>
      <p:sp>
        <p:nvSpPr>
          <p:cNvPr id="706564" name="Text Box 4"/>
          <p:cNvSpPr txBox="1">
            <a:spLocks noChangeArrowheads="1"/>
          </p:cNvSpPr>
          <p:nvPr/>
        </p:nvSpPr>
        <p:spPr bwMode="auto">
          <a:xfrm>
            <a:off x="0" y="838200"/>
            <a:ext cx="8763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  <a:sym typeface="Symbol" pitchFamily="18" charset="2"/>
              </a:rPr>
              <a:t>If a device is functioning properly, you need only two wires</a:t>
            </a: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  <a:sym typeface="Symbol" pitchFamily="18" charset="2"/>
              </a:rPr>
              <a:t>“Live” and “Neutral” wires</a:t>
            </a:r>
          </a:p>
        </p:txBody>
      </p:sp>
      <p:sp>
        <p:nvSpPr>
          <p:cNvPr id="706676" name="Text Box 116"/>
          <p:cNvSpPr txBox="1">
            <a:spLocks noChangeArrowheads="1"/>
          </p:cNvSpPr>
          <p:nvPr/>
        </p:nvSpPr>
        <p:spPr bwMode="auto">
          <a:xfrm>
            <a:off x="5334000" y="243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</a:rPr>
              <a:t>Toaster</a:t>
            </a:r>
          </a:p>
        </p:txBody>
      </p:sp>
      <p:sp>
        <p:nvSpPr>
          <p:cNvPr id="706679" name="Line 119"/>
          <p:cNvSpPr>
            <a:spLocks noChangeShapeType="1"/>
          </p:cNvSpPr>
          <p:nvPr/>
        </p:nvSpPr>
        <p:spPr bwMode="auto">
          <a:xfrm rot="10800000" flipV="1">
            <a:off x="5943600" y="2362200"/>
            <a:ext cx="762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80" name="Line 120"/>
          <p:cNvSpPr>
            <a:spLocks noChangeShapeType="1"/>
          </p:cNvSpPr>
          <p:nvPr/>
        </p:nvSpPr>
        <p:spPr bwMode="auto">
          <a:xfrm rot="10800000">
            <a:off x="5791200" y="2209800"/>
            <a:ext cx="1524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81" name="Line 121"/>
          <p:cNvSpPr>
            <a:spLocks noChangeShapeType="1"/>
          </p:cNvSpPr>
          <p:nvPr/>
        </p:nvSpPr>
        <p:spPr bwMode="auto">
          <a:xfrm rot="10800000" flipH="1">
            <a:off x="5638800" y="2209800"/>
            <a:ext cx="1524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82" name="Line 122"/>
          <p:cNvSpPr>
            <a:spLocks noChangeShapeType="1"/>
          </p:cNvSpPr>
          <p:nvPr/>
        </p:nvSpPr>
        <p:spPr bwMode="auto">
          <a:xfrm rot="10800000">
            <a:off x="5486400" y="2209800"/>
            <a:ext cx="1524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83" name="Line 123"/>
          <p:cNvSpPr>
            <a:spLocks noChangeShapeType="1"/>
          </p:cNvSpPr>
          <p:nvPr/>
        </p:nvSpPr>
        <p:spPr bwMode="auto">
          <a:xfrm rot="10800000" flipH="1">
            <a:off x="5334000" y="2209800"/>
            <a:ext cx="1524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84" name="Line 124"/>
          <p:cNvSpPr>
            <a:spLocks noChangeShapeType="1"/>
          </p:cNvSpPr>
          <p:nvPr/>
        </p:nvSpPr>
        <p:spPr bwMode="auto">
          <a:xfrm rot="10800000">
            <a:off x="5181600" y="2209800"/>
            <a:ext cx="1524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85" name="Line 125"/>
          <p:cNvSpPr>
            <a:spLocks noChangeShapeType="1"/>
          </p:cNvSpPr>
          <p:nvPr/>
        </p:nvSpPr>
        <p:spPr bwMode="auto">
          <a:xfrm rot="10800000" flipV="1">
            <a:off x="5105400" y="2209800"/>
            <a:ext cx="762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86" name="Line 126"/>
          <p:cNvSpPr>
            <a:spLocks noChangeShapeType="1"/>
          </p:cNvSpPr>
          <p:nvPr/>
        </p:nvSpPr>
        <p:spPr bwMode="auto">
          <a:xfrm rot="10800000" flipV="1">
            <a:off x="6019800" y="236220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87" name="Line 127"/>
          <p:cNvSpPr>
            <a:spLocks noChangeShapeType="1"/>
          </p:cNvSpPr>
          <p:nvPr/>
        </p:nvSpPr>
        <p:spPr bwMode="auto">
          <a:xfrm rot="10800000" flipV="1">
            <a:off x="4876800" y="2362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88" name="Line 128"/>
          <p:cNvSpPr>
            <a:spLocks noChangeShapeType="1"/>
          </p:cNvSpPr>
          <p:nvPr/>
        </p:nvSpPr>
        <p:spPr bwMode="auto">
          <a:xfrm>
            <a:off x="4876800" y="19812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10" name="Line 150"/>
          <p:cNvSpPr>
            <a:spLocks noChangeShapeType="1"/>
          </p:cNvSpPr>
          <p:nvPr/>
        </p:nvSpPr>
        <p:spPr bwMode="auto">
          <a:xfrm>
            <a:off x="6248400" y="1905000"/>
            <a:ext cx="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11" name="Line 151"/>
          <p:cNvSpPr>
            <a:spLocks noChangeShapeType="1"/>
          </p:cNvSpPr>
          <p:nvPr/>
        </p:nvSpPr>
        <p:spPr bwMode="auto">
          <a:xfrm flipH="1">
            <a:off x="5943600" y="19050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06713" name="Group 153"/>
          <p:cNvGrpSpPr>
            <a:grpSpLocks/>
          </p:cNvGrpSpPr>
          <p:nvPr/>
        </p:nvGrpSpPr>
        <p:grpSpPr bwMode="auto">
          <a:xfrm>
            <a:off x="4876800" y="1841500"/>
            <a:ext cx="1066800" cy="101600"/>
            <a:chOff x="2016" y="1544"/>
            <a:chExt cx="672" cy="64"/>
          </a:xfrm>
        </p:grpSpPr>
        <p:sp>
          <p:nvSpPr>
            <p:cNvPr id="706714" name="Line 154"/>
            <p:cNvSpPr>
              <a:spLocks noChangeShapeType="1"/>
            </p:cNvSpPr>
            <p:nvPr/>
          </p:nvSpPr>
          <p:spPr bwMode="auto">
            <a:xfrm>
              <a:off x="2016" y="1584"/>
              <a:ext cx="14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715" name="Oval 155"/>
            <p:cNvSpPr>
              <a:spLocks noChangeArrowheads="1"/>
            </p:cNvSpPr>
            <p:nvPr/>
          </p:nvSpPr>
          <p:spPr bwMode="auto">
            <a:xfrm>
              <a:off x="2152" y="1560"/>
              <a:ext cx="48" cy="48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716" name="Line 156"/>
            <p:cNvSpPr>
              <a:spLocks noChangeShapeType="1"/>
            </p:cNvSpPr>
            <p:nvPr/>
          </p:nvSpPr>
          <p:spPr bwMode="auto">
            <a:xfrm>
              <a:off x="2544" y="1584"/>
              <a:ext cx="14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717" name="Oval 157"/>
            <p:cNvSpPr>
              <a:spLocks noChangeArrowheads="1"/>
            </p:cNvSpPr>
            <p:nvPr/>
          </p:nvSpPr>
          <p:spPr bwMode="auto">
            <a:xfrm>
              <a:off x="2504" y="1560"/>
              <a:ext cx="48" cy="48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718" name="Line 158"/>
            <p:cNvSpPr>
              <a:spLocks noChangeShapeType="1"/>
            </p:cNvSpPr>
            <p:nvPr/>
          </p:nvSpPr>
          <p:spPr bwMode="auto">
            <a:xfrm flipV="1">
              <a:off x="2200" y="1544"/>
              <a:ext cx="344" cy="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06731" name="Group 171"/>
          <p:cNvGrpSpPr>
            <a:grpSpLocks/>
          </p:cNvGrpSpPr>
          <p:nvPr/>
        </p:nvGrpSpPr>
        <p:grpSpPr bwMode="auto">
          <a:xfrm>
            <a:off x="1371600" y="2362200"/>
            <a:ext cx="457200" cy="228600"/>
            <a:chOff x="1872" y="3408"/>
            <a:chExt cx="288" cy="144"/>
          </a:xfrm>
        </p:grpSpPr>
        <p:sp>
          <p:nvSpPr>
            <p:cNvPr id="706732" name="Line 172"/>
            <p:cNvSpPr>
              <a:spLocks noChangeShapeType="1"/>
            </p:cNvSpPr>
            <p:nvPr/>
          </p:nvSpPr>
          <p:spPr bwMode="auto">
            <a:xfrm>
              <a:off x="1872" y="3456"/>
              <a:ext cx="288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733" name="Line 173"/>
            <p:cNvSpPr>
              <a:spLocks noChangeShapeType="1"/>
            </p:cNvSpPr>
            <p:nvPr/>
          </p:nvSpPr>
          <p:spPr bwMode="auto">
            <a:xfrm>
              <a:off x="1920" y="3504"/>
              <a:ext cx="192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734" name="Line 174"/>
            <p:cNvSpPr>
              <a:spLocks noChangeShapeType="1"/>
            </p:cNvSpPr>
            <p:nvPr/>
          </p:nvSpPr>
          <p:spPr bwMode="auto">
            <a:xfrm>
              <a:off x="1968" y="3552"/>
              <a:ext cx="96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735" name="Line 175"/>
            <p:cNvSpPr>
              <a:spLocks noChangeShapeType="1"/>
            </p:cNvSpPr>
            <p:nvPr/>
          </p:nvSpPr>
          <p:spPr bwMode="auto">
            <a:xfrm flipV="1">
              <a:off x="2016" y="3408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6736" name="Line 176"/>
          <p:cNvSpPr>
            <a:spLocks noChangeShapeType="1"/>
          </p:cNvSpPr>
          <p:nvPr/>
        </p:nvSpPr>
        <p:spPr bwMode="auto">
          <a:xfrm>
            <a:off x="1600200" y="19812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37" name="Line 177"/>
          <p:cNvSpPr>
            <a:spLocks noChangeShapeType="1"/>
          </p:cNvSpPr>
          <p:nvPr/>
        </p:nvSpPr>
        <p:spPr bwMode="auto">
          <a:xfrm>
            <a:off x="5943600" y="16002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38" name="Text Box 178"/>
          <p:cNvSpPr txBox="1">
            <a:spLocks noChangeArrowheads="1"/>
          </p:cNvSpPr>
          <p:nvPr/>
        </p:nvSpPr>
        <p:spPr bwMode="auto">
          <a:xfrm>
            <a:off x="0" y="3048000"/>
            <a:ext cx="73914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  <a:sym typeface="Symbol" pitchFamily="18" charset="2"/>
              </a:rPr>
              <a:t>If the live wire accidentally touches the casing, the person can be electrocuted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  <a:sym typeface="Symbol" pitchFamily="18" charset="2"/>
              </a:rPr>
              <a:t>The wrong solution – connect the neutral to the casing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  <a:sym typeface="Symbol" pitchFamily="18" charset="2"/>
              </a:rPr>
              <a:t>Now imagine the neutral wire breaks</a:t>
            </a: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  <a:sym typeface="Symbol" pitchFamily="18" charset="2"/>
              </a:rPr>
              <a:t>The person again can be electrocuted</a:t>
            </a:r>
          </a:p>
        </p:txBody>
      </p:sp>
      <p:pic>
        <p:nvPicPr>
          <p:cNvPr id="706756" name="Picture 196" descr="j007870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53200" y="1295400"/>
            <a:ext cx="1165225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06760" name="Group 200"/>
          <p:cNvGrpSpPr>
            <a:grpSpLocks/>
          </p:cNvGrpSpPr>
          <p:nvPr/>
        </p:nvGrpSpPr>
        <p:grpSpPr bwMode="auto">
          <a:xfrm>
            <a:off x="7467600" y="3048000"/>
            <a:ext cx="457200" cy="228600"/>
            <a:chOff x="1872" y="3408"/>
            <a:chExt cx="288" cy="144"/>
          </a:xfrm>
        </p:grpSpPr>
        <p:sp>
          <p:nvSpPr>
            <p:cNvPr id="706761" name="Line 201"/>
            <p:cNvSpPr>
              <a:spLocks noChangeShapeType="1"/>
            </p:cNvSpPr>
            <p:nvPr/>
          </p:nvSpPr>
          <p:spPr bwMode="auto">
            <a:xfrm>
              <a:off x="1872" y="3456"/>
              <a:ext cx="288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762" name="Line 202"/>
            <p:cNvSpPr>
              <a:spLocks noChangeShapeType="1"/>
            </p:cNvSpPr>
            <p:nvPr/>
          </p:nvSpPr>
          <p:spPr bwMode="auto">
            <a:xfrm>
              <a:off x="1920" y="3504"/>
              <a:ext cx="192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763" name="Line 203"/>
            <p:cNvSpPr>
              <a:spLocks noChangeShapeType="1"/>
            </p:cNvSpPr>
            <p:nvPr/>
          </p:nvSpPr>
          <p:spPr bwMode="auto">
            <a:xfrm>
              <a:off x="1968" y="3552"/>
              <a:ext cx="96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764" name="Line 204"/>
            <p:cNvSpPr>
              <a:spLocks noChangeShapeType="1"/>
            </p:cNvSpPr>
            <p:nvPr/>
          </p:nvSpPr>
          <p:spPr bwMode="auto">
            <a:xfrm flipV="1">
              <a:off x="2016" y="3408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6766" name="Rectangle 206"/>
          <p:cNvSpPr>
            <a:spLocks noChangeArrowheads="1"/>
          </p:cNvSpPr>
          <p:nvPr/>
        </p:nvSpPr>
        <p:spPr bwMode="auto">
          <a:xfrm>
            <a:off x="4343400" y="1600200"/>
            <a:ext cx="2209800" cy="1295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77" name="Line 117"/>
          <p:cNvSpPr>
            <a:spLocks noChangeShapeType="1"/>
          </p:cNvSpPr>
          <p:nvPr/>
        </p:nvSpPr>
        <p:spPr bwMode="auto">
          <a:xfrm>
            <a:off x="4343400" y="1828800"/>
            <a:ext cx="0" cy="304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08" name="Line 148"/>
          <p:cNvSpPr>
            <a:spLocks noChangeShapeType="1"/>
          </p:cNvSpPr>
          <p:nvPr/>
        </p:nvSpPr>
        <p:spPr bwMode="auto">
          <a:xfrm flipH="1">
            <a:off x="914400" y="1905000"/>
            <a:ext cx="3962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09" name="Line 149"/>
          <p:cNvSpPr>
            <a:spLocks noChangeShapeType="1"/>
          </p:cNvSpPr>
          <p:nvPr/>
        </p:nvSpPr>
        <p:spPr bwMode="auto">
          <a:xfrm flipH="1">
            <a:off x="1600200" y="1981200"/>
            <a:ext cx="327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67" name="Line 207"/>
          <p:cNvSpPr>
            <a:spLocks noChangeShapeType="1"/>
          </p:cNvSpPr>
          <p:nvPr/>
        </p:nvSpPr>
        <p:spPr bwMode="auto">
          <a:xfrm flipH="1">
            <a:off x="4876800" y="2362200"/>
            <a:ext cx="0" cy="533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68" name="Line 208"/>
          <p:cNvSpPr>
            <a:spLocks noChangeShapeType="1"/>
          </p:cNvSpPr>
          <p:nvPr/>
        </p:nvSpPr>
        <p:spPr bwMode="auto">
          <a:xfrm>
            <a:off x="2590800" y="19812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06773" name="Group 213"/>
          <p:cNvGrpSpPr>
            <a:grpSpLocks/>
          </p:cNvGrpSpPr>
          <p:nvPr/>
        </p:nvGrpSpPr>
        <p:grpSpPr bwMode="auto">
          <a:xfrm>
            <a:off x="2895600" y="1981200"/>
            <a:ext cx="2209800" cy="914400"/>
            <a:chOff x="1824" y="1248"/>
            <a:chExt cx="1392" cy="576"/>
          </a:xfrm>
        </p:grpSpPr>
        <p:sp>
          <p:nvSpPr>
            <p:cNvPr id="706769" name="Line 209"/>
            <p:cNvSpPr>
              <a:spLocks noChangeShapeType="1"/>
            </p:cNvSpPr>
            <p:nvPr/>
          </p:nvSpPr>
          <p:spPr bwMode="auto">
            <a:xfrm flipH="1">
              <a:off x="1824" y="1248"/>
              <a:ext cx="124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770" name="Line 210"/>
            <p:cNvSpPr>
              <a:spLocks noChangeShapeType="1"/>
            </p:cNvSpPr>
            <p:nvPr/>
          </p:nvSpPr>
          <p:spPr bwMode="auto">
            <a:xfrm flipH="1">
              <a:off x="3072" y="1248"/>
              <a:ext cx="0" cy="5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772" name="Line 212"/>
            <p:cNvSpPr>
              <a:spLocks noChangeShapeType="1"/>
            </p:cNvSpPr>
            <p:nvPr/>
          </p:nvSpPr>
          <p:spPr bwMode="auto">
            <a:xfrm flipH="1">
              <a:off x="3072" y="1488"/>
              <a:ext cx="14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6775" name="Text Box 215"/>
          <p:cNvSpPr txBox="1">
            <a:spLocks noChangeArrowheads="1"/>
          </p:cNvSpPr>
          <p:nvPr/>
        </p:nvSpPr>
        <p:spPr bwMode="auto">
          <a:xfrm>
            <a:off x="0" y="4940300"/>
            <a:ext cx="73914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  <a:sym typeface="Symbol" pitchFamily="18" charset="2"/>
              </a:rPr>
              <a:t>The right solution:  Add a third “ground” wire connected directly to ground</a:t>
            </a: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  <a:sym typeface="Symbol" pitchFamily="18" charset="2"/>
              </a:rPr>
              <a:t>Normally no current will flow in this wire</a:t>
            </a: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  <a:sym typeface="Symbol" pitchFamily="18" charset="2"/>
              </a:rPr>
              <a:t>If the hot wire touches the casing, it will trigger the fuse/circuit breaker and protect the person</a:t>
            </a:r>
          </a:p>
        </p:txBody>
      </p:sp>
      <p:grpSp>
        <p:nvGrpSpPr>
          <p:cNvPr id="706777" name="Group 217"/>
          <p:cNvGrpSpPr>
            <a:grpSpLocks/>
          </p:cNvGrpSpPr>
          <p:nvPr/>
        </p:nvGrpSpPr>
        <p:grpSpPr bwMode="auto">
          <a:xfrm>
            <a:off x="1600200" y="2057400"/>
            <a:ext cx="2971800" cy="838200"/>
            <a:chOff x="1008" y="1296"/>
            <a:chExt cx="1872" cy="528"/>
          </a:xfrm>
        </p:grpSpPr>
        <p:sp>
          <p:nvSpPr>
            <p:cNvPr id="706774" name="Line 214"/>
            <p:cNvSpPr>
              <a:spLocks noChangeShapeType="1"/>
            </p:cNvSpPr>
            <p:nvPr/>
          </p:nvSpPr>
          <p:spPr bwMode="auto">
            <a:xfrm flipH="1">
              <a:off x="1008" y="1296"/>
              <a:ext cx="1872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776" name="Line 216"/>
            <p:cNvSpPr>
              <a:spLocks noChangeShapeType="1"/>
            </p:cNvSpPr>
            <p:nvPr/>
          </p:nvSpPr>
          <p:spPr bwMode="auto">
            <a:xfrm flipH="1">
              <a:off x="2880" y="1296"/>
              <a:ext cx="0" cy="528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06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06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06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06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06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06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06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06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06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7067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7067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06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06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06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06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706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706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9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706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7067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7067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7067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7067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06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06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067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067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067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067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706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64" grpId="0" build="p"/>
      <p:bldP spid="706737" grpId="0" animBg="1"/>
      <p:bldP spid="706737" grpId="1" animBg="1"/>
      <p:bldP spid="706738" grpId="0" uiExpand="1" build="p"/>
      <p:bldP spid="706766" grpId="0" animBg="1"/>
      <p:bldP spid="706766" grpId="1" animBg="1"/>
      <p:bldP spid="706766" grpId="2" animBg="1"/>
      <p:bldP spid="706766" grpId="3" animBg="1"/>
      <p:bldP spid="706767" grpId="0" animBg="1"/>
      <p:bldP spid="706767" grpId="1" animBg="1"/>
      <p:bldP spid="706768" grpId="0" animBg="1"/>
      <p:bldP spid="706768" grpId="1" animBg="1"/>
      <p:bldP spid="7067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09600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Warmup</a:t>
            </a:r>
            <a:r>
              <a:rPr lang="en-US" dirty="0" smtClean="0">
                <a:solidFill>
                  <a:srgbClr val="FF0000"/>
                </a:solidFill>
              </a:rPr>
              <a:t> 10c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4238054"/>
            <a:ext cx="7896225" cy="20097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1752600"/>
            <a:ext cx="7210425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42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400">
                <a:solidFill>
                  <a:schemeClr val="tx1"/>
                </a:solidFill>
              </a:rPr>
              <a:t>Parallel  and Series - Formulas</a:t>
            </a:r>
          </a:p>
        </p:txBody>
      </p:sp>
      <p:graphicFrame>
        <p:nvGraphicFramePr>
          <p:cNvPr id="690296" name="Group 120"/>
          <p:cNvGraphicFramePr>
            <a:graphicFrameLocks noGrp="1"/>
          </p:cNvGraphicFramePr>
          <p:nvPr/>
        </p:nvGraphicFramePr>
        <p:xfrm>
          <a:off x="457200" y="1066800"/>
          <a:ext cx="8229600" cy="4740275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84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Capacitor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Resistor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Inductor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7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Series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4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Parallel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4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Fundamental Formula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690265" name="Group 89"/>
          <p:cNvGrpSpPr>
            <a:grpSpLocks/>
          </p:cNvGrpSpPr>
          <p:nvPr/>
        </p:nvGrpSpPr>
        <p:grpSpPr bwMode="auto">
          <a:xfrm rot="16200000">
            <a:off x="3390900" y="1536700"/>
            <a:ext cx="228600" cy="457200"/>
            <a:chOff x="4896" y="3360"/>
            <a:chExt cx="144" cy="288"/>
          </a:xfrm>
        </p:grpSpPr>
        <p:sp>
          <p:nvSpPr>
            <p:cNvPr id="690266" name="Line 90"/>
            <p:cNvSpPr>
              <a:spLocks noChangeShapeType="1"/>
            </p:cNvSpPr>
            <p:nvPr/>
          </p:nvSpPr>
          <p:spPr bwMode="auto">
            <a:xfrm rot="5400000" flipV="1">
              <a:off x="4848" y="3504"/>
              <a:ext cx="288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0267" name="Line 91"/>
            <p:cNvSpPr>
              <a:spLocks noChangeShapeType="1"/>
            </p:cNvSpPr>
            <p:nvPr/>
          </p:nvSpPr>
          <p:spPr bwMode="auto">
            <a:xfrm rot="5400000">
              <a:off x="4920" y="348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0268" name="Line 92"/>
            <p:cNvSpPr>
              <a:spLocks noChangeShapeType="1"/>
            </p:cNvSpPr>
            <p:nvPr/>
          </p:nvSpPr>
          <p:spPr bwMode="auto">
            <a:xfrm rot="5400000">
              <a:off x="5016" y="348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0269" name="Line 93"/>
            <p:cNvSpPr>
              <a:spLocks noChangeShapeType="1"/>
            </p:cNvSpPr>
            <p:nvPr/>
          </p:nvSpPr>
          <p:spPr bwMode="auto">
            <a:xfrm rot="5400000" flipV="1">
              <a:off x="4800" y="3504"/>
              <a:ext cx="288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90270" name="Group 94"/>
          <p:cNvGrpSpPr>
            <a:grpSpLocks/>
          </p:cNvGrpSpPr>
          <p:nvPr/>
        </p:nvGrpSpPr>
        <p:grpSpPr bwMode="auto">
          <a:xfrm>
            <a:off x="4800600" y="1574800"/>
            <a:ext cx="1371600" cy="304800"/>
            <a:chOff x="4272" y="3792"/>
            <a:chExt cx="864" cy="192"/>
          </a:xfrm>
        </p:grpSpPr>
        <p:sp>
          <p:nvSpPr>
            <p:cNvPr id="690271" name="Line 95"/>
            <p:cNvSpPr>
              <a:spLocks noChangeShapeType="1"/>
            </p:cNvSpPr>
            <p:nvPr/>
          </p:nvSpPr>
          <p:spPr bwMode="auto">
            <a:xfrm flipV="1">
              <a:off x="4416" y="3792"/>
              <a:ext cx="48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0272" name="Line 96"/>
            <p:cNvSpPr>
              <a:spLocks noChangeShapeType="1"/>
            </p:cNvSpPr>
            <p:nvPr/>
          </p:nvSpPr>
          <p:spPr bwMode="auto">
            <a:xfrm>
              <a:off x="4464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0273" name="Line 97"/>
            <p:cNvSpPr>
              <a:spLocks noChangeShapeType="1"/>
            </p:cNvSpPr>
            <p:nvPr/>
          </p:nvSpPr>
          <p:spPr bwMode="auto">
            <a:xfrm flipH="1">
              <a:off x="4560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0274" name="Line 98"/>
            <p:cNvSpPr>
              <a:spLocks noChangeShapeType="1"/>
            </p:cNvSpPr>
            <p:nvPr/>
          </p:nvSpPr>
          <p:spPr bwMode="auto">
            <a:xfrm>
              <a:off x="4656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0275" name="Line 99"/>
            <p:cNvSpPr>
              <a:spLocks noChangeShapeType="1"/>
            </p:cNvSpPr>
            <p:nvPr/>
          </p:nvSpPr>
          <p:spPr bwMode="auto">
            <a:xfrm flipH="1">
              <a:off x="4752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0276" name="Line 100"/>
            <p:cNvSpPr>
              <a:spLocks noChangeShapeType="1"/>
            </p:cNvSpPr>
            <p:nvPr/>
          </p:nvSpPr>
          <p:spPr bwMode="auto">
            <a:xfrm>
              <a:off x="4848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0277" name="Line 101"/>
            <p:cNvSpPr>
              <a:spLocks noChangeShapeType="1"/>
            </p:cNvSpPr>
            <p:nvPr/>
          </p:nvSpPr>
          <p:spPr bwMode="auto">
            <a:xfrm flipV="1">
              <a:off x="4944" y="3888"/>
              <a:ext cx="48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0278" name="Line 102"/>
            <p:cNvSpPr>
              <a:spLocks noChangeShapeType="1"/>
            </p:cNvSpPr>
            <p:nvPr/>
          </p:nvSpPr>
          <p:spPr bwMode="auto">
            <a:xfrm flipV="1">
              <a:off x="4272" y="388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0279" name="Line 103"/>
            <p:cNvSpPr>
              <a:spLocks noChangeShapeType="1"/>
            </p:cNvSpPr>
            <p:nvPr/>
          </p:nvSpPr>
          <p:spPr bwMode="auto">
            <a:xfrm flipV="1">
              <a:off x="4992" y="388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690281" name="Object 105"/>
          <p:cNvGraphicFramePr>
            <a:graphicFrameLocks noChangeAspect="1"/>
          </p:cNvGraphicFramePr>
          <p:nvPr/>
        </p:nvGraphicFramePr>
        <p:xfrm>
          <a:off x="4724400" y="2565400"/>
          <a:ext cx="1752600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127" name="Equation" r:id="rId3" imgW="711000" imgH="228600" progId="Equation.DSMT4">
                  <p:embed/>
                </p:oleObj>
              </mc:Choice>
              <mc:Fallback>
                <p:oleObj name="Equation" r:id="rId3" imgW="711000" imgH="228600" progId="Equation.DSMT4">
                  <p:embed/>
                  <p:pic>
                    <p:nvPicPr>
                      <p:cNvPr id="0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565400"/>
                        <a:ext cx="1752600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0282" name="Object 106"/>
          <p:cNvGraphicFramePr>
            <a:graphicFrameLocks noChangeAspect="1"/>
          </p:cNvGraphicFramePr>
          <p:nvPr/>
        </p:nvGraphicFramePr>
        <p:xfrm>
          <a:off x="4648200" y="3556000"/>
          <a:ext cx="1971675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128" name="Equation" r:id="rId5" imgW="799920" imgH="431640" progId="Equation.DSMT4">
                  <p:embed/>
                </p:oleObj>
              </mc:Choice>
              <mc:Fallback>
                <p:oleObj name="Equation" r:id="rId5" imgW="799920" imgH="431640" progId="Equation.DSMT4">
                  <p:embed/>
                  <p:pic>
                    <p:nvPicPr>
                      <p:cNvPr id="0" name="Object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556000"/>
                        <a:ext cx="1971675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0283" name="Object 107"/>
          <p:cNvGraphicFramePr>
            <a:graphicFrameLocks noChangeAspect="1"/>
          </p:cNvGraphicFramePr>
          <p:nvPr/>
        </p:nvGraphicFramePr>
        <p:xfrm>
          <a:off x="2667000" y="3708400"/>
          <a:ext cx="1784350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129" name="Equation" r:id="rId7" imgW="723600" imgH="228600" progId="Equation.DSMT4">
                  <p:embed/>
                </p:oleObj>
              </mc:Choice>
              <mc:Fallback>
                <p:oleObj name="Equation" r:id="rId7" imgW="723600" imgH="228600" progId="Equation.DSMT4">
                  <p:embed/>
                  <p:pic>
                    <p:nvPicPr>
                      <p:cNvPr id="0" name="Object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708400"/>
                        <a:ext cx="1784350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0285" name="Object 109"/>
          <p:cNvGraphicFramePr>
            <a:graphicFrameLocks noChangeAspect="1"/>
          </p:cNvGraphicFramePr>
          <p:nvPr/>
        </p:nvGraphicFramePr>
        <p:xfrm>
          <a:off x="2590800" y="2336800"/>
          <a:ext cx="2001838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130" name="Equation" r:id="rId9" imgW="812520" imgH="431640" progId="Equation.DSMT4">
                  <p:embed/>
                </p:oleObj>
              </mc:Choice>
              <mc:Fallback>
                <p:oleObj name="Equation" r:id="rId9" imgW="812520" imgH="431640" progId="Equation.DSMT4">
                  <p:embed/>
                  <p:pic>
                    <p:nvPicPr>
                      <p:cNvPr id="0" name="Object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336800"/>
                        <a:ext cx="2001838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0286" name="Object 110"/>
          <p:cNvGraphicFramePr>
            <a:graphicFrameLocks noChangeAspect="1"/>
          </p:cNvGraphicFramePr>
          <p:nvPr/>
        </p:nvGraphicFramePr>
        <p:xfrm>
          <a:off x="6813550" y="2540000"/>
          <a:ext cx="1689100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131" name="Equation" r:id="rId11" imgW="685800" imgH="228600" progId="Equation.DSMT4">
                  <p:embed/>
                </p:oleObj>
              </mc:Choice>
              <mc:Fallback>
                <p:oleObj name="Equation" r:id="rId11" imgW="685800" imgH="228600" progId="Equation.DSMT4">
                  <p:embed/>
                  <p:pic>
                    <p:nvPicPr>
                      <p:cNvPr id="0" name="Object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3550" y="2540000"/>
                        <a:ext cx="1689100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0287" name="Object 111"/>
          <p:cNvGraphicFramePr>
            <a:graphicFrameLocks noChangeAspect="1"/>
          </p:cNvGraphicFramePr>
          <p:nvPr/>
        </p:nvGraphicFramePr>
        <p:xfrm>
          <a:off x="6737350" y="3530600"/>
          <a:ext cx="1908175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132" name="Equation" r:id="rId13" imgW="774360" imgH="431640" progId="Equation.DSMT4">
                  <p:embed/>
                </p:oleObj>
              </mc:Choice>
              <mc:Fallback>
                <p:oleObj name="Equation" r:id="rId13" imgW="774360" imgH="431640" progId="Equation.DSMT4">
                  <p:embed/>
                  <p:pic>
                    <p:nvPicPr>
                      <p:cNvPr id="0" name="Object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7350" y="3530600"/>
                        <a:ext cx="1908175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0297" name="Object 121"/>
          <p:cNvGraphicFramePr>
            <a:graphicFrameLocks noChangeAspect="1"/>
          </p:cNvGraphicFramePr>
          <p:nvPr/>
        </p:nvGraphicFramePr>
        <p:xfrm>
          <a:off x="2884488" y="4748213"/>
          <a:ext cx="1346200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133" name="Equation" r:id="rId15" imgW="545760" imgH="393480" progId="Equation.DSMT4">
                  <p:embed/>
                </p:oleObj>
              </mc:Choice>
              <mc:Fallback>
                <p:oleObj name="Equation" r:id="rId15" imgW="545760" imgH="393480" progId="Equation.DSMT4">
                  <p:embed/>
                  <p:pic>
                    <p:nvPicPr>
                      <p:cNvPr id="0" name="Object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4488" y="4748213"/>
                        <a:ext cx="1346200" cy="855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0298" name="Object 122"/>
          <p:cNvGraphicFramePr>
            <a:graphicFrameLocks noChangeAspect="1"/>
          </p:cNvGraphicFramePr>
          <p:nvPr/>
        </p:nvGraphicFramePr>
        <p:xfrm>
          <a:off x="4878388" y="4954588"/>
          <a:ext cx="1377950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134" name="Equation" r:id="rId17" imgW="558720" imgH="177480" progId="Equation.DSMT4">
                  <p:embed/>
                </p:oleObj>
              </mc:Choice>
              <mc:Fallback>
                <p:oleObj name="Equation" r:id="rId17" imgW="558720" imgH="177480" progId="Equation.DSMT4">
                  <p:embed/>
                  <p:pic>
                    <p:nvPicPr>
                      <p:cNvPr id="0" name="Object 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8388" y="4954588"/>
                        <a:ext cx="1377950" cy="38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0299" name="Object 123"/>
          <p:cNvGraphicFramePr>
            <a:graphicFrameLocks noChangeAspect="1"/>
          </p:cNvGraphicFramePr>
          <p:nvPr/>
        </p:nvGraphicFramePr>
        <p:xfrm>
          <a:off x="6781800" y="4759325"/>
          <a:ext cx="175260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135" name="Equation" r:id="rId19" imgW="711000" imgH="393480" progId="Equation.DSMT4">
                  <p:embed/>
                </p:oleObj>
              </mc:Choice>
              <mc:Fallback>
                <p:oleObj name="Equation" r:id="rId19" imgW="711000" imgH="393480" progId="Equation.DSMT4">
                  <p:embed/>
                  <p:pic>
                    <p:nvPicPr>
                      <p:cNvPr id="0" name="Object 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4759325"/>
                        <a:ext cx="1752600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90317" name="Group 141"/>
          <p:cNvGrpSpPr>
            <a:grpSpLocks/>
          </p:cNvGrpSpPr>
          <p:nvPr/>
        </p:nvGrpSpPr>
        <p:grpSpPr bwMode="auto">
          <a:xfrm>
            <a:off x="6858000" y="1574800"/>
            <a:ext cx="1524000" cy="457200"/>
            <a:chOff x="2064" y="3888"/>
            <a:chExt cx="960" cy="288"/>
          </a:xfrm>
        </p:grpSpPr>
        <p:sp>
          <p:nvSpPr>
            <p:cNvPr id="690303" name="Arc 127"/>
            <p:cNvSpPr>
              <a:spLocks/>
            </p:cNvSpPr>
            <p:nvPr/>
          </p:nvSpPr>
          <p:spPr bwMode="auto">
            <a:xfrm rot="10800000" flipV="1">
              <a:off x="2208" y="3888"/>
              <a:ext cx="240" cy="14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 w 43200"/>
                <a:gd name="T1" fmla="*/ 21862 h 21862"/>
                <a:gd name="T2" fmla="*/ 43200 w 43200"/>
                <a:gd name="T3" fmla="*/ 21600 h 21862"/>
                <a:gd name="T4" fmla="*/ 21600 w 43200"/>
                <a:gd name="T5" fmla="*/ 21600 h 21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0304" name="Arc 128"/>
            <p:cNvSpPr>
              <a:spLocks/>
            </p:cNvSpPr>
            <p:nvPr/>
          </p:nvSpPr>
          <p:spPr bwMode="auto">
            <a:xfrm rot="-10800000">
              <a:off x="2352" y="4030"/>
              <a:ext cx="96" cy="14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 w 43200"/>
                <a:gd name="T1" fmla="*/ 21862 h 21862"/>
                <a:gd name="T2" fmla="*/ 43200 w 43200"/>
                <a:gd name="T3" fmla="*/ 21600 h 21862"/>
                <a:gd name="T4" fmla="*/ 21600 w 43200"/>
                <a:gd name="T5" fmla="*/ 21600 h 21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0309" name="Arc 133"/>
            <p:cNvSpPr>
              <a:spLocks/>
            </p:cNvSpPr>
            <p:nvPr/>
          </p:nvSpPr>
          <p:spPr bwMode="auto">
            <a:xfrm rot="10800000" flipV="1">
              <a:off x="2352" y="3888"/>
              <a:ext cx="240" cy="14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 w 43200"/>
                <a:gd name="T1" fmla="*/ 21862 h 21862"/>
                <a:gd name="T2" fmla="*/ 43200 w 43200"/>
                <a:gd name="T3" fmla="*/ 21600 h 21862"/>
                <a:gd name="T4" fmla="*/ 21600 w 43200"/>
                <a:gd name="T5" fmla="*/ 21600 h 21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0310" name="Arc 134"/>
            <p:cNvSpPr>
              <a:spLocks/>
            </p:cNvSpPr>
            <p:nvPr/>
          </p:nvSpPr>
          <p:spPr bwMode="auto">
            <a:xfrm rot="-10800000">
              <a:off x="2496" y="4030"/>
              <a:ext cx="96" cy="14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 w 43200"/>
                <a:gd name="T1" fmla="*/ 21862 h 21862"/>
                <a:gd name="T2" fmla="*/ 43200 w 43200"/>
                <a:gd name="T3" fmla="*/ 21600 h 21862"/>
                <a:gd name="T4" fmla="*/ 21600 w 43200"/>
                <a:gd name="T5" fmla="*/ 21600 h 21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0311" name="Arc 135"/>
            <p:cNvSpPr>
              <a:spLocks/>
            </p:cNvSpPr>
            <p:nvPr/>
          </p:nvSpPr>
          <p:spPr bwMode="auto">
            <a:xfrm rot="10800000" flipV="1">
              <a:off x="2496" y="3888"/>
              <a:ext cx="240" cy="14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 w 43200"/>
                <a:gd name="T1" fmla="*/ 21862 h 21862"/>
                <a:gd name="T2" fmla="*/ 43200 w 43200"/>
                <a:gd name="T3" fmla="*/ 21600 h 21862"/>
                <a:gd name="T4" fmla="*/ 21600 w 43200"/>
                <a:gd name="T5" fmla="*/ 21600 h 21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0312" name="Arc 136"/>
            <p:cNvSpPr>
              <a:spLocks/>
            </p:cNvSpPr>
            <p:nvPr/>
          </p:nvSpPr>
          <p:spPr bwMode="auto">
            <a:xfrm rot="-10800000">
              <a:off x="2640" y="4030"/>
              <a:ext cx="96" cy="14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 w 43200"/>
                <a:gd name="T1" fmla="*/ 21862 h 21862"/>
                <a:gd name="T2" fmla="*/ 43200 w 43200"/>
                <a:gd name="T3" fmla="*/ 21600 h 21862"/>
                <a:gd name="T4" fmla="*/ 21600 w 43200"/>
                <a:gd name="T5" fmla="*/ 21600 h 21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0313" name="Arc 137"/>
            <p:cNvSpPr>
              <a:spLocks/>
            </p:cNvSpPr>
            <p:nvPr/>
          </p:nvSpPr>
          <p:spPr bwMode="auto">
            <a:xfrm rot="10800000" flipV="1">
              <a:off x="2640" y="3888"/>
              <a:ext cx="240" cy="14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 w 43200"/>
                <a:gd name="T1" fmla="*/ 21862 h 21862"/>
                <a:gd name="T2" fmla="*/ 43200 w 43200"/>
                <a:gd name="T3" fmla="*/ 21600 h 21862"/>
                <a:gd name="T4" fmla="*/ 21600 w 43200"/>
                <a:gd name="T5" fmla="*/ 21600 h 21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0315" name="Line 139"/>
            <p:cNvSpPr>
              <a:spLocks noChangeShapeType="1"/>
            </p:cNvSpPr>
            <p:nvPr/>
          </p:nvSpPr>
          <p:spPr bwMode="auto">
            <a:xfrm flipH="1">
              <a:off x="2064" y="4032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0316" name="Line 140"/>
            <p:cNvSpPr>
              <a:spLocks noChangeShapeType="1"/>
            </p:cNvSpPr>
            <p:nvPr/>
          </p:nvSpPr>
          <p:spPr bwMode="auto">
            <a:xfrm flipH="1">
              <a:off x="2880" y="4032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90318" name="Text Box 142"/>
          <p:cNvSpPr txBox="1">
            <a:spLocks noChangeArrowheads="1"/>
          </p:cNvSpPr>
          <p:nvPr/>
        </p:nvSpPr>
        <p:spPr bwMode="auto">
          <a:xfrm>
            <a:off x="457200" y="6324600"/>
            <a:ext cx="640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solidFill>
                  <a:srgbClr val="009900"/>
                </a:solidFill>
                <a:sym typeface="Symbol" pitchFamily="18" charset="2"/>
              </a:rPr>
              <a:t>* To be defined in a later chapter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400">
                <a:solidFill>
                  <a:schemeClr val="tx1"/>
                </a:solidFill>
              </a:rPr>
              <a:t>The Voltage Divider</a:t>
            </a:r>
          </a:p>
        </p:txBody>
      </p:sp>
      <p:grpSp>
        <p:nvGrpSpPr>
          <p:cNvPr id="701475" name="Group 35"/>
          <p:cNvGrpSpPr>
            <a:grpSpLocks/>
          </p:cNvGrpSpPr>
          <p:nvPr/>
        </p:nvGrpSpPr>
        <p:grpSpPr bwMode="auto">
          <a:xfrm rot="5400000">
            <a:off x="609600" y="2286000"/>
            <a:ext cx="1371600" cy="304800"/>
            <a:chOff x="4272" y="3792"/>
            <a:chExt cx="864" cy="192"/>
          </a:xfrm>
        </p:grpSpPr>
        <p:sp>
          <p:nvSpPr>
            <p:cNvPr id="701476" name="Line 36"/>
            <p:cNvSpPr>
              <a:spLocks noChangeShapeType="1"/>
            </p:cNvSpPr>
            <p:nvPr/>
          </p:nvSpPr>
          <p:spPr bwMode="auto">
            <a:xfrm flipV="1">
              <a:off x="4416" y="3792"/>
              <a:ext cx="48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1477" name="Line 37"/>
            <p:cNvSpPr>
              <a:spLocks noChangeShapeType="1"/>
            </p:cNvSpPr>
            <p:nvPr/>
          </p:nvSpPr>
          <p:spPr bwMode="auto">
            <a:xfrm>
              <a:off x="4464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1478" name="Line 38"/>
            <p:cNvSpPr>
              <a:spLocks noChangeShapeType="1"/>
            </p:cNvSpPr>
            <p:nvPr/>
          </p:nvSpPr>
          <p:spPr bwMode="auto">
            <a:xfrm flipH="1">
              <a:off x="4560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1479" name="Line 39"/>
            <p:cNvSpPr>
              <a:spLocks noChangeShapeType="1"/>
            </p:cNvSpPr>
            <p:nvPr/>
          </p:nvSpPr>
          <p:spPr bwMode="auto">
            <a:xfrm>
              <a:off x="4656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1480" name="Line 40"/>
            <p:cNvSpPr>
              <a:spLocks noChangeShapeType="1"/>
            </p:cNvSpPr>
            <p:nvPr/>
          </p:nvSpPr>
          <p:spPr bwMode="auto">
            <a:xfrm flipH="1">
              <a:off x="4752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1481" name="Line 41"/>
            <p:cNvSpPr>
              <a:spLocks noChangeShapeType="1"/>
            </p:cNvSpPr>
            <p:nvPr/>
          </p:nvSpPr>
          <p:spPr bwMode="auto">
            <a:xfrm>
              <a:off x="4848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1482" name="Line 42"/>
            <p:cNvSpPr>
              <a:spLocks noChangeShapeType="1"/>
            </p:cNvSpPr>
            <p:nvPr/>
          </p:nvSpPr>
          <p:spPr bwMode="auto">
            <a:xfrm flipV="1">
              <a:off x="4944" y="3888"/>
              <a:ext cx="48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1483" name="Line 43"/>
            <p:cNvSpPr>
              <a:spLocks noChangeShapeType="1"/>
            </p:cNvSpPr>
            <p:nvPr/>
          </p:nvSpPr>
          <p:spPr bwMode="auto">
            <a:xfrm flipV="1">
              <a:off x="4272" y="388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1484" name="Line 44"/>
            <p:cNvSpPr>
              <a:spLocks noChangeShapeType="1"/>
            </p:cNvSpPr>
            <p:nvPr/>
          </p:nvSpPr>
          <p:spPr bwMode="auto">
            <a:xfrm flipV="1">
              <a:off x="4992" y="388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01505" name="Group 65"/>
          <p:cNvGrpSpPr>
            <a:grpSpLocks/>
          </p:cNvGrpSpPr>
          <p:nvPr/>
        </p:nvGrpSpPr>
        <p:grpSpPr bwMode="auto">
          <a:xfrm>
            <a:off x="381000" y="2819400"/>
            <a:ext cx="533400" cy="671513"/>
            <a:chOff x="3696" y="2304"/>
            <a:chExt cx="336" cy="423"/>
          </a:xfrm>
        </p:grpSpPr>
        <p:grpSp>
          <p:nvGrpSpPr>
            <p:cNvPr id="701506" name="Group 66"/>
            <p:cNvGrpSpPr>
              <a:grpSpLocks/>
            </p:cNvGrpSpPr>
            <p:nvPr/>
          </p:nvGrpSpPr>
          <p:grpSpPr bwMode="auto">
            <a:xfrm>
              <a:off x="3744" y="2448"/>
              <a:ext cx="288" cy="144"/>
              <a:chOff x="2736" y="1632"/>
              <a:chExt cx="288" cy="144"/>
            </a:xfrm>
          </p:grpSpPr>
          <p:sp>
            <p:nvSpPr>
              <p:cNvPr id="701507" name="Line 67"/>
              <p:cNvSpPr>
                <a:spLocks noChangeShapeType="1"/>
              </p:cNvSpPr>
              <p:nvPr/>
            </p:nvSpPr>
            <p:spPr bwMode="auto">
              <a:xfrm>
                <a:off x="2736" y="1680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1508" name="Line 68"/>
              <p:cNvSpPr>
                <a:spLocks noChangeShapeType="1"/>
              </p:cNvSpPr>
              <p:nvPr/>
            </p:nvSpPr>
            <p:spPr bwMode="auto">
              <a:xfrm>
                <a:off x="2784" y="1728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1509" name="Line 69"/>
              <p:cNvSpPr>
                <a:spLocks noChangeShapeType="1"/>
              </p:cNvSpPr>
              <p:nvPr/>
            </p:nvSpPr>
            <p:spPr bwMode="auto">
              <a:xfrm flipV="1">
                <a:off x="2880" y="1632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1510" name="Line 70"/>
              <p:cNvSpPr>
                <a:spLocks noChangeShapeType="1"/>
              </p:cNvSpPr>
              <p:nvPr/>
            </p:nvSpPr>
            <p:spPr bwMode="auto">
              <a:xfrm flipV="1">
                <a:off x="2880" y="1728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01511" name="Text Box 71"/>
            <p:cNvSpPr txBox="1">
              <a:spLocks noChangeArrowheads="1"/>
            </p:cNvSpPr>
            <p:nvPr/>
          </p:nvSpPr>
          <p:spPr bwMode="auto">
            <a:xfrm>
              <a:off x="3696" y="2304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>
                  <a:solidFill>
                    <a:schemeClr val="tx1"/>
                  </a:solidFill>
                </a:rPr>
                <a:t>+</a:t>
              </a:r>
            </a:p>
          </p:txBody>
        </p:sp>
        <p:sp>
          <p:nvSpPr>
            <p:cNvPr id="701512" name="Text Box 72"/>
            <p:cNvSpPr txBox="1">
              <a:spLocks noChangeArrowheads="1"/>
            </p:cNvSpPr>
            <p:nvPr/>
          </p:nvSpPr>
          <p:spPr bwMode="auto">
            <a:xfrm>
              <a:off x="3696" y="2496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>
                  <a:solidFill>
                    <a:schemeClr val="tx1"/>
                  </a:solidFill>
                </a:rPr>
                <a:t>–</a:t>
              </a:r>
            </a:p>
          </p:txBody>
        </p:sp>
      </p:grpSp>
      <p:sp>
        <p:nvSpPr>
          <p:cNvPr id="701513" name="Text Box 73"/>
          <p:cNvSpPr txBox="1">
            <a:spLocks noChangeArrowheads="1"/>
          </p:cNvSpPr>
          <p:nvPr/>
        </p:nvSpPr>
        <p:spPr bwMode="auto">
          <a:xfrm>
            <a:off x="381000" y="762000"/>
            <a:ext cx="7467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  <a:sym typeface="Symbol" pitchFamily="18" charset="2"/>
              </a:rPr>
              <a:t>Many circuits can be thought of as a </a:t>
            </a:r>
            <a:r>
              <a:rPr lang="en-US" sz="2400" i="1">
                <a:solidFill>
                  <a:schemeClr val="accent2"/>
                </a:solidFill>
                <a:sym typeface="Symbol" pitchFamily="18" charset="2"/>
              </a:rPr>
              <a:t>voltage divider</a:t>
            </a: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  <a:sym typeface="Symbol" pitchFamily="18" charset="2"/>
              </a:rPr>
              <a:t>Intentionally or unintentionally</a:t>
            </a:r>
          </a:p>
        </p:txBody>
      </p:sp>
      <p:grpSp>
        <p:nvGrpSpPr>
          <p:cNvPr id="701514" name="Group 74"/>
          <p:cNvGrpSpPr>
            <a:grpSpLocks/>
          </p:cNvGrpSpPr>
          <p:nvPr/>
        </p:nvGrpSpPr>
        <p:grpSpPr bwMode="auto">
          <a:xfrm rot="5400000">
            <a:off x="609600" y="3657600"/>
            <a:ext cx="1371600" cy="304800"/>
            <a:chOff x="4272" y="3792"/>
            <a:chExt cx="864" cy="192"/>
          </a:xfrm>
        </p:grpSpPr>
        <p:sp>
          <p:nvSpPr>
            <p:cNvPr id="701515" name="Line 75"/>
            <p:cNvSpPr>
              <a:spLocks noChangeShapeType="1"/>
            </p:cNvSpPr>
            <p:nvPr/>
          </p:nvSpPr>
          <p:spPr bwMode="auto">
            <a:xfrm flipV="1">
              <a:off x="4416" y="3792"/>
              <a:ext cx="48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1516" name="Line 76"/>
            <p:cNvSpPr>
              <a:spLocks noChangeShapeType="1"/>
            </p:cNvSpPr>
            <p:nvPr/>
          </p:nvSpPr>
          <p:spPr bwMode="auto">
            <a:xfrm>
              <a:off x="4464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1517" name="Line 77"/>
            <p:cNvSpPr>
              <a:spLocks noChangeShapeType="1"/>
            </p:cNvSpPr>
            <p:nvPr/>
          </p:nvSpPr>
          <p:spPr bwMode="auto">
            <a:xfrm flipH="1">
              <a:off x="4560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1518" name="Line 78"/>
            <p:cNvSpPr>
              <a:spLocks noChangeShapeType="1"/>
            </p:cNvSpPr>
            <p:nvPr/>
          </p:nvSpPr>
          <p:spPr bwMode="auto">
            <a:xfrm>
              <a:off x="4656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1519" name="Line 79"/>
            <p:cNvSpPr>
              <a:spLocks noChangeShapeType="1"/>
            </p:cNvSpPr>
            <p:nvPr/>
          </p:nvSpPr>
          <p:spPr bwMode="auto">
            <a:xfrm flipH="1">
              <a:off x="4752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1520" name="Line 80"/>
            <p:cNvSpPr>
              <a:spLocks noChangeShapeType="1"/>
            </p:cNvSpPr>
            <p:nvPr/>
          </p:nvSpPr>
          <p:spPr bwMode="auto">
            <a:xfrm>
              <a:off x="4848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1521" name="Line 81"/>
            <p:cNvSpPr>
              <a:spLocks noChangeShapeType="1"/>
            </p:cNvSpPr>
            <p:nvPr/>
          </p:nvSpPr>
          <p:spPr bwMode="auto">
            <a:xfrm flipV="1">
              <a:off x="4944" y="3888"/>
              <a:ext cx="48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1522" name="Line 82"/>
            <p:cNvSpPr>
              <a:spLocks noChangeShapeType="1"/>
            </p:cNvSpPr>
            <p:nvPr/>
          </p:nvSpPr>
          <p:spPr bwMode="auto">
            <a:xfrm flipV="1">
              <a:off x="4272" y="388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1523" name="Line 83"/>
            <p:cNvSpPr>
              <a:spLocks noChangeShapeType="1"/>
            </p:cNvSpPr>
            <p:nvPr/>
          </p:nvSpPr>
          <p:spPr bwMode="auto">
            <a:xfrm flipV="1">
              <a:off x="4992" y="388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1524" name="Line 84"/>
          <p:cNvSpPr>
            <a:spLocks noChangeShapeType="1"/>
          </p:cNvSpPr>
          <p:nvPr/>
        </p:nvSpPr>
        <p:spPr bwMode="auto">
          <a:xfrm flipV="1">
            <a:off x="685800" y="1752600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525" name="Line 85"/>
          <p:cNvSpPr>
            <a:spLocks noChangeShapeType="1"/>
          </p:cNvSpPr>
          <p:nvPr/>
        </p:nvSpPr>
        <p:spPr bwMode="auto">
          <a:xfrm flipV="1">
            <a:off x="685800" y="32766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526" name="Line 86"/>
          <p:cNvSpPr>
            <a:spLocks noChangeShapeType="1"/>
          </p:cNvSpPr>
          <p:nvPr/>
        </p:nvSpPr>
        <p:spPr bwMode="auto">
          <a:xfrm flipV="1">
            <a:off x="685800" y="44958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527" name="Line 87"/>
          <p:cNvSpPr>
            <a:spLocks noChangeShapeType="1"/>
          </p:cNvSpPr>
          <p:nvPr/>
        </p:nvSpPr>
        <p:spPr bwMode="auto">
          <a:xfrm flipV="1">
            <a:off x="685800" y="17526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528" name="Text Box 88"/>
          <p:cNvSpPr txBox="1">
            <a:spLocks noChangeArrowheads="1"/>
          </p:cNvSpPr>
          <p:nvPr/>
        </p:nvSpPr>
        <p:spPr bwMode="auto">
          <a:xfrm>
            <a:off x="685800" y="29718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  <a:latin typeface="Euclid Math One" pitchFamily="18" charset="2"/>
              </a:rPr>
              <a:t>E</a:t>
            </a:r>
          </a:p>
        </p:txBody>
      </p:sp>
      <p:sp>
        <p:nvSpPr>
          <p:cNvPr id="701529" name="Text Box 89"/>
          <p:cNvSpPr txBox="1">
            <a:spLocks noChangeArrowheads="1"/>
          </p:cNvSpPr>
          <p:nvPr/>
        </p:nvSpPr>
        <p:spPr bwMode="auto">
          <a:xfrm>
            <a:off x="685800" y="21336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i="1">
                <a:solidFill>
                  <a:schemeClr val="tx1"/>
                </a:solidFill>
              </a:rPr>
              <a:t>R</a:t>
            </a:r>
            <a:r>
              <a:rPr lang="en-US" sz="2400" baseline="-25000">
                <a:solidFill>
                  <a:schemeClr val="tx1"/>
                </a:solidFill>
              </a:rPr>
              <a:t>1</a:t>
            </a:r>
            <a:endParaRPr lang="en-US" sz="2400" i="1">
              <a:solidFill>
                <a:schemeClr val="tx1"/>
              </a:solidFill>
            </a:endParaRPr>
          </a:p>
        </p:txBody>
      </p:sp>
      <p:sp>
        <p:nvSpPr>
          <p:cNvPr id="701530" name="Text Box 90"/>
          <p:cNvSpPr txBox="1">
            <a:spLocks noChangeArrowheads="1"/>
          </p:cNvSpPr>
          <p:nvPr/>
        </p:nvSpPr>
        <p:spPr bwMode="auto">
          <a:xfrm>
            <a:off x="685800" y="36576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i="1">
                <a:solidFill>
                  <a:schemeClr val="tx1"/>
                </a:solidFill>
              </a:rPr>
              <a:t>R</a:t>
            </a:r>
            <a:r>
              <a:rPr lang="en-US" sz="2400" baseline="-25000">
                <a:solidFill>
                  <a:schemeClr val="tx1"/>
                </a:solidFill>
              </a:rPr>
              <a:t>2</a:t>
            </a:r>
            <a:endParaRPr lang="en-US" sz="2400" i="1">
              <a:solidFill>
                <a:schemeClr val="tx1"/>
              </a:solidFill>
            </a:endParaRPr>
          </a:p>
        </p:txBody>
      </p:sp>
      <p:sp>
        <p:nvSpPr>
          <p:cNvPr id="701531" name="Text Box 91"/>
          <p:cNvSpPr txBox="1">
            <a:spLocks noChangeArrowheads="1"/>
          </p:cNvSpPr>
          <p:nvPr/>
        </p:nvSpPr>
        <p:spPr bwMode="auto">
          <a:xfrm>
            <a:off x="3657600" y="4527550"/>
            <a:ext cx="5410200" cy="11874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If Mr. Curious has a resistance of 10 k</a:t>
            </a:r>
            <a:r>
              <a:rPr lang="en-US" sz="2400">
                <a:sym typeface="Symbol" pitchFamily="18" charset="2"/>
              </a:rPr>
              <a:t></a:t>
            </a:r>
            <a:r>
              <a:rPr lang="en-US" sz="2400"/>
              <a:t>  and the light bulb has a resistance of 240 </a:t>
            </a:r>
            <a:r>
              <a:rPr lang="en-US" sz="2400">
                <a:sym typeface="Symbol" pitchFamily="18" charset="2"/>
              </a:rPr>
              <a:t>, how bright is Mr. Curious?</a:t>
            </a:r>
          </a:p>
        </p:txBody>
      </p:sp>
      <p:graphicFrame>
        <p:nvGraphicFramePr>
          <p:cNvPr id="701532" name="Object 92"/>
          <p:cNvGraphicFramePr>
            <a:graphicFrameLocks noChangeAspect="1"/>
          </p:cNvGraphicFramePr>
          <p:nvPr/>
        </p:nvGraphicFramePr>
        <p:xfrm>
          <a:off x="6553200" y="2209800"/>
          <a:ext cx="1752600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2416" name="Equation" r:id="rId4" imgW="711000" imgH="228600" progId="Equation.DSMT4">
                  <p:embed/>
                </p:oleObj>
              </mc:Choice>
              <mc:Fallback>
                <p:oleObj name="Equation" r:id="rId4" imgW="711000" imgH="228600" progId="Equation.DSMT4">
                  <p:embed/>
                  <p:pic>
                    <p:nvPicPr>
                      <p:cNvPr id="0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2209800"/>
                        <a:ext cx="1752600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1533" name="Object 93"/>
          <p:cNvGraphicFramePr>
            <a:graphicFrameLocks noChangeAspect="1"/>
          </p:cNvGraphicFramePr>
          <p:nvPr/>
        </p:nvGraphicFramePr>
        <p:xfrm>
          <a:off x="6400800" y="2743200"/>
          <a:ext cx="1784350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2417" name="Equation" r:id="rId6" imgW="723600" imgH="431640" progId="Equation.DSMT4">
                  <p:embed/>
                </p:oleObj>
              </mc:Choice>
              <mc:Fallback>
                <p:oleObj name="Equation" r:id="rId6" imgW="723600" imgH="431640" progId="Equation.DSMT4">
                  <p:embed/>
                  <p:pic>
                    <p:nvPicPr>
                      <p:cNvPr id="0" name="Object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743200"/>
                        <a:ext cx="1784350" cy="938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1534" name="Object 94"/>
          <p:cNvGraphicFramePr>
            <a:graphicFrameLocks noChangeAspect="1"/>
          </p:cNvGraphicFramePr>
          <p:nvPr/>
        </p:nvGraphicFramePr>
        <p:xfrm>
          <a:off x="1546225" y="2338388"/>
          <a:ext cx="3254375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2418" name="Equation" r:id="rId8" imgW="1320480" imgH="431640" progId="Equation.DSMT4">
                  <p:embed/>
                </p:oleObj>
              </mc:Choice>
              <mc:Fallback>
                <p:oleObj name="Equation" r:id="rId8" imgW="1320480" imgH="431640" progId="Equation.DSMT4">
                  <p:embed/>
                  <p:pic>
                    <p:nvPicPr>
                      <p:cNvPr id="0" name="Object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6225" y="2338388"/>
                        <a:ext cx="3254375" cy="93821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1535" name="Object 95"/>
          <p:cNvGraphicFramePr>
            <a:graphicFrameLocks noChangeAspect="1"/>
          </p:cNvGraphicFramePr>
          <p:nvPr/>
        </p:nvGraphicFramePr>
        <p:xfrm>
          <a:off x="1452563" y="3276600"/>
          <a:ext cx="3348037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2419" name="Equation" r:id="rId10" imgW="1358640" imgH="431640" progId="Equation.DSMT4">
                  <p:embed/>
                </p:oleObj>
              </mc:Choice>
              <mc:Fallback>
                <p:oleObj name="Equation" r:id="rId10" imgW="1358640" imgH="431640" progId="Equation.DSMT4">
                  <p:embed/>
                  <p:pic>
                    <p:nvPicPr>
                      <p:cNvPr id="0" name="Object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2563" y="3276600"/>
                        <a:ext cx="3348037" cy="938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1569" name="Text Box 129"/>
          <p:cNvSpPr txBox="1">
            <a:spLocks noChangeArrowheads="1"/>
          </p:cNvSpPr>
          <p:nvPr/>
        </p:nvSpPr>
        <p:spPr bwMode="auto">
          <a:xfrm>
            <a:off x="2057400" y="1752600"/>
            <a:ext cx="7086600" cy="4572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What’s the voltage drop across each of the resistors?</a:t>
            </a:r>
            <a:endParaRPr lang="en-US" sz="2400">
              <a:sym typeface="Symbol" pitchFamily="18" charset="2"/>
            </a:endParaRPr>
          </a:p>
        </p:txBody>
      </p:sp>
      <p:grpSp>
        <p:nvGrpSpPr>
          <p:cNvPr id="701572" name="Group 132"/>
          <p:cNvGrpSpPr>
            <a:grpSpLocks/>
          </p:cNvGrpSpPr>
          <p:nvPr/>
        </p:nvGrpSpPr>
        <p:grpSpPr bwMode="auto">
          <a:xfrm>
            <a:off x="892175" y="4343400"/>
            <a:ext cx="2689225" cy="2362200"/>
            <a:chOff x="562" y="2736"/>
            <a:chExt cx="1694" cy="1488"/>
          </a:xfrm>
        </p:grpSpPr>
        <p:sp>
          <p:nvSpPr>
            <p:cNvPr id="701537" name="Litebulb"/>
            <p:cNvSpPr>
              <a:spLocks noEditPoints="1" noChangeArrowheads="1"/>
            </p:cNvSpPr>
            <p:nvPr/>
          </p:nvSpPr>
          <p:spPr bwMode="auto">
            <a:xfrm>
              <a:off x="1104" y="2736"/>
              <a:ext cx="681" cy="879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7782 h 21600"/>
                <a:gd name="T4" fmla="*/ 0 w 21600"/>
                <a:gd name="T5" fmla="*/ 7782 h 21600"/>
                <a:gd name="T6" fmla="*/ 10800 w 21600"/>
                <a:gd name="T7" fmla="*/ 21600 h 21600"/>
                <a:gd name="T8" fmla="*/ 3556 w 21600"/>
                <a:gd name="T9" fmla="*/ 2188 h 21600"/>
                <a:gd name="T10" fmla="*/ 18277 w 21600"/>
                <a:gd name="T11" fmla="*/ 928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rgbClr val="FFFFCC"/>
            </a:solidFill>
            <a:ln w="571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01538" name="Group 98"/>
            <p:cNvGrpSpPr>
              <a:grpSpLocks/>
            </p:cNvGrpSpPr>
            <p:nvPr/>
          </p:nvGrpSpPr>
          <p:grpSpPr bwMode="auto">
            <a:xfrm>
              <a:off x="1920" y="3504"/>
              <a:ext cx="336" cy="423"/>
              <a:chOff x="3696" y="2304"/>
              <a:chExt cx="336" cy="423"/>
            </a:xfrm>
          </p:grpSpPr>
          <p:grpSp>
            <p:nvGrpSpPr>
              <p:cNvPr id="701539" name="Group 99"/>
              <p:cNvGrpSpPr>
                <a:grpSpLocks/>
              </p:cNvGrpSpPr>
              <p:nvPr/>
            </p:nvGrpSpPr>
            <p:grpSpPr bwMode="auto">
              <a:xfrm>
                <a:off x="3744" y="2448"/>
                <a:ext cx="288" cy="144"/>
                <a:chOff x="2736" y="1632"/>
                <a:chExt cx="288" cy="144"/>
              </a:xfrm>
            </p:grpSpPr>
            <p:sp>
              <p:nvSpPr>
                <p:cNvPr id="701540" name="Line 100"/>
                <p:cNvSpPr>
                  <a:spLocks noChangeShapeType="1"/>
                </p:cNvSpPr>
                <p:nvPr/>
              </p:nvSpPr>
              <p:spPr bwMode="auto">
                <a:xfrm>
                  <a:off x="2736" y="1680"/>
                  <a:ext cx="28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1541" name="Line 101"/>
                <p:cNvSpPr>
                  <a:spLocks noChangeShapeType="1"/>
                </p:cNvSpPr>
                <p:nvPr/>
              </p:nvSpPr>
              <p:spPr bwMode="auto">
                <a:xfrm>
                  <a:off x="2784" y="172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1542" name="Line 102"/>
                <p:cNvSpPr>
                  <a:spLocks noChangeShapeType="1"/>
                </p:cNvSpPr>
                <p:nvPr/>
              </p:nvSpPr>
              <p:spPr bwMode="auto">
                <a:xfrm flipV="1">
                  <a:off x="2880" y="1632"/>
                  <a:ext cx="0" cy="4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1543" name="Line 103"/>
                <p:cNvSpPr>
                  <a:spLocks noChangeShapeType="1"/>
                </p:cNvSpPr>
                <p:nvPr/>
              </p:nvSpPr>
              <p:spPr bwMode="auto">
                <a:xfrm flipV="1">
                  <a:off x="2880" y="1728"/>
                  <a:ext cx="0" cy="4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01544" name="Text Box 104"/>
              <p:cNvSpPr txBox="1">
                <a:spLocks noChangeArrowheads="1"/>
              </p:cNvSpPr>
              <p:nvPr/>
            </p:nvSpPr>
            <p:spPr bwMode="auto">
              <a:xfrm>
                <a:off x="3696" y="2304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 b="1">
                    <a:solidFill>
                      <a:schemeClr val="tx1"/>
                    </a:solidFill>
                  </a:rPr>
                  <a:t>+</a:t>
                </a:r>
              </a:p>
            </p:txBody>
          </p:sp>
          <p:sp>
            <p:nvSpPr>
              <p:cNvPr id="701545" name="Text Box 105"/>
              <p:cNvSpPr txBox="1">
                <a:spLocks noChangeArrowheads="1"/>
              </p:cNvSpPr>
              <p:nvPr/>
            </p:nvSpPr>
            <p:spPr bwMode="auto">
              <a:xfrm>
                <a:off x="3696" y="2496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 b="1">
                    <a:solidFill>
                      <a:schemeClr val="tx1"/>
                    </a:solidFill>
                  </a:rPr>
                  <a:t>–</a:t>
                </a:r>
              </a:p>
            </p:txBody>
          </p:sp>
        </p:grpSp>
        <p:grpSp>
          <p:nvGrpSpPr>
            <p:cNvPr id="701546" name="Group 106"/>
            <p:cNvGrpSpPr>
              <a:grpSpLocks/>
            </p:cNvGrpSpPr>
            <p:nvPr/>
          </p:nvGrpSpPr>
          <p:grpSpPr bwMode="auto">
            <a:xfrm>
              <a:off x="1968" y="4032"/>
              <a:ext cx="288" cy="144"/>
              <a:chOff x="1872" y="3408"/>
              <a:chExt cx="288" cy="144"/>
            </a:xfrm>
          </p:grpSpPr>
          <p:sp>
            <p:nvSpPr>
              <p:cNvPr id="701547" name="Line 107"/>
              <p:cNvSpPr>
                <a:spLocks noChangeShapeType="1"/>
              </p:cNvSpPr>
              <p:nvPr/>
            </p:nvSpPr>
            <p:spPr bwMode="auto">
              <a:xfrm>
                <a:off x="1872" y="3456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1548" name="Line 108"/>
              <p:cNvSpPr>
                <a:spLocks noChangeShapeType="1"/>
              </p:cNvSpPr>
              <p:nvPr/>
            </p:nvSpPr>
            <p:spPr bwMode="auto">
              <a:xfrm>
                <a:off x="1920" y="3504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1549" name="Line 109"/>
              <p:cNvSpPr>
                <a:spLocks noChangeShapeType="1"/>
              </p:cNvSpPr>
              <p:nvPr/>
            </p:nvSpPr>
            <p:spPr bwMode="auto">
              <a:xfrm>
                <a:off x="1968" y="3552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1550" name="Line 110"/>
              <p:cNvSpPr>
                <a:spLocks noChangeShapeType="1"/>
              </p:cNvSpPr>
              <p:nvPr/>
            </p:nvSpPr>
            <p:spPr bwMode="auto">
              <a:xfrm flipV="1">
                <a:off x="2016" y="3408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01551" name="Line 111"/>
            <p:cNvSpPr>
              <a:spLocks noChangeShapeType="1"/>
            </p:cNvSpPr>
            <p:nvPr/>
          </p:nvSpPr>
          <p:spPr bwMode="auto">
            <a:xfrm flipV="1">
              <a:off x="2112" y="3792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1552" name="Line 112"/>
            <p:cNvSpPr>
              <a:spLocks noChangeShapeType="1"/>
            </p:cNvSpPr>
            <p:nvPr/>
          </p:nvSpPr>
          <p:spPr bwMode="auto">
            <a:xfrm flipH="1" flipV="1">
              <a:off x="1440" y="3648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701559" name="Picture 119" descr="j0078709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" y="3024"/>
              <a:ext cx="734" cy="10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01561" name="Line 121"/>
            <p:cNvSpPr>
              <a:spLocks noChangeShapeType="1"/>
            </p:cNvSpPr>
            <p:nvPr/>
          </p:nvSpPr>
          <p:spPr bwMode="auto">
            <a:xfrm flipV="1">
              <a:off x="2112" y="3120"/>
              <a:ext cx="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1562" name="Line 122"/>
            <p:cNvSpPr>
              <a:spLocks noChangeShapeType="1"/>
            </p:cNvSpPr>
            <p:nvPr/>
          </p:nvSpPr>
          <p:spPr bwMode="auto">
            <a:xfrm flipV="1">
              <a:off x="1872" y="3120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1563" name="Line 123"/>
            <p:cNvSpPr>
              <a:spLocks noChangeShapeType="1"/>
            </p:cNvSpPr>
            <p:nvPr/>
          </p:nvSpPr>
          <p:spPr bwMode="auto">
            <a:xfrm flipH="1">
              <a:off x="1872" y="3120"/>
              <a:ext cx="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01564" name="Group 124"/>
            <p:cNvGrpSpPr>
              <a:grpSpLocks/>
            </p:cNvGrpSpPr>
            <p:nvPr/>
          </p:nvGrpSpPr>
          <p:grpSpPr bwMode="auto">
            <a:xfrm>
              <a:off x="706" y="4080"/>
              <a:ext cx="288" cy="144"/>
              <a:chOff x="1872" y="3408"/>
              <a:chExt cx="288" cy="144"/>
            </a:xfrm>
          </p:grpSpPr>
          <p:sp>
            <p:nvSpPr>
              <p:cNvPr id="701565" name="Line 125"/>
              <p:cNvSpPr>
                <a:spLocks noChangeShapeType="1"/>
              </p:cNvSpPr>
              <p:nvPr/>
            </p:nvSpPr>
            <p:spPr bwMode="auto">
              <a:xfrm>
                <a:off x="1872" y="3456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1566" name="Line 126"/>
              <p:cNvSpPr>
                <a:spLocks noChangeShapeType="1"/>
              </p:cNvSpPr>
              <p:nvPr/>
            </p:nvSpPr>
            <p:spPr bwMode="auto">
              <a:xfrm>
                <a:off x="1920" y="3504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1567" name="Line 127"/>
              <p:cNvSpPr>
                <a:spLocks noChangeShapeType="1"/>
              </p:cNvSpPr>
              <p:nvPr/>
            </p:nvSpPr>
            <p:spPr bwMode="auto">
              <a:xfrm>
                <a:off x="1968" y="3552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1568" name="Line 128"/>
              <p:cNvSpPr>
                <a:spLocks noChangeShapeType="1"/>
              </p:cNvSpPr>
              <p:nvPr/>
            </p:nvSpPr>
            <p:spPr bwMode="auto">
              <a:xfrm flipV="1">
                <a:off x="2016" y="3408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01570" name="Text Box 130"/>
            <p:cNvSpPr txBox="1">
              <a:spLocks noChangeArrowheads="1"/>
            </p:cNvSpPr>
            <p:nvPr/>
          </p:nvSpPr>
          <p:spPr bwMode="auto">
            <a:xfrm>
              <a:off x="1392" y="3744"/>
              <a:ext cx="6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solidFill>
                    <a:schemeClr val="tx1"/>
                  </a:solidFill>
                </a:rPr>
                <a:t>120 V</a:t>
              </a:r>
            </a:p>
          </p:txBody>
        </p:sp>
      </p:grpSp>
      <p:graphicFrame>
        <p:nvGraphicFramePr>
          <p:cNvPr id="701571" name="Object 131"/>
          <p:cNvGraphicFramePr>
            <a:graphicFrameLocks noChangeAspect="1"/>
          </p:cNvGraphicFramePr>
          <p:nvPr/>
        </p:nvGraphicFramePr>
        <p:xfrm>
          <a:off x="3724275" y="5756275"/>
          <a:ext cx="4037013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2420" name="Equation" r:id="rId13" imgW="1638000" imgH="393480" progId="Equation.DSMT4">
                  <p:embed/>
                </p:oleObj>
              </mc:Choice>
              <mc:Fallback>
                <p:oleObj name="Equation" r:id="rId13" imgW="1638000" imgH="393480" progId="Equation.DSMT4">
                  <p:embed/>
                  <p:pic>
                    <p:nvPicPr>
                      <p:cNvPr id="0" name="Object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4275" y="5756275"/>
                        <a:ext cx="4037013" cy="855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1573" name="Line 133"/>
          <p:cNvSpPr>
            <a:spLocks noChangeShapeType="1"/>
          </p:cNvSpPr>
          <p:nvPr/>
        </p:nvSpPr>
        <p:spPr bwMode="auto">
          <a:xfrm>
            <a:off x="1371600" y="64008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574" name="Text Box 134"/>
          <p:cNvSpPr txBox="1">
            <a:spLocks noChangeArrowheads="1"/>
          </p:cNvSpPr>
          <p:nvPr/>
        </p:nvSpPr>
        <p:spPr bwMode="auto">
          <a:xfrm>
            <a:off x="4800600" y="3657600"/>
            <a:ext cx="3352800" cy="822325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2400">
                <a:sym typeface="Symbol" pitchFamily="18" charset="2"/>
              </a:rPr>
              <a:t>The larger resistor gets most of the voltage</a:t>
            </a:r>
          </a:p>
        </p:txBody>
      </p:sp>
      <p:sp>
        <p:nvSpPr>
          <p:cNvPr id="701575" name="Text Box 135"/>
          <p:cNvSpPr txBox="1">
            <a:spLocks noChangeArrowheads="1"/>
          </p:cNvSpPr>
          <p:nvPr/>
        </p:nvSpPr>
        <p:spPr bwMode="auto">
          <a:xfrm>
            <a:off x="6781800" y="6400800"/>
            <a:ext cx="23622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2400">
                <a:sym typeface="Symbol" pitchFamily="18" charset="2"/>
              </a:rPr>
              <a:t>Not very bright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1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1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5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015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015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01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0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0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0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0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57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0157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01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01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0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01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01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5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7015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1513" grpId="0" build="p"/>
      <p:bldP spid="701531" grpId="0" animBg="1"/>
      <p:bldP spid="701569" grpId="0" animBg="1"/>
      <p:bldP spid="701573" grpId="0" animBg="1"/>
      <p:bldP spid="701574" grpId="0" uiExpand="1" build="p" animBg="1"/>
      <p:bldP spid="701575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8971338"/>
              </p:ext>
            </p:extLst>
          </p:nvPr>
        </p:nvGraphicFramePr>
        <p:xfrm>
          <a:off x="1441044" y="990600"/>
          <a:ext cx="5964930" cy="464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420" name="Document" r:id="rId3" imgW="5491805" imgH="4285188" progId="Word.Document.12">
                  <p:embed/>
                </p:oleObj>
              </mc:Choice>
              <mc:Fallback>
                <p:oleObj name="Document" r:id="rId3" imgW="5491805" imgH="428518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41044" y="990600"/>
                        <a:ext cx="5964930" cy="464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350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6753423"/>
              </p:ext>
            </p:extLst>
          </p:nvPr>
        </p:nvGraphicFramePr>
        <p:xfrm>
          <a:off x="762000" y="1828800"/>
          <a:ext cx="7597929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96" name="Document" r:id="rId3" imgW="5491805" imgH="2095973" progId="Word.Document.12">
                  <p:embed/>
                </p:oleObj>
              </mc:Choice>
              <mc:Fallback>
                <p:oleObj name="Document" r:id="rId3" imgW="5491805" imgH="209597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1828800"/>
                        <a:ext cx="7597929" cy="289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77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8463867"/>
              </p:ext>
            </p:extLst>
          </p:nvPr>
        </p:nvGraphicFramePr>
        <p:xfrm>
          <a:off x="1066800" y="228600"/>
          <a:ext cx="5494337" cy="584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377" name="Document" r:id="rId3" imgW="5491805" imgH="5846547" progId="Word.Document.12">
                  <p:embed/>
                </p:oleObj>
              </mc:Choice>
              <mc:Fallback>
                <p:oleObj name="Document" r:id="rId3" imgW="5491805" imgH="584654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228600"/>
                        <a:ext cx="5494337" cy="584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44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2400" y="2286000"/>
            <a:ext cx="8839200" cy="3261809"/>
            <a:chOff x="152400" y="2286000"/>
            <a:chExt cx="8839200" cy="3261809"/>
          </a:xfrm>
        </p:grpSpPr>
        <p:pic>
          <p:nvPicPr>
            <p:cNvPr id="747522" name="Picture 2" descr="Image result for series parallel circuit computer educatio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2286000"/>
              <a:ext cx="8839200" cy="32237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86400" y="4690894"/>
              <a:ext cx="1905000" cy="856915"/>
            </a:xfrm>
            <a:prstGeom prst="rect">
              <a:avLst/>
            </a:prstGeom>
          </p:spPr>
        </p:pic>
        <p:cxnSp>
          <p:nvCxnSpPr>
            <p:cNvPr id="6" name="Straight Connector 5"/>
            <p:cNvCxnSpPr/>
            <p:nvPr/>
          </p:nvCxnSpPr>
          <p:spPr bwMode="auto">
            <a:xfrm>
              <a:off x="5486400" y="4953000"/>
              <a:ext cx="19812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" name="TextBox 7"/>
          <p:cNvSpPr txBox="1"/>
          <p:nvPr/>
        </p:nvSpPr>
        <p:spPr>
          <a:xfrm>
            <a:off x="1447800" y="533400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tx1"/>
                </a:solidFill>
              </a:rPr>
              <a:t>Which resistors are </a:t>
            </a:r>
            <a:r>
              <a:rPr lang="en-US" dirty="0" smtClean="0">
                <a:solidFill>
                  <a:schemeClr val="tx1"/>
                </a:solidFill>
              </a:rPr>
              <a:t>in series and which are in parallel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43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21618</TotalTime>
  <Words>1417</Words>
  <Application>Microsoft Office PowerPoint</Application>
  <PresentationFormat>On-screen Show (4:3)</PresentationFormat>
  <Paragraphs>242</Paragraphs>
  <Slides>25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 Black</vt:lpstr>
      <vt:lpstr>Courier New</vt:lpstr>
      <vt:lpstr>Euclid Math One</vt:lpstr>
      <vt:lpstr>Symbol</vt:lpstr>
      <vt:lpstr>Times New Roman</vt:lpstr>
      <vt:lpstr>Blank Presentation</vt:lpstr>
      <vt:lpstr>Equation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Wake Forest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Wake Forest University</dc:creator>
  <cp:lastModifiedBy>Kim-Shapiro, Daniel</cp:lastModifiedBy>
  <cp:revision>600</cp:revision>
  <cp:lastPrinted>1998-03-31T16:12:30Z</cp:lastPrinted>
  <dcterms:created xsi:type="dcterms:W3CDTF">1997-09-10T20:18:06Z</dcterms:created>
  <dcterms:modified xsi:type="dcterms:W3CDTF">2021-03-10T14:51:48Z</dcterms:modified>
</cp:coreProperties>
</file>