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sldIdLst>
    <p:sldId id="693" r:id="rId2"/>
    <p:sldId id="848" r:id="rId3"/>
    <p:sldId id="695" r:id="rId4"/>
    <p:sldId id="696" r:id="rId5"/>
    <p:sldId id="842" r:id="rId6"/>
    <p:sldId id="849" r:id="rId7"/>
    <p:sldId id="850" r:id="rId8"/>
    <p:sldId id="699" r:id="rId9"/>
    <p:sldId id="844" r:id="rId10"/>
    <p:sldId id="843" r:id="rId11"/>
    <p:sldId id="709" r:id="rId12"/>
    <p:sldId id="700" r:id="rId13"/>
    <p:sldId id="733" r:id="rId14"/>
    <p:sldId id="701" r:id="rId15"/>
    <p:sldId id="845" r:id="rId16"/>
    <p:sldId id="851" r:id="rId17"/>
    <p:sldId id="702" r:id="rId18"/>
    <p:sldId id="706" r:id="rId19"/>
    <p:sldId id="705" r:id="rId20"/>
    <p:sldId id="846" r:id="rId21"/>
    <p:sldId id="847" r:id="rId22"/>
    <p:sldId id="708" r:id="rId23"/>
  </p:sldIdLst>
  <p:sldSz cx="9144000" cy="6858000" type="screen4x3"/>
  <p:notesSz cx="6946900" cy="92329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800" kern="1200">
        <a:solidFill>
          <a:schemeClr val="bg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bg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bg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bg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bg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800" kern="1200">
        <a:solidFill>
          <a:schemeClr val="bg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800" kern="1200">
        <a:solidFill>
          <a:schemeClr val="bg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800" kern="1200">
        <a:solidFill>
          <a:schemeClr val="bg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800" kern="1200">
        <a:solidFill>
          <a:schemeClr val="bg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8">
          <p15:clr>
            <a:srgbClr val="A4A3A4"/>
          </p15:clr>
        </p15:guide>
        <p15:guide id="2" pos="218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8000"/>
    <a:srgbClr val="FF0000"/>
    <a:srgbClr val="6600FF"/>
    <a:srgbClr val="66FFCC"/>
    <a:srgbClr val="FFFF00"/>
    <a:srgbClr val="9900CC"/>
    <a:srgbClr val="3333CC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7" autoAdjust="0"/>
    <p:restoredTop sz="86482" autoAdjust="0"/>
  </p:normalViewPr>
  <p:slideViewPr>
    <p:cSldViewPr>
      <p:cViewPr varScale="1">
        <p:scale>
          <a:sx n="51" d="100"/>
          <a:sy n="51" d="100"/>
        </p:scale>
        <p:origin x="972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068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908"/>
        <p:guide pos="218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e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image" Target="../media/image52.wmf"/><Relationship Id="rId7" Type="http://schemas.openxmlformats.org/officeDocument/2006/relationships/image" Target="../media/image56.wmf"/><Relationship Id="rId2" Type="http://schemas.openxmlformats.org/officeDocument/2006/relationships/image" Target="../media/image51.wmf"/><Relationship Id="rId1" Type="http://schemas.openxmlformats.org/officeDocument/2006/relationships/image" Target="../media/image47.wmf"/><Relationship Id="rId6" Type="http://schemas.openxmlformats.org/officeDocument/2006/relationships/image" Target="../media/image55.wmf"/><Relationship Id="rId11" Type="http://schemas.openxmlformats.org/officeDocument/2006/relationships/image" Target="../media/image60.wmf"/><Relationship Id="rId5" Type="http://schemas.openxmlformats.org/officeDocument/2006/relationships/image" Target="../media/image54.wmf"/><Relationship Id="rId10" Type="http://schemas.openxmlformats.org/officeDocument/2006/relationships/image" Target="../media/image59.wmf"/><Relationship Id="rId4" Type="http://schemas.openxmlformats.org/officeDocument/2006/relationships/image" Target="../media/image53.wmf"/><Relationship Id="rId9" Type="http://schemas.openxmlformats.org/officeDocument/2006/relationships/image" Target="../media/image58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Relationship Id="rId5" Type="http://schemas.openxmlformats.org/officeDocument/2006/relationships/image" Target="../media/image65.wmf"/><Relationship Id="rId4" Type="http://schemas.openxmlformats.org/officeDocument/2006/relationships/image" Target="../media/image64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72.wmf"/><Relationship Id="rId3" Type="http://schemas.openxmlformats.org/officeDocument/2006/relationships/image" Target="../media/image67.wmf"/><Relationship Id="rId7" Type="http://schemas.openxmlformats.org/officeDocument/2006/relationships/image" Target="../media/image71.wmf"/><Relationship Id="rId2" Type="http://schemas.openxmlformats.org/officeDocument/2006/relationships/image" Target="../media/image66.wmf"/><Relationship Id="rId1" Type="http://schemas.openxmlformats.org/officeDocument/2006/relationships/image" Target="../media/image65.wmf"/><Relationship Id="rId6" Type="http://schemas.openxmlformats.org/officeDocument/2006/relationships/image" Target="../media/image70.wmf"/><Relationship Id="rId5" Type="http://schemas.openxmlformats.org/officeDocument/2006/relationships/image" Target="../media/image69.wmf"/><Relationship Id="rId10" Type="http://schemas.openxmlformats.org/officeDocument/2006/relationships/image" Target="../media/image74.wmf"/><Relationship Id="rId4" Type="http://schemas.openxmlformats.org/officeDocument/2006/relationships/image" Target="../media/image68.wmf"/><Relationship Id="rId9" Type="http://schemas.openxmlformats.org/officeDocument/2006/relationships/image" Target="../media/image73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5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6.e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78.wmf"/><Relationship Id="rId1" Type="http://schemas.openxmlformats.org/officeDocument/2006/relationships/image" Target="../media/image7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8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Relationship Id="rId9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2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image" Target="../media/image34.wmf"/><Relationship Id="rId7" Type="http://schemas.openxmlformats.org/officeDocument/2006/relationships/image" Target="../media/image38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11" Type="http://schemas.openxmlformats.org/officeDocument/2006/relationships/image" Target="../media/image42.wmf"/><Relationship Id="rId5" Type="http://schemas.openxmlformats.org/officeDocument/2006/relationships/image" Target="../media/image36.wmf"/><Relationship Id="rId10" Type="http://schemas.openxmlformats.org/officeDocument/2006/relationships/image" Target="../media/image41.wmf"/><Relationship Id="rId4" Type="http://schemas.openxmlformats.org/officeDocument/2006/relationships/image" Target="../media/image35.wmf"/><Relationship Id="rId9" Type="http://schemas.openxmlformats.org/officeDocument/2006/relationships/image" Target="../media/image4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55" tIns="46227" rIns="92455" bIns="46227" numCol="1" anchor="t" anchorCtr="0" compatLnSpc="1">
            <a:prstTxWarp prst="textNoShape">
              <a:avLst/>
            </a:prstTxWarp>
          </a:bodyPr>
          <a:lstStyle>
            <a:lvl1pPr defTabSz="923925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000" y="0"/>
            <a:ext cx="30099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55" tIns="46227" rIns="92455" bIns="46227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7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5225" y="692150"/>
            <a:ext cx="4616450" cy="3462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513" y="4386263"/>
            <a:ext cx="5095875" cy="415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55" tIns="46227" rIns="92455" bIns="462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0938"/>
            <a:ext cx="30099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55" tIns="46227" rIns="92455" bIns="46227" numCol="1" anchor="b" anchorCtr="0" compatLnSpc="1">
            <a:prstTxWarp prst="textNoShape">
              <a:avLst/>
            </a:prstTxWarp>
          </a:bodyPr>
          <a:lstStyle>
            <a:lvl1pPr defTabSz="923925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000" y="8770938"/>
            <a:ext cx="30099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55" tIns="46227" rIns="92455" bIns="46227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003CC81-3EFC-4DBB-B3CA-C16BF43C65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4672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Brain 10^-13 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03CC81-3EFC-4DBB-B3CA-C16BF43C65A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582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Review full determinant (write on</a:t>
            </a:r>
            <a:r>
              <a:rPr lang="en-US" baseline="0" dirty="0" smtClean="0"/>
              <a:t> board).  Note </a:t>
            </a:r>
            <a:r>
              <a:rPr lang="en-US" baseline="0" dirty="0" err="1" smtClean="0"/>
              <a:t>Bx</a:t>
            </a:r>
            <a:r>
              <a:rPr lang="en-US" baseline="0" dirty="0" smtClean="0"/>
              <a:t> could be anything so mathematically undetermined.  B parallel to E creates no force.  </a:t>
            </a:r>
          </a:p>
          <a:p>
            <a:r>
              <a:rPr lang="en-US" baseline="0" dirty="0" smtClean="0"/>
              <a:t>Other way i X ? = -k.  Gives By.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03CC81-3EFC-4DBB-B3CA-C16BF43C65A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2058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Assume screen is x-y plane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03CC81-3EFC-4DBB-B3CA-C16BF43C65A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1664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 quantitative problem too (JIT)?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03CC81-3EFC-4DBB-B3CA-C16BF43C65A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498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472BBA-E812-4F20-8FF2-0630AE4BE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14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E2A6C-33E6-42AB-8E07-7958CC233D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218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687A7-240A-467E-AC12-C67D19EDCE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25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2B692-3F52-417A-BF6A-B102480C97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973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8E0258-7243-4371-B178-EEBE2A20F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458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023709-9274-4710-A493-7DF88AAC2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806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1E8258-76D2-4BAE-A824-88FA929621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8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129D0F-23D2-4A4D-9D2B-1E4FB91B1D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510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D1EB8-A141-4908-B6E1-42AFF1EFB1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52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82177-9D0E-4329-BBB9-55AA97E371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403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62B44-084F-4E41-A7A7-29D7141ADC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275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D41DA07-4AAA-4704-802A-5474AD01AB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3" Type="http://schemas.openxmlformats.org/officeDocument/2006/relationships/image" Target="../media/image6.png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3.bin"/><Relationship Id="rId5" Type="http://schemas.openxmlformats.org/officeDocument/2006/relationships/image" Target="../media/image26.wmf"/><Relationship Id="rId4" Type="http://schemas.openxmlformats.org/officeDocument/2006/relationships/oleObject" Target="../embeddings/oleObject22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oleObject" Target="../embeddings/oleObject29.bin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3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17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27.bin"/><Relationship Id="rId14" Type="http://schemas.openxmlformats.org/officeDocument/2006/relationships/image" Target="../media/image31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13" Type="http://schemas.openxmlformats.org/officeDocument/2006/relationships/image" Target="../media/image36.wmf"/><Relationship Id="rId18" Type="http://schemas.openxmlformats.org/officeDocument/2006/relationships/oleObject" Target="../embeddings/oleObject37.bin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40.wmf"/><Relationship Id="rId7" Type="http://schemas.openxmlformats.org/officeDocument/2006/relationships/image" Target="../media/image33.wmf"/><Relationship Id="rId12" Type="http://schemas.openxmlformats.org/officeDocument/2006/relationships/oleObject" Target="../embeddings/oleObject34.bin"/><Relationship Id="rId17" Type="http://schemas.openxmlformats.org/officeDocument/2006/relationships/image" Target="../media/image38.wmf"/><Relationship Id="rId25" Type="http://schemas.openxmlformats.org/officeDocument/2006/relationships/image" Target="../media/image42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36.bin"/><Relationship Id="rId20" Type="http://schemas.openxmlformats.org/officeDocument/2006/relationships/oleObject" Target="../embeddings/oleObject38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1.bin"/><Relationship Id="rId11" Type="http://schemas.openxmlformats.org/officeDocument/2006/relationships/image" Target="../media/image35.wmf"/><Relationship Id="rId24" Type="http://schemas.openxmlformats.org/officeDocument/2006/relationships/oleObject" Target="../embeddings/oleObject40.bin"/><Relationship Id="rId5" Type="http://schemas.openxmlformats.org/officeDocument/2006/relationships/image" Target="../media/image32.wmf"/><Relationship Id="rId15" Type="http://schemas.openxmlformats.org/officeDocument/2006/relationships/image" Target="../media/image37.wmf"/><Relationship Id="rId23" Type="http://schemas.openxmlformats.org/officeDocument/2006/relationships/image" Target="../media/image41.wmf"/><Relationship Id="rId10" Type="http://schemas.openxmlformats.org/officeDocument/2006/relationships/oleObject" Target="../embeddings/oleObject33.bin"/><Relationship Id="rId19" Type="http://schemas.openxmlformats.org/officeDocument/2006/relationships/image" Target="../media/image39.wmf"/><Relationship Id="rId4" Type="http://schemas.openxmlformats.org/officeDocument/2006/relationships/oleObject" Target="../embeddings/oleObject30.bin"/><Relationship Id="rId9" Type="http://schemas.openxmlformats.org/officeDocument/2006/relationships/image" Target="../media/image34.wmf"/><Relationship Id="rId14" Type="http://schemas.openxmlformats.org/officeDocument/2006/relationships/oleObject" Target="../embeddings/oleObject35.bin"/><Relationship Id="rId22" Type="http://schemas.openxmlformats.org/officeDocument/2006/relationships/oleObject" Target="../embeddings/oleObject39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12" Type="http://schemas.openxmlformats.org/officeDocument/2006/relationships/image" Target="../media/image4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4.wmf"/><Relationship Id="rId11" Type="http://schemas.openxmlformats.org/officeDocument/2006/relationships/oleObject" Target="../embeddings/oleObject45.bin"/><Relationship Id="rId5" Type="http://schemas.openxmlformats.org/officeDocument/2006/relationships/oleObject" Target="../embeddings/oleObject42.bin"/><Relationship Id="rId10" Type="http://schemas.openxmlformats.org/officeDocument/2006/relationships/image" Target="../media/image46.wmf"/><Relationship Id="rId4" Type="http://schemas.openxmlformats.org/officeDocument/2006/relationships/image" Target="../media/image43.wmf"/><Relationship Id="rId9" Type="http://schemas.openxmlformats.org/officeDocument/2006/relationships/oleObject" Target="../embeddings/oleObject4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48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9.bin"/><Relationship Id="rId13" Type="http://schemas.openxmlformats.org/officeDocument/2006/relationships/image" Target="../media/image54.wmf"/><Relationship Id="rId18" Type="http://schemas.openxmlformats.org/officeDocument/2006/relationships/oleObject" Target="../embeddings/oleObject54.bin"/><Relationship Id="rId3" Type="http://schemas.openxmlformats.org/officeDocument/2006/relationships/notesSlide" Target="../notesSlides/notesSlide3.xml"/><Relationship Id="rId21" Type="http://schemas.openxmlformats.org/officeDocument/2006/relationships/image" Target="../media/image58.wmf"/><Relationship Id="rId7" Type="http://schemas.openxmlformats.org/officeDocument/2006/relationships/image" Target="../media/image51.wmf"/><Relationship Id="rId12" Type="http://schemas.openxmlformats.org/officeDocument/2006/relationships/oleObject" Target="../embeddings/oleObject51.bin"/><Relationship Id="rId17" Type="http://schemas.openxmlformats.org/officeDocument/2006/relationships/image" Target="../media/image56.wmf"/><Relationship Id="rId25" Type="http://schemas.openxmlformats.org/officeDocument/2006/relationships/image" Target="../media/image60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53.bin"/><Relationship Id="rId20" Type="http://schemas.openxmlformats.org/officeDocument/2006/relationships/oleObject" Target="../embeddings/oleObject55.bin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48.bin"/><Relationship Id="rId11" Type="http://schemas.openxmlformats.org/officeDocument/2006/relationships/image" Target="../media/image53.wmf"/><Relationship Id="rId24" Type="http://schemas.openxmlformats.org/officeDocument/2006/relationships/oleObject" Target="../embeddings/oleObject57.bin"/><Relationship Id="rId5" Type="http://schemas.openxmlformats.org/officeDocument/2006/relationships/image" Target="../media/image47.wmf"/><Relationship Id="rId15" Type="http://schemas.openxmlformats.org/officeDocument/2006/relationships/image" Target="../media/image55.wmf"/><Relationship Id="rId23" Type="http://schemas.openxmlformats.org/officeDocument/2006/relationships/image" Target="../media/image59.wmf"/><Relationship Id="rId10" Type="http://schemas.openxmlformats.org/officeDocument/2006/relationships/oleObject" Target="../embeddings/oleObject50.bin"/><Relationship Id="rId19" Type="http://schemas.openxmlformats.org/officeDocument/2006/relationships/image" Target="../media/image57.wmf"/><Relationship Id="rId4" Type="http://schemas.openxmlformats.org/officeDocument/2006/relationships/oleObject" Target="../embeddings/oleObject47.bin"/><Relationship Id="rId9" Type="http://schemas.openxmlformats.org/officeDocument/2006/relationships/image" Target="../media/image52.wmf"/><Relationship Id="rId14" Type="http://schemas.openxmlformats.org/officeDocument/2006/relationships/oleObject" Target="../embeddings/oleObject52.bin"/><Relationship Id="rId22" Type="http://schemas.openxmlformats.org/officeDocument/2006/relationships/oleObject" Target="../embeddings/oleObject56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3" Type="http://schemas.openxmlformats.org/officeDocument/2006/relationships/oleObject" Target="../embeddings/oleObject58.bin"/><Relationship Id="rId7" Type="http://schemas.openxmlformats.org/officeDocument/2006/relationships/oleObject" Target="../embeddings/oleObject60.bin"/><Relationship Id="rId12" Type="http://schemas.openxmlformats.org/officeDocument/2006/relationships/image" Target="../media/image6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62.wmf"/><Relationship Id="rId11" Type="http://schemas.openxmlformats.org/officeDocument/2006/relationships/oleObject" Target="../embeddings/oleObject62.bin"/><Relationship Id="rId5" Type="http://schemas.openxmlformats.org/officeDocument/2006/relationships/oleObject" Target="../embeddings/oleObject59.bin"/><Relationship Id="rId10" Type="http://schemas.openxmlformats.org/officeDocument/2006/relationships/image" Target="../media/image64.wmf"/><Relationship Id="rId4" Type="http://schemas.openxmlformats.org/officeDocument/2006/relationships/image" Target="../media/image61.wmf"/><Relationship Id="rId9" Type="http://schemas.openxmlformats.org/officeDocument/2006/relationships/oleObject" Target="../embeddings/oleObject61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5.bin"/><Relationship Id="rId13" Type="http://schemas.openxmlformats.org/officeDocument/2006/relationships/image" Target="../media/image69.wmf"/><Relationship Id="rId18" Type="http://schemas.openxmlformats.org/officeDocument/2006/relationships/oleObject" Target="../embeddings/oleObject70.bin"/><Relationship Id="rId3" Type="http://schemas.openxmlformats.org/officeDocument/2006/relationships/notesSlide" Target="../notesSlides/notesSlide4.xml"/><Relationship Id="rId21" Type="http://schemas.openxmlformats.org/officeDocument/2006/relationships/image" Target="../media/image73.wmf"/><Relationship Id="rId7" Type="http://schemas.openxmlformats.org/officeDocument/2006/relationships/image" Target="../media/image66.wmf"/><Relationship Id="rId12" Type="http://schemas.openxmlformats.org/officeDocument/2006/relationships/oleObject" Target="../embeddings/oleObject67.bin"/><Relationship Id="rId17" Type="http://schemas.openxmlformats.org/officeDocument/2006/relationships/image" Target="../media/image71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69.bin"/><Relationship Id="rId20" Type="http://schemas.openxmlformats.org/officeDocument/2006/relationships/oleObject" Target="../embeddings/oleObject71.bin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64.bin"/><Relationship Id="rId11" Type="http://schemas.openxmlformats.org/officeDocument/2006/relationships/image" Target="../media/image68.wmf"/><Relationship Id="rId5" Type="http://schemas.openxmlformats.org/officeDocument/2006/relationships/image" Target="../media/image65.wmf"/><Relationship Id="rId15" Type="http://schemas.openxmlformats.org/officeDocument/2006/relationships/image" Target="../media/image70.wmf"/><Relationship Id="rId23" Type="http://schemas.openxmlformats.org/officeDocument/2006/relationships/image" Target="../media/image74.wmf"/><Relationship Id="rId10" Type="http://schemas.openxmlformats.org/officeDocument/2006/relationships/oleObject" Target="../embeddings/oleObject66.bin"/><Relationship Id="rId19" Type="http://schemas.openxmlformats.org/officeDocument/2006/relationships/image" Target="../media/image72.wmf"/><Relationship Id="rId4" Type="http://schemas.openxmlformats.org/officeDocument/2006/relationships/oleObject" Target="../embeddings/oleObject63.bin"/><Relationship Id="rId9" Type="http://schemas.openxmlformats.org/officeDocument/2006/relationships/image" Target="../media/image67.wmf"/><Relationship Id="rId14" Type="http://schemas.openxmlformats.org/officeDocument/2006/relationships/oleObject" Target="../embeddings/oleObject68.bin"/><Relationship Id="rId22" Type="http://schemas.openxmlformats.org/officeDocument/2006/relationships/oleObject" Target="../embeddings/oleObject7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75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76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78.wmf"/><Relationship Id="rId5" Type="http://schemas.openxmlformats.org/officeDocument/2006/relationships/oleObject" Target="../embeddings/oleObject74.bin"/><Relationship Id="rId4" Type="http://schemas.openxmlformats.org/officeDocument/2006/relationships/image" Target="../media/image77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oleObject" Target="../embeddings/oleObject6.bin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image" Target="../media/image10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audio" Target="../media/audio1.wav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oleObject" Target="../embeddings/oleObject18.bin"/><Relationship Id="rId18" Type="http://schemas.openxmlformats.org/officeDocument/2006/relationships/image" Target="../media/image21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18.wmf"/><Relationship Id="rId17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0.wmf"/><Relationship Id="rId20" Type="http://schemas.openxmlformats.org/officeDocument/2006/relationships/image" Target="../media/image22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5" Type="http://schemas.openxmlformats.org/officeDocument/2006/relationships/oleObject" Target="../embeddings/oleObject19.bin"/><Relationship Id="rId10" Type="http://schemas.openxmlformats.org/officeDocument/2006/relationships/image" Target="../media/image17.wmf"/><Relationship Id="rId19" Type="http://schemas.openxmlformats.org/officeDocument/2006/relationships/oleObject" Target="../embeddings/oleObject21.bin"/><Relationship Id="rId4" Type="http://schemas.openxmlformats.org/officeDocument/2006/relationships/image" Target="../media/image8.wmf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1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4.png"/><Relationship Id="rId4" Type="http://schemas.openxmlformats.org/officeDocument/2006/relationships/image" Target="../media/image2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22"/>
          <p:cNvSpPr>
            <a:spLocks noChangeArrowheads="1" noChangeShapeType="1" noTextEdit="1"/>
          </p:cNvSpPr>
          <p:nvPr/>
        </p:nvSpPr>
        <p:spPr bwMode="auto">
          <a:xfrm>
            <a:off x="381000" y="304800"/>
            <a:ext cx="36576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Magnetic Fields</a:t>
            </a:r>
          </a:p>
        </p:txBody>
      </p:sp>
      <p:sp>
        <p:nvSpPr>
          <p:cNvPr id="582680" name="Text Box 24"/>
          <p:cNvSpPr txBox="1">
            <a:spLocks noChangeArrowheads="1"/>
          </p:cNvSpPr>
          <p:nvPr/>
        </p:nvSpPr>
        <p:spPr bwMode="auto">
          <a:xfrm>
            <a:off x="304800" y="1752600"/>
            <a:ext cx="8458200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Certain objects and circuits produce magnetic fields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Magnetic fields, like electric fields, are vector fields</a:t>
            </a:r>
          </a:p>
          <a:p>
            <a:pPr lvl="1"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They have a magnitude and a direction</a:t>
            </a:r>
          </a:p>
          <a:p>
            <a:pPr lvl="1"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Denoted by </a:t>
            </a:r>
            <a:r>
              <a:rPr lang="en-US" sz="2400" b="1">
                <a:solidFill>
                  <a:schemeClr val="accent2"/>
                </a:solidFill>
              </a:rPr>
              <a:t>B</a:t>
            </a:r>
            <a:r>
              <a:rPr lang="en-US" sz="2400">
                <a:solidFill>
                  <a:schemeClr val="accent2"/>
                </a:solidFill>
              </a:rPr>
              <a:t>, or </a:t>
            </a:r>
            <a:r>
              <a:rPr lang="en-US" sz="2400" b="1">
                <a:solidFill>
                  <a:schemeClr val="accent2"/>
                </a:solidFill>
              </a:rPr>
              <a:t>B</a:t>
            </a:r>
            <a:r>
              <a:rPr lang="en-US" sz="2400">
                <a:solidFill>
                  <a:schemeClr val="accent2"/>
                </a:solidFill>
              </a:rPr>
              <a:t>(</a:t>
            </a:r>
            <a:r>
              <a:rPr lang="en-US" sz="2400" b="1">
                <a:solidFill>
                  <a:schemeClr val="accent2"/>
                </a:solidFill>
              </a:rPr>
              <a:t>r</a:t>
            </a:r>
            <a:r>
              <a:rPr lang="en-US" sz="2400">
                <a:solidFill>
                  <a:schemeClr val="accent2"/>
                </a:solidFill>
              </a:rPr>
              <a:t>)</a:t>
            </a:r>
            <a:endParaRPr lang="en-US" sz="2400" b="1">
              <a:solidFill>
                <a:schemeClr val="accent2"/>
              </a:solidFill>
            </a:endParaRP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They have no effect on charges at rest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They produce a force on moving charges given by</a:t>
            </a:r>
          </a:p>
          <a:p>
            <a:pPr lvl="1"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Perpendicular to magnetic field</a:t>
            </a:r>
          </a:p>
          <a:p>
            <a:pPr lvl="1"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Perpendicular to velocity</a:t>
            </a:r>
            <a:endParaRPr lang="en-US" sz="2400" i="1">
              <a:solidFill>
                <a:srgbClr val="009900"/>
              </a:solidFill>
            </a:endParaRP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</a:rPr>
              <a:t>Magnetic field strengths are measured in units called a </a:t>
            </a:r>
            <a:r>
              <a:rPr lang="en-US" sz="2400" i="1">
                <a:solidFill>
                  <a:srgbClr val="FF0000"/>
                </a:solidFill>
              </a:rPr>
              <a:t>tesla</a:t>
            </a:r>
            <a:r>
              <a:rPr lang="en-US" sz="2400">
                <a:solidFill>
                  <a:srgbClr val="FF0000"/>
                </a:solidFill>
              </a:rPr>
              <a:t>, abbreviated T</a:t>
            </a:r>
          </a:p>
          <a:p>
            <a:pPr lvl="1"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</a:rPr>
              <a:t>A tesla is a large amount of magnetic field</a:t>
            </a:r>
          </a:p>
        </p:txBody>
      </p:sp>
      <p:pic>
        <p:nvPicPr>
          <p:cNvPr id="582687" name="Picture 31" descr="b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7950" y="0"/>
            <a:ext cx="2686050" cy="325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82689" name="Object 33"/>
          <p:cNvGraphicFramePr>
            <a:graphicFrameLocks noChangeAspect="1"/>
          </p:cNvGraphicFramePr>
          <p:nvPr/>
        </p:nvGraphicFramePr>
        <p:xfrm>
          <a:off x="6780213" y="3554413"/>
          <a:ext cx="1806575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9" name="Equation" r:id="rId4" imgW="736600" imgH="228600" progId="Equation.DSMT4">
                  <p:embed/>
                </p:oleObj>
              </mc:Choice>
              <mc:Fallback>
                <p:oleObj name="Equation" r:id="rId4" imgW="736600" imgH="228600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0213" y="3554413"/>
                        <a:ext cx="1806575" cy="50006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2690" name="Object 34"/>
          <p:cNvGraphicFramePr>
            <a:graphicFrameLocks noChangeAspect="1"/>
          </p:cNvGraphicFramePr>
          <p:nvPr/>
        </p:nvGraphicFramePr>
        <p:xfrm>
          <a:off x="5337175" y="4114800"/>
          <a:ext cx="22733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0" name="Equation" r:id="rId6" imgW="926698" imgH="253890" progId="Equation.DSMT4">
                  <p:embed/>
                </p:oleObj>
              </mc:Choice>
              <mc:Fallback>
                <p:oleObj name="Equation" r:id="rId6" imgW="926698" imgH="253890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7175" y="4114800"/>
                        <a:ext cx="2273300" cy="555625"/>
                      </a:xfrm>
                      <a:prstGeom prst="rect">
                        <a:avLst/>
                      </a:prstGeom>
                      <a:noFill/>
                      <a:ln w="38100" cap="rnd">
                        <a:solidFill>
                          <a:srgbClr val="FF0000"/>
                        </a:solidFill>
                        <a:prstDash val="sysDot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2691" name="Object 35"/>
          <p:cNvGraphicFramePr>
            <a:graphicFrameLocks noChangeAspect="1"/>
          </p:cNvGraphicFramePr>
          <p:nvPr/>
        </p:nvGraphicFramePr>
        <p:xfrm>
          <a:off x="2057400" y="5768975"/>
          <a:ext cx="1184275" cy="91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1" name="Equation" r:id="rId8" imgW="482391" imgH="418918" progId="Equation.DSMT4">
                  <p:embed/>
                </p:oleObj>
              </mc:Choice>
              <mc:Fallback>
                <p:oleObj name="Equation" r:id="rId8" imgW="482391" imgH="418918" progId="Equation.DSMT4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5768975"/>
                        <a:ext cx="1184275" cy="915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rnd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2692" name="Object 36"/>
          <p:cNvGraphicFramePr>
            <a:graphicFrameLocks noChangeAspect="1"/>
          </p:cNvGraphicFramePr>
          <p:nvPr/>
        </p:nvGraphicFramePr>
        <p:xfrm>
          <a:off x="3282950" y="5768975"/>
          <a:ext cx="1746250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2" name="Equation" r:id="rId10" imgW="710891" imgH="393529" progId="Equation.DSMT4">
                  <p:embed/>
                </p:oleObj>
              </mc:Choice>
              <mc:Fallback>
                <p:oleObj name="Equation" r:id="rId10" imgW="710891" imgH="393529" progId="Equation.DSMT4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2950" y="5768975"/>
                        <a:ext cx="1746250" cy="860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rnd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2693" name="Object 37"/>
          <p:cNvGraphicFramePr>
            <a:graphicFrameLocks noChangeAspect="1"/>
          </p:cNvGraphicFramePr>
          <p:nvPr/>
        </p:nvGraphicFramePr>
        <p:xfrm>
          <a:off x="5137150" y="5845175"/>
          <a:ext cx="1528763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3" name="Equation" r:id="rId12" imgW="622030" imgH="393529" progId="Equation.DSMT4">
                  <p:embed/>
                </p:oleObj>
              </mc:Choice>
              <mc:Fallback>
                <p:oleObj name="Equation" r:id="rId12" imgW="622030" imgH="393529" progId="Equation.DSMT4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7150" y="5845175"/>
                        <a:ext cx="1528763" cy="860425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8" name="TextBox 1"/>
          <p:cNvSpPr txBox="1">
            <a:spLocks noChangeArrowheads="1"/>
          </p:cNvSpPr>
          <p:nvPr/>
        </p:nvSpPr>
        <p:spPr bwMode="auto">
          <a:xfrm>
            <a:off x="4364038" y="304800"/>
            <a:ext cx="21145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r>
              <a:rPr lang="en-US" sz="5400" b="1" dirty="0">
                <a:solidFill>
                  <a:srgbClr val="FF0000"/>
                </a:solidFill>
              </a:rPr>
              <a:t>Ch. </a:t>
            </a:r>
            <a:r>
              <a:rPr lang="en-US" sz="5400" b="1" dirty="0" smtClean="0">
                <a:solidFill>
                  <a:srgbClr val="FF0000"/>
                </a:solidFill>
              </a:rPr>
              <a:t>28</a:t>
            </a:r>
            <a:endParaRPr lang="en-US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26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26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26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826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826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826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826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826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82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826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826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826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826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826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826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826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826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582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582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826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826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8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8268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8268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582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582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582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2680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sz="2400" kern="1200" dirty="0" smtClean="0">
                <a:solidFill>
                  <a:srgbClr val="FF0000"/>
                </a:solidFill>
                <a:ea typeface="+mn-ea"/>
                <a:cs typeface="+mn-cs"/>
              </a:rPr>
              <a:t/>
            </a:r>
            <a:br>
              <a:rPr lang="en-US" sz="2400" kern="1200" dirty="0" smtClean="0">
                <a:solidFill>
                  <a:srgbClr val="FF0000"/>
                </a:solidFill>
                <a:ea typeface="+mn-ea"/>
                <a:cs typeface="+mn-cs"/>
              </a:rPr>
            </a:br>
            <a:r>
              <a:rPr lang="en-US" sz="2400" kern="1200" dirty="0">
                <a:solidFill>
                  <a:srgbClr val="FF0000"/>
                </a:solidFill>
                <a:ea typeface="+mn-ea"/>
                <a:cs typeface="+mn-cs"/>
              </a:rPr>
              <a:t/>
            </a:r>
            <a:br>
              <a:rPr lang="en-US" sz="2400" kern="1200" dirty="0">
                <a:solidFill>
                  <a:srgbClr val="FF0000"/>
                </a:solidFill>
                <a:ea typeface="+mn-ea"/>
                <a:cs typeface="+mn-cs"/>
              </a:rPr>
            </a:br>
            <a:r>
              <a:rPr lang="en-US" sz="2400" kern="1200" dirty="0" smtClean="0">
                <a:solidFill>
                  <a:srgbClr val="FF0000"/>
                </a:solidFill>
                <a:ea typeface="+mn-ea"/>
                <a:cs typeface="+mn-cs"/>
              </a:rPr>
              <a:t>The Earth has magnetic field lines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kern="1200" dirty="0" smtClean="0">
                <a:solidFill>
                  <a:srgbClr val="FF0000"/>
                </a:solidFill>
                <a:ea typeface="+mn-ea"/>
                <a:cs typeface="+mn-cs"/>
              </a:rPr>
              <a:t>Charged particles from space follow them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kern="1200" dirty="0" smtClean="0">
                <a:solidFill>
                  <a:srgbClr val="FF0000"/>
                </a:solidFill>
                <a:ea typeface="+mn-ea"/>
                <a:cs typeface="+mn-cs"/>
              </a:rPr>
              <a:t>Hit only at magnetic poles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kern="1200" dirty="0" smtClean="0">
                <a:solidFill>
                  <a:srgbClr val="FF0000"/>
                </a:solidFill>
                <a:ea typeface="+mn-ea"/>
                <a:cs typeface="+mn-cs"/>
              </a:rPr>
              <a:t>aurora borealis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kern="1200" dirty="0" smtClean="0">
                <a:solidFill>
                  <a:srgbClr val="FF0000"/>
                </a:solidFill>
                <a:ea typeface="+mn-ea"/>
                <a:cs typeface="+mn-cs"/>
              </a:rPr>
              <a:t>aurora </a:t>
            </a:r>
            <a:r>
              <a:rPr lang="en-US" sz="2400" kern="1200" dirty="0" err="1" smtClean="0">
                <a:solidFill>
                  <a:srgbClr val="FF0000"/>
                </a:solidFill>
                <a:ea typeface="+mn-ea"/>
                <a:cs typeface="+mn-cs"/>
              </a:rPr>
              <a:t>australis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3" name="Picture 29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667000"/>
            <a:ext cx="4114800" cy="330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Line 298"/>
          <p:cNvSpPr>
            <a:spLocks noChangeShapeType="1"/>
          </p:cNvSpPr>
          <p:nvPr/>
        </p:nvSpPr>
        <p:spPr bwMode="auto">
          <a:xfrm flipH="1">
            <a:off x="6400800" y="2971800"/>
            <a:ext cx="14478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300"/>
          <p:cNvSpPr>
            <a:spLocks noChangeShapeType="1"/>
          </p:cNvSpPr>
          <p:nvPr/>
        </p:nvSpPr>
        <p:spPr bwMode="auto">
          <a:xfrm flipH="1">
            <a:off x="6400800" y="5638800"/>
            <a:ext cx="14478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Oval 296"/>
          <p:cNvSpPr>
            <a:spLocks noChangeArrowheads="1"/>
          </p:cNvSpPr>
          <p:nvPr/>
        </p:nvSpPr>
        <p:spPr bwMode="auto">
          <a:xfrm>
            <a:off x="7924800" y="2895600"/>
            <a:ext cx="152400" cy="152400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rgbClr val="76000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Oval 299"/>
          <p:cNvSpPr>
            <a:spLocks noChangeArrowheads="1"/>
          </p:cNvSpPr>
          <p:nvPr/>
        </p:nvSpPr>
        <p:spPr bwMode="auto">
          <a:xfrm>
            <a:off x="7924800" y="5562600"/>
            <a:ext cx="152400" cy="152400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rgbClr val="76000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1.85185E-6 C -0.07465 -0.0037 -0.14913 -0.00717 -0.21528 -0.00555 C -0.28142 -0.00393 -0.35764 -0.01204 -0.39722 0.00926 C -0.43681 0.03056 -0.44479 0.07639 -0.45278 0.12222 " pathEditMode="relative" ptsTypes="aaaA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22222E-6 C -0.03664 0.00093 -0.15139 0.00903 -0.21945 0.00556 C -0.2875 0.00209 -0.36789 0.00185 -0.40834 -0.02037 C -0.44879 -0.04259 -0.45122 -0.10532 -0.4625 -0.12778 " pathEditMode="relative" rAng="0" ptsTypes="aaaa">
                                      <p:cBhvr>
                                        <p:cTn id="3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125" y="-59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6" grpId="1" animBg="1"/>
      <p:bldP spid="7" grpId="0" animBg="1"/>
      <p:bldP spid="7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8"/>
          <p:cNvSpPr txBox="1">
            <a:spLocks noChangeArrowheads="1"/>
          </p:cNvSpPr>
          <p:nvPr/>
        </p:nvSpPr>
        <p:spPr bwMode="auto">
          <a:xfrm>
            <a:off x="0" y="0"/>
            <a:ext cx="8991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4400">
                <a:solidFill>
                  <a:schemeClr val="tx1"/>
                </a:solidFill>
              </a:rPr>
              <a:t>Concept Question</a:t>
            </a:r>
          </a:p>
        </p:txBody>
      </p:sp>
      <p:sp>
        <p:nvSpPr>
          <p:cNvPr id="725038" name="Text Box 46"/>
          <p:cNvSpPr txBox="1">
            <a:spLocks noChangeArrowheads="1"/>
          </p:cNvSpPr>
          <p:nvPr/>
        </p:nvSpPr>
        <p:spPr bwMode="auto">
          <a:xfrm>
            <a:off x="304800" y="762000"/>
            <a:ext cx="5334000" cy="3743325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r>
              <a:rPr lang="en-US" sz="2400"/>
              <a:t>Two particles with the same mass are moving in the same magnetic field, but particle X is circling in less time than particle Y.  What can account for this?</a:t>
            </a:r>
          </a:p>
          <a:p>
            <a:r>
              <a:rPr lang="en-US" sz="2400"/>
              <a:t>A) Particle X is moving faster (only)</a:t>
            </a:r>
          </a:p>
          <a:p>
            <a:r>
              <a:rPr lang="en-US" sz="2400">
                <a:sym typeface="Symbol" pitchFamily="18" charset="2"/>
              </a:rPr>
              <a:t>B) Particle Y is moving faster (only)</a:t>
            </a:r>
          </a:p>
          <a:p>
            <a:r>
              <a:rPr lang="en-US" sz="2400">
                <a:sym typeface="Symbol" pitchFamily="18" charset="2"/>
              </a:rPr>
              <a:t>C) Particle X has more charge (only)</a:t>
            </a:r>
          </a:p>
          <a:p>
            <a:r>
              <a:rPr lang="en-US" sz="2400">
                <a:sym typeface="Symbol" pitchFamily="18" charset="2"/>
              </a:rPr>
              <a:t>D) Particle Y has more charge (only)</a:t>
            </a:r>
          </a:p>
          <a:p>
            <a:r>
              <a:rPr lang="en-US" sz="2400">
                <a:sym typeface="Symbol" pitchFamily="18" charset="2"/>
              </a:rPr>
              <a:t>E) A and C could both account for this</a:t>
            </a:r>
          </a:p>
          <a:p>
            <a:r>
              <a:rPr lang="en-US" sz="2400">
                <a:sym typeface="Symbol" pitchFamily="18" charset="2"/>
              </a:rPr>
              <a:t>F) B and C could both account for this</a:t>
            </a:r>
          </a:p>
        </p:txBody>
      </p:sp>
      <p:graphicFrame>
        <p:nvGraphicFramePr>
          <p:cNvPr id="11268" name="Object 54"/>
          <p:cNvGraphicFramePr>
            <a:graphicFrameLocks noChangeAspect="1"/>
          </p:cNvGraphicFramePr>
          <p:nvPr/>
        </p:nvGraphicFramePr>
        <p:xfrm>
          <a:off x="6705600" y="914400"/>
          <a:ext cx="1589088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25" name="Equation" r:id="rId4" imgW="647419" imgH="203112" progId="Equation.DSMT4">
                  <p:embed/>
                </p:oleObj>
              </mc:Choice>
              <mc:Fallback>
                <p:oleObj name="Equation" r:id="rId4" imgW="647419" imgH="203112" progId="Equation.DSMT4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914400"/>
                        <a:ext cx="1589088" cy="44450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prstDash val="dash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269" name="Group 56"/>
          <p:cNvGrpSpPr>
            <a:grpSpLocks/>
          </p:cNvGrpSpPr>
          <p:nvPr/>
        </p:nvGrpSpPr>
        <p:grpSpPr bwMode="auto">
          <a:xfrm>
            <a:off x="6629400" y="2971800"/>
            <a:ext cx="152400" cy="152400"/>
            <a:chOff x="1776" y="1008"/>
            <a:chExt cx="96" cy="96"/>
          </a:xfrm>
        </p:grpSpPr>
        <p:sp>
          <p:nvSpPr>
            <p:cNvPr id="11395" name="Line 57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96" name="Line 58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70" name="Text Box 59"/>
          <p:cNvSpPr txBox="1">
            <a:spLocks noChangeArrowheads="1"/>
          </p:cNvSpPr>
          <p:nvPr/>
        </p:nvSpPr>
        <p:spPr bwMode="auto">
          <a:xfrm>
            <a:off x="8077200" y="30480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9900"/>
                </a:solidFill>
              </a:rPr>
              <a:t>B</a:t>
            </a:r>
          </a:p>
        </p:txBody>
      </p:sp>
      <p:grpSp>
        <p:nvGrpSpPr>
          <p:cNvPr id="11271" name="Group 61"/>
          <p:cNvGrpSpPr>
            <a:grpSpLocks/>
          </p:cNvGrpSpPr>
          <p:nvPr/>
        </p:nvGrpSpPr>
        <p:grpSpPr bwMode="auto">
          <a:xfrm>
            <a:off x="7086600" y="2971800"/>
            <a:ext cx="152400" cy="152400"/>
            <a:chOff x="1776" y="1008"/>
            <a:chExt cx="96" cy="96"/>
          </a:xfrm>
        </p:grpSpPr>
        <p:sp>
          <p:nvSpPr>
            <p:cNvPr id="11393" name="Line 62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94" name="Line 63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272" name="Group 64"/>
          <p:cNvGrpSpPr>
            <a:grpSpLocks/>
          </p:cNvGrpSpPr>
          <p:nvPr/>
        </p:nvGrpSpPr>
        <p:grpSpPr bwMode="auto">
          <a:xfrm>
            <a:off x="7543800" y="2971800"/>
            <a:ext cx="152400" cy="152400"/>
            <a:chOff x="1776" y="1008"/>
            <a:chExt cx="96" cy="96"/>
          </a:xfrm>
        </p:grpSpPr>
        <p:sp>
          <p:nvSpPr>
            <p:cNvPr id="11391" name="Line 65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92" name="Line 66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273" name="Group 67"/>
          <p:cNvGrpSpPr>
            <a:grpSpLocks/>
          </p:cNvGrpSpPr>
          <p:nvPr/>
        </p:nvGrpSpPr>
        <p:grpSpPr bwMode="auto">
          <a:xfrm>
            <a:off x="8001000" y="2971800"/>
            <a:ext cx="152400" cy="152400"/>
            <a:chOff x="1776" y="1008"/>
            <a:chExt cx="96" cy="96"/>
          </a:xfrm>
        </p:grpSpPr>
        <p:sp>
          <p:nvSpPr>
            <p:cNvPr id="11389" name="Line 68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90" name="Line 69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274" name="Group 70"/>
          <p:cNvGrpSpPr>
            <a:grpSpLocks/>
          </p:cNvGrpSpPr>
          <p:nvPr/>
        </p:nvGrpSpPr>
        <p:grpSpPr bwMode="auto">
          <a:xfrm>
            <a:off x="8458200" y="2971800"/>
            <a:ext cx="152400" cy="152400"/>
            <a:chOff x="1776" y="1008"/>
            <a:chExt cx="96" cy="96"/>
          </a:xfrm>
        </p:grpSpPr>
        <p:sp>
          <p:nvSpPr>
            <p:cNvPr id="11387" name="Line 71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88" name="Line 72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275" name="Group 73"/>
          <p:cNvGrpSpPr>
            <a:grpSpLocks/>
          </p:cNvGrpSpPr>
          <p:nvPr/>
        </p:nvGrpSpPr>
        <p:grpSpPr bwMode="auto">
          <a:xfrm>
            <a:off x="6629400" y="3429000"/>
            <a:ext cx="152400" cy="152400"/>
            <a:chOff x="1776" y="1008"/>
            <a:chExt cx="96" cy="96"/>
          </a:xfrm>
        </p:grpSpPr>
        <p:sp>
          <p:nvSpPr>
            <p:cNvPr id="11385" name="Line 74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86" name="Line 75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276" name="Group 76"/>
          <p:cNvGrpSpPr>
            <a:grpSpLocks/>
          </p:cNvGrpSpPr>
          <p:nvPr/>
        </p:nvGrpSpPr>
        <p:grpSpPr bwMode="auto">
          <a:xfrm>
            <a:off x="7086600" y="3429000"/>
            <a:ext cx="152400" cy="152400"/>
            <a:chOff x="1776" y="1008"/>
            <a:chExt cx="96" cy="96"/>
          </a:xfrm>
        </p:grpSpPr>
        <p:sp>
          <p:nvSpPr>
            <p:cNvPr id="11383" name="Line 77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84" name="Line 78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277" name="Group 79"/>
          <p:cNvGrpSpPr>
            <a:grpSpLocks/>
          </p:cNvGrpSpPr>
          <p:nvPr/>
        </p:nvGrpSpPr>
        <p:grpSpPr bwMode="auto">
          <a:xfrm>
            <a:off x="7543800" y="3429000"/>
            <a:ext cx="152400" cy="152400"/>
            <a:chOff x="1776" y="1008"/>
            <a:chExt cx="96" cy="96"/>
          </a:xfrm>
        </p:grpSpPr>
        <p:sp>
          <p:nvSpPr>
            <p:cNvPr id="11381" name="Line 80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82" name="Line 81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278" name="Group 82"/>
          <p:cNvGrpSpPr>
            <a:grpSpLocks/>
          </p:cNvGrpSpPr>
          <p:nvPr/>
        </p:nvGrpSpPr>
        <p:grpSpPr bwMode="auto">
          <a:xfrm>
            <a:off x="8001000" y="3429000"/>
            <a:ext cx="152400" cy="152400"/>
            <a:chOff x="1776" y="1008"/>
            <a:chExt cx="96" cy="96"/>
          </a:xfrm>
        </p:grpSpPr>
        <p:sp>
          <p:nvSpPr>
            <p:cNvPr id="11379" name="Line 83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80" name="Line 84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279" name="Group 85"/>
          <p:cNvGrpSpPr>
            <a:grpSpLocks/>
          </p:cNvGrpSpPr>
          <p:nvPr/>
        </p:nvGrpSpPr>
        <p:grpSpPr bwMode="auto">
          <a:xfrm>
            <a:off x="8458200" y="3429000"/>
            <a:ext cx="152400" cy="152400"/>
            <a:chOff x="1776" y="1008"/>
            <a:chExt cx="96" cy="96"/>
          </a:xfrm>
        </p:grpSpPr>
        <p:sp>
          <p:nvSpPr>
            <p:cNvPr id="11377" name="Line 86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78" name="Line 87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280" name="Group 88"/>
          <p:cNvGrpSpPr>
            <a:grpSpLocks/>
          </p:cNvGrpSpPr>
          <p:nvPr/>
        </p:nvGrpSpPr>
        <p:grpSpPr bwMode="auto">
          <a:xfrm>
            <a:off x="6629400" y="3886200"/>
            <a:ext cx="152400" cy="152400"/>
            <a:chOff x="1776" y="1008"/>
            <a:chExt cx="96" cy="96"/>
          </a:xfrm>
        </p:grpSpPr>
        <p:sp>
          <p:nvSpPr>
            <p:cNvPr id="11375" name="Line 89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76" name="Line 90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281" name="Group 91"/>
          <p:cNvGrpSpPr>
            <a:grpSpLocks/>
          </p:cNvGrpSpPr>
          <p:nvPr/>
        </p:nvGrpSpPr>
        <p:grpSpPr bwMode="auto">
          <a:xfrm>
            <a:off x="7086600" y="3886200"/>
            <a:ext cx="152400" cy="152400"/>
            <a:chOff x="1776" y="1008"/>
            <a:chExt cx="96" cy="96"/>
          </a:xfrm>
        </p:grpSpPr>
        <p:sp>
          <p:nvSpPr>
            <p:cNvPr id="11373" name="Line 92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74" name="Line 93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282" name="Group 94"/>
          <p:cNvGrpSpPr>
            <a:grpSpLocks/>
          </p:cNvGrpSpPr>
          <p:nvPr/>
        </p:nvGrpSpPr>
        <p:grpSpPr bwMode="auto">
          <a:xfrm>
            <a:off x="7543800" y="3886200"/>
            <a:ext cx="152400" cy="152400"/>
            <a:chOff x="1776" y="1008"/>
            <a:chExt cx="96" cy="96"/>
          </a:xfrm>
        </p:grpSpPr>
        <p:sp>
          <p:nvSpPr>
            <p:cNvPr id="11371" name="Line 95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72" name="Line 96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283" name="Group 97"/>
          <p:cNvGrpSpPr>
            <a:grpSpLocks/>
          </p:cNvGrpSpPr>
          <p:nvPr/>
        </p:nvGrpSpPr>
        <p:grpSpPr bwMode="auto">
          <a:xfrm>
            <a:off x="8001000" y="3886200"/>
            <a:ext cx="152400" cy="152400"/>
            <a:chOff x="1776" y="1008"/>
            <a:chExt cx="96" cy="96"/>
          </a:xfrm>
        </p:grpSpPr>
        <p:sp>
          <p:nvSpPr>
            <p:cNvPr id="11369" name="Line 98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70" name="Line 99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284" name="Group 100"/>
          <p:cNvGrpSpPr>
            <a:grpSpLocks/>
          </p:cNvGrpSpPr>
          <p:nvPr/>
        </p:nvGrpSpPr>
        <p:grpSpPr bwMode="auto">
          <a:xfrm>
            <a:off x="8458200" y="3886200"/>
            <a:ext cx="152400" cy="152400"/>
            <a:chOff x="1776" y="1008"/>
            <a:chExt cx="96" cy="96"/>
          </a:xfrm>
        </p:grpSpPr>
        <p:sp>
          <p:nvSpPr>
            <p:cNvPr id="11367" name="Line 101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68" name="Line 102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285" name="Group 103"/>
          <p:cNvGrpSpPr>
            <a:grpSpLocks/>
          </p:cNvGrpSpPr>
          <p:nvPr/>
        </p:nvGrpSpPr>
        <p:grpSpPr bwMode="auto">
          <a:xfrm>
            <a:off x="6629400" y="4343400"/>
            <a:ext cx="152400" cy="152400"/>
            <a:chOff x="1776" y="1008"/>
            <a:chExt cx="96" cy="96"/>
          </a:xfrm>
        </p:grpSpPr>
        <p:sp>
          <p:nvSpPr>
            <p:cNvPr id="11365" name="Line 104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66" name="Line 105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286" name="Group 106"/>
          <p:cNvGrpSpPr>
            <a:grpSpLocks/>
          </p:cNvGrpSpPr>
          <p:nvPr/>
        </p:nvGrpSpPr>
        <p:grpSpPr bwMode="auto">
          <a:xfrm>
            <a:off x="7086600" y="4343400"/>
            <a:ext cx="152400" cy="152400"/>
            <a:chOff x="1776" y="1008"/>
            <a:chExt cx="96" cy="96"/>
          </a:xfrm>
        </p:grpSpPr>
        <p:sp>
          <p:nvSpPr>
            <p:cNvPr id="11363" name="Line 107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64" name="Line 108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287" name="Group 109"/>
          <p:cNvGrpSpPr>
            <a:grpSpLocks/>
          </p:cNvGrpSpPr>
          <p:nvPr/>
        </p:nvGrpSpPr>
        <p:grpSpPr bwMode="auto">
          <a:xfrm>
            <a:off x="7543800" y="4343400"/>
            <a:ext cx="152400" cy="152400"/>
            <a:chOff x="1776" y="1008"/>
            <a:chExt cx="96" cy="96"/>
          </a:xfrm>
        </p:grpSpPr>
        <p:sp>
          <p:nvSpPr>
            <p:cNvPr id="11361" name="Line 110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62" name="Line 111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288" name="Group 112"/>
          <p:cNvGrpSpPr>
            <a:grpSpLocks/>
          </p:cNvGrpSpPr>
          <p:nvPr/>
        </p:nvGrpSpPr>
        <p:grpSpPr bwMode="auto">
          <a:xfrm>
            <a:off x="8001000" y="4343400"/>
            <a:ext cx="152400" cy="152400"/>
            <a:chOff x="1776" y="1008"/>
            <a:chExt cx="96" cy="96"/>
          </a:xfrm>
        </p:grpSpPr>
        <p:sp>
          <p:nvSpPr>
            <p:cNvPr id="11359" name="Line 113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60" name="Line 114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289" name="Group 115"/>
          <p:cNvGrpSpPr>
            <a:grpSpLocks/>
          </p:cNvGrpSpPr>
          <p:nvPr/>
        </p:nvGrpSpPr>
        <p:grpSpPr bwMode="auto">
          <a:xfrm>
            <a:off x="8458200" y="4343400"/>
            <a:ext cx="152400" cy="152400"/>
            <a:chOff x="1776" y="1008"/>
            <a:chExt cx="96" cy="96"/>
          </a:xfrm>
        </p:grpSpPr>
        <p:sp>
          <p:nvSpPr>
            <p:cNvPr id="11357" name="Line 116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58" name="Line 117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290" name="Group 124"/>
          <p:cNvGrpSpPr>
            <a:grpSpLocks/>
          </p:cNvGrpSpPr>
          <p:nvPr/>
        </p:nvGrpSpPr>
        <p:grpSpPr bwMode="auto">
          <a:xfrm>
            <a:off x="6629400" y="4800600"/>
            <a:ext cx="152400" cy="152400"/>
            <a:chOff x="1776" y="1008"/>
            <a:chExt cx="96" cy="96"/>
          </a:xfrm>
        </p:grpSpPr>
        <p:sp>
          <p:nvSpPr>
            <p:cNvPr id="11355" name="Line 125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56" name="Line 126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291" name="Group 127"/>
          <p:cNvGrpSpPr>
            <a:grpSpLocks/>
          </p:cNvGrpSpPr>
          <p:nvPr/>
        </p:nvGrpSpPr>
        <p:grpSpPr bwMode="auto">
          <a:xfrm>
            <a:off x="7086600" y="4800600"/>
            <a:ext cx="152400" cy="152400"/>
            <a:chOff x="1776" y="1008"/>
            <a:chExt cx="96" cy="96"/>
          </a:xfrm>
        </p:grpSpPr>
        <p:sp>
          <p:nvSpPr>
            <p:cNvPr id="11353" name="Line 128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54" name="Line 129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292" name="Group 130"/>
          <p:cNvGrpSpPr>
            <a:grpSpLocks/>
          </p:cNvGrpSpPr>
          <p:nvPr/>
        </p:nvGrpSpPr>
        <p:grpSpPr bwMode="auto">
          <a:xfrm>
            <a:off x="7543800" y="4800600"/>
            <a:ext cx="152400" cy="152400"/>
            <a:chOff x="1776" y="1008"/>
            <a:chExt cx="96" cy="96"/>
          </a:xfrm>
        </p:grpSpPr>
        <p:sp>
          <p:nvSpPr>
            <p:cNvPr id="11351" name="Line 131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52" name="Line 132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293" name="Group 133"/>
          <p:cNvGrpSpPr>
            <a:grpSpLocks/>
          </p:cNvGrpSpPr>
          <p:nvPr/>
        </p:nvGrpSpPr>
        <p:grpSpPr bwMode="auto">
          <a:xfrm>
            <a:off x="8001000" y="4800600"/>
            <a:ext cx="152400" cy="152400"/>
            <a:chOff x="1776" y="1008"/>
            <a:chExt cx="96" cy="96"/>
          </a:xfrm>
        </p:grpSpPr>
        <p:sp>
          <p:nvSpPr>
            <p:cNvPr id="11349" name="Line 134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50" name="Line 135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294" name="Group 136"/>
          <p:cNvGrpSpPr>
            <a:grpSpLocks/>
          </p:cNvGrpSpPr>
          <p:nvPr/>
        </p:nvGrpSpPr>
        <p:grpSpPr bwMode="auto">
          <a:xfrm>
            <a:off x="8458200" y="4800600"/>
            <a:ext cx="152400" cy="152400"/>
            <a:chOff x="1776" y="1008"/>
            <a:chExt cx="96" cy="96"/>
          </a:xfrm>
        </p:grpSpPr>
        <p:sp>
          <p:nvSpPr>
            <p:cNvPr id="11347" name="Line 137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48" name="Line 138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295" name="Group 139"/>
          <p:cNvGrpSpPr>
            <a:grpSpLocks/>
          </p:cNvGrpSpPr>
          <p:nvPr/>
        </p:nvGrpSpPr>
        <p:grpSpPr bwMode="auto">
          <a:xfrm>
            <a:off x="6629400" y="5257800"/>
            <a:ext cx="152400" cy="152400"/>
            <a:chOff x="1776" y="1008"/>
            <a:chExt cx="96" cy="96"/>
          </a:xfrm>
        </p:grpSpPr>
        <p:sp>
          <p:nvSpPr>
            <p:cNvPr id="11345" name="Line 140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46" name="Line 141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296" name="Group 142"/>
          <p:cNvGrpSpPr>
            <a:grpSpLocks/>
          </p:cNvGrpSpPr>
          <p:nvPr/>
        </p:nvGrpSpPr>
        <p:grpSpPr bwMode="auto">
          <a:xfrm>
            <a:off x="7086600" y="5257800"/>
            <a:ext cx="152400" cy="152400"/>
            <a:chOff x="1776" y="1008"/>
            <a:chExt cx="96" cy="96"/>
          </a:xfrm>
        </p:grpSpPr>
        <p:sp>
          <p:nvSpPr>
            <p:cNvPr id="11343" name="Line 143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44" name="Line 144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297" name="Group 145"/>
          <p:cNvGrpSpPr>
            <a:grpSpLocks/>
          </p:cNvGrpSpPr>
          <p:nvPr/>
        </p:nvGrpSpPr>
        <p:grpSpPr bwMode="auto">
          <a:xfrm>
            <a:off x="7543800" y="5257800"/>
            <a:ext cx="152400" cy="152400"/>
            <a:chOff x="1776" y="1008"/>
            <a:chExt cx="96" cy="96"/>
          </a:xfrm>
        </p:grpSpPr>
        <p:sp>
          <p:nvSpPr>
            <p:cNvPr id="11341" name="Line 146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42" name="Line 147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298" name="Group 148"/>
          <p:cNvGrpSpPr>
            <a:grpSpLocks/>
          </p:cNvGrpSpPr>
          <p:nvPr/>
        </p:nvGrpSpPr>
        <p:grpSpPr bwMode="auto">
          <a:xfrm>
            <a:off x="8001000" y="5257800"/>
            <a:ext cx="152400" cy="152400"/>
            <a:chOff x="1776" y="1008"/>
            <a:chExt cx="96" cy="96"/>
          </a:xfrm>
        </p:grpSpPr>
        <p:sp>
          <p:nvSpPr>
            <p:cNvPr id="11339" name="Line 149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40" name="Line 150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299" name="Group 151"/>
          <p:cNvGrpSpPr>
            <a:grpSpLocks/>
          </p:cNvGrpSpPr>
          <p:nvPr/>
        </p:nvGrpSpPr>
        <p:grpSpPr bwMode="auto">
          <a:xfrm>
            <a:off x="8458200" y="5257800"/>
            <a:ext cx="152400" cy="152400"/>
            <a:chOff x="1776" y="1008"/>
            <a:chExt cx="96" cy="96"/>
          </a:xfrm>
        </p:grpSpPr>
        <p:sp>
          <p:nvSpPr>
            <p:cNvPr id="11337" name="Line 152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38" name="Line 153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300" name="Oval 154"/>
          <p:cNvSpPr>
            <a:spLocks noChangeArrowheads="1"/>
          </p:cNvSpPr>
          <p:nvPr/>
        </p:nvSpPr>
        <p:spPr bwMode="auto">
          <a:xfrm>
            <a:off x="6934200" y="3276600"/>
            <a:ext cx="914400" cy="9144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5111" name="Oval 119"/>
          <p:cNvSpPr>
            <a:spLocks noChangeArrowheads="1"/>
          </p:cNvSpPr>
          <p:nvPr/>
        </p:nvSpPr>
        <p:spPr bwMode="auto">
          <a:xfrm>
            <a:off x="6781800" y="3581400"/>
            <a:ext cx="381000" cy="381000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2400" b="1"/>
              <a:t>X</a:t>
            </a:r>
          </a:p>
        </p:txBody>
      </p:sp>
      <p:sp>
        <p:nvSpPr>
          <p:cNvPr id="11302" name="Oval 155"/>
          <p:cNvSpPr>
            <a:spLocks noChangeArrowheads="1"/>
          </p:cNvSpPr>
          <p:nvPr/>
        </p:nvSpPr>
        <p:spPr bwMode="auto">
          <a:xfrm>
            <a:off x="7010400" y="4419600"/>
            <a:ext cx="1752600" cy="17526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303" name="Group 156"/>
          <p:cNvGrpSpPr>
            <a:grpSpLocks/>
          </p:cNvGrpSpPr>
          <p:nvPr/>
        </p:nvGrpSpPr>
        <p:grpSpPr bwMode="auto">
          <a:xfrm>
            <a:off x="6629400" y="5715000"/>
            <a:ext cx="152400" cy="152400"/>
            <a:chOff x="1776" y="1008"/>
            <a:chExt cx="96" cy="96"/>
          </a:xfrm>
        </p:grpSpPr>
        <p:sp>
          <p:nvSpPr>
            <p:cNvPr id="11335" name="Line 157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36" name="Line 158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304" name="Group 159"/>
          <p:cNvGrpSpPr>
            <a:grpSpLocks/>
          </p:cNvGrpSpPr>
          <p:nvPr/>
        </p:nvGrpSpPr>
        <p:grpSpPr bwMode="auto">
          <a:xfrm>
            <a:off x="7086600" y="5715000"/>
            <a:ext cx="152400" cy="152400"/>
            <a:chOff x="1776" y="1008"/>
            <a:chExt cx="96" cy="96"/>
          </a:xfrm>
        </p:grpSpPr>
        <p:sp>
          <p:nvSpPr>
            <p:cNvPr id="11333" name="Line 160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34" name="Line 161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305" name="Group 162"/>
          <p:cNvGrpSpPr>
            <a:grpSpLocks/>
          </p:cNvGrpSpPr>
          <p:nvPr/>
        </p:nvGrpSpPr>
        <p:grpSpPr bwMode="auto">
          <a:xfrm>
            <a:off x="7543800" y="5715000"/>
            <a:ext cx="152400" cy="152400"/>
            <a:chOff x="1776" y="1008"/>
            <a:chExt cx="96" cy="96"/>
          </a:xfrm>
        </p:grpSpPr>
        <p:sp>
          <p:nvSpPr>
            <p:cNvPr id="11331" name="Line 163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32" name="Line 164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306" name="Group 165"/>
          <p:cNvGrpSpPr>
            <a:grpSpLocks/>
          </p:cNvGrpSpPr>
          <p:nvPr/>
        </p:nvGrpSpPr>
        <p:grpSpPr bwMode="auto">
          <a:xfrm>
            <a:off x="8001000" y="5715000"/>
            <a:ext cx="152400" cy="152400"/>
            <a:chOff x="1776" y="1008"/>
            <a:chExt cx="96" cy="96"/>
          </a:xfrm>
        </p:grpSpPr>
        <p:sp>
          <p:nvSpPr>
            <p:cNvPr id="11329" name="Line 166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30" name="Line 167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307" name="Group 168"/>
          <p:cNvGrpSpPr>
            <a:grpSpLocks/>
          </p:cNvGrpSpPr>
          <p:nvPr/>
        </p:nvGrpSpPr>
        <p:grpSpPr bwMode="auto">
          <a:xfrm>
            <a:off x="8458200" y="5715000"/>
            <a:ext cx="152400" cy="152400"/>
            <a:chOff x="1776" y="1008"/>
            <a:chExt cx="96" cy="96"/>
          </a:xfrm>
        </p:grpSpPr>
        <p:sp>
          <p:nvSpPr>
            <p:cNvPr id="11327" name="Line 169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28" name="Line 170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308" name="Group 171"/>
          <p:cNvGrpSpPr>
            <a:grpSpLocks/>
          </p:cNvGrpSpPr>
          <p:nvPr/>
        </p:nvGrpSpPr>
        <p:grpSpPr bwMode="auto">
          <a:xfrm>
            <a:off x="6629400" y="6172200"/>
            <a:ext cx="152400" cy="152400"/>
            <a:chOff x="1776" y="1008"/>
            <a:chExt cx="96" cy="96"/>
          </a:xfrm>
        </p:grpSpPr>
        <p:sp>
          <p:nvSpPr>
            <p:cNvPr id="11325" name="Line 172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26" name="Line 173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309" name="Group 174"/>
          <p:cNvGrpSpPr>
            <a:grpSpLocks/>
          </p:cNvGrpSpPr>
          <p:nvPr/>
        </p:nvGrpSpPr>
        <p:grpSpPr bwMode="auto">
          <a:xfrm>
            <a:off x="7086600" y="6172200"/>
            <a:ext cx="152400" cy="152400"/>
            <a:chOff x="1776" y="1008"/>
            <a:chExt cx="96" cy="96"/>
          </a:xfrm>
        </p:grpSpPr>
        <p:sp>
          <p:nvSpPr>
            <p:cNvPr id="11323" name="Line 175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24" name="Line 176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310" name="Group 177"/>
          <p:cNvGrpSpPr>
            <a:grpSpLocks/>
          </p:cNvGrpSpPr>
          <p:nvPr/>
        </p:nvGrpSpPr>
        <p:grpSpPr bwMode="auto">
          <a:xfrm>
            <a:off x="7543800" y="6172200"/>
            <a:ext cx="152400" cy="152400"/>
            <a:chOff x="1776" y="1008"/>
            <a:chExt cx="96" cy="96"/>
          </a:xfrm>
        </p:grpSpPr>
        <p:sp>
          <p:nvSpPr>
            <p:cNvPr id="11321" name="Line 178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22" name="Line 179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311" name="Group 180"/>
          <p:cNvGrpSpPr>
            <a:grpSpLocks/>
          </p:cNvGrpSpPr>
          <p:nvPr/>
        </p:nvGrpSpPr>
        <p:grpSpPr bwMode="auto">
          <a:xfrm>
            <a:off x="8001000" y="6172200"/>
            <a:ext cx="152400" cy="152400"/>
            <a:chOff x="1776" y="1008"/>
            <a:chExt cx="96" cy="96"/>
          </a:xfrm>
        </p:grpSpPr>
        <p:sp>
          <p:nvSpPr>
            <p:cNvPr id="11319" name="Line 181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20" name="Line 182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312" name="Group 183"/>
          <p:cNvGrpSpPr>
            <a:grpSpLocks/>
          </p:cNvGrpSpPr>
          <p:nvPr/>
        </p:nvGrpSpPr>
        <p:grpSpPr bwMode="auto">
          <a:xfrm>
            <a:off x="8458200" y="6172200"/>
            <a:ext cx="152400" cy="152400"/>
            <a:chOff x="1776" y="1008"/>
            <a:chExt cx="96" cy="96"/>
          </a:xfrm>
        </p:grpSpPr>
        <p:sp>
          <p:nvSpPr>
            <p:cNvPr id="11317" name="Line 184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18" name="Line 185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313" name="Oval 121"/>
          <p:cNvSpPr>
            <a:spLocks noChangeArrowheads="1"/>
          </p:cNvSpPr>
          <p:nvPr/>
        </p:nvSpPr>
        <p:spPr bwMode="auto">
          <a:xfrm>
            <a:off x="7620000" y="4267200"/>
            <a:ext cx="381000" cy="381000"/>
          </a:xfrm>
          <a:prstGeom prst="ellipse">
            <a:avLst/>
          </a:prstGeom>
          <a:gradFill rotWithShape="1">
            <a:gsLst>
              <a:gs pos="0">
                <a:srgbClr val="009900"/>
              </a:gs>
              <a:gs pos="100000">
                <a:srgbClr val="00470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/>
              <a:t>Y</a:t>
            </a:r>
          </a:p>
        </p:txBody>
      </p:sp>
      <p:sp>
        <p:nvSpPr>
          <p:cNvPr id="725178" name="Text Box 186"/>
          <p:cNvSpPr txBox="1">
            <a:spLocks noChangeArrowheads="1"/>
          </p:cNvSpPr>
          <p:nvPr/>
        </p:nvSpPr>
        <p:spPr bwMode="auto">
          <a:xfrm>
            <a:off x="0" y="4648200"/>
            <a:ext cx="53340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Moving faster doesn’t help</a:t>
            </a:r>
          </a:p>
          <a:p>
            <a:pPr lvl="1"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  <a:sym typeface="Symbol" pitchFamily="18" charset="2"/>
              </a:rPr>
              <a:t>Higher speed means bigger radius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  <a:sym typeface="Symbol" pitchFamily="18" charset="2"/>
              </a:rPr>
              <a:t>Higher charge does help</a:t>
            </a:r>
          </a:p>
          <a:p>
            <a:pPr lvl="1"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  <a:sym typeface="Symbol" pitchFamily="18" charset="2"/>
              </a:rPr>
              <a:t>You turn corners faster</a:t>
            </a:r>
          </a:p>
        </p:txBody>
      </p:sp>
      <p:sp>
        <p:nvSpPr>
          <p:cNvPr id="725179" name="AutoShape 187"/>
          <p:cNvSpPr>
            <a:spLocks noChangeArrowheads="1"/>
          </p:cNvSpPr>
          <p:nvPr/>
        </p:nvSpPr>
        <p:spPr bwMode="auto">
          <a:xfrm>
            <a:off x="381000" y="2971800"/>
            <a:ext cx="4572000" cy="381000"/>
          </a:xfrm>
          <a:prstGeom prst="roundRect">
            <a:avLst>
              <a:gd name="adj" fmla="val 31819"/>
            </a:avLst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25180" name="Object 188"/>
          <p:cNvGraphicFramePr>
            <a:graphicFrameLocks noChangeAspect="1"/>
          </p:cNvGraphicFramePr>
          <p:nvPr/>
        </p:nvGraphicFramePr>
        <p:xfrm>
          <a:off x="6781800" y="1752600"/>
          <a:ext cx="1495425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26" name="Equation" r:id="rId6" imgW="609600" imgH="419100" progId="Equation.DSMT4">
                  <p:embed/>
                </p:oleObj>
              </mc:Choice>
              <mc:Fallback>
                <p:oleObj name="Equation" r:id="rId6" imgW="609600" imgH="419100" progId="Equation.DSMT4">
                  <p:embed/>
                  <p:pic>
                    <p:nvPicPr>
                      <p:cNvPr id="0" name="Object 1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1752600"/>
                        <a:ext cx="1495425" cy="917575"/>
                      </a:xfrm>
                      <a:prstGeom prst="rect">
                        <a:avLst/>
                      </a:prstGeom>
                      <a:noFill/>
                      <a:ln w="38100" cap="rnd">
                        <a:solidFill>
                          <a:srgbClr val="FF0000"/>
                        </a:solidFill>
                        <a:prstDash val="sysDot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25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5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5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25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25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25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25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25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25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25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25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25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5038" grpId="0" animBg="1"/>
      <p:bldP spid="725178" grpId="0" build="p"/>
      <p:bldP spid="72517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8"/>
          <p:cNvSpPr txBox="1">
            <a:spLocks noChangeArrowheads="1"/>
          </p:cNvSpPr>
          <p:nvPr/>
        </p:nvSpPr>
        <p:spPr bwMode="auto">
          <a:xfrm>
            <a:off x="0" y="0"/>
            <a:ext cx="8991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4400">
                <a:solidFill>
                  <a:schemeClr val="tx1"/>
                </a:solidFill>
              </a:rPr>
              <a:t>Velocity Selector / Mass Spectrometer</a:t>
            </a:r>
          </a:p>
        </p:txBody>
      </p:sp>
      <p:sp>
        <p:nvSpPr>
          <p:cNvPr id="715795" name="Text Box 19"/>
          <p:cNvSpPr txBox="1">
            <a:spLocks noChangeArrowheads="1"/>
          </p:cNvSpPr>
          <p:nvPr/>
        </p:nvSpPr>
        <p:spPr bwMode="auto">
          <a:xfrm>
            <a:off x="304800" y="762000"/>
            <a:ext cx="845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9900CC"/>
                </a:solidFill>
              </a:rPr>
              <a:t>When we have both electric and magnetic fields, the force is</a:t>
            </a:r>
            <a:endParaRPr lang="en-US" sz="2400">
              <a:solidFill>
                <a:srgbClr val="9900CC"/>
              </a:solidFill>
              <a:sym typeface="Symbol" pitchFamily="18" charset="2"/>
            </a:endParaRPr>
          </a:p>
        </p:txBody>
      </p:sp>
      <p:graphicFrame>
        <p:nvGraphicFramePr>
          <p:cNvPr id="715820" name="Object 44"/>
          <p:cNvGraphicFramePr>
            <a:graphicFrameLocks noChangeAspect="1"/>
          </p:cNvGraphicFramePr>
          <p:nvPr/>
        </p:nvGraphicFramePr>
        <p:xfrm>
          <a:off x="6477000" y="1219200"/>
          <a:ext cx="2586038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27" name="Equation" r:id="rId3" imgW="1054100" imgH="254000" progId="Equation.DSMT4">
                  <p:embed/>
                </p:oleObj>
              </mc:Choice>
              <mc:Fallback>
                <p:oleObj name="Equation" r:id="rId3" imgW="1054100" imgH="254000" progId="Equation.DSMT4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1219200"/>
                        <a:ext cx="2586038" cy="555625"/>
                      </a:xfrm>
                      <a:prstGeom prst="rect">
                        <a:avLst/>
                      </a:prstGeom>
                      <a:noFill/>
                      <a:ln w="38100" cap="rnd">
                        <a:solidFill>
                          <a:srgbClr val="FF0000"/>
                        </a:solidFill>
                        <a:prstDash val="sysDot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293" name="Group 45"/>
          <p:cNvGrpSpPr>
            <a:grpSpLocks/>
          </p:cNvGrpSpPr>
          <p:nvPr/>
        </p:nvGrpSpPr>
        <p:grpSpPr bwMode="auto">
          <a:xfrm>
            <a:off x="2133600" y="3124200"/>
            <a:ext cx="152400" cy="152400"/>
            <a:chOff x="1776" y="1008"/>
            <a:chExt cx="96" cy="96"/>
          </a:xfrm>
        </p:grpSpPr>
        <p:sp>
          <p:nvSpPr>
            <p:cNvPr id="12441" name="Line 46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42" name="Line 47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294" name="Group 49"/>
          <p:cNvGrpSpPr>
            <a:grpSpLocks/>
          </p:cNvGrpSpPr>
          <p:nvPr/>
        </p:nvGrpSpPr>
        <p:grpSpPr bwMode="auto">
          <a:xfrm>
            <a:off x="2590800" y="3124200"/>
            <a:ext cx="152400" cy="152400"/>
            <a:chOff x="1776" y="1008"/>
            <a:chExt cx="96" cy="96"/>
          </a:xfrm>
        </p:grpSpPr>
        <p:sp>
          <p:nvSpPr>
            <p:cNvPr id="12439" name="Line 50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40" name="Line 51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295" name="Group 52"/>
          <p:cNvGrpSpPr>
            <a:grpSpLocks/>
          </p:cNvGrpSpPr>
          <p:nvPr/>
        </p:nvGrpSpPr>
        <p:grpSpPr bwMode="auto">
          <a:xfrm>
            <a:off x="3048000" y="3124200"/>
            <a:ext cx="152400" cy="152400"/>
            <a:chOff x="1776" y="1008"/>
            <a:chExt cx="96" cy="96"/>
          </a:xfrm>
        </p:grpSpPr>
        <p:sp>
          <p:nvSpPr>
            <p:cNvPr id="12437" name="Line 53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38" name="Line 54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296" name="Group 61"/>
          <p:cNvGrpSpPr>
            <a:grpSpLocks/>
          </p:cNvGrpSpPr>
          <p:nvPr/>
        </p:nvGrpSpPr>
        <p:grpSpPr bwMode="auto">
          <a:xfrm>
            <a:off x="2133600" y="3581400"/>
            <a:ext cx="152400" cy="152400"/>
            <a:chOff x="1776" y="1008"/>
            <a:chExt cx="96" cy="96"/>
          </a:xfrm>
        </p:grpSpPr>
        <p:sp>
          <p:nvSpPr>
            <p:cNvPr id="12435" name="Line 62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36" name="Line 63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297" name="Group 64"/>
          <p:cNvGrpSpPr>
            <a:grpSpLocks/>
          </p:cNvGrpSpPr>
          <p:nvPr/>
        </p:nvGrpSpPr>
        <p:grpSpPr bwMode="auto">
          <a:xfrm>
            <a:off x="2590800" y="3581400"/>
            <a:ext cx="152400" cy="152400"/>
            <a:chOff x="1776" y="1008"/>
            <a:chExt cx="96" cy="96"/>
          </a:xfrm>
        </p:grpSpPr>
        <p:sp>
          <p:nvSpPr>
            <p:cNvPr id="12433" name="Line 65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34" name="Line 66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298" name="Group 67"/>
          <p:cNvGrpSpPr>
            <a:grpSpLocks/>
          </p:cNvGrpSpPr>
          <p:nvPr/>
        </p:nvGrpSpPr>
        <p:grpSpPr bwMode="auto">
          <a:xfrm>
            <a:off x="3048000" y="3581400"/>
            <a:ext cx="152400" cy="152400"/>
            <a:chOff x="1776" y="1008"/>
            <a:chExt cx="96" cy="96"/>
          </a:xfrm>
        </p:grpSpPr>
        <p:sp>
          <p:nvSpPr>
            <p:cNvPr id="12431" name="Line 68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32" name="Line 69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299" name="Group 76"/>
          <p:cNvGrpSpPr>
            <a:grpSpLocks/>
          </p:cNvGrpSpPr>
          <p:nvPr/>
        </p:nvGrpSpPr>
        <p:grpSpPr bwMode="auto">
          <a:xfrm>
            <a:off x="2133600" y="4038600"/>
            <a:ext cx="152400" cy="152400"/>
            <a:chOff x="1776" y="1008"/>
            <a:chExt cx="96" cy="96"/>
          </a:xfrm>
        </p:grpSpPr>
        <p:sp>
          <p:nvSpPr>
            <p:cNvPr id="12429" name="Line 77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30" name="Line 78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300" name="Group 79"/>
          <p:cNvGrpSpPr>
            <a:grpSpLocks/>
          </p:cNvGrpSpPr>
          <p:nvPr/>
        </p:nvGrpSpPr>
        <p:grpSpPr bwMode="auto">
          <a:xfrm>
            <a:off x="2590800" y="4038600"/>
            <a:ext cx="152400" cy="152400"/>
            <a:chOff x="1776" y="1008"/>
            <a:chExt cx="96" cy="96"/>
          </a:xfrm>
        </p:grpSpPr>
        <p:sp>
          <p:nvSpPr>
            <p:cNvPr id="12427" name="Line 80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28" name="Line 81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301" name="Group 82"/>
          <p:cNvGrpSpPr>
            <a:grpSpLocks/>
          </p:cNvGrpSpPr>
          <p:nvPr/>
        </p:nvGrpSpPr>
        <p:grpSpPr bwMode="auto">
          <a:xfrm>
            <a:off x="3048000" y="4038600"/>
            <a:ext cx="152400" cy="152400"/>
            <a:chOff x="1776" y="1008"/>
            <a:chExt cx="96" cy="96"/>
          </a:xfrm>
        </p:grpSpPr>
        <p:sp>
          <p:nvSpPr>
            <p:cNvPr id="12425" name="Line 83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26" name="Line 84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302" name="Group 91"/>
          <p:cNvGrpSpPr>
            <a:grpSpLocks/>
          </p:cNvGrpSpPr>
          <p:nvPr/>
        </p:nvGrpSpPr>
        <p:grpSpPr bwMode="auto">
          <a:xfrm>
            <a:off x="2133600" y="4495800"/>
            <a:ext cx="152400" cy="152400"/>
            <a:chOff x="1776" y="1008"/>
            <a:chExt cx="96" cy="96"/>
          </a:xfrm>
        </p:grpSpPr>
        <p:sp>
          <p:nvSpPr>
            <p:cNvPr id="12423" name="Line 92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24" name="Line 93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303" name="Group 94"/>
          <p:cNvGrpSpPr>
            <a:grpSpLocks/>
          </p:cNvGrpSpPr>
          <p:nvPr/>
        </p:nvGrpSpPr>
        <p:grpSpPr bwMode="auto">
          <a:xfrm>
            <a:off x="2590800" y="4495800"/>
            <a:ext cx="152400" cy="152400"/>
            <a:chOff x="1776" y="1008"/>
            <a:chExt cx="96" cy="96"/>
          </a:xfrm>
        </p:grpSpPr>
        <p:sp>
          <p:nvSpPr>
            <p:cNvPr id="12421" name="Line 95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22" name="Line 96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304" name="Group 97"/>
          <p:cNvGrpSpPr>
            <a:grpSpLocks/>
          </p:cNvGrpSpPr>
          <p:nvPr/>
        </p:nvGrpSpPr>
        <p:grpSpPr bwMode="auto">
          <a:xfrm>
            <a:off x="3048000" y="4495800"/>
            <a:ext cx="152400" cy="152400"/>
            <a:chOff x="1776" y="1008"/>
            <a:chExt cx="96" cy="96"/>
          </a:xfrm>
        </p:grpSpPr>
        <p:sp>
          <p:nvSpPr>
            <p:cNvPr id="12419" name="Line 98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20" name="Line 99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305" name="Group 109"/>
          <p:cNvGrpSpPr>
            <a:grpSpLocks/>
          </p:cNvGrpSpPr>
          <p:nvPr/>
        </p:nvGrpSpPr>
        <p:grpSpPr bwMode="auto">
          <a:xfrm>
            <a:off x="2133600" y="4953000"/>
            <a:ext cx="152400" cy="152400"/>
            <a:chOff x="1776" y="1008"/>
            <a:chExt cx="96" cy="96"/>
          </a:xfrm>
        </p:grpSpPr>
        <p:sp>
          <p:nvSpPr>
            <p:cNvPr id="12417" name="Line 110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18" name="Line 111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306" name="Group 112"/>
          <p:cNvGrpSpPr>
            <a:grpSpLocks/>
          </p:cNvGrpSpPr>
          <p:nvPr/>
        </p:nvGrpSpPr>
        <p:grpSpPr bwMode="auto">
          <a:xfrm>
            <a:off x="2590800" y="4953000"/>
            <a:ext cx="152400" cy="152400"/>
            <a:chOff x="1776" y="1008"/>
            <a:chExt cx="96" cy="96"/>
          </a:xfrm>
        </p:grpSpPr>
        <p:sp>
          <p:nvSpPr>
            <p:cNvPr id="12415" name="Line 113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16" name="Line 114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307" name="Group 115"/>
          <p:cNvGrpSpPr>
            <a:grpSpLocks/>
          </p:cNvGrpSpPr>
          <p:nvPr/>
        </p:nvGrpSpPr>
        <p:grpSpPr bwMode="auto">
          <a:xfrm>
            <a:off x="3048000" y="4953000"/>
            <a:ext cx="152400" cy="152400"/>
            <a:chOff x="1776" y="1008"/>
            <a:chExt cx="96" cy="96"/>
          </a:xfrm>
        </p:grpSpPr>
        <p:sp>
          <p:nvSpPr>
            <p:cNvPr id="12413" name="Line 116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14" name="Line 117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308" name="Group 124"/>
          <p:cNvGrpSpPr>
            <a:grpSpLocks/>
          </p:cNvGrpSpPr>
          <p:nvPr/>
        </p:nvGrpSpPr>
        <p:grpSpPr bwMode="auto">
          <a:xfrm>
            <a:off x="1676400" y="3124200"/>
            <a:ext cx="152400" cy="152400"/>
            <a:chOff x="1776" y="1008"/>
            <a:chExt cx="96" cy="96"/>
          </a:xfrm>
        </p:grpSpPr>
        <p:sp>
          <p:nvSpPr>
            <p:cNvPr id="12411" name="Line 125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12" name="Line 126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309" name="Group 127"/>
          <p:cNvGrpSpPr>
            <a:grpSpLocks/>
          </p:cNvGrpSpPr>
          <p:nvPr/>
        </p:nvGrpSpPr>
        <p:grpSpPr bwMode="auto">
          <a:xfrm>
            <a:off x="1676400" y="3581400"/>
            <a:ext cx="152400" cy="152400"/>
            <a:chOff x="1776" y="1008"/>
            <a:chExt cx="96" cy="96"/>
          </a:xfrm>
        </p:grpSpPr>
        <p:sp>
          <p:nvSpPr>
            <p:cNvPr id="12409" name="Line 128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10" name="Line 129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310" name="Group 130"/>
          <p:cNvGrpSpPr>
            <a:grpSpLocks/>
          </p:cNvGrpSpPr>
          <p:nvPr/>
        </p:nvGrpSpPr>
        <p:grpSpPr bwMode="auto">
          <a:xfrm>
            <a:off x="1676400" y="4038600"/>
            <a:ext cx="152400" cy="152400"/>
            <a:chOff x="1776" y="1008"/>
            <a:chExt cx="96" cy="96"/>
          </a:xfrm>
        </p:grpSpPr>
        <p:sp>
          <p:nvSpPr>
            <p:cNvPr id="12407" name="Line 131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08" name="Line 132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311" name="Group 133"/>
          <p:cNvGrpSpPr>
            <a:grpSpLocks/>
          </p:cNvGrpSpPr>
          <p:nvPr/>
        </p:nvGrpSpPr>
        <p:grpSpPr bwMode="auto">
          <a:xfrm>
            <a:off x="1676400" y="4495800"/>
            <a:ext cx="152400" cy="152400"/>
            <a:chOff x="1776" y="1008"/>
            <a:chExt cx="96" cy="96"/>
          </a:xfrm>
        </p:grpSpPr>
        <p:sp>
          <p:nvSpPr>
            <p:cNvPr id="12405" name="Line 134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06" name="Line 135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312" name="Group 136"/>
          <p:cNvGrpSpPr>
            <a:grpSpLocks/>
          </p:cNvGrpSpPr>
          <p:nvPr/>
        </p:nvGrpSpPr>
        <p:grpSpPr bwMode="auto">
          <a:xfrm>
            <a:off x="1676400" y="4953000"/>
            <a:ext cx="152400" cy="152400"/>
            <a:chOff x="1776" y="1008"/>
            <a:chExt cx="96" cy="96"/>
          </a:xfrm>
        </p:grpSpPr>
        <p:sp>
          <p:nvSpPr>
            <p:cNvPr id="12403" name="Line 137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04" name="Line 138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313" name="Group 139"/>
          <p:cNvGrpSpPr>
            <a:grpSpLocks/>
          </p:cNvGrpSpPr>
          <p:nvPr/>
        </p:nvGrpSpPr>
        <p:grpSpPr bwMode="auto">
          <a:xfrm>
            <a:off x="1219200" y="3124200"/>
            <a:ext cx="152400" cy="152400"/>
            <a:chOff x="1776" y="1008"/>
            <a:chExt cx="96" cy="96"/>
          </a:xfrm>
        </p:grpSpPr>
        <p:sp>
          <p:nvSpPr>
            <p:cNvPr id="12401" name="Line 140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02" name="Line 141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314" name="Group 142"/>
          <p:cNvGrpSpPr>
            <a:grpSpLocks/>
          </p:cNvGrpSpPr>
          <p:nvPr/>
        </p:nvGrpSpPr>
        <p:grpSpPr bwMode="auto">
          <a:xfrm>
            <a:off x="1219200" y="3581400"/>
            <a:ext cx="152400" cy="152400"/>
            <a:chOff x="1776" y="1008"/>
            <a:chExt cx="96" cy="96"/>
          </a:xfrm>
        </p:grpSpPr>
        <p:sp>
          <p:nvSpPr>
            <p:cNvPr id="12399" name="Line 143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00" name="Line 144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315" name="Group 145"/>
          <p:cNvGrpSpPr>
            <a:grpSpLocks/>
          </p:cNvGrpSpPr>
          <p:nvPr/>
        </p:nvGrpSpPr>
        <p:grpSpPr bwMode="auto">
          <a:xfrm>
            <a:off x="1219200" y="4038600"/>
            <a:ext cx="152400" cy="152400"/>
            <a:chOff x="1776" y="1008"/>
            <a:chExt cx="96" cy="96"/>
          </a:xfrm>
        </p:grpSpPr>
        <p:sp>
          <p:nvSpPr>
            <p:cNvPr id="12397" name="Line 146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8" name="Line 147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316" name="Group 148"/>
          <p:cNvGrpSpPr>
            <a:grpSpLocks/>
          </p:cNvGrpSpPr>
          <p:nvPr/>
        </p:nvGrpSpPr>
        <p:grpSpPr bwMode="auto">
          <a:xfrm>
            <a:off x="1219200" y="4495800"/>
            <a:ext cx="152400" cy="152400"/>
            <a:chOff x="1776" y="1008"/>
            <a:chExt cx="96" cy="96"/>
          </a:xfrm>
        </p:grpSpPr>
        <p:sp>
          <p:nvSpPr>
            <p:cNvPr id="12395" name="Line 149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6" name="Line 150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317" name="Group 151"/>
          <p:cNvGrpSpPr>
            <a:grpSpLocks/>
          </p:cNvGrpSpPr>
          <p:nvPr/>
        </p:nvGrpSpPr>
        <p:grpSpPr bwMode="auto">
          <a:xfrm>
            <a:off x="1219200" y="4953000"/>
            <a:ext cx="152400" cy="152400"/>
            <a:chOff x="1776" y="1008"/>
            <a:chExt cx="96" cy="96"/>
          </a:xfrm>
        </p:grpSpPr>
        <p:sp>
          <p:nvSpPr>
            <p:cNvPr id="12393" name="Line 152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4" name="Line 153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318" name="Group 197"/>
          <p:cNvGrpSpPr>
            <a:grpSpLocks/>
          </p:cNvGrpSpPr>
          <p:nvPr/>
        </p:nvGrpSpPr>
        <p:grpSpPr bwMode="auto">
          <a:xfrm>
            <a:off x="762000" y="3124200"/>
            <a:ext cx="152400" cy="152400"/>
            <a:chOff x="1776" y="1008"/>
            <a:chExt cx="96" cy="96"/>
          </a:xfrm>
        </p:grpSpPr>
        <p:sp>
          <p:nvSpPr>
            <p:cNvPr id="12391" name="Line 198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2" name="Line 199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319" name="Group 200"/>
          <p:cNvGrpSpPr>
            <a:grpSpLocks/>
          </p:cNvGrpSpPr>
          <p:nvPr/>
        </p:nvGrpSpPr>
        <p:grpSpPr bwMode="auto">
          <a:xfrm>
            <a:off x="762000" y="3581400"/>
            <a:ext cx="152400" cy="152400"/>
            <a:chOff x="1776" y="1008"/>
            <a:chExt cx="96" cy="96"/>
          </a:xfrm>
        </p:grpSpPr>
        <p:sp>
          <p:nvSpPr>
            <p:cNvPr id="12389" name="Line 201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0" name="Line 202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320" name="Group 203"/>
          <p:cNvGrpSpPr>
            <a:grpSpLocks/>
          </p:cNvGrpSpPr>
          <p:nvPr/>
        </p:nvGrpSpPr>
        <p:grpSpPr bwMode="auto">
          <a:xfrm>
            <a:off x="762000" y="4038600"/>
            <a:ext cx="152400" cy="152400"/>
            <a:chOff x="1776" y="1008"/>
            <a:chExt cx="96" cy="96"/>
          </a:xfrm>
        </p:grpSpPr>
        <p:sp>
          <p:nvSpPr>
            <p:cNvPr id="12387" name="Line 204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88" name="Line 205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321" name="Group 206"/>
          <p:cNvGrpSpPr>
            <a:grpSpLocks/>
          </p:cNvGrpSpPr>
          <p:nvPr/>
        </p:nvGrpSpPr>
        <p:grpSpPr bwMode="auto">
          <a:xfrm>
            <a:off x="762000" y="4495800"/>
            <a:ext cx="152400" cy="152400"/>
            <a:chOff x="1776" y="1008"/>
            <a:chExt cx="96" cy="96"/>
          </a:xfrm>
        </p:grpSpPr>
        <p:sp>
          <p:nvSpPr>
            <p:cNvPr id="12385" name="Line 207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86" name="Line 208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322" name="Group 209"/>
          <p:cNvGrpSpPr>
            <a:grpSpLocks/>
          </p:cNvGrpSpPr>
          <p:nvPr/>
        </p:nvGrpSpPr>
        <p:grpSpPr bwMode="auto">
          <a:xfrm>
            <a:off x="762000" y="4953000"/>
            <a:ext cx="152400" cy="152400"/>
            <a:chOff x="1776" y="1008"/>
            <a:chExt cx="96" cy="96"/>
          </a:xfrm>
        </p:grpSpPr>
        <p:sp>
          <p:nvSpPr>
            <p:cNvPr id="12383" name="Line 210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84" name="Line 211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323" name="Text Box 249"/>
          <p:cNvSpPr txBox="1">
            <a:spLocks noChangeArrowheads="1"/>
          </p:cNvSpPr>
          <p:nvPr/>
        </p:nvSpPr>
        <p:spPr bwMode="auto">
          <a:xfrm>
            <a:off x="304800" y="38862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v</a:t>
            </a:r>
          </a:p>
        </p:txBody>
      </p:sp>
      <p:sp>
        <p:nvSpPr>
          <p:cNvPr id="12324" name="Line 250"/>
          <p:cNvSpPr>
            <a:spLocks noChangeShapeType="1"/>
          </p:cNvSpPr>
          <p:nvPr/>
        </p:nvSpPr>
        <p:spPr bwMode="auto">
          <a:xfrm rot="5400000" flipV="1">
            <a:off x="533400" y="4114800"/>
            <a:ext cx="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6033" name="Text Box 257"/>
          <p:cNvSpPr txBox="1">
            <a:spLocks noChangeArrowheads="1"/>
          </p:cNvSpPr>
          <p:nvPr/>
        </p:nvSpPr>
        <p:spPr bwMode="auto">
          <a:xfrm>
            <a:off x="304800" y="1327150"/>
            <a:ext cx="84582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9900CC"/>
                </a:solidFill>
              </a:rPr>
              <a:t>Magnetic field produces a force on the charge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9900CC"/>
                </a:solidFill>
              </a:rPr>
              <a:t>Add an electric field to counteract the magnetic force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9900CC"/>
                </a:solidFill>
              </a:rPr>
              <a:t>Forces cancel </a:t>
            </a:r>
            <a:r>
              <a:rPr lang="en-US" sz="2400" u="sng">
                <a:solidFill>
                  <a:srgbClr val="9900CC"/>
                </a:solidFill>
              </a:rPr>
              <a:t>if</a:t>
            </a:r>
            <a:r>
              <a:rPr lang="en-US" sz="2400">
                <a:solidFill>
                  <a:srgbClr val="9900CC"/>
                </a:solidFill>
              </a:rPr>
              <a:t> you have the right velocity</a:t>
            </a:r>
            <a:endParaRPr lang="en-US" sz="2400">
              <a:solidFill>
                <a:srgbClr val="9900CC"/>
              </a:solidFill>
              <a:sym typeface="Symbol" pitchFamily="18" charset="2"/>
            </a:endParaRPr>
          </a:p>
        </p:txBody>
      </p:sp>
      <p:sp>
        <p:nvSpPr>
          <p:cNvPr id="12326" name="Line 258"/>
          <p:cNvSpPr>
            <a:spLocks noChangeShapeType="1"/>
          </p:cNvSpPr>
          <p:nvPr/>
        </p:nvSpPr>
        <p:spPr bwMode="auto">
          <a:xfrm flipH="1">
            <a:off x="609600" y="3581400"/>
            <a:ext cx="0" cy="6858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27" name="Line 259"/>
          <p:cNvSpPr>
            <a:spLocks noChangeShapeType="1"/>
          </p:cNvSpPr>
          <p:nvPr/>
        </p:nvSpPr>
        <p:spPr bwMode="auto">
          <a:xfrm>
            <a:off x="609600" y="4419600"/>
            <a:ext cx="0" cy="6096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2328" name="Group 260"/>
          <p:cNvGrpSpPr>
            <a:grpSpLocks/>
          </p:cNvGrpSpPr>
          <p:nvPr/>
        </p:nvGrpSpPr>
        <p:grpSpPr bwMode="auto">
          <a:xfrm>
            <a:off x="2133600" y="2667000"/>
            <a:ext cx="152400" cy="152400"/>
            <a:chOff x="1776" y="1008"/>
            <a:chExt cx="96" cy="96"/>
          </a:xfrm>
        </p:grpSpPr>
        <p:sp>
          <p:nvSpPr>
            <p:cNvPr id="12381" name="Line 261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82" name="Line 262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329" name="Group 263"/>
          <p:cNvGrpSpPr>
            <a:grpSpLocks/>
          </p:cNvGrpSpPr>
          <p:nvPr/>
        </p:nvGrpSpPr>
        <p:grpSpPr bwMode="auto">
          <a:xfrm>
            <a:off x="2590800" y="2667000"/>
            <a:ext cx="152400" cy="152400"/>
            <a:chOff x="1776" y="1008"/>
            <a:chExt cx="96" cy="96"/>
          </a:xfrm>
        </p:grpSpPr>
        <p:sp>
          <p:nvSpPr>
            <p:cNvPr id="12379" name="Line 264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80" name="Line 265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330" name="Group 266"/>
          <p:cNvGrpSpPr>
            <a:grpSpLocks/>
          </p:cNvGrpSpPr>
          <p:nvPr/>
        </p:nvGrpSpPr>
        <p:grpSpPr bwMode="auto">
          <a:xfrm>
            <a:off x="3048000" y="2667000"/>
            <a:ext cx="152400" cy="152400"/>
            <a:chOff x="1776" y="1008"/>
            <a:chExt cx="96" cy="96"/>
          </a:xfrm>
        </p:grpSpPr>
        <p:sp>
          <p:nvSpPr>
            <p:cNvPr id="12377" name="Line 267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78" name="Line 268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331" name="Group 275"/>
          <p:cNvGrpSpPr>
            <a:grpSpLocks/>
          </p:cNvGrpSpPr>
          <p:nvPr/>
        </p:nvGrpSpPr>
        <p:grpSpPr bwMode="auto">
          <a:xfrm>
            <a:off x="1676400" y="2667000"/>
            <a:ext cx="152400" cy="152400"/>
            <a:chOff x="1776" y="1008"/>
            <a:chExt cx="96" cy="96"/>
          </a:xfrm>
        </p:grpSpPr>
        <p:sp>
          <p:nvSpPr>
            <p:cNvPr id="12375" name="Line 276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76" name="Line 277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332" name="Group 278"/>
          <p:cNvGrpSpPr>
            <a:grpSpLocks/>
          </p:cNvGrpSpPr>
          <p:nvPr/>
        </p:nvGrpSpPr>
        <p:grpSpPr bwMode="auto">
          <a:xfrm>
            <a:off x="1219200" y="2667000"/>
            <a:ext cx="152400" cy="152400"/>
            <a:chOff x="1776" y="1008"/>
            <a:chExt cx="96" cy="96"/>
          </a:xfrm>
        </p:grpSpPr>
        <p:sp>
          <p:nvSpPr>
            <p:cNvPr id="12373" name="Line 279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74" name="Line 280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333" name="Group 281"/>
          <p:cNvGrpSpPr>
            <a:grpSpLocks/>
          </p:cNvGrpSpPr>
          <p:nvPr/>
        </p:nvGrpSpPr>
        <p:grpSpPr bwMode="auto">
          <a:xfrm>
            <a:off x="762000" y="2667000"/>
            <a:ext cx="152400" cy="152400"/>
            <a:chOff x="1776" y="1008"/>
            <a:chExt cx="96" cy="96"/>
          </a:xfrm>
        </p:grpSpPr>
        <p:sp>
          <p:nvSpPr>
            <p:cNvPr id="12371" name="Line 282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72" name="Line 283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6064" name="Text Box 288"/>
          <p:cNvSpPr txBox="1">
            <a:spLocks noChangeArrowheads="1"/>
          </p:cNvSpPr>
          <p:nvPr/>
        </p:nvSpPr>
        <p:spPr bwMode="auto">
          <a:xfrm>
            <a:off x="762000" y="31242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9900CC"/>
                </a:solidFill>
              </a:rPr>
              <a:t>F</a:t>
            </a:r>
            <a:r>
              <a:rPr lang="en-US" sz="2400" i="1" baseline="-25000">
                <a:solidFill>
                  <a:srgbClr val="9900CC"/>
                </a:solidFill>
              </a:rPr>
              <a:t>B</a:t>
            </a:r>
            <a:endParaRPr lang="en-US" sz="2400" b="1">
              <a:solidFill>
                <a:srgbClr val="9900CC"/>
              </a:solidFill>
            </a:endParaRPr>
          </a:p>
        </p:txBody>
      </p:sp>
      <p:sp>
        <p:nvSpPr>
          <p:cNvPr id="716066" name="Text Box 290"/>
          <p:cNvSpPr txBox="1">
            <a:spLocks noChangeArrowheads="1"/>
          </p:cNvSpPr>
          <p:nvPr/>
        </p:nvSpPr>
        <p:spPr bwMode="auto">
          <a:xfrm>
            <a:off x="838200" y="48006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9900CC"/>
                </a:solidFill>
              </a:rPr>
              <a:t>F</a:t>
            </a:r>
            <a:r>
              <a:rPr lang="en-US" sz="2400" i="1" baseline="-25000">
                <a:solidFill>
                  <a:srgbClr val="9900CC"/>
                </a:solidFill>
              </a:rPr>
              <a:t>E</a:t>
            </a:r>
            <a:endParaRPr lang="en-US" sz="2400" b="1">
              <a:solidFill>
                <a:srgbClr val="9900CC"/>
              </a:solidFill>
            </a:endParaRPr>
          </a:p>
        </p:txBody>
      </p:sp>
      <p:sp>
        <p:nvSpPr>
          <p:cNvPr id="12336" name="Line 302"/>
          <p:cNvSpPr>
            <a:spLocks noChangeShapeType="1"/>
          </p:cNvSpPr>
          <p:nvPr/>
        </p:nvSpPr>
        <p:spPr bwMode="auto">
          <a:xfrm>
            <a:off x="1981200" y="3581400"/>
            <a:ext cx="0" cy="6858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37" name="Line 303"/>
          <p:cNvSpPr>
            <a:spLocks noChangeShapeType="1"/>
          </p:cNvSpPr>
          <p:nvPr/>
        </p:nvSpPr>
        <p:spPr bwMode="auto">
          <a:xfrm>
            <a:off x="1981200" y="4419600"/>
            <a:ext cx="0" cy="762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16110" name="Group 334"/>
          <p:cNvGrpSpPr>
            <a:grpSpLocks/>
          </p:cNvGrpSpPr>
          <p:nvPr/>
        </p:nvGrpSpPr>
        <p:grpSpPr bwMode="auto">
          <a:xfrm>
            <a:off x="0" y="2514600"/>
            <a:ext cx="1905000" cy="2895600"/>
            <a:chOff x="0" y="1968"/>
            <a:chExt cx="1200" cy="1824"/>
          </a:xfrm>
        </p:grpSpPr>
        <p:sp>
          <p:nvSpPr>
            <p:cNvPr id="716061" name="Rectangle 285"/>
            <p:cNvSpPr>
              <a:spLocks noChangeArrowheads="1"/>
            </p:cNvSpPr>
            <p:nvPr/>
          </p:nvSpPr>
          <p:spPr bwMode="auto">
            <a:xfrm>
              <a:off x="432" y="2880"/>
              <a:ext cx="768" cy="192"/>
            </a:xfrm>
            <a:prstGeom prst="rect">
              <a:avLst/>
            </a:prstGeom>
            <a:gradFill rotWithShape="1">
              <a:gsLst>
                <a:gs pos="0">
                  <a:schemeClr val="folHlink">
                    <a:gamma/>
                    <a:shade val="24314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2431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6062" name="Rectangle 286"/>
            <p:cNvSpPr>
              <a:spLocks noChangeArrowheads="1"/>
            </p:cNvSpPr>
            <p:nvPr/>
          </p:nvSpPr>
          <p:spPr bwMode="auto">
            <a:xfrm>
              <a:off x="432" y="3168"/>
              <a:ext cx="768" cy="192"/>
            </a:xfrm>
            <a:prstGeom prst="rect">
              <a:avLst/>
            </a:prstGeom>
            <a:gradFill rotWithShape="1">
              <a:gsLst>
                <a:gs pos="0">
                  <a:schemeClr val="folHlink">
                    <a:gamma/>
                    <a:shade val="24314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2431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52" name="Line 291"/>
            <p:cNvSpPr>
              <a:spLocks noChangeShapeType="1"/>
            </p:cNvSpPr>
            <p:nvPr/>
          </p:nvSpPr>
          <p:spPr bwMode="auto">
            <a:xfrm>
              <a:off x="960" y="1968"/>
              <a:ext cx="0" cy="912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53" name="Line 292"/>
            <p:cNvSpPr>
              <a:spLocks noChangeShapeType="1"/>
            </p:cNvSpPr>
            <p:nvPr/>
          </p:nvSpPr>
          <p:spPr bwMode="auto">
            <a:xfrm>
              <a:off x="960" y="3360"/>
              <a:ext cx="0" cy="288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354" name="Group 293"/>
            <p:cNvGrpSpPr>
              <a:grpSpLocks/>
            </p:cNvGrpSpPr>
            <p:nvPr/>
          </p:nvGrpSpPr>
          <p:grpSpPr bwMode="auto">
            <a:xfrm>
              <a:off x="0" y="2208"/>
              <a:ext cx="336" cy="423"/>
              <a:chOff x="3696" y="2304"/>
              <a:chExt cx="336" cy="423"/>
            </a:xfrm>
          </p:grpSpPr>
          <p:grpSp>
            <p:nvGrpSpPr>
              <p:cNvPr id="12364" name="Group 294"/>
              <p:cNvGrpSpPr>
                <a:grpSpLocks/>
              </p:cNvGrpSpPr>
              <p:nvPr/>
            </p:nvGrpSpPr>
            <p:grpSpPr bwMode="auto">
              <a:xfrm>
                <a:off x="3744" y="2448"/>
                <a:ext cx="288" cy="144"/>
                <a:chOff x="2736" y="1632"/>
                <a:chExt cx="288" cy="144"/>
              </a:xfrm>
            </p:grpSpPr>
            <p:sp>
              <p:nvSpPr>
                <p:cNvPr id="12367" name="Line 295"/>
                <p:cNvSpPr>
                  <a:spLocks noChangeShapeType="1"/>
                </p:cNvSpPr>
                <p:nvPr/>
              </p:nvSpPr>
              <p:spPr bwMode="auto">
                <a:xfrm>
                  <a:off x="2736" y="1680"/>
                  <a:ext cx="28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68" name="Line 296"/>
                <p:cNvSpPr>
                  <a:spLocks noChangeShapeType="1"/>
                </p:cNvSpPr>
                <p:nvPr/>
              </p:nvSpPr>
              <p:spPr bwMode="auto">
                <a:xfrm>
                  <a:off x="2784" y="172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69" name="Line 297"/>
                <p:cNvSpPr>
                  <a:spLocks noChangeShapeType="1"/>
                </p:cNvSpPr>
                <p:nvPr/>
              </p:nvSpPr>
              <p:spPr bwMode="auto">
                <a:xfrm flipV="1">
                  <a:off x="2880" y="1632"/>
                  <a:ext cx="0" cy="4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70" name="Line 298"/>
                <p:cNvSpPr>
                  <a:spLocks noChangeShapeType="1"/>
                </p:cNvSpPr>
                <p:nvPr/>
              </p:nvSpPr>
              <p:spPr bwMode="auto">
                <a:xfrm flipV="1">
                  <a:off x="2880" y="1728"/>
                  <a:ext cx="0" cy="4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2365" name="Text Box 299"/>
              <p:cNvSpPr txBox="1">
                <a:spLocks noChangeArrowheads="1"/>
              </p:cNvSpPr>
              <p:nvPr/>
            </p:nvSpPr>
            <p:spPr bwMode="auto">
              <a:xfrm>
                <a:off x="3696" y="2304"/>
                <a:ext cx="24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1pPr>
                <a:lvl2pPr marL="742950" indent="-28575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2pPr>
                <a:lvl3pPr marL="1143000" indent="-22860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3pPr>
                <a:lvl4pPr marL="1600200" indent="-22860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4pPr>
                <a:lvl5pPr marL="2057400" indent="-22860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sz="1800" b="1">
                    <a:solidFill>
                      <a:schemeClr val="tx1"/>
                    </a:solidFill>
                  </a:rPr>
                  <a:t>+</a:t>
                </a:r>
              </a:p>
            </p:txBody>
          </p:sp>
          <p:sp>
            <p:nvSpPr>
              <p:cNvPr id="12366" name="Text Box 300"/>
              <p:cNvSpPr txBox="1">
                <a:spLocks noChangeArrowheads="1"/>
              </p:cNvSpPr>
              <p:nvPr/>
            </p:nvSpPr>
            <p:spPr bwMode="auto">
              <a:xfrm>
                <a:off x="3696" y="2496"/>
                <a:ext cx="24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1pPr>
                <a:lvl2pPr marL="742950" indent="-28575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2pPr>
                <a:lvl3pPr marL="1143000" indent="-22860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3pPr>
                <a:lvl4pPr marL="1600200" indent="-22860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4pPr>
                <a:lvl5pPr marL="2057400" indent="-22860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sz="1800" b="1">
                    <a:solidFill>
                      <a:schemeClr val="tx1"/>
                    </a:solidFill>
                  </a:rPr>
                  <a:t>–</a:t>
                </a:r>
              </a:p>
            </p:txBody>
          </p:sp>
        </p:grpSp>
        <p:sp>
          <p:nvSpPr>
            <p:cNvPr id="12355" name="Line 301"/>
            <p:cNvSpPr>
              <a:spLocks noChangeShapeType="1"/>
            </p:cNvSpPr>
            <p:nvPr/>
          </p:nvSpPr>
          <p:spPr bwMode="auto">
            <a:xfrm flipH="1">
              <a:off x="192" y="1968"/>
              <a:ext cx="768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56" name="Line 304"/>
            <p:cNvSpPr>
              <a:spLocks noChangeShapeType="1"/>
            </p:cNvSpPr>
            <p:nvPr/>
          </p:nvSpPr>
          <p:spPr bwMode="auto">
            <a:xfrm flipH="1">
              <a:off x="192" y="3648"/>
              <a:ext cx="768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57" name="Line 305"/>
            <p:cNvSpPr>
              <a:spLocks noChangeShapeType="1"/>
            </p:cNvSpPr>
            <p:nvPr/>
          </p:nvSpPr>
          <p:spPr bwMode="auto">
            <a:xfrm flipH="1">
              <a:off x="192" y="2496"/>
              <a:ext cx="0" cy="1152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58" name="Line 306"/>
            <p:cNvSpPr>
              <a:spLocks noChangeShapeType="1"/>
            </p:cNvSpPr>
            <p:nvPr/>
          </p:nvSpPr>
          <p:spPr bwMode="auto">
            <a:xfrm flipH="1">
              <a:off x="192" y="1968"/>
              <a:ext cx="0" cy="384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359" name="Group 317"/>
            <p:cNvGrpSpPr>
              <a:grpSpLocks/>
            </p:cNvGrpSpPr>
            <p:nvPr/>
          </p:nvGrpSpPr>
          <p:grpSpPr bwMode="auto">
            <a:xfrm>
              <a:off x="48" y="3648"/>
              <a:ext cx="288" cy="144"/>
              <a:chOff x="1872" y="3408"/>
              <a:chExt cx="288" cy="144"/>
            </a:xfrm>
          </p:grpSpPr>
          <p:sp>
            <p:nvSpPr>
              <p:cNvPr id="12360" name="Line 318"/>
              <p:cNvSpPr>
                <a:spLocks noChangeShapeType="1"/>
              </p:cNvSpPr>
              <p:nvPr/>
            </p:nvSpPr>
            <p:spPr bwMode="auto">
              <a:xfrm>
                <a:off x="1872" y="3456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61" name="Line 319"/>
              <p:cNvSpPr>
                <a:spLocks noChangeShapeType="1"/>
              </p:cNvSpPr>
              <p:nvPr/>
            </p:nvSpPr>
            <p:spPr bwMode="auto">
              <a:xfrm>
                <a:off x="1920" y="3504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62" name="Line 320"/>
              <p:cNvSpPr>
                <a:spLocks noChangeShapeType="1"/>
              </p:cNvSpPr>
              <p:nvPr/>
            </p:nvSpPr>
            <p:spPr bwMode="auto">
              <a:xfrm>
                <a:off x="1968" y="3552"/>
                <a:ext cx="96" cy="0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63" name="Line 321"/>
              <p:cNvSpPr>
                <a:spLocks noChangeShapeType="1"/>
              </p:cNvSpPr>
              <p:nvPr/>
            </p:nvSpPr>
            <p:spPr bwMode="auto">
              <a:xfrm flipV="1">
                <a:off x="2016" y="3408"/>
                <a:ext cx="0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716065" name="Line 289"/>
          <p:cNvSpPr>
            <a:spLocks noChangeShapeType="1"/>
          </p:cNvSpPr>
          <p:nvPr/>
        </p:nvSpPr>
        <p:spPr bwMode="auto">
          <a:xfrm rot="16200000" flipH="1">
            <a:off x="647700" y="4838700"/>
            <a:ext cx="533400" cy="0"/>
          </a:xfrm>
          <a:prstGeom prst="line">
            <a:avLst/>
          </a:prstGeom>
          <a:noFill/>
          <a:ln w="28575">
            <a:solidFill>
              <a:srgbClr val="99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6063" name="Line 287"/>
          <p:cNvSpPr>
            <a:spLocks noChangeShapeType="1"/>
          </p:cNvSpPr>
          <p:nvPr/>
        </p:nvSpPr>
        <p:spPr bwMode="auto">
          <a:xfrm rot="5400000" flipH="1" flipV="1">
            <a:off x="647700" y="3848100"/>
            <a:ext cx="533400" cy="0"/>
          </a:xfrm>
          <a:prstGeom prst="line">
            <a:avLst/>
          </a:prstGeom>
          <a:noFill/>
          <a:ln w="28575">
            <a:solidFill>
              <a:srgbClr val="99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716112" name="Object 336"/>
          <p:cNvGraphicFramePr>
            <a:graphicFrameLocks noChangeAspect="1"/>
          </p:cNvGraphicFramePr>
          <p:nvPr/>
        </p:nvGraphicFramePr>
        <p:xfrm>
          <a:off x="5867400" y="2057400"/>
          <a:ext cx="1868488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28" name="Equation" r:id="rId5" imgW="761669" imgH="177723" progId="Equation.DSMT4">
                  <p:embed/>
                </p:oleObj>
              </mc:Choice>
              <mc:Fallback>
                <p:oleObj name="Equation" r:id="rId5" imgW="761669" imgH="177723" progId="Equation.DSMT4">
                  <p:embed/>
                  <p:pic>
                    <p:nvPicPr>
                      <p:cNvPr id="0" name="Object 3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2057400"/>
                        <a:ext cx="1868488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rnd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6113" name="Object 337"/>
          <p:cNvGraphicFramePr>
            <a:graphicFrameLocks noChangeAspect="1"/>
          </p:cNvGraphicFramePr>
          <p:nvPr/>
        </p:nvGraphicFramePr>
        <p:xfrm>
          <a:off x="7772400" y="1981200"/>
          <a:ext cx="1308100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29" name="Equation" r:id="rId7" imgW="532937" imgH="215713" progId="Equation.DSMT4">
                  <p:embed/>
                </p:oleObj>
              </mc:Choice>
              <mc:Fallback>
                <p:oleObj name="Equation" r:id="rId7" imgW="532937" imgH="215713" progId="Equation.DSMT4">
                  <p:embed/>
                  <p:pic>
                    <p:nvPicPr>
                      <p:cNvPr id="0" name="Object 3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1981200"/>
                        <a:ext cx="1308100" cy="473075"/>
                      </a:xfrm>
                      <a:prstGeom prst="rect">
                        <a:avLst/>
                      </a:prstGeom>
                      <a:noFill/>
                      <a:ln w="38100" cap="rnd">
                        <a:solidFill>
                          <a:srgbClr val="FF0000"/>
                        </a:solidFill>
                        <a:prstDash val="sysDot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114" name="Text Box 338"/>
          <p:cNvSpPr txBox="1">
            <a:spLocks noChangeArrowheads="1"/>
          </p:cNvSpPr>
          <p:nvPr/>
        </p:nvSpPr>
        <p:spPr bwMode="auto">
          <a:xfrm>
            <a:off x="4114800" y="2590800"/>
            <a:ext cx="50292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FF0000"/>
                </a:solidFill>
              </a:rPr>
              <a:t>Now let it move into region with magnetic fields only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</a:rPr>
              <a:t>Particle bends due to cyclotron motion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</a:rPr>
              <a:t>Measure final position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</a:rPr>
              <a:t>Allows you to determine </a:t>
            </a:r>
            <a:r>
              <a:rPr lang="en-US" sz="2400" i="1">
                <a:solidFill>
                  <a:srgbClr val="FF0000"/>
                </a:solidFill>
              </a:rPr>
              <a:t>m</a:t>
            </a:r>
            <a:r>
              <a:rPr lang="en-US" sz="2400">
                <a:solidFill>
                  <a:srgbClr val="FF0000"/>
                </a:solidFill>
              </a:rPr>
              <a:t>/</a:t>
            </a:r>
            <a:r>
              <a:rPr lang="en-US" sz="2400" i="1">
                <a:solidFill>
                  <a:srgbClr val="FF0000"/>
                </a:solidFill>
              </a:rPr>
              <a:t>q</a:t>
            </a:r>
            <a:endParaRPr lang="en-US" sz="2400">
              <a:solidFill>
                <a:srgbClr val="FF0000"/>
              </a:solidFill>
              <a:sym typeface="Symbol" pitchFamily="18" charset="2"/>
            </a:endParaRPr>
          </a:p>
        </p:txBody>
      </p:sp>
      <p:graphicFrame>
        <p:nvGraphicFramePr>
          <p:cNvPr id="716115" name="Object 339"/>
          <p:cNvGraphicFramePr>
            <a:graphicFrameLocks noChangeAspect="1"/>
          </p:cNvGraphicFramePr>
          <p:nvPr/>
        </p:nvGraphicFramePr>
        <p:xfrm>
          <a:off x="4419600" y="4648200"/>
          <a:ext cx="1589088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30" name="Equation" r:id="rId9" imgW="647419" imgH="203112" progId="Equation.DSMT4">
                  <p:embed/>
                </p:oleObj>
              </mc:Choice>
              <mc:Fallback>
                <p:oleObj name="Equation" r:id="rId9" imgW="647419" imgH="203112" progId="Equation.DSMT4">
                  <p:embed/>
                  <p:pic>
                    <p:nvPicPr>
                      <p:cNvPr id="0" name="Object 3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4648200"/>
                        <a:ext cx="1589088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116" name="Arc 340"/>
          <p:cNvSpPr>
            <a:spLocks/>
          </p:cNvSpPr>
          <p:nvPr/>
        </p:nvSpPr>
        <p:spPr bwMode="auto">
          <a:xfrm flipV="1">
            <a:off x="2200275" y="2971800"/>
            <a:ext cx="695325" cy="1371600"/>
          </a:xfrm>
          <a:custGeom>
            <a:avLst/>
            <a:gdLst>
              <a:gd name="T0" fmla="*/ 8739058 w 21872"/>
              <a:gd name="T1" fmla="*/ 0 h 43200"/>
              <a:gd name="T2" fmla="*/ 0 w 21872"/>
              <a:gd name="T3" fmla="*/ 1382595025 h 43200"/>
              <a:gd name="T4" fmla="*/ 8739058 w 21872"/>
              <a:gd name="T5" fmla="*/ 691329263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872" h="43200" fill="none" extrusionOk="0">
                <a:moveTo>
                  <a:pt x="271" y="0"/>
                </a:moveTo>
                <a:cubicBezTo>
                  <a:pt x="12201" y="0"/>
                  <a:pt x="21872" y="9670"/>
                  <a:pt x="21872" y="21600"/>
                </a:cubicBezTo>
                <a:cubicBezTo>
                  <a:pt x="21872" y="33529"/>
                  <a:pt x="12201" y="43200"/>
                  <a:pt x="272" y="43200"/>
                </a:cubicBezTo>
                <a:cubicBezTo>
                  <a:pt x="181" y="43200"/>
                  <a:pt x="90" y="43199"/>
                  <a:pt x="-1" y="43198"/>
                </a:cubicBezTo>
              </a:path>
              <a:path w="21872" h="43200" stroke="0" extrusionOk="0">
                <a:moveTo>
                  <a:pt x="271" y="0"/>
                </a:moveTo>
                <a:cubicBezTo>
                  <a:pt x="12201" y="0"/>
                  <a:pt x="21872" y="9670"/>
                  <a:pt x="21872" y="21600"/>
                </a:cubicBezTo>
                <a:cubicBezTo>
                  <a:pt x="21872" y="33529"/>
                  <a:pt x="12201" y="43200"/>
                  <a:pt x="272" y="43200"/>
                </a:cubicBezTo>
                <a:cubicBezTo>
                  <a:pt x="181" y="43200"/>
                  <a:pt x="90" y="43199"/>
                  <a:pt x="-1" y="43198"/>
                </a:cubicBezTo>
                <a:lnTo>
                  <a:pt x="272" y="21600"/>
                </a:lnTo>
                <a:lnTo>
                  <a:pt x="271" y="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060" name="Oval 284"/>
          <p:cNvSpPr>
            <a:spLocks noChangeArrowheads="1"/>
          </p:cNvSpPr>
          <p:nvPr/>
        </p:nvSpPr>
        <p:spPr bwMode="auto">
          <a:xfrm>
            <a:off x="76200" y="4267200"/>
            <a:ext cx="152400" cy="152400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 sz="2400" b="1" i="1"/>
          </a:p>
        </p:txBody>
      </p:sp>
      <p:graphicFrame>
        <p:nvGraphicFramePr>
          <p:cNvPr id="716117" name="Object 341"/>
          <p:cNvGraphicFramePr>
            <a:graphicFrameLocks noChangeAspect="1"/>
          </p:cNvGraphicFramePr>
          <p:nvPr/>
        </p:nvGraphicFramePr>
        <p:xfrm>
          <a:off x="7010400" y="4572000"/>
          <a:ext cx="1371600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31" name="Equation" r:id="rId11" imgW="558800" imgH="419100" progId="Equation.DSMT4">
                  <p:embed/>
                </p:oleObj>
              </mc:Choice>
              <mc:Fallback>
                <p:oleObj name="Equation" r:id="rId11" imgW="558800" imgH="419100" progId="Equation.DSMT4">
                  <p:embed/>
                  <p:pic>
                    <p:nvPicPr>
                      <p:cNvPr id="0" name="Object 3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4572000"/>
                        <a:ext cx="1371600" cy="91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6118" name="Object 342"/>
          <p:cNvGraphicFramePr>
            <a:graphicFrameLocks noChangeAspect="1"/>
          </p:cNvGraphicFramePr>
          <p:nvPr/>
        </p:nvGraphicFramePr>
        <p:xfrm>
          <a:off x="4419600" y="5181600"/>
          <a:ext cx="1527175" cy="97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32" name="Equation" r:id="rId13" imgW="622030" imgH="444307" progId="Equation.DSMT4">
                  <p:embed/>
                </p:oleObj>
              </mc:Choice>
              <mc:Fallback>
                <p:oleObj name="Equation" r:id="rId13" imgW="622030" imgH="444307" progId="Equation.DSMT4">
                  <p:embed/>
                  <p:pic>
                    <p:nvPicPr>
                      <p:cNvPr id="0" name="Object 3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5181600"/>
                        <a:ext cx="1527175" cy="973138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prstDash val="dash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119" name="Text Box 343"/>
          <p:cNvSpPr txBox="1">
            <a:spLocks noChangeArrowheads="1"/>
          </p:cNvSpPr>
          <p:nvPr/>
        </p:nvSpPr>
        <p:spPr bwMode="auto">
          <a:xfrm rot="5400000">
            <a:off x="1257300" y="2933700"/>
            <a:ext cx="1295400" cy="457200"/>
          </a:xfrm>
          <a:prstGeom prst="rect">
            <a:avLst/>
          </a:prstGeom>
          <a:solidFill>
            <a:srgbClr val="9900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/>
              <a:t>detector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5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5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15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22222E-6 L 0.08333 -2.22222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7160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0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160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160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16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0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160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160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716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716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0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160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160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716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716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333 -3.33333E-6 L 0.21666 -3.33333E-6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7160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16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16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16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16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716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4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667 4.81481E-6 C 0.24167 -0.00834 0.26667 -0.01667 0.28056 -0.03519 C 0.29445 -0.05371 0.30122 -0.08727 0.3 -0.11112 C 0.29879 -0.13496 0.28629 -0.16274 0.27361 -0.17778 C 0.26094 -0.19283 0.24219 -0.19746 0.22361 -0.20186 " pathEditMode="relative" rAng="0" ptsTypes="aaaaA">
                                      <p:cBhvr>
                                        <p:cTn id="85" dur="2000" fill="hold"/>
                                        <p:tgtEl>
                                          <p:spTgt spid="7160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19" y="-100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716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716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716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716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716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716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716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716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5795" grpId="0" build="p"/>
      <p:bldP spid="716033" grpId="0" build="p"/>
      <p:bldP spid="716064" grpId="0"/>
      <p:bldP spid="716066" grpId="0"/>
      <p:bldP spid="716065" grpId="0" animBg="1"/>
      <p:bldP spid="716063" grpId="0" animBg="1"/>
      <p:bldP spid="716114" grpId="0" build="p"/>
      <p:bldP spid="716116" grpId="0" animBg="1"/>
      <p:bldP spid="716060" grpId="0" animBg="1"/>
      <p:bldP spid="716060" grpId="1" animBg="1"/>
      <p:bldP spid="716060" grpId="2" animBg="1"/>
      <p:bldP spid="71611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2320925"/>
          </a:xfrm>
          <a:prstGeom prst="rect">
            <a:avLst/>
          </a:prstGeom>
          <a:noFill/>
          <a:ln w="38100">
            <a:solidFill>
              <a:srgbClr val="00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400" b="1" dirty="0">
                <a:solidFill>
                  <a:schemeClr val="tx1"/>
                </a:solidFill>
              </a:rPr>
              <a:t>An electron has a velocity of 1.00 km/s (in the positive </a:t>
            </a:r>
            <a:r>
              <a:rPr lang="en-US" sz="2400" b="1" i="1" dirty="0">
                <a:solidFill>
                  <a:schemeClr val="tx1"/>
                </a:solidFill>
              </a:rPr>
              <a:t>x</a:t>
            </a:r>
            <a:r>
              <a:rPr lang="en-US" sz="2400" b="1" dirty="0">
                <a:solidFill>
                  <a:schemeClr val="tx1"/>
                </a:solidFill>
              </a:rPr>
              <a:t> direction) and an acceleration of 2.00</a:t>
            </a:r>
            <a:r>
              <a:rPr lang="en-US" sz="2400" b="1" dirty="0">
                <a:solidFill>
                  <a:schemeClr val="tx1"/>
                </a:solidFill>
                <a:sym typeface="Symbol" pitchFamily="18" charset="2"/>
              </a:rPr>
              <a:t></a:t>
            </a:r>
            <a:r>
              <a:rPr lang="en-US" sz="2400" b="1" dirty="0">
                <a:solidFill>
                  <a:schemeClr val="tx1"/>
                </a:solidFill>
              </a:rPr>
              <a:t>10</a:t>
            </a:r>
            <a:r>
              <a:rPr lang="en-US" sz="2400" b="1" baseline="30000" dirty="0">
                <a:solidFill>
                  <a:schemeClr val="tx1"/>
                </a:solidFill>
              </a:rPr>
              <a:t>12</a:t>
            </a:r>
            <a:r>
              <a:rPr lang="en-US" sz="2400" b="1" dirty="0">
                <a:solidFill>
                  <a:schemeClr val="tx1"/>
                </a:solidFill>
              </a:rPr>
              <a:t> m/s</a:t>
            </a:r>
            <a:r>
              <a:rPr lang="en-US" sz="2400" b="1" baseline="30000" dirty="0">
                <a:solidFill>
                  <a:schemeClr val="tx1"/>
                </a:solidFill>
              </a:rPr>
              <a:t>2</a:t>
            </a:r>
            <a:r>
              <a:rPr lang="en-US" sz="2400" b="1" dirty="0">
                <a:solidFill>
                  <a:schemeClr val="tx1"/>
                </a:solidFill>
              </a:rPr>
              <a:t> (in the positive </a:t>
            </a:r>
            <a:r>
              <a:rPr lang="en-US" sz="2400" b="1" i="1" dirty="0">
                <a:solidFill>
                  <a:schemeClr val="tx1"/>
                </a:solidFill>
              </a:rPr>
              <a:t>z</a:t>
            </a:r>
            <a:r>
              <a:rPr lang="en-US" sz="2400" b="1" dirty="0">
                <a:solidFill>
                  <a:schemeClr val="tx1"/>
                </a:solidFill>
              </a:rPr>
              <a:t> direction) in uniform electric and magnetic fields. If the electric field has a magnitude of strength of 15.0 N/C (in the positive </a:t>
            </a:r>
            <a:r>
              <a:rPr lang="en-US" sz="2400" b="1" i="1" dirty="0">
                <a:solidFill>
                  <a:schemeClr val="tx1"/>
                </a:solidFill>
              </a:rPr>
              <a:t>z</a:t>
            </a:r>
            <a:r>
              <a:rPr lang="en-US" sz="2400" b="1" dirty="0">
                <a:solidFill>
                  <a:schemeClr val="tx1"/>
                </a:solidFill>
              </a:rPr>
              <a:t> direction), determine the </a:t>
            </a:r>
            <a:r>
              <a:rPr lang="en-US" sz="2400" b="1" dirty="0" smtClean="0">
                <a:solidFill>
                  <a:schemeClr val="tx1"/>
                </a:solidFill>
              </a:rPr>
              <a:t>components </a:t>
            </a:r>
            <a:r>
              <a:rPr lang="en-US" sz="2400" b="1" dirty="0">
                <a:solidFill>
                  <a:schemeClr val="tx1"/>
                </a:solidFill>
              </a:rPr>
              <a:t>of the magnetic field. If a component cannot be determined, enter 'undetermined'.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</a:p>
        </p:txBody>
      </p:sp>
      <p:graphicFrame>
        <p:nvGraphicFramePr>
          <p:cNvPr id="751622" name="Object 6"/>
          <p:cNvGraphicFramePr>
            <a:graphicFrameLocks noChangeAspect="1"/>
          </p:cNvGraphicFramePr>
          <p:nvPr/>
        </p:nvGraphicFramePr>
        <p:xfrm>
          <a:off x="536575" y="2500313"/>
          <a:ext cx="2586038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0" name="Equation" r:id="rId4" imgW="1054100" imgH="254000" progId="Equation.DSMT4">
                  <p:embed/>
                </p:oleObj>
              </mc:Choice>
              <mc:Fallback>
                <p:oleObj name="Equation" r:id="rId4" imgW="1054100" imgH="2540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2500313"/>
                        <a:ext cx="2586038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rnd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1623" name="Object 7"/>
          <p:cNvGraphicFramePr>
            <a:graphicFrameLocks noChangeAspect="1"/>
          </p:cNvGraphicFramePr>
          <p:nvPr/>
        </p:nvGraphicFramePr>
        <p:xfrm>
          <a:off x="320675" y="3262313"/>
          <a:ext cx="7604125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1" name="Equation" r:id="rId6" imgW="3098800" imgH="457200" progId="Equation.DSMT4">
                  <p:embed/>
                </p:oleObj>
              </mc:Choice>
              <mc:Fallback>
                <p:oleObj name="Equation" r:id="rId6" imgW="3098800" imgH="4572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675" y="3262313"/>
                        <a:ext cx="7604125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rnd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1624" name="Object 8"/>
          <p:cNvGraphicFramePr>
            <a:graphicFrameLocks noChangeAspect="1"/>
          </p:cNvGraphicFramePr>
          <p:nvPr/>
        </p:nvGraphicFramePr>
        <p:xfrm>
          <a:off x="31750" y="4252913"/>
          <a:ext cx="3708400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2" name="Equation" r:id="rId8" imgW="1511300" imgH="215900" progId="Equation.DSMT4">
                  <p:embed/>
                </p:oleObj>
              </mc:Choice>
              <mc:Fallback>
                <p:oleObj name="Equation" r:id="rId8" imgW="1511300" imgH="2159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50" y="4252913"/>
                        <a:ext cx="3708400" cy="471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rnd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1625" name="Object 9"/>
          <p:cNvGraphicFramePr>
            <a:graphicFrameLocks noChangeAspect="1"/>
          </p:cNvGraphicFramePr>
          <p:nvPr/>
        </p:nvGraphicFramePr>
        <p:xfrm>
          <a:off x="3660775" y="2424113"/>
          <a:ext cx="2119313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3" name="Equation" r:id="rId10" imgW="863225" imgH="418918" progId="Equation.DSMT4">
                  <p:embed/>
                </p:oleObj>
              </mc:Choice>
              <mc:Fallback>
                <p:oleObj name="Equation" r:id="rId10" imgW="863225" imgH="418918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0775" y="2424113"/>
                        <a:ext cx="2119313" cy="91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rnd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1626" name="Object 10"/>
          <p:cNvGraphicFramePr>
            <a:graphicFrameLocks noChangeAspect="1"/>
          </p:cNvGraphicFramePr>
          <p:nvPr/>
        </p:nvGraphicFramePr>
        <p:xfrm>
          <a:off x="5773738" y="2420938"/>
          <a:ext cx="935037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4" name="Equation" r:id="rId12" imgW="380835" imgH="418918" progId="Equation.DSMT4">
                  <p:embed/>
                </p:oleObj>
              </mc:Choice>
              <mc:Fallback>
                <p:oleObj name="Equation" r:id="rId12" imgW="380835" imgH="418918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3738" y="2420938"/>
                        <a:ext cx="935037" cy="91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rnd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1627" name="Object 11"/>
          <p:cNvGraphicFramePr>
            <a:graphicFrameLocks noChangeAspect="1"/>
          </p:cNvGraphicFramePr>
          <p:nvPr/>
        </p:nvGraphicFramePr>
        <p:xfrm>
          <a:off x="4843463" y="4191000"/>
          <a:ext cx="2525712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5" name="Equation" r:id="rId14" imgW="1028254" imgH="215806" progId="Equation.DSMT4">
                  <p:embed/>
                </p:oleObj>
              </mc:Choice>
              <mc:Fallback>
                <p:oleObj name="Equation" r:id="rId14" imgW="1028254" imgH="215806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3463" y="4191000"/>
                        <a:ext cx="2525712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rnd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1628" name="Object 12"/>
          <p:cNvGraphicFramePr>
            <a:graphicFrameLocks noChangeAspect="1"/>
          </p:cNvGraphicFramePr>
          <p:nvPr/>
        </p:nvGraphicFramePr>
        <p:xfrm>
          <a:off x="196850" y="4876800"/>
          <a:ext cx="4613275" cy="166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6" name="Equation" r:id="rId16" imgW="1879600" imgH="762000" progId="Equation.DSMT4">
                  <p:embed/>
                </p:oleObj>
              </mc:Choice>
              <mc:Fallback>
                <p:oleObj name="Equation" r:id="rId16" imgW="1879600" imgH="7620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850" y="4876800"/>
                        <a:ext cx="4613275" cy="166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rnd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1629" name="Object 13"/>
          <p:cNvGraphicFramePr>
            <a:graphicFrameLocks noChangeAspect="1"/>
          </p:cNvGraphicFramePr>
          <p:nvPr/>
        </p:nvGraphicFramePr>
        <p:xfrm>
          <a:off x="4849813" y="5354638"/>
          <a:ext cx="2617787" cy="665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7" name="Equation" r:id="rId18" imgW="1066337" imgH="304668" progId="Equation.DSMT4">
                  <p:embed/>
                </p:oleObj>
              </mc:Choice>
              <mc:Fallback>
                <p:oleObj name="Equation" r:id="rId18" imgW="1066337" imgH="304668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9813" y="5354638"/>
                        <a:ext cx="2617787" cy="665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rnd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1630" name="Object 14"/>
          <p:cNvGraphicFramePr>
            <a:graphicFrameLocks noChangeAspect="1"/>
          </p:cNvGraphicFramePr>
          <p:nvPr/>
        </p:nvGraphicFramePr>
        <p:xfrm>
          <a:off x="6477000" y="4724400"/>
          <a:ext cx="2462213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8" name="Equation" r:id="rId20" imgW="1002865" imgH="241195" progId="Equation.DSMT4">
                  <p:embed/>
                </p:oleObj>
              </mc:Choice>
              <mc:Fallback>
                <p:oleObj name="Equation" r:id="rId20" imgW="1002865" imgH="241195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4724400"/>
                        <a:ext cx="2462213" cy="52705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0099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1631" name="Object 15"/>
          <p:cNvGraphicFramePr>
            <a:graphicFrameLocks noChangeAspect="1"/>
          </p:cNvGraphicFramePr>
          <p:nvPr/>
        </p:nvGraphicFramePr>
        <p:xfrm>
          <a:off x="7778750" y="5486400"/>
          <a:ext cx="106045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9" name="Equation" r:id="rId22" imgW="431613" imgH="228501" progId="Equation.DSMT4">
                  <p:embed/>
                </p:oleObj>
              </mc:Choice>
              <mc:Fallback>
                <p:oleObj name="Equation" r:id="rId22" imgW="431613" imgH="228501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8750" y="5486400"/>
                        <a:ext cx="1060450" cy="500063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0099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1632" name="Object 16"/>
          <p:cNvGraphicFramePr>
            <a:graphicFrameLocks noChangeAspect="1"/>
          </p:cNvGraphicFramePr>
          <p:nvPr/>
        </p:nvGraphicFramePr>
        <p:xfrm>
          <a:off x="5389563" y="6096000"/>
          <a:ext cx="2930525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40" name="Equation" r:id="rId24" imgW="1193800" imgH="228600" progId="Equation.DSMT4">
                  <p:embed/>
                </p:oleObj>
              </mc:Choice>
              <mc:Fallback>
                <p:oleObj name="Equation" r:id="rId24" imgW="1193800" imgH="2286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9563" y="6096000"/>
                        <a:ext cx="2930525" cy="500063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0099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51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51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51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51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51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51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51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51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51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51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751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0" y="0"/>
            <a:ext cx="8991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4400">
                <a:solidFill>
                  <a:schemeClr val="tx1"/>
                </a:solidFill>
              </a:rPr>
              <a:t>Force on a Current-Carrying Wire</a:t>
            </a:r>
          </a:p>
        </p:txBody>
      </p:sp>
      <p:sp>
        <p:nvSpPr>
          <p:cNvPr id="716803" name="Text Box 3"/>
          <p:cNvSpPr txBox="1">
            <a:spLocks noChangeArrowheads="1"/>
          </p:cNvSpPr>
          <p:nvPr/>
        </p:nvSpPr>
        <p:spPr bwMode="auto">
          <a:xfrm>
            <a:off x="351183" y="798513"/>
            <a:ext cx="88392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 dirty="0">
                <a:solidFill>
                  <a:srgbClr val="9900CC"/>
                </a:solidFill>
              </a:rPr>
              <a:t>Suppose current </a:t>
            </a:r>
            <a:r>
              <a:rPr lang="en-US" sz="2400" i="1" dirty="0">
                <a:solidFill>
                  <a:srgbClr val="9900CC"/>
                </a:solidFill>
              </a:rPr>
              <a:t>I</a:t>
            </a:r>
            <a:r>
              <a:rPr lang="en-US" sz="2400" dirty="0">
                <a:solidFill>
                  <a:srgbClr val="9900CC"/>
                </a:solidFill>
              </a:rPr>
              <a:t> is flowing through a wire of cross sectional area </a:t>
            </a:r>
            <a:r>
              <a:rPr lang="en-US" sz="2400" i="1" dirty="0">
                <a:solidFill>
                  <a:srgbClr val="9900CC"/>
                </a:solidFill>
              </a:rPr>
              <a:t>A</a:t>
            </a:r>
            <a:r>
              <a:rPr lang="en-US" sz="2400" dirty="0">
                <a:solidFill>
                  <a:srgbClr val="9900CC"/>
                </a:solidFill>
              </a:rPr>
              <a:t> and length </a:t>
            </a:r>
            <a:r>
              <a:rPr lang="en-US" sz="2400" i="1" dirty="0">
                <a:solidFill>
                  <a:srgbClr val="9900CC"/>
                </a:solidFill>
              </a:rPr>
              <a:t>L </a:t>
            </a:r>
            <a:endParaRPr lang="en-US" sz="2400" dirty="0">
              <a:solidFill>
                <a:srgbClr val="9900CC"/>
              </a:solidFill>
            </a:endParaRPr>
          </a:p>
          <a:p>
            <a:pPr lvl="1" eaLnBrk="1" hangingPunct="1">
              <a:buFontTx/>
              <a:buChar char="•"/>
            </a:pPr>
            <a:r>
              <a:rPr lang="en-US" sz="2400" dirty="0">
                <a:solidFill>
                  <a:srgbClr val="9900CC"/>
                </a:solidFill>
              </a:rPr>
              <a:t>Think of length as a vector </a:t>
            </a:r>
            <a:r>
              <a:rPr lang="en-US" sz="2400" b="1" dirty="0">
                <a:solidFill>
                  <a:srgbClr val="9900CC"/>
                </a:solidFill>
              </a:rPr>
              <a:t>L</a:t>
            </a:r>
            <a:r>
              <a:rPr lang="en-US" sz="2400" dirty="0">
                <a:solidFill>
                  <a:srgbClr val="9900CC"/>
                </a:solidFill>
              </a:rPr>
              <a:t> in the direction of current</a:t>
            </a:r>
          </a:p>
          <a:p>
            <a:pPr lvl="1" eaLnBrk="1" hangingPunct="1">
              <a:buFontTx/>
              <a:buChar char="•"/>
            </a:pPr>
            <a:r>
              <a:rPr lang="en-US" sz="2400" dirty="0">
                <a:solidFill>
                  <a:srgbClr val="9900CC"/>
                </a:solidFill>
                <a:sym typeface="Symbol" pitchFamily="18" charset="2"/>
              </a:rPr>
              <a:t>Think of current as charge carriers with charge </a:t>
            </a:r>
            <a:r>
              <a:rPr lang="en-US" sz="2400" i="1" dirty="0">
                <a:solidFill>
                  <a:srgbClr val="9900CC"/>
                </a:solidFill>
                <a:sym typeface="Symbol" pitchFamily="18" charset="2"/>
              </a:rPr>
              <a:t>q</a:t>
            </a:r>
            <a:r>
              <a:rPr lang="en-US" sz="2400" dirty="0">
                <a:solidFill>
                  <a:srgbClr val="9900CC"/>
                </a:solidFill>
                <a:sym typeface="Symbol" pitchFamily="18" charset="2"/>
              </a:rPr>
              <a:t> and drift velocity </a:t>
            </a:r>
            <a:r>
              <a:rPr lang="en-US" sz="2400" i="1" dirty="0" err="1">
                <a:solidFill>
                  <a:srgbClr val="9900CC"/>
                </a:solidFill>
                <a:sym typeface="Symbol" pitchFamily="18" charset="2"/>
              </a:rPr>
              <a:t>v</a:t>
            </a:r>
            <a:r>
              <a:rPr lang="en-US" sz="2400" i="1" baseline="-25000" dirty="0" err="1">
                <a:solidFill>
                  <a:srgbClr val="9900CC"/>
                </a:solidFill>
                <a:sym typeface="Symbol" pitchFamily="18" charset="2"/>
              </a:rPr>
              <a:t>d</a:t>
            </a:r>
            <a:endParaRPr lang="en-US" sz="2400" dirty="0">
              <a:solidFill>
                <a:srgbClr val="9900CC"/>
              </a:solidFill>
              <a:sym typeface="Symbol" pitchFamily="18" charset="2"/>
            </a:endParaRPr>
          </a:p>
        </p:txBody>
      </p:sp>
      <p:sp>
        <p:nvSpPr>
          <p:cNvPr id="716991" name="AutoShape 191"/>
          <p:cNvSpPr>
            <a:spLocks noChangeArrowheads="1"/>
          </p:cNvSpPr>
          <p:nvPr/>
        </p:nvSpPr>
        <p:spPr bwMode="auto">
          <a:xfrm rot="5400000">
            <a:off x="1371600" y="2570163"/>
            <a:ext cx="457200" cy="2895600"/>
          </a:xfrm>
          <a:prstGeom prst="can">
            <a:avLst>
              <a:gd name="adj" fmla="val 50843"/>
            </a:avLst>
          </a:prstGeom>
          <a:gradFill rotWithShape="1">
            <a:gsLst>
              <a:gs pos="0">
                <a:schemeClr val="folHlink">
                  <a:gamma/>
                  <a:shade val="4627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365" name="Text Box 194"/>
          <p:cNvSpPr txBox="1">
            <a:spLocks noChangeArrowheads="1"/>
          </p:cNvSpPr>
          <p:nvPr/>
        </p:nvSpPr>
        <p:spPr bwMode="auto">
          <a:xfrm>
            <a:off x="381000" y="3255963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9900"/>
                </a:solidFill>
              </a:rPr>
              <a:t>B</a:t>
            </a:r>
          </a:p>
        </p:txBody>
      </p:sp>
      <p:grpSp>
        <p:nvGrpSpPr>
          <p:cNvPr id="717000" name="Group 200"/>
          <p:cNvGrpSpPr>
            <a:grpSpLocks/>
          </p:cNvGrpSpPr>
          <p:nvPr/>
        </p:nvGrpSpPr>
        <p:grpSpPr bwMode="auto">
          <a:xfrm>
            <a:off x="2514600" y="4627563"/>
            <a:ext cx="152400" cy="152400"/>
            <a:chOff x="1392" y="1008"/>
            <a:chExt cx="96" cy="96"/>
          </a:xfrm>
        </p:grpSpPr>
        <p:sp>
          <p:nvSpPr>
            <p:cNvPr id="15410" name="Oval 201"/>
            <p:cNvSpPr>
              <a:spLocks noChangeArrowheads="1"/>
            </p:cNvSpPr>
            <p:nvPr/>
          </p:nvSpPr>
          <p:spPr bwMode="auto">
            <a:xfrm>
              <a:off x="1392" y="1008"/>
              <a:ext cx="96" cy="96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11" name="Oval 202"/>
            <p:cNvSpPr>
              <a:spLocks noChangeArrowheads="1"/>
            </p:cNvSpPr>
            <p:nvPr/>
          </p:nvSpPr>
          <p:spPr bwMode="auto">
            <a:xfrm>
              <a:off x="1424" y="1040"/>
              <a:ext cx="35" cy="3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367" name="Group 217"/>
          <p:cNvGrpSpPr>
            <a:grpSpLocks/>
          </p:cNvGrpSpPr>
          <p:nvPr/>
        </p:nvGrpSpPr>
        <p:grpSpPr bwMode="auto">
          <a:xfrm>
            <a:off x="381000" y="3560763"/>
            <a:ext cx="2286000" cy="914400"/>
            <a:chOff x="144" y="1440"/>
            <a:chExt cx="1440" cy="960"/>
          </a:xfrm>
        </p:grpSpPr>
        <p:sp>
          <p:nvSpPr>
            <p:cNvPr id="15404" name="Line 193"/>
            <p:cNvSpPr>
              <a:spLocks noChangeShapeType="1"/>
            </p:cNvSpPr>
            <p:nvPr/>
          </p:nvSpPr>
          <p:spPr bwMode="auto">
            <a:xfrm flipV="1">
              <a:off x="144" y="1440"/>
              <a:ext cx="0" cy="96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05" name="Line 196"/>
            <p:cNvSpPr>
              <a:spLocks noChangeShapeType="1"/>
            </p:cNvSpPr>
            <p:nvPr/>
          </p:nvSpPr>
          <p:spPr bwMode="auto">
            <a:xfrm flipV="1">
              <a:off x="432" y="1440"/>
              <a:ext cx="0" cy="96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06" name="Line 197"/>
            <p:cNvSpPr>
              <a:spLocks noChangeShapeType="1"/>
            </p:cNvSpPr>
            <p:nvPr/>
          </p:nvSpPr>
          <p:spPr bwMode="auto">
            <a:xfrm flipV="1">
              <a:off x="720" y="1440"/>
              <a:ext cx="0" cy="96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07" name="Line 198"/>
            <p:cNvSpPr>
              <a:spLocks noChangeShapeType="1"/>
            </p:cNvSpPr>
            <p:nvPr/>
          </p:nvSpPr>
          <p:spPr bwMode="auto">
            <a:xfrm flipV="1">
              <a:off x="1008" y="1440"/>
              <a:ext cx="0" cy="96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08" name="Line 199"/>
            <p:cNvSpPr>
              <a:spLocks noChangeShapeType="1"/>
            </p:cNvSpPr>
            <p:nvPr/>
          </p:nvSpPr>
          <p:spPr bwMode="auto">
            <a:xfrm flipV="1">
              <a:off x="1296" y="1440"/>
              <a:ext cx="0" cy="96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09" name="Line 205"/>
            <p:cNvSpPr>
              <a:spLocks noChangeShapeType="1"/>
            </p:cNvSpPr>
            <p:nvPr/>
          </p:nvSpPr>
          <p:spPr bwMode="auto">
            <a:xfrm flipV="1">
              <a:off x="1584" y="1440"/>
              <a:ext cx="0" cy="96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717007" name="Object 20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8860"/>
              </p:ext>
            </p:extLst>
          </p:nvPr>
        </p:nvGraphicFramePr>
        <p:xfrm>
          <a:off x="4267200" y="3429000"/>
          <a:ext cx="2117725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34" name="Equation" r:id="rId3" imgW="863225" imgH="228501" progId="Equation.DSMT4">
                  <p:embed/>
                </p:oleObj>
              </mc:Choice>
              <mc:Fallback>
                <p:oleObj name="Equation" r:id="rId3" imgW="863225" imgH="228501" progId="Equation.DSMT4">
                  <p:embed/>
                  <p:pic>
                    <p:nvPicPr>
                      <p:cNvPr id="0" name="Object 2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3429000"/>
                        <a:ext cx="2117725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rnd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9" name="Oval 208"/>
          <p:cNvSpPr>
            <a:spLocks noChangeArrowheads="1"/>
          </p:cNvSpPr>
          <p:nvPr/>
        </p:nvSpPr>
        <p:spPr bwMode="auto">
          <a:xfrm>
            <a:off x="381000" y="3789363"/>
            <a:ext cx="152400" cy="152400"/>
          </a:xfrm>
          <a:prstGeom prst="ellipse">
            <a:avLst/>
          </a:prstGeom>
          <a:gradFill rotWithShape="1">
            <a:gsLst>
              <a:gs pos="0">
                <a:srgbClr val="FFFFCC"/>
              </a:gs>
              <a:gs pos="100000">
                <a:srgbClr val="76765E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 b="1" i="1"/>
          </a:p>
        </p:txBody>
      </p:sp>
      <p:sp>
        <p:nvSpPr>
          <p:cNvPr id="15370" name="Oval 209"/>
          <p:cNvSpPr>
            <a:spLocks noChangeArrowheads="1"/>
          </p:cNvSpPr>
          <p:nvPr/>
        </p:nvSpPr>
        <p:spPr bwMode="auto">
          <a:xfrm>
            <a:off x="609600" y="4094163"/>
            <a:ext cx="152400" cy="152400"/>
          </a:xfrm>
          <a:prstGeom prst="ellipse">
            <a:avLst/>
          </a:prstGeom>
          <a:gradFill rotWithShape="1">
            <a:gsLst>
              <a:gs pos="0">
                <a:srgbClr val="FFFFCC"/>
              </a:gs>
              <a:gs pos="100000">
                <a:srgbClr val="76765E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 b="1" i="1"/>
          </a:p>
        </p:txBody>
      </p:sp>
      <p:sp>
        <p:nvSpPr>
          <p:cNvPr id="15371" name="Oval 210"/>
          <p:cNvSpPr>
            <a:spLocks noChangeArrowheads="1"/>
          </p:cNvSpPr>
          <p:nvPr/>
        </p:nvSpPr>
        <p:spPr bwMode="auto">
          <a:xfrm>
            <a:off x="914400" y="3789363"/>
            <a:ext cx="152400" cy="152400"/>
          </a:xfrm>
          <a:prstGeom prst="ellipse">
            <a:avLst/>
          </a:prstGeom>
          <a:gradFill rotWithShape="1">
            <a:gsLst>
              <a:gs pos="0">
                <a:srgbClr val="FFFFCC"/>
              </a:gs>
              <a:gs pos="100000">
                <a:srgbClr val="76765E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 b="1" i="1"/>
          </a:p>
        </p:txBody>
      </p:sp>
      <p:sp>
        <p:nvSpPr>
          <p:cNvPr id="15372" name="Oval 211"/>
          <p:cNvSpPr>
            <a:spLocks noChangeArrowheads="1"/>
          </p:cNvSpPr>
          <p:nvPr/>
        </p:nvSpPr>
        <p:spPr bwMode="auto">
          <a:xfrm>
            <a:off x="1447800" y="4017963"/>
            <a:ext cx="152400" cy="152400"/>
          </a:xfrm>
          <a:prstGeom prst="ellipse">
            <a:avLst/>
          </a:prstGeom>
          <a:gradFill rotWithShape="1">
            <a:gsLst>
              <a:gs pos="0">
                <a:srgbClr val="FFFFCC"/>
              </a:gs>
              <a:gs pos="100000">
                <a:srgbClr val="76765E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 b="1" i="1"/>
          </a:p>
        </p:txBody>
      </p:sp>
      <p:sp>
        <p:nvSpPr>
          <p:cNvPr id="15373" name="Oval 212"/>
          <p:cNvSpPr>
            <a:spLocks noChangeArrowheads="1"/>
          </p:cNvSpPr>
          <p:nvPr/>
        </p:nvSpPr>
        <p:spPr bwMode="auto">
          <a:xfrm>
            <a:off x="1905000" y="3789363"/>
            <a:ext cx="152400" cy="152400"/>
          </a:xfrm>
          <a:prstGeom prst="ellipse">
            <a:avLst/>
          </a:prstGeom>
          <a:gradFill rotWithShape="1">
            <a:gsLst>
              <a:gs pos="0">
                <a:srgbClr val="FFFFCC"/>
              </a:gs>
              <a:gs pos="100000">
                <a:srgbClr val="76765E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 b="1" i="1"/>
          </a:p>
        </p:txBody>
      </p:sp>
      <p:sp>
        <p:nvSpPr>
          <p:cNvPr id="15374" name="Oval 213"/>
          <p:cNvSpPr>
            <a:spLocks noChangeArrowheads="1"/>
          </p:cNvSpPr>
          <p:nvPr/>
        </p:nvSpPr>
        <p:spPr bwMode="auto">
          <a:xfrm>
            <a:off x="2286000" y="3941763"/>
            <a:ext cx="152400" cy="152400"/>
          </a:xfrm>
          <a:prstGeom prst="ellipse">
            <a:avLst/>
          </a:prstGeom>
          <a:gradFill rotWithShape="1">
            <a:gsLst>
              <a:gs pos="0">
                <a:srgbClr val="FFFFCC"/>
              </a:gs>
              <a:gs pos="100000">
                <a:srgbClr val="76765E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 b="1" i="1"/>
          </a:p>
        </p:txBody>
      </p:sp>
      <p:graphicFrame>
        <p:nvGraphicFramePr>
          <p:cNvPr id="717014" name="Object 2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6241164"/>
              </p:ext>
            </p:extLst>
          </p:nvPr>
        </p:nvGraphicFramePr>
        <p:xfrm>
          <a:off x="6324600" y="3429000"/>
          <a:ext cx="1900237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35" name="Equation" r:id="rId5" imgW="774364" imgH="228501" progId="Equation.DSMT4">
                  <p:embed/>
                </p:oleObj>
              </mc:Choice>
              <mc:Fallback>
                <p:oleObj name="Equation" r:id="rId5" imgW="774364" imgH="228501" progId="Equation.DSMT4">
                  <p:embed/>
                  <p:pic>
                    <p:nvPicPr>
                      <p:cNvPr id="0" name="Object 2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3429000"/>
                        <a:ext cx="1900237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rnd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015" name="Object 2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7348976"/>
              </p:ext>
            </p:extLst>
          </p:nvPr>
        </p:nvGraphicFramePr>
        <p:xfrm>
          <a:off x="4711700" y="4017963"/>
          <a:ext cx="1620837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36" name="Equation" r:id="rId7" imgW="660113" imgH="177723" progId="Equation.DSMT4">
                  <p:embed/>
                </p:oleObj>
              </mc:Choice>
              <mc:Fallback>
                <p:oleObj name="Equation" r:id="rId7" imgW="660113" imgH="177723" progId="Equation.DSMT4">
                  <p:embed/>
                  <p:pic>
                    <p:nvPicPr>
                      <p:cNvPr id="0" name="Object 2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1700" y="4017963"/>
                        <a:ext cx="1620837" cy="388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rnd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016" name="Object 2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38597"/>
              </p:ext>
            </p:extLst>
          </p:nvPr>
        </p:nvGraphicFramePr>
        <p:xfrm>
          <a:off x="6459537" y="4040188"/>
          <a:ext cx="1339850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37" name="Equation" r:id="rId9" imgW="545626" imgH="164957" progId="Equation.DSMT4">
                  <p:embed/>
                </p:oleObj>
              </mc:Choice>
              <mc:Fallback>
                <p:oleObj name="Equation" r:id="rId9" imgW="545626" imgH="164957" progId="Equation.DSMT4">
                  <p:embed/>
                  <p:pic>
                    <p:nvPicPr>
                      <p:cNvPr id="0" name="Object 2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9537" y="4040188"/>
                        <a:ext cx="1339850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rnd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8" name="Line 218"/>
          <p:cNvSpPr>
            <a:spLocks noChangeShapeType="1"/>
          </p:cNvSpPr>
          <p:nvPr/>
        </p:nvSpPr>
        <p:spPr bwMode="auto">
          <a:xfrm>
            <a:off x="1447800" y="3484563"/>
            <a:ext cx="1295400" cy="0"/>
          </a:xfrm>
          <a:prstGeom prst="line">
            <a:avLst/>
          </a:prstGeom>
          <a:noFill/>
          <a:ln w="28575">
            <a:solidFill>
              <a:srgbClr val="99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9" name="Text Box 219"/>
          <p:cNvSpPr txBox="1">
            <a:spLocks noChangeArrowheads="1"/>
          </p:cNvSpPr>
          <p:nvPr/>
        </p:nvSpPr>
        <p:spPr bwMode="auto">
          <a:xfrm>
            <a:off x="1143000" y="3255963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996600"/>
                </a:solidFill>
              </a:rPr>
              <a:t>I</a:t>
            </a:r>
          </a:p>
        </p:txBody>
      </p:sp>
      <p:sp>
        <p:nvSpPr>
          <p:cNvPr id="15380" name="Line 220"/>
          <p:cNvSpPr>
            <a:spLocks noChangeShapeType="1"/>
          </p:cNvSpPr>
          <p:nvPr/>
        </p:nvSpPr>
        <p:spPr bwMode="auto">
          <a:xfrm>
            <a:off x="228600" y="4551363"/>
            <a:ext cx="2667000" cy="0"/>
          </a:xfrm>
          <a:prstGeom prst="line">
            <a:avLst/>
          </a:prstGeom>
          <a:noFill/>
          <a:ln w="28575">
            <a:solidFill>
              <a:srgbClr val="99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1" name="Text Box 221"/>
          <p:cNvSpPr txBox="1">
            <a:spLocks noChangeArrowheads="1"/>
          </p:cNvSpPr>
          <p:nvPr/>
        </p:nvSpPr>
        <p:spPr bwMode="auto">
          <a:xfrm>
            <a:off x="1219200" y="4551363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9900CC"/>
                </a:solidFill>
              </a:rPr>
              <a:t>L</a:t>
            </a:r>
          </a:p>
        </p:txBody>
      </p:sp>
      <p:graphicFrame>
        <p:nvGraphicFramePr>
          <p:cNvPr id="717022" name="Object 2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1101851"/>
              </p:ext>
            </p:extLst>
          </p:nvPr>
        </p:nvGraphicFramePr>
        <p:xfrm>
          <a:off x="6172200" y="4779963"/>
          <a:ext cx="16510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38" name="Equation" r:id="rId11" imgW="672808" imgH="165028" progId="Equation.DSMT4">
                  <p:embed/>
                </p:oleObj>
              </mc:Choice>
              <mc:Fallback>
                <p:oleObj name="Equation" r:id="rId11" imgW="672808" imgH="165028" progId="Equation.DSMT4">
                  <p:embed/>
                  <p:pic>
                    <p:nvPicPr>
                      <p:cNvPr id="0" name="Object 2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4779963"/>
                        <a:ext cx="1651000" cy="36195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023" name="Text Box 223"/>
          <p:cNvSpPr txBox="1">
            <a:spLocks noChangeArrowheads="1"/>
          </p:cNvSpPr>
          <p:nvPr/>
        </p:nvSpPr>
        <p:spPr bwMode="auto">
          <a:xfrm>
            <a:off x="2590800" y="4551363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FF0000"/>
                </a:solidFill>
              </a:rPr>
              <a:t>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1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1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17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17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17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717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717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170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170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03" grpId="0" build="p"/>
      <p:bldP spid="7170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1169065"/>
              </p:ext>
            </p:extLst>
          </p:nvPr>
        </p:nvGraphicFramePr>
        <p:xfrm>
          <a:off x="609600" y="1219200"/>
          <a:ext cx="78994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2" name="Document" r:id="rId3" imgW="5485703" imgH="525533" progId="Word.Document.12">
                  <p:embed/>
                </p:oleObj>
              </mc:Choice>
              <mc:Fallback>
                <p:oleObj name="Document" r:id="rId3" imgW="5485703" imgH="525533" progId="Word.Documen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219200"/>
                        <a:ext cx="7899400" cy="74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7" name="TextBox 2"/>
          <p:cNvSpPr txBox="1">
            <a:spLocks noChangeArrowheads="1"/>
          </p:cNvSpPr>
          <p:nvPr/>
        </p:nvSpPr>
        <p:spPr bwMode="auto">
          <a:xfrm>
            <a:off x="1676400" y="2819400"/>
            <a:ext cx="25146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r>
              <a:rPr lang="en-US">
                <a:solidFill>
                  <a:srgbClr val="FF0000"/>
                </a:solidFill>
              </a:rPr>
              <a:t>Solve on Board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42645" y="304800"/>
            <a:ext cx="541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Warmup</a:t>
            </a:r>
            <a:r>
              <a:rPr lang="en-US" dirty="0" smtClean="0">
                <a:solidFill>
                  <a:srgbClr val="FF0000"/>
                </a:solidFill>
              </a:rPr>
              <a:t> 13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52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447800"/>
            <a:ext cx="755015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895600"/>
            <a:ext cx="8685792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91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0" y="0"/>
            <a:ext cx="8991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4400">
                <a:solidFill>
                  <a:schemeClr val="tx1"/>
                </a:solidFill>
              </a:rPr>
              <a:t>Force/Torque on a Loop</a:t>
            </a:r>
          </a:p>
        </p:txBody>
      </p:sp>
      <p:sp>
        <p:nvSpPr>
          <p:cNvPr id="717827" name="Text Box 3"/>
          <p:cNvSpPr txBox="1">
            <a:spLocks noChangeArrowheads="1"/>
          </p:cNvSpPr>
          <p:nvPr/>
        </p:nvSpPr>
        <p:spPr bwMode="auto">
          <a:xfrm>
            <a:off x="304800" y="762000"/>
            <a:ext cx="8839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Suppose we have a current carrying loop in a constant magnetic field</a:t>
            </a:r>
            <a:r>
              <a:rPr lang="en-US" sz="2400" i="1">
                <a:solidFill>
                  <a:schemeClr val="accent2"/>
                </a:solidFill>
              </a:rPr>
              <a:t> </a:t>
            </a:r>
            <a:endParaRPr lang="en-US" sz="2400">
              <a:solidFill>
                <a:schemeClr val="accent2"/>
              </a:solidFill>
            </a:endParaRPr>
          </a:p>
          <a:p>
            <a:pPr lvl="1"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To make it simple, rectangular loop size </a:t>
            </a:r>
            <a:r>
              <a:rPr lang="en-US" sz="2400" i="1">
                <a:solidFill>
                  <a:schemeClr val="accent2"/>
                </a:solidFill>
              </a:rPr>
              <a:t>L</a:t>
            </a:r>
            <a:r>
              <a:rPr lang="en-US" sz="2400">
                <a:solidFill>
                  <a:schemeClr val="accent2"/>
                </a:solidFill>
              </a:rPr>
              <a:t> </a:t>
            </a:r>
            <a:r>
              <a:rPr lang="en-US" sz="2400">
                <a:solidFill>
                  <a:schemeClr val="accent2"/>
                </a:solidFill>
                <a:sym typeface="Symbol" pitchFamily="18" charset="2"/>
              </a:rPr>
              <a:t></a:t>
            </a:r>
            <a:r>
              <a:rPr lang="en-US" sz="2400">
                <a:solidFill>
                  <a:schemeClr val="accent2"/>
                </a:solidFill>
              </a:rPr>
              <a:t> </a:t>
            </a:r>
            <a:r>
              <a:rPr lang="en-US" sz="2400" i="1">
                <a:solidFill>
                  <a:schemeClr val="accent2"/>
                </a:solidFill>
              </a:rPr>
              <a:t>W</a:t>
            </a:r>
            <a:endParaRPr lang="en-US" sz="2400">
              <a:solidFill>
                <a:schemeClr val="accent2"/>
              </a:solidFill>
              <a:sym typeface="Symbol" pitchFamily="18" charset="2"/>
            </a:endParaRPr>
          </a:p>
        </p:txBody>
      </p:sp>
      <p:sp>
        <p:nvSpPr>
          <p:cNvPr id="18436" name="Line 54"/>
          <p:cNvSpPr>
            <a:spLocks noChangeShapeType="1"/>
          </p:cNvSpPr>
          <p:nvPr/>
        </p:nvSpPr>
        <p:spPr bwMode="auto">
          <a:xfrm flipV="1">
            <a:off x="1066800" y="2057400"/>
            <a:ext cx="0" cy="259080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Line 55"/>
          <p:cNvSpPr>
            <a:spLocks noChangeShapeType="1"/>
          </p:cNvSpPr>
          <p:nvPr/>
        </p:nvSpPr>
        <p:spPr bwMode="auto">
          <a:xfrm flipV="1">
            <a:off x="1524000" y="2057400"/>
            <a:ext cx="0" cy="259080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8" name="Line 56"/>
          <p:cNvSpPr>
            <a:spLocks noChangeShapeType="1"/>
          </p:cNvSpPr>
          <p:nvPr/>
        </p:nvSpPr>
        <p:spPr bwMode="auto">
          <a:xfrm flipV="1">
            <a:off x="1981200" y="2057400"/>
            <a:ext cx="0" cy="259080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9" name="Line 57"/>
          <p:cNvSpPr>
            <a:spLocks noChangeShapeType="1"/>
          </p:cNvSpPr>
          <p:nvPr/>
        </p:nvSpPr>
        <p:spPr bwMode="auto">
          <a:xfrm flipV="1">
            <a:off x="2438400" y="2057400"/>
            <a:ext cx="0" cy="259080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0" name="Line 60"/>
          <p:cNvSpPr>
            <a:spLocks noChangeShapeType="1"/>
          </p:cNvSpPr>
          <p:nvPr/>
        </p:nvSpPr>
        <p:spPr bwMode="auto">
          <a:xfrm>
            <a:off x="914400" y="2362200"/>
            <a:ext cx="1676400" cy="0"/>
          </a:xfrm>
          <a:prstGeom prst="line">
            <a:avLst/>
          </a:prstGeom>
          <a:noFill/>
          <a:ln w="28575">
            <a:solidFill>
              <a:srgbClr val="99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Text Box 61"/>
          <p:cNvSpPr txBox="1">
            <a:spLocks noChangeArrowheads="1"/>
          </p:cNvSpPr>
          <p:nvPr/>
        </p:nvSpPr>
        <p:spPr bwMode="auto">
          <a:xfrm>
            <a:off x="2667000" y="24384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996600"/>
                </a:solidFill>
              </a:rPr>
              <a:t>I</a:t>
            </a:r>
          </a:p>
        </p:txBody>
      </p:sp>
      <p:sp>
        <p:nvSpPr>
          <p:cNvPr id="18442" name="Line 62"/>
          <p:cNvSpPr>
            <a:spLocks noChangeShapeType="1"/>
          </p:cNvSpPr>
          <p:nvPr/>
        </p:nvSpPr>
        <p:spPr bwMode="auto">
          <a:xfrm flipH="1">
            <a:off x="914400" y="4038600"/>
            <a:ext cx="1676400" cy="0"/>
          </a:xfrm>
          <a:prstGeom prst="line">
            <a:avLst/>
          </a:prstGeom>
          <a:noFill/>
          <a:ln w="28575">
            <a:solidFill>
              <a:srgbClr val="99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3" name="Line 63"/>
          <p:cNvSpPr>
            <a:spLocks noChangeShapeType="1"/>
          </p:cNvSpPr>
          <p:nvPr/>
        </p:nvSpPr>
        <p:spPr bwMode="auto">
          <a:xfrm flipH="1">
            <a:off x="2590800" y="2362200"/>
            <a:ext cx="0" cy="1676400"/>
          </a:xfrm>
          <a:prstGeom prst="line">
            <a:avLst/>
          </a:prstGeom>
          <a:noFill/>
          <a:ln w="28575">
            <a:solidFill>
              <a:srgbClr val="99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Line 64"/>
          <p:cNvSpPr>
            <a:spLocks noChangeShapeType="1"/>
          </p:cNvSpPr>
          <p:nvPr/>
        </p:nvSpPr>
        <p:spPr bwMode="auto">
          <a:xfrm flipH="1" flipV="1">
            <a:off x="914400" y="2362200"/>
            <a:ext cx="0" cy="1676400"/>
          </a:xfrm>
          <a:prstGeom prst="line">
            <a:avLst/>
          </a:prstGeom>
          <a:noFill/>
          <a:ln w="28575">
            <a:solidFill>
              <a:srgbClr val="99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5" name="Line 65"/>
          <p:cNvSpPr>
            <a:spLocks noChangeShapeType="1"/>
          </p:cNvSpPr>
          <p:nvPr/>
        </p:nvSpPr>
        <p:spPr bwMode="auto">
          <a:xfrm>
            <a:off x="838200" y="1828800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6" name="Text Box 66"/>
          <p:cNvSpPr txBox="1">
            <a:spLocks noChangeArrowheads="1"/>
          </p:cNvSpPr>
          <p:nvPr/>
        </p:nvSpPr>
        <p:spPr bwMode="auto">
          <a:xfrm>
            <a:off x="1447800" y="14478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i="1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18447" name="Line 67"/>
          <p:cNvSpPr>
            <a:spLocks noChangeShapeType="1"/>
          </p:cNvSpPr>
          <p:nvPr/>
        </p:nvSpPr>
        <p:spPr bwMode="auto">
          <a:xfrm flipV="1">
            <a:off x="609600" y="2362200"/>
            <a:ext cx="0" cy="1676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8" name="Text Box 68"/>
          <p:cNvSpPr txBox="1">
            <a:spLocks noChangeArrowheads="1"/>
          </p:cNvSpPr>
          <p:nvPr/>
        </p:nvSpPr>
        <p:spPr bwMode="auto">
          <a:xfrm>
            <a:off x="152400" y="28956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i="1">
                <a:solidFill>
                  <a:schemeClr val="tx1"/>
                </a:solidFill>
              </a:rPr>
              <a:t>W</a:t>
            </a:r>
          </a:p>
        </p:txBody>
      </p:sp>
      <p:graphicFrame>
        <p:nvGraphicFramePr>
          <p:cNvPr id="18449" name="Object 69"/>
          <p:cNvGraphicFramePr>
            <a:graphicFrameLocks noChangeAspect="1"/>
          </p:cNvGraphicFramePr>
          <p:nvPr/>
        </p:nvGraphicFramePr>
        <p:xfrm>
          <a:off x="7162800" y="1295400"/>
          <a:ext cx="16510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77" name="Equation" r:id="rId4" imgW="672808" imgH="165028" progId="Equation.DSMT4">
                  <p:embed/>
                </p:oleObj>
              </mc:Choice>
              <mc:Fallback>
                <p:oleObj name="Equation" r:id="rId4" imgW="672808" imgH="165028" progId="Equation.DSMT4">
                  <p:embed/>
                  <p:pic>
                    <p:nvPicPr>
                      <p:cNvPr id="0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1295400"/>
                        <a:ext cx="1651000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894" name="Text Box 70"/>
          <p:cNvSpPr txBox="1">
            <a:spLocks noChangeArrowheads="1"/>
          </p:cNvSpPr>
          <p:nvPr/>
        </p:nvSpPr>
        <p:spPr bwMode="auto">
          <a:xfrm>
            <a:off x="3124200" y="1905000"/>
            <a:ext cx="5257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Left and right side have no force at all, because cross-product vanishes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Top and bottom have forces</a:t>
            </a:r>
            <a:endParaRPr lang="en-US" sz="2400">
              <a:solidFill>
                <a:srgbClr val="009900"/>
              </a:solidFill>
              <a:sym typeface="Symbol" pitchFamily="18" charset="2"/>
            </a:endParaRPr>
          </a:p>
        </p:txBody>
      </p:sp>
      <p:graphicFrame>
        <p:nvGraphicFramePr>
          <p:cNvPr id="717896" name="Object 72"/>
          <p:cNvGraphicFramePr>
            <a:graphicFrameLocks noChangeAspect="1"/>
          </p:cNvGraphicFramePr>
          <p:nvPr/>
        </p:nvGraphicFramePr>
        <p:xfrm>
          <a:off x="3244850" y="3048000"/>
          <a:ext cx="1589088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78" name="Equation" r:id="rId6" imgW="647419" imgH="253890" progId="Equation.DSMT4">
                  <p:embed/>
                </p:oleObj>
              </mc:Choice>
              <mc:Fallback>
                <p:oleObj name="Equation" r:id="rId6" imgW="647419" imgH="253890" progId="Equation.DSMT4">
                  <p:embed/>
                  <p:pic>
                    <p:nvPicPr>
                      <p:cNvPr id="0" name="Object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4850" y="3048000"/>
                        <a:ext cx="1589088" cy="557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17897" name="Group 73"/>
          <p:cNvGrpSpPr>
            <a:grpSpLocks/>
          </p:cNvGrpSpPr>
          <p:nvPr/>
        </p:nvGrpSpPr>
        <p:grpSpPr bwMode="auto">
          <a:xfrm>
            <a:off x="1600200" y="2286000"/>
            <a:ext cx="152400" cy="152400"/>
            <a:chOff x="1392" y="1008"/>
            <a:chExt cx="96" cy="96"/>
          </a:xfrm>
        </p:grpSpPr>
        <p:sp>
          <p:nvSpPr>
            <p:cNvPr id="18471" name="Oval 74"/>
            <p:cNvSpPr>
              <a:spLocks noChangeArrowheads="1"/>
            </p:cNvSpPr>
            <p:nvPr/>
          </p:nvSpPr>
          <p:spPr bwMode="auto">
            <a:xfrm>
              <a:off x="1392" y="1008"/>
              <a:ext cx="96" cy="96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2" name="Oval 75"/>
            <p:cNvSpPr>
              <a:spLocks noChangeArrowheads="1"/>
            </p:cNvSpPr>
            <p:nvPr/>
          </p:nvSpPr>
          <p:spPr bwMode="auto">
            <a:xfrm>
              <a:off x="1424" y="1040"/>
              <a:ext cx="35" cy="3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7900" name="Text Box 76"/>
          <p:cNvSpPr txBox="1">
            <a:spLocks noChangeArrowheads="1"/>
          </p:cNvSpPr>
          <p:nvPr/>
        </p:nvSpPr>
        <p:spPr bwMode="auto">
          <a:xfrm>
            <a:off x="1447800" y="2514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FF0000"/>
                </a:solidFill>
              </a:rPr>
              <a:t>F</a:t>
            </a:r>
            <a:r>
              <a:rPr lang="en-US" sz="2400" baseline="-25000">
                <a:solidFill>
                  <a:srgbClr val="FF0000"/>
                </a:solidFill>
              </a:rPr>
              <a:t>t</a:t>
            </a:r>
            <a:endParaRPr lang="en-US" sz="2400" b="1" i="1">
              <a:solidFill>
                <a:srgbClr val="FF0000"/>
              </a:solidFill>
            </a:endParaRPr>
          </a:p>
        </p:txBody>
      </p:sp>
      <p:sp>
        <p:nvSpPr>
          <p:cNvPr id="18454" name="Text Box 77"/>
          <p:cNvSpPr txBox="1">
            <a:spLocks noChangeArrowheads="1"/>
          </p:cNvSpPr>
          <p:nvPr/>
        </p:nvSpPr>
        <p:spPr bwMode="auto">
          <a:xfrm>
            <a:off x="2438400" y="41910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9900"/>
                </a:solidFill>
              </a:rPr>
              <a:t>B</a:t>
            </a:r>
          </a:p>
        </p:txBody>
      </p:sp>
      <p:grpSp>
        <p:nvGrpSpPr>
          <p:cNvPr id="717904" name="Group 80"/>
          <p:cNvGrpSpPr>
            <a:grpSpLocks/>
          </p:cNvGrpSpPr>
          <p:nvPr/>
        </p:nvGrpSpPr>
        <p:grpSpPr bwMode="auto">
          <a:xfrm>
            <a:off x="1600200" y="3962400"/>
            <a:ext cx="152400" cy="152400"/>
            <a:chOff x="816" y="3840"/>
            <a:chExt cx="96" cy="96"/>
          </a:xfrm>
        </p:grpSpPr>
        <p:sp>
          <p:nvSpPr>
            <p:cNvPr id="18469" name="Line 78"/>
            <p:cNvSpPr>
              <a:spLocks noChangeShapeType="1"/>
            </p:cNvSpPr>
            <p:nvPr/>
          </p:nvSpPr>
          <p:spPr bwMode="auto">
            <a:xfrm>
              <a:off x="816" y="3840"/>
              <a:ext cx="96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0" name="Line 79"/>
            <p:cNvSpPr>
              <a:spLocks noChangeShapeType="1"/>
            </p:cNvSpPr>
            <p:nvPr/>
          </p:nvSpPr>
          <p:spPr bwMode="auto">
            <a:xfrm flipH="1">
              <a:off x="816" y="3840"/>
              <a:ext cx="96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7905" name="Text Box 81"/>
          <p:cNvSpPr txBox="1">
            <a:spLocks noChangeArrowheads="1"/>
          </p:cNvSpPr>
          <p:nvPr/>
        </p:nvSpPr>
        <p:spPr bwMode="auto">
          <a:xfrm>
            <a:off x="1447800" y="41910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FF0000"/>
                </a:solidFill>
              </a:rPr>
              <a:t>F</a:t>
            </a:r>
            <a:r>
              <a:rPr lang="en-US" sz="2400" baseline="-25000">
                <a:solidFill>
                  <a:srgbClr val="FF0000"/>
                </a:solidFill>
              </a:rPr>
              <a:t>b</a:t>
            </a:r>
            <a:endParaRPr lang="en-US" sz="2400" b="1" i="1">
              <a:solidFill>
                <a:srgbClr val="FF0000"/>
              </a:solidFill>
            </a:endParaRPr>
          </a:p>
        </p:txBody>
      </p:sp>
      <p:graphicFrame>
        <p:nvGraphicFramePr>
          <p:cNvPr id="717906" name="Object 82"/>
          <p:cNvGraphicFramePr>
            <a:graphicFrameLocks noChangeAspect="1"/>
          </p:cNvGraphicFramePr>
          <p:nvPr/>
        </p:nvGraphicFramePr>
        <p:xfrm>
          <a:off x="5695950" y="3124200"/>
          <a:ext cx="1870075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79" name="Equation" r:id="rId8" imgW="761669" imgH="253890" progId="Equation.DSMT4">
                  <p:embed/>
                </p:oleObj>
              </mc:Choice>
              <mc:Fallback>
                <p:oleObj name="Equation" r:id="rId8" imgW="761669" imgH="253890" progId="Equation.DSMT4">
                  <p:embed/>
                  <p:pic>
                    <p:nvPicPr>
                      <p:cNvPr id="0" name="Object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5950" y="3124200"/>
                        <a:ext cx="1870075" cy="557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907" name="Text Box 83"/>
          <p:cNvSpPr txBox="1">
            <a:spLocks noChangeArrowheads="1"/>
          </p:cNvSpPr>
          <p:nvPr/>
        </p:nvSpPr>
        <p:spPr bwMode="auto">
          <a:xfrm>
            <a:off x="3048000" y="3581400"/>
            <a:ext cx="5257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 b="1" dirty="0">
                <a:solidFill>
                  <a:srgbClr val="009900"/>
                </a:solidFill>
              </a:rPr>
              <a:t>Total force is zero</a:t>
            </a:r>
          </a:p>
          <a:p>
            <a:pPr eaLnBrk="1" hangingPunct="1">
              <a:buFontTx/>
              <a:buChar char="•"/>
            </a:pPr>
            <a:r>
              <a:rPr lang="en-US" sz="2400" b="1" dirty="0">
                <a:solidFill>
                  <a:srgbClr val="009900"/>
                </a:solidFill>
              </a:rPr>
              <a:t>This generalizes to general geometry</a:t>
            </a:r>
            <a:endParaRPr lang="en-US" sz="2400" b="1" dirty="0">
              <a:solidFill>
                <a:srgbClr val="009900"/>
              </a:solidFill>
              <a:sym typeface="Symbol" pitchFamily="18" charset="2"/>
            </a:endParaRPr>
          </a:p>
        </p:txBody>
      </p:sp>
      <p:graphicFrame>
        <p:nvGraphicFramePr>
          <p:cNvPr id="717908" name="Object 84"/>
          <p:cNvGraphicFramePr>
            <a:graphicFrameLocks noChangeAspect="1"/>
          </p:cNvGraphicFramePr>
          <p:nvPr/>
        </p:nvGraphicFramePr>
        <p:xfrm>
          <a:off x="3048000" y="4495800"/>
          <a:ext cx="2087563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80" name="Equation" r:id="rId10" imgW="850531" imgH="279279" progId="Equation.DSMT4">
                  <p:embed/>
                </p:oleObj>
              </mc:Choice>
              <mc:Fallback>
                <p:oleObj name="Equation" r:id="rId10" imgW="850531" imgH="279279" progId="Equation.DSMT4">
                  <p:embed/>
                  <p:pic>
                    <p:nvPicPr>
                      <p:cNvPr id="0" name="Object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4495800"/>
                        <a:ext cx="2087563" cy="611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rnd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909" name="Object 85"/>
          <p:cNvGraphicFramePr>
            <a:graphicFrameLocks noChangeAspect="1"/>
          </p:cNvGraphicFramePr>
          <p:nvPr/>
        </p:nvGraphicFramePr>
        <p:xfrm>
          <a:off x="5181600" y="4468813"/>
          <a:ext cx="2087563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81" name="Equation" r:id="rId12" imgW="850531" imgH="304668" progId="Equation.DSMT4">
                  <p:embed/>
                </p:oleObj>
              </mc:Choice>
              <mc:Fallback>
                <p:oleObj name="Equation" r:id="rId12" imgW="850531" imgH="304668" progId="Equation.DSMT4">
                  <p:embed/>
                  <p:pic>
                    <p:nvPicPr>
                      <p:cNvPr id="0" name="Object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4468813"/>
                        <a:ext cx="2087563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rnd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910" name="Object 86"/>
          <p:cNvGraphicFramePr>
            <a:graphicFrameLocks noChangeAspect="1"/>
          </p:cNvGraphicFramePr>
          <p:nvPr/>
        </p:nvGraphicFramePr>
        <p:xfrm>
          <a:off x="7239000" y="4572000"/>
          <a:ext cx="592138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82" name="Equation" r:id="rId14" imgW="241091" imgH="177646" progId="Equation.DSMT4">
                  <p:embed/>
                </p:oleObj>
              </mc:Choice>
              <mc:Fallback>
                <p:oleObj name="Equation" r:id="rId14" imgW="241091" imgH="177646" progId="Equation.DSMT4">
                  <p:embed/>
                  <p:pic>
                    <p:nvPicPr>
                      <p:cNvPr id="0" name="Object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4572000"/>
                        <a:ext cx="592138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rnd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911" name="Text Box 87"/>
          <p:cNvSpPr txBox="1">
            <a:spLocks noChangeArrowheads="1"/>
          </p:cNvSpPr>
          <p:nvPr/>
        </p:nvSpPr>
        <p:spPr bwMode="auto">
          <a:xfrm>
            <a:off x="0" y="5105400"/>
            <a:ext cx="525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There is, however, a </a:t>
            </a:r>
            <a:r>
              <a:rPr lang="en-US" sz="2400" b="1" dirty="0">
                <a:solidFill>
                  <a:srgbClr val="FF0000"/>
                </a:solidFill>
              </a:rPr>
              <a:t>torque </a:t>
            </a:r>
            <a:r>
              <a:rPr lang="en-US" sz="2400" dirty="0">
                <a:solidFill>
                  <a:srgbClr val="FF0000"/>
                </a:solidFill>
              </a:rPr>
              <a:t>on this loop</a:t>
            </a:r>
            <a:endParaRPr lang="en-US" sz="2400" dirty="0">
              <a:solidFill>
                <a:srgbClr val="FF0000"/>
              </a:solidFill>
              <a:sym typeface="Symbol" pitchFamily="18" charset="2"/>
            </a:endParaRPr>
          </a:p>
        </p:txBody>
      </p:sp>
      <p:graphicFrame>
        <p:nvGraphicFramePr>
          <p:cNvPr id="717912" name="Object 88"/>
          <p:cNvGraphicFramePr>
            <a:graphicFrameLocks noChangeAspect="1"/>
          </p:cNvGraphicFramePr>
          <p:nvPr/>
        </p:nvGraphicFramePr>
        <p:xfrm>
          <a:off x="228600" y="5638800"/>
          <a:ext cx="13716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83" name="Equation" r:id="rId16" imgW="558558" imgH="177723" progId="Equation.DSMT4">
                  <p:embed/>
                </p:oleObj>
              </mc:Choice>
              <mc:Fallback>
                <p:oleObj name="Equation" r:id="rId16" imgW="558558" imgH="177723" progId="Equation.DSMT4">
                  <p:embed/>
                  <p:pic>
                    <p:nvPicPr>
                      <p:cNvPr id="0" name="Object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5638800"/>
                        <a:ext cx="1371600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913" name="Object 89"/>
          <p:cNvGraphicFramePr>
            <a:graphicFrameLocks noChangeAspect="1"/>
          </p:cNvGraphicFramePr>
          <p:nvPr/>
        </p:nvGraphicFramePr>
        <p:xfrm>
          <a:off x="1598613" y="5562600"/>
          <a:ext cx="1373187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84" name="Equation" r:id="rId18" imgW="558558" imgH="253890" progId="Equation.DSMT4">
                  <p:embed/>
                </p:oleObj>
              </mc:Choice>
              <mc:Fallback>
                <p:oleObj name="Equation" r:id="rId18" imgW="558558" imgH="253890" progId="Equation.DSMT4">
                  <p:embed/>
                  <p:pic>
                    <p:nvPicPr>
                      <p:cNvPr id="0" name="Object 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8613" y="5562600"/>
                        <a:ext cx="1373187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914" name="Object 90"/>
          <p:cNvGraphicFramePr>
            <a:graphicFrameLocks noChangeAspect="1"/>
          </p:cNvGraphicFramePr>
          <p:nvPr/>
        </p:nvGraphicFramePr>
        <p:xfrm>
          <a:off x="2863850" y="5564188"/>
          <a:ext cx="2122488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85" name="Equation" r:id="rId20" imgW="863225" imgH="241195" progId="Equation.DSMT4">
                  <p:embed/>
                </p:oleObj>
              </mc:Choice>
              <mc:Fallback>
                <p:oleObj name="Equation" r:id="rId20" imgW="863225" imgH="241195" progId="Equation.DSMT4">
                  <p:embed/>
                  <p:pic>
                    <p:nvPicPr>
                      <p:cNvPr id="0" name="Object 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3850" y="5564188"/>
                        <a:ext cx="2122488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915" name="Object 91"/>
          <p:cNvGraphicFramePr>
            <a:graphicFrameLocks noChangeAspect="1"/>
          </p:cNvGraphicFramePr>
          <p:nvPr/>
        </p:nvGraphicFramePr>
        <p:xfrm>
          <a:off x="4929188" y="5562600"/>
          <a:ext cx="1123950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86" name="Equation" r:id="rId22" imgW="457002" imgH="203112" progId="Equation.DSMT4">
                  <p:embed/>
                </p:oleObj>
              </mc:Choice>
              <mc:Fallback>
                <p:oleObj name="Equation" r:id="rId22" imgW="457002" imgH="203112" progId="Equation.DSMT4">
                  <p:embed/>
                  <p:pic>
                    <p:nvPicPr>
                      <p:cNvPr id="0" name="Object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9188" y="5562600"/>
                        <a:ext cx="1123950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916" name="AutoShape 92"/>
          <p:cNvSpPr>
            <a:spLocks noChangeArrowheads="1"/>
          </p:cNvSpPr>
          <p:nvPr/>
        </p:nvSpPr>
        <p:spPr bwMode="auto">
          <a:xfrm>
            <a:off x="1676400" y="2819400"/>
            <a:ext cx="990600" cy="762000"/>
          </a:xfrm>
          <a:prstGeom prst="rightArrow">
            <a:avLst>
              <a:gd name="adj1" fmla="val 50000"/>
              <a:gd name="adj2" fmla="val 32500"/>
            </a:avLst>
          </a:prstGeom>
          <a:solidFill>
            <a:srgbClr val="9900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600">
                <a:latin typeface="Symbol" pitchFamily="18" charset="2"/>
              </a:rPr>
              <a:t>t</a:t>
            </a:r>
          </a:p>
        </p:txBody>
      </p:sp>
      <p:graphicFrame>
        <p:nvGraphicFramePr>
          <p:cNvPr id="717917" name="Object 93"/>
          <p:cNvGraphicFramePr>
            <a:graphicFrameLocks noChangeAspect="1"/>
          </p:cNvGraphicFramePr>
          <p:nvPr/>
        </p:nvGraphicFramePr>
        <p:xfrm>
          <a:off x="1323975" y="6172200"/>
          <a:ext cx="1277938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87" name="Equation" r:id="rId24" imgW="520248" imgH="177646" progId="Equation.DSMT4">
                  <p:embed/>
                </p:oleObj>
              </mc:Choice>
              <mc:Fallback>
                <p:oleObj name="Equation" r:id="rId24" imgW="520248" imgH="177646" progId="Equation.DSMT4">
                  <p:embed/>
                  <p:pic>
                    <p:nvPicPr>
                      <p:cNvPr id="0" name="Object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3975" y="6172200"/>
                        <a:ext cx="1277938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 bwMode="auto">
          <a:xfrm>
            <a:off x="3124200" y="5791200"/>
            <a:ext cx="3048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800" b="0" i="0" u="none" strike="noStrike" cap="none" normalizeH="0" baseline="0" smtClean="0">
              <a:ln>
                <a:noFill/>
              </a:ln>
              <a:solidFill>
                <a:srgbClr val="FFFFFF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0" y="5367605"/>
            <a:ext cx="2717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Skipped derivation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7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7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78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78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178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178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1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179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179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717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17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17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17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17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717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717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717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179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179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717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717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717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717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717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717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827" grpId="0" build="p"/>
      <p:bldP spid="717894" grpId="0" build="p"/>
      <p:bldP spid="717900" grpId="0"/>
      <p:bldP spid="717905" grpId="0"/>
      <p:bldP spid="717907" grpId="0" build="p"/>
      <p:bldP spid="717911" grpId="0" build="p"/>
      <p:bldP spid="717916" grpId="0" animBg="1"/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 Box 5"/>
          <p:cNvSpPr txBox="1">
            <a:spLocks noChangeArrowheads="1"/>
          </p:cNvSpPr>
          <p:nvPr/>
        </p:nvSpPr>
        <p:spPr bwMode="auto">
          <a:xfrm>
            <a:off x="0" y="0"/>
            <a:ext cx="8991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4400">
                <a:solidFill>
                  <a:schemeClr val="tx1"/>
                </a:solidFill>
              </a:rPr>
              <a:t>Torque on a Loop (2)</a:t>
            </a:r>
          </a:p>
        </p:txBody>
      </p:sp>
      <p:sp>
        <p:nvSpPr>
          <p:cNvPr id="721926" name="Text Box 6"/>
          <p:cNvSpPr txBox="1">
            <a:spLocks noChangeArrowheads="1"/>
          </p:cNvSpPr>
          <p:nvPr/>
        </p:nvSpPr>
        <p:spPr bwMode="auto">
          <a:xfrm>
            <a:off x="114300" y="4419600"/>
            <a:ext cx="8839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400" dirty="0" smtClean="0">
                <a:solidFill>
                  <a:schemeClr val="accent2"/>
                </a:solidFill>
              </a:rPr>
              <a:t>This formula generalizes </a:t>
            </a:r>
            <a:r>
              <a:rPr lang="en-US" sz="2400" dirty="0">
                <a:solidFill>
                  <a:schemeClr val="accent2"/>
                </a:solidFill>
              </a:rPr>
              <a:t>to other shapes besides rectangles?</a:t>
            </a:r>
          </a:p>
          <a:p>
            <a:pPr eaLnBrk="1" hangingPunct="1">
              <a:buFontTx/>
              <a:buChar char="•"/>
            </a:pPr>
            <a:r>
              <a:rPr lang="en-US" sz="2400" dirty="0" smtClean="0">
                <a:solidFill>
                  <a:schemeClr val="accent2"/>
                </a:solidFill>
              </a:rPr>
              <a:t>It is true for circular loops, or oddly shaped loops of current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721945" name="Text Box 25"/>
          <p:cNvSpPr txBox="1">
            <a:spLocks noChangeArrowheads="1"/>
          </p:cNvSpPr>
          <p:nvPr/>
        </p:nvSpPr>
        <p:spPr bwMode="auto">
          <a:xfrm>
            <a:off x="0" y="762000"/>
            <a:ext cx="6096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</a:rPr>
              <a:t>What if the loop were oriented differently?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</a:rPr>
              <a:t>Torque is proportional to separation of forces</a:t>
            </a:r>
          </a:p>
        </p:txBody>
      </p:sp>
      <p:grpSp>
        <p:nvGrpSpPr>
          <p:cNvPr id="19469" name="Group 99"/>
          <p:cNvGrpSpPr>
            <a:grpSpLocks/>
          </p:cNvGrpSpPr>
          <p:nvPr/>
        </p:nvGrpSpPr>
        <p:grpSpPr bwMode="auto">
          <a:xfrm>
            <a:off x="6629400" y="609600"/>
            <a:ext cx="1828800" cy="1752600"/>
            <a:chOff x="4176" y="528"/>
            <a:chExt cx="1152" cy="1632"/>
          </a:xfrm>
        </p:grpSpPr>
        <p:sp>
          <p:nvSpPr>
            <p:cNvPr id="19506" name="Line 100"/>
            <p:cNvSpPr>
              <a:spLocks noChangeShapeType="1"/>
            </p:cNvSpPr>
            <p:nvPr/>
          </p:nvSpPr>
          <p:spPr bwMode="auto">
            <a:xfrm flipV="1">
              <a:off x="4176" y="528"/>
              <a:ext cx="0" cy="1632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07" name="Line 101"/>
            <p:cNvSpPr>
              <a:spLocks noChangeShapeType="1"/>
            </p:cNvSpPr>
            <p:nvPr/>
          </p:nvSpPr>
          <p:spPr bwMode="auto">
            <a:xfrm flipV="1">
              <a:off x="4464" y="528"/>
              <a:ext cx="0" cy="1632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08" name="Line 102"/>
            <p:cNvSpPr>
              <a:spLocks noChangeShapeType="1"/>
            </p:cNvSpPr>
            <p:nvPr/>
          </p:nvSpPr>
          <p:spPr bwMode="auto">
            <a:xfrm flipV="1">
              <a:off x="4752" y="528"/>
              <a:ext cx="0" cy="1632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09" name="Line 103"/>
            <p:cNvSpPr>
              <a:spLocks noChangeShapeType="1"/>
            </p:cNvSpPr>
            <p:nvPr/>
          </p:nvSpPr>
          <p:spPr bwMode="auto">
            <a:xfrm flipV="1">
              <a:off x="5040" y="528"/>
              <a:ext cx="0" cy="1632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10" name="Line 104"/>
            <p:cNvSpPr>
              <a:spLocks noChangeShapeType="1"/>
            </p:cNvSpPr>
            <p:nvPr/>
          </p:nvSpPr>
          <p:spPr bwMode="auto">
            <a:xfrm flipV="1">
              <a:off x="5328" y="528"/>
              <a:ext cx="0" cy="1632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2072" name="Group 152"/>
          <p:cNvGrpSpPr>
            <a:grpSpLocks/>
          </p:cNvGrpSpPr>
          <p:nvPr/>
        </p:nvGrpSpPr>
        <p:grpSpPr bwMode="auto">
          <a:xfrm>
            <a:off x="6629400" y="685800"/>
            <a:ext cx="1752600" cy="1600200"/>
            <a:chOff x="4176" y="432"/>
            <a:chExt cx="1104" cy="1008"/>
          </a:xfrm>
        </p:grpSpPr>
        <p:sp>
          <p:nvSpPr>
            <p:cNvPr id="19500" name="Line 106"/>
            <p:cNvSpPr>
              <a:spLocks noChangeShapeType="1"/>
            </p:cNvSpPr>
            <p:nvPr/>
          </p:nvSpPr>
          <p:spPr bwMode="auto">
            <a:xfrm flipV="1">
              <a:off x="4272" y="528"/>
              <a:ext cx="912" cy="816"/>
            </a:xfrm>
            <a:prstGeom prst="line">
              <a:avLst/>
            </a:prstGeom>
            <a:noFill/>
            <a:ln w="28575">
              <a:solidFill>
                <a:srgbClr val="9966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01" name="Oval 107"/>
            <p:cNvSpPr>
              <a:spLocks noChangeArrowheads="1"/>
            </p:cNvSpPr>
            <p:nvPr/>
          </p:nvSpPr>
          <p:spPr bwMode="auto">
            <a:xfrm>
              <a:off x="4176" y="1344"/>
              <a:ext cx="96" cy="96"/>
            </a:xfrm>
            <a:prstGeom prst="ellipse">
              <a:avLst/>
            </a:prstGeom>
            <a:noFill/>
            <a:ln w="28575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2" name="Oval 108"/>
            <p:cNvSpPr>
              <a:spLocks noChangeArrowheads="1"/>
            </p:cNvSpPr>
            <p:nvPr/>
          </p:nvSpPr>
          <p:spPr bwMode="auto">
            <a:xfrm>
              <a:off x="4208" y="1376"/>
              <a:ext cx="35" cy="35"/>
            </a:xfrm>
            <a:prstGeom prst="ellipse">
              <a:avLst/>
            </a:prstGeom>
            <a:solidFill>
              <a:srgbClr val="996600"/>
            </a:solidFill>
            <a:ln w="9525">
              <a:solidFill>
                <a:srgbClr val="9966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503" name="Group 109"/>
            <p:cNvGrpSpPr>
              <a:grpSpLocks/>
            </p:cNvGrpSpPr>
            <p:nvPr/>
          </p:nvGrpSpPr>
          <p:grpSpPr bwMode="auto">
            <a:xfrm>
              <a:off x="5184" y="432"/>
              <a:ext cx="96" cy="96"/>
              <a:chOff x="816" y="3840"/>
              <a:chExt cx="96" cy="96"/>
            </a:xfrm>
          </p:grpSpPr>
          <p:sp>
            <p:nvSpPr>
              <p:cNvPr id="19504" name="Line 110"/>
              <p:cNvSpPr>
                <a:spLocks noChangeShapeType="1"/>
              </p:cNvSpPr>
              <p:nvPr/>
            </p:nvSpPr>
            <p:spPr bwMode="auto">
              <a:xfrm>
                <a:off x="816" y="3840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99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05" name="Line 111"/>
              <p:cNvSpPr>
                <a:spLocks noChangeShapeType="1"/>
              </p:cNvSpPr>
              <p:nvPr/>
            </p:nvSpPr>
            <p:spPr bwMode="auto">
              <a:xfrm flipH="1">
                <a:off x="816" y="3840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99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722034" name="Text Box 114"/>
          <p:cNvSpPr txBox="1">
            <a:spLocks noChangeArrowheads="1"/>
          </p:cNvSpPr>
          <p:nvPr/>
        </p:nvSpPr>
        <p:spPr bwMode="auto">
          <a:xfrm>
            <a:off x="8534400" y="3048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722035" name="Line 115"/>
          <p:cNvSpPr>
            <a:spLocks noChangeShapeType="1"/>
          </p:cNvSpPr>
          <p:nvPr/>
        </p:nvSpPr>
        <p:spPr bwMode="auto">
          <a:xfrm flipV="1">
            <a:off x="8305800" y="762000"/>
            <a:ext cx="609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2036" name="Text Box 116"/>
          <p:cNvSpPr txBox="1">
            <a:spLocks noChangeArrowheads="1"/>
          </p:cNvSpPr>
          <p:nvPr/>
        </p:nvSpPr>
        <p:spPr bwMode="auto">
          <a:xfrm>
            <a:off x="5791200" y="19812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722037" name="Line 117"/>
          <p:cNvSpPr>
            <a:spLocks noChangeShapeType="1"/>
          </p:cNvSpPr>
          <p:nvPr/>
        </p:nvSpPr>
        <p:spPr bwMode="auto">
          <a:xfrm flipH="1" flipV="1">
            <a:off x="6096000" y="2209800"/>
            <a:ext cx="609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2039" name="Line 119"/>
          <p:cNvSpPr>
            <a:spLocks noChangeShapeType="1"/>
          </p:cNvSpPr>
          <p:nvPr/>
        </p:nvSpPr>
        <p:spPr bwMode="auto">
          <a:xfrm flipH="1" flipV="1">
            <a:off x="7162800" y="1066800"/>
            <a:ext cx="381000" cy="381000"/>
          </a:xfrm>
          <a:prstGeom prst="line">
            <a:avLst/>
          </a:prstGeom>
          <a:noFill/>
          <a:ln w="28575">
            <a:solidFill>
              <a:srgbClr val="99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722040" name="Object 120"/>
          <p:cNvGraphicFramePr>
            <a:graphicFrameLocks noChangeAspect="1"/>
          </p:cNvGraphicFramePr>
          <p:nvPr/>
        </p:nvGraphicFramePr>
        <p:xfrm>
          <a:off x="6858000" y="762000"/>
          <a:ext cx="311150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90" name="Equation" r:id="rId3" imgW="126725" imgH="177415" progId="Equation.DSMT4">
                  <p:embed/>
                </p:oleObj>
              </mc:Choice>
              <mc:Fallback>
                <p:oleObj name="Equation" r:id="rId3" imgW="126725" imgH="177415" progId="Equation.DSMT4">
                  <p:embed/>
                  <p:pic>
                    <p:nvPicPr>
                      <p:cNvPr id="0" name="Object 1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762000"/>
                        <a:ext cx="311150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2041" name="Text Box 121"/>
          <p:cNvSpPr txBox="1">
            <a:spLocks noChangeArrowheads="1"/>
          </p:cNvSpPr>
          <p:nvPr/>
        </p:nvSpPr>
        <p:spPr bwMode="auto">
          <a:xfrm>
            <a:off x="7162800" y="8382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i="1">
                <a:solidFill>
                  <a:schemeClr val="tx2"/>
                </a:solidFill>
                <a:sym typeface="Symbol" pitchFamily="18" charset="2"/>
              </a:rPr>
              <a:t></a:t>
            </a:r>
          </a:p>
        </p:txBody>
      </p:sp>
      <p:sp>
        <p:nvSpPr>
          <p:cNvPr id="722042" name="Line 122"/>
          <p:cNvSpPr>
            <a:spLocks noChangeShapeType="1"/>
          </p:cNvSpPr>
          <p:nvPr/>
        </p:nvSpPr>
        <p:spPr bwMode="auto">
          <a:xfrm flipV="1">
            <a:off x="6781800" y="914400"/>
            <a:ext cx="167640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2043" name="Text Box 123"/>
          <p:cNvSpPr txBox="1">
            <a:spLocks noChangeArrowheads="1"/>
          </p:cNvSpPr>
          <p:nvPr/>
        </p:nvSpPr>
        <p:spPr bwMode="auto">
          <a:xfrm>
            <a:off x="7543800" y="15240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i="1">
                <a:solidFill>
                  <a:schemeClr val="tx2"/>
                </a:solidFill>
                <a:sym typeface="Symbol" pitchFamily="18" charset="2"/>
              </a:rPr>
              <a:t>W</a:t>
            </a:r>
          </a:p>
        </p:txBody>
      </p:sp>
      <p:sp>
        <p:nvSpPr>
          <p:cNvPr id="722044" name="Line 124"/>
          <p:cNvSpPr>
            <a:spLocks noChangeShapeType="1"/>
          </p:cNvSpPr>
          <p:nvPr/>
        </p:nvSpPr>
        <p:spPr bwMode="auto">
          <a:xfrm flipV="1">
            <a:off x="6324600" y="762000"/>
            <a:ext cx="0" cy="144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2046" name="Text Box 126"/>
          <p:cNvSpPr txBox="1">
            <a:spLocks noChangeArrowheads="1"/>
          </p:cNvSpPr>
          <p:nvPr/>
        </p:nvSpPr>
        <p:spPr bwMode="auto">
          <a:xfrm rot="-5400000">
            <a:off x="5562600" y="11430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i="1">
                <a:solidFill>
                  <a:schemeClr val="tx2"/>
                </a:solidFill>
                <a:sym typeface="Symbol" pitchFamily="18" charset="2"/>
              </a:rPr>
              <a:t>W</a:t>
            </a:r>
            <a:r>
              <a:rPr lang="en-US" sz="2400" b="1">
                <a:solidFill>
                  <a:schemeClr val="tx2"/>
                </a:solidFill>
                <a:sym typeface="Symbol" pitchFamily="18" charset="2"/>
              </a:rPr>
              <a:t>sin</a:t>
            </a:r>
            <a:r>
              <a:rPr lang="en-US" sz="2400" b="1" i="1">
                <a:solidFill>
                  <a:schemeClr val="tx2"/>
                </a:solidFill>
                <a:sym typeface="Symbol" pitchFamily="18" charset="2"/>
              </a:rPr>
              <a:t></a:t>
            </a:r>
          </a:p>
        </p:txBody>
      </p:sp>
      <p:sp>
        <p:nvSpPr>
          <p:cNvPr id="722047" name="Line 127"/>
          <p:cNvSpPr>
            <a:spLocks noChangeShapeType="1"/>
          </p:cNvSpPr>
          <p:nvPr/>
        </p:nvSpPr>
        <p:spPr bwMode="auto">
          <a:xfrm>
            <a:off x="6324600" y="762000"/>
            <a:ext cx="1905000" cy="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722048" name="Object 128"/>
          <p:cNvGraphicFramePr>
            <a:graphicFrameLocks noChangeAspect="1"/>
          </p:cNvGraphicFramePr>
          <p:nvPr/>
        </p:nvGraphicFramePr>
        <p:xfrm>
          <a:off x="152400" y="1600200"/>
          <a:ext cx="202565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91" name="Equation" r:id="rId5" imgW="825142" imgH="177723" progId="Equation.DSMT4">
                  <p:embed/>
                </p:oleObj>
              </mc:Choice>
              <mc:Fallback>
                <p:oleObj name="Equation" r:id="rId5" imgW="825142" imgH="177723" progId="Equation.DSMT4">
                  <p:embed/>
                  <p:pic>
                    <p:nvPicPr>
                      <p:cNvPr id="0" name="Object 1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600200"/>
                        <a:ext cx="2025650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2049" name="Object 129"/>
          <p:cNvGraphicFramePr>
            <a:graphicFrameLocks noChangeAspect="1"/>
          </p:cNvGraphicFramePr>
          <p:nvPr/>
        </p:nvGraphicFramePr>
        <p:xfrm>
          <a:off x="2135188" y="1600200"/>
          <a:ext cx="20574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92" name="Equation" r:id="rId7" imgW="837836" imgH="177723" progId="Equation.DSMT4">
                  <p:embed/>
                </p:oleObj>
              </mc:Choice>
              <mc:Fallback>
                <p:oleObj name="Equation" r:id="rId7" imgW="837836" imgH="177723" progId="Equation.DSMT4">
                  <p:embed/>
                  <p:pic>
                    <p:nvPicPr>
                      <p:cNvPr id="0" name="Object 1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5188" y="1600200"/>
                        <a:ext cx="2057400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85" name="Text Box 130"/>
          <p:cNvSpPr txBox="1">
            <a:spLocks noChangeArrowheads="1"/>
          </p:cNvSpPr>
          <p:nvPr/>
        </p:nvSpPr>
        <p:spPr bwMode="auto">
          <a:xfrm>
            <a:off x="5867400" y="2438400"/>
            <a:ext cx="327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tx2"/>
                </a:solidFill>
                <a:sym typeface="Symbol" pitchFamily="18" charset="2"/>
              </a:rPr>
              <a:t>Edge-on view of Loop</a:t>
            </a:r>
          </a:p>
        </p:txBody>
      </p:sp>
      <p:graphicFrame>
        <p:nvGraphicFramePr>
          <p:cNvPr id="722051" name="Object 131"/>
          <p:cNvGraphicFramePr>
            <a:graphicFrameLocks noChangeAspect="1"/>
          </p:cNvGraphicFramePr>
          <p:nvPr/>
        </p:nvGraphicFramePr>
        <p:xfrm>
          <a:off x="4191000" y="1600200"/>
          <a:ext cx="1744663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93" name="Equation" r:id="rId9" imgW="710891" imgH="177723" progId="Equation.DSMT4">
                  <p:embed/>
                </p:oleObj>
              </mc:Choice>
              <mc:Fallback>
                <p:oleObj name="Equation" r:id="rId9" imgW="710891" imgH="177723" progId="Equation.DSMT4">
                  <p:embed/>
                  <p:pic>
                    <p:nvPicPr>
                      <p:cNvPr id="0" name="Object 1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1600200"/>
                        <a:ext cx="1744663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22052" name="Group 132"/>
          <p:cNvGrpSpPr>
            <a:grpSpLocks/>
          </p:cNvGrpSpPr>
          <p:nvPr/>
        </p:nvGrpSpPr>
        <p:grpSpPr bwMode="auto">
          <a:xfrm>
            <a:off x="7467600" y="1371600"/>
            <a:ext cx="152400" cy="152400"/>
            <a:chOff x="816" y="3840"/>
            <a:chExt cx="96" cy="96"/>
          </a:xfrm>
        </p:grpSpPr>
        <p:sp>
          <p:nvSpPr>
            <p:cNvPr id="19498" name="Line 133"/>
            <p:cNvSpPr>
              <a:spLocks noChangeShapeType="1"/>
            </p:cNvSpPr>
            <p:nvPr/>
          </p:nvSpPr>
          <p:spPr bwMode="auto">
            <a:xfrm>
              <a:off x="816" y="3840"/>
              <a:ext cx="96" cy="96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99" name="Line 134"/>
            <p:cNvSpPr>
              <a:spLocks noChangeShapeType="1"/>
            </p:cNvSpPr>
            <p:nvPr/>
          </p:nvSpPr>
          <p:spPr bwMode="auto">
            <a:xfrm flipH="1">
              <a:off x="816" y="3840"/>
              <a:ext cx="96" cy="96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22055" name="Text Box 135"/>
          <p:cNvSpPr txBox="1">
            <a:spLocks noChangeArrowheads="1"/>
          </p:cNvSpPr>
          <p:nvPr/>
        </p:nvSpPr>
        <p:spPr bwMode="auto">
          <a:xfrm>
            <a:off x="7467600" y="8382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accent2"/>
                </a:solidFill>
                <a:sym typeface="Symbol" pitchFamily="18" charset="2"/>
              </a:rPr>
              <a:t></a:t>
            </a:r>
          </a:p>
        </p:txBody>
      </p:sp>
      <p:grpSp>
        <p:nvGrpSpPr>
          <p:cNvPr id="722071" name="Group 151"/>
          <p:cNvGrpSpPr>
            <a:grpSpLocks/>
          </p:cNvGrpSpPr>
          <p:nvPr/>
        </p:nvGrpSpPr>
        <p:grpSpPr bwMode="auto">
          <a:xfrm>
            <a:off x="7543800" y="457200"/>
            <a:ext cx="152400" cy="2057400"/>
            <a:chOff x="4848" y="96"/>
            <a:chExt cx="96" cy="1488"/>
          </a:xfrm>
        </p:grpSpPr>
        <p:sp>
          <p:nvSpPr>
            <p:cNvPr id="19492" name="Line 143"/>
            <p:cNvSpPr>
              <a:spLocks noChangeShapeType="1"/>
            </p:cNvSpPr>
            <p:nvPr/>
          </p:nvSpPr>
          <p:spPr bwMode="auto">
            <a:xfrm flipV="1">
              <a:off x="4896" y="192"/>
              <a:ext cx="0" cy="1296"/>
            </a:xfrm>
            <a:prstGeom prst="line">
              <a:avLst/>
            </a:prstGeom>
            <a:noFill/>
            <a:ln w="28575">
              <a:solidFill>
                <a:srgbClr val="9966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93" name="Oval 144"/>
            <p:cNvSpPr>
              <a:spLocks noChangeArrowheads="1"/>
            </p:cNvSpPr>
            <p:nvPr/>
          </p:nvSpPr>
          <p:spPr bwMode="auto">
            <a:xfrm>
              <a:off x="4848" y="1488"/>
              <a:ext cx="96" cy="96"/>
            </a:xfrm>
            <a:prstGeom prst="ellipse">
              <a:avLst/>
            </a:prstGeom>
            <a:noFill/>
            <a:ln w="28575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4" name="Oval 145"/>
            <p:cNvSpPr>
              <a:spLocks noChangeArrowheads="1"/>
            </p:cNvSpPr>
            <p:nvPr/>
          </p:nvSpPr>
          <p:spPr bwMode="auto">
            <a:xfrm>
              <a:off x="4880" y="1520"/>
              <a:ext cx="35" cy="35"/>
            </a:xfrm>
            <a:prstGeom prst="ellipse">
              <a:avLst/>
            </a:prstGeom>
            <a:solidFill>
              <a:srgbClr val="996600"/>
            </a:solidFill>
            <a:ln w="9525">
              <a:solidFill>
                <a:srgbClr val="9966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495" name="Group 146"/>
            <p:cNvGrpSpPr>
              <a:grpSpLocks/>
            </p:cNvGrpSpPr>
            <p:nvPr/>
          </p:nvGrpSpPr>
          <p:grpSpPr bwMode="auto">
            <a:xfrm>
              <a:off x="4848" y="96"/>
              <a:ext cx="96" cy="96"/>
              <a:chOff x="816" y="3840"/>
              <a:chExt cx="96" cy="96"/>
            </a:xfrm>
          </p:grpSpPr>
          <p:sp>
            <p:nvSpPr>
              <p:cNvPr id="19496" name="Line 147"/>
              <p:cNvSpPr>
                <a:spLocks noChangeShapeType="1"/>
              </p:cNvSpPr>
              <p:nvPr/>
            </p:nvSpPr>
            <p:spPr bwMode="auto">
              <a:xfrm>
                <a:off x="816" y="3840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99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97" name="Line 148"/>
              <p:cNvSpPr>
                <a:spLocks noChangeShapeType="1"/>
              </p:cNvSpPr>
              <p:nvPr/>
            </p:nvSpPr>
            <p:spPr bwMode="auto">
              <a:xfrm flipH="1">
                <a:off x="816" y="3840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99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aphicFrame>
        <p:nvGraphicFramePr>
          <p:cNvPr id="722073" name="Object 1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3104036"/>
              </p:ext>
            </p:extLst>
          </p:nvPr>
        </p:nvGraphicFramePr>
        <p:xfrm>
          <a:off x="1905000" y="3048000"/>
          <a:ext cx="1808163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94" name="Equation" r:id="rId11" imgW="736600" imgH="190500" progId="Equation.DSMT4">
                  <p:embed/>
                </p:oleObj>
              </mc:Choice>
              <mc:Fallback>
                <p:oleObj name="Equation" r:id="rId11" imgW="736600" imgH="190500" progId="Equation.DSMT4">
                  <p:embed/>
                  <p:pic>
                    <p:nvPicPr>
                      <p:cNvPr id="0" name="Object 1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048000"/>
                        <a:ext cx="1808163" cy="419100"/>
                      </a:xfrm>
                      <a:prstGeom prst="rect">
                        <a:avLst/>
                      </a:prstGeom>
                      <a:noFill/>
                      <a:ln w="38100" cap="rnd">
                        <a:solidFill>
                          <a:srgbClr val="FF0000"/>
                        </a:solidFill>
                        <a:prstDash val="sysDot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91" name="Text Box 154"/>
          <p:cNvSpPr txBox="1">
            <a:spLocks noChangeArrowheads="1"/>
          </p:cNvSpPr>
          <p:nvPr/>
        </p:nvSpPr>
        <p:spPr bwMode="auto">
          <a:xfrm>
            <a:off x="8458200" y="16002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9900"/>
                </a:solidFill>
              </a:rPr>
              <a:t>B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990600" y="5410200"/>
            <a:ext cx="7823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Skipped derivation-basically this whole slide.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19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19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7220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22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22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722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722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219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219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722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220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220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220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220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722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72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72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72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722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219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219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7219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7219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1926" grpId="0" build="p"/>
      <p:bldP spid="721945" grpId="0" build="p"/>
      <p:bldP spid="722034" grpId="0"/>
      <p:bldP spid="722035" grpId="0" animBg="1"/>
      <p:bldP spid="722036" grpId="0"/>
      <p:bldP spid="722037" grpId="0" animBg="1"/>
      <p:bldP spid="722039" grpId="0" animBg="1"/>
      <p:bldP spid="722041" grpId="0"/>
      <p:bldP spid="722042" grpId="0" animBg="1"/>
      <p:bldP spid="722043" grpId="0"/>
      <p:bldP spid="722044" grpId="0" animBg="1"/>
      <p:bldP spid="722046" grpId="0"/>
      <p:bldP spid="722047" grpId="0" animBg="1"/>
      <p:bldP spid="72205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1041" name="Group 145"/>
          <p:cNvGrpSpPr>
            <a:grpSpLocks/>
          </p:cNvGrpSpPr>
          <p:nvPr/>
        </p:nvGrpSpPr>
        <p:grpSpPr bwMode="auto">
          <a:xfrm>
            <a:off x="7391400" y="1295400"/>
            <a:ext cx="1600200" cy="1600200"/>
            <a:chOff x="4656" y="816"/>
            <a:chExt cx="1008" cy="1008"/>
          </a:xfrm>
        </p:grpSpPr>
        <p:sp>
          <p:nvSpPr>
            <p:cNvPr id="21550" name="Arc 125"/>
            <p:cNvSpPr>
              <a:spLocks/>
            </p:cNvSpPr>
            <p:nvPr/>
          </p:nvSpPr>
          <p:spPr bwMode="auto">
            <a:xfrm flipH="1" flipV="1">
              <a:off x="4656" y="816"/>
              <a:ext cx="1008" cy="1008"/>
            </a:xfrm>
            <a:custGeom>
              <a:avLst/>
              <a:gdLst>
                <a:gd name="T0" fmla="*/ 0 w 43200"/>
                <a:gd name="T1" fmla="*/ 0 h 43200"/>
                <a:gd name="T2" fmla="*/ 0 w 43200"/>
                <a:gd name="T3" fmla="*/ 0 h 43200"/>
                <a:gd name="T4" fmla="*/ 0 w 43200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11581" y="2464"/>
                  </a:moveTo>
                  <a:cubicBezTo>
                    <a:pt x="14672" y="845"/>
                    <a:pt x="18110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3866"/>
                    <a:pt x="4134" y="6722"/>
                    <a:pt x="10841" y="2870"/>
                  </a:cubicBezTo>
                </a:path>
                <a:path w="43200" h="43200" stroke="0" extrusionOk="0">
                  <a:moveTo>
                    <a:pt x="11581" y="2464"/>
                  </a:moveTo>
                  <a:cubicBezTo>
                    <a:pt x="14672" y="845"/>
                    <a:pt x="18110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3866"/>
                    <a:pt x="4134" y="6722"/>
                    <a:pt x="10841" y="2870"/>
                  </a:cubicBezTo>
                  <a:lnTo>
                    <a:pt x="21600" y="21600"/>
                  </a:lnTo>
                  <a:lnTo>
                    <a:pt x="11581" y="2464"/>
                  </a:lnTo>
                  <a:close/>
                </a:path>
              </a:pathLst>
            </a:custGeom>
            <a:solidFill>
              <a:srgbClr val="FFFF00"/>
            </a:solidFill>
            <a:ln w="28575">
              <a:solidFill>
                <a:srgbClr val="996600"/>
              </a:solidFill>
              <a:round/>
              <a:headEnd type="arrow" w="med" len="med"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51" name="Line 130"/>
            <p:cNvSpPr>
              <a:spLocks noChangeShapeType="1"/>
            </p:cNvSpPr>
            <p:nvPr/>
          </p:nvSpPr>
          <p:spPr bwMode="auto">
            <a:xfrm>
              <a:off x="5184" y="1296"/>
              <a:ext cx="4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52" name="Text Box 131"/>
            <p:cNvSpPr txBox="1">
              <a:spLocks noChangeArrowheads="1"/>
            </p:cNvSpPr>
            <p:nvPr/>
          </p:nvSpPr>
          <p:spPr bwMode="auto">
            <a:xfrm>
              <a:off x="5232" y="129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1" i="1">
                  <a:solidFill>
                    <a:schemeClr val="tx2"/>
                  </a:solidFill>
                  <a:sym typeface="Symbol" pitchFamily="18" charset="2"/>
                </a:rPr>
                <a:t>R</a:t>
              </a:r>
            </a:p>
          </p:txBody>
        </p:sp>
        <p:sp>
          <p:nvSpPr>
            <p:cNvPr id="21553" name="Text Box 144"/>
            <p:cNvSpPr txBox="1">
              <a:spLocks noChangeArrowheads="1"/>
            </p:cNvSpPr>
            <p:nvPr/>
          </p:nvSpPr>
          <p:spPr bwMode="auto">
            <a:xfrm>
              <a:off x="4992" y="15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1" i="1">
                  <a:solidFill>
                    <a:srgbClr val="996600"/>
                  </a:solidFill>
                  <a:sym typeface="Symbol" pitchFamily="18" charset="2"/>
                </a:rPr>
                <a:t>I</a:t>
              </a:r>
            </a:p>
          </p:txBody>
        </p:sp>
      </p:grpSp>
      <p:sp>
        <p:nvSpPr>
          <p:cNvPr id="21507" name="Text Box 5"/>
          <p:cNvSpPr txBox="1">
            <a:spLocks noChangeArrowheads="1"/>
          </p:cNvSpPr>
          <p:nvPr/>
        </p:nvSpPr>
        <p:spPr bwMode="auto">
          <a:xfrm>
            <a:off x="0" y="0"/>
            <a:ext cx="8991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4400">
                <a:solidFill>
                  <a:schemeClr val="tx1"/>
                </a:solidFill>
              </a:rPr>
              <a:t>Torque and Energy for a Loop</a:t>
            </a:r>
          </a:p>
        </p:txBody>
      </p:sp>
      <p:sp>
        <p:nvSpPr>
          <p:cNvPr id="720902" name="Text Box 6"/>
          <p:cNvSpPr txBox="1">
            <a:spLocks noChangeArrowheads="1"/>
          </p:cNvSpPr>
          <p:nvPr/>
        </p:nvSpPr>
        <p:spPr bwMode="auto">
          <a:xfrm>
            <a:off x="304800" y="762000"/>
            <a:ext cx="632460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 dirty="0">
                <a:solidFill>
                  <a:schemeClr val="accent2"/>
                </a:solidFill>
              </a:rPr>
              <a:t>Define </a:t>
            </a:r>
            <a:r>
              <a:rPr lang="en-US" sz="2400" b="1" dirty="0">
                <a:solidFill>
                  <a:schemeClr val="accent2"/>
                </a:solidFill>
              </a:rPr>
              <a:t>A</a:t>
            </a:r>
            <a:r>
              <a:rPr lang="en-US" sz="2400" dirty="0">
                <a:solidFill>
                  <a:schemeClr val="accent2"/>
                </a:solidFill>
              </a:rPr>
              <a:t> to be a vector perpendicular to the loop with area </a:t>
            </a:r>
            <a:r>
              <a:rPr lang="en-US" sz="2400" i="1" dirty="0">
                <a:solidFill>
                  <a:schemeClr val="accent2"/>
                </a:solidFill>
              </a:rPr>
              <a:t>A</a:t>
            </a:r>
            <a:r>
              <a:rPr lang="en-US" sz="2400" dirty="0">
                <a:solidFill>
                  <a:schemeClr val="accent2"/>
                </a:solidFill>
              </a:rPr>
              <a:t> and in the direction of </a:t>
            </a:r>
            <a:r>
              <a:rPr lang="en-US" sz="2400" b="1" dirty="0">
                <a:solidFill>
                  <a:schemeClr val="accent2"/>
                </a:solidFill>
              </a:rPr>
              <a:t>n</a:t>
            </a:r>
            <a:r>
              <a:rPr lang="en-US" sz="2400" b="1" i="1" dirty="0">
                <a:solidFill>
                  <a:schemeClr val="accent2"/>
                </a:solidFill>
              </a:rPr>
              <a:t>-</a:t>
            </a:r>
            <a:r>
              <a:rPr lang="en-US" sz="2400" dirty="0">
                <a:solidFill>
                  <a:schemeClr val="accent2"/>
                </a:solidFill>
              </a:rPr>
              <a:t>hat</a:t>
            </a:r>
          </a:p>
          <a:p>
            <a:pPr eaLnBrk="1" hangingPunct="1">
              <a:buFontTx/>
              <a:buChar char="•"/>
            </a:pPr>
            <a:r>
              <a:rPr lang="en-US" sz="2400" dirty="0">
                <a:solidFill>
                  <a:schemeClr val="accent2"/>
                </a:solidFill>
                <a:sym typeface="Symbol" pitchFamily="18" charset="2"/>
              </a:rPr>
              <a:t>Determined by right-hand rule by current</a:t>
            </a:r>
          </a:p>
          <a:p>
            <a:pPr lvl="1" eaLnBrk="1" hangingPunct="1">
              <a:buFontTx/>
              <a:buChar char="•"/>
            </a:pPr>
            <a:r>
              <a:rPr lang="en-US" sz="2400" dirty="0">
                <a:solidFill>
                  <a:schemeClr val="accent2"/>
                </a:solidFill>
                <a:sym typeface="Symbol" pitchFamily="18" charset="2"/>
              </a:rPr>
              <a:t>Curl fingers in direction current is flowing</a:t>
            </a:r>
          </a:p>
          <a:p>
            <a:pPr lvl="1" eaLnBrk="1" hangingPunct="1">
              <a:buFontTx/>
              <a:buChar char="•"/>
            </a:pPr>
            <a:r>
              <a:rPr lang="en-US" sz="2400" dirty="0">
                <a:solidFill>
                  <a:schemeClr val="accent2"/>
                </a:solidFill>
                <a:sym typeface="Symbol" pitchFamily="18" charset="2"/>
              </a:rPr>
              <a:t>Thumb points in direction of </a:t>
            </a:r>
            <a:r>
              <a:rPr lang="en-US" sz="2400" b="1" dirty="0">
                <a:solidFill>
                  <a:schemeClr val="accent2"/>
                </a:solidFill>
                <a:sym typeface="Symbol" pitchFamily="18" charset="2"/>
              </a:rPr>
              <a:t>A</a:t>
            </a:r>
          </a:p>
          <a:p>
            <a:pPr eaLnBrk="1" hangingPunct="1">
              <a:buFontTx/>
              <a:buChar char="•"/>
            </a:pPr>
            <a:r>
              <a:rPr lang="en-US" sz="2400" dirty="0">
                <a:solidFill>
                  <a:schemeClr val="accent2"/>
                </a:solidFill>
                <a:sym typeface="Symbol" pitchFamily="18" charset="2"/>
              </a:rPr>
              <a:t>Define </a:t>
            </a:r>
            <a:r>
              <a:rPr lang="en-US" sz="2400" i="1" dirty="0">
                <a:solidFill>
                  <a:schemeClr val="accent2"/>
                </a:solidFill>
                <a:sym typeface="Symbol" pitchFamily="18" charset="2"/>
              </a:rPr>
              <a:t>magnetic dipole moment </a:t>
            </a:r>
            <a:r>
              <a:rPr lang="en-US" sz="2400" dirty="0">
                <a:solidFill>
                  <a:schemeClr val="accent2"/>
                </a:solidFill>
                <a:sym typeface="Symbol" pitchFamily="18" charset="2"/>
              </a:rPr>
              <a:t> of the loop as</a:t>
            </a:r>
          </a:p>
        </p:txBody>
      </p:sp>
      <p:graphicFrame>
        <p:nvGraphicFramePr>
          <p:cNvPr id="21509" name="Object 120"/>
          <p:cNvGraphicFramePr>
            <a:graphicFrameLocks noChangeAspect="1"/>
          </p:cNvGraphicFramePr>
          <p:nvPr/>
        </p:nvGraphicFramePr>
        <p:xfrm>
          <a:off x="6858000" y="762000"/>
          <a:ext cx="1808163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86" name="Equation" r:id="rId4" imgW="736600" imgH="190500" progId="Equation.DSMT4">
                  <p:embed/>
                </p:oleObj>
              </mc:Choice>
              <mc:Fallback>
                <p:oleObj name="Equation" r:id="rId4" imgW="736600" imgH="190500" progId="Equation.DSMT4">
                  <p:embed/>
                  <p:pic>
                    <p:nvPicPr>
                      <p:cNvPr id="0" name="Object 1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762000"/>
                        <a:ext cx="1808163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rnd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1017" name="Object 121"/>
          <p:cNvGraphicFramePr>
            <a:graphicFrameLocks noChangeAspect="1"/>
          </p:cNvGraphicFramePr>
          <p:nvPr/>
        </p:nvGraphicFramePr>
        <p:xfrm>
          <a:off x="5638800" y="2286000"/>
          <a:ext cx="1652588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87" name="Equation" r:id="rId6" imgW="672516" imgH="177646" progId="Equation.DSMT4">
                  <p:embed/>
                </p:oleObj>
              </mc:Choice>
              <mc:Fallback>
                <p:oleObj name="Equation" r:id="rId6" imgW="672516" imgH="177646" progId="Equation.DSMT4">
                  <p:embed/>
                  <p:pic>
                    <p:nvPicPr>
                      <p:cNvPr id="0" name="Object 1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286000"/>
                        <a:ext cx="1652588" cy="390525"/>
                      </a:xfrm>
                      <a:prstGeom prst="rect">
                        <a:avLst/>
                      </a:prstGeom>
                      <a:noFill/>
                      <a:ln w="38100" cap="rnd">
                        <a:solidFill>
                          <a:srgbClr val="FF0000"/>
                        </a:solidFill>
                        <a:prstDash val="sysDot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1019" name="Object 123"/>
          <p:cNvGraphicFramePr>
            <a:graphicFrameLocks noChangeAspect="1"/>
          </p:cNvGraphicFramePr>
          <p:nvPr/>
        </p:nvGraphicFramePr>
        <p:xfrm>
          <a:off x="6324600" y="2819400"/>
          <a:ext cx="1122363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88" name="Equation" r:id="rId8" imgW="457002" imgH="203112" progId="Equation.DSMT4">
                  <p:embed/>
                </p:oleObj>
              </mc:Choice>
              <mc:Fallback>
                <p:oleObj name="Equation" r:id="rId8" imgW="457002" imgH="203112" progId="Equation.DSMT4">
                  <p:embed/>
                  <p:pic>
                    <p:nvPicPr>
                      <p:cNvPr id="0" name="Object 1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2819400"/>
                        <a:ext cx="1122363" cy="447675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1020" name="Object 124"/>
          <p:cNvGraphicFramePr>
            <a:graphicFrameLocks noChangeAspect="1"/>
          </p:cNvGraphicFramePr>
          <p:nvPr/>
        </p:nvGraphicFramePr>
        <p:xfrm>
          <a:off x="1371600" y="3124200"/>
          <a:ext cx="1433513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89" name="Equation" r:id="rId10" imgW="583947" imgH="203112" progId="Equation.DSMT4">
                  <p:embed/>
                </p:oleObj>
              </mc:Choice>
              <mc:Fallback>
                <p:oleObj name="Equation" r:id="rId10" imgW="583947" imgH="203112" progId="Equation.DSMT4">
                  <p:embed/>
                  <p:pic>
                    <p:nvPicPr>
                      <p:cNvPr id="0" name="Object 1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124200"/>
                        <a:ext cx="1433513" cy="447675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21029" name="Group 133"/>
          <p:cNvGrpSpPr>
            <a:grpSpLocks/>
          </p:cNvGrpSpPr>
          <p:nvPr/>
        </p:nvGrpSpPr>
        <p:grpSpPr bwMode="auto">
          <a:xfrm>
            <a:off x="8077200" y="1981200"/>
            <a:ext cx="152400" cy="152400"/>
            <a:chOff x="1392" y="1008"/>
            <a:chExt cx="96" cy="96"/>
          </a:xfrm>
        </p:grpSpPr>
        <p:sp>
          <p:nvSpPr>
            <p:cNvPr id="21548" name="Oval 134"/>
            <p:cNvSpPr>
              <a:spLocks noChangeArrowheads="1"/>
            </p:cNvSpPr>
            <p:nvPr/>
          </p:nvSpPr>
          <p:spPr bwMode="auto">
            <a:xfrm>
              <a:off x="1392" y="1008"/>
              <a:ext cx="96" cy="96"/>
            </a:xfrm>
            <a:prstGeom prst="ellipse">
              <a:avLst/>
            </a:prstGeom>
            <a:noFill/>
            <a:ln w="28575">
              <a:solidFill>
                <a:srgbClr val="99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9" name="Oval 135"/>
            <p:cNvSpPr>
              <a:spLocks noChangeArrowheads="1"/>
            </p:cNvSpPr>
            <p:nvPr/>
          </p:nvSpPr>
          <p:spPr bwMode="auto">
            <a:xfrm>
              <a:off x="1424" y="1040"/>
              <a:ext cx="35" cy="35"/>
            </a:xfrm>
            <a:prstGeom prst="ellipse">
              <a:avLst/>
            </a:prstGeom>
            <a:solidFill>
              <a:srgbClr val="99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21032" name="Text Box 136"/>
          <p:cNvSpPr txBox="1">
            <a:spLocks noChangeArrowheads="1"/>
          </p:cNvSpPr>
          <p:nvPr/>
        </p:nvSpPr>
        <p:spPr bwMode="auto">
          <a:xfrm>
            <a:off x="7772400" y="16002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9900CC"/>
                </a:solidFill>
              </a:rPr>
              <a:t>A</a:t>
            </a:r>
          </a:p>
        </p:txBody>
      </p:sp>
      <p:graphicFrame>
        <p:nvGraphicFramePr>
          <p:cNvPr id="721034" name="Object 138"/>
          <p:cNvGraphicFramePr>
            <a:graphicFrameLocks noChangeAspect="1"/>
          </p:cNvGraphicFramePr>
          <p:nvPr/>
        </p:nvGraphicFramePr>
        <p:xfrm>
          <a:off x="6069013" y="1295400"/>
          <a:ext cx="12477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90" name="Equation" r:id="rId12" imgW="507780" imgH="177723" progId="Equation.DSMT4">
                  <p:embed/>
                </p:oleObj>
              </mc:Choice>
              <mc:Fallback>
                <p:oleObj name="Equation" r:id="rId12" imgW="507780" imgH="177723" progId="Equation.DSMT4">
                  <p:embed/>
                  <p:pic>
                    <p:nvPicPr>
                      <p:cNvPr id="0" name="Object 1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9013" y="1295400"/>
                        <a:ext cx="1247775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ap="rnd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1055" name="Text Box 159"/>
          <p:cNvSpPr txBox="1">
            <a:spLocks noChangeArrowheads="1"/>
          </p:cNvSpPr>
          <p:nvPr/>
        </p:nvSpPr>
        <p:spPr bwMode="auto">
          <a:xfrm>
            <a:off x="0" y="3581400"/>
            <a:ext cx="8915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 dirty="0">
                <a:solidFill>
                  <a:srgbClr val="009900"/>
                </a:solidFill>
              </a:rPr>
              <a:t>Torque is like an angular force</a:t>
            </a:r>
          </a:p>
          <a:p>
            <a:pPr eaLnBrk="1" hangingPunct="1">
              <a:buFontTx/>
              <a:buChar char="•"/>
            </a:pPr>
            <a:r>
              <a:rPr lang="en-US" sz="2400" dirty="0">
                <a:solidFill>
                  <a:srgbClr val="009900"/>
                </a:solidFill>
              </a:rPr>
              <a:t>It does work, and therefore there is energy associated with it</a:t>
            </a:r>
            <a:endParaRPr lang="en-US" sz="2400" dirty="0">
              <a:solidFill>
                <a:srgbClr val="009900"/>
              </a:solidFill>
              <a:sym typeface="Symbol" pitchFamily="18" charset="2"/>
            </a:endParaRPr>
          </a:p>
        </p:txBody>
      </p:sp>
      <p:graphicFrame>
        <p:nvGraphicFramePr>
          <p:cNvPr id="721056" name="Object 160"/>
          <p:cNvGraphicFramePr>
            <a:graphicFrameLocks noChangeAspect="1"/>
          </p:cNvGraphicFramePr>
          <p:nvPr/>
        </p:nvGraphicFramePr>
        <p:xfrm>
          <a:off x="3363913" y="3124200"/>
          <a:ext cx="190182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91" name="Equation" r:id="rId14" imgW="774364" imgH="203112" progId="Equation.DSMT4">
                  <p:embed/>
                </p:oleObj>
              </mc:Choice>
              <mc:Fallback>
                <p:oleObj name="Equation" r:id="rId14" imgW="774364" imgH="203112" progId="Equation.DSMT4">
                  <p:embed/>
                  <p:pic>
                    <p:nvPicPr>
                      <p:cNvPr id="0" name="Object 1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3913" y="3124200"/>
                        <a:ext cx="1901825" cy="447675"/>
                      </a:xfrm>
                      <a:prstGeom prst="rect">
                        <a:avLst/>
                      </a:prstGeom>
                      <a:noFill/>
                      <a:ln w="28575" cap="rnd">
                        <a:solidFill>
                          <a:srgbClr val="FF0000"/>
                        </a:solidFill>
                        <a:prstDash val="sysDot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1057" name="Object 161"/>
          <p:cNvGraphicFramePr>
            <a:graphicFrameLocks noChangeAspect="1"/>
          </p:cNvGraphicFramePr>
          <p:nvPr/>
        </p:nvGraphicFramePr>
        <p:xfrm>
          <a:off x="460375" y="4343400"/>
          <a:ext cx="1589088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92" name="Equation" r:id="rId16" imgW="647700" imgH="279400" progId="Equation.DSMT4">
                  <p:embed/>
                </p:oleObj>
              </mc:Choice>
              <mc:Fallback>
                <p:oleObj name="Equation" r:id="rId16" imgW="647700" imgH="279400" progId="Equation.DSMT4">
                  <p:embed/>
                  <p:pic>
                    <p:nvPicPr>
                      <p:cNvPr id="0" name="Object 1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375" y="4343400"/>
                        <a:ext cx="1589088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 cap="rnd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1058" name="Object 162"/>
          <p:cNvGraphicFramePr>
            <a:graphicFrameLocks noChangeAspect="1"/>
          </p:cNvGraphicFramePr>
          <p:nvPr/>
        </p:nvGraphicFramePr>
        <p:xfrm>
          <a:off x="2038350" y="4344988"/>
          <a:ext cx="2305050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93" name="Equation" r:id="rId18" imgW="939800" imgH="279400" progId="Equation.DSMT4">
                  <p:embed/>
                </p:oleObj>
              </mc:Choice>
              <mc:Fallback>
                <p:oleObj name="Equation" r:id="rId18" imgW="939800" imgH="279400" progId="Equation.DSMT4">
                  <p:embed/>
                  <p:pic>
                    <p:nvPicPr>
                      <p:cNvPr id="0" name="Object 1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8350" y="4344988"/>
                        <a:ext cx="2305050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 cap="rnd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1059" name="Object 163"/>
          <p:cNvGraphicFramePr>
            <a:graphicFrameLocks noChangeAspect="1"/>
          </p:cNvGraphicFramePr>
          <p:nvPr/>
        </p:nvGraphicFramePr>
        <p:xfrm>
          <a:off x="4343400" y="4427538"/>
          <a:ext cx="1931988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94" name="Equation" r:id="rId20" imgW="787058" imgH="203112" progId="Equation.DSMT4">
                  <p:embed/>
                </p:oleObj>
              </mc:Choice>
              <mc:Fallback>
                <p:oleObj name="Equation" r:id="rId20" imgW="787058" imgH="203112" progId="Equation.DSMT4">
                  <p:embed/>
                  <p:pic>
                    <p:nvPicPr>
                      <p:cNvPr id="0" name="Object 1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4427538"/>
                        <a:ext cx="1931988" cy="449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 cap="rnd">
                            <a:solidFill>
                              <a:srgbClr val="FF0000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1060" name="Object 164"/>
          <p:cNvGraphicFramePr>
            <a:graphicFrameLocks noChangeAspect="1"/>
          </p:cNvGraphicFramePr>
          <p:nvPr/>
        </p:nvGraphicFramePr>
        <p:xfrm>
          <a:off x="1371600" y="5029200"/>
          <a:ext cx="162242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95" name="Equation" r:id="rId22" imgW="660113" imgH="203112" progId="Equation.DSMT4">
                  <p:embed/>
                </p:oleObj>
              </mc:Choice>
              <mc:Fallback>
                <p:oleObj name="Equation" r:id="rId22" imgW="660113" imgH="203112" progId="Equation.DSMT4">
                  <p:embed/>
                  <p:pic>
                    <p:nvPicPr>
                      <p:cNvPr id="0" name="Object 1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5029200"/>
                        <a:ext cx="1622425" cy="447675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1105" name="Text Box 209"/>
          <p:cNvSpPr txBox="1">
            <a:spLocks noChangeArrowheads="1"/>
          </p:cNvSpPr>
          <p:nvPr/>
        </p:nvSpPr>
        <p:spPr bwMode="auto">
          <a:xfrm>
            <a:off x="266700" y="5562600"/>
            <a:ext cx="5638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Loop likes to make </a:t>
            </a:r>
            <a:r>
              <a:rPr lang="en-US" sz="2400" b="1" dirty="0">
                <a:solidFill>
                  <a:srgbClr val="FF0000"/>
                </a:solidFill>
              </a:rPr>
              <a:t>A</a:t>
            </a:r>
            <a:r>
              <a:rPr lang="en-US" sz="2400" dirty="0">
                <a:solidFill>
                  <a:srgbClr val="FF0000"/>
                </a:solidFill>
              </a:rPr>
              <a:t> parallel to </a:t>
            </a:r>
            <a:r>
              <a:rPr lang="en-US" sz="2400" b="1" dirty="0" smtClean="0">
                <a:solidFill>
                  <a:srgbClr val="FF0000"/>
                </a:solidFill>
              </a:rPr>
              <a:t>B</a:t>
            </a:r>
            <a:endParaRPr lang="en-US" sz="2400" b="1" dirty="0">
              <a:solidFill>
                <a:srgbClr val="FF0000"/>
              </a:solidFill>
            </a:endParaRPr>
          </a:p>
        </p:txBody>
      </p:sp>
      <p:grpSp>
        <p:nvGrpSpPr>
          <p:cNvPr id="721110" name="Group 214"/>
          <p:cNvGrpSpPr>
            <a:grpSpLocks/>
          </p:cNvGrpSpPr>
          <p:nvPr/>
        </p:nvGrpSpPr>
        <p:grpSpPr bwMode="auto">
          <a:xfrm>
            <a:off x="5943600" y="4572000"/>
            <a:ext cx="3276600" cy="2286000"/>
            <a:chOff x="3744" y="2880"/>
            <a:chExt cx="2064" cy="1440"/>
          </a:xfrm>
        </p:grpSpPr>
        <p:grpSp>
          <p:nvGrpSpPr>
            <p:cNvPr id="21526" name="Group 171"/>
            <p:cNvGrpSpPr>
              <a:grpSpLocks/>
            </p:cNvGrpSpPr>
            <p:nvPr/>
          </p:nvGrpSpPr>
          <p:grpSpPr bwMode="auto">
            <a:xfrm>
              <a:off x="4224" y="2880"/>
              <a:ext cx="1152" cy="1104"/>
              <a:chOff x="4176" y="528"/>
              <a:chExt cx="1152" cy="1632"/>
            </a:xfrm>
          </p:grpSpPr>
          <p:sp>
            <p:nvSpPr>
              <p:cNvPr id="21543" name="Line 172"/>
              <p:cNvSpPr>
                <a:spLocks noChangeShapeType="1"/>
              </p:cNvSpPr>
              <p:nvPr/>
            </p:nvSpPr>
            <p:spPr bwMode="auto">
              <a:xfrm flipV="1">
                <a:off x="4176" y="528"/>
                <a:ext cx="0" cy="1632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44" name="Line 173"/>
              <p:cNvSpPr>
                <a:spLocks noChangeShapeType="1"/>
              </p:cNvSpPr>
              <p:nvPr/>
            </p:nvSpPr>
            <p:spPr bwMode="auto">
              <a:xfrm flipV="1">
                <a:off x="4464" y="528"/>
                <a:ext cx="0" cy="1632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45" name="Line 174"/>
              <p:cNvSpPr>
                <a:spLocks noChangeShapeType="1"/>
              </p:cNvSpPr>
              <p:nvPr/>
            </p:nvSpPr>
            <p:spPr bwMode="auto">
              <a:xfrm flipV="1">
                <a:off x="4752" y="528"/>
                <a:ext cx="0" cy="1632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46" name="Line 175"/>
              <p:cNvSpPr>
                <a:spLocks noChangeShapeType="1"/>
              </p:cNvSpPr>
              <p:nvPr/>
            </p:nvSpPr>
            <p:spPr bwMode="auto">
              <a:xfrm flipV="1">
                <a:off x="5040" y="528"/>
                <a:ext cx="0" cy="1632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47" name="Line 176"/>
              <p:cNvSpPr>
                <a:spLocks noChangeShapeType="1"/>
              </p:cNvSpPr>
              <p:nvPr/>
            </p:nvSpPr>
            <p:spPr bwMode="auto">
              <a:xfrm flipV="1">
                <a:off x="5328" y="528"/>
                <a:ext cx="0" cy="1632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1527" name="Group 177"/>
            <p:cNvGrpSpPr>
              <a:grpSpLocks/>
            </p:cNvGrpSpPr>
            <p:nvPr/>
          </p:nvGrpSpPr>
          <p:grpSpPr bwMode="auto">
            <a:xfrm>
              <a:off x="4224" y="2928"/>
              <a:ext cx="1104" cy="1008"/>
              <a:chOff x="4176" y="432"/>
              <a:chExt cx="1104" cy="1008"/>
            </a:xfrm>
          </p:grpSpPr>
          <p:sp>
            <p:nvSpPr>
              <p:cNvPr id="21537" name="Line 178"/>
              <p:cNvSpPr>
                <a:spLocks noChangeShapeType="1"/>
              </p:cNvSpPr>
              <p:nvPr/>
            </p:nvSpPr>
            <p:spPr bwMode="auto">
              <a:xfrm flipV="1">
                <a:off x="4272" y="528"/>
                <a:ext cx="912" cy="816"/>
              </a:xfrm>
              <a:prstGeom prst="line">
                <a:avLst/>
              </a:prstGeom>
              <a:noFill/>
              <a:ln w="28575">
                <a:solidFill>
                  <a:srgbClr val="9966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8" name="Oval 179"/>
              <p:cNvSpPr>
                <a:spLocks noChangeArrowheads="1"/>
              </p:cNvSpPr>
              <p:nvPr/>
            </p:nvSpPr>
            <p:spPr bwMode="auto">
              <a:xfrm>
                <a:off x="4176" y="1344"/>
                <a:ext cx="96" cy="96"/>
              </a:xfrm>
              <a:prstGeom prst="ellipse">
                <a:avLst/>
              </a:prstGeom>
              <a:noFill/>
              <a:ln w="28575">
                <a:solidFill>
                  <a:srgbClr val="99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9" name="Oval 180"/>
              <p:cNvSpPr>
                <a:spLocks noChangeArrowheads="1"/>
              </p:cNvSpPr>
              <p:nvPr/>
            </p:nvSpPr>
            <p:spPr bwMode="auto">
              <a:xfrm>
                <a:off x="4208" y="1376"/>
                <a:ext cx="35" cy="35"/>
              </a:xfrm>
              <a:prstGeom prst="ellipse">
                <a:avLst/>
              </a:prstGeom>
              <a:solidFill>
                <a:srgbClr val="996600"/>
              </a:solidFill>
              <a:ln w="9525">
                <a:solidFill>
                  <a:srgbClr val="9966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1540" name="Group 181"/>
              <p:cNvGrpSpPr>
                <a:grpSpLocks/>
              </p:cNvGrpSpPr>
              <p:nvPr/>
            </p:nvGrpSpPr>
            <p:grpSpPr bwMode="auto">
              <a:xfrm>
                <a:off x="5184" y="432"/>
                <a:ext cx="96" cy="96"/>
                <a:chOff x="816" y="3840"/>
                <a:chExt cx="96" cy="96"/>
              </a:xfrm>
            </p:grpSpPr>
            <p:sp>
              <p:nvSpPr>
                <p:cNvPr id="21541" name="Line 182"/>
                <p:cNvSpPr>
                  <a:spLocks noChangeShapeType="1"/>
                </p:cNvSpPr>
                <p:nvPr/>
              </p:nvSpPr>
              <p:spPr bwMode="auto">
                <a:xfrm>
                  <a:off x="816" y="3840"/>
                  <a:ext cx="96" cy="96"/>
                </a:xfrm>
                <a:prstGeom prst="line">
                  <a:avLst/>
                </a:prstGeom>
                <a:noFill/>
                <a:ln w="28575">
                  <a:solidFill>
                    <a:srgbClr val="9966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42" name="Line 183"/>
                <p:cNvSpPr>
                  <a:spLocks noChangeShapeType="1"/>
                </p:cNvSpPr>
                <p:nvPr/>
              </p:nvSpPr>
              <p:spPr bwMode="auto">
                <a:xfrm flipH="1">
                  <a:off x="816" y="3840"/>
                  <a:ext cx="96" cy="96"/>
                </a:xfrm>
                <a:prstGeom prst="line">
                  <a:avLst/>
                </a:prstGeom>
                <a:noFill/>
                <a:ln w="28575">
                  <a:solidFill>
                    <a:srgbClr val="9966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1528" name="Line 187"/>
            <p:cNvSpPr>
              <a:spLocks noChangeShapeType="1"/>
            </p:cNvSpPr>
            <p:nvPr/>
          </p:nvSpPr>
          <p:spPr bwMode="auto">
            <a:xfrm flipH="1" flipV="1">
              <a:off x="4560" y="3168"/>
              <a:ext cx="240" cy="240"/>
            </a:xfrm>
            <a:prstGeom prst="line">
              <a:avLst/>
            </a:prstGeom>
            <a:noFill/>
            <a:ln w="28575">
              <a:solidFill>
                <a:srgbClr val="9900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9" name="Text Box 189"/>
            <p:cNvSpPr txBox="1">
              <a:spLocks noChangeArrowheads="1"/>
            </p:cNvSpPr>
            <p:nvPr/>
          </p:nvSpPr>
          <p:spPr bwMode="auto">
            <a:xfrm>
              <a:off x="4560" y="3024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1" i="1">
                  <a:solidFill>
                    <a:schemeClr val="tx2"/>
                  </a:solidFill>
                  <a:sym typeface="Symbol" pitchFamily="18" charset="2"/>
                </a:rPr>
                <a:t></a:t>
              </a:r>
            </a:p>
          </p:txBody>
        </p:sp>
        <p:sp>
          <p:nvSpPr>
            <p:cNvPr id="21530" name="Text Box 195"/>
            <p:cNvSpPr txBox="1">
              <a:spLocks noChangeArrowheads="1"/>
            </p:cNvSpPr>
            <p:nvPr/>
          </p:nvSpPr>
          <p:spPr bwMode="auto">
            <a:xfrm>
              <a:off x="3744" y="4032"/>
              <a:ext cx="206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chemeClr val="tx2"/>
                  </a:solidFill>
                  <a:sym typeface="Symbol" pitchFamily="18" charset="2"/>
                </a:rPr>
                <a:t>Edge-on view of Loop</a:t>
              </a:r>
            </a:p>
          </p:txBody>
        </p:sp>
        <p:grpSp>
          <p:nvGrpSpPr>
            <p:cNvPr id="21531" name="Group 196"/>
            <p:cNvGrpSpPr>
              <a:grpSpLocks/>
            </p:cNvGrpSpPr>
            <p:nvPr/>
          </p:nvGrpSpPr>
          <p:grpSpPr bwMode="auto">
            <a:xfrm>
              <a:off x="4752" y="3360"/>
              <a:ext cx="96" cy="96"/>
              <a:chOff x="816" y="3840"/>
              <a:chExt cx="96" cy="96"/>
            </a:xfrm>
          </p:grpSpPr>
          <p:sp>
            <p:nvSpPr>
              <p:cNvPr id="21535" name="Line 197"/>
              <p:cNvSpPr>
                <a:spLocks noChangeShapeType="1"/>
              </p:cNvSpPr>
              <p:nvPr/>
            </p:nvSpPr>
            <p:spPr bwMode="auto">
              <a:xfrm>
                <a:off x="816" y="3840"/>
                <a:ext cx="96" cy="96"/>
              </a:xfrm>
              <a:prstGeom prst="line">
                <a:avLst/>
              </a:prstGeom>
              <a:noFill/>
              <a:ln w="5715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6" name="Line 198"/>
              <p:cNvSpPr>
                <a:spLocks noChangeShapeType="1"/>
              </p:cNvSpPr>
              <p:nvPr/>
            </p:nvSpPr>
            <p:spPr bwMode="auto">
              <a:xfrm flipH="1">
                <a:off x="816" y="3840"/>
                <a:ext cx="96" cy="96"/>
              </a:xfrm>
              <a:prstGeom prst="line">
                <a:avLst/>
              </a:prstGeom>
              <a:noFill/>
              <a:ln w="5715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532" name="Text Box 199"/>
            <p:cNvSpPr txBox="1">
              <a:spLocks noChangeArrowheads="1"/>
            </p:cNvSpPr>
            <p:nvPr/>
          </p:nvSpPr>
          <p:spPr bwMode="auto">
            <a:xfrm>
              <a:off x="4752" y="3024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chemeClr val="accent2"/>
                  </a:solidFill>
                  <a:sym typeface="Symbol" pitchFamily="18" charset="2"/>
                </a:rPr>
                <a:t></a:t>
              </a:r>
            </a:p>
          </p:txBody>
        </p:sp>
        <p:sp>
          <p:nvSpPr>
            <p:cNvPr id="21533" name="Text Box 208"/>
            <p:cNvSpPr txBox="1">
              <a:spLocks noChangeArrowheads="1"/>
            </p:cNvSpPr>
            <p:nvPr/>
          </p:nvSpPr>
          <p:spPr bwMode="auto">
            <a:xfrm>
              <a:off x="4464" y="3216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9900CC"/>
                  </a:solidFill>
                </a:rPr>
                <a:t>A</a:t>
              </a:r>
            </a:p>
          </p:txBody>
        </p:sp>
        <p:sp>
          <p:nvSpPr>
            <p:cNvPr id="21534" name="Text Box 213"/>
            <p:cNvSpPr txBox="1">
              <a:spLocks noChangeArrowheads="1"/>
            </p:cNvSpPr>
            <p:nvPr/>
          </p:nvSpPr>
          <p:spPr bwMode="auto">
            <a:xfrm>
              <a:off x="5088" y="369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9900"/>
                  </a:solidFill>
                </a:rPr>
                <a:t>B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0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0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2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209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209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209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209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209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209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210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210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2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2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721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209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209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721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721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721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721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21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21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210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210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721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721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721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72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21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721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0902" grpId="0" build="p"/>
      <p:bldP spid="721032" grpId="0"/>
      <p:bldP spid="721055" grpId="0" build="p"/>
      <p:bldP spid="72110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9" y="1676400"/>
            <a:ext cx="8058727" cy="332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52600" y="762000"/>
            <a:ext cx="381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Warmup</a:t>
            </a:r>
            <a:r>
              <a:rPr lang="en-US" dirty="0" smtClean="0">
                <a:solidFill>
                  <a:srgbClr val="FF0000"/>
                </a:solidFill>
              </a:rPr>
              <a:t> 12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3323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9468746"/>
              </p:ext>
            </p:extLst>
          </p:nvPr>
        </p:nvGraphicFramePr>
        <p:xfrm>
          <a:off x="914400" y="1828800"/>
          <a:ext cx="7095825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70" name="Document" r:id="rId3" imgW="5494170" imgH="2832542" progId="Word.Document.12">
                  <p:embed/>
                </p:oleObj>
              </mc:Choice>
              <mc:Fallback>
                <p:oleObj name="Document" r:id="rId3" imgW="5494170" imgH="283254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1828800"/>
                        <a:ext cx="7095825" cy="3657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3277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4635245"/>
              </p:ext>
            </p:extLst>
          </p:nvPr>
        </p:nvGraphicFramePr>
        <p:xfrm>
          <a:off x="721160" y="2124074"/>
          <a:ext cx="7127440" cy="33855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594" name="Document" r:id="rId3" imgW="5494170" imgH="2609867" progId="Word.Document.12">
                  <p:embed/>
                </p:oleObj>
              </mc:Choice>
              <mc:Fallback>
                <p:oleObj name="Document" r:id="rId3" imgW="5494170" imgH="260986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21160" y="2124074"/>
                        <a:ext cx="7127440" cy="33855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5788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4014" name="Group 46"/>
          <p:cNvGrpSpPr>
            <a:grpSpLocks/>
          </p:cNvGrpSpPr>
          <p:nvPr/>
        </p:nvGrpSpPr>
        <p:grpSpPr bwMode="auto">
          <a:xfrm>
            <a:off x="3200400" y="5562600"/>
            <a:ext cx="1600200" cy="914400"/>
            <a:chOff x="2016" y="3504"/>
            <a:chExt cx="1008" cy="576"/>
          </a:xfrm>
        </p:grpSpPr>
        <p:sp>
          <p:nvSpPr>
            <p:cNvPr id="23591" name="Line 43"/>
            <p:cNvSpPr>
              <a:spLocks noChangeShapeType="1"/>
            </p:cNvSpPr>
            <p:nvPr/>
          </p:nvSpPr>
          <p:spPr bwMode="auto">
            <a:xfrm flipH="1">
              <a:off x="2736" y="3504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3592" name="Group 28"/>
            <p:cNvGrpSpPr>
              <a:grpSpLocks/>
            </p:cNvGrpSpPr>
            <p:nvPr/>
          </p:nvGrpSpPr>
          <p:grpSpPr bwMode="auto">
            <a:xfrm>
              <a:off x="2352" y="3744"/>
              <a:ext cx="427" cy="336"/>
              <a:chOff x="672" y="2924"/>
              <a:chExt cx="427" cy="336"/>
            </a:xfrm>
          </p:grpSpPr>
          <p:grpSp>
            <p:nvGrpSpPr>
              <p:cNvPr id="23598" name="Group 29"/>
              <p:cNvGrpSpPr>
                <a:grpSpLocks/>
              </p:cNvGrpSpPr>
              <p:nvPr/>
            </p:nvGrpSpPr>
            <p:grpSpPr bwMode="auto">
              <a:xfrm rot="5400000">
                <a:off x="740" y="3044"/>
                <a:ext cx="288" cy="144"/>
                <a:chOff x="2736" y="1632"/>
                <a:chExt cx="288" cy="144"/>
              </a:xfrm>
            </p:grpSpPr>
            <p:sp>
              <p:nvSpPr>
                <p:cNvPr id="23601" name="Line 30"/>
                <p:cNvSpPr>
                  <a:spLocks noChangeShapeType="1"/>
                </p:cNvSpPr>
                <p:nvPr/>
              </p:nvSpPr>
              <p:spPr bwMode="auto">
                <a:xfrm>
                  <a:off x="2736" y="1680"/>
                  <a:ext cx="28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602" name="Line 31"/>
                <p:cNvSpPr>
                  <a:spLocks noChangeShapeType="1"/>
                </p:cNvSpPr>
                <p:nvPr/>
              </p:nvSpPr>
              <p:spPr bwMode="auto">
                <a:xfrm>
                  <a:off x="2784" y="172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603" name="Line 32"/>
                <p:cNvSpPr>
                  <a:spLocks noChangeShapeType="1"/>
                </p:cNvSpPr>
                <p:nvPr/>
              </p:nvSpPr>
              <p:spPr bwMode="auto">
                <a:xfrm flipV="1">
                  <a:off x="2880" y="1632"/>
                  <a:ext cx="0" cy="4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604" name="Line 33"/>
                <p:cNvSpPr>
                  <a:spLocks noChangeShapeType="1"/>
                </p:cNvSpPr>
                <p:nvPr/>
              </p:nvSpPr>
              <p:spPr bwMode="auto">
                <a:xfrm flipV="1">
                  <a:off x="2880" y="1728"/>
                  <a:ext cx="0" cy="4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599" name="Text Box 34"/>
              <p:cNvSpPr txBox="1">
                <a:spLocks noChangeArrowheads="1"/>
              </p:cNvSpPr>
              <p:nvPr/>
            </p:nvSpPr>
            <p:spPr bwMode="auto">
              <a:xfrm rot="5400000">
                <a:off x="864" y="2928"/>
                <a:ext cx="24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1pPr>
                <a:lvl2pPr marL="742950" indent="-28575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2pPr>
                <a:lvl3pPr marL="1143000" indent="-22860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3pPr>
                <a:lvl4pPr marL="1600200" indent="-22860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4pPr>
                <a:lvl5pPr marL="2057400" indent="-22860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sz="1800" b="1">
                    <a:solidFill>
                      <a:schemeClr val="tx1"/>
                    </a:solidFill>
                  </a:rPr>
                  <a:t>+</a:t>
                </a:r>
              </a:p>
            </p:txBody>
          </p:sp>
          <p:sp>
            <p:nvSpPr>
              <p:cNvPr id="23600" name="Text Box 35"/>
              <p:cNvSpPr txBox="1">
                <a:spLocks noChangeArrowheads="1"/>
              </p:cNvSpPr>
              <p:nvPr/>
            </p:nvSpPr>
            <p:spPr bwMode="auto">
              <a:xfrm rot="10800000">
                <a:off x="672" y="2928"/>
                <a:ext cx="24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1pPr>
                <a:lvl2pPr marL="742950" indent="-28575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2pPr>
                <a:lvl3pPr marL="1143000" indent="-22860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3pPr>
                <a:lvl4pPr marL="1600200" indent="-22860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4pPr>
                <a:lvl5pPr marL="2057400" indent="-228600"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800">
                    <a:solidFill>
                      <a:schemeClr val="bg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sz="1800" b="1">
                    <a:solidFill>
                      <a:schemeClr val="tx1"/>
                    </a:solidFill>
                  </a:rPr>
                  <a:t>–</a:t>
                </a:r>
              </a:p>
            </p:txBody>
          </p:sp>
        </p:grpSp>
        <p:sp>
          <p:nvSpPr>
            <p:cNvPr id="23593" name="Line 40"/>
            <p:cNvSpPr>
              <a:spLocks noChangeShapeType="1"/>
            </p:cNvSpPr>
            <p:nvPr/>
          </p:nvSpPr>
          <p:spPr bwMode="auto">
            <a:xfrm flipH="1">
              <a:off x="2016" y="3504"/>
              <a:ext cx="3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4" name="Line 41"/>
            <p:cNvSpPr>
              <a:spLocks noChangeShapeType="1"/>
            </p:cNvSpPr>
            <p:nvPr/>
          </p:nvSpPr>
          <p:spPr bwMode="auto">
            <a:xfrm>
              <a:off x="2016" y="3504"/>
              <a:ext cx="0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5" name="Line 42"/>
            <p:cNvSpPr>
              <a:spLocks noChangeShapeType="1"/>
            </p:cNvSpPr>
            <p:nvPr/>
          </p:nvSpPr>
          <p:spPr bwMode="auto">
            <a:xfrm>
              <a:off x="2016" y="3936"/>
              <a:ext cx="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6" name="Line 44"/>
            <p:cNvSpPr>
              <a:spLocks noChangeShapeType="1"/>
            </p:cNvSpPr>
            <p:nvPr/>
          </p:nvSpPr>
          <p:spPr bwMode="auto">
            <a:xfrm>
              <a:off x="3024" y="3504"/>
              <a:ext cx="0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7" name="Line 45"/>
            <p:cNvSpPr>
              <a:spLocks noChangeShapeType="1"/>
            </p:cNvSpPr>
            <p:nvPr/>
          </p:nvSpPr>
          <p:spPr bwMode="auto">
            <a:xfrm>
              <a:off x="2640" y="3936"/>
              <a:ext cx="3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23993" name="Arc 25"/>
          <p:cNvSpPr>
            <a:spLocks/>
          </p:cNvSpPr>
          <p:nvPr/>
        </p:nvSpPr>
        <p:spPr bwMode="auto">
          <a:xfrm flipH="1">
            <a:off x="3787775" y="5334000"/>
            <a:ext cx="250825" cy="457200"/>
          </a:xfrm>
          <a:custGeom>
            <a:avLst/>
            <a:gdLst>
              <a:gd name="T0" fmla="*/ 2456118 w 23662"/>
              <a:gd name="T1" fmla="*/ 0 h 43200"/>
              <a:gd name="T2" fmla="*/ 0 w 23662"/>
              <a:gd name="T3" fmla="*/ 51092195 h 43200"/>
              <a:gd name="T4" fmla="*/ 2456118 w 23662"/>
              <a:gd name="T5" fmla="*/ 25604788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3662" h="43200" fill="none" extrusionOk="0">
                <a:moveTo>
                  <a:pt x="2061" y="0"/>
                </a:moveTo>
                <a:cubicBezTo>
                  <a:pt x="13991" y="0"/>
                  <a:pt x="23662" y="9670"/>
                  <a:pt x="23662" y="21600"/>
                </a:cubicBezTo>
                <a:cubicBezTo>
                  <a:pt x="23662" y="33529"/>
                  <a:pt x="13991" y="43200"/>
                  <a:pt x="2062" y="43200"/>
                </a:cubicBezTo>
                <a:cubicBezTo>
                  <a:pt x="1373" y="43200"/>
                  <a:pt x="685" y="43167"/>
                  <a:pt x="-1" y="43101"/>
                </a:cubicBezTo>
              </a:path>
              <a:path w="23662" h="43200" stroke="0" extrusionOk="0">
                <a:moveTo>
                  <a:pt x="2061" y="0"/>
                </a:moveTo>
                <a:cubicBezTo>
                  <a:pt x="13991" y="0"/>
                  <a:pt x="23662" y="9670"/>
                  <a:pt x="23662" y="21600"/>
                </a:cubicBezTo>
                <a:cubicBezTo>
                  <a:pt x="23662" y="33529"/>
                  <a:pt x="13991" y="43200"/>
                  <a:pt x="2062" y="43200"/>
                </a:cubicBezTo>
                <a:cubicBezTo>
                  <a:pt x="1373" y="43200"/>
                  <a:pt x="685" y="43167"/>
                  <a:pt x="-1" y="43101"/>
                </a:cubicBezTo>
                <a:lnTo>
                  <a:pt x="2062" y="21600"/>
                </a:lnTo>
                <a:lnTo>
                  <a:pt x="2061" y="0"/>
                </a:lnTo>
                <a:close/>
              </a:path>
            </a:pathLst>
          </a:custGeom>
          <a:noFill/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24007" name="Group 39"/>
          <p:cNvGrpSpPr>
            <a:grpSpLocks/>
          </p:cNvGrpSpPr>
          <p:nvPr/>
        </p:nvGrpSpPr>
        <p:grpSpPr bwMode="auto">
          <a:xfrm>
            <a:off x="2971800" y="3200400"/>
            <a:ext cx="5562600" cy="2667000"/>
            <a:chOff x="1872" y="2016"/>
            <a:chExt cx="3504" cy="1680"/>
          </a:xfrm>
        </p:grpSpPr>
        <p:sp>
          <p:nvSpPr>
            <p:cNvPr id="23589" name="AutoShape 37"/>
            <p:cNvSpPr>
              <a:spLocks noChangeArrowheads="1"/>
            </p:cNvSpPr>
            <p:nvPr/>
          </p:nvSpPr>
          <p:spPr bwMode="auto">
            <a:xfrm rot="5400000" flipV="1">
              <a:off x="1872" y="2016"/>
              <a:ext cx="1584" cy="1584"/>
            </a:xfrm>
            <a:prstGeom prst="parallelogram">
              <a:avLst>
                <a:gd name="adj" fmla="val 75000"/>
              </a:avLst>
            </a:prstGeom>
            <a:solidFill>
              <a:srgbClr val="99FF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90" name="AutoShape 38"/>
            <p:cNvSpPr>
              <a:spLocks noChangeArrowheads="1"/>
            </p:cNvSpPr>
            <p:nvPr/>
          </p:nvSpPr>
          <p:spPr bwMode="auto">
            <a:xfrm rot="5400000" flipV="1">
              <a:off x="3792" y="2112"/>
              <a:ext cx="1584" cy="1584"/>
            </a:xfrm>
            <a:prstGeom prst="parallelogram">
              <a:avLst>
                <a:gd name="adj" fmla="val 75000"/>
              </a:avLst>
            </a:prstGeom>
            <a:solidFill>
              <a:srgbClr val="99FF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557" name="Text Box 2"/>
          <p:cNvSpPr txBox="1">
            <a:spLocks noChangeArrowheads="1"/>
          </p:cNvSpPr>
          <p:nvPr/>
        </p:nvSpPr>
        <p:spPr bwMode="auto">
          <a:xfrm>
            <a:off x="0" y="0"/>
            <a:ext cx="8991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4400">
                <a:solidFill>
                  <a:schemeClr val="tx1"/>
                </a:solidFill>
              </a:rPr>
              <a:t>How to make an electric motor</a:t>
            </a:r>
          </a:p>
        </p:txBody>
      </p:sp>
      <p:sp>
        <p:nvSpPr>
          <p:cNvPr id="723975" name="Text Box 7"/>
          <p:cNvSpPr txBox="1">
            <a:spLocks noChangeArrowheads="1"/>
          </p:cNvSpPr>
          <p:nvPr/>
        </p:nvSpPr>
        <p:spPr bwMode="auto">
          <a:xfrm>
            <a:off x="0" y="762000"/>
            <a:ext cx="91440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Have a background source of magnetic fields, like permanent magnets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Add a loop of wire, supported so it can spin on one axis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Add “commutators” that connect the rotating loop to outside wires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Add a battery, connected to the commutators</a:t>
            </a:r>
          </a:p>
        </p:txBody>
      </p:sp>
      <p:grpSp>
        <p:nvGrpSpPr>
          <p:cNvPr id="723994" name="Group 26"/>
          <p:cNvGrpSpPr>
            <a:grpSpLocks/>
          </p:cNvGrpSpPr>
          <p:nvPr/>
        </p:nvGrpSpPr>
        <p:grpSpPr bwMode="auto">
          <a:xfrm>
            <a:off x="3429000" y="3810000"/>
            <a:ext cx="4495800" cy="1219200"/>
            <a:chOff x="2160" y="2400"/>
            <a:chExt cx="2832" cy="768"/>
          </a:xfrm>
        </p:grpSpPr>
        <p:sp>
          <p:nvSpPr>
            <p:cNvPr id="23584" name="Line 9"/>
            <p:cNvSpPr>
              <a:spLocks noChangeShapeType="1"/>
            </p:cNvSpPr>
            <p:nvPr/>
          </p:nvSpPr>
          <p:spPr bwMode="auto">
            <a:xfrm rot="5400000" flipV="1">
              <a:off x="4176" y="1584"/>
              <a:ext cx="0" cy="1632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5" name="Line 10"/>
            <p:cNvSpPr>
              <a:spLocks noChangeShapeType="1"/>
            </p:cNvSpPr>
            <p:nvPr/>
          </p:nvSpPr>
          <p:spPr bwMode="auto">
            <a:xfrm rot="5400000" flipV="1">
              <a:off x="3840" y="1776"/>
              <a:ext cx="0" cy="1632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6" name="Line 11"/>
            <p:cNvSpPr>
              <a:spLocks noChangeShapeType="1"/>
            </p:cNvSpPr>
            <p:nvPr/>
          </p:nvSpPr>
          <p:spPr bwMode="auto">
            <a:xfrm rot="5400000" flipV="1">
              <a:off x="3552" y="1968"/>
              <a:ext cx="0" cy="1632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7" name="Line 12"/>
            <p:cNvSpPr>
              <a:spLocks noChangeShapeType="1"/>
            </p:cNvSpPr>
            <p:nvPr/>
          </p:nvSpPr>
          <p:spPr bwMode="auto">
            <a:xfrm rot="5400000" flipV="1">
              <a:off x="3264" y="2160"/>
              <a:ext cx="0" cy="1632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8" name="Line 13"/>
            <p:cNvSpPr>
              <a:spLocks noChangeShapeType="1"/>
            </p:cNvSpPr>
            <p:nvPr/>
          </p:nvSpPr>
          <p:spPr bwMode="auto">
            <a:xfrm rot="5400000" flipV="1">
              <a:off x="2976" y="2352"/>
              <a:ext cx="0" cy="1632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3995" name="Group 27"/>
          <p:cNvGrpSpPr>
            <a:grpSpLocks/>
          </p:cNvGrpSpPr>
          <p:nvPr/>
        </p:nvGrpSpPr>
        <p:grpSpPr bwMode="auto">
          <a:xfrm>
            <a:off x="3581400" y="2667000"/>
            <a:ext cx="4343400" cy="2971800"/>
            <a:chOff x="2256" y="1680"/>
            <a:chExt cx="2736" cy="1872"/>
          </a:xfrm>
        </p:grpSpPr>
        <p:sp>
          <p:nvSpPr>
            <p:cNvPr id="23581" name="AutoShape 16"/>
            <p:cNvSpPr>
              <a:spLocks noChangeArrowheads="1"/>
            </p:cNvSpPr>
            <p:nvPr/>
          </p:nvSpPr>
          <p:spPr bwMode="auto">
            <a:xfrm rot="-7644890">
              <a:off x="4464" y="1680"/>
              <a:ext cx="144" cy="816"/>
            </a:xfrm>
            <a:prstGeom prst="can">
              <a:avLst>
                <a:gd name="adj" fmla="val 68892"/>
              </a:avLst>
            </a:prstGeom>
            <a:gradFill rotWithShape="1">
              <a:gsLst>
                <a:gs pos="0">
                  <a:srgbClr val="767600"/>
                </a:gs>
                <a:gs pos="50000">
                  <a:srgbClr val="FFFF00"/>
                </a:gs>
                <a:gs pos="100000">
                  <a:srgbClr val="7676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2" name="AutoShape 17"/>
            <p:cNvSpPr>
              <a:spLocks noChangeArrowheads="1"/>
            </p:cNvSpPr>
            <p:nvPr/>
          </p:nvSpPr>
          <p:spPr bwMode="auto">
            <a:xfrm>
              <a:off x="4608" y="1680"/>
              <a:ext cx="384" cy="38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50 w 21600"/>
                <a:gd name="T19" fmla="*/ 3150 h 21600"/>
                <a:gd name="T20" fmla="*/ 18450 w 21600"/>
                <a:gd name="T21" fmla="*/ 1845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6200" y="10800"/>
                  </a:moveTo>
                  <a:cubicBezTo>
                    <a:pt x="16200" y="7817"/>
                    <a:pt x="13782" y="5400"/>
                    <a:pt x="10800" y="5400"/>
                  </a:cubicBezTo>
                  <a:cubicBezTo>
                    <a:pt x="7817" y="5400"/>
                    <a:pt x="5400" y="7817"/>
                    <a:pt x="5400" y="10800"/>
                  </a:cubicBezTo>
                  <a:lnTo>
                    <a:pt x="0" y="10800"/>
                  </a:lnTo>
                  <a:cubicBezTo>
                    <a:pt x="0" y="4835"/>
                    <a:pt x="4835" y="0"/>
                    <a:pt x="10800" y="0"/>
                  </a:cubicBezTo>
                  <a:cubicBezTo>
                    <a:pt x="16764" y="0"/>
                    <a:pt x="21599" y="4835"/>
                    <a:pt x="21600" y="10799"/>
                  </a:cubicBezTo>
                  <a:lnTo>
                    <a:pt x="21600" y="10800"/>
                  </a:lnTo>
                  <a:lnTo>
                    <a:pt x="24300" y="10800"/>
                  </a:lnTo>
                  <a:lnTo>
                    <a:pt x="18900" y="16200"/>
                  </a:lnTo>
                  <a:lnTo>
                    <a:pt x="13500" y="10800"/>
                  </a:lnTo>
                  <a:lnTo>
                    <a:pt x="16200" y="1080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3" name="Freeform 22"/>
            <p:cNvSpPr>
              <a:spLocks/>
            </p:cNvSpPr>
            <p:nvPr/>
          </p:nvSpPr>
          <p:spPr bwMode="auto">
            <a:xfrm>
              <a:off x="2256" y="2304"/>
              <a:ext cx="2592" cy="1248"/>
            </a:xfrm>
            <a:custGeom>
              <a:avLst/>
              <a:gdLst>
                <a:gd name="T0" fmla="*/ 96 w 2592"/>
                <a:gd name="T1" fmla="*/ 1248 h 1248"/>
                <a:gd name="T2" fmla="*/ 480 w 2592"/>
                <a:gd name="T3" fmla="*/ 960 h 1248"/>
                <a:gd name="T4" fmla="*/ 0 w 2592"/>
                <a:gd name="T5" fmla="*/ 960 h 1248"/>
                <a:gd name="T6" fmla="*/ 1440 w 2592"/>
                <a:gd name="T7" fmla="*/ 0 h 1248"/>
                <a:gd name="T8" fmla="*/ 2592 w 2592"/>
                <a:gd name="T9" fmla="*/ 0 h 1248"/>
                <a:gd name="T10" fmla="*/ 1152 w 2592"/>
                <a:gd name="T11" fmla="*/ 960 h 1248"/>
                <a:gd name="T12" fmla="*/ 720 w 2592"/>
                <a:gd name="T13" fmla="*/ 960 h 1248"/>
                <a:gd name="T14" fmla="*/ 336 w 2592"/>
                <a:gd name="T15" fmla="*/ 1248 h 124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592" h="1248">
                  <a:moveTo>
                    <a:pt x="96" y="1248"/>
                  </a:moveTo>
                  <a:lnTo>
                    <a:pt x="480" y="960"/>
                  </a:lnTo>
                  <a:lnTo>
                    <a:pt x="0" y="960"/>
                  </a:lnTo>
                  <a:lnTo>
                    <a:pt x="1440" y="0"/>
                  </a:lnTo>
                  <a:lnTo>
                    <a:pt x="2592" y="0"/>
                  </a:lnTo>
                  <a:lnTo>
                    <a:pt x="1152" y="960"/>
                  </a:lnTo>
                  <a:lnTo>
                    <a:pt x="720" y="960"/>
                  </a:lnTo>
                  <a:lnTo>
                    <a:pt x="336" y="1248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24015" name="Line 47"/>
          <p:cNvSpPr>
            <a:spLocks noChangeShapeType="1"/>
          </p:cNvSpPr>
          <p:nvPr/>
        </p:nvSpPr>
        <p:spPr bwMode="auto">
          <a:xfrm flipV="1">
            <a:off x="5562600" y="3810000"/>
            <a:ext cx="0" cy="762000"/>
          </a:xfrm>
          <a:prstGeom prst="line">
            <a:avLst/>
          </a:prstGeom>
          <a:noFill/>
          <a:ln w="28575">
            <a:solidFill>
              <a:srgbClr val="99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4016" name="Text Box 48"/>
          <p:cNvSpPr txBox="1">
            <a:spLocks noChangeArrowheads="1"/>
          </p:cNvSpPr>
          <p:nvPr/>
        </p:nvSpPr>
        <p:spPr bwMode="auto">
          <a:xfrm>
            <a:off x="5181600" y="40386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9900CC"/>
                </a:solidFill>
              </a:rPr>
              <a:t>A</a:t>
            </a:r>
          </a:p>
        </p:txBody>
      </p:sp>
      <p:sp>
        <p:nvSpPr>
          <p:cNvPr id="724017" name="Text Box 49"/>
          <p:cNvSpPr txBox="1">
            <a:spLocks noChangeArrowheads="1"/>
          </p:cNvSpPr>
          <p:nvPr/>
        </p:nvSpPr>
        <p:spPr bwMode="auto">
          <a:xfrm>
            <a:off x="76200" y="2225675"/>
            <a:ext cx="49530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Current flows in the loop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There is a torque on the current loop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Loop flips up to align with </a:t>
            </a:r>
            <a:r>
              <a:rPr lang="en-US" sz="2400" b="1">
                <a:solidFill>
                  <a:schemeClr val="accent2"/>
                </a:solidFill>
              </a:rPr>
              <a:t>B</a:t>
            </a:r>
            <a:r>
              <a:rPr lang="en-US" sz="2400">
                <a:solidFill>
                  <a:schemeClr val="accent2"/>
                </a:solidFill>
              </a:rPr>
              <a:t>-field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Current reverses when it gets there</a:t>
            </a:r>
          </a:p>
        </p:txBody>
      </p:sp>
      <p:grpSp>
        <p:nvGrpSpPr>
          <p:cNvPr id="724024" name="Group 56"/>
          <p:cNvGrpSpPr>
            <a:grpSpLocks/>
          </p:cNvGrpSpPr>
          <p:nvPr/>
        </p:nvGrpSpPr>
        <p:grpSpPr bwMode="auto">
          <a:xfrm>
            <a:off x="3886200" y="3733800"/>
            <a:ext cx="3505200" cy="1371600"/>
            <a:chOff x="2448" y="2352"/>
            <a:chExt cx="2208" cy="864"/>
          </a:xfrm>
        </p:grpSpPr>
        <p:sp>
          <p:nvSpPr>
            <p:cNvPr id="23576" name="Line 50"/>
            <p:cNvSpPr>
              <a:spLocks noChangeShapeType="1"/>
            </p:cNvSpPr>
            <p:nvPr/>
          </p:nvSpPr>
          <p:spPr bwMode="auto">
            <a:xfrm flipV="1">
              <a:off x="2448" y="2352"/>
              <a:ext cx="1248" cy="864"/>
            </a:xfrm>
            <a:prstGeom prst="line">
              <a:avLst/>
            </a:prstGeom>
            <a:noFill/>
            <a:ln w="28575">
              <a:solidFill>
                <a:srgbClr val="9966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7" name="Line 51"/>
            <p:cNvSpPr>
              <a:spLocks noChangeShapeType="1"/>
            </p:cNvSpPr>
            <p:nvPr/>
          </p:nvSpPr>
          <p:spPr bwMode="auto">
            <a:xfrm flipV="1">
              <a:off x="3408" y="2352"/>
              <a:ext cx="1248" cy="864"/>
            </a:xfrm>
            <a:prstGeom prst="line">
              <a:avLst/>
            </a:prstGeom>
            <a:noFill/>
            <a:ln w="28575">
              <a:solidFill>
                <a:srgbClr val="9966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8" name="Line 52"/>
            <p:cNvSpPr>
              <a:spLocks noChangeShapeType="1"/>
            </p:cNvSpPr>
            <p:nvPr/>
          </p:nvSpPr>
          <p:spPr bwMode="auto">
            <a:xfrm>
              <a:off x="3696" y="2352"/>
              <a:ext cx="912" cy="0"/>
            </a:xfrm>
            <a:prstGeom prst="line">
              <a:avLst/>
            </a:prstGeom>
            <a:noFill/>
            <a:ln w="28575">
              <a:solidFill>
                <a:srgbClr val="9966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9" name="Line 53"/>
            <p:cNvSpPr>
              <a:spLocks noChangeShapeType="1"/>
            </p:cNvSpPr>
            <p:nvPr/>
          </p:nvSpPr>
          <p:spPr bwMode="auto">
            <a:xfrm flipH="1">
              <a:off x="2976" y="3216"/>
              <a:ext cx="432" cy="0"/>
            </a:xfrm>
            <a:prstGeom prst="line">
              <a:avLst/>
            </a:prstGeom>
            <a:noFill/>
            <a:ln w="28575">
              <a:solidFill>
                <a:srgbClr val="9966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0" name="Line 54"/>
            <p:cNvSpPr>
              <a:spLocks noChangeShapeType="1"/>
            </p:cNvSpPr>
            <p:nvPr/>
          </p:nvSpPr>
          <p:spPr bwMode="auto">
            <a:xfrm flipH="1">
              <a:off x="2448" y="3216"/>
              <a:ext cx="336" cy="0"/>
            </a:xfrm>
            <a:prstGeom prst="line">
              <a:avLst/>
            </a:prstGeom>
            <a:noFill/>
            <a:ln w="28575">
              <a:solidFill>
                <a:srgbClr val="9966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724025" name="Object 57"/>
          <p:cNvGraphicFramePr>
            <a:graphicFrameLocks noChangeAspect="1"/>
          </p:cNvGraphicFramePr>
          <p:nvPr/>
        </p:nvGraphicFramePr>
        <p:xfrm>
          <a:off x="4824413" y="2438400"/>
          <a:ext cx="1652587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33" name="Equation" r:id="rId3" imgW="672516" imgH="177646" progId="Equation.DSMT4">
                  <p:embed/>
                </p:oleObj>
              </mc:Choice>
              <mc:Fallback>
                <p:oleObj name="Equation" r:id="rId3" imgW="672516" imgH="177646" progId="Equation.DSMT4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4413" y="2438400"/>
                        <a:ext cx="1652587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4026" name="Line 58"/>
          <p:cNvSpPr>
            <a:spLocks noChangeShapeType="1"/>
          </p:cNvSpPr>
          <p:nvPr/>
        </p:nvSpPr>
        <p:spPr bwMode="auto">
          <a:xfrm flipV="1">
            <a:off x="5562600" y="3962400"/>
            <a:ext cx="914400" cy="6096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4027" name="Text Box 59"/>
          <p:cNvSpPr txBox="1">
            <a:spLocks noChangeArrowheads="1"/>
          </p:cNvSpPr>
          <p:nvPr/>
        </p:nvSpPr>
        <p:spPr bwMode="auto">
          <a:xfrm>
            <a:off x="6019800" y="36576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accent2"/>
                </a:solidFill>
                <a:sym typeface="Symbol" pitchFamily="18" charset="2"/>
              </a:rPr>
              <a:t></a:t>
            </a:r>
          </a:p>
        </p:txBody>
      </p:sp>
      <p:sp>
        <p:nvSpPr>
          <p:cNvPr id="724028" name="Line 60"/>
          <p:cNvSpPr>
            <a:spLocks noChangeShapeType="1"/>
          </p:cNvSpPr>
          <p:nvPr/>
        </p:nvSpPr>
        <p:spPr bwMode="auto">
          <a:xfrm flipV="1">
            <a:off x="4572000" y="3733800"/>
            <a:ext cx="0" cy="762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4029" name="Text Box 61"/>
          <p:cNvSpPr txBox="1">
            <a:spLocks noChangeArrowheads="1"/>
          </p:cNvSpPr>
          <p:nvPr/>
        </p:nvSpPr>
        <p:spPr bwMode="auto">
          <a:xfrm>
            <a:off x="4191000" y="39624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724030" name="Line 62"/>
          <p:cNvSpPr>
            <a:spLocks noChangeShapeType="1"/>
          </p:cNvSpPr>
          <p:nvPr/>
        </p:nvSpPr>
        <p:spPr bwMode="auto">
          <a:xfrm>
            <a:off x="6477000" y="4495800"/>
            <a:ext cx="0" cy="762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4031" name="Text Box 63"/>
          <p:cNvSpPr txBox="1">
            <a:spLocks noChangeArrowheads="1"/>
          </p:cNvSpPr>
          <p:nvPr/>
        </p:nvSpPr>
        <p:spPr bwMode="auto">
          <a:xfrm>
            <a:off x="6553200" y="47244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724034" name="Text Box 66"/>
          <p:cNvSpPr txBox="1">
            <a:spLocks noChangeArrowheads="1"/>
          </p:cNvSpPr>
          <p:nvPr/>
        </p:nvSpPr>
        <p:spPr bwMode="auto">
          <a:xfrm>
            <a:off x="0" y="3962400"/>
            <a:ext cx="3048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</a:rPr>
              <a:t>To improve it, make the loop repeat many times</a:t>
            </a:r>
          </a:p>
        </p:txBody>
      </p:sp>
      <p:graphicFrame>
        <p:nvGraphicFramePr>
          <p:cNvPr id="724035" name="Object 67"/>
          <p:cNvGraphicFramePr>
            <a:graphicFrameLocks noChangeAspect="1"/>
          </p:cNvGraphicFramePr>
          <p:nvPr/>
        </p:nvGraphicFramePr>
        <p:xfrm>
          <a:off x="381000" y="5562600"/>
          <a:ext cx="1901825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34" name="Equation" r:id="rId5" imgW="774028" imgH="177646" progId="Equation.DSMT4">
                  <p:embed/>
                </p:oleObj>
              </mc:Choice>
              <mc:Fallback>
                <p:oleObj name="Equation" r:id="rId5" imgW="774028" imgH="177646" progId="Equation.DSMT4">
                  <p:embed/>
                  <p:pic>
                    <p:nvPicPr>
                      <p:cNvPr id="0" name="Object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562600"/>
                        <a:ext cx="1901825" cy="392113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prstDash val="sysDot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4038" name="Freeform 70"/>
          <p:cNvSpPr>
            <a:spLocks/>
          </p:cNvSpPr>
          <p:nvPr/>
        </p:nvSpPr>
        <p:spPr bwMode="auto">
          <a:xfrm>
            <a:off x="3962400" y="2667000"/>
            <a:ext cx="2667000" cy="3657600"/>
          </a:xfrm>
          <a:custGeom>
            <a:avLst/>
            <a:gdLst>
              <a:gd name="T0" fmla="*/ 2147483647 w 1680"/>
              <a:gd name="T1" fmla="*/ 2147483647 h 2304"/>
              <a:gd name="T2" fmla="*/ 2147483647 w 1680"/>
              <a:gd name="T3" fmla="*/ 2147483647 h 2304"/>
              <a:gd name="T4" fmla="*/ 2147483647 w 1680"/>
              <a:gd name="T5" fmla="*/ 2147483647 h 2304"/>
              <a:gd name="T6" fmla="*/ 2147483647 w 1680"/>
              <a:gd name="T7" fmla="*/ 0 h 2304"/>
              <a:gd name="T8" fmla="*/ 2147483647 w 1680"/>
              <a:gd name="T9" fmla="*/ 2147483647 h 2304"/>
              <a:gd name="T10" fmla="*/ 2147483647 w 1680"/>
              <a:gd name="T11" fmla="*/ 2147483647 h 2304"/>
              <a:gd name="T12" fmla="*/ 2147483647 w 1680"/>
              <a:gd name="T13" fmla="*/ 2147483647 h 2304"/>
              <a:gd name="T14" fmla="*/ 0 w 1680"/>
              <a:gd name="T15" fmla="*/ 2147483647 h 230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680" h="2304">
                <a:moveTo>
                  <a:pt x="48" y="1728"/>
                </a:moveTo>
                <a:lnTo>
                  <a:pt x="288" y="1536"/>
                </a:lnTo>
                <a:lnTo>
                  <a:pt x="288" y="960"/>
                </a:lnTo>
                <a:lnTo>
                  <a:pt x="1680" y="0"/>
                </a:lnTo>
                <a:lnTo>
                  <a:pt x="1680" y="1344"/>
                </a:lnTo>
                <a:lnTo>
                  <a:pt x="336" y="2304"/>
                </a:lnTo>
                <a:lnTo>
                  <a:pt x="336" y="1728"/>
                </a:lnTo>
                <a:lnTo>
                  <a:pt x="0" y="1968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3991" name="Arc 23"/>
          <p:cNvSpPr>
            <a:spLocks/>
          </p:cNvSpPr>
          <p:nvPr/>
        </p:nvSpPr>
        <p:spPr bwMode="auto">
          <a:xfrm>
            <a:off x="4094163" y="5334000"/>
            <a:ext cx="250825" cy="457200"/>
          </a:xfrm>
          <a:custGeom>
            <a:avLst/>
            <a:gdLst>
              <a:gd name="T0" fmla="*/ 2456118 w 23662"/>
              <a:gd name="T1" fmla="*/ 0 h 43200"/>
              <a:gd name="T2" fmla="*/ 0 w 23662"/>
              <a:gd name="T3" fmla="*/ 51092195 h 43200"/>
              <a:gd name="T4" fmla="*/ 2456118 w 23662"/>
              <a:gd name="T5" fmla="*/ 25604788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3662" h="43200" fill="none" extrusionOk="0">
                <a:moveTo>
                  <a:pt x="2061" y="0"/>
                </a:moveTo>
                <a:cubicBezTo>
                  <a:pt x="13991" y="0"/>
                  <a:pt x="23662" y="9670"/>
                  <a:pt x="23662" y="21600"/>
                </a:cubicBezTo>
                <a:cubicBezTo>
                  <a:pt x="23662" y="33529"/>
                  <a:pt x="13991" y="43200"/>
                  <a:pt x="2062" y="43200"/>
                </a:cubicBezTo>
                <a:cubicBezTo>
                  <a:pt x="1373" y="43200"/>
                  <a:pt x="685" y="43167"/>
                  <a:pt x="-1" y="43101"/>
                </a:cubicBezTo>
              </a:path>
              <a:path w="23662" h="43200" stroke="0" extrusionOk="0">
                <a:moveTo>
                  <a:pt x="2061" y="0"/>
                </a:moveTo>
                <a:cubicBezTo>
                  <a:pt x="13991" y="0"/>
                  <a:pt x="23662" y="9670"/>
                  <a:pt x="23662" y="21600"/>
                </a:cubicBezTo>
                <a:cubicBezTo>
                  <a:pt x="23662" y="33529"/>
                  <a:pt x="13991" y="43200"/>
                  <a:pt x="2062" y="43200"/>
                </a:cubicBezTo>
                <a:cubicBezTo>
                  <a:pt x="1373" y="43200"/>
                  <a:pt x="685" y="43167"/>
                  <a:pt x="-1" y="43101"/>
                </a:cubicBezTo>
                <a:lnTo>
                  <a:pt x="2062" y="21600"/>
                </a:lnTo>
                <a:lnTo>
                  <a:pt x="2061" y="0"/>
                </a:lnTo>
                <a:close/>
              </a:path>
            </a:pathLst>
          </a:custGeom>
          <a:noFill/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3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3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24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23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9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239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239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23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23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9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239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239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23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23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23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23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9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239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239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24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0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240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240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724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724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0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240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240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724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724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724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724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0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7240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7240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72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0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7240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7240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724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724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724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3993" grpId="0" animBg="1"/>
      <p:bldP spid="723975" grpId="0" build="p"/>
      <p:bldP spid="724015" grpId="0" animBg="1"/>
      <p:bldP spid="724016" grpId="0"/>
      <p:bldP spid="724017" grpId="0" build="p"/>
      <p:bldP spid="724026" grpId="0" animBg="1"/>
      <p:bldP spid="724027" grpId="0"/>
      <p:bldP spid="724028" grpId="0" animBg="1"/>
      <p:bldP spid="724029" grpId="0"/>
      <p:bldP spid="724030" grpId="0" animBg="1"/>
      <p:bldP spid="724031" grpId="0"/>
      <p:bldP spid="724034" grpId="0" build="p"/>
      <p:bldP spid="724038" grpId="0" animBg="1"/>
      <p:bldP spid="72399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635" name="Text Box 3"/>
          <p:cNvSpPr txBox="1">
            <a:spLocks noChangeArrowheads="1"/>
          </p:cNvSpPr>
          <p:nvPr/>
        </p:nvSpPr>
        <p:spPr bwMode="auto">
          <a:xfrm>
            <a:off x="0" y="3171825"/>
            <a:ext cx="56388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Vectors in the plane are easy to draw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</a:rPr>
              <a:t>Vectors perpendicular to the plane are hard</a:t>
            </a:r>
          </a:p>
          <a:p>
            <a:pPr lvl="1"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</a:rPr>
              <a:t>Coming out of the plane</a:t>
            </a:r>
          </a:p>
          <a:p>
            <a:pPr lvl="1" eaLnBrk="1" hangingPunct="1">
              <a:buFontTx/>
              <a:buChar char="•"/>
            </a:pPr>
            <a:r>
              <a:rPr lang="en-US" sz="2400">
                <a:solidFill>
                  <a:srgbClr val="FF0000"/>
                </a:solidFill>
              </a:rPr>
              <a:t>Going into the plane</a:t>
            </a:r>
          </a:p>
        </p:txBody>
      </p:sp>
      <p:sp>
        <p:nvSpPr>
          <p:cNvPr id="3075" name="Text Box 8"/>
          <p:cNvSpPr txBox="1">
            <a:spLocks noChangeArrowheads="1"/>
          </p:cNvSpPr>
          <p:nvPr/>
        </p:nvSpPr>
        <p:spPr bwMode="auto">
          <a:xfrm>
            <a:off x="0" y="0"/>
            <a:ext cx="8991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4400">
                <a:solidFill>
                  <a:schemeClr val="tx1"/>
                </a:solidFill>
              </a:rPr>
              <a:t>The Right Hand Rule</a:t>
            </a:r>
          </a:p>
        </p:txBody>
      </p:sp>
      <p:grpSp>
        <p:nvGrpSpPr>
          <p:cNvPr id="709647" name="Group 15"/>
          <p:cNvGrpSpPr>
            <a:grpSpLocks/>
          </p:cNvGrpSpPr>
          <p:nvPr/>
        </p:nvGrpSpPr>
        <p:grpSpPr bwMode="auto">
          <a:xfrm>
            <a:off x="3886200" y="4086225"/>
            <a:ext cx="152400" cy="152400"/>
            <a:chOff x="1392" y="1008"/>
            <a:chExt cx="96" cy="96"/>
          </a:xfrm>
        </p:grpSpPr>
        <p:sp>
          <p:nvSpPr>
            <p:cNvPr id="3092" name="Oval 11"/>
            <p:cNvSpPr>
              <a:spLocks noChangeArrowheads="1"/>
            </p:cNvSpPr>
            <p:nvPr/>
          </p:nvSpPr>
          <p:spPr bwMode="auto">
            <a:xfrm>
              <a:off x="1392" y="1008"/>
              <a:ext cx="96" cy="96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3" name="Oval 12"/>
            <p:cNvSpPr>
              <a:spLocks noChangeArrowheads="1"/>
            </p:cNvSpPr>
            <p:nvPr/>
          </p:nvSpPr>
          <p:spPr bwMode="auto">
            <a:xfrm>
              <a:off x="1424" y="1040"/>
              <a:ext cx="35" cy="3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09648" name="Group 16"/>
          <p:cNvGrpSpPr>
            <a:grpSpLocks/>
          </p:cNvGrpSpPr>
          <p:nvPr/>
        </p:nvGrpSpPr>
        <p:grpSpPr bwMode="auto">
          <a:xfrm>
            <a:off x="3886200" y="4467225"/>
            <a:ext cx="152400" cy="152400"/>
            <a:chOff x="1776" y="1008"/>
            <a:chExt cx="96" cy="96"/>
          </a:xfrm>
        </p:grpSpPr>
        <p:sp>
          <p:nvSpPr>
            <p:cNvPr id="3090" name="Line 13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1" name="Line 14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9653" name="Text Box 21"/>
          <p:cNvSpPr txBox="1">
            <a:spLocks noChangeArrowheads="1"/>
          </p:cNvSpPr>
          <p:nvPr/>
        </p:nvSpPr>
        <p:spPr bwMode="auto">
          <a:xfrm>
            <a:off x="0" y="914400"/>
            <a:ext cx="914400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009900"/>
                </a:solidFill>
              </a:rPr>
              <a:t>To figure out the direction of magnetic force, use the following steps:</a:t>
            </a:r>
          </a:p>
          <a:p>
            <a:pPr eaLnBrk="1" hangingPunct="1">
              <a:buFontTx/>
              <a:buAutoNum type="arabicPeriod"/>
            </a:pPr>
            <a:r>
              <a:rPr lang="en-US" sz="2400">
                <a:solidFill>
                  <a:srgbClr val="009900"/>
                </a:solidFill>
              </a:rPr>
              <a:t>Point your fingers straight out in direction of first vector</a:t>
            </a:r>
            <a:r>
              <a:rPr lang="en-US" sz="2400" b="1">
                <a:solidFill>
                  <a:srgbClr val="009900"/>
                </a:solidFill>
              </a:rPr>
              <a:t> v</a:t>
            </a:r>
            <a:endParaRPr lang="en-US" sz="2400">
              <a:solidFill>
                <a:srgbClr val="009900"/>
              </a:solidFill>
            </a:endParaRPr>
          </a:p>
          <a:p>
            <a:pPr eaLnBrk="1" hangingPunct="1">
              <a:buFontTx/>
              <a:buAutoNum type="arabicPeriod"/>
            </a:pPr>
            <a:r>
              <a:rPr lang="en-US" sz="2400">
                <a:solidFill>
                  <a:srgbClr val="009900"/>
                </a:solidFill>
              </a:rPr>
              <a:t>Twist your hand so when you curl your fingers, they point in the direction of </a:t>
            </a:r>
            <a:r>
              <a:rPr lang="en-US" sz="2400" b="1">
                <a:solidFill>
                  <a:srgbClr val="009900"/>
                </a:solidFill>
              </a:rPr>
              <a:t>B</a:t>
            </a:r>
          </a:p>
          <a:p>
            <a:pPr eaLnBrk="1" hangingPunct="1">
              <a:buFontTx/>
              <a:buAutoNum type="arabicPeriod"/>
            </a:pPr>
            <a:r>
              <a:rPr lang="en-US" sz="2400">
                <a:solidFill>
                  <a:srgbClr val="009900"/>
                </a:solidFill>
              </a:rPr>
              <a:t>Your thumb now points in the direction of </a:t>
            </a:r>
            <a:r>
              <a:rPr lang="en-US" sz="2400" b="1">
                <a:solidFill>
                  <a:srgbClr val="009900"/>
                </a:solidFill>
              </a:rPr>
              <a:t>v</a:t>
            </a:r>
            <a:r>
              <a:rPr lang="en-US" sz="2400" b="1">
                <a:solidFill>
                  <a:srgbClr val="009900"/>
                </a:solidFill>
                <a:sym typeface="Symbol" pitchFamily="18" charset="2"/>
              </a:rPr>
              <a:t> </a:t>
            </a:r>
            <a:r>
              <a:rPr lang="en-US" sz="2400" b="1">
                <a:solidFill>
                  <a:srgbClr val="009900"/>
                </a:solidFill>
              </a:rPr>
              <a:t>B</a:t>
            </a:r>
          </a:p>
          <a:p>
            <a:pPr eaLnBrk="1" hangingPunct="1">
              <a:buFontTx/>
              <a:buAutoNum type="arabicPeriod"/>
            </a:pPr>
            <a:r>
              <a:rPr lang="en-US" sz="2400">
                <a:solidFill>
                  <a:srgbClr val="009900"/>
                </a:solidFill>
              </a:rPr>
              <a:t>If </a:t>
            </a:r>
            <a:r>
              <a:rPr lang="en-US" sz="2400" i="1">
                <a:solidFill>
                  <a:srgbClr val="009900"/>
                </a:solidFill>
              </a:rPr>
              <a:t>q</a:t>
            </a:r>
            <a:r>
              <a:rPr lang="en-US" sz="2400">
                <a:solidFill>
                  <a:srgbClr val="009900"/>
                </a:solidFill>
              </a:rPr>
              <a:t> is negative, change the sign</a:t>
            </a:r>
          </a:p>
        </p:txBody>
      </p:sp>
      <p:sp>
        <p:nvSpPr>
          <p:cNvPr id="709655" name="Line 23"/>
          <p:cNvSpPr>
            <a:spLocks noChangeShapeType="1"/>
          </p:cNvSpPr>
          <p:nvPr/>
        </p:nvSpPr>
        <p:spPr bwMode="auto">
          <a:xfrm flipH="1" flipV="1">
            <a:off x="5257800" y="3048000"/>
            <a:ext cx="16764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3080" name="Object 24"/>
          <p:cNvGraphicFramePr>
            <a:graphicFrameLocks noChangeAspect="1"/>
          </p:cNvGraphicFramePr>
          <p:nvPr/>
        </p:nvGraphicFramePr>
        <p:xfrm>
          <a:off x="152400" y="304800"/>
          <a:ext cx="16510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6" name="Equation" r:id="rId3" imgW="672808" imgH="203112" progId="Equation.DSMT4">
                  <p:embed/>
                </p:oleObj>
              </mc:Choice>
              <mc:Fallback>
                <p:oleObj name="Equation" r:id="rId3" imgW="672808" imgH="203112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04800"/>
                        <a:ext cx="16510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81" name="Picture 17" descr="bs01202_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362200"/>
            <a:ext cx="1387475" cy="190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9657" name="Text Box 25"/>
          <p:cNvSpPr txBox="1">
            <a:spLocks noChangeArrowheads="1"/>
          </p:cNvSpPr>
          <p:nvPr/>
        </p:nvSpPr>
        <p:spPr bwMode="auto">
          <a:xfrm>
            <a:off x="5334000" y="32004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709658" name="Line 26"/>
          <p:cNvSpPr>
            <a:spLocks noChangeShapeType="1"/>
          </p:cNvSpPr>
          <p:nvPr/>
        </p:nvSpPr>
        <p:spPr bwMode="auto">
          <a:xfrm>
            <a:off x="6858000" y="3276600"/>
            <a:ext cx="1981200" cy="53340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9659" name="Text Box 27"/>
          <p:cNvSpPr txBox="1">
            <a:spLocks noChangeArrowheads="1"/>
          </p:cNvSpPr>
          <p:nvPr/>
        </p:nvSpPr>
        <p:spPr bwMode="auto">
          <a:xfrm>
            <a:off x="8153400" y="31242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709660" name="Line 28"/>
          <p:cNvSpPr>
            <a:spLocks noChangeShapeType="1"/>
          </p:cNvSpPr>
          <p:nvPr/>
        </p:nvSpPr>
        <p:spPr bwMode="auto">
          <a:xfrm flipV="1">
            <a:off x="6858000" y="2057400"/>
            <a:ext cx="304800" cy="1219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9661" name="Text Box 29"/>
          <p:cNvSpPr txBox="1">
            <a:spLocks noChangeArrowheads="1"/>
          </p:cNvSpPr>
          <p:nvPr/>
        </p:nvSpPr>
        <p:spPr bwMode="auto">
          <a:xfrm>
            <a:off x="7239000" y="22860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tx1"/>
                </a:solidFill>
              </a:rPr>
              <a:t>v </a:t>
            </a:r>
            <a:r>
              <a:rPr lang="en-US" sz="2400">
                <a:solidFill>
                  <a:schemeClr val="tx1"/>
                </a:solidFill>
                <a:sym typeface="Symbol" pitchFamily="18" charset="2"/>
              </a:rPr>
              <a:t> </a:t>
            </a:r>
            <a:r>
              <a:rPr lang="en-US" sz="2400" b="1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709662" name="Rectangle 30"/>
          <p:cNvSpPr>
            <a:spLocks noChangeArrowheads="1"/>
          </p:cNvSpPr>
          <p:nvPr/>
        </p:nvSpPr>
        <p:spPr bwMode="auto">
          <a:xfrm>
            <a:off x="152400" y="5029200"/>
            <a:ext cx="8839200" cy="18288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09663" name="Object 31"/>
          <p:cNvGraphicFramePr>
            <a:graphicFrameLocks noChangeAspect="1"/>
          </p:cNvGraphicFramePr>
          <p:nvPr/>
        </p:nvGraphicFramePr>
        <p:xfrm>
          <a:off x="198438" y="5029200"/>
          <a:ext cx="3897312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7" name="Equation" r:id="rId6" imgW="1612900" imgH="762000" progId="Equation.DSMT4">
                  <p:embed/>
                </p:oleObj>
              </mc:Choice>
              <mc:Fallback>
                <p:oleObj name="Equation" r:id="rId6" imgW="1612900" imgH="762000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438" y="5029200"/>
                        <a:ext cx="3897312" cy="163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9664" name="Object 32"/>
          <p:cNvGraphicFramePr>
            <a:graphicFrameLocks noChangeAspect="1"/>
          </p:cNvGraphicFramePr>
          <p:nvPr/>
        </p:nvGraphicFramePr>
        <p:xfrm>
          <a:off x="4052888" y="5526088"/>
          <a:ext cx="4910137" cy="1255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8" name="Equation" r:id="rId8" imgW="2032000" imgH="584200" progId="Equation.DSMT4">
                  <p:embed/>
                </p:oleObj>
              </mc:Choice>
              <mc:Fallback>
                <p:oleObj name="Equation" r:id="rId8" imgW="2032000" imgH="584200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2888" y="5526088"/>
                        <a:ext cx="4910137" cy="1255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9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9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096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096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709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096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096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709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096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096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709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096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096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0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0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0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0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0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0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0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0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7096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7096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096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7096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709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709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709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9635" grpId="0" build="p"/>
      <p:bldP spid="709653" grpId="0" build="p"/>
      <p:bldP spid="709655" grpId="0" animBg="1"/>
      <p:bldP spid="709657" grpId="0"/>
      <p:bldP spid="709658" grpId="0" animBg="1"/>
      <p:bldP spid="709659" grpId="0"/>
      <p:bldP spid="709660" grpId="0" animBg="1"/>
      <p:bldP spid="709661" grpId="0"/>
      <p:bldP spid="70966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/>
          <p:cNvSpPr txBox="1">
            <a:spLocks noChangeArrowheads="1"/>
          </p:cNvSpPr>
          <p:nvPr/>
        </p:nvSpPr>
        <p:spPr bwMode="auto">
          <a:xfrm>
            <a:off x="0" y="0"/>
            <a:ext cx="8991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4400">
                <a:solidFill>
                  <a:schemeClr val="tx1"/>
                </a:solidFill>
              </a:rPr>
              <a:t>Finding the direction</a:t>
            </a:r>
          </a:p>
        </p:txBody>
      </p:sp>
      <p:grpSp>
        <p:nvGrpSpPr>
          <p:cNvPr id="711813" name="Group 133"/>
          <p:cNvGrpSpPr>
            <a:grpSpLocks/>
          </p:cNvGrpSpPr>
          <p:nvPr/>
        </p:nvGrpSpPr>
        <p:grpSpPr bwMode="auto">
          <a:xfrm>
            <a:off x="533400" y="4038600"/>
            <a:ext cx="2819400" cy="2514600"/>
            <a:chOff x="720" y="2064"/>
            <a:chExt cx="1776" cy="1584"/>
          </a:xfrm>
        </p:grpSpPr>
        <p:sp>
          <p:nvSpPr>
            <p:cNvPr id="4194" name="Line 42"/>
            <p:cNvSpPr>
              <a:spLocks noChangeShapeType="1"/>
            </p:cNvSpPr>
            <p:nvPr/>
          </p:nvSpPr>
          <p:spPr bwMode="auto">
            <a:xfrm flipV="1">
              <a:off x="912" y="2448"/>
              <a:ext cx="1440" cy="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95" name="Text Box 51"/>
            <p:cNvSpPr txBox="1">
              <a:spLocks noChangeArrowheads="1"/>
            </p:cNvSpPr>
            <p:nvPr/>
          </p:nvSpPr>
          <p:spPr bwMode="auto">
            <a:xfrm>
              <a:off x="1104" y="2064"/>
              <a:ext cx="9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chemeClr val="tx1"/>
                  </a:solidFill>
                </a:rPr>
                <a:t>Ca</a:t>
              </a:r>
              <a:r>
                <a:rPr lang="en-US" sz="2400" b="1" baseline="30000">
                  <a:solidFill>
                    <a:schemeClr val="tx1"/>
                  </a:solidFill>
                </a:rPr>
                <a:t>+2</a:t>
              </a:r>
              <a:r>
                <a:rPr lang="en-US" sz="2400" b="1">
                  <a:solidFill>
                    <a:schemeClr val="tx1"/>
                  </a:solidFill>
                </a:rPr>
                <a:t> ion</a:t>
              </a:r>
            </a:p>
          </p:txBody>
        </p:sp>
        <p:sp>
          <p:nvSpPr>
            <p:cNvPr id="4196" name="Line 109"/>
            <p:cNvSpPr>
              <a:spLocks noChangeShapeType="1"/>
            </p:cNvSpPr>
            <p:nvPr/>
          </p:nvSpPr>
          <p:spPr bwMode="auto">
            <a:xfrm flipV="1">
              <a:off x="912" y="2688"/>
              <a:ext cx="1440" cy="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97" name="Line 110"/>
            <p:cNvSpPr>
              <a:spLocks noChangeShapeType="1"/>
            </p:cNvSpPr>
            <p:nvPr/>
          </p:nvSpPr>
          <p:spPr bwMode="auto">
            <a:xfrm flipV="1">
              <a:off x="912" y="2928"/>
              <a:ext cx="1440" cy="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98" name="Line 111"/>
            <p:cNvSpPr>
              <a:spLocks noChangeShapeType="1"/>
            </p:cNvSpPr>
            <p:nvPr/>
          </p:nvSpPr>
          <p:spPr bwMode="auto">
            <a:xfrm flipV="1">
              <a:off x="912" y="3168"/>
              <a:ext cx="1440" cy="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99" name="Line 112"/>
            <p:cNvSpPr>
              <a:spLocks noChangeShapeType="1"/>
            </p:cNvSpPr>
            <p:nvPr/>
          </p:nvSpPr>
          <p:spPr bwMode="auto">
            <a:xfrm flipV="1">
              <a:off x="912" y="3408"/>
              <a:ext cx="1440" cy="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0" name="Line 113"/>
            <p:cNvSpPr>
              <a:spLocks noChangeShapeType="1"/>
            </p:cNvSpPr>
            <p:nvPr/>
          </p:nvSpPr>
          <p:spPr bwMode="auto">
            <a:xfrm flipV="1">
              <a:off x="912" y="3648"/>
              <a:ext cx="1440" cy="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1" name="Oval 48"/>
            <p:cNvSpPr>
              <a:spLocks noChangeArrowheads="1"/>
            </p:cNvSpPr>
            <p:nvPr/>
          </p:nvSpPr>
          <p:spPr bwMode="auto">
            <a:xfrm>
              <a:off x="1536" y="2928"/>
              <a:ext cx="240" cy="240"/>
            </a:xfrm>
            <a:prstGeom prst="ellipse">
              <a:avLst/>
            </a:prstGeom>
            <a:gradFill rotWithShape="1">
              <a:gsLst>
                <a:gs pos="0">
                  <a:srgbClr val="9900CC"/>
                </a:gs>
                <a:gs pos="100000">
                  <a:srgbClr val="47005E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 b="1"/>
                <a:t>Ca</a:t>
              </a:r>
            </a:p>
          </p:txBody>
        </p:sp>
        <p:sp>
          <p:nvSpPr>
            <p:cNvPr id="4202" name="Line 114"/>
            <p:cNvSpPr>
              <a:spLocks noChangeShapeType="1"/>
            </p:cNvSpPr>
            <p:nvPr/>
          </p:nvSpPr>
          <p:spPr bwMode="auto">
            <a:xfrm flipH="1" flipV="1">
              <a:off x="1008" y="3024"/>
              <a:ext cx="48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3" name="Text Box 115"/>
            <p:cNvSpPr txBox="1">
              <a:spLocks noChangeArrowheads="1"/>
            </p:cNvSpPr>
            <p:nvPr/>
          </p:nvSpPr>
          <p:spPr bwMode="auto">
            <a:xfrm>
              <a:off x="2208" y="2928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9900"/>
                  </a:solidFill>
                </a:rPr>
                <a:t>B</a:t>
              </a:r>
            </a:p>
          </p:txBody>
        </p:sp>
        <p:sp>
          <p:nvSpPr>
            <p:cNvPr id="4204" name="Text Box 116"/>
            <p:cNvSpPr txBox="1">
              <a:spLocks noChangeArrowheads="1"/>
            </p:cNvSpPr>
            <p:nvPr/>
          </p:nvSpPr>
          <p:spPr bwMode="auto">
            <a:xfrm>
              <a:off x="720" y="2928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FF0000"/>
                  </a:solidFill>
                </a:rPr>
                <a:t>v</a:t>
              </a:r>
            </a:p>
          </p:txBody>
        </p:sp>
      </p:grpSp>
      <p:grpSp>
        <p:nvGrpSpPr>
          <p:cNvPr id="711811" name="Group 131"/>
          <p:cNvGrpSpPr>
            <a:grpSpLocks/>
          </p:cNvGrpSpPr>
          <p:nvPr/>
        </p:nvGrpSpPr>
        <p:grpSpPr bwMode="auto">
          <a:xfrm>
            <a:off x="228600" y="685800"/>
            <a:ext cx="5334000" cy="1552575"/>
            <a:chOff x="144" y="432"/>
            <a:chExt cx="3360" cy="978"/>
          </a:xfrm>
        </p:grpSpPr>
        <p:graphicFrame>
          <p:nvGraphicFramePr>
            <p:cNvPr id="4185" name="Object 12"/>
            <p:cNvGraphicFramePr>
              <a:graphicFrameLocks noChangeAspect="1"/>
            </p:cNvGraphicFramePr>
            <p:nvPr/>
          </p:nvGraphicFramePr>
          <p:xfrm>
            <a:off x="2208" y="576"/>
            <a:ext cx="1040" cy="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97" name="Equation" r:id="rId4" imgW="672808" imgH="203112" progId="Equation.DSMT4">
                    <p:embed/>
                  </p:oleObj>
                </mc:Choice>
                <mc:Fallback>
                  <p:oleObj name="Equation" r:id="rId4" imgW="672808" imgH="203112" progId="Equation.DSMT4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08" y="576"/>
                          <a:ext cx="1040" cy="2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FF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86" name="Text Box 26"/>
            <p:cNvSpPr txBox="1">
              <a:spLocks noChangeArrowheads="1"/>
            </p:cNvSpPr>
            <p:nvPr/>
          </p:nvSpPr>
          <p:spPr bwMode="auto">
            <a:xfrm>
              <a:off x="144" y="432"/>
              <a:ext cx="3360" cy="978"/>
            </a:xfrm>
            <a:prstGeom prst="rect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400"/>
                <a:t>What is the direction of the force for each of the situations sketched?</a:t>
              </a:r>
            </a:p>
            <a:p>
              <a:r>
                <a:rPr lang="en-US" sz="2400"/>
                <a:t>A) 	</a:t>
              </a:r>
              <a:r>
                <a:rPr lang="en-US" sz="2400">
                  <a:sym typeface="Symbol" pitchFamily="18" charset="2"/>
                </a:rPr>
                <a:t>B) 	C) </a:t>
              </a:r>
              <a:r>
                <a:rPr lang="en-US" sz="2400" baseline="30000">
                  <a:sym typeface="Symbol" pitchFamily="18" charset="2"/>
                </a:rPr>
                <a:t>	</a:t>
              </a:r>
              <a:r>
                <a:rPr lang="en-US" sz="2400">
                  <a:sym typeface="Symbol" pitchFamily="18" charset="2"/>
                </a:rPr>
                <a:t>D) 	E) </a:t>
              </a:r>
            </a:p>
            <a:p>
              <a:r>
                <a:rPr lang="en-US" sz="2400">
                  <a:sym typeface="Symbol" pitchFamily="18" charset="2"/>
                </a:rPr>
                <a:t>F) None of the above	</a:t>
              </a:r>
            </a:p>
          </p:txBody>
        </p:sp>
        <p:grpSp>
          <p:nvGrpSpPr>
            <p:cNvPr id="4187" name="Group 123"/>
            <p:cNvGrpSpPr>
              <a:grpSpLocks/>
            </p:cNvGrpSpPr>
            <p:nvPr/>
          </p:nvGrpSpPr>
          <p:grpSpPr bwMode="auto">
            <a:xfrm>
              <a:off x="2784" y="1008"/>
              <a:ext cx="96" cy="96"/>
              <a:chOff x="384" y="2832"/>
              <a:chExt cx="96" cy="96"/>
            </a:xfrm>
          </p:grpSpPr>
          <p:sp>
            <p:nvSpPr>
              <p:cNvPr id="4192" name="Oval 40"/>
              <p:cNvSpPr>
                <a:spLocks noChangeArrowheads="1"/>
              </p:cNvSpPr>
              <p:nvPr/>
            </p:nvSpPr>
            <p:spPr bwMode="auto">
              <a:xfrm>
                <a:off x="384" y="2832"/>
                <a:ext cx="96" cy="96"/>
              </a:xfrm>
              <a:prstGeom prst="ellipse">
                <a:avLst/>
              </a:prstGeom>
              <a:noFill/>
              <a:ln w="28575">
                <a:solidFill>
                  <a:srgbClr val="99FF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93" name="Oval 41"/>
              <p:cNvSpPr>
                <a:spLocks noChangeArrowheads="1"/>
              </p:cNvSpPr>
              <p:nvPr/>
            </p:nvSpPr>
            <p:spPr bwMode="auto">
              <a:xfrm>
                <a:off x="416" y="2864"/>
                <a:ext cx="35" cy="35"/>
              </a:xfrm>
              <a:prstGeom prst="ellipse">
                <a:avLst/>
              </a:prstGeom>
              <a:solidFill>
                <a:srgbClr val="99FF66"/>
              </a:solidFill>
              <a:ln w="9525">
                <a:solidFill>
                  <a:srgbClr val="99FF6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88" name="Line 119"/>
            <p:cNvSpPr>
              <a:spLocks noChangeShapeType="1"/>
            </p:cNvSpPr>
            <p:nvPr/>
          </p:nvSpPr>
          <p:spPr bwMode="auto">
            <a:xfrm>
              <a:off x="480" y="912"/>
              <a:ext cx="0" cy="240"/>
            </a:xfrm>
            <a:prstGeom prst="line">
              <a:avLst/>
            </a:prstGeom>
            <a:noFill/>
            <a:ln w="28575">
              <a:solidFill>
                <a:srgbClr val="99FF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89" name="Line 121"/>
            <p:cNvSpPr>
              <a:spLocks noChangeShapeType="1"/>
            </p:cNvSpPr>
            <p:nvPr/>
          </p:nvSpPr>
          <p:spPr bwMode="auto">
            <a:xfrm flipH="1">
              <a:off x="1584" y="1056"/>
              <a:ext cx="288" cy="0"/>
            </a:xfrm>
            <a:prstGeom prst="line">
              <a:avLst/>
            </a:prstGeom>
            <a:noFill/>
            <a:ln w="28575">
              <a:solidFill>
                <a:srgbClr val="99FF66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90" name="Line 122"/>
            <p:cNvSpPr>
              <a:spLocks noChangeShapeType="1"/>
            </p:cNvSpPr>
            <p:nvPr/>
          </p:nvSpPr>
          <p:spPr bwMode="auto">
            <a:xfrm flipH="1">
              <a:off x="2160" y="1056"/>
              <a:ext cx="288" cy="0"/>
            </a:xfrm>
            <a:prstGeom prst="line">
              <a:avLst/>
            </a:prstGeom>
            <a:noFill/>
            <a:ln w="28575">
              <a:solidFill>
                <a:srgbClr val="99FF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91" name="Line 124"/>
            <p:cNvSpPr>
              <a:spLocks noChangeShapeType="1"/>
            </p:cNvSpPr>
            <p:nvPr/>
          </p:nvSpPr>
          <p:spPr bwMode="auto">
            <a:xfrm flipV="1">
              <a:off x="1056" y="912"/>
              <a:ext cx="0" cy="240"/>
            </a:xfrm>
            <a:prstGeom prst="line">
              <a:avLst/>
            </a:prstGeom>
            <a:noFill/>
            <a:ln w="28575">
              <a:solidFill>
                <a:srgbClr val="99FF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11812" name="Group 132"/>
          <p:cNvGrpSpPr>
            <a:grpSpLocks/>
          </p:cNvGrpSpPr>
          <p:nvPr/>
        </p:nvGrpSpPr>
        <p:grpSpPr bwMode="auto">
          <a:xfrm>
            <a:off x="6324600" y="533400"/>
            <a:ext cx="2286000" cy="2057400"/>
            <a:chOff x="3984" y="336"/>
            <a:chExt cx="1440" cy="1296"/>
          </a:xfrm>
        </p:grpSpPr>
        <p:sp>
          <p:nvSpPr>
            <p:cNvPr id="4173" name="Line 27"/>
            <p:cNvSpPr>
              <a:spLocks noChangeShapeType="1"/>
            </p:cNvSpPr>
            <p:nvPr/>
          </p:nvSpPr>
          <p:spPr bwMode="auto">
            <a:xfrm flipV="1">
              <a:off x="3984" y="672"/>
              <a:ext cx="0" cy="96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74" name="Text Box 34"/>
            <p:cNvSpPr txBox="1">
              <a:spLocks noChangeArrowheads="1"/>
            </p:cNvSpPr>
            <p:nvPr/>
          </p:nvSpPr>
          <p:spPr bwMode="auto">
            <a:xfrm>
              <a:off x="5136" y="57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9900"/>
                  </a:solidFill>
                </a:rPr>
                <a:t>B</a:t>
              </a:r>
            </a:p>
          </p:txBody>
        </p:sp>
        <p:sp>
          <p:nvSpPr>
            <p:cNvPr id="4175" name="Text Box 36"/>
            <p:cNvSpPr txBox="1">
              <a:spLocks noChangeArrowheads="1"/>
            </p:cNvSpPr>
            <p:nvPr/>
          </p:nvSpPr>
          <p:spPr bwMode="auto">
            <a:xfrm>
              <a:off x="4560" y="336"/>
              <a:ext cx="76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chemeClr val="tx1"/>
                  </a:solidFill>
                </a:rPr>
                <a:t>proton</a:t>
              </a:r>
            </a:p>
          </p:txBody>
        </p:sp>
        <p:sp>
          <p:nvSpPr>
            <p:cNvPr id="4176" name="Line 125"/>
            <p:cNvSpPr>
              <a:spLocks noChangeShapeType="1"/>
            </p:cNvSpPr>
            <p:nvPr/>
          </p:nvSpPr>
          <p:spPr bwMode="auto">
            <a:xfrm flipV="1">
              <a:off x="4272" y="672"/>
              <a:ext cx="0" cy="96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77" name="Line 126"/>
            <p:cNvSpPr>
              <a:spLocks noChangeShapeType="1"/>
            </p:cNvSpPr>
            <p:nvPr/>
          </p:nvSpPr>
          <p:spPr bwMode="auto">
            <a:xfrm flipV="1">
              <a:off x="4560" y="672"/>
              <a:ext cx="0" cy="96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78" name="Line 127"/>
            <p:cNvSpPr>
              <a:spLocks noChangeShapeType="1"/>
            </p:cNvSpPr>
            <p:nvPr/>
          </p:nvSpPr>
          <p:spPr bwMode="auto">
            <a:xfrm flipV="1">
              <a:off x="4848" y="672"/>
              <a:ext cx="0" cy="96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79" name="Line 128"/>
            <p:cNvSpPr>
              <a:spLocks noChangeShapeType="1"/>
            </p:cNvSpPr>
            <p:nvPr/>
          </p:nvSpPr>
          <p:spPr bwMode="auto">
            <a:xfrm flipV="1">
              <a:off x="5136" y="672"/>
              <a:ext cx="0" cy="96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80" name="Group 22"/>
            <p:cNvGrpSpPr>
              <a:grpSpLocks/>
            </p:cNvGrpSpPr>
            <p:nvPr/>
          </p:nvGrpSpPr>
          <p:grpSpPr bwMode="auto">
            <a:xfrm>
              <a:off x="4416" y="1296"/>
              <a:ext cx="96" cy="96"/>
              <a:chOff x="1392" y="1008"/>
              <a:chExt cx="96" cy="96"/>
            </a:xfrm>
          </p:grpSpPr>
          <p:sp>
            <p:nvSpPr>
              <p:cNvPr id="4183" name="Oval 23"/>
              <p:cNvSpPr>
                <a:spLocks noChangeArrowheads="1"/>
              </p:cNvSpPr>
              <p:nvPr/>
            </p:nvSpPr>
            <p:spPr bwMode="auto">
              <a:xfrm>
                <a:off x="1392" y="1008"/>
                <a:ext cx="96" cy="96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84" name="Oval 24"/>
              <p:cNvSpPr>
                <a:spLocks noChangeArrowheads="1"/>
              </p:cNvSpPr>
              <p:nvPr/>
            </p:nvSpPr>
            <p:spPr bwMode="auto">
              <a:xfrm>
                <a:off x="1424" y="1040"/>
                <a:ext cx="35" cy="35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81" name="Oval 33"/>
            <p:cNvSpPr>
              <a:spLocks noChangeArrowheads="1"/>
            </p:cNvSpPr>
            <p:nvPr/>
          </p:nvSpPr>
          <p:spPr bwMode="auto">
            <a:xfrm>
              <a:off x="4416" y="1056"/>
              <a:ext cx="240" cy="240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760000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 b="1"/>
                <a:t>p</a:t>
              </a:r>
            </a:p>
          </p:txBody>
        </p:sp>
        <p:sp>
          <p:nvSpPr>
            <p:cNvPr id="4182" name="Text Box 35"/>
            <p:cNvSpPr txBox="1">
              <a:spLocks noChangeArrowheads="1"/>
            </p:cNvSpPr>
            <p:nvPr/>
          </p:nvSpPr>
          <p:spPr bwMode="auto">
            <a:xfrm>
              <a:off x="4272" y="129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FF0000"/>
                  </a:solidFill>
                </a:rPr>
                <a:t>v</a:t>
              </a:r>
            </a:p>
          </p:txBody>
        </p:sp>
      </p:grpSp>
      <p:grpSp>
        <p:nvGrpSpPr>
          <p:cNvPr id="711814" name="Group 134"/>
          <p:cNvGrpSpPr>
            <a:grpSpLocks/>
          </p:cNvGrpSpPr>
          <p:nvPr/>
        </p:nvGrpSpPr>
        <p:grpSpPr bwMode="auto">
          <a:xfrm>
            <a:off x="6705600" y="4343400"/>
            <a:ext cx="1981200" cy="2286000"/>
            <a:chOff x="4224" y="2736"/>
            <a:chExt cx="1248" cy="1440"/>
          </a:xfrm>
        </p:grpSpPr>
        <p:grpSp>
          <p:nvGrpSpPr>
            <p:cNvPr id="4108" name="Group 7"/>
            <p:cNvGrpSpPr>
              <a:grpSpLocks/>
            </p:cNvGrpSpPr>
            <p:nvPr/>
          </p:nvGrpSpPr>
          <p:grpSpPr bwMode="auto">
            <a:xfrm>
              <a:off x="4224" y="3072"/>
              <a:ext cx="96" cy="96"/>
              <a:chOff x="1776" y="1008"/>
              <a:chExt cx="96" cy="96"/>
            </a:xfrm>
          </p:grpSpPr>
          <p:sp>
            <p:nvSpPr>
              <p:cNvPr id="4171" name="Line 8"/>
              <p:cNvSpPr>
                <a:spLocks noChangeShapeType="1"/>
              </p:cNvSpPr>
              <p:nvPr/>
            </p:nvSpPr>
            <p:spPr bwMode="auto">
              <a:xfrm>
                <a:off x="1776" y="1008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2" name="Line 9"/>
              <p:cNvSpPr>
                <a:spLocks noChangeShapeType="1"/>
              </p:cNvSpPr>
              <p:nvPr/>
            </p:nvSpPr>
            <p:spPr bwMode="auto">
              <a:xfrm flipH="1">
                <a:off x="1776" y="1008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09" name="Text Box 49"/>
            <p:cNvSpPr txBox="1">
              <a:spLocks noChangeArrowheads="1"/>
            </p:cNvSpPr>
            <p:nvPr/>
          </p:nvSpPr>
          <p:spPr bwMode="auto">
            <a:xfrm>
              <a:off x="5088" y="3120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9900"/>
                  </a:solidFill>
                </a:rPr>
                <a:t>B</a:t>
              </a:r>
            </a:p>
          </p:txBody>
        </p:sp>
        <p:sp>
          <p:nvSpPr>
            <p:cNvPr id="4110" name="Text Box 50"/>
            <p:cNvSpPr txBox="1">
              <a:spLocks noChangeArrowheads="1"/>
            </p:cNvSpPr>
            <p:nvPr/>
          </p:nvSpPr>
          <p:spPr bwMode="auto">
            <a:xfrm>
              <a:off x="4560" y="3888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FF0000"/>
                  </a:solidFill>
                </a:rPr>
                <a:t>v</a:t>
              </a:r>
            </a:p>
          </p:txBody>
        </p:sp>
        <p:grpSp>
          <p:nvGrpSpPr>
            <p:cNvPr id="4111" name="Group 52"/>
            <p:cNvGrpSpPr>
              <a:grpSpLocks/>
            </p:cNvGrpSpPr>
            <p:nvPr/>
          </p:nvGrpSpPr>
          <p:grpSpPr bwMode="auto">
            <a:xfrm>
              <a:off x="4512" y="3072"/>
              <a:ext cx="96" cy="96"/>
              <a:chOff x="1776" y="1008"/>
              <a:chExt cx="96" cy="96"/>
            </a:xfrm>
          </p:grpSpPr>
          <p:sp>
            <p:nvSpPr>
              <p:cNvPr id="4169" name="Line 53"/>
              <p:cNvSpPr>
                <a:spLocks noChangeShapeType="1"/>
              </p:cNvSpPr>
              <p:nvPr/>
            </p:nvSpPr>
            <p:spPr bwMode="auto">
              <a:xfrm>
                <a:off x="1776" y="1008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0" name="Line 54"/>
              <p:cNvSpPr>
                <a:spLocks noChangeShapeType="1"/>
              </p:cNvSpPr>
              <p:nvPr/>
            </p:nvSpPr>
            <p:spPr bwMode="auto">
              <a:xfrm flipH="1">
                <a:off x="1776" y="1008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12" name="Group 55"/>
            <p:cNvGrpSpPr>
              <a:grpSpLocks/>
            </p:cNvGrpSpPr>
            <p:nvPr/>
          </p:nvGrpSpPr>
          <p:grpSpPr bwMode="auto">
            <a:xfrm>
              <a:off x="4800" y="3072"/>
              <a:ext cx="96" cy="96"/>
              <a:chOff x="1776" y="1008"/>
              <a:chExt cx="96" cy="96"/>
            </a:xfrm>
          </p:grpSpPr>
          <p:sp>
            <p:nvSpPr>
              <p:cNvPr id="4167" name="Line 56"/>
              <p:cNvSpPr>
                <a:spLocks noChangeShapeType="1"/>
              </p:cNvSpPr>
              <p:nvPr/>
            </p:nvSpPr>
            <p:spPr bwMode="auto">
              <a:xfrm>
                <a:off x="1776" y="1008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8" name="Line 57"/>
              <p:cNvSpPr>
                <a:spLocks noChangeShapeType="1"/>
              </p:cNvSpPr>
              <p:nvPr/>
            </p:nvSpPr>
            <p:spPr bwMode="auto">
              <a:xfrm flipH="1">
                <a:off x="1776" y="1008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13" name="Group 58"/>
            <p:cNvGrpSpPr>
              <a:grpSpLocks/>
            </p:cNvGrpSpPr>
            <p:nvPr/>
          </p:nvGrpSpPr>
          <p:grpSpPr bwMode="auto">
            <a:xfrm>
              <a:off x="5088" y="3072"/>
              <a:ext cx="96" cy="96"/>
              <a:chOff x="1776" y="1008"/>
              <a:chExt cx="96" cy="96"/>
            </a:xfrm>
          </p:grpSpPr>
          <p:sp>
            <p:nvSpPr>
              <p:cNvPr id="4165" name="Line 59"/>
              <p:cNvSpPr>
                <a:spLocks noChangeShapeType="1"/>
              </p:cNvSpPr>
              <p:nvPr/>
            </p:nvSpPr>
            <p:spPr bwMode="auto">
              <a:xfrm>
                <a:off x="1776" y="1008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6" name="Line 60"/>
              <p:cNvSpPr>
                <a:spLocks noChangeShapeType="1"/>
              </p:cNvSpPr>
              <p:nvPr/>
            </p:nvSpPr>
            <p:spPr bwMode="auto">
              <a:xfrm flipH="1">
                <a:off x="1776" y="1008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14" name="Group 61"/>
            <p:cNvGrpSpPr>
              <a:grpSpLocks/>
            </p:cNvGrpSpPr>
            <p:nvPr/>
          </p:nvGrpSpPr>
          <p:grpSpPr bwMode="auto">
            <a:xfrm>
              <a:off x="5376" y="3072"/>
              <a:ext cx="96" cy="96"/>
              <a:chOff x="1776" y="1008"/>
              <a:chExt cx="96" cy="96"/>
            </a:xfrm>
          </p:grpSpPr>
          <p:sp>
            <p:nvSpPr>
              <p:cNvPr id="4163" name="Line 62"/>
              <p:cNvSpPr>
                <a:spLocks noChangeShapeType="1"/>
              </p:cNvSpPr>
              <p:nvPr/>
            </p:nvSpPr>
            <p:spPr bwMode="auto">
              <a:xfrm>
                <a:off x="1776" y="1008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4" name="Line 63"/>
              <p:cNvSpPr>
                <a:spLocks noChangeShapeType="1"/>
              </p:cNvSpPr>
              <p:nvPr/>
            </p:nvSpPr>
            <p:spPr bwMode="auto">
              <a:xfrm flipH="1">
                <a:off x="1776" y="1008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15" name="Group 64"/>
            <p:cNvGrpSpPr>
              <a:grpSpLocks/>
            </p:cNvGrpSpPr>
            <p:nvPr/>
          </p:nvGrpSpPr>
          <p:grpSpPr bwMode="auto">
            <a:xfrm>
              <a:off x="4224" y="3360"/>
              <a:ext cx="96" cy="96"/>
              <a:chOff x="1776" y="1008"/>
              <a:chExt cx="96" cy="96"/>
            </a:xfrm>
          </p:grpSpPr>
          <p:sp>
            <p:nvSpPr>
              <p:cNvPr id="4161" name="Line 65"/>
              <p:cNvSpPr>
                <a:spLocks noChangeShapeType="1"/>
              </p:cNvSpPr>
              <p:nvPr/>
            </p:nvSpPr>
            <p:spPr bwMode="auto">
              <a:xfrm>
                <a:off x="1776" y="1008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2" name="Line 66"/>
              <p:cNvSpPr>
                <a:spLocks noChangeShapeType="1"/>
              </p:cNvSpPr>
              <p:nvPr/>
            </p:nvSpPr>
            <p:spPr bwMode="auto">
              <a:xfrm flipH="1">
                <a:off x="1776" y="1008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16" name="Group 67"/>
            <p:cNvGrpSpPr>
              <a:grpSpLocks/>
            </p:cNvGrpSpPr>
            <p:nvPr/>
          </p:nvGrpSpPr>
          <p:grpSpPr bwMode="auto">
            <a:xfrm>
              <a:off x="4512" y="3360"/>
              <a:ext cx="96" cy="96"/>
              <a:chOff x="1776" y="1008"/>
              <a:chExt cx="96" cy="96"/>
            </a:xfrm>
          </p:grpSpPr>
          <p:sp>
            <p:nvSpPr>
              <p:cNvPr id="4159" name="Line 68"/>
              <p:cNvSpPr>
                <a:spLocks noChangeShapeType="1"/>
              </p:cNvSpPr>
              <p:nvPr/>
            </p:nvSpPr>
            <p:spPr bwMode="auto">
              <a:xfrm>
                <a:off x="1776" y="1008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0" name="Line 69"/>
              <p:cNvSpPr>
                <a:spLocks noChangeShapeType="1"/>
              </p:cNvSpPr>
              <p:nvPr/>
            </p:nvSpPr>
            <p:spPr bwMode="auto">
              <a:xfrm flipH="1">
                <a:off x="1776" y="1008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17" name="Group 70"/>
            <p:cNvGrpSpPr>
              <a:grpSpLocks/>
            </p:cNvGrpSpPr>
            <p:nvPr/>
          </p:nvGrpSpPr>
          <p:grpSpPr bwMode="auto">
            <a:xfrm>
              <a:off x="4800" y="3360"/>
              <a:ext cx="96" cy="96"/>
              <a:chOff x="1776" y="1008"/>
              <a:chExt cx="96" cy="96"/>
            </a:xfrm>
          </p:grpSpPr>
          <p:sp>
            <p:nvSpPr>
              <p:cNvPr id="4157" name="Line 71"/>
              <p:cNvSpPr>
                <a:spLocks noChangeShapeType="1"/>
              </p:cNvSpPr>
              <p:nvPr/>
            </p:nvSpPr>
            <p:spPr bwMode="auto">
              <a:xfrm>
                <a:off x="1776" y="1008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8" name="Line 72"/>
              <p:cNvSpPr>
                <a:spLocks noChangeShapeType="1"/>
              </p:cNvSpPr>
              <p:nvPr/>
            </p:nvSpPr>
            <p:spPr bwMode="auto">
              <a:xfrm flipH="1">
                <a:off x="1776" y="1008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18" name="Group 73"/>
            <p:cNvGrpSpPr>
              <a:grpSpLocks/>
            </p:cNvGrpSpPr>
            <p:nvPr/>
          </p:nvGrpSpPr>
          <p:grpSpPr bwMode="auto">
            <a:xfrm>
              <a:off x="5088" y="3360"/>
              <a:ext cx="96" cy="96"/>
              <a:chOff x="1776" y="1008"/>
              <a:chExt cx="96" cy="96"/>
            </a:xfrm>
          </p:grpSpPr>
          <p:sp>
            <p:nvSpPr>
              <p:cNvPr id="4155" name="Line 74"/>
              <p:cNvSpPr>
                <a:spLocks noChangeShapeType="1"/>
              </p:cNvSpPr>
              <p:nvPr/>
            </p:nvSpPr>
            <p:spPr bwMode="auto">
              <a:xfrm>
                <a:off x="1776" y="1008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6" name="Line 75"/>
              <p:cNvSpPr>
                <a:spLocks noChangeShapeType="1"/>
              </p:cNvSpPr>
              <p:nvPr/>
            </p:nvSpPr>
            <p:spPr bwMode="auto">
              <a:xfrm flipH="1">
                <a:off x="1776" y="1008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19" name="Group 76"/>
            <p:cNvGrpSpPr>
              <a:grpSpLocks/>
            </p:cNvGrpSpPr>
            <p:nvPr/>
          </p:nvGrpSpPr>
          <p:grpSpPr bwMode="auto">
            <a:xfrm>
              <a:off x="5376" y="3360"/>
              <a:ext cx="96" cy="96"/>
              <a:chOff x="1776" y="1008"/>
              <a:chExt cx="96" cy="96"/>
            </a:xfrm>
          </p:grpSpPr>
          <p:sp>
            <p:nvSpPr>
              <p:cNvPr id="4153" name="Line 77"/>
              <p:cNvSpPr>
                <a:spLocks noChangeShapeType="1"/>
              </p:cNvSpPr>
              <p:nvPr/>
            </p:nvSpPr>
            <p:spPr bwMode="auto">
              <a:xfrm>
                <a:off x="1776" y="1008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4" name="Line 78"/>
              <p:cNvSpPr>
                <a:spLocks noChangeShapeType="1"/>
              </p:cNvSpPr>
              <p:nvPr/>
            </p:nvSpPr>
            <p:spPr bwMode="auto">
              <a:xfrm flipH="1">
                <a:off x="1776" y="1008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20" name="Group 79"/>
            <p:cNvGrpSpPr>
              <a:grpSpLocks/>
            </p:cNvGrpSpPr>
            <p:nvPr/>
          </p:nvGrpSpPr>
          <p:grpSpPr bwMode="auto">
            <a:xfrm>
              <a:off x="4224" y="3648"/>
              <a:ext cx="96" cy="96"/>
              <a:chOff x="1776" y="1008"/>
              <a:chExt cx="96" cy="96"/>
            </a:xfrm>
          </p:grpSpPr>
          <p:sp>
            <p:nvSpPr>
              <p:cNvPr id="4151" name="Line 80"/>
              <p:cNvSpPr>
                <a:spLocks noChangeShapeType="1"/>
              </p:cNvSpPr>
              <p:nvPr/>
            </p:nvSpPr>
            <p:spPr bwMode="auto">
              <a:xfrm>
                <a:off x="1776" y="1008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2" name="Line 81"/>
              <p:cNvSpPr>
                <a:spLocks noChangeShapeType="1"/>
              </p:cNvSpPr>
              <p:nvPr/>
            </p:nvSpPr>
            <p:spPr bwMode="auto">
              <a:xfrm flipH="1">
                <a:off x="1776" y="1008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21" name="Group 82"/>
            <p:cNvGrpSpPr>
              <a:grpSpLocks/>
            </p:cNvGrpSpPr>
            <p:nvPr/>
          </p:nvGrpSpPr>
          <p:grpSpPr bwMode="auto">
            <a:xfrm>
              <a:off x="4512" y="3648"/>
              <a:ext cx="96" cy="96"/>
              <a:chOff x="1776" y="1008"/>
              <a:chExt cx="96" cy="96"/>
            </a:xfrm>
          </p:grpSpPr>
          <p:sp>
            <p:nvSpPr>
              <p:cNvPr id="4149" name="Line 83"/>
              <p:cNvSpPr>
                <a:spLocks noChangeShapeType="1"/>
              </p:cNvSpPr>
              <p:nvPr/>
            </p:nvSpPr>
            <p:spPr bwMode="auto">
              <a:xfrm>
                <a:off x="1776" y="1008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0" name="Line 84"/>
              <p:cNvSpPr>
                <a:spLocks noChangeShapeType="1"/>
              </p:cNvSpPr>
              <p:nvPr/>
            </p:nvSpPr>
            <p:spPr bwMode="auto">
              <a:xfrm flipH="1">
                <a:off x="1776" y="1008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22" name="Group 85"/>
            <p:cNvGrpSpPr>
              <a:grpSpLocks/>
            </p:cNvGrpSpPr>
            <p:nvPr/>
          </p:nvGrpSpPr>
          <p:grpSpPr bwMode="auto">
            <a:xfrm>
              <a:off x="4800" y="3648"/>
              <a:ext cx="96" cy="96"/>
              <a:chOff x="1776" y="1008"/>
              <a:chExt cx="96" cy="96"/>
            </a:xfrm>
          </p:grpSpPr>
          <p:sp>
            <p:nvSpPr>
              <p:cNvPr id="4147" name="Line 86"/>
              <p:cNvSpPr>
                <a:spLocks noChangeShapeType="1"/>
              </p:cNvSpPr>
              <p:nvPr/>
            </p:nvSpPr>
            <p:spPr bwMode="auto">
              <a:xfrm>
                <a:off x="1776" y="1008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8" name="Line 87"/>
              <p:cNvSpPr>
                <a:spLocks noChangeShapeType="1"/>
              </p:cNvSpPr>
              <p:nvPr/>
            </p:nvSpPr>
            <p:spPr bwMode="auto">
              <a:xfrm flipH="1">
                <a:off x="1776" y="1008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23" name="Group 88"/>
            <p:cNvGrpSpPr>
              <a:grpSpLocks/>
            </p:cNvGrpSpPr>
            <p:nvPr/>
          </p:nvGrpSpPr>
          <p:grpSpPr bwMode="auto">
            <a:xfrm>
              <a:off x="5088" y="3648"/>
              <a:ext cx="96" cy="96"/>
              <a:chOff x="1776" y="1008"/>
              <a:chExt cx="96" cy="96"/>
            </a:xfrm>
          </p:grpSpPr>
          <p:sp>
            <p:nvSpPr>
              <p:cNvPr id="4145" name="Line 89"/>
              <p:cNvSpPr>
                <a:spLocks noChangeShapeType="1"/>
              </p:cNvSpPr>
              <p:nvPr/>
            </p:nvSpPr>
            <p:spPr bwMode="auto">
              <a:xfrm>
                <a:off x="1776" y="1008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6" name="Line 90"/>
              <p:cNvSpPr>
                <a:spLocks noChangeShapeType="1"/>
              </p:cNvSpPr>
              <p:nvPr/>
            </p:nvSpPr>
            <p:spPr bwMode="auto">
              <a:xfrm flipH="1">
                <a:off x="1776" y="1008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24" name="Group 91"/>
            <p:cNvGrpSpPr>
              <a:grpSpLocks/>
            </p:cNvGrpSpPr>
            <p:nvPr/>
          </p:nvGrpSpPr>
          <p:grpSpPr bwMode="auto">
            <a:xfrm>
              <a:off x="5376" y="3648"/>
              <a:ext cx="96" cy="96"/>
              <a:chOff x="1776" y="1008"/>
              <a:chExt cx="96" cy="96"/>
            </a:xfrm>
          </p:grpSpPr>
          <p:sp>
            <p:nvSpPr>
              <p:cNvPr id="4143" name="Line 92"/>
              <p:cNvSpPr>
                <a:spLocks noChangeShapeType="1"/>
              </p:cNvSpPr>
              <p:nvPr/>
            </p:nvSpPr>
            <p:spPr bwMode="auto">
              <a:xfrm>
                <a:off x="1776" y="1008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4" name="Line 93"/>
              <p:cNvSpPr>
                <a:spLocks noChangeShapeType="1"/>
              </p:cNvSpPr>
              <p:nvPr/>
            </p:nvSpPr>
            <p:spPr bwMode="auto">
              <a:xfrm flipH="1">
                <a:off x="1776" y="1008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25" name="Group 94"/>
            <p:cNvGrpSpPr>
              <a:grpSpLocks/>
            </p:cNvGrpSpPr>
            <p:nvPr/>
          </p:nvGrpSpPr>
          <p:grpSpPr bwMode="auto">
            <a:xfrm>
              <a:off x="4224" y="3936"/>
              <a:ext cx="96" cy="96"/>
              <a:chOff x="1776" y="1008"/>
              <a:chExt cx="96" cy="96"/>
            </a:xfrm>
          </p:grpSpPr>
          <p:sp>
            <p:nvSpPr>
              <p:cNvPr id="4141" name="Line 95"/>
              <p:cNvSpPr>
                <a:spLocks noChangeShapeType="1"/>
              </p:cNvSpPr>
              <p:nvPr/>
            </p:nvSpPr>
            <p:spPr bwMode="auto">
              <a:xfrm>
                <a:off x="1776" y="1008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2" name="Line 96"/>
              <p:cNvSpPr>
                <a:spLocks noChangeShapeType="1"/>
              </p:cNvSpPr>
              <p:nvPr/>
            </p:nvSpPr>
            <p:spPr bwMode="auto">
              <a:xfrm flipH="1">
                <a:off x="1776" y="1008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26" name="Group 97"/>
            <p:cNvGrpSpPr>
              <a:grpSpLocks/>
            </p:cNvGrpSpPr>
            <p:nvPr/>
          </p:nvGrpSpPr>
          <p:grpSpPr bwMode="auto">
            <a:xfrm>
              <a:off x="4512" y="3936"/>
              <a:ext cx="96" cy="96"/>
              <a:chOff x="1776" y="1008"/>
              <a:chExt cx="96" cy="96"/>
            </a:xfrm>
          </p:grpSpPr>
          <p:sp>
            <p:nvSpPr>
              <p:cNvPr id="4139" name="Line 98"/>
              <p:cNvSpPr>
                <a:spLocks noChangeShapeType="1"/>
              </p:cNvSpPr>
              <p:nvPr/>
            </p:nvSpPr>
            <p:spPr bwMode="auto">
              <a:xfrm>
                <a:off x="1776" y="1008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0" name="Line 99"/>
              <p:cNvSpPr>
                <a:spLocks noChangeShapeType="1"/>
              </p:cNvSpPr>
              <p:nvPr/>
            </p:nvSpPr>
            <p:spPr bwMode="auto">
              <a:xfrm flipH="1">
                <a:off x="1776" y="1008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27" name="Group 100"/>
            <p:cNvGrpSpPr>
              <a:grpSpLocks/>
            </p:cNvGrpSpPr>
            <p:nvPr/>
          </p:nvGrpSpPr>
          <p:grpSpPr bwMode="auto">
            <a:xfrm>
              <a:off x="4800" y="3936"/>
              <a:ext cx="96" cy="96"/>
              <a:chOff x="1776" y="1008"/>
              <a:chExt cx="96" cy="96"/>
            </a:xfrm>
          </p:grpSpPr>
          <p:sp>
            <p:nvSpPr>
              <p:cNvPr id="4137" name="Line 101"/>
              <p:cNvSpPr>
                <a:spLocks noChangeShapeType="1"/>
              </p:cNvSpPr>
              <p:nvPr/>
            </p:nvSpPr>
            <p:spPr bwMode="auto">
              <a:xfrm>
                <a:off x="1776" y="1008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8" name="Line 102"/>
              <p:cNvSpPr>
                <a:spLocks noChangeShapeType="1"/>
              </p:cNvSpPr>
              <p:nvPr/>
            </p:nvSpPr>
            <p:spPr bwMode="auto">
              <a:xfrm flipH="1">
                <a:off x="1776" y="1008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28" name="Group 103"/>
            <p:cNvGrpSpPr>
              <a:grpSpLocks/>
            </p:cNvGrpSpPr>
            <p:nvPr/>
          </p:nvGrpSpPr>
          <p:grpSpPr bwMode="auto">
            <a:xfrm>
              <a:off x="5088" y="3936"/>
              <a:ext cx="96" cy="96"/>
              <a:chOff x="1776" y="1008"/>
              <a:chExt cx="96" cy="96"/>
            </a:xfrm>
          </p:grpSpPr>
          <p:sp>
            <p:nvSpPr>
              <p:cNvPr id="4135" name="Line 104"/>
              <p:cNvSpPr>
                <a:spLocks noChangeShapeType="1"/>
              </p:cNvSpPr>
              <p:nvPr/>
            </p:nvSpPr>
            <p:spPr bwMode="auto">
              <a:xfrm>
                <a:off x="1776" y="1008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6" name="Line 105"/>
              <p:cNvSpPr>
                <a:spLocks noChangeShapeType="1"/>
              </p:cNvSpPr>
              <p:nvPr/>
            </p:nvSpPr>
            <p:spPr bwMode="auto">
              <a:xfrm flipH="1">
                <a:off x="1776" y="1008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29" name="Group 106"/>
            <p:cNvGrpSpPr>
              <a:grpSpLocks/>
            </p:cNvGrpSpPr>
            <p:nvPr/>
          </p:nvGrpSpPr>
          <p:grpSpPr bwMode="auto">
            <a:xfrm>
              <a:off x="5376" y="3936"/>
              <a:ext cx="96" cy="96"/>
              <a:chOff x="1776" y="1008"/>
              <a:chExt cx="96" cy="96"/>
            </a:xfrm>
          </p:grpSpPr>
          <p:sp>
            <p:nvSpPr>
              <p:cNvPr id="4133" name="Line 107"/>
              <p:cNvSpPr>
                <a:spLocks noChangeShapeType="1"/>
              </p:cNvSpPr>
              <p:nvPr/>
            </p:nvSpPr>
            <p:spPr bwMode="auto">
              <a:xfrm>
                <a:off x="1776" y="1008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4" name="Line 108"/>
              <p:cNvSpPr>
                <a:spLocks noChangeShapeType="1"/>
              </p:cNvSpPr>
              <p:nvPr/>
            </p:nvSpPr>
            <p:spPr bwMode="auto">
              <a:xfrm flipH="1">
                <a:off x="1776" y="1008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30" name="Text Box 117"/>
            <p:cNvSpPr txBox="1">
              <a:spLocks noChangeArrowheads="1"/>
            </p:cNvSpPr>
            <p:nvPr/>
          </p:nvSpPr>
          <p:spPr bwMode="auto">
            <a:xfrm>
              <a:off x="4512" y="2736"/>
              <a:ext cx="9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8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chemeClr val="tx1"/>
                  </a:solidFill>
                </a:rPr>
                <a:t>electron</a:t>
              </a:r>
            </a:p>
          </p:txBody>
        </p:sp>
        <p:sp>
          <p:nvSpPr>
            <p:cNvPr id="4131" name="Line 118"/>
            <p:cNvSpPr>
              <a:spLocks noChangeShapeType="1"/>
            </p:cNvSpPr>
            <p:nvPr/>
          </p:nvSpPr>
          <p:spPr bwMode="auto">
            <a:xfrm flipH="1">
              <a:off x="4704" y="3504"/>
              <a:ext cx="0" cy="48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2" name="Oval 130"/>
            <p:cNvSpPr>
              <a:spLocks noChangeArrowheads="1"/>
            </p:cNvSpPr>
            <p:nvPr/>
          </p:nvSpPr>
          <p:spPr bwMode="auto">
            <a:xfrm>
              <a:off x="4608" y="3216"/>
              <a:ext cx="240" cy="240"/>
            </a:xfrm>
            <a:prstGeom prst="ellipse">
              <a:avLst/>
            </a:prstGeom>
            <a:gradFill rotWithShape="1">
              <a:gsLst>
                <a:gs pos="0">
                  <a:srgbClr val="996600"/>
                </a:gs>
                <a:gs pos="100000">
                  <a:srgbClr val="472F00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 b="1"/>
                <a:t>e</a:t>
              </a:r>
            </a:p>
          </p:txBody>
        </p:sp>
      </p:grpSp>
      <p:graphicFrame>
        <p:nvGraphicFramePr>
          <p:cNvPr id="4103" name="Object 135"/>
          <p:cNvGraphicFramePr>
            <a:graphicFrameLocks noChangeAspect="1"/>
          </p:cNvGraphicFramePr>
          <p:nvPr/>
        </p:nvGraphicFramePr>
        <p:xfrm>
          <a:off x="533400" y="2362200"/>
          <a:ext cx="16510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98" name="Equation" r:id="rId6" imgW="672808" imgH="203112" progId="Equation.DSMT4">
                  <p:embed/>
                </p:oleObj>
              </mc:Choice>
              <mc:Fallback>
                <p:oleObj name="Equation" r:id="rId6" imgW="672808" imgH="203112" progId="Equation.DSMT4">
                  <p:embed/>
                  <p:pic>
                    <p:nvPicPr>
                      <p:cNvPr id="0" name="Object 1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62200"/>
                        <a:ext cx="1651000" cy="44450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1816" name="Object 136"/>
          <p:cNvGraphicFramePr>
            <a:graphicFrameLocks noChangeAspect="1"/>
          </p:cNvGraphicFramePr>
          <p:nvPr/>
        </p:nvGraphicFramePr>
        <p:xfrm>
          <a:off x="457200" y="3124200"/>
          <a:ext cx="22733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99" name="Equation" r:id="rId7" imgW="926698" imgH="253890" progId="Equation.DSMT4">
                  <p:embed/>
                </p:oleObj>
              </mc:Choice>
              <mc:Fallback>
                <p:oleObj name="Equation" r:id="rId7" imgW="926698" imgH="253890" progId="Equation.DSMT4">
                  <p:embed/>
                  <p:pic>
                    <p:nvPicPr>
                      <p:cNvPr id="0" name="Object 1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124200"/>
                        <a:ext cx="2273300" cy="555625"/>
                      </a:xfrm>
                      <a:prstGeom prst="rect">
                        <a:avLst/>
                      </a:prstGeom>
                      <a:noFill/>
                      <a:ln w="38100" cap="rnd">
                        <a:solidFill>
                          <a:srgbClr val="FF0000"/>
                        </a:solidFill>
                        <a:prstDash val="sysDot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1817" name="AutoShape 137"/>
          <p:cNvSpPr>
            <a:spLocks noChangeArrowheads="1"/>
          </p:cNvSpPr>
          <p:nvPr/>
        </p:nvSpPr>
        <p:spPr bwMode="auto">
          <a:xfrm>
            <a:off x="2971800" y="1447800"/>
            <a:ext cx="990600" cy="381000"/>
          </a:xfrm>
          <a:prstGeom prst="roundRect">
            <a:avLst>
              <a:gd name="adj" fmla="val 31819"/>
            </a:avLst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1818" name="AutoShape 138"/>
          <p:cNvSpPr>
            <a:spLocks noChangeArrowheads="1"/>
          </p:cNvSpPr>
          <p:nvPr/>
        </p:nvSpPr>
        <p:spPr bwMode="auto">
          <a:xfrm>
            <a:off x="304800" y="1828800"/>
            <a:ext cx="2667000" cy="381000"/>
          </a:xfrm>
          <a:prstGeom prst="roundRect">
            <a:avLst>
              <a:gd name="adj" fmla="val 31819"/>
            </a:avLst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1819" name="Text Box 139"/>
          <p:cNvSpPr txBox="1">
            <a:spLocks noChangeArrowheads="1"/>
          </p:cNvSpPr>
          <p:nvPr/>
        </p:nvSpPr>
        <p:spPr bwMode="auto">
          <a:xfrm>
            <a:off x="4343400" y="3810000"/>
            <a:ext cx="480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009900"/>
                </a:solidFill>
              </a:rPr>
              <a:t>4.	If </a:t>
            </a:r>
            <a:r>
              <a:rPr lang="en-US" sz="2400" i="1">
                <a:solidFill>
                  <a:srgbClr val="009900"/>
                </a:solidFill>
              </a:rPr>
              <a:t>q</a:t>
            </a:r>
            <a:r>
              <a:rPr lang="en-US" sz="2400">
                <a:solidFill>
                  <a:srgbClr val="009900"/>
                </a:solidFill>
              </a:rPr>
              <a:t> is negative, change the sign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1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118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118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1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7118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1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11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11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711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7118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1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711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11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11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711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1817" grpId="0" animBg="1"/>
      <p:bldP spid="711817" grpId="1" animBg="1"/>
      <p:bldP spid="711817" grpId="2" animBg="1"/>
      <p:bldP spid="711818" grpId="0" animBg="1"/>
      <p:bldP spid="711818" grpId="1" animBg="1"/>
      <p:bldP spid="71181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8111789"/>
              </p:ext>
            </p:extLst>
          </p:nvPr>
        </p:nvGraphicFramePr>
        <p:xfrm>
          <a:off x="533400" y="381000"/>
          <a:ext cx="8372475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8" name="Document" r:id="rId3" imgW="5485703" imgH="700831" progId="Word.Document.12">
                  <p:embed/>
                </p:oleObj>
              </mc:Choice>
              <mc:Fallback>
                <p:oleObj name="Document" r:id="rId3" imgW="5485703" imgH="700831" progId="Word.Documen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81000"/>
                        <a:ext cx="8372475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3" name="TextBox 2"/>
          <p:cNvSpPr txBox="1">
            <a:spLocks noChangeArrowheads="1"/>
          </p:cNvSpPr>
          <p:nvPr/>
        </p:nvSpPr>
        <p:spPr bwMode="auto">
          <a:xfrm>
            <a:off x="1371600" y="1524000"/>
            <a:ext cx="38100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r>
              <a:rPr lang="en-US">
                <a:solidFill>
                  <a:srgbClr val="FF0000"/>
                </a:solidFill>
              </a:rPr>
              <a:t>Solve on Board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600" y="762000"/>
            <a:ext cx="381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Warmup</a:t>
            </a:r>
            <a:r>
              <a:rPr lang="en-US" dirty="0" smtClean="0">
                <a:solidFill>
                  <a:srgbClr val="FF0000"/>
                </a:solidFill>
              </a:rPr>
              <a:t> 12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5257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490" y="2438400"/>
            <a:ext cx="8106760" cy="191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08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533400"/>
            <a:ext cx="541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Warmup</a:t>
            </a:r>
            <a:r>
              <a:rPr lang="en-US" dirty="0" smtClean="0">
                <a:solidFill>
                  <a:srgbClr val="FF0000"/>
                </a:solidFill>
              </a:rPr>
              <a:t> 13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51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360" y="2209800"/>
            <a:ext cx="7620000" cy="163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331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0" y="0"/>
            <a:ext cx="8991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4400">
                <a:solidFill>
                  <a:schemeClr val="tx1"/>
                </a:solidFill>
              </a:rPr>
              <a:t>Cyclotron Motion</a:t>
            </a:r>
          </a:p>
        </p:txBody>
      </p:sp>
      <p:sp>
        <p:nvSpPr>
          <p:cNvPr id="714755" name="Text Box 3"/>
          <p:cNvSpPr txBox="1">
            <a:spLocks noChangeArrowheads="1"/>
          </p:cNvSpPr>
          <p:nvPr/>
        </p:nvSpPr>
        <p:spPr bwMode="auto">
          <a:xfrm>
            <a:off x="304800" y="762000"/>
            <a:ext cx="8458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9900CC"/>
                </a:solidFill>
              </a:rPr>
              <a:t>Consider a particle of mass </a:t>
            </a:r>
            <a:r>
              <a:rPr lang="en-US" sz="2400" i="1">
                <a:solidFill>
                  <a:srgbClr val="9900CC"/>
                </a:solidFill>
              </a:rPr>
              <a:t>m</a:t>
            </a:r>
            <a:r>
              <a:rPr lang="en-US" sz="2400">
                <a:solidFill>
                  <a:srgbClr val="9900CC"/>
                </a:solidFill>
              </a:rPr>
              <a:t> and charge </a:t>
            </a:r>
            <a:r>
              <a:rPr lang="en-US" sz="2400" i="1">
                <a:solidFill>
                  <a:srgbClr val="9900CC"/>
                </a:solidFill>
              </a:rPr>
              <a:t>q</a:t>
            </a:r>
            <a:r>
              <a:rPr lang="en-US" sz="2400">
                <a:solidFill>
                  <a:srgbClr val="9900CC"/>
                </a:solidFill>
              </a:rPr>
              <a:t> moving in a uniform magnetic field of strength </a:t>
            </a:r>
            <a:r>
              <a:rPr lang="en-US" sz="2400" i="1">
                <a:solidFill>
                  <a:srgbClr val="9900CC"/>
                </a:solidFill>
              </a:rPr>
              <a:t>B</a:t>
            </a:r>
            <a:endParaRPr lang="en-US" sz="2400">
              <a:solidFill>
                <a:srgbClr val="9900CC"/>
              </a:solidFill>
              <a:sym typeface="Symbol" pitchFamily="18" charset="2"/>
            </a:endParaRPr>
          </a:p>
        </p:txBody>
      </p:sp>
      <p:grpSp>
        <p:nvGrpSpPr>
          <p:cNvPr id="7172" name="Group 4"/>
          <p:cNvGrpSpPr>
            <a:grpSpLocks/>
          </p:cNvGrpSpPr>
          <p:nvPr/>
        </p:nvGrpSpPr>
        <p:grpSpPr bwMode="auto">
          <a:xfrm>
            <a:off x="1447800" y="1752600"/>
            <a:ext cx="152400" cy="152400"/>
            <a:chOff x="1776" y="1008"/>
            <a:chExt cx="96" cy="96"/>
          </a:xfrm>
        </p:grpSpPr>
        <p:sp>
          <p:nvSpPr>
            <p:cNvPr id="7395" name="Line 5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96" name="Line 6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73" name="Text Box 7"/>
          <p:cNvSpPr txBox="1">
            <a:spLocks noChangeArrowheads="1"/>
          </p:cNvSpPr>
          <p:nvPr/>
        </p:nvSpPr>
        <p:spPr bwMode="auto">
          <a:xfrm>
            <a:off x="2438400" y="16002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9900"/>
                </a:solidFill>
              </a:rPr>
              <a:t>B</a:t>
            </a:r>
          </a:p>
        </p:txBody>
      </p:sp>
      <p:sp>
        <p:nvSpPr>
          <p:cNvPr id="714760" name="Text Box 8"/>
          <p:cNvSpPr txBox="1">
            <a:spLocks noChangeArrowheads="1"/>
          </p:cNvSpPr>
          <p:nvPr/>
        </p:nvSpPr>
        <p:spPr bwMode="auto">
          <a:xfrm>
            <a:off x="2971800" y="16764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v</a:t>
            </a:r>
          </a:p>
        </p:txBody>
      </p:sp>
      <p:grpSp>
        <p:nvGrpSpPr>
          <p:cNvPr id="7175" name="Group 9"/>
          <p:cNvGrpSpPr>
            <a:grpSpLocks/>
          </p:cNvGrpSpPr>
          <p:nvPr/>
        </p:nvGrpSpPr>
        <p:grpSpPr bwMode="auto">
          <a:xfrm>
            <a:off x="1905000" y="1752600"/>
            <a:ext cx="152400" cy="152400"/>
            <a:chOff x="1776" y="1008"/>
            <a:chExt cx="96" cy="96"/>
          </a:xfrm>
        </p:grpSpPr>
        <p:sp>
          <p:nvSpPr>
            <p:cNvPr id="7393" name="Line 10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94" name="Line 11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176" name="Group 12"/>
          <p:cNvGrpSpPr>
            <a:grpSpLocks/>
          </p:cNvGrpSpPr>
          <p:nvPr/>
        </p:nvGrpSpPr>
        <p:grpSpPr bwMode="auto">
          <a:xfrm>
            <a:off x="2362200" y="1752600"/>
            <a:ext cx="152400" cy="152400"/>
            <a:chOff x="1776" y="1008"/>
            <a:chExt cx="96" cy="96"/>
          </a:xfrm>
        </p:grpSpPr>
        <p:sp>
          <p:nvSpPr>
            <p:cNvPr id="7391" name="Line 13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92" name="Line 14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177" name="Group 15"/>
          <p:cNvGrpSpPr>
            <a:grpSpLocks/>
          </p:cNvGrpSpPr>
          <p:nvPr/>
        </p:nvGrpSpPr>
        <p:grpSpPr bwMode="auto">
          <a:xfrm>
            <a:off x="2819400" y="1752600"/>
            <a:ext cx="152400" cy="152400"/>
            <a:chOff x="1776" y="1008"/>
            <a:chExt cx="96" cy="96"/>
          </a:xfrm>
        </p:grpSpPr>
        <p:sp>
          <p:nvSpPr>
            <p:cNvPr id="7389" name="Line 16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90" name="Line 17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178" name="Group 18"/>
          <p:cNvGrpSpPr>
            <a:grpSpLocks/>
          </p:cNvGrpSpPr>
          <p:nvPr/>
        </p:nvGrpSpPr>
        <p:grpSpPr bwMode="auto">
          <a:xfrm>
            <a:off x="3276600" y="1752600"/>
            <a:ext cx="152400" cy="152400"/>
            <a:chOff x="1776" y="1008"/>
            <a:chExt cx="96" cy="96"/>
          </a:xfrm>
        </p:grpSpPr>
        <p:sp>
          <p:nvSpPr>
            <p:cNvPr id="7387" name="Line 19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88" name="Line 20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179" name="Group 21"/>
          <p:cNvGrpSpPr>
            <a:grpSpLocks/>
          </p:cNvGrpSpPr>
          <p:nvPr/>
        </p:nvGrpSpPr>
        <p:grpSpPr bwMode="auto">
          <a:xfrm>
            <a:off x="1447800" y="2209800"/>
            <a:ext cx="152400" cy="152400"/>
            <a:chOff x="1776" y="1008"/>
            <a:chExt cx="96" cy="96"/>
          </a:xfrm>
        </p:grpSpPr>
        <p:sp>
          <p:nvSpPr>
            <p:cNvPr id="7385" name="Line 22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86" name="Line 23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180" name="Group 24"/>
          <p:cNvGrpSpPr>
            <a:grpSpLocks/>
          </p:cNvGrpSpPr>
          <p:nvPr/>
        </p:nvGrpSpPr>
        <p:grpSpPr bwMode="auto">
          <a:xfrm>
            <a:off x="1905000" y="2209800"/>
            <a:ext cx="152400" cy="152400"/>
            <a:chOff x="1776" y="1008"/>
            <a:chExt cx="96" cy="96"/>
          </a:xfrm>
        </p:grpSpPr>
        <p:sp>
          <p:nvSpPr>
            <p:cNvPr id="7383" name="Line 25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84" name="Line 26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181" name="Group 27"/>
          <p:cNvGrpSpPr>
            <a:grpSpLocks/>
          </p:cNvGrpSpPr>
          <p:nvPr/>
        </p:nvGrpSpPr>
        <p:grpSpPr bwMode="auto">
          <a:xfrm>
            <a:off x="2362200" y="2209800"/>
            <a:ext cx="152400" cy="152400"/>
            <a:chOff x="1776" y="1008"/>
            <a:chExt cx="96" cy="96"/>
          </a:xfrm>
        </p:grpSpPr>
        <p:sp>
          <p:nvSpPr>
            <p:cNvPr id="7381" name="Line 28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82" name="Line 29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182" name="Group 30"/>
          <p:cNvGrpSpPr>
            <a:grpSpLocks/>
          </p:cNvGrpSpPr>
          <p:nvPr/>
        </p:nvGrpSpPr>
        <p:grpSpPr bwMode="auto">
          <a:xfrm>
            <a:off x="2819400" y="2209800"/>
            <a:ext cx="152400" cy="152400"/>
            <a:chOff x="1776" y="1008"/>
            <a:chExt cx="96" cy="96"/>
          </a:xfrm>
        </p:grpSpPr>
        <p:sp>
          <p:nvSpPr>
            <p:cNvPr id="7379" name="Line 31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80" name="Line 32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183" name="Group 33"/>
          <p:cNvGrpSpPr>
            <a:grpSpLocks/>
          </p:cNvGrpSpPr>
          <p:nvPr/>
        </p:nvGrpSpPr>
        <p:grpSpPr bwMode="auto">
          <a:xfrm>
            <a:off x="3276600" y="2209800"/>
            <a:ext cx="152400" cy="152400"/>
            <a:chOff x="1776" y="1008"/>
            <a:chExt cx="96" cy="96"/>
          </a:xfrm>
        </p:grpSpPr>
        <p:sp>
          <p:nvSpPr>
            <p:cNvPr id="7377" name="Line 34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78" name="Line 35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184" name="Group 36"/>
          <p:cNvGrpSpPr>
            <a:grpSpLocks/>
          </p:cNvGrpSpPr>
          <p:nvPr/>
        </p:nvGrpSpPr>
        <p:grpSpPr bwMode="auto">
          <a:xfrm>
            <a:off x="1447800" y="2667000"/>
            <a:ext cx="152400" cy="152400"/>
            <a:chOff x="1776" y="1008"/>
            <a:chExt cx="96" cy="96"/>
          </a:xfrm>
        </p:grpSpPr>
        <p:sp>
          <p:nvSpPr>
            <p:cNvPr id="7375" name="Line 37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76" name="Line 38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185" name="Group 39"/>
          <p:cNvGrpSpPr>
            <a:grpSpLocks/>
          </p:cNvGrpSpPr>
          <p:nvPr/>
        </p:nvGrpSpPr>
        <p:grpSpPr bwMode="auto">
          <a:xfrm>
            <a:off x="1905000" y="2667000"/>
            <a:ext cx="152400" cy="152400"/>
            <a:chOff x="1776" y="1008"/>
            <a:chExt cx="96" cy="96"/>
          </a:xfrm>
        </p:grpSpPr>
        <p:sp>
          <p:nvSpPr>
            <p:cNvPr id="7373" name="Line 40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74" name="Line 41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186" name="Group 42"/>
          <p:cNvGrpSpPr>
            <a:grpSpLocks/>
          </p:cNvGrpSpPr>
          <p:nvPr/>
        </p:nvGrpSpPr>
        <p:grpSpPr bwMode="auto">
          <a:xfrm>
            <a:off x="2362200" y="2667000"/>
            <a:ext cx="152400" cy="152400"/>
            <a:chOff x="1776" y="1008"/>
            <a:chExt cx="96" cy="96"/>
          </a:xfrm>
        </p:grpSpPr>
        <p:sp>
          <p:nvSpPr>
            <p:cNvPr id="7371" name="Line 43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72" name="Line 44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187" name="Group 45"/>
          <p:cNvGrpSpPr>
            <a:grpSpLocks/>
          </p:cNvGrpSpPr>
          <p:nvPr/>
        </p:nvGrpSpPr>
        <p:grpSpPr bwMode="auto">
          <a:xfrm>
            <a:off x="2819400" y="2667000"/>
            <a:ext cx="152400" cy="152400"/>
            <a:chOff x="1776" y="1008"/>
            <a:chExt cx="96" cy="96"/>
          </a:xfrm>
        </p:grpSpPr>
        <p:sp>
          <p:nvSpPr>
            <p:cNvPr id="7369" name="Line 46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70" name="Line 47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188" name="Group 48"/>
          <p:cNvGrpSpPr>
            <a:grpSpLocks/>
          </p:cNvGrpSpPr>
          <p:nvPr/>
        </p:nvGrpSpPr>
        <p:grpSpPr bwMode="auto">
          <a:xfrm>
            <a:off x="3276600" y="2667000"/>
            <a:ext cx="152400" cy="152400"/>
            <a:chOff x="1776" y="1008"/>
            <a:chExt cx="96" cy="96"/>
          </a:xfrm>
        </p:grpSpPr>
        <p:sp>
          <p:nvSpPr>
            <p:cNvPr id="7367" name="Line 49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68" name="Line 50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189" name="Group 51"/>
          <p:cNvGrpSpPr>
            <a:grpSpLocks/>
          </p:cNvGrpSpPr>
          <p:nvPr/>
        </p:nvGrpSpPr>
        <p:grpSpPr bwMode="auto">
          <a:xfrm>
            <a:off x="1447800" y="3124200"/>
            <a:ext cx="152400" cy="152400"/>
            <a:chOff x="1776" y="1008"/>
            <a:chExt cx="96" cy="96"/>
          </a:xfrm>
        </p:grpSpPr>
        <p:sp>
          <p:nvSpPr>
            <p:cNvPr id="7365" name="Line 52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66" name="Line 53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190" name="Group 54"/>
          <p:cNvGrpSpPr>
            <a:grpSpLocks/>
          </p:cNvGrpSpPr>
          <p:nvPr/>
        </p:nvGrpSpPr>
        <p:grpSpPr bwMode="auto">
          <a:xfrm>
            <a:off x="1905000" y="3124200"/>
            <a:ext cx="152400" cy="152400"/>
            <a:chOff x="1776" y="1008"/>
            <a:chExt cx="96" cy="96"/>
          </a:xfrm>
        </p:grpSpPr>
        <p:sp>
          <p:nvSpPr>
            <p:cNvPr id="7363" name="Line 55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64" name="Line 56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191" name="Group 57"/>
          <p:cNvGrpSpPr>
            <a:grpSpLocks/>
          </p:cNvGrpSpPr>
          <p:nvPr/>
        </p:nvGrpSpPr>
        <p:grpSpPr bwMode="auto">
          <a:xfrm>
            <a:off x="2362200" y="3124200"/>
            <a:ext cx="152400" cy="152400"/>
            <a:chOff x="1776" y="1008"/>
            <a:chExt cx="96" cy="96"/>
          </a:xfrm>
        </p:grpSpPr>
        <p:sp>
          <p:nvSpPr>
            <p:cNvPr id="7361" name="Line 58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62" name="Line 59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192" name="Group 60"/>
          <p:cNvGrpSpPr>
            <a:grpSpLocks/>
          </p:cNvGrpSpPr>
          <p:nvPr/>
        </p:nvGrpSpPr>
        <p:grpSpPr bwMode="auto">
          <a:xfrm>
            <a:off x="2819400" y="3124200"/>
            <a:ext cx="152400" cy="152400"/>
            <a:chOff x="1776" y="1008"/>
            <a:chExt cx="96" cy="96"/>
          </a:xfrm>
        </p:grpSpPr>
        <p:sp>
          <p:nvSpPr>
            <p:cNvPr id="7359" name="Line 61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60" name="Line 62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193" name="Group 63"/>
          <p:cNvGrpSpPr>
            <a:grpSpLocks/>
          </p:cNvGrpSpPr>
          <p:nvPr/>
        </p:nvGrpSpPr>
        <p:grpSpPr bwMode="auto">
          <a:xfrm>
            <a:off x="3276600" y="3124200"/>
            <a:ext cx="152400" cy="152400"/>
            <a:chOff x="1776" y="1008"/>
            <a:chExt cx="96" cy="96"/>
          </a:xfrm>
        </p:grpSpPr>
        <p:sp>
          <p:nvSpPr>
            <p:cNvPr id="7357" name="Line 64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58" name="Line 65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4818" name="Text Box 66"/>
          <p:cNvSpPr txBox="1">
            <a:spLocks noChangeArrowheads="1"/>
          </p:cNvSpPr>
          <p:nvPr/>
        </p:nvSpPr>
        <p:spPr bwMode="auto">
          <a:xfrm>
            <a:off x="1905000" y="32004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9900CC"/>
                </a:solidFill>
              </a:rPr>
              <a:t>F</a:t>
            </a:r>
          </a:p>
        </p:txBody>
      </p:sp>
      <p:sp>
        <p:nvSpPr>
          <p:cNvPr id="714819" name="Line 67"/>
          <p:cNvSpPr>
            <a:spLocks noChangeShapeType="1"/>
          </p:cNvSpPr>
          <p:nvPr/>
        </p:nvSpPr>
        <p:spPr bwMode="auto">
          <a:xfrm flipV="1">
            <a:off x="3124200" y="2133600"/>
            <a:ext cx="0" cy="1066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4820" name="Line 68"/>
          <p:cNvSpPr>
            <a:spLocks noChangeShapeType="1"/>
          </p:cNvSpPr>
          <p:nvPr/>
        </p:nvSpPr>
        <p:spPr bwMode="auto">
          <a:xfrm flipH="1" flipV="1">
            <a:off x="2286000" y="3429000"/>
            <a:ext cx="533400" cy="0"/>
          </a:xfrm>
          <a:prstGeom prst="line">
            <a:avLst/>
          </a:prstGeom>
          <a:noFill/>
          <a:ln w="28575">
            <a:solidFill>
              <a:srgbClr val="99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197" name="Group 69"/>
          <p:cNvGrpSpPr>
            <a:grpSpLocks/>
          </p:cNvGrpSpPr>
          <p:nvPr/>
        </p:nvGrpSpPr>
        <p:grpSpPr bwMode="auto">
          <a:xfrm>
            <a:off x="1447800" y="3581400"/>
            <a:ext cx="152400" cy="152400"/>
            <a:chOff x="1776" y="1008"/>
            <a:chExt cx="96" cy="96"/>
          </a:xfrm>
        </p:grpSpPr>
        <p:sp>
          <p:nvSpPr>
            <p:cNvPr id="7355" name="Line 70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56" name="Line 71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198" name="Group 72"/>
          <p:cNvGrpSpPr>
            <a:grpSpLocks/>
          </p:cNvGrpSpPr>
          <p:nvPr/>
        </p:nvGrpSpPr>
        <p:grpSpPr bwMode="auto">
          <a:xfrm>
            <a:off x="1905000" y="3581400"/>
            <a:ext cx="152400" cy="152400"/>
            <a:chOff x="1776" y="1008"/>
            <a:chExt cx="96" cy="96"/>
          </a:xfrm>
        </p:grpSpPr>
        <p:sp>
          <p:nvSpPr>
            <p:cNvPr id="7353" name="Line 73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54" name="Line 74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199" name="Group 75"/>
          <p:cNvGrpSpPr>
            <a:grpSpLocks/>
          </p:cNvGrpSpPr>
          <p:nvPr/>
        </p:nvGrpSpPr>
        <p:grpSpPr bwMode="auto">
          <a:xfrm>
            <a:off x="2362200" y="3581400"/>
            <a:ext cx="152400" cy="152400"/>
            <a:chOff x="1776" y="1008"/>
            <a:chExt cx="96" cy="96"/>
          </a:xfrm>
        </p:grpSpPr>
        <p:sp>
          <p:nvSpPr>
            <p:cNvPr id="7351" name="Line 76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52" name="Line 77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00" name="Group 78"/>
          <p:cNvGrpSpPr>
            <a:grpSpLocks/>
          </p:cNvGrpSpPr>
          <p:nvPr/>
        </p:nvGrpSpPr>
        <p:grpSpPr bwMode="auto">
          <a:xfrm>
            <a:off x="2819400" y="3581400"/>
            <a:ext cx="152400" cy="152400"/>
            <a:chOff x="1776" y="1008"/>
            <a:chExt cx="96" cy="96"/>
          </a:xfrm>
        </p:grpSpPr>
        <p:sp>
          <p:nvSpPr>
            <p:cNvPr id="7349" name="Line 79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50" name="Line 80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01" name="Group 81"/>
          <p:cNvGrpSpPr>
            <a:grpSpLocks/>
          </p:cNvGrpSpPr>
          <p:nvPr/>
        </p:nvGrpSpPr>
        <p:grpSpPr bwMode="auto">
          <a:xfrm>
            <a:off x="3276600" y="3581400"/>
            <a:ext cx="152400" cy="152400"/>
            <a:chOff x="1776" y="1008"/>
            <a:chExt cx="96" cy="96"/>
          </a:xfrm>
        </p:grpSpPr>
        <p:sp>
          <p:nvSpPr>
            <p:cNvPr id="7347" name="Line 82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48" name="Line 83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02" name="Group 84"/>
          <p:cNvGrpSpPr>
            <a:grpSpLocks/>
          </p:cNvGrpSpPr>
          <p:nvPr/>
        </p:nvGrpSpPr>
        <p:grpSpPr bwMode="auto">
          <a:xfrm>
            <a:off x="990600" y="1752600"/>
            <a:ext cx="152400" cy="152400"/>
            <a:chOff x="1776" y="1008"/>
            <a:chExt cx="96" cy="96"/>
          </a:xfrm>
        </p:grpSpPr>
        <p:sp>
          <p:nvSpPr>
            <p:cNvPr id="7345" name="Line 85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46" name="Line 86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03" name="Group 87"/>
          <p:cNvGrpSpPr>
            <a:grpSpLocks/>
          </p:cNvGrpSpPr>
          <p:nvPr/>
        </p:nvGrpSpPr>
        <p:grpSpPr bwMode="auto">
          <a:xfrm>
            <a:off x="990600" y="2209800"/>
            <a:ext cx="152400" cy="152400"/>
            <a:chOff x="1776" y="1008"/>
            <a:chExt cx="96" cy="96"/>
          </a:xfrm>
        </p:grpSpPr>
        <p:sp>
          <p:nvSpPr>
            <p:cNvPr id="7343" name="Line 88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44" name="Line 89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04" name="Group 90"/>
          <p:cNvGrpSpPr>
            <a:grpSpLocks/>
          </p:cNvGrpSpPr>
          <p:nvPr/>
        </p:nvGrpSpPr>
        <p:grpSpPr bwMode="auto">
          <a:xfrm>
            <a:off x="990600" y="2667000"/>
            <a:ext cx="152400" cy="152400"/>
            <a:chOff x="1776" y="1008"/>
            <a:chExt cx="96" cy="96"/>
          </a:xfrm>
        </p:grpSpPr>
        <p:sp>
          <p:nvSpPr>
            <p:cNvPr id="7341" name="Line 91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42" name="Line 92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05" name="Group 93"/>
          <p:cNvGrpSpPr>
            <a:grpSpLocks/>
          </p:cNvGrpSpPr>
          <p:nvPr/>
        </p:nvGrpSpPr>
        <p:grpSpPr bwMode="auto">
          <a:xfrm>
            <a:off x="990600" y="3124200"/>
            <a:ext cx="152400" cy="152400"/>
            <a:chOff x="1776" y="1008"/>
            <a:chExt cx="96" cy="96"/>
          </a:xfrm>
        </p:grpSpPr>
        <p:sp>
          <p:nvSpPr>
            <p:cNvPr id="7339" name="Line 94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40" name="Line 95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06" name="Group 96"/>
          <p:cNvGrpSpPr>
            <a:grpSpLocks/>
          </p:cNvGrpSpPr>
          <p:nvPr/>
        </p:nvGrpSpPr>
        <p:grpSpPr bwMode="auto">
          <a:xfrm>
            <a:off x="990600" y="3581400"/>
            <a:ext cx="152400" cy="152400"/>
            <a:chOff x="1776" y="1008"/>
            <a:chExt cx="96" cy="96"/>
          </a:xfrm>
        </p:grpSpPr>
        <p:sp>
          <p:nvSpPr>
            <p:cNvPr id="7337" name="Line 97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38" name="Line 98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07" name="Group 99"/>
          <p:cNvGrpSpPr>
            <a:grpSpLocks/>
          </p:cNvGrpSpPr>
          <p:nvPr/>
        </p:nvGrpSpPr>
        <p:grpSpPr bwMode="auto">
          <a:xfrm>
            <a:off x="533400" y="1752600"/>
            <a:ext cx="152400" cy="152400"/>
            <a:chOff x="1776" y="1008"/>
            <a:chExt cx="96" cy="96"/>
          </a:xfrm>
        </p:grpSpPr>
        <p:sp>
          <p:nvSpPr>
            <p:cNvPr id="7335" name="Line 100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36" name="Line 101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08" name="Group 102"/>
          <p:cNvGrpSpPr>
            <a:grpSpLocks/>
          </p:cNvGrpSpPr>
          <p:nvPr/>
        </p:nvGrpSpPr>
        <p:grpSpPr bwMode="auto">
          <a:xfrm>
            <a:off x="533400" y="2209800"/>
            <a:ext cx="152400" cy="152400"/>
            <a:chOff x="1776" y="1008"/>
            <a:chExt cx="96" cy="96"/>
          </a:xfrm>
        </p:grpSpPr>
        <p:sp>
          <p:nvSpPr>
            <p:cNvPr id="7333" name="Line 103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34" name="Line 104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09" name="Group 105"/>
          <p:cNvGrpSpPr>
            <a:grpSpLocks/>
          </p:cNvGrpSpPr>
          <p:nvPr/>
        </p:nvGrpSpPr>
        <p:grpSpPr bwMode="auto">
          <a:xfrm>
            <a:off x="533400" y="2667000"/>
            <a:ext cx="152400" cy="152400"/>
            <a:chOff x="1776" y="1008"/>
            <a:chExt cx="96" cy="96"/>
          </a:xfrm>
        </p:grpSpPr>
        <p:sp>
          <p:nvSpPr>
            <p:cNvPr id="7331" name="Line 106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32" name="Line 107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10" name="Group 108"/>
          <p:cNvGrpSpPr>
            <a:grpSpLocks/>
          </p:cNvGrpSpPr>
          <p:nvPr/>
        </p:nvGrpSpPr>
        <p:grpSpPr bwMode="auto">
          <a:xfrm>
            <a:off x="533400" y="3124200"/>
            <a:ext cx="152400" cy="152400"/>
            <a:chOff x="1776" y="1008"/>
            <a:chExt cx="96" cy="96"/>
          </a:xfrm>
        </p:grpSpPr>
        <p:sp>
          <p:nvSpPr>
            <p:cNvPr id="7329" name="Line 109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30" name="Line 110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11" name="Group 111"/>
          <p:cNvGrpSpPr>
            <a:grpSpLocks/>
          </p:cNvGrpSpPr>
          <p:nvPr/>
        </p:nvGrpSpPr>
        <p:grpSpPr bwMode="auto">
          <a:xfrm>
            <a:off x="533400" y="3581400"/>
            <a:ext cx="152400" cy="152400"/>
            <a:chOff x="1776" y="1008"/>
            <a:chExt cx="96" cy="96"/>
          </a:xfrm>
        </p:grpSpPr>
        <p:sp>
          <p:nvSpPr>
            <p:cNvPr id="7327" name="Line 112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28" name="Line 113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12" name="Group 114"/>
          <p:cNvGrpSpPr>
            <a:grpSpLocks/>
          </p:cNvGrpSpPr>
          <p:nvPr/>
        </p:nvGrpSpPr>
        <p:grpSpPr bwMode="auto">
          <a:xfrm>
            <a:off x="1447800" y="4038600"/>
            <a:ext cx="152400" cy="152400"/>
            <a:chOff x="1776" y="1008"/>
            <a:chExt cx="96" cy="96"/>
          </a:xfrm>
        </p:grpSpPr>
        <p:sp>
          <p:nvSpPr>
            <p:cNvPr id="7325" name="Line 115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26" name="Line 116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13" name="Group 117"/>
          <p:cNvGrpSpPr>
            <a:grpSpLocks/>
          </p:cNvGrpSpPr>
          <p:nvPr/>
        </p:nvGrpSpPr>
        <p:grpSpPr bwMode="auto">
          <a:xfrm>
            <a:off x="1905000" y="4038600"/>
            <a:ext cx="152400" cy="152400"/>
            <a:chOff x="1776" y="1008"/>
            <a:chExt cx="96" cy="96"/>
          </a:xfrm>
        </p:grpSpPr>
        <p:sp>
          <p:nvSpPr>
            <p:cNvPr id="7323" name="Line 118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24" name="Line 119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14" name="Group 120"/>
          <p:cNvGrpSpPr>
            <a:grpSpLocks/>
          </p:cNvGrpSpPr>
          <p:nvPr/>
        </p:nvGrpSpPr>
        <p:grpSpPr bwMode="auto">
          <a:xfrm>
            <a:off x="2362200" y="4038600"/>
            <a:ext cx="152400" cy="152400"/>
            <a:chOff x="1776" y="1008"/>
            <a:chExt cx="96" cy="96"/>
          </a:xfrm>
        </p:grpSpPr>
        <p:sp>
          <p:nvSpPr>
            <p:cNvPr id="7321" name="Line 121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22" name="Line 122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15" name="Group 123"/>
          <p:cNvGrpSpPr>
            <a:grpSpLocks/>
          </p:cNvGrpSpPr>
          <p:nvPr/>
        </p:nvGrpSpPr>
        <p:grpSpPr bwMode="auto">
          <a:xfrm>
            <a:off x="2819400" y="4038600"/>
            <a:ext cx="152400" cy="152400"/>
            <a:chOff x="1776" y="1008"/>
            <a:chExt cx="96" cy="96"/>
          </a:xfrm>
        </p:grpSpPr>
        <p:sp>
          <p:nvSpPr>
            <p:cNvPr id="7319" name="Line 124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20" name="Line 125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16" name="Group 126"/>
          <p:cNvGrpSpPr>
            <a:grpSpLocks/>
          </p:cNvGrpSpPr>
          <p:nvPr/>
        </p:nvGrpSpPr>
        <p:grpSpPr bwMode="auto">
          <a:xfrm>
            <a:off x="3276600" y="4038600"/>
            <a:ext cx="152400" cy="152400"/>
            <a:chOff x="1776" y="1008"/>
            <a:chExt cx="96" cy="96"/>
          </a:xfrm>
        </p:grpSpPr>
        <p:sp>
          <p:nvSpPr>
            <p:cNvPr id="7317" name="Line 127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18" name="Line 128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17" name="Group 129"/>
          <p:cNvGrpSpPr>
            <a:grpSpLocks/>
          </p:cNvGrpSpPr>
          <p:nvPr/>
        </p:nvGrpSpPr>
        <p:grpSpPr bwMode="auto">
          <a:xfrm>
            <a:off x="990600" y="4038600"/>
            <a:ext cx="152400" cy="152400"/>
            <a:chOff x="1776" y="1008"/>
            <a:chExt cx="96" cy="96"/>
          </a:xfrm>
        </p:grpSpPr>
        <p:sp>
          <p:nvSpPr>
            <p:cNvPr id="7315" name="Line 130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16" name="Line 131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18" name="Group 132"/>
          <p:cNvGrpSpPr>
            <a:grpSpLocks/>
          </p:cNvGrpSpPr>
          <p:nvPr/>
        </p:nvGrpSpPr>
        <p:grpSpPr bwMode="auto">
          <a:xfrm>
            <a:off x="533400" y="4038600"/>
            <a:ext cx="152400" cy="152400"/>
            <a:chOff x="1776" y="1008"/>
            <a:chExt cx="96" cy="96"/>
          </a:xfrm>
        </p:grpSpPr>
        <p:sp>
          <p:nvSpPr>
            <p:cNvPr id="7313" name="Line 133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14" name="Line 134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19" name="Group 135"/>
          <p:cNvGrpSpPr>
            <a:grpSpLocks/>
          </p:cNvGrpSpPr>
          <p:nvPr/>
        </p:nvGrpSpPr>
        <p:grpSpPr bwMode="auto">
          <a:xfrm>
            <a:off x="1447800" y="4495800"/>
            <a:ext cx="152400" cy="152400"/>
            <a:chOff x="1776" y="1008"/>
            <a:chExt cx="96" cy="96"/>
          </a:xfrm>
        </p:grpSpPr>
        <p:sp>
          <p:nvSpPr>
            <p:cNvPr id="7311" name="Line 136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12" name="Line 137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20" name="Group 138"/>
          <p:cNvGrpSpPr>
            <a:grpSpLocks/>
          </p:cNvGrpSpPr>
          <p:nvPr/>
        </p:nvGrpSpPr>
        <p:grpSpPr bwMode="auto">
          <a:xfrm>
            <a:off x="1905000" y="4495800"/>
            <a:ext cx="152400" cy="152400"/>
            <a:chOff x="1776" y="1008"/>
            <a:chExt cx="96" cy="96"/>
          </a:xfrm>
        </p:grpSpPr>
        <p:sp>
          <p:nvSpPr>
            <p:cNvPr id="7309" name="Line 139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10" name="Line 140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21" name="Group 141"/>
          <p:cNvGrpSpPr>
            <a:grpSpLocks/>
          </p:cNvGrpSpPr>
          <p:nvPr/>
        </p:nvGrpSpPr>
        <p:grpSpPr bwMode="auto">
          <a:xfrm>
            <a:off x="2362200" y="4495800"/>
            <a:ext cx="152400" cy="152400"/>
            <a:chOff x="1776" y="1008"/>
            <a:chExt cx="96" cy="96"/>
          </a:xfrm>
        </p:grpSpPr>
        <p:sp>
          <p:nvSpPr>
            <p:cNvPr id="7307" name="Line 142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08" name="Line 143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22" name="Group 144"/>
          <p:cNvGrpSpPr>
            <a:grpSpLocks/>
          </p:cNvGrpSpPr>
          <p:nvPr/>
        </p:nvGrpSpPr>
        <p:grpSpPr bwMode="auto">
          <a:xfrm>
            <a:off x="2819400" y="4495800"/>
            <a:ext cx="152400" cy="152400"/>
            <a:chOff x="1776" y="1008"/>
            <a:chExt cx="96" cy="96"/>
          </a:xfrm>
        </p:grpSpPr>
        <p:sp>
          <p:nvSpPr>
            <p:cNvPr id="7305" name="Line 145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06" name="Line 146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23" name="Group 147"/>
          <p:cNvGrpSpPr>
            <a:grpSpLocks/>
          </p:cNvGrpSpPr>
          <p:nvPr/>
        </p:nvGrpSpPr>
        <p:grpSpPr bwMode="auto">
          <a:xfrm>
            <a:off x="3276600" y="4495800"/>
            <a:ext cx="152400" cy="152400"/>
            <a:chOff x="1776" y="1008"/>
            <a:chExt cx="96" cy="96"/>
          </a:xfrm>
        </p:grpSpPr>
        <p:sp>
          <p:nvSpPr>
            <p:cNvPr id="7303" name="Line 148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04" name="Line 149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24" name="Group 150"/>
          <p:cNvGrpSpPr>
            <a:grpSpLocks/>
          </p:cNvGrpSpPr>
          <p:nvPr/>
        </p:nvGrpSpPr>
        <p:grpSpPr bwMode="auto">
          <a:xfrm>
            <a:off x="990600" y="4495800"/>
            <a:ext cx="152400" cy="152400"/>
            <a:chOff x="1776" y="1008"/>
            <a:chExt cx="96" cy="96"/>
          </a:xfrm>
        </p:grpSpPr>
        <p:sp>
          <p:nvSpPr>
            <p:cNvPr id="7301" name="Line 151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02" name="Line 152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25" name="Group 153"/>
          <p:cNvGrpSpPr>
            <a:grpSpLocks/>
          </p:cNvGrpSpPr>
          <p:nvPr/>
        </p:nvGrpSpPr>
        <p:grpSpPr bwMode="auto">
          <a:xfrm>
            <a:off x="533400" y="4495800"/>
            <a:ext cx="152400" cy="152400"/>
            <a:chOff x="1776" y="1008"/>
            <a:chExt cx="96" cy="96"/>
          </a:xfrm>
        </p:grpSpPr>
        <p:sp>
          <p:nvSpPr>
            <p:cNvPr id="7299" name="Line 154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00" name="Line 155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4908" name="Arc 156"/>
          <p:cNvSpPr>
            <a:spLocks/>
          </p:cNvSpPr>
          <p:nvPr/>
        </p:nvSpPr>
        <p:spPr bwMode="auto">
          <a:xfrm>
            <a:off x="1755775" y="2057400"/>
            <a:ext cx="1368425" cy="13716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 type="arrow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227" name="Group 157"/>
          <p:cNvGrpSpPr>
            <a:grpSpLocks/>
          </p:cNvGrpSpPr>
          <p:nvPr/>
        </p:nvGrpSpPr>
        <p:grpSpPr bwMode="auto">
          <a:xfrm>
            <a:off x="76200" y="1752600"/>
            <a:ext cx="152400" cy="152400"/>
            <a:chOff x="1776" y="1008"/>
            <a:chExt cx="96" cy="96"/>
          </a:xfrm>
        </p:grpSpPr>
        <p:sp>
          <p:nvSpPr>
            <p:cNvPr id="7297" name="Line 158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98" name="Line 159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28" name="Group 160"/>
          <p:cNvGrpSpPr>
            <a:grpSpLocks/>
          </p:cNvGrpSpPr>
          <p:nvPr/>
        </p:nvGrpSpPr>
        <p:grpSpPr bwMode="auto">
          <a:xfrm>
            <a:off x="76200" y="2209800"/>
            <a:ext cx="152400" cy="152400"/>
            <a:chOff x="1776" y="1008"/>
            <a:chExt cx="96" cy="96"/>
          </a:xfrm>
        </p:grpSpPr>
        <p:sp>
          <p:nvSpPr>
            <p:cNvPr id="7295" name="Line 161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96" name="Line 162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29" name="Group 163"/>
          <p:cNvGrpSpPr>
            <a:grpSpLocks/>
          </p:cNvGrpSpPr>
          <p:nvPr/>
        </p:nvGrpSpPr>
        <p:grpSpPr bwMode="auto">
          <a:xfrm>
            <a:off x="76200" y="2667000"/>
            <a:ext cx="152400" cy="152400"/>
            <a:chOff x="1776" y="1008"/>
            <a:chExt cx="96" cy="96"/>
          </a:xfrm>
        </p:grpSpPr>
        <p:sp>
          <p:nvSpPr>
            <p:cNvPr id="7293" name="Line 164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94" name="Line 165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30" name="Group 166"/>
          <p:cNvGrpSpPr>
            <a:grpSpLocks/>
          </p:cNvGrpSpPr>
          <p:nvPr/>
        </p:nvGrpSpPr>
        <p:grpSpPr bwMode="auto">
          <a:xfrm>
            <a:off x="76200" y="3124200"/>
            <a:ext cx="152400" cy="152400"/>
            <a:chOff x="1776" y="1008"/>
            <a:chExt cx="96" cy="96"/>
          </a:xfrm>
        </p:grpSpPr>
        <p:sp>
          <p:nvSpPr>
            <p:cNvPr id="7291" name="Line 167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92" name="Line 168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31" name="Group 169"/>
          <p:cNvGrpSpPr>
            <a:grpSpLocks/>
          </p:cNvGrpSpPr>
          <p:nvPr/>
        </p:nvGrpSpPr>
        <p:grpSpPr bwMode="auto">
          <a:xfrm>
            <a:off x="76200" y="3581400"/>
            <a:ext cx="152400" cy="152400"/>
            <a:chOff x="1776" y="1008"/>
            <a:chExt cx="96" cy="96"/>
          </a:xfrm>
        </p:grpSpPr>
        <p:sp>
          <p:nvSpPr>
            <p:cNvPr id="7289" name="Line 170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90" name="Line 171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32" name="Group 172"/>
          <p:cNvGrpSpPr>
            <a:grpSpLocks/>
          </p:cNvGrpSpPr>
          <p:nvPr/>
        </p:nvGrpSpPr>
        <p:grpSpPr bwMode="auto">
          <a:xfrm>
            <a:off x="76200" y="4038600"/>
            <a:ext cx="152400" cy="152400"/>
            <a:chOff x="1776" y="1008"/>
            <a:chExt cx="96" cy="96"/>
          </a:xfrm>
        </p:grpSpPr>
        <p:sp>
          <p:nvSpPr>
            <p:cNvPr id="7287" name="Line 173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88" name="Line 174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33" name="Group 175"/>
          <p:cNvGrpSpPr>
            <a:grpSpLocks/>
          </p:cNvGrpSpPr>
          <p:nvPr/>
        </p:nvGrpSpPr>
        <p:grpSpPr bwMode="auto">
          <a:xfrm>
            <a:off x="76200" y="4495800"/>
            <a:ext cx="152400" cy="152400"/>
            <a:chOff x="1776" y="1008"/>
            <a:chExt cx="96" cy="96"/>
          </a:xfrm>
        </p:grpSpPr>
        <p:sp>
          <p:nvSpPr>
            <p:cNvPr id="7285" name="Line 176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86" name="Line 177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4930" name="Arc 178"/>
          <p:cNvSpPr>
            <a:spLocks/>
          </p:cNvSpPr>
          <p:nvPr/>
        </p:nvSpPr>
        <p:spPr bwMode="auto">
          <a:xfrm rot="-5400000">
            <a:off x="382587" y="2055813"/>
            <a:ext cx="1368425" cy="13716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 type="arrow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4931" name="Arc 179"/>
          <p:cNvSpPr>
            <a:spLocks/>
          </p:cNvSpPr>
          <p:nvPr/>
        </p:nvSpPr>
        <p:spPr bwMode="auto">
          <a:xfrm rot="10800000">
            <a:off x="381000" y="3429000"/>
            <a:ext cx="1368425" cy="13716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 type="arrow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236" name="Group 180"/>
          <p:cNvGrpSpPr>
            <a:grpSpLocks/>
          </p:cNvGrpSpPr>
          <p:nvPr/>
        </p:nvGrpSpPr>
        <p:grpSpPr bwMode="auto">
          <a:xfrm>
            <a:off x="1447800" y="4953000"/>
            <a:ext cx="152400" cy="152400"/>
            <a:chOff x="1776" y="1008"/>
            <a:chExt cx="96" cy="96"/>
          </a:xfrm>
        </p:grpSpPr>
        <p:sp>
          <p:nvSpPr>
            <p:cNvPr id="7283" name="Line 181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84" name="Line 182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37" name="Group 183"/>
          <p:cNvGrpSpPr>
            <a:grpSpLocks/>
          </p:cNvGrpSpPr>
          <p:nvPr/>
        </p:nvGrpSpPr>
        <p:grpSpPr bwMode="auto">
          <a:xfrm>
            <a:off x="1905000" y="4953000"/>
            <a:ext cx="152400" cy="152400"/>
            <a:chOff x="1776" y="1008"/>
            <a:chExt cx="96" cy="96"/>
          </a:xfrm>
        </p:grpSpPr>
        <p:sp>
          <p:nvSpPr>
            <p:cNvPr id="7281" name="Line 184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82" name="Line 185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38" name="Group 186"/>
          <p:cNvGrpSpPr>
            <a:grpSpLocks/>
          </p:cNvGrpSpPr>
          <p:nvPr/>
        </p:nvGrpSpPr>
        <p:grpSpPr bwMode="auto">
          <a:xfrm>
            <a:off x="2362200" y="4953000"/>
            <a:ext cx="152400" cy="152400"/>
            <a:chOff x="1776" y="1008"/>
            <a:chExt cx="96" cy="96"/>
          </a:xfrm>
        </p:grpSpPr>
        <p:sp>
          <p:nvSpPr>
            <p:cNvPr id="7279" name="Line 187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80" name="Line 188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39" name="Group 189"/>
          <p:cNvGrpSpPr>
            <a:grpSpLocks/>
          </p:cNvGrpSpPr>
          <p:nvPr/>
        </p:nvGrpSpPr>
        <p:grpSpPr bwMode="auto">
          <a:xfrm>
            <a:off x="2819400" y="4953000"/>
            <a:ext cx="152400" cy="152400"/>
            <a:chOff x="1776" y="1008"/>
            <a:chExt cx="96" cy="96"/>
          </a:xfrm>
        </p:grpSpPr>
        <p:sp>
          <p:nvSpPr>
            <p:cNvPr id="7277" name="Line 190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8" name="Line 191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40" name="Group 192"/>
          <p:cNvGrpSpPr>
            <a:grpSpLocks/>
          </p:cNvGrpSpPr>
          <p:nvPr/>
        </p:nvGrpSpPr>
        <p:grpSpPr bwMode="auto">
          <a:xfrm>
            <a:off x="3276600" y="4953000"/>
            <a:ext cx="152400" cy="152400"/>
            <a:chOff x="1776" y="1008"/>
            <a:chExt cx="96" cy="96"/>
          </a:xfrm>
        </p:grpSpPr>
        <p:sp>
          <p:nvSpPr>
            <p:cNvPr id="7275" name="Line 193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6" name="Line 194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41" name="Group 195"/>
          <p:cNvGrpSpPr>
            <a:grpSpLocks/>
          </p:cNvGrpSpPr>
          <p:nvPr/>
        </p:nvGrpSpPr>
        <p:grpSpPr bwMode="auto">
          <a:xfrm>
            <a:off x="990600" y="4953000"/>
            <a:ext cx="152400" cy="152400"/>
            <a:chOff x="1776" y="1008"/>
            <a:chExt cx="96" cy="96"/>
          </a:xfrm>
        </p:grpSpPr>
        <p:sp>
          <p:nvSpPr>
            <p:cNvPr id="7273" name="Line 196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4" name="Line 197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42" name="Group 198"/>
          <p:cNvGrpSpPr>
            <a:grpSpLocks/>
          </p:cNvGrpSpPr>
          <p:nvPr/>
        </p:nvGrpSpPr>
        <p:grpSpPr bwMode="auto">
          <a:xfrm>
            <a:off x="533400" y="4953000"/>
            <a:ext cx="152400" cy="152400"/>
            <a:chOff x="1776" y="1008"/>
            <a:chExt cx="96" cy="96"/>
          </a:xfrm>
        </p:grpSpPr>
        <p:sp>
          <p:nvSpPr>
            <p:cNvPr id="7271" name="Line 199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2" name="Line 200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43" name="Group 201"/>
          <p:cNvGrpSpPr>
            <a:grpSpLocks/>
          </p:cNvGrpSpPr>
          <p:nvPr/>
        </p:nvGrpSpPr>
        <p:grpSpPr bwMode="auto">
          <a:xfrm>
            <a:off x="76200" y="4953000"/>
            <a:ext cx="152400" cy="152400"/>
            <a:chOff x="1776" y="1008"/>
            <a:chExt cx="96" cy="96"/>
          </a:xfrm>
        </p:grpSpPr>
        <p:sp>
          <p:nvSpPr>
            <p:cNvPr id="7269" name="Line 202"/>
            <p:cNvSpPr>
              <a:spLocks noChangeShapeType="1"/>
            </p:cNvSpPr>
            <p:nvPr/>
          </p:nvSpPr>
          <p:spPr bwMode="auto">
            <a:xfrm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0" name="Line 203"/>
            <p:cNvSpPr>
              <a:spLocks noChangeShapeType="1"/>
            </p:cNvSpPr>
            <p:nvPr/>
          </p:nvSpPr>
          <p:spPr bwMode="auto">
            <a:xfrm flipH="1">
              <a:off x="1776" y="1008"/>
              <a:ext cx="96" cy="96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4956" name="Text Box 204"/>
          <p:cNvSpPr txBox="1">
            <a:spLocks noChangeArrowheads="1"/>
          </p:cNvSpPr>
          <p:nvPr/>
        </p:nvSpPr>
        <p:spPr bwMode="auto">
          <a:xfrm>
            <a:off x="152400" y="19050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v</a:t>
            </a:r>
          </a:p>
        </p:txBody>
      </p:sp>
      <p:sp>
        <p:nvSpPr>
          <p:cNvPr id="714957" name="Line 205"/>
          <p:cNvSpPr>
            <a:spLocks noChangeShapeType="1"/>
          </p:cNvSpPr>
          <p:nvPr/>
        </p:nvSpPr>
        <p:spPr bwMode="auto">
          <a:xfrm rot="16200000" flipV="1">
            <a:off x="990600" y="1524000"/>
            <a:ext cx="0" cy="1066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4958" name="Text Box 206"/>
          <p:cNvSpPr txBox="1">
            <a:spLocks noChangeArrowheads="1"/>
          </p:cNvSpPr>
          <p:nvPr/>
        </p:nvSpPr>
        <p:spPr bwMode="auto">
          <a:xfrm>
            <a:off x="1524000" y="28194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9900CC"/>
                </a:solidFill>
              </a:rPr>
              <a:t>F</a:t>
            </a:r>
          </a:p>
        </p:txBody>
      </p:sp>
      <p:sp>
        <p:nvSpPr>
          <p:cNvPr id="714959" name="Line 207"/>
          <p:cNvSpPr>
            <a:spLocks noChangeShapeType="1"/>
          </p:cNvSpPr>
          <p:nvPr/>
        </p:nvSpPr>
        <p:spPr bwMode="auto">
          <a:xfrm rot="-5400000" flipH="1" flipV="1">
            <a:off x="1485900" y="2552700"/>
            <a:ext cx="533400" cy="0"/>
          </a:xfrm>
          <a:prstGeom prst="line">
            <a:avLst/>
          </a:prstGeom>
          <a:noFill/>
          <a:ln w="28575">
            <a:solidFill>
              <a:srgbClr val="99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4960" name="Text Box 208"/>
          <p:cNvSpPr txBox="1">
            <a:spLocks noChangeArrowheads="1"/>
          </p:cNvSpPr>
          <p:nvPr/>
        </p:nvSpPr>
        <p:spPr bwMode="auto">
          <a:xfrm>
            <a:off x="228600" y="47244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v</a:t>
            </a:r>
          </a:p>
        </p:txBody>
      </p:sp>
      <p:sp>
        <p:nvSpPr>
          <p:cNvPr id="714961" name="Line 209"/>
          <p:cNvSpPr>
            <a:spLocks noChangeShapeType="1"/>
          </p:cNvSpPr>
          <p:nvPr/>
        </p:nvSpPr>
        <p:spPr bwMode="auto">
          <a:xfrm rot="10800000" flipV="1">
            <a:off x="381000" y="3657600"/>
            <a:ext cx="0" cy="1066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4962" name="Text Box 210"/>
          <p:cNvSpPr txBox="1">
            <a:spLocks noChangeArrowheads="1"/>
          </p:cNvSpPr>
          <p:nvPr/>
        </p:nvSpPr>
        <p:spPr bwMode="auto">
          <a:xfrm>
            <a:off x="3200400" y="45720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v</a:t>
            </a:r>
          </a:p>
        </p:txBody>
      </p:sp>
      <p:sp>
        <p:nvSpPr>
          <p:cNvPr id="714963" name="Line 211"/>
          <p:cNvSpPr>
            <a:spLocks noChangeShapeType="1"/>
          </p:cNvSpPr>
          <p:nvPr/>
        </p:nvSpPr>
        <p:spPr bwMode="auto">
          <a:xfrm rot="5400000" flipV="1">
            <a:off x="2667000" y="4267200"/>
            <a:ext cx="0" cy="1066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4964" name="Arc 212"/>
          <p:cNvSpPr>
            <a:spLocks/>
          </p:cNvSpPr>
          <p:nvPr/>
        </p:nvSpPr>
        <p:spPr bwMode="auto">
          <a:xfrm rot="5400000">
            <a:off x="1754187" y="3427413"/>
            <a:ext cx="1368425" cy="13716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 type="arrow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4965" name="Text Box 213"/>
          <p:cNvSpPr txBox="1">
            <a:spLocks noChangeArrowheads="1"/>
          </p:cNvSpPr>
          <p:nvPr/>
        </p:nvSpPr>
        <p:spPr bwMode="auto">
          <a:xfrm>
            <a:off x="1219200" y="32004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9900CC"/>
                </a:solidFill>
              </a:rPr>
              <a:t>F</a:t>
            </a:r>
          </a:p>
        </p:txBody>
      </p:sp>
      <p:sp>
        <p:nvSpPr>
          <p:cNvPr id="714966" name="Line 214"/>
          <p:cNvSpPr>
            <a:spLocks noChangeShapeType="1"/>
          </p:cNvSpPr>
          <p:nvPr/>
        </p:nvSpPr>
        <p:spPr bwMode="auto">
          <a:xfrm rot="10800000" flipH="1" flipV="1">
            <a:off x="685800" y="3429000"/>
            <a:ext cx="533400" cy="0"/>
          </a:xfrm>
          <a:prstGeom prst="line">
            <a:avLst/>
          </a:prstGeom>
          <a:noFill/>
          <a:ln w="28575">
            <a:solidFill>
              <a:srgbClr val="99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4967" name="Line 215"/>
          <p:cNvSpPr>
            <a:spLocks noChangeShapeType="1"/>
          </p:cNvSpPr>
          <p:nvPr/>
        </p:nvSpPr>
        <p:spPr bwMode="auto">
          <a:xfrm rot="5400000" flipH="1" flipV="1">
            <a:off x="1485900" y="4229100"/>
            <a:ext cx="533400" cy="0"/>
          </a:xfrm>
          <a:prstGeom prst="line">
            <a:avLst/>
          </a:prstGeom>
          <a:noFill/>
          <a:ln w="28575">
            <a:solidFill>
              <a:srgbClr val="99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4968" name="Oval 216"/>
          <p:cNvSpPr>
            <a:spLocks noChangeArrowheads="1"/>
          </p:cNvSpPr>
          <p:nvPr/>
        </p:nvSpPr>
        <p:spPr bwMode="auto">
          <a:xfrm>
            <a:off x="2895600" y="3200400"/>
            <a:ext cx="457200" cy="457200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2400" b="1" i="1"/>
              <a:t>q</a:t>
            </a:r>
          </a:p>
        </p:txBody>
      </p:sp>
      <p:sp>
        <p:nvSpPr>
          <p:cNvPr id="714969" name="Text Box 217"/>
          <p:cNvSpPr txBox="1">
            <a:spLocks noChangeArrowheads="1"/>
          </p:cNvSpPr>
          <p:nvPr/>
        </p:nvSpPr>
        <p:spPr bwMode="auto">
          <a:xfrm>
            <a:off x="1600200" y="35052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9900CC"/>
                </a:solidFill>
              </a:rPr>
              <a:t>F</a:t>
            </a:r>
          </a:p>
        </p:txBody>
      </p:sp>
      <p:sp>
        <p:nvSpPr>
          <p:cNvPr id="714970" name="Text Box 218"/>
          <p:cNvSpPr txBox="1">
            <a:spLocks noChangeArrowheads="1"/>
          </p:cNvSpPr>
          <p:nvPr/>
        </p:nvSpPr>
        <p:spPr bwMode="auto">
          <a:xfrm>
            <a:off x="3733800" y="1828800"/>
            <a:ext cx="5181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Motion is uniform circular motion</a:t>
            </a:r>
          </a:p>
          <a:p>
            <a:pPr eaLnBrk="1" hangingPunct="1">
              <a:buFontTx/>
              <a:buChar char="•"/>
            </a:pPr>
            <a:r>
              <a:rPr lang="en-US" sz="2400">
                <a:solidFill>
                  <a:schemeClr val="accent2"/>
                </a:solidFill>
              </a:rPr>
              <a:t>Centripetal force formula:</a:t>
            </a:r>
            <a:endParaRPr lang="en-US" sz="2400">
              <a:solidFill>
                <a:schemeClr val="accent2"/>
              </a:solidFill>
              <a:sym typeface="Symbol" pitchFamily="18" charset="2"/>
            </a:endParaRPr>
          </a:p>
        </p:txBody>
      </p:sp>
      <p:graphicFrame>
        <p:nvGraphicFramePr>
          <p:cNvPr id="7259" name="Object 219"/>
          <p:cNvGraphicFramePr>
            <a:graphicFrameLocks noChangeAspect="1"/>
          </p:cNvGraphicFramePr>
          <p:nvPr/>
        </p:nvGraphicFramePr>
        <p:xfrm>
          <a:off x="5486400" y="1143000"/>
          <a:ext cx="16510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73" name="Equation" r:id="rId3" imgW="672808" imgH="203112" progId="Equation.DSMT4">
                  <p:embed/>
                </p:oleObj>
              </mc:Choice>
              <mc:Fallback>
                <p:oleObj name="Equation" r:id="rId3" imgW="672808" imgH="203112" progId="Equation.DSMT4">
                  <p:embed/>
                  <p:pic>
                    <p:nvPicPr>
                      <p:cNvPr id="0" name="Object 2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1143000"/>
                        <a:ext cx="16510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4972" name="Object 220"/>
          <p:cNvGraphicFramePr>
            <a:graphicFrameLocks noChangeAspect="1"/>
          </p:cNvGraphicFramePr>
          <p:nvPr/>
        </p:nvGraphicFramePr>
        <p:xfrm>
          <a:off x="4191000" y="2667000"/>
          <a:ext cx="1431925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74" name="Equation" r:id="rId5" imgW="583947" imgH="418918" progId="Equation.DSMT4">
                  <p:embed/>
                </p:oleObj>
              </mc:Choice>
              <mc:Fallback>
                <p:oleObj name="Equation" r:id="rId5" imgW="583947" imgH="418918" progId="Equation.DSMT4">
                  <p:embed/>
                  <p:pic>
                    <p:nvPicPr>
                      <p:cNvPr id="0" name="Object 2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667000"/>
                        <a:ext cx="1431925" cy="91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4973" name="Object 221"/>
          <p:cNvGraphicFramePr>
            <a:graphicFrameLocks noChangeAspect="1"/>
          </p:cNvGraphicFramePr>
          <p:nvPr/>
        </p:nvGraphicFramePr>
        <p:xfrm>
          <a:off x="5638800" y="2908300"/>
          <a:ext cx="99695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75" name="Equation" r:id="rId7" imgW="406048" imgH="203024" progId="Equation.DSMT4">
                  <p:embed/>
                </p:oleObj>
              </mc:Choice>
              <mc:Fallback>
                <p:oleObj name="Equation" r:id="rId7" imgW="406048" imgH="203024" progId="Equation.DSMT4">
                  <p:embed/>
                  <p:pic>
                    <p:nvPicPr>
                      <p:cNvPr id="0" name="Object 2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908300"/>
                        <a:ext cx="99695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4974" name="Object 222"/>
          <p:cNvGraphicFramePr>
            <a:graphicFrameLocks noChangeAspect="1"/>
          </p:cNvGraphicFramePr>
          <p:nvPr/>
        </p:nvGraphicFramePr>
        <p:xfrm>
          <a:off x="7086600" y="2895600"/>
          <a:ext cx="1589088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76" name="Equation" r:id="rId9" imgW="647419" imgH="203112" progId="Equation.DSMT4">
                  <p:embed/>
                </p:oleObj>
              </mc:Choice>
              <mc:Fallback>
                <p:oleObj name="Equation" r:id="rId9" imgW="647419" imgH="203112" progId="Equation.DSMT4">
                  <p:embed/>
                  <p:pic>
                    <p:nvPicPr>
                      <p:cNvPr id="0" name="Object 2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2895600"/>
                        <a:ext cx="1589088" cy="44450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prstDash val="dash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4975" name="Text Box 223"/>
          <p:cNvSpPr txBox="1">
            <a:spLocks noChangeArrowheads="1"/>
          </p:cNvSpPr>
          <p:nvPr/>
        </p:nvSpPr>
        <p:spPr bwMode="auto">
          <a:xfrm>
            <a:off x="0" y="5105400"/>
            <a:ext cx="548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4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48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>
                <a:solidFill>
                  <a:srgbClr val="009900"/>
                </a:solidFill>
              </a:rPr>
              <a:t>Let’s find how long it takes to go around:</a:t>
            </a:r>
            <a:endParaRPr lang="en-US" sz="2400">
              <a:solidFill>
                <a:srgbClr val="009900"/>
              </a:solidFill>
              <a:sym typeface="Symbol" pitchFamily="18" charset="2"/>
            </a:endParaRPr>
          </a:p>
        </p:txBody>
      </p:sp>
      <p:graphicFrame>
        <p:nvGraphicFramePr>
          <p:cNvPr id="714976" name="Object 224"/>
          <p:cNvGraphicFramePr>
            <a:graphicFrameLocks noChangeAspect="1"/>
          </p:cNvGraphicFramePr>
          <p:nvPr/>
        </p:nvGraphicFramePr>
        <p:xfrm>
          <a:off x="381000" y="5638800"/>
          <a:ext cx="1463675" cy="862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77" name="Equation" r:id="rId11" imgW="596641" imgH="393529" progId="Equation.DSMT4">
                  <p:embed/>
                </p:oleObj>
              </mc:Choice>
              <mc:Fallback>
                <p:oleObj name="Equation" r:id="rId11" imgW="596641" imgH="393529" progId="Equation.DSMT4">
                  <p:embed/>
                  <p:pic>
                    <p:nvPicPr>
                      <p:cNvPr id="0" name="Object 2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638800"/>
                        <a:ext cx="1463675" cy="862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4977" name="Object 225"/>
          <p:cNvGraphicFramePr>
            <a:graphicFrameLocks noChangeAspect="1"/>
          </p:cNvGraphicFramePr>
          <p:nvPr/>
        </p:nvGraphicFramePr>
        <p:xfrm>
          <a:off x="2362200" y="5638800"/>
          <a:ext cx="1495425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78" name="Equation" r:id="rId13" imgW="609600" imgH="419100" progId="Equation.DSMT4">
                  <p:embed/>
                </p:oleObj>
              </mc:Choice>
              <mc:Fallback>
                <p:oleObj name="Equation" r:id="rId13" imgW="609600" imgH="419100" progId="Equation.DSMT4">
                  <p:embed/>
                  <p:pic>
                    <p:nvPicPr>
                      <p:cNvPr id="0" name="Object 2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5638800"/>
                        <a:ext cx="1495425" cy="917575"/>
                      </a:xfrm>
                      <a:prstGeom prst="rect">
                        <a:avLst/>
                      </a:prstGeom>
                      <a:noFill/>
                      <a:ln w="38100" cap="rnd">
                        <a:solidFill>
                          <a:srgbClr val="FF0000"/>
                        </a:solidFill>
                        <a:prstDash val="sysDot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4978" name="Object 226"/>
          <p:cNvGraphicFramePr>
            <a:graphicFrameLocks noChangeAspect="1"/>
          </p:cNvGraphicFramePr>
          <p:nvPr/>
        </p:nvGraphicFramePr>
        <p:xfrm>
          <a:off x="4724400" y="5638800"/>
          <a:ext cx="1246188" cy="862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79" name="Equation" r:id="rId15" imgW="507780" imgH="393529" progId="Equation.DSMT4">
                  <p:embed/>
                </p:oleObj>
              </mc:Choice>
              <mc:Fallback>
                <p:oleObj name="Equation" r:id="rId15" imgW="507780" imgH="393529" progId="Equation.DSMT4">
                  <p:embed/>
                  <p:pic>
                    <p:nvPicPr>
                      <p:cNvPr id="0" name="Object 2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5638800"/>
                        <a:ext cx="1246188" cy="862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4979" name="Object 227"/>
          <p:cNvGraphicFramePr>
            <a:graphicFrameLocks noChangeAspect="1"/>
          </p:cNvGraphicFramePr>
          <p:nvPr/>
        </p:nvGraphicFramePr>
        <p:xfrm>
          <a:off x="6553200" y="5638800"/>
          <a:ext cx="1246188" cy="862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0" name="Equation" r:id="rId17" imgW="507780" imgH="393529" progId="Equation.DSMT4">
                  <p:embed/>
                </p:oleObj>
              </mc:Choice>
              <mc:Fallback>
                <p:oleObj name="Equation" r:id="rId17" imgW="507780" imgH="393529" progId="Equation.DSMT4">
                  <p:embed/>
                  <p:pic>
                    <p:nvPicPr>
                      <p:cNvPr id="0" name="Object 2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5638800"/>
                        <a:ext cx="1246188" cy="862013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009900"/>
                        </a:solidFill>
                        <a:prstDash val="dash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4981" name="Object 229"/>
          <p:cNvGraphicFramePr>
            <a:graphicFrameLocks noChangeAspect="1"/>
          </p:cNvGraphicFramePr>
          <p:nvPr/>
        </p:nvGraphicFramePr>
        <p:xfrm>
          <a:off x="5535613" y="3429000"/>
          <a:ext cx="1401762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1" name="Equation" r:id="rId19" imgW="571252" imgH="203112" progId="Equation.DSMT4">
                  <p:embed/>
                </p:oleObj>
              </mc:Choice>
              <mc:Fallback>
                <p:oleObj name="Equation" r:id="rId19" imgW="571252" imgH="203112" progId="Equation.DSMT4">
                  <p:embed/>
                  <p:pic>
                    <p:nvPicPr>
                      <p:cNvPr id="0" name="Object 2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5613" y="3429000"/>
                        <a:ext cx="1401762" cy="444500"/>
                      </a:xfrm>
                      <a:prstGeom prst="rect">
                        <a:avLst/>
                      </a:prstGeom>
                      <a:noFill/>
                      <a:ln w="38100" cap="rnd">
                        <a:solidFill>
                          <a:srgbClr val="FF0000"/>
                        </a:solidFill>
                        <a:prstDash val="sysDot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1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71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14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85185E-6 C -0.00764 -0.05857 -0.01528 -0.1169 -0.04028 -0.15 C -0.06528 -0.1831 -0.10764 -0.19074 -0.15 -0.19815 " pathEditMode="relative" ptsTypes="aaA">
                                      <p:cBhvr>
                                        <p:cTn id="31" dur="2000" fill="hold"/>
                                        <p:tgtEl>
                                          <p:spTgt spid="7149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714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714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714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 -0.19815 C -0.16789 -0.18958 -0.23177 -0.18032 -0.25695 -0.1463 C -0.28212 -0.11227 -0.29219 -0.02616 -0.30139 0.00556 " pathEditMode="relative" rAng="0" ptsTypes="aaa">
                                      <p:cBhvr>
                                        <p:cTn id="54" dur="2000" fill="hold"/>
                                        <p:tgtEl>
                                          <p:spTgt spid="7149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69" y="10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714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714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714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6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0139 0.00556 C -0.29323 0.05903 -0.2849 0.1125 -0.25973 0.14514 C -0.23455 0.17755 -0.19236 0.18866 -0.15 0.2 " pathEditMode="relative" rAng="0" ptsTypes="aaA">
                                      <p:cBhvr>
                                        <p:cTn id="77" dur="2000" fill="hold"/>
                                        <p:tgtEl>
                                          <p:spTgt spid="7149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69" y="9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714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714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714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9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 0.2 C -0.10573 0.18495 -0.06129 0.17014 -0.03611 0.13704 C -0.01094 0.10393 -0.00486 0.05278 0.00139 0.00185 " pathEditMode="relative" rAng="0" ptsTypes="aaA">
                                      <p:cBhvr>
                                        <p:cTn id="100" dur="2000" fill="hold"/>
                                        <p:tgtEl>
                                          <p:spTgt spid="7149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69" y="-99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714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714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714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714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714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714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714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714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714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714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714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714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"/>
                                        <p:tgtEl>
                                          <p:spTgt spid="714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714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4755" grpId="0" build="p"/>
      <p:bldP spid="714760" grpId="0"/>
      <p:bldP spid="714818" grpId="0"/>
      <p:bldP spid="714819" grpId="0" animBg="1"/>
      <p:bldP spid="714820" grpId="0" animBg="1"/>
      <p:bldP spid="714908" grpId="0" animBg="1"/>
      <p:bldP spid="714930" grpId="0" animBg="1"/>
      <p:bldP spid="714931" grpId="0" animBg="1"/>
      <p:bldP spid="714956" grpId="0"/>
      <p:bldP spid="714957" grpId="0" animBg="1"/>
      <p:bldP spid="714958" grpId="0"/>
      <p:bldP spid="714959" grpId="0" animBg="1"/>
      <p:bldP spid="714960" grpId="0"/>
      <p:bldP spid="714961" grpId="0" animBg="1"/>
      <p:bldP spid="714962" grpId="0"/>
      <p:bldP spid="714963" grpId="0" animBg="1"/>
      <p:bldP spid="714964" grpId="0" animBg="1"/>
      <p:bldP spid="714965" grpId="0"/>
      <p:bldP spid="714966" grpId="0" animBg="1"/>
      <p:bldP spid="714967" grpId="0" animBg="1"/>
      <p:bldP spid="714968" grpId="0" animBg="1"/>
      <p:bldP spid="714968" grpId="1" animBg="1"/>
      <p:bldP spid="714968" grpId="2" animBg="1"/>
      <p:bldP spid="714968" grpId="3" animBg="1"/>
      <p:bldP spid="714969" grpId="0"/>
      <p:bldP spid="714970" grpId="0" build="p"/>
      <p:bldP spid="71497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7835479"/>
              </p:ext>
            </p:extLst>
          </p:nvPr>
        </p:nvGraphicFramePr>
        <p:xfrm>
          <a:off x="762000" y="1130300"/>
          <a:ext cx="6556375" cy="3956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4" name="Document" r:id="rId3" imgW="5494170" imgH="3312426" progId="Word.Document.12">
                  <p:embed/>
                </p:oleObj>
              </mc:Choice>
              <mc:Fallback>
                <p:oleObj name="Document" r:id="rId3" imgW="5494170" imgH="3312426" progId="Word.Documen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130300"/>
                        <a:ext cx="6556375" cy="3956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231" name="Picture 1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975" y="914400"/>
            <a:ext cx="6248400" cy="4680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29325</TotalTime>
  <Words>958</Words>
  <Application>Microsoft Office PowerPoint</Application>
  <PresentationFormat>On-screen Show (4:3)</PresentationFormat>
  <Paragraphs>175</Paragraphs>
  <Slides>22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 Black</vt:lpstr>
      <vt:lpstr>Symbol</vt:lpstr>
      <vt:lpstr>Times New Roman</vt:lpstr>
      <vt:lpstr>Blank Presentation</vt:lpstr>
      <vt:lpstr>Equation</vt:lpstr>
      <vt:lpstr>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The Earth has magnetic field lines Charged particles from space follow them Hit only at magnetic poles aurora borealis aurora australis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Wake Forest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Wake Forest University</dc:creator>
  <cp:lastModifiedBy>Kim-Shapiro, Daniel</cp:lastModifiedBy>
  <cp:revision>626</cp:revision>
  <cp:lastPrinted>1998-03-31T16:12:30Z</cp:lastPrinted>
  <dcterms:created xsi:type="dcterms:W3CDTF">1997-09-10T20:18:06Z</dcterms:created>
  <dcterms:modified xsi:type="dcterms:W3CDTF">2019-02-09T17:00:09Z</dcterms:modified>
</cp:coreProperties>
</file>