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19" r:id="rId2"/>
    <p:sldId id="820" r:id="rId3"/>
    <p:sldId id="615" r:id="rId4"/>
    <p:sldId id="688" r:id="rId5"/>
    <p:sldId id="689" r:id="rId6"/>
    <p:sldId id="692" r:id="rId7"/>
    <p:sldId id="690" r:id="rId8"/>
    <p:sldId id="691" r:id="rId9"/>
    <p:sldId id="586" r:id="rId10"/>
    <p:sldId id="693" r:id="rId11"/>
    <p:sldId id="813" r:id="rId12"/>
    <p:sldId id="694" r:id="rId13"/>
    <p:sldId id="695" r:id="rId14"/>
    <p:sldId id="828" r:id="rId15"/>
    <p:sldId id="814" r:id="rId16"/>
    <p:sldId id="815" r:id="rId17"/>
    <p:sldId id="822" r:id="rId18"/>
    <p:sldId id="696" r:id="rId19"/>
    <p:sldId id="823" r:id="rId20"/>
    <p:sldId id="698" r:id="rId21"/>
    <p:sldId id="832" r:id="rId22"/>
    <p:sldId id="817" r:id="rId23"/>
    <p:sldId id="834" r:id="rId24"/>
    <p:sldId id="836" r:id="rId25"/>
    <p:sldId id="837" r:id="rId26"/>
    <p:sldId id="838" r:id="rId27"/>
    <p:sldId id="839" r:id="rId28"/>
    <p:sldId id="840" r:id="rId29"/>
    <p:sldId id="841" r:id="rId30"/>
    <p:sldId id="842" r:id="rId31"/>
    <p:sldId id="843" r:id="rId32"/>
    <p:sldId id="844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853" r:id="rId42"/>
    <p:sldId id="855" r:id="rId43"/>
    <p:sldId id="856" r:id="rId44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3466" autoAdjust="0"/>
  </p:normalViewPr>
  <p:slideViewPr>
    <p:cSldViewPr>
      <p:cViewPr varScale="1">
        <p:scale>
          <a:sx n="106" d="100"/>
          <a:sy n="106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48AD-FDF7-4D6A-86F4-721DB41C6EF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6935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E5AE-63E1-410C-B669-1FC4F99D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image" Target="../media/image49.png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image" Target="../media/image72.wmf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88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75.wmf"/><Relationship Id="rId21" Type="http://schemas.openxmlformats.org/officeDocument/2006/relationships/image" Target="../media/image84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82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84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0.bin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3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84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6.bin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3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9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0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79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14.bin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79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1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.wmf"/><Relationship Id="rId18" Type="http://schemas.openxmlformats.org/officeDocument/2006/relationships/image" Target="../media/image18.wmf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24" Type="http://schemas.openxmlformats.org/officeDocument/2006/relationships/image" Target="../media/image21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22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4.wmf"/><Relationship Id="rId3" Type="http://schemas.openxmlformats.org/officeDocument/2006/relationships/image" Target="../media/image8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3.wmf"/><Relationship Id="rId5" Type="http://schemas.openxmlformats.org/officeDocument/2006/relationships/image" Target="../media/image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2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6.bin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817"/>
            <a:ext cx="7772400" cy="1143000"/>
          </a:xfrm>
        </p:spPr>
        <p:txBody>
          <a:bodyPr/>
          <a:lstStyle/>
          <a:p>
            <a:r>
              <a:rPr lang="en-US" dirty="0"/>
              <a:t>Web Page </a:t>
            </a:r>
            <a:r>
              <a:rPr lang="en-US" sz="3200" dirty="0"/>
              <a:t>http://users.wfu.edu/shapiro/Phy11423</a:t>
            </a:r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464"/>
          <a:stretch/>
        </p:blipFill>
        <p:spPr>
          <a:xfrm>
            <a:off x="533400" y="2057400"/>
            <a:ext cx="8610600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78" name="WordArt 2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495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Electric Fields</a:t>
            </a:r>
          </a:p>
        </p:txBody>
      </p:sp>
      <p:sp>
        <p:nvSpPr>
          <p:cNvPr id="582679" name="Text Box 2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Charge</a:t>
            </a:r>
          </a:p>
        </p:txBody>
      </p:sp>
      <p:sp>
        <p:nvSpPr>
          <p:cNvPr id="582680" name="Text Box 24"/>
          <p:cNvSpPr txBox="1">
            <a:spLocks noChangeArrowheads="1"/>
          </p:cNvSpPr>
          <p:nvPr/>
        </p:nvSpPr>
        <p:spPr bwMode="auto">
          <a:xfrm>
            <a:off x="304800" y="2362200"/>
            <a:ext cx="8610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forces affect only objects with charge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measured in Coulombs (C).  A Coulomb is a lot of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Charge comes in both positive and negative amounts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conserved – it can neither be created nor destroyed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usually denoted by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>
                <a:solidFill>
                  <a:schemeClr val="accent2"/>
                </a:solidFill>
              </a:rPr>
              <a:t> or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There is a fundamental charge, called </a:t>
            </a:r>
            <a:r>
              <a:rPr lang="en-US" sz="2400" i="1" dirty="0">
                <a:solidFill>
                  <a:srgbClr val="009900"/>
                </a:solidFill>
              </a:rPr>
              <a:t>e</a:t>
            </a:r>
            <a:endParaRPr lang="en-US" sz="2400" dirty="0">
              <a:solidFill>
                <a:srgbClr val="0099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All elementary particles have charges that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are simple multiples of </a:t>
            </a:r>
            <a:r>
              <a:rPr lang="en-US" sz="2400" i="1" dirty="0">
                <a:solidFill>
                  <a:srgbClr val="009900"/>
                </a:solidFill>
              </a:rPr>
              <a:t>e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582682" name="Text Box 26"/>
          <p:cNvSpPr txBox="1">
            <a:spLocks noChangeArrowheads="1"/>
          </p:cNvSpPr>
          <p:nvPr/>
        </p:nvSpPr>
        <p:spPr bwMode="auto">
          <a:xfrm>
            <a:off x="6477000" y="4267200"/>
            <a:ext cx="2514600" cy="2308324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u="sng" dirty="0"/>
              <a:t>Particle</a:t>
            </a:r>
            <a:r>
              <a:rPr lang="en-US" sz="2400" dirty="0"/>
              <a:t>	</a:t>
            </a:r>
            <a:r>
              <a:rPr lang="en-US" sz="2400" i="1" u="sng" dirty="0"/>
              <a:t>q</a:t>
            </a:r>
          </a:p>
          <a:p>
            <a:pPr eaLnBrk="1" hangingPunct="1"/>
            <a:r>
              <a:rPr lang="en-US" sz="2400" dirty="0"/>
              <a:t>Proton		</a:t>
            </a:r>
            <a:r>
              <a:rPr lang="en-US" sz="2400" i="1" dirty="0"/>
              <a:t>e</a:t>
            </a:r>
          </a:p>
          <a:p>
            <a:pPr eaLnBrk="1" hangingPunct="1"/>
            <a:r>
              <a:rPr lang="en-US" sz="2400" dirty="0"/>
              <a:t>Neutron	0</a:t>
            </a:r>
            <a:endParaRPr lang="en-US" sz="2400" i="1" dirty="0"/>
          </a:p>
          <a:p>
            <a:pPr eaLnBrk="1" hangingPunct="1"/>
            <a:r>
              <a:rPr lang="en-US" sz="2400" dirty="0"/>
              <a:t>Electron	-</a:t>
            </a:r>
            <a:r>
              <a:rPr lang="en-US" sz="2400" i="1" dirty="0"/>
              <a:t>e</a:t>
            </a:r>
          </a:p>
          <a:p>
            <a:pPr eaLnBrk="1" hangingPunct="1"/>
            <a:r>
              <a:rPr lang="en-US" sz="2400" dirty="0"/>
              <a:t>Oxygen </a:t>
            </a:r>
            <a:r>
              <a:rPr lang="en-US" sz="2400" dirty="0" err="1"/>
              <a:t>nuc</a:t>
            </a:r>
            <a:r>
              <a:rPr lang="en-US" sz="2400" dirty="0"/>
              <a:t>.	8</a:t>
            </a:r>
            <a:r>
              <a:rPr lang="en-US" sz="2400" i="1" dirty="0"/>
              <a:t>e</a:t>
            </a:r>
            <a:endParaRPr lang="en-US" sz="2400" dirty="0"/>
          </a:p>
          <a:p>
            <a:pPr eaLnBrk="1" hangingPunct="1"/>
            <a:r>
              <a:rPr lang="en-US" sz="2400" dirty="0">
                <a:sym typeface="Symbol" pitchFamily="18" charset="2"/>
              </a:rPr>
              <a:t>Higgs Boson     0</a:t>
            </a:r>
            <a:endParaRPr lang="en-US" sz="2400" dirty="0"/>
          </a:p>
        </p:txBody>
      </p:sp>
      <p:graphicFrame>
        <p:nvGraphicFramePr>
          <p:cNvPr id="582683" name="Object 27"/>
          <p:cNvGraphicFramePr>
            <a:graphicFrameLocks noChangeAspect="1"/>
          </p:cNvGraphicFramePr>
          <p:nvPr/>
        </p:nvGraphicFramePr>
        <p:xfrm>
          <a:off x="1676400" y="5410200"/>
          <a:ext cx="27924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03040" progId="Equation.DSMT4">
                  <p:embed/>
                </p:oleObj>
              </mc:Choice>
              <mc:Fallback>
                <p:oleObj name="Equation" r:id="rId2" imgW="115560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2792413" cy="4365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84" name="Text Box 28"/>
          <p:cNvSpPr txBox="1">
            <a:spLocks noChangeArrowheads="1"/>
          </p:cNvSpPr>
          <p:nvPr/>
        </p:nvSpPr>
        <p:spPr bwMode="auto">
          <a:xfrm>
            <a:off x="76200" y="5943600"/>
            <a:ext cx="6324600" cy="850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Red dashed line means you should be able to use this on a test, but you needn’t memorize it</a:t>
            </a:r>
          </a:p>
        </p:txBody>
      </p:sp>
      <p:sp>
        <p:nvSpPr>
          <p:cNvPr id="582685" name="Rectangle 29"/>
          <p:cNvSpPr>
            <a:spLocks noChangeArrowheads="1"/>
          </p:cNvSpPr>
          <p:nvPr/>
        </p:nvSpPr>
        <p:spPr bwMode="auto">
          <a:xfrm>
            <a:off x="6477000" y="4724400"/>
            <a:ext cx="2362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53200" y="609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Chapter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80" grpId="0" build="p"/>
      <p:bldP spid="582682" grpId="0" animBg="1"/>
      <p:bldP spid="582684" grpId="0" animBg="1"/>
      <p:bldP spid="582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838200"/>
            <a:ext cx="746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CT1-Three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are suspended from thin threads. Various objects are then rubbed against other objects (nylon against silk, glass against polyester, etc.) and each of the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is charged by touching them with one of these objects. It is found that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1 and 2 repel each other and that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2 and 3 repel each other. From this we can conclude that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A. </a:t>
            </a:r>
            <a:r>
              <a:rPr lang="en-US" sz="2000" dirty="0">
                <a:solidFill>
                  <a:schemeClr val="tx1"/>
                </a:solidFill>
              </a:rPr>
              <a:t>1 and 3 carry charges of opposite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B. </a:t>
            </a:r>
            <a:r>
              <a:rPr lang="en-US" sz="2000" dirty="0">
                <a:solidFill>
                  <a:schemeClr val="tx1"/>
                </a:solidFill>
              </a:rPr>
              <a:t>1 and 3 carry charges of equal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C. </a:t>
            </a:r>
            <a:r>
              <a:rPr lang="en-US" sz="2000" dirty="0">
                <a:solidFill>
                  <a:schemeClr val="tx1"/>
                </a:solidFill>
              </a:rPr>
              <a:t>all three carry the charges of the same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D. </a:t>
            </a:r>
            <a:r>
              <a:rPr lang="en-US" sz="2000" dirty="0">
                <a:solidFill>
                  <a:schemeClr val="tx1"/>
                </a:solidFill>
              </a:rPr>
              <a:t>one of the objects carries no charge.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dirty="0">
                <a:solidFill>
                  <a:schemeClr val="tx1"/>
                </a:solidFill>
              </a:rPr>
              <a:t>we need to do more experiments to determine the sign of the charges.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597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Charge can be spread out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Charge may be at a point, on a line, on a surface, or throughout a volume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Linear charge density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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units C/m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Multiply by length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Surface charge density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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units C/m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Multiply by area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Charge density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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units C/m</a:t>
            </a:r>
            <a:r>
              <a:rPr lang="en-US" sz="2400" baseline="30000">
                <a:solidFill>
                  <a:srgbClr val="FF0000"/>
                </a:solidFill>
                <a:sym typeface="Symbol" pitchFamily="18" charset="2"/>
              </a:rPr>
              <a:t>3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Multiply by volume</a:t>
            </a:r>
          </a:p>
        </p:txBody>
      </p:sp>
      <p:sp>
        <p:nvSpPr>
          <p:cNvPr id="583689" name="Freeform 9"/>
          <p:cNvSpPr>
            <a:spLocks/>
          </p:cNvSpPr>
          <p:nvPr/>
        </p:nvSpPr>
        <p:spPr bwMode="auto">
          <a:xfrm>
            <a:off x="4419600" y="1295400"/>
            <a:ext cx="4114800" cy="457200"/>
          </a:xfrm>
          <a:custGeom>
            <a:avLst/>
            <a:gdLst>
              <a:gd name="T0" fmla="*/ 0 w 2592"/>
              <a:gd name="T1" fmla="*/ 144 h 288"/>
              <a:gd name="T2" fmla="*/ 960 w 2592"/>
              <a:gd name="T3" fmla="*/ 0 h 288"/>
              <a:gd name="T4" fmla="*/ 1728 w 2592"/>
              <a:gd name="T5" fmla="*/ 144 h 288"/>
              <a:gd name="T6" fmla="*/ 2112 w 2592"/>
              <a:gd name="T7" fmla="*/ 288 h 288"/>
              <a:gd name="T8" fmla="*/ 2592 w 2592"/>
              <a:gd name="T9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2" h="288">
                <a:moveTo>
                  <a:pt x="0" y="144"/>
                </a:moveTo>
                <a:cubicBezTo>
                  <a:pt x="336" y="72"/>
                  <a:pt x="672" y="0"/>
                  <a:pt x="960" y="0"/>
                </a:cubicBezTo>
                <a:cubicBezTo>
                  <a:pt x="1248" y="0"/>
                  <a:pt x="1536" y="96"/>
                  <a:pt x="1728" y="144"/>
                </a:cubicBezTo>
                <a:cubicBezTo>
                  <a:pt x="1920" y="192"/>
                  <a:pt x="1968" y="288"/>
                  <a:pt x="2112" y="288"/>
                </a:cubicBezTo>
                <a:cubicBezTo>
                  <a:pt x="2256" y="288"/>
                  <a:pt x="2424" y="216"/>
                  <a:pt x="2592" y="14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0" name="AutoShape 10"/>
          <p:cNvSpPr>
            <a:spLocks noChangeArrowheads="1"/>
          </p:cNvSpPr>
          <p:nvPr/>
        </p:nvSpPr>
        <p:spPr bwMode="auto">
          <a:xfrm>
            <a:off x="4191000" y="2209800"/>
            <a:ext cx="17526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1" name="Oval 11"/>
          <p:cNvSpPr>
            <a:spLocks noChangeArrowheads="1"/>
          </p:cNvSpPr>
          <p:nvPr/>
        </p:nvSpPr>
        <p:spPr bwMode="auto">
          <a:xfrm>
            <a:off x="3962400" y="2667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2" name="Text Box 12"/>
          <p:cNvSpPr txBox="1">
            <a:spLocks noChangeArrowheads="1"/>
          </p:cNvSpPr>
          <p:nvPr/>
        </p:nvSpPr>
        <p:spPr bwMode="auto">
          <a:xfrm>
            <a:off x="228600" y="3352800"/>
            <a:ext cx="5334000" cy="26479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box of dimensions 2 cm</a:t>
            </a:r>
            <a:r>
              <a:rPr lang="en-US" sz="2400">
                <a:sym typeface="Symbol" pitchFamily="18" charset="2"/>
              </a:rPr>
              <a:t> 2 cm  1 cm has </a:t>
            </a:r>
            <a:r>
              <a:rPr lang="en-US" sz="2400">
                <a:solidFill>
                  <a:srgbClr val="99FF66"/>
                </a:solidFill>
                <a:sym typeface="Symbol" pitchFamily="18" charset="2"/>
              </a:rPr>
              <a:t>charge density </a:t>
            </a:r>
            <a:r>
              <a:rPr lang="en-US" sz="2400" i="1">
                <a:solidFill>
                  <a:srgbClr val="99FF66"/>
                </a:solidFill>
                <a:sym typeface="Symbol" pitchFamily="18" charset="2"/>
              </a:rPr>
              <a:t> =</a:t>
            </a:r>
            <a:r>
              <a:rPr lang="en-US" sz="2400">
                <a:solidFill>
                  <a:srgbClr val="99FF66"/>
                </a:solidFill>
                <a:sym typeface="Symbol" pitchFamily="18" charset="2"/>
              </a:rPr>
              <a:t> 5.0 C/cm</a:t>
            </a:r>
            <a:r>
              <a:rPr lang="en-US" sz="2400" baseline="30000">
                <a:solidFill>
                  <a:srgbClr val="99FF66"/>
                </a:solidFill>
                <a:sym typeface="Symbol" pitchFamily="18" charset="2"/>
              </a:rPr>
              <a:t>3</a:t>
            </a:r>
            <a:r>
              <a:rPr lang="en-US" sz="2400">
                <a:sym typeface="Symbol" pitchFamily="18" charset="2"/>
              </a:rPr>
              <a:t> throughout and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linear charge density </a:t>
            </a:r>
            <a:br>
              <a:rPr lang="en-US" sz="240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2400" i="1">
                <a:solidFill>
                  <a:srgbClr val="FFFF00"/>
                </a:solidFill>
                <a:sym typeface="Symbol" pitchFamily="18" charset="2"/>
              </a:rPr>
              <a:t> =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– 3.0  C/cm</a:t>
            </a:r>
            <a:r>
              <a:rPr lang="en-US" sz="2400">
                <a:sym typeface="Symbol" pitchFamily="18" charset="2"/>
              </a:rPr>
              <a:t> along one long diagonal.  What is the total charge? </a:t>
            </a:r>
          </a:p>
          <a:p>
            <a:r>
              <a:rPr lang="en-US" sz="2400"/>
              <a:t>A) 2 </a:t>
            </a:r>
            <a:r>
              <a:rPr lang="en-US" sz="2400">
                <a:sym typeface="Symbol" pitchFamily="18" charset="2"/>
              </a:rPr>
              <a:t>C	B) 5 C	C) 11 C D) 29 C	E) None of the above	</a:t>
            </a:r>
          </a:p>
        </p:txBody>
      </p:sp>
      <p:sp>
        <p:nvSpPr>
          <p:cNvPr id="583693" name="AutoShape 13"/>
          <p:cNvSpPr>
            <a:spLocks noChangeArrowheads="1"/>
          </p:cNvSpPr>
          <p:nvPr/>
        </p:nvSpPr>
        <p:spPr bwMode="auto">
          <a:xfrm>
            <a:off x="6591300" y="1905000"/>
            <a:ext cx="1981200" cy="2057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4" name="Line 14"/>
          <p:cNvSpPr>
            <a:spLocks noChangeShapeType="1"/>
          </p:cNvSpPr>
          <p:nvPr/>
        </p:nvSpPr>
        <p:spPr bwMode="auto">
          <a:xfrm>
            <a:off x="6591300" y="2438400"/>
            <a:ext cx="198120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5" name="Line 15"/>
          <p:cNvSpPr>
            <a:spLocks noChangeShapeType="1"/>
          </p:cNvSpPr>
          <p:nvPr/>
        </p:nvSpPr>
        <p:spPr bwMode="auto">
          <a:xfrm>
            <a:off x="6591300" y="4114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6" name="Text Box 16"/>
          <p:cNvSpPr txBox="1">
            <a:spLocks noChangeArrowheads="1"/>
          </p:cNvSpPr>
          <p:nvPr/>
        </p:nvSpPr>
        <p:spPr bwMode="auto">
          <a:xfrm>
            <a:off x="6629400" y="3276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5.0 C/cm</a:t>
            </a:r>
            <a:r>
              <a:rPr lang="en-US" sz="2400" b="1" baseline="30000">
                <a:sym typeface="Symbol" pitchFamily="18" charset="2"/>
              </a:rPr>
              <a:t>3</a:t>
            </a:r>
          </a:p>
        </p:txBody>
      </p:sp>
      <p:sp>
        <p:nvSpPr>
          <p:cNvPr id="583698" name="Line 18"/>
          <p:cNvSpPr>
            <a:spLocks noChangeShapeType="1"/>
          </p:cNvSpPr>
          <p:nvPr/>
        </p:nvSpPr>
        <p:spPr bwMode="auto">
          <a:xfrm rot="5400000">
            <a:off x="5638800" y="31623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9" name="Text Box 19"/>
          <p:cNvSpPr txBox="1">
            <a:spLocks noChangeArrowheads="1"/>
          </p:cNvSpPr>
          <p:nvPr/>
        </p:nvSpPr>
        <p:spPr bwMode="auto">
          <a:xfrm rot="5400000">
            <a:off x="5562600" y="30861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cm</a:t>
            </a:r>
          </a:p>
        </p:txBody>
      </p:sp>
      <p:sp>
        <p:nvSpPr>
          <p:cNvPr id="583700" name="Line 20"/>
          <p:cNvSpPr>
            <a:spLocks noChangeShapeType="1"/>
          </p:cNvSpPr>
          <p:nvPr/>
        </p:nvSpPr>
        <p:spPr bwMode="auto">
          <a:xfrm flipV="1">
            <a:off x="8191500" y="3581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1" name="Text Box 21"/>
          <p:cNvSpPr txBox="1">
            <a:spLocks noChangeArrowheads="1"/>
          </p:cNvSpPr>
          <p:nvPr/>
        </p:nvSpPr>
        <p:spPr bwMode="auto">
          <a:xfrm rot="-2834745">
            <a:off x="8039100" y="3733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cm</a:t>
            </a:r>
          </a:p>
        </p:txBody>
      </p:sp>
      <p:graphicFrame>
        <p:nvGraphicFramePr>
          <p:cNvPr id="583702" name="Object 22"/>
          <p:cNvGraphicFramePr>
            <a:graphicFrameLocks noChangeAspect="1"/>
          </p:cNvGraphicFramePr>
          <p:nvPr/>
        </p:nvGraphicFramePr>
        <p:xfrm>
          <a:off x="6019800" y="4516438"/>
          <a:ext cx="24876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03040" progId="Equation.DSMT4">
                  <p:embed/>
                </p:oleObj>
              </mc:Choice>
              <mc:Fallback>
                <p:oleObj name="Equation" r:id="rId3" imgW="102852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16438"/>
                        <a:ext cx="24876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3" name="Object 23"/>
          <p:cNvGraphicFramePr>
            <a:graphicFrameLocks noChangeAspect="1"/>
          </p:cNvGraphicFramePr>
          <p:nvPr/>
        </p:nvGraphicFramePr>
        <p:xfrm>
          <a:off x="5989638" y="4962525"/>
          <a:ext cx="2670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4962525"/>
                        <a:ext cx="2670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4" name="Object 24"/>
          <p:cNvGraphicFramePr>
            <a:graphicFrameLocks noChangeAspect="1"/>
          </p:cNvGraphicFramePr>
          <p:nvPr/>
        </p:nvGraphicFramePr>
        <p:xfrm>
          <a:off x="6288088" y="5495925"/>
          <a:ext cx="285591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5495925"/>
                        <a:ext cx="285591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5" name="Object 25"/>
          <p:cNvGraphicFramePr>
            <a:graphicFrameLocks noChangeAspect="1"/>
          </p:cNvGraphicFramePr>
          <p:nvPr/>
        </p:nvGraphicFramePr>
        <p:xfrm>
          <a:off x="228600" y="6256338"/>
          <a:ext cx="1933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256338"/>
                        <a:ext cx="1933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6" name="Object 26"/>
          <p:cNvGraphicFramePr>
            <a:graphicFrameLocks noChangeAspect="1"/>
          </p:cNvGraphicFramePr>
          <p:nvPr/>
        </p:nvGraphicFramePr>
        <p:xfrm>
          <a:off x="2209800" y="6235700"/>
          <a:ext cx="2670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235700"/>
                        <a:ext cx="2670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7" name="Object 27"/>
          <p:cNvGraphicFramePr>
            <a:graphicFrameLocks noChangeAspect="1"/>
          </p:cNvGraphicFramePr>
          <p:nvPr/>
        </p:nvGraphicFramePr>
        <p:xfrm>
          <a:off x="4800600" y="6311900"/>
          <a:ext cx="1289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311900"/>
                        <a:ext cx="1289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09" name="Text Box 29"/>
          <p:cNvSpPr txBox="1">
            <a:spLocks noChangeArrowheads="1"/>
          </p:cNvSpPr>
          <p:nvPr/>
        </p:nvSpPr>
        <p:spPr bwMode="auto">
          <a:xfrm>
            <a:off x="6858000" y="4114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cm</a:t>
            </a:r>
          </a:p>
        </p:txBody>
      </p:sp>
      <p:sp>
        <p:nvSpPr>
          <p:cNvPr id="583710" name="Text Box 30"/>
          <p:cNvSpPr txBox="1">
            <a:spLocks noChangeArrowheads="1"/>
          </p:cNvSpPr>
          <p:nvPr/>
        </p:nvSpPr>
        <p:spPr bwMode="auto">
          <a:xfrm rot="1543645">
            <a:off x="6781800" y="251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– 3.0 C/cm</a:t>
            </a:r>
            <a:endParaRPr lang="en-US" sz="2400" b="1" baseline="30000">
              <a:solidFill>
                <a:srgbClr val="FFFF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8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8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uiExpand="1" build="p"/>
      <p:bldP spid="583689" grpId="0" animBg="1"/>
      <p:bldP spid="583690" grpId="0" animBg="1"/>
      <p:bldP spid="583691" grpId="0" animBg="1"/>
      <p:bldP spid="583692" grpId="0" animBg="1" autoUpdateAnimBg="0"/>
      <p:bldP spid="583693" grpId="0" animBg="1"/>
      <p:bldP spid="583694" grpId="0" animBg="1"/>
      <p:bldP spid="583695" grpId="0" animBg="1"/>
      <p:bldP spid="583696" grpId="0"/>
      <p:bldP spid="583698" grpId="0" animBg="1"/>
      <p:bldP spid="583699" grpId="0"/>
      <p:bldP spid="583700" grpId="0" animBg="1"/>
      <p:bldP spid="583701" grpId="0"/>
      <p:bldP spid="583709" grpId="0"/>
      <p:bldP spid="5837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785" name="Group 81"/>
          <p:cNvGrpSpPr>
            <a:grpSpLocks/>
          </p:cNvGrpSpPr>
          <p:nvPr/>
        </p:nvGrpSpPr>
        <p:grpSpPr bwMode="auto">
          <a:xfrm>
            <a:off x="5791200" y="1295400"/>
            <a:ext cx="3276600" cy="3048000"/>
            <a:chOff x="3648" y="816"/>
            <a:chExt cx="2064" cy="1920"/>
          </a:xfrm>
        </p:grpSpPr>
        <p:sp>
          <p:nvSpPr>
            <p:cNvPr id="584747" name="Oval 43"/>
            <p:cNvSpPr>
              <a:spLocks noChangeArrowheads="1"/>
            </p:cNvSpPr>
            <p:nvPr/>
          </p:nvSpPr>
          <p:spPr bwMode="auto">
            <a:xfrm>
              <a:off x="364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48" name="Oval 44"/>
            <p:cNvSpPr>
              <a:spLocks noChangeArrowheads="1"/>
            </p:cNvSpPr>
            <p:nvPr/>
          </p:nvSpPr>
          <p:spPr bwMode="auto">
            <a:xfrm>
              <a:off x="412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49" name="Oval 45"/>
            <p:cNvSpPr>
              <a:spLocks noChangeArrowheads="1"/>
            </p:cNvSpPr>
            <p:nvPr/>
          </p:nvSpPr>
          <p:spPr bwMode="auto">
            <a:xfrm>
              <a:off x="460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0" name="Oval 46"/>
            <p:cNvSpPr>
              <a:spLocks noChangeArrowheads="1"/>
            </p:cNvSpPr>
            <p:nvPr/>
          </p:nvSpPr>
          <p:spPr bwMode="auto">
            <a:xfrm>
              <a:off x="508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1" name="Oval 47"/>
            <p:cNvSpPr>
              <a:spLocks noChangeArrowheads="1"/>
            </p:cNvSpPr>
            <p:nvPr/>
          </p:nvSpPr>
          <p:spPr bwMode="auto">
            <a:xfrm>
              <a:off x="364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2" name="Oval 48"/>
            <p:cNvSpPr>
              <a:spLocks noChangeArrowheads="1"/>
            </p:cNvSpPr>
            <p:nvPr/>
          </p:nvSpPr>
          <p:spPr bwMode="auto">
            <a:xfrm>
              <a:off x="412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3" name="Oval 49"/>
            <p:cNvSpPr>
              <a:spLocks noChangeArrowheads="1"/>
            </p:cNvSpPr>
            <p:nvPr/>
          </p:nvSpPr>
          <p:spPr bwMode="auto">
            <a:xfrm>
              <a:off x="460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5" name="Oval 51"/>
            <p:cNvSpPr>
              <a:spLocks noChangeArrowheads="1"/>
            </p:cNvSpPr>
            <p:nvPr/>
          </p:nvSpPr>
          <p:spPr bwMode="auto">
            <a:xfrm>
              <a:off x="364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6" name="Oval 52"/>
            <p:cNvSpPr>
              <a:spLocks noChangeArrowheads="1"/>
            </p:cNvSpPr>
            <p:nvPr/>
          </p:nvSpPr>
          <p:spPr bwMode="auto">
            <a:xfrm>
              <a:off x="412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7" name="Oval 53"/>
            <p:cNvSpPr>
              <a:spLocks noChangeArrowheads="1"/>
            </p:cNvSpPr>
            <p:nvPr/>
          </p:nvSpPr>
          <p:spPr bwMode="auto">
            <a:xfrm>
              <a:off x="460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8" name="Oval 54"/>
            <p:cNvSpPr>
              <a:spLocks noChangeArrowheads="1"/>
            </p:cNvSpPr>
            <p:nvPr/>
          </p:nvSpPr>
          <p:spPr bwMode="auto">
            <a:xfrm>
              <a:off x="508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9" name="Oval 55"/>
            <p:cNvSpPr>
              <a:spLocks noChangeArrowheads="1"/>
            </p:cNvSpPr>
            <p:nvPr/>
          </p:nvSpPr>
          <p:spPr bwMode="auto">
            <a:xfrm>
              <a:off x="364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60" name="Oval 56"/>
            <p:cNvSpPr>
              <a:spLocks noChangeArrowheads="1"/>
            </p:cNvSpPr>
            <p:nvPr/>
          </p:nvSpPr>
          <p:spPr bwMode="auto">
            <a:xfrm>
              <a:off x="412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61" name="Oval 57"/>
            <p:cNvSpPr>
              <a:spLocks noChangeArrowheads="1"/>
            </p:cNvSpPr>
            <p:nvPr/>
          </p:nvSpPr>
          <p:spPr bwMode="auto">
            <a:xfrm>
              <a:off x="460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754" name="Oval 50"/>
          <p:cNvSpPr>
            <a:spLocks noChangeArrowheads="1"/>
          </p:cNvSpPr>
          <p:nvPr/>
        </p:nvSpPr>
        <p:spPr bwMode="auto">
          <a:xfrm>
            <a:off x="8077200" y="19812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tint val="3019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62" name="Oval 58"/>
          <p:cNvSpPr>
            <a:spLocks noChangeArrowheads="1"/>
          </p:cNvSpPr>
          <p:nvPr/>
        </p:nvSpPr>
        <p:spPr bwMode="auto">
          <a:xfrm>
            <a:off x="8077200" y="33528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tint val="3019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nature of matter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Matter consists of positive and negative charges in </a:t>
            </a:r>
            <a:r>
              <a:rPr lang="en-US" sz="2400" i="1" dirty="0">
                <a:solidFill>
                  <a:srgbClr val="009900"/>
                </a:solidFill>
              </a:rPr>
              <a:t>very</a:t>
            </a:r>
            <a:r>
              <a:rPr lang="en-US" sz="2400" dirty="0">
                <a:solidFill>
                  <a:srgbClr val="009900"/>
                </a:solidFill>
              </a:rPr>
              <a:t> large quantities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There are nuclei with positive charges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Surrounded by a “sea” of negatively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charged electrons</a:t>
            </a:r>
            <a:endParaRPr lang="en-US" sz="2400" dirty="0">
              <a:solidFill>
                <a:srgbClr val="009900"/>
              </a:solidFill>
              <a:sym typeface="Symbol" pitchFamily="18" charset="2"/>
            </a:endParaRPr>
          </a:p>
        </p:txBody>
      </p:sp>
      <p:grpSp>
        <p:nvGrpSpPr>
          <p:cNvPr id="584764" name="Group 60"/>
          <p:cNvGrpSpPr>
            <a:grpSpLocks/>
          </p:cNvGrpSpPr>
          <p:nvPr/>
        </p:nvGrpSpPr>
        <p:grpSpPr bwMode="auto">
          <a:xfrm>
            <a:off x="6172200" y="1676400"/>
            <a:ext cx="2514600" cy="2286000"/>
            <a:chOff x="3984" y="912"/>
            <a:chExt cx="1584" cy="1440"/>
          </a:xfrm>
        </p:grpSpPr>
        <p:sp>
          <p:nvSpPr>
            <p:cNvPr id="584727" name="Oval 23"/>
            <p:cNvSpPr>
              <a:spLocks noChangeArrowheads="1"/>
            </p:cNvSpPr>
            <p:nvPr/>
          </p:nvSpPr>
          <p:spPr bwMode="auto">
            <a:xfrm>
              <a:off x="398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28" name="Oval 24"/>
            <p:cNvSpPr>
              <a:spLocks noChangeArrowheads="1"/>
            </p:cNvSpPr>
            <p:nvPr/>
          </p:nvSpPr>
          <p:spPr bwMode="auto">
            <a:xfrm>
              <a:off x="446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1" name="Oval 27"/>
            <p:cNvSpPr>
              <a:spLocks noChangeArrowheads="1"/>
            </p:cNvSpPr>
            <p:nvPr/>
          </p:nvSpPr>
          <p:spPr bwMode="auto">
            <a:xfrm>
              <a:off x="494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2" name="Oval 28"/>
            <p:cNvSpPr>
              <a:spLocks noChangeArrowheads="1"/>
            </p:cNvSpPr>
            <p:nvPr/>
          </p:nvSpPr>
          <p:spPr bwMode="auto">
            <a:xfrm>
              <a:off x="542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3" name="Oval 29"/>
            <p:cNvSpPr>
              <a:spLocks noChangeArrowheads="1"/>
            </p:cNvSpPr>
            <p:nvPr/>
          </p:nvSpPr>
          <p:spPr bwMode="auto">
            <a:xfrm>
              <a:off x="398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4" name="Oval 30"/>
            <p:cNvSpPr>
              <a:spLocks noChangeArrowheads="1"/>
            </p:cNvSpPr>
            <p:nvPr/>
          </p:nvSpPr>
          <p:spPr bwMode="auto">
            <a:xfrm>
              <a:off x="446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5" name="Oval 31"/>
            <p:cNvSpPr>
              <a:spLocks noChangeArrowheads="1"/>
            </p:cNvSpPr>
            <p:nvPr/>
          </p:nvSpPr>
          <p:spPr bwMode="auto">
            <a:xfrm>
              <a:off x="494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6" name="Oval 32"/>
            <p:cNvSpPr>
              <a:spLocks noChangeArrowheads="1"/>
            </p:cNvSpPr>
            <p:nvPr/>
          </p:nvSpPr>
          <p:spPr bwMode="auto">
            <a:xfrm>
              <a:off x="542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7" name="Oval 33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8" name="Oval 34"/>
            <p:cNvSpPr>
              <a:spLocks noChangeArrowheads="1"/>
            </p:cNvSpPr>
            <p:nvPr/>
          </p:nvSpPr>
          <p:spPr bwMode="auto">
            <a:xfrm>
              <a:off x="446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9" name="Oval 35"/>
            <p:cNvSpPr>
              <a:spLocks noChangeArrowheads="1"/>
            </p:cNvSpPr>
            <p:nvPr/>
          </p:nvSpPr>
          <p:spPr bwMode="auto">
            <a:xfrm>
              <a:off x="494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0" name="Oval 36"/>
            <p:cNvSpPr>
              <a:spLocks noChangeArrowheads="1"/>
            </p:cNvSpPr>
            <p:nvPr/>
          </p:nvSpPr>
          <p:spPr bwMode="auto">
            <a:xfrm>
              <a:off x="542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1" name="Oval 37"/>
            <p:cNvSpPr>
              <a:spLocks noChangeArrowheads="1"/>
            </p:cNvSpPr>
            <p:nvPr/>
          </p:nvSpPr>
          <p:spPr bwMode="auto">
            <a:xfrm>
              <a:off x="398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2" name="Oval 38"/>
            <p:cNvSpPr>
              <a:spLocks noChangeArrowheads="1"/>
            </p:cNvSpPr>
            <p:nvPr/>
          </p:nvSpPr>
          <p:spPr bwMode="auto">
            <a:xfrm>
              <a:off x="446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3" name="Oval 39"/>
            <p:cNvSpPr>
              <a:spLocks noChangeArrowheads="1"/>
            </p:cNvSpPr>
            <p:nvPr/>
          </p:nvSpPr>
          <p:spPr bwMode="auto">
            <a:xfrm>
              <a:off x="494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4" name="Oval 40"/>
            <p:cNvSpPr>
              <a:spLocks noChangeArrowheads="1"/>
            </p:cNvSpPr>
            <p:nvPr/>
          </p:nvSpPr>
          <p:spPr bwMode="auto">
            <a:xfrm>
              <a:off x="542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</p:grpSp>
      <p:sp>
        <p:nvSpPr>
          <p:cNvPr id="584765" name="Text Box 61"/>
          <p:cNvSpPr txBox="1">
            <a:spLocks noChangeArrowheads="1"/>
          </p:cNvSpPr>
          <p:nvPr/>
        </p:nvSpPr>
        <p:spPr bwMode="auto">
          <a:xfrm>
            <a:off x="76200" y="2286000"/>
            <a:ext cx="579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To charge an object, you can add some charge to the object, or remove some charge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But normally only a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very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small fraction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10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-12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of the total charge, or less</a:t>
            </a:r>
          </a:p>
        </p:txBody>
      </p:sp>
      <p:sp>
        <p:nvSpPr>
          <p:cNvPr id="584766" name="Text Box 62"/>
          <p:cNvSpPr txBox="1">
            <a:spLocks noChangeArrowheads="1"/>
          </p:cNvSpPr>
          <p:nvPr/>
        </p:nvSpPr>
        <p:spPr bwMode="auto">
          <a:xfrm>
            <a:off x="0" y="38100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Electric forces are what hold things together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But complicated by quantum mechanics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Some materials let charges move long distances, others do not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Normally it is electrons that do the moving</a:t>
            </a:r>
          </a:p>
        </p:txBody>
      </p:sp>
      <p:sp>
        <p:nvSpPr>
          <p:cNvPr id="584787" name="Text Box 83"/>
          <p:cNvSpPr txBox="1">
            <a:spLocks noChangeArrowheads="1"/>
          </p:cNvSpPr>
          <p:nvPr/>
        </p:nvSpPr>
        <p:spPr bwMode="auto">
          <a:xfrm>
            <a:off x="228600" y="5791200"/>
            <a:ext cx="43434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/>
              <a:t>Insulators</a:t>
            </a:r>
            <a:r>
              <a:rPr lang="en-US" sz="2400"/>
              <a:t> only let their charges move a very short distance</a:t>
            </a:r>
            <a:endParaRPr lang="en-US" sz="2400" i="1"/>
          </a:p>
        </p:txBody>
      </p:sp>
      <p:sp>
        <p:nvSpPr>
          <p:cNvPr id="584788" name="Text Box 84"/>
          <p:cNvSpPr txBox="1">
            <a:spLocks noChangeArrowheads="1"/>
          </p:cNvSpPr>
          <p:nvPr/>
        </p:nvSpPr>
        <p:spPr bwMode="auto">
          <a:xfrm>
            <a:off x="4800600" y="5791200"/>
            <a:ext cx="43434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/>
              <a:t>Conductors</a:t>
            </a:r>
            <a:r>
              <a:rPr lang="en-US" sz="2400"/>
              <a:t> allow their charges to move a very long distance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8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25 -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84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875 -0.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875 -0.0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54" grpId="0" animBg="1"/>
      <p:bldP spid="584754" grpId="1" animBg="1"/>
      <p:bldP spid="584762" grpId="0" animBg="1"/>
      <p:bldP spid="584762" grpId="1" animBg="1"/>
      <p:bldP spid="584707" grpId="0" uiExpand="1" build="p"/>
      <p:bldP spid="584765" grpId="0" build="p"/>
      <p:bldP spid="584766" grpId="0" build="p"/>
      <p:bldP spid="5847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386013"/>
            <a:ext cx="8582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Warmup01</a:t>
            </a:r>
          </a:p>
        </p:txBody>
      </p:sp>
    </p:spTree>
    <p:extLst>
      <p:ext uri="{BB962C8B-B14F-4D97-AF65-F5344CB8AC3E}">
        <p14:creationId xmlns:p14="http://schemas.microsoft.com/office/powerpoint/2010/main" val="422576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Some ways to charge objects</a:t>
            </a:r>
          </a:p>
        </p:txBody>
      </p:sp>
      <p:pic>
        <p:nvPicPr>
          <p:cNvPr id="587822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5052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3" name="Picture 47" descr="j02372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7620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824" name="Text Box 48"/>
          <p:cNvSpPr txBox="1">
            <a:spLocks noChangeArrowheads="1"/>
          </p:cNvSpPr>
          <p:nvPr/>
        </p:nvSpPr>
        <p:spPr bwMode="auto">
          <a:xfrm>
            <a:off x="96837" y="633273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By rubbing them together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Not well understood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By chemical reactions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This is how batteries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By moving conductors in a magnetic field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Get to this later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By connecting them to conductors that have charge already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That’s how outlets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Charging by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induction</a:t>
            </a: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Bring a charge </a:t>
            </a:r>
            <a:r>
              <a:rPr lang="en-US" sz="2400" i="1" dirty="0">
                <a:solidFill>
                  <a:srgbClr val="996600"/>
                </a:solidFill>
                <a:sym typeface="Symbol" pitchFamily="18" charset="2"/>
              </a:rPr>
              <a:t>near</a:t>
            </a: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 an extended conductor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Charges move in response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Ground and negative charge flows in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Remove the ground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Remove charge</a:t>
            </a:r>
          </a:p>
        </p:txBody>
      </p:sp>
      <p:pic>
        <p:nvPicPr>
          <p:cNvPr id="587825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568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8" name="Picture 52" descr="j0299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141287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829" name="Oval 53"/>
          <p:cNvSpPr>
            <a:spLocks noChangeArrowheads="1"/>
          </p:cNvSpPr>
          <p:nvPr/>
        </p:nvSpPr>
        <p:spPr bwMode="auto">
          <a:xfrm>
            <a:off x="3124200" y="54864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3" name="Oval 57"/>
          <p:cNvSpPr>
            <a:spLocks noChangeArrowheads="1"/>
          </p:cNvSpPr>
          <p:nvPr/>
        </p:nvSpPr>
        <p:spPr bwMode="auto">
          <a:xfrm>
            <a:off x="2362200" y="5791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+</a:t>
            </a:r>
          </a:p>
        </p:txBody>
      </p:sp>
      <p:grpSp>
        <p:nvGrpSpPr>
          <p:cNvPr id="587844" name="Group 68"/>
          <p:cNvGrpSpPr>
            <a:grpSpLocks/>
          </p:cNvGrpSpPr>
          <p:nvPr/>
        </p:nvGrpSpPr>
        <p:grpSpPr bwMode="auto">
          <a:xfrm>
            <a:off x="3200400" y="5486400"/>
            <a:ext cx="2971800" cy="1447800"/>
            <a:chOff x="2016" y="3456"/>
            <a:chExt cx="1872" cy="912"/>
          </a:xfrm>
        </p:grpSpPr>
        <p:sp>
          <p:nvSpPr>
            <p:cNvPr id="587834" name="Text Box 58"/>
            <p:cNvSpPr txBox="1">
              <a:spLocks noChangeArrowheads="1"/>
            </p:cNvSpPr>
            <p:nvPr/>
          </p:nvSpPr>
          <p:spPr bwMode="auto">
            <a:xfrm>
              <a:off x="2112" y="34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5" name="Text Box 59"/>
            <p:cNvSpPr txBox="1">
              <a:spLocks noChangeArrowheads="1"/>
            </p:cNvSpPr>
            <p:nvPr/>
          </p:nvSpPr>
          <p:spPr bwMode="auto">
            <a:xfrm>
              <a:off x="2016" y="36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6" name="Text Box 60"/>
            <p:cNvSpPr txBox="1">
              <a:spLocks noChangeArrowheads="1"/>
            </p:cNvSpPr>
            <p:nvPr/>
          </p:nvSpPr>
          <p:spPr bwMode="auto">
            <a:xfrm>
              <a:off x="2064" y="388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7" name="Text Box 61"/>
            <p:cNvSpPr txBox="1">
              <a:spLocks noChangeArrowheads="1"/>
            </p:cNvSpPr>
            <p:nvPr/>
          </p:nvSpPr>
          <p:spPr bwMode="auto">
            <a:xfrm>
              <a:off x="2064" y="355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8" name="Text Box 62"/>
            <p:cNvSpPr txBox="1">
              <a:spLocks noChangeArrowheads="1"/>
            </p:cNvSpPr>
            <p:nvPr/>
          </p:nvSpPr>
          <p:spPr bwMode="auto">
            <a:xfrm>
              <a:off x="2016" y="37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9" name="Text Box 63"/>
            <p:cNvSpPr txBox="1">
              <a:spLocks noChangeArrowheads="1"/>
            </p:cNvSpPr>
            <p:nvPr/>
          </p:nvSpPr>
          <p:spPr bwMode="auto">
            <a:xfrm>
              <a:off x="2544" y="3929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0" name="Text Box 64"/>
            <p:cNvSpPr txBox="1">
              <a:spLocks noChangeArrowheads="1"/>
            </p:cNvSpPr>
            <p:nvPr/>
          </p:nvSpPr>
          <p:spPr bwMode="auto">
            <a:xfrm>
              <a:off x="2568" y="367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1" name="Text Box 65"/>
            <p:cNvSpPr txBox="1">
              <a:spLocks noChangeArrowheads="1"/>
            </p:cNvSpPr>
            <p:nvPr/>
          </p:nvSpPr>
          <p:spPr bwMode="auto">
            <a:xfrm>
              <a:off x="2544" y="3587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2" name="Text Box 66"/>
            <p:cNvSpPr txBox="1">
              <a:spLocks noChangeArrowheads="1"/>
            </p:cNvSpPr>
            <p:nvPr/>
          </p:nvSpPr>
          <p:spPr bwMode="auto">
            <a:xfrm>
              <a:off x="3696" y="408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3" name="Text Box 67"/>
            <p:cNvSpPr txBox="1">
              <a:spLocks noChangeArrowheads="1"/>
            </p:cNvSpPr>
            <p:nvPr/>
          </p:nvSpPr>
          <p:spPr bwMode="auto">
            <a:xfrm>
              <a:off x="2568" y="382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5800" y="6151563"/>
            <a:ext cx="1981200" cy="444707"/>
            <a:chOff x="4495800" y="6151563"/>
            <a:chExt cx="1981200" cy="444707"/>
          </a:xfrm>
        </p:grpSpPr>
        <p:cxnSp>
          <p:nvCxnSpPr>
            <p:cNvPr id="4" name="Straight Connector 3"/>
            <p:cNvCxnSpPr>
              <a:stCxn id="587829" idx="6"/>
            </p:cNvCxnSpPr>
            <p:nvPr/>
          </p:nvCxnSpPr>
          <p:spPr bwMode="auto">
            <a:xfrm flipV="1">
              <a:off x="4495800" y="6152322"/>
              <a:ext cx="1524000" cy="19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>
              <a:endCxn id="587842" idx="0"/>
            </p:cNvCxnSpPr>
            <p:nvPr/>
          </p:nvCxnSpPr>
          <p:spPr bwMode="auto">
            <a:xfrm>
              <a:off x="6019800" y="6151563"/>
              <a:ext cx="0" cy="3254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5638800" y="6483626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6530975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962650" y="659627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5334000" y="597907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–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87550" y="5500826"/>
            <a:ext cx="1371600" cy="1371600"/>
            <a:chOff x="7540487" y="5458930"/>
            <a:chExt cx="1371600" cy="1371600"/>
          </a:xfrm>
        </p:grpSpPr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7540487" y="5458930"/>
              <a:ext cx="1371600" cy="137160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610683" y="5458930"/>
              <a:ext cx="1243150" cy="1325700"/>
              <a:chOff x="7618275" y="5414825"/>
              <a:chExt cx="1243150" cy="1325700"/>
            </a:xfrm>
          </p:grpSpPr>
          <p:sp>
            <p:nvSpPr>
              <p:cNvPr id="49" name="Text Box 61"/>
              <p:cNvSpPr txBox="1">
                <a:spLocks noChangeArrowheads="1"/>
              </p:cNvSpPr>
              <p:nvPr/>
            </p:nvSpPr>
            <p:spPr bwMode="auto">
              <a:xfrm>
                <a:off x="7770675" y="5473959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0" name="Text Box 61"/>
              <p:cNvSpPr txBox="1">
                <a:spLocks noChangeArrowheads="1"/>
              </p:cNvSpPr>
              <p:nvPr/>
            </p:nvSpPr>
            <p:spPr bwMode="auto">
              <a:xfrm>
                <a:off x="7851913" y="62833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1" name="Text Box 61"/>
              <p:cNvSpPr txBox="1">
                <a:spLocks noChangeArrowheads="1"/>
              </p:cNvSpPr>
              <p:nvPr/>
            </p:nvSpPr>
            <p:spPr bwMode="auto">
              <a:xfrm>
                <a:off x="7618275" y="585045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auto">
              <a:xfrm>
                <a:off x="8556625" y="58720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8099425" y="54148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4" name="Text Box 61"/>
              <p:cNvSpPr txBox="1">
                <a:spLocks noChangeArrowheads="1"/>
              </p:cNvSpPr>
              <p:nvPr/>
            </p:nvSpPr>
            <p:spPr bwMode="auto">
              <a:xfrm>
                <a:off x="7694475" y="5705872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5" name="Text Box 61"/>
              <p:cNvSpPr txBox="1">
                <a:spLocks noChangeArrowheads="1"/>
              </p:cNvSpPr>
              <p:nvPr/>
            </p:nvSpPr>
            <p:spPr bwMode="auto">
              <a:xfrm>
                <a:off x="7685294" y="6014383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6" name="Text Box 61"/>
              <p:cNvSpPr txBox="1">
                <a:spLocks noChangeArrowheads="1"/>
              </p:cNvSpPr>
              <p:nvPr/>
            </p:nvSpPr>
            <p:spPr bwMode="auto">
              <a:xfrm>
                <a:off x="7894431" y="591613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075782" y="5477876"/>
            <a:ext cx="1371600" cy="1394550"/>
            <a:chOff x="7296080" y="5454926"/>
            <a:chExt cx="1371600" cy="1394550"/>
          </a:xfrm>
        </p:grpSpPr>
        <p:grpSp>
          <p:nvGrpSpPr>
            <p:cNvPr id="22" name="Group 21"/>
            <p:cNvGrpSpPr/>
            <p:nvPr/>
          </p:nvGrpSpPr>
          <p:grpSpPr>
            <a:xfrm>
              <a:off x="7296080" y="5454926"/>
              <a:ext cx="1371600" cy="1371600"/>
              <a:chOff x="7296080" y="5454926"/>
              <a:chExt cx="1371600" cy="13716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296080" y="5454926"/>
                <a:ext cx="1371600" cy="1371600"/>
                <a:chOff x="7540487" y="5458930"/>
                <a:chExt cx="1371600" cy="1371600"/>
              </a:xfrm>
            </p:grpSpPr>
            <p:sp>
              <p:nvSpPr>
                <p:cNvPr id="60" name="Oval 53"/>
                <p:cNvSpPr>
                  <a:spLocks noChangeArrowheads="1"/>
                </p:cNvSpPr>
                <p:nvPr/>
              </p:nvSpPr>
              <p:spPr bwMode="auto">
                <a:xfrm>
                  <a:off x="7540487" y="5458930"/>
                  <a:ext cx="1371600" cy="13716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7610683" y="5458930"/>
                  <a:ext cx="1243150" cy="1325700"/>
                  <a:chOff x="7618275" y="5414825"/>
                  <a:chExt cx="1243150" cy="1325700"/>
                </a:xfrm>
              </p:grpSpPr>
              <p:sp>
                <p:nvSpPr>
                  <p:cNvPr id="6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0675" y="5473959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1913" y="62833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4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18275" y="585045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5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6625" y="58720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/>
                      <a:t>–</a:t>
                    </a:r>
                  </a:p>
                </p:txBody>
              </p:sp>
              <p:sp>
                <p:nvSpPr>
                  <p:cNvPr id="66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99425" y="54148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94475" y="5705872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5294" y="6014383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/>
                      <a:t>–</a:t>
                    </a:r>
                  </a:p>
                </p:txBody>
              </p:sp>
              <p:sp>
                <p:nvSpPr>
                  <p:cNvPr id="6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01903" y="6250607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</p:grpSp>
          </p:grpSp>
          <p:sp>
            <p:nvSpPr>
              <p:cNvPr id="81" name="Text Box 61"/>
              <p:cNvSpPr txBox="1">
                <a:spLocks noChangeArrowheads="1"/>
              </p:cNvSpPr>
              <p:nvPr/>
            </p:nvSpPr>
            <p:spPr bwMode="auto">
              <a:xfrm>
                <a:off x="8253465" y="6101417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82" name="Text Box 61"/>
              <p:cNvSpPr txBox="1">
                <a:spLocks noChangeArrowheads="1"/>
              </p:cNvSpPr>
              <p:nvPr/>
            </p:nvSpPr>
            <p:spPr bwMode="auto">
              <a:xfrm>
                <a:off x="8175761" y="5675589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83" name="Text Box 61"/>
              <p:cNvSpPr txBox="1">
                <a:spLocks noChangeArrowheads="1"/>
              </p:cNvSpPr>
              <p:nvPr/>
            </p:nvSpPr>
            <p:spPr bwMode="auto">
              <a:xfrm>
                <a:off x="8117507" y="5527814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</p:grp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7854095" y="6392276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–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3862" y="5504426"/>
            <a:ext cx="210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What happens when rod is negative?</a:t>
            </a:r>
          </a:p>
        </p:txBody>
      </p:sp>
    </p:spTree>
    <p:extLst>
      <p:ext uri="{BB962C8B-B14F-4D97-AF65-F5344CB8AC3E}">
        <p14:creationId xmlns:p14="http://schemas.microsoft.com/office/powerpoint/2010/main" val="5734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8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24" grpId="0" uiExpand="1" build="p"/>
      <p:bldP spid="587829" grpId="0" uiExpand="1" animBg="1"/>
      <p:bldP spid="587833" grpId="0" uiExpand="1" animBg="1"/>
      <p:bldP spid="587833" grpId="1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43000"/>
            <a:ext cx="762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CT 2. Three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are suspended from thin threads. It is found that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1 and 2 attract each other and that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2 and 3 attract each other. From this we can conclude that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 1 and 3 carry charges of opposite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B  </a:t>
            </a:r>
            <a:r>
              <a:rPr lang="en-US" sz="2800" dirty="0">
                <a:solidFill>
                  <a:schemeClr val="tx1"/>
                </a:solidFill>
              </a:rPr>
              <a:t>1 and 3 carry charges of equal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C  </a:t>
            </a:r>
            <a:r>
              <a:rPr lang="en-US" sz="2800" dirty="0">
                <a:solidFill>
                  <a:schemeClr val="tx1"/>
                </a:solidFill>
              </a:rPr>
              <a:t>all three carry the charges of the same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D  </a:t>
            </a:r>
            <a:r>
              <a:rPr lang="en-US" sz="2800" dirty="0">
                <a:solidFill>
                  <a:schemeClr val="tx1"/>
                </a:solidFill>
              </a:rPr>
              <a:t>one of the objects carries no charge.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E  </a:t>
            </a:r>
            <a:r>
              <a:rPr lang="en-US" sz="2800" dirty="0">
                <a:solidFill>
                  <a:schemeClr val="tx1"/>
                </a:solidFill>
              </a:rPr>
              <a:t>we need to do more experiments to determine the sign of the charges.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Like quick quiz 22.2</a:t>
            </a:r>
          </a:p>
        </p:txBody>
      </p:sp>
    </p:spTree>
    <p:extLst>
      <p:ext uri="{BB962C8B-B14F-4D97-AF65-F5344CB8AC3E}">
        <p14:creationId xmlns:p14="http://schemas.microsoft.com/office/powerpoint/2010/main" val="242671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286000"/>
            <a:ext cx="7639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762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79325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7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Coulomb’s Law</a:t>
            </a:r>
          </a:p>
        </p:txBody>
      </p:sp>
      <p:sp>
        <p:nvSpPr>
          <p:cNvPr id="586794" name="Text Box 42"/>
          <p:cNvSpPr txBox="1">
            <a:spLocks noChangeArrowheads="1"/>
          </p:cNvSpPr>
          <p:nvPr/>
        </p:nvSpPr>
        <p:spPr bwMode="auto">
          <a:xfrm>
            <a:off x="76200" y="11430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Like charges repel, and unlike charges attract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force is proportional to the charges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depends on distance (</a:t>
            </a:r>
            <a:r>
              <a:rPr lang="en-US" sz="2400" dirty="0">
                <a:solidFill>
                  <a:srgbClr val="FF0000"/>
                </a:solidFill>
              </a:rPr>
              <a:t>inverse square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86796" name="Oval 44"/>
          <p:cNvSpPr>
            <a:spLocks noChangeArrowheads="1"/>
          </p:cNvSpPr>
          <p:nvPr/>
        </p:nvSpPr>
        <p:spPr bwMode="auto">
          <a:xfrm>
            <a:off x="5943600" y="16764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7" name="Oval 45"/>
          <p:cNvSpPr>
            <a:spLocks noChangeArrowheads="1"/>
          </p:cNvSpPr>
          <p:nvPr/>
        </p:nvSpPr>
        <p:spPr bwMode="auto">
          <a:xfrm>
            <a:off x="7924800" y="16764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8" name="Line 46"/>
          <p:cNvSpPr>
            <a:spLocks noChangeShapeType="1"/>
          </p:cNvSpPr>
          <p:nvPr/>
        </p:nvSpPr>
        <p:spPr bwMode="auto">
          <a:xfrm>
            <a:off x="6172200" y="15240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6799" name="Object 47"/>
          <p:cNvGraphicFramePr>
            <a:graphicFrameLocks noChangeAspect="1"/>
          </p:cNvGraphicFramePr>
          <p:nvPr/>
        </p:nvGraphicFramePr>
        <p:xfrm>
          <a:off x="6934200" y="1981200"/>
          <a:ext cx="276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26720" progId="Equation.DSMT4">
                  <p:embed/>
                </p:oleObj>
              </mc:Choice>
              <mc:Fallback>
                <p:oleObj name="Equation" r:id="rId2" imgW="114120" imgH="12672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81200"/>
                        <a:ext cx="276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800" name="Text Box 48"/>
          <p:cNvSpPr txBox="1">
            <a:spLocks noChangeArrowheads="1"/>
          </p:cNvSpPr>
          <p:nvPr/>
        </p:nvSpPr>
        <p:spPr bwMode="auto">
          <a:xfrm>
            <a:off x="5867400" y="1981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q</a:t>
            </a:r>
            <a:r>
              <a:rPr lang="en-US" sz="2400" baseline="-25000">
                <a:solidFill>
                  <a:srgbClr val="009900"/>
                </a:solidFill>
              </a:rPr>
              <a:t>1</a:t>
            </a:r>
            <a:endParaRPr lang="en-US" sz="2400" i="1">
              <a:solidFill>
                <a:srgbClr val="009900"/>
              </a:solidFill>
            </a:endParaRPr>
          </a:p>
        </p:txBody>
      </p:sp>
      <p:sp>
        <p:nvSpPr>
          <p:cNvPr id="586801" name="Text Box 49"/>
          <p:cNvSpPr txBox="1">
            <a:spLocks noChangeArrowheads="1"/>
          </p:cNvSpPr>
          <p:nvPr/>
        </p:nvSpPr>
        <p:spPr bwMode="auto">
          <a:xfrm>
            <a:off x="7772400" y="1981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endParaRPr lang="en-US" sz="2400" i="1">
              <a:solidFill>
                <a:schemeClr val="accent2"/>
              </a:solidFill>
            </a:endParaRPr>
          </a:p>
        </p:txBody>
      </p:sp>
      <p:graphicFrame>
        <p:nvGraphicFramePr>
          <p:cNvPr id="58680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87121"/>
              </p:ext>
            </p:extLst>
          </p:nvPr>
        </p:nvGraphicFramePr>
        <p:xfrm>
          <a:off x="228600" y="5638800"/>
          <a:ext cx="3959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41200" progId="Equation.DSMT4">
                  <p:embed/>
                </p:oleObj>
              </mc:Choice>
              <mc:Fallback>
                <p:oleObj name="Equation" r:id="rId4" imgW="1638000" imgH="241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3959225" cy="517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804" name="Text Box 52"/>
          <p:cNvSpPr txBox="1">
            <a:spLocks noChangeArrowheads="1"/>
          </p:cNvSpPr>
          <p:nvPr/>
        </p:nvSpPr>
        <p:spPr bwMode="auto">
          <a:xfrm>
            <a:off x="0" y="335280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009900"/>
                </a:solidFill>
              </a:rPr>
              <a:t>Notes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r</a:t>
            </a:r>
            <a:r>
              <a:rPr lang="en-US" sz="2400" dirty="0">
                <a:solidFill>
                  <a:srgbClr val="009900"/>
                </a:solidFill>
              </a:rPr>
              <a:t>-hat just tells you the direction of the force, from 1 to 2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Force as written is by 1 on 2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Sometimes this formula is written in terms of a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quantity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rgbClr val="009900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called the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permittivity of free space</a:t>
            </a:r>
          </a:p>
        </p:txBody>
      </p:sp>
      <p:graphicFrame>
        <p:nvGraphicFramePr>
          <p:cNvPr id="5868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68141"/>
              </p:ext>
            </p:extLst>
          </p:nvPr>
        </p:nvGraphicFramePr>
        <p:xfrm>
          <a:off x="3544093" y="2330450"/>
          <a:ext cx="20558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093" y="2330450"/>
                        <a:ext cx="2055813" cy="90011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8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28487"/>
              </p:ext>
            </p:extLst>
          </p:nvPr>
        </p:nvGraphicFramePr>
        <p:xfrm>
          <a:off x="4338638" y="5378450"/>
          <a:ext cx="4721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431640" progId="Equation.DSMT4">
                  <p:embed/>
                </p:oleObj>
              </mc:Choice>
              <mc:Fallback>
                <p:oleObj name="Equation" r:id="rId8" imgW="2209680" imgH="4316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5378450"/>
                        <a:ext cx="4721225" cy="958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" y="2330450"/>
                <a:ext cx="2759473" cy="7776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30450"/>
                <a:ext cx="2759473" cy="7776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7167" y="2706913"/>
            <a:ext cx="1531665" cy="213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8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94" grpId="0" uiExpand="1" build="p"/>
      <p:bldP spid="586796" grpId="0" animBg="1"/>
      <p:bldP spid="586797" grpId="0" animBg="1"/>
      <p:bldP spid="586798" grpId="0" animBg="1"/>
      <p:bldP spid="586800" grpId="0"/>
      <p:bldP spid="586801" grpId="0"/>
      <p:bldP spid="586804" grpId="0" uiExpand="1" build="p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01</a:t>
            </a:r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891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Homework and webassign</a:t>
            </a: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0" y="838200"/>
            <a:ext cx="845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All homework is on </a:t>
            </a:r>
            <a:r>
              <a:rPr lang="en-US" sz="2400" dirty="0" err="1">
                <a:solidFill>
                  <a:srgbClr val="008000"/>
                </a:solidFill>
              </a:rPr>
              <a:t>webassign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Key is </a:t>
            </a:r>
            <a:r>
              <a:rPr lang="en-US" sz="2400" dirty="0" err="1">
                <a:solidFill>
                  <a:srgbClr val="FF0000"/>
                </a:solidFill>
              </a:rPr>
              <a:t>wfu</a:t>
            </a:r>
            <a:r>
              <a:rPr lang="en-US" sz="2400" dirty="0">
                <a:solidFill>
                  <a:srgbClr val="FF0000"/>
                </a:solidFill>
              </a:rPr>
              <a:t> 5308 8637. </a:t>
            </a:r>
            <a:r>
              <a:rPr lang="en-US" sz="2400" dirty="0">
                <a:solidFill>
                  <a:srgbClr val="008000"/>
                </a:solidFill>
              </a:rPr>
              <a:t>Bookstore can sell you a license, or you can get it online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Personalized problems, you need to get correct to 1% or better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Link to </a:t>
            </a:r>
            <a:r>
              <a:rPr lang="en-US" sz="2400" dirty="0" err="1">
                <a:solidFill>
                  <a:srgbClr val="008000"/>
                </a:solidFill>
              </a:rPr>
              <a:t>webassign</a:t>
            </a:r>
            <a:r>
              <a:rPr lang="en-US" sz="2400" dirty="0">
                <a:solidFill>
                  <a:srgbClr val="008000"/>
                </a:solidFill>
              </a:rPr>
              <a:t> is on the class web page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Due about every week Personalized problems – you can’t copy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Five chances to get it right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Getting help is </a:t>
            </a:r>
            <a:r>
              <a:rPr lang="en-US" sz="2400" u="sng" dirty="0">
                <a:solidFill>
                  <a:srgbClr val="008000"/>
                </a:solidFill>
              </a:rPr>
              <a:t>encouraged</a:t>
            </a:r>
            <a:endParaRPr lang="en-US" sz="2400" dirty="0">
              <a:solidFill>
                <a:srgbClr val="008000"/>
              </a:solidFill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Ask a friend, ask me, come to office hours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First assignment is due on Friday January 20, 2023</a:t>
            </a:r>
          </a:p>
        </p:txBody>
      </p:sp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3581400" y="4648200"/>
            <a:ext cx="5334000" cy="457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http://www.webassign.net/student.html</a:t>
            </a:r>
            <a:endParaRPr lang="en-US" sz="2400" b="1" u="sng" dirty="0"/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228600" y="48006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Labs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0" y="5670550"/>
            <a:ext cx="723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are required to sign up for PHY 114L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</a:t>
            </a:r>
            <a:r>
              <a:rPr lang="en-US" sz="2400" u="sng" dirty="0">
                <a:solidFill>
                  <a:schemeClr val="accent2"/>
                </a:solidFill>
              </a:rPr>
              <a:t>must</a:t>
            </a:r>
            <a:r>
              <a:rPr lang="en-US" sz="2400" dirty="0">
                <a:solidFill>
                  <a:schemeClr val="accent2"/>
                </a:solidFill>
              </a:rPr>
              <a:t> pass the lab to pass the class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Labs begin January 23, 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7" grpId="0" build="p"/>
      <p:bldP spid="450568" grpId="0" animBg="1"/>
      <p:bldP spid="450571" grpId="0"/>
      <p:bldP spid="450572" grpId="0" build="p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Oval 2"/>
          <p:cNvSpPr>
            <a:spLocks noChangeArrowheads="1"/>
          </p:cNvSpPr>
          <p:nvPr/>
        </p:nvSpPr>
        <p:spPr bwMode="auto">
          <a:xfrm>
            <a:off x="73914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</a:t>
            </a:r>
          </a:p>
        </p:txBody>
      </p:sp>
      <p:sp>
        <p:nvSpPr>
          <p:cNvPr id="588804" name="Oval 4"/>
          <p:cNvSpPr>
            <a:spLocks noChangeArrowheads="1"/>
          </p:cNvSpPr>
          <p:nvPr/>
        </p:nvSpPr>
        <p:spPr bwMode="auto">
          <a:xfrm>
            <a:off x="63246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5" name="Oval 5"/>
          <p:cNvSpPr>
            <a:spLocks noChangeArrowheads="1"/>
          </p:cNvSpPr>
          <p:nvPr/>
        </p:nvSpPr>
        <p:spPr bwMode="auto">
          <a:xfrm>
            <a:off x="84582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6600"/>
              </a:gs>
              <a:gs pos="100000">
                <a:srgbClr val="99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525780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+2.0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6477000" y="7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08" name="Line 8"/>
          <p:cNvSpPr>
            <a:spLocks noChangeShapeType="1"/>
          </p:cNvSpPr>
          <p:nvPr/>
        </p:nvSpPr>
        <p:spPr bwMode="auto">
          <a:xfrm>
            <a:off x="6477000" y="457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>
            <a:off x="7543800" y="457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0" name="Line 10"/>
          <p:cNvSpPr>
            <a:spLocks noChangeShapeType="1"/>
          </p:cNvSpPr>
          <p:nvPr/>
        </p:nvSpPr>
        <p:spPr bwMode="auto">
          <a:xfrm rot="5400000">
            <a:off x="7010400" y="990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7772400" y="60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–2.0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7543800" y="7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 rot="5400000">
            <a:off x="7162800" y="762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7772400" y="1371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–2.0 </a:t>
            </a:r>
            <a:r>
              <a:rPr lang="en-US" sz="2400" b="1">
                <a:solidFill>
                  <a:srgbClr val="9900CC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0" y="685800"/>
            <a:ext cx="43434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What is the direction of the force on the purple charge?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pPr>
              <a:buFontTx/>
              <a:buAutoNum type="alphaUcParenR"/>
            </a:pPr>
            <a:r>
              <a:rPr lang="en-US">
                <a:solidFill>
                  <a:schemeClr val="bg1"/>
                </a:solidFill>
              </a:rPr>
              <a:t>Up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	  B) Down     C) Left	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D) Right   E) None of the above</a:t>
            </a:r>
          </a:p>
        </p:txBody>
      </p:sp>
      <p:sp>
        <p:nvSpPr>
          <p:cNvPr id="588816" name="Line 16"/>
          <p:cNvSpPr>
            <a:spLocks noChangeShapeType="1"/>
          </p:cNvSpPr>
          <p:nvPr/>
        </p:nvSpPr>
        <p:spPr bwMode="auto">
          <a:xfrm flipH="1">
            <a:off x="6858000" y="16002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>
            <a:off x="0" y="23622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The separation between the purple charge and each of the other charges is identical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The magnitude of those forces is identical</a:t>
            </a:r>
          </a:p>
        </p:txBody>
      </p:sp>
      <p:graphicFrame>
        <p:nvGraphicFramePr>
          <p:cNvPr id="588818" name="Object 18"/>
          <p:cNvGraphicFramePr>
            <a:graphicFrameLocks noChangeAspect="1"/>
          </p:cNvGraphicFramePr>
          <p:nvPr/>
        </p:nvGraphicFramePr>
        <p:xfrm>
          <a:off x="3978275" y="2643188"/>
          <a:ext cx="50038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000" imgH="330120" progId="Equation.DSMT4">
                  <p:embed/>
                </p:oleObj>
              </mc:Choice>
              <mc:Fallback>
                <p:oleObj name="Equation" r:id="rId3" imgW="207000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2643188"/>
                        <a:ext cx="50038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19" name="Object 19"/>
          <p:cNvGraphicFramePr>
            <a:graphicFrameLocks noChangeAspect="1"/>
          </p:cNvGraphicFramePr>
          <p:nvPr/>
        </p:nvGraphicFramePr>
        <p:xfrm>
          <a:off x="152400" y="3714750"/>
          <a:ext cx="19034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14750"/>
                        <a:ext cx="19034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20" name="Object 20"/>
          <p:cNvGraphicFramePr>
            <a:graphicFrameLocks noChangeAspect="1"/>
          </p:cNvGraphicFramePr>
          <p:nvPr/>
        </p:nvGraphicFramePr>
        <p:xfrm>
          <a:off x="2011363" y="3581400"/>
          <a:ext cx="586263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571320" progId="Equation.DSMT4">
                  <p:embed/>
                </p:oleObj>
              </mc:Choice>
              <mc:Fallback>
                <p:oleObj name="Equation" r:id="rId7" imgW="2425680" imgH="5713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581400"/>
                        <a:ext cx="5862637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21" name="Object 21"/>
          <p:cNvGraphicFramePr>
            <a:graphicFrameLocks noChangeAspect="1"/>
          </p:cNvGraphicFramePr>
          <p:nvPr/>
        </p:nvGraphicFramePr>
        <p:xfrm>
          <a:off x="7848600" y="3962400"/>
          <a:ext cx="1227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12271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304800" y="48006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brown charge creates a repulsive force at 45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 down and left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green charge creates an attractive force at 45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 up and left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 sum of these two vectors points straight left</a:t>
            </a:r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 flipH="1" flipV="1">
            <a:off x="6858000" y="838200"/>
            <a:ext cx="685800" cy="685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4" name="Text Box 24"/>
          <p:cNvSpPr txBox="1">
            <a:spLocks noChangeArrowheads="1"/>
          </p:cNvSpPr>
          <p:nvPr/>
        </p:nvSpPr>
        <p:spPr bwMode="auto">
          <a:xfrm rot="-2933275">
            <a:off x="6858000" y="182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7.2 N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88825" name="Text Box 25"/>
          <p:cNvSpPr txBox="1">
            <a:spLocks noChangeArrowheads="1"/>
          </p:cNvSpPr>
          <p:nvPr/>
        </p:nvSpPr>
        <p:spPr bwMode="auto">
          <a:xfrm rot="2607264">
            <a:off x="6400800" y="1066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7.2 N</a:t>
            </a:r>
            <a:endParaRPr lang="en-US" sz="2400" b="1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588826" name="Line 26"/>
          <p:cNvSpPr>
            <a:spLocks noChangeShapeType="1"/>
          </p:cNvSpPr>
          <p:nvPr/>
        </p:nvSpPr>
        <p:spPr bwMode="auto">
          <a:xfrm flipH="1" flipV="1">
            <a:off x="6096000" y="152400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8" name="Line 28"/>
          <p:cNvSpPr>
            <a:spLocks noChangeShapeType="1"/>
          </p:cNvSpPr>
          <p:nvPr/>
        </p:nvSpPr>
        <p:spPr bwMode="auto">
          <a:xfrm flipH="1">
            <a:off x="6172200" y="8382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9" name="Line 29"/>
          <p:cNvSpPr>
            <a:spLocks noChangeShapeType="1"/>
          </p:cNvSpPr>
          <p:nvPr/>
        </p:nvSpPr>
        <p:spPr bwMode="auto">
          <a:xfrm flipH="1" flipV="1">
            <a:off x="6172200" y="1600200"/>
            <a:ext cx="685800" cy="685800"/>
          </a:xfrm>
          <a:prstGeom prst="line">
            <a:avLst/>
          </a:prstGeom>
          <a:noFill/>
          <a:ln w="57150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8830" name="Object 30"/>
          <p:cNvGraphicFramePr>
            <a:graphicFrameLocks noChangeAspect="1"/>
          </p:cNvGraphicFramePr>
          <p:nvPr/>
        </p:nvGraphicFramePr>
        <p:xfrm>
          <a:off x="762000" y="6019800"/>
          <a:ext cx="3686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266400" progId="Equation.DSMT4">
                  <p:embed/>
                </p:oleObj>
              </mc:Choice>
              <mc:Fallback>
                <p:oleObj name="Equation" r:id="rId11" imgW="1638000" imgH="26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19800"/>
                        <a:ext cx="3686175" cy="5730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31" name="AutoShape 31"/>
          <p:cNvSpPr>
            <a:spLocks noChangeArrowheads="1"/>
          </p:cNvSpPr>
          <p:nvPr/>
        </p:nvSpPr>
        <p:spPr bwMode="auto">
          <a:xfrm flipH="1">
            <a:off x="6705600" y="838200"/>
            <a:ext cx="1447800" cy="1295400"/>
          </a:xfrm>
          <a:custGeom>
            <a:avLst/>
            <a:gdLst>
              <a:gd name="G0" fmla="+- -1339267 0 0"/>
              <a:gd name="G1" fmla="+- -11796480 0 0"/>
              <a:gd name="G2" fmla="+- -1339267 0 -11796480"/>
              <a:gd name="G3" fmla="+- 10800 0 0"/>
              <a:gd name="G4" fmla="+- 0 0 -133926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5 0 0"/>
              <a:gd name="G9" fmla="+- 0 0 -11796480"/>
              <a:gd name="G10" fmla="+- 8795 0 2700"/>
              <a:gd name="G11" fmla="cos G10 -1339267"/>
              <a:gd name="G12" fmla="sin G10 -1339267"/>
              <a:gd name="G13" fmla="cos 13500 -1339267"/>
              <a:gd name="G14" fmla="sin 13500 -1339267"/>
              <a:gd name="G15" fmla="+- G11 10800 0"/>
              <a:gd name="G16" fmla="+- G12 10800 0"/>
              <a:gd name="G17" fmla="+- G13 10800 0"/>
              <a:gd name="G18" fmla="+- G14 10800 0"/>
              <a:gd name="G19" fmla="*/ 8795 1 2"/>
              <a:gd name="G20" fmla="+- G19 5400 0"/>
              <a:gd name="G21" fmla="cos G20 -1339267"/>
              <a:gd name="G22" fmla="sin G20 -1339267"/>
              <a:gd name="G23" fmla="+- G21 10800 0"/>
              <a:gd name="G24" fmla="+- G12 G23 G22"/>
              <a:gd name="G25" fmla="+- G22 G23 G11"/>
              <a:gd name="G26" fmla="cos 10800 -1339267"/>
              <a:gd name="G27" fmla="sin 10800 -1339267"/>
              <a:gd name="G28" fmla="cos 8795 -1339267"/>
              <a:gd name="G29" fmla="sin 8795 -133926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33926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5 G39"/>
              <a:gd name="G43" fmla="sin 87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84 w 21600"/>
              <a:gd name="T5" fmla="*/ 171 h 21600"/>
              <a:gd name="T6" fmla="*/ 1002 w 21600"/>
              <a:gd name="T7" fmla="*/ 10800 h 21600"/>
              <a:gd name="T8" fmla="*/ 9239 w 21600"/>
              <a:gd name="T9" fmla="*/ 2144 h 21600"/>
              <a:gd name="T10" fmla="*/ 23450 w 21600"/>
              <a:gd name="T11" fmla="*/ 6086 h 21600"/>
              <a:gd name="T12" fmla="*/ 21274 w 21600"/>
              <a:gd name="T13" fmla="*/ 10848 h 21600"/>
              <a:gd name="T14" fmla="*/ 16511 w 21600"/>
              <a:gd name="T15" fmla="*/ 867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041" y="7729"/>
                </a:moveTo>
                <a:cubicBezTo>
                  <a:pt x="17759" y="4287"/>
                  <a:pt x="14472" y="2005"/>
                  <a:pt x="10800" y="2005"/>
                </a:cubicBezTo>
                <a:cubicBezTo>
                  <a:pt x="5942" y="2005"/>
                  <a:pt x="2005" y="5942"/>
                  <a:pt x="200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310" y="0"/>
                  <a:pt x="19345" y="2802"/>
                  <a:pt x="20920" y="7029"/>
                </a:cubicBezTo>
                <a:lnTo>
                  <a:pt x="23450" y="6086"/>
                </a:lnTo>
                <a:lnTo>
                  <a:pt x="21274" y="10848"/>
                </a:lnTo>
                <a:lnTo>
                  <a:pt x="16511" y="8671"/>
                </a:lnTo>
                <a:lnTo>
                  <a:pt x="19041" y="77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588832" name="Object 32"/>
          <p:cNvGraphicFramePr>
            <a:graphicFrameLocks noChangeAspect="1"/>
          </p:cNvGraphicFramePr>
          <p:nvPr/>
        </p:nvGraphicFramePr>
        <p:xfrm>
          <a:off x="5562600" y="6172200"/>
          <a:ext cx="18002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172200"/>
                        <a:ext cx="1800225" cy="4365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8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8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8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8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8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15" grpId="0" animBg="1" autoUpdateAnimBg="0"/>
      <p:bldP spid="588816" grpId="0" animBg="1"/>
      <p:bldP spid="588823" grpId="0" animBg="1"/>
      <p:bldP spid="588824" grpId="0"/>
      <p:bldP spid="588825" grpId="0"/>
      <p:bldP spid="588826" grpId="0" animBg="1"/>
      <p:bldP spid="588828" grpId="0" animBg="1"/>
      <p:bldP spid="588829" grpId="0" animBg="1"/>
      <p:bldP spid="5888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367099"/>
            <a:ext cx="807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Three point charges are located at the corners of an equilateral triangle as shown below.  Calculate the net electric force on the 7.0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charge.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2475" y="1676400"/>
          <a:ext cx="3209925" cy="281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70572" imgH="2075523" progId="ISISServer">
                  <p:embed/>
                </p:oleObj>
              </mc:Choice>
              <mc:Fallback>
                <p:oleObj r:id="rId2" imgW="2370572" imgH="207552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676400"/>
                        <a:ext cx="3209925" cy="281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133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Use superposition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Solve on Board (so take notes).</a:t>
            </a:r>
          </a:p>
        </p:txBody>
      </p:sp>
    </p:spTree>
    <p:extLst>
      <p:ext uri="{BB962C8B-B14F-4D97-AF65-F5344CB8AC3E}">
        <p14:creationId xmlns:p14="http://schemas.microsoft.com/office/powerpoint/2010/main" val="48773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81384"/>
              </p:ext>
            </p:extLst>
          </p:nvPr>
        </p:nvGraphicFramePr>
        <p:xfrm>
          <a:off x="203200" y="1604963"/>
          <a:ext cx="8474075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0864" imgH="2497494" progId="Word.Document.12">
                  <p:embed/>
                </p:oleObj>
              </mc:Choice>
              <mc:Fallback>
                <p:oleObj name="Document" r:id="rId2" imgW="5930864" imgH="2497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1604963"/>
                        <a:ext cx="8474075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076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2801938" y="90488"/>
            <a:ext cx="3675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Electric Field</a:t>
            </a:r>
          </a:p>
        </p:txBody>
      </p:sp>
      <p:pic>
        <p:nvPicPr>
          <p:cNvPr id="665603" name="Picture 3" descr="lightning strike at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0305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343400" y="3032125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Arial" charset="0"/>
              </a:rPr>
              <a:t>Lightning is associated with very strong electric fields in the atmosphere. </a:t>
            </a:r>
          </a:p>
        </p:txBody>
      </p:sp>
    </p:spTree>
    <p:extLst>
      <p:ext uri="{BB962C8B-B14F-4D97-AF65-F5344CB8AC3E}">
        <p14:creationId xmlns:p14="http://schemas.microsoft.com/office/powerpoint/2010/main" val="11350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Electric Field</a:t>
            </a:r>
          </a:p>
        </p:txBody>
      </p:sp>
      <p:sp>
        <p:nvSpPr>
          <p:cNvPr id="593961" name="Text Box 41"/>
          <p:cNvSpPr txBox="1">
            <a:spLocks noChangeArrowheads="1"/>
          </p:cNvSpPr>
          <p:nvPr/>
        </p:nvSpPr>
        <p:spPr bwMode="auto">
          <a:xfrm>
            <a:off x="152400" y="7620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Suppose we have some distribution of charges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are about to put a small charge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0</a:t>
            </a:r>
            <a:r>
              <a:rPr lang="en-US" sz="2400">
                <a:solidFill>
                  <a:schemeClr val="accent2"/>
                </a:solidFill>
              </a:rPr>
              <a:t> at a point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What will be the force on the charge at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r>
              <a:rPr lang="en-US" sz="2400">
                <a:solidFill>
                  <a:schemeClr val="accent2"/>
                </a:solidFill>
              </a:rPr>
              <a:t>?</a:t>
            </a:r>
            <a:endParaRPr lang="en-US" sz="24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2" name="AutoShape 42"/>
          <p:cNvSpPr>
            <a:spLocks noChangeArrowheads="1"/>
          </p:cNvSpPr>
          <p:nvPr/>
        </p:nvSpPr>
        <p:spPr bwMode="auto">
          <a:xfrm>
            <a:off x="7467600" y="762000"/>
            <a:ext cx="1295400" cy="1143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50000">
                <a:srgbClr val="9933FF"/>
              </a:gs>
              <a:gs pos="100000">
                <a:srgbClr val="9933FF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3" name="Oval 43"/>
          <p:cNvSpPr>
            <a:spLocks noChangeArrowheads="1"/>
          </p:cNvSpPr>
          <p:nvPr/>
        </p:nvSpPr>
        <p:spPr bwMode="auto">
          <a:xfrm>
            <a:off x="6400800" y="2286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93964" name="AutoShape 44"/>
          <p:cNvSpPr>
            <a:spLocks noChangeArrowheads="1"/>
          </p:cNvSpPr>
          <p:nvPr/>
        </p:nvSpPr>
        <p:spPr bwMode="auto">
          <a:xfrm>
            <a:off x="7086600" y="3048000"/>
            <a:ext cx="1828800" cy="609600"/>
          </a:xfrm>
          <a:prstGeom prst="parallelogram">
            <a:avLst>
              <a:gd name="adj" fmla="val 7500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5" name="Freeform 45"/>
          <p:cNvSpPr>
            <a:spLocks/>
          </p:cNvSpPr>
          <p:nvPr/>
        </p:nvSpPr>
        <p:spPr bwMode="auto">
          <a:xfrm>
            <a:off x="6324600" y="990600"/>
            <a:ext cx="774700" cy="2514600"/>
          </a:xfrm>
          <a:custGeom>
            <a:avLst/>
            <a:gdLst>
              <a:gd name="T0" fmla="*/ 0 w 488"/>
              <a:gd name="T1" fmla="*/ 1584 h 1584"/>
              <a:gd name="T2" fmla="*/ 432 w 488"/>
              <a:gd name="T3" fmla="*/ 1152 h 1584"/>
              <a:gd name="T4" fmla="*/ 336 w 488"/>
              <a:gd name="T5" fmla="*/ 480 h 1584"/>
              <a:gd name="T6" fmla="*/ 432 w 488"/>
              <a:gd name="T7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" h="1584">
                <a:moveTo>
                  <a:pt x="0" y="1584"/>
                </a:moveTo>
                <a:cubicBezTo>
                  <a:pt x="188" y="1460"/>
                  <a:pt x="376" y="1336"/>
                  <a:pt x="432" y="1152"/>
                </a:cubicBezTo>
                <a:cubicBezTo>
                  <a:pt x="488" y="968"/>
                  <a:pt x="336" y="672"/>
                  <a:pt x="336" y="480"/>
                </a:cubicBezTo>
                <a:cubicBezTo>
                  <a:pt x="336" y="288"/>
                  <a:pt x="384" y="144"/>
                  <a:pt x="432" y="0"/>
                </a:cubicBezTo>
              </a:path>
            </a:pathLst>
          </a:custGeom>
          <a:noFill/>
          <a:ln w="38100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6" name="Oval 46"/>
          <p:cNvSpPr>
            <a:spLocks noChangeArrowheads="1"/>
          </p:cNvSpPr>
          <p:nvPr/>
        </p:nvSpPr>
        <p:spPr bwMode="auto">
          <a:xfrm>
            <a:off x="7848600" y="22098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93967" name="Text Box 47"/>
          <p:cNvSpPr txBox="1">
            <a:spLocks noChangeArrowheads="1"/>
          </p:cNvSpPr>
          <p:nvPr/>
        </p:nvSpPr>
        <p:spPr bwMode="auto">
          <a:xfrm>
            <a:off x="7620000" y="198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0</a:t>
            </a:r>
            <a:endParaRPr lang="en-US" sz="24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8" name="Text Box 48"/>
          <p:cNvSpPr txBox="1">
            <a:spLocks noChangeArrowheads="1"/>
          </p:cNvSpPr>
          <p:nvPr/>
        </p:nvSpPr>
        <p:spPr bwMode="auto">
          <a:xfrm>
            <a:off x="74676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9" name="Text Box 49"/>
          <p:cNvSpPr txBox="1">
            <a:spLocks noChangeArrowheads="1"/>
          </p:cNvSpPr>
          <p:nvPr/>
        </p:nvSpPr>
        <p:spPr bwMode="auto">
          <a:xfrm>
            <a:off x="152400" y="1828800"/>
            <a:ext cx="685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Every term in the force is proportional to </a:t>
            </a:r>
            <a:r>
              <a:rPr lang="en-US" sz="2400" i="1" dirty="0">
                <a:solidFill>
                  <a:srgbClr val="009900"/>
                </a:solidFill>
              </a:rPr>
              <a:t>q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answer will be proportional to </a:t>
            </a:r>
            <a:r>
              <a:rPr lang="en-US" sz="2400" i="1" dirty="0">
                <a:solidFill>
                  <a:srgbClr val="009900"/>
                </a:solidFill>
              </a:rPr>
              <a:t>q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Call the proportionality constant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, the electric field</a:t>
            </a:r>
          </a:p>
        </p:txBody>
      </p:sp>
      <p:sp>
        <p:nvSpPr>
          <p:cNvPr id="593972" name="Text Box 52"/>
          <p:cNvSpPr txBox="1">
            <a:spLocks noChangeArrowheads="1"/>
          </p:cNvSpPr>
          <p:nvPr/>
        </p:nvSpPr>
        <p:spPr bwMode="auto">
          <a:xfrm>
            <a:off x="152400" y="4114800"/>
            <a:ext cx="891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It is assumed that the test charge </a:t>
            </a:r>
            <a:r>
              <a:rPr lang="en-US" sz="2400" i="1">
                <a:solidFill>
                  <a:srgbClr val="9900CC"/>
                </a:solidFill>
              </a:rPr>
              <a:t>q</a:t>
            </a:r>
            <a:r>
              <a:rPr lang="en-US" sz="2400" baseline="-25000">
                <a:solidFill>
                  <a:srgbClr val="9900CC"/>
                </a:solidFill>
              </a:rPr>
              <a:t>0</a:t>
            </a:r>
            <a:r>
              <a:rPr lang="en-US" sz="2400" i="1">
                <a:solidFill>
                  <a:srgbClr val="9900CC"/>
                </a:solidFill>
              </a:rPr>
              <a:t> </a:t>
            </a:r>
            <a:r>
              <a:rPr lang="en-US" sz="2400">
                <a:solidFill>
                  <a:srgbClr val="9900CC"/>
                </a:solidFill>
              </a:rPr>
              <a:t>is small enough that the other charges don’t move in response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</a:t>
            </a:r>
            <a:r>
              <a:rPr lang="en-US" sz="2400" b="1">
                <a:solidFill>
                  <a:srgbClr val="9900CC"/>
                </a:solidFill>
              </a:rPr>
              <a:t>E</a:t>
            </a:r>
            <a:r>
              <a:rPr lang="en-US" sz="2400" i="1">
                <a:solidFill>
                  <a:srgbClr val="9900CC"/>
                </a:solidFill>
              </a:rPr>
              <a:t> </a:t>
            </a:r>
            <a:r>
              <a:rPr lang="en-US" sz="2400">
                <a:solidFill>
                  <a:srgbClr val="9900CC"/>
                </a:solidFill>
              </a:rPr>
              <a:t> is a function of </a:t>
            </a:r>
            <a:r>
              <a:rPr lang="en-US" sz="2400" b="1">
                <a:solidFill>
                  <a:srgbClr val="9900CC"/>
                </a:solidFill>
              </a:rPr>
              <a:t>r</a:t>
            </a:r>
            <a:r>
              <a:rPr lang="en-US" sz="2400">
                <a:solidFill>
                  <a:srgbClr val="9900CC"/>
                </a:solidFill>
              </a:rPr>
              <a:t>, the position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It is a </a:t>
            </a:r>
            <a:r>
              <a:rPr lang="en-US" sz="2400" i="1">
                <a:solidFill>
                  <a:srgbClr val="9900CC"/>
                </a:solidFill>
              </a:rPr>
              <a:t>vector field</a:t>
            </a:r>
            <a:r>
              <a:rPr lang="en-US" sz="2400">
                <a:solidFill>
                  <a:srgbClr val="9900CC"/>
                </a:solidFill>
              </a:rPr>
              <a:t>, it has a direction in space everywhere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is assumed to exist even if there is no test charge </a:t>
            </a:r>
            <a:r>
              <a:rPr lang="en-US" sz="2400" i="1">
                <a:solidFill>
                  <a:srgbClr val="9900CC"/>
                </a:solidFill>
              </a:rPr>
              <a:t>q</a:t>
            </a:r>
            <a:r>
              <a:rPr lang="en-US" sz="2400" baseline="-25000">
                <a:solidFill>
                  <a:srgbClr val="9900CC"/>
                </a:solidFill>
              </a:rPr>
              <a:t>0</a:t>
            </a:r>
            <a:r>
              <a:rPr lang="en-US" sz="2400">
                <a:solidFill>
                  <a:srgbClr val="9900CC"/>
                </a:solidFill>
              </a:rPr>
              <a:t> present</a:t>
            </a:r>
          </a:p>
        </p:txBody>
      </p:sp>
      <p:sp>
        <p:nvSpPr>
          <p:cNvPr id="593974" name="Text Box 54"/>
          <p:cNvSpPr txBox="1">
            <a:spLocks noChangeArrowheads="1"/>
          </p:cNvSpPr>
          <p:nvPr/>
        </p:nvSpPr>
        <p:spPr bwMode="auto">
          <a:xfrm>
            <a:off x="3352800" y="3124200"/>
            <a:ext cx="28956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units for electric field are N/C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1171" y="3129280"/>
                <a:ext cx="1158074" cy="94205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1" y="3129280"/>
                <a:ext cx="1158074" cy="942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1" grpId="0" build="p"/>
      <p:bldP spid="593962" grpId="0" animBg="1"/>
      <p:bldP spid="593963" grpId="0" animBg="1"/>
      <p:bldP spid="593964" grpId="0" animBg="1"/>
      <p:bldP spid="593965" grpId="0" animBg="1"/>
      <p:bldP spid="593966" grpId="0" animBg="1"/>
      <p:bldP spid="593967" grpId="0"/>
      <p:bldP spid="593968" grpId="0"/>
      <p:bldP spid="593969" grpId="0" build="p"/>
      <p:bldP spid="593972" grpId="0" build="p"/>
      <p:bldP spid="59397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633663"/>
            <a:ext cx="62769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 02</a:t>
            </a:r>
          </a:p>
        </p:txBody>
      </p:sp>
    </p:spTree>
    <p:extLst>
      <p:ext uri="{BB962C8B-B14F-4D97-AF65-F5344CB8AC3E}">
        <p14:creationId xmlns:p14="http://schemas.microsoft.com/office/powerpoint/2010/main" val="194384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587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Why Do We Use an Idea of Electric Field?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7702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In our everyday life we use to an idea of contact forces: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Example:  The force exerted by a hammer on a nail 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                  The friction between the tires of a car and the road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However electric force can act on distances.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How to visualize it?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Even Newton had trouble with understanding forces acting from distances.</a:t>
            </a:r>
          </a:p>
          <a:p>
            <a:pPr eaLnBrk="1" hangingPunct="1"/>
            <a:endParaRPr lang="en-US" sz="1800">
              <a:solidFill>
                <a:srgbClr val="3366CC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66628" name="Picture 4" descr="newton_apple_tre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812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2514600" y="3733800"/>
            <a:ext cx="434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Gravitational force is acting on distances </a:t>
            </a:r>
          </a:p>
          <a:p>
            <a:pPr eaLnBrk="1" hangingPunct="1"/>
            <a:endParaRPr lang="en-US" sz="1800">
              <a:solidFill>
                <a:srgbClr val="3366CC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Solution: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Let’s introduce the idea of field.</a:t>
            </a:r>
          </a:p>
        </p:txBody>
      </p:sp>
      <p:grpSp>
        <p:nvGrpSpPr>
          <p:cNvPr id="666630" name="Group 6"/>
          <p:cNvGrpSpPr>
            <a:grpSpLocks/>
          </p:cNvGrpSpPr>
          <p:nvPr/>
        </p:nvGrpSpPr>
        <p:grpSpPr bwMode="auto">
          <a:xfrm>
            <a:off x="6629400" y="990600"/>
            <a:ext cx="2198688" cy="1370013"/>
            <a:chOff x="4176" y="624"/>
            <a:chExt cx="1385" cy="863"/>
          </a:xfrm>
        </p:grpSpPr>
        <p:pic>
          <p:nvPicPr>
            <p:cNvPr id="666631" name="Picture 7" descr="a color photo of a 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624"/>
              <a:ext cx="1150" cy="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632" name="AutoShape 8"/>
            <p:cNvSpPr>
              <a:spLocks noChangeArrowheads="1"/>
            </p:cNvSpPr>
            <p:nvPr/>
          </p:nvSpPr>
          <p:spPr bwMode="auto">
            <a:xfrm>
              <a:off x="5088" y="1248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33" name="Text Box 9"/>
            <p:cNvSpPr txBox="1">
              <a:spLocks noChangeArrowheads="1"/>
            </p:cNvSpPr>
            <p:nvPr/>
          </p:nvSpPr>
          <p:spPr bwMode="auto">
            <a:xfrm>
              <a:off x="5328" y="96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3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Arial" charset="0"/>
              </a:rPr>
              <a:t>GRAVITATIONAL FIELD </a:t>
            </a:r>
          </a:p>
        </p:txBody>
      </p:sp>
      <p:sp>
        <p:nvSpPr>
          <p:cNvPr id="667651" name="Line 3"/>
          <p:cNvSpPr>
            <a:spLocks noChangeShapeType="1"/>
          </p:cNvSpPr>
          <p:nvPr/>
        </p:nvSpPr>
        <p:spPr bwMode="auto">
          <a:xfrm>
            <a:off x="4343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5715000" y="2286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Arial" charset="0"/>
              </a:rPr>
              <a:t>ELECTRIC FIELD</a:t>
            </a:r>
          </a:p>
        </p:txBody>
      </p:sp>
      <p:grpSp>
        <p:nvGrpSpPr>
          <p:cNvPr id="667653" name="Group 5"/>
          <p:cNvGrpSpPr>
            <a:grpSpLocks/>
          </p:cNvGrpSpPr>
          <p:nvPr/>
        </p:nvGrpSpPr>
        <p:grpSpPr bwMode="auto">
          <a:xfrm>
            <a:off x="304800" y="1295400"/>
            <a:ext cx="1828800" cy="1981200"/>
            <a:chOff x="192" y="528"/>
            <a:chExt cx="1824" cy="2016"/>
          </a:xfrm>
        </p:grpSpPr>
        <p:sp>
          <p:nvSpPr>
            <p:cNvPr id="667654" name="Oval 6"/>
            <p:cNvSpPr>
              <a:spLocks noChangeArrowheads="1"/>
            </p:cNvSpPr>
            <p:nvPr/>
          </p:nvSpPr>
          <p:spPr bwMode="auto">
            <a:xfrm>
              <a:off x="720" y="1056"/>
              <a:ext cx="768" cy="8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Earth</a:t>
              </a:r>
            </a:p>
          </p:txBody>
        </p:sp>
        <p:sp>
          <p:nvSpPr>
            <p:cNvPr id="667655" name="Line 7"/>
            <p:cNvSpPr>
              <a:spLocks noChangeShapeType="1"/>
            </p:cNvSpPr>
            <p:nvPr/>
          </p:nvSpPr>
          <p:spPr bwMode="auto">
            <a:xfrm flipH="1">
              <a:off x="1392" y="768"/>
              <a:ext cx="43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6" name="Line 8"/>
            <p:cNvSpPr>
              <a:spLocks noChangeShapeType="1"/>
            </p:cNvSpPr>
            <p:nvPr/>
          </p:nvSpPr>
          <p:spPr bwMode="auto">
            <a:xfrm flipH="1" flipV="1">
              <a:off x="1488" y="1488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7" name="Line 9"/>
            <p:cNvSpPr>
              <a:spLocks noChangeShapeType="1"/>
            </p:cNvSpPr>
            <p:nvPr/>
          </p:nvSpPr>
          <p:spPr bwMode="auto">
            <a:xfrm>
              <a:off x="1104" y="528"/>
              <a:ext cx="0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8" name="Line 10"/>
            <p:cNvSpPr>
              <a:spLocks noChangeShapeType="1"/>
            </p:cNvSpPr>
            <p:nvPr/>
          </p:nvSpPr>
          <p:spPr bwMode="auto">
            <a:xfrm>
              <a:off x="384" y="768"/>
              <a:ext cx="43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9" name="Line 11"/>
            <p:cNvSpPr>
              <a:spLocks noChangeShapeType="1"/>
            </p:cNvSpPr>
            <p:nvPr/>
          </p:nvSpPr>
          <p:spPr bwMode="auto">
            <a:xfrm>
              <a:off x="192" y="1536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0" name="Line 12"/>
            <p:cNvSpPr>
              <a:spLocks noChangeShapeType="1"/>
            </p:cNvSpPr>
            <p:nvPr/>
          </p:nvSpPr>
          <p:spPr bwMode="auto">
            <a:xfrm flipV="1">
              <a:off x="528" y="1824"/>
              <a:ext cx="336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1" name="Line 13"/>
            <p:cNvSpPr>
              <a:spLocks noChangeShapeType="1"/>
            </p:cNvSpPr>
            <p:nvPr/>
          </p:nvSpPr>
          <p:spPr bwMode="auto">
            <a:xfrm flipV="1">
              <a:off x="1104" y="1872"/>
              <a:ext cx="0" cy="6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2" name="Line 14"/>
            <p:cNvSpPr>
              <a:spLocks noChangeShapeType="1"/>
            </p:cNvSpPr>
            <p:nvPr/>
          </p:nvSpPr>
          <p:spPr bwMode="auto">
            <a:xfrm>
              <a:off x="1392" y="1776"/>
              <a:ext cx="528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7663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52513" y="4240213"/>
          <a:ext cx="20716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55320" progId="Equation.3">
                  <p:embed/>
                </p:oleObj>
              </mc:Choice>
              <mc:Fallback>
                <p:oleObj name="Equation" r:id="rId2" imgW="838080" imgH="355320" progId="Equation.3">
                  <p:embed/>
                  <p:pic>
                    <p:nvPicPr>
                      <p:cNvPr id="66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240213"/>
                        <a:ext cx="20716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6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25663" y="1981200"/>
          <a:ext cx="7191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64880" progId="Equation.3">
                  <p:embed/>
                </p:oleObj>
              </mc:Choice>
              <mc:Fallback>
                <p:oleObj name="Equation" r:id="rId4" imgW="203040" imgH="164880" progId="Equation.3">
                  <p:embed/>
                  <p:pic>
                    <p:nvPicPr>
                      <p:cNvPr id="6676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981200"/>
                        <a:ext cx="7191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65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4683125"/>
          <a:ext cx="96837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20" imgH="164880" progId="Equation.3">
                  <p:embed/>
                </p:oleObj>
              </mc:Choice>
              <mc:Fallback>
                <p:oleObj name="Equation" r:id="rId6" imgW="101520" imgH="164880" progId="Equation.3">
                  <p:embed/>
                  <p:pic>
                    <p:nvPicPr>
                      <p:cNvPr id="6676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683125"/>
                        <a:ext cx="96837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66" name="Text Box 18"/>
          <p:cNvSpPr txBox="1">
            <a:spLocks noChangeArrowheads="1"/>
          </p:cNvSpPr>
          <p:nvPr/>
        </p:nvSpPr>
        <p:spPr bwMode="auto">
          <a:xfrm>
            <a:off x="304800" y="35052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of field</a:t>
            </a:r>
          </a:p>
        </p:txBody>
      </p:sp>
      <p:sp>
        <p:nvSpPr>
          <p:cNvPr id="667667" name="Oval 19"/>
          <p:cNvSpPr>
            <a:spLocks noChangeArrowheads="1"/>
          </p:cNvSpPr>
          <p:nvPr/>
        </p:nvSpPr>
        <p:spPr bwMode="auto">
          <a:xfrm>
            <a:off x="3352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668" name="Text Box 20"/>
          <p:cNvSpPr txBox="1">
            <a:spLocks noChangeArrowheads="1"/>
          </p:cNvSpPr>
          <p:nvPr/>
        </p:nvSpPr>
        <p:spPr bwMode="auto">
          <a:xfrm>
            <a:off x="2955925" y="35417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mass</a:t>
            </a:r>
          </a:p>
        </p:txBody>
      </p:sp>
      <p:sp>
        <p:nvSpPr>
          <p:cNvPr id="667669" name="Text Box 21"/>
          <p:cNvSpPr txBox="1">
            <a:spLocks noChangeArrowheads="1"/>
          </p:cNvSpPr>
          <p:nvPr/>
        </p:nvSpPr>
        <p:spPr bwMode="auto">
          <a:xfrm>
            <a:off x="3657600" y="1905000"/>
            <a:ext cx="48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7670" name="Oval 22"/>
          <p:cNvSpPr>
            <a:spLocks noChangeArrowheads="1"/>
          </p:cNvSpPr>
          <p:nvPr/>
        </p:nvSpPr>
        <p:spPr bwMode="auto">
          <a:xfrm>
            <a:off x="5329238" y="1738313"/>
            <a:ext cx="771525" cy="801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+q</a:t>
            </a:r>
          </a:p>
        </p:txBody>
      </p:sp>
      <p:sp>
        <p:nvSpPr>
          <p:cNvPr id="667671" name="Line 23"/>
          <p:cNvSpPr>
            <a:spLocks noChangeShapeType="1"/>
          </p:cNvSpPr>
          <p:nvPr/>
        </p:nvSpPr>
        <p:spPr bwMode="auto">
          <a:xfrm flipH="1">
            <a:off x="6003925" y="1455738"/>
            <a:ext cx="433388" cy="423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2" name="Line 24"/>
          <p:cNvSpPr>
            <a:spLocks noChangeShapeType="1"/>
          </p:cNvSpPr>
          <p:nvPr/>
        </p:nvSpPr>
        <p:spPr bwMode="auto">
          <a:xfrm flipH="1" flipV="1">
            <a:off x="6100763" y="2162175"/>
            <a:ext cx="528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3" name="Line 25"/>
          <p:cNvSpPr>
            <a:spLocks noChangeShapeType="1"/>
          </p:cNvSpPr>
          <p:nvPr/>
        </p:nvSpPr>
        <p:spPr bwMode="auto">
          <a:xfrm>
            <a:off x="5715000" y="1219200"/>
            <a:ext cx="0" cy="519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4" name="Line 26"/>
          <p:cNvSpPr>
            <a:spLocks noChangeShapeType="1"/>
          </p:cNvSpPr>
          <p:nvPr/>
        </p:nvSpPr>
        <p:spPr bwMode="auto">
          <a:xfrm>
            <a:off x="4992688" y="1455738"/>
            <a:ext cx="433387" cy="423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5" name="Line 27"/>
          <p:cNvSpPr>
            <a:spLocks noChangeShapeType="1"/>
          </p:cNvSpPr>
          <p:nvPr/>
        </p:nvSpPr>
        <p:spPr bwMode="auto">
          <a:xfrm>
            <a:off x="4800600" y="2209800"/>
            <a:ext cx="5286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6" name="Line 28"/>
          <p:cNvSpPr>
            <a:spLocks noChangeShapeType="1"/>
          </p:cNvSpPr>
          <p:nvPr/>
        </p:nvSpPr>
        <p:spPr bwMode="auto">
          <a:xfrm flipV="1">
            <a:off x="5029200" y="2492375"/>
            <a:ext cx="444500" cy="479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7" name="Line 29"/>
          <p:cNvSpPr>
            <a:spLocks noChangeShapeType="1"/>
          </p:cNvSpPr>
          <p:nvPr/>
        </p:nvSpPr>
        <p:spPr bwMode="auto">
          <a:xfrm flipV="1">
            <a:off x="5715000" y="2540000"/>
            <a:ext cx="0" cy="660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8" name="Line 30"/>
          <p:cNvSpPr>
            <a:spLocks noChangeShapeType="1"/>
          </p:cNvSpPr>
          <p:nvPr/>
        </p:nvSpPr>
        <p:spPr bwMode="auto">
          <a:xfrm>
            <a:off x="6003925" y="2446338"/>
            <a:ext cx="528638" cy="471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7848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680" name="Text Box 32"/>
          <p:cNvSpPr txBox="1">
            <a:spLocks noChangeArrowheads="1"/>
          </p:cNvSpPr>
          <p:nvPr/>
        </p:nvSpPr>
        <p:spPr bwMode="auto">
          <a:xfrm>
            <a:off x="4953000" y="35052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of field</a:t>
            </a:r>
          </a:p>
        </p:txBody>
      </p:sp>
      <p:sp>
        <p:nvSpPr>
          <p:cNvPr id="667681" name="Text Box 33"/>
          <p:cNvSpPr txBox="1">
            <a:spLocks noChangeArrowheads="1"/>
          </p:cNvSpPr>
          <p:nvPr/>
        </p:nvSpPr>
        <p:spPr bwMode="auto">
          <a:xfrm>
            <a:off x="7467600" y="35052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</a:t>
            </a:r>
          </a:p>
        </p:txBody>
      </p:sp>
      <p:graphicFrame>
        <p:nvGraphicFramePr>
          <p:cNvPr id="667682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4775" y="4232275"/>
          <a:ext cx="30178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42720" progId="Equation.3">
                  <p:embed/>
                </p:oleObj>
              </mc:Choice>
              <mc:Fallback>
                <p:oleObj name="Equation" r:id="rId8" imgW="1079280" imgH="342720" progId="Equation.3">
                  <p:embed/>
                  <p:pic>
                    <p:nvPicPr>
                      <p:cNvPr id="6676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232275"/>
                        <a:ext cx="30178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83" name="Text Box 35"/>
          <p:cNvSpPr txBox="1">
            <a:spLocks noChangeArrowheads="1"/>
          </p:cNvSpPr>
          <p:nvPr/>
        </p:nvSpPr>
        <p:spPr bwMode="auto">
          <a:xfrm>
            <a:off x="152400" y="5410200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Gravitational field is described by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mass (mass of Earth).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mass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is a detector of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gravitational field.</a:t>
            </a:r>
          </a:p>
        </p:txBody>
      </p:sp>
      <p:sp>
        <p:nvSpPr>
          <p:cNvPr id="667684" name="Rectangle 36"/>
          <p:cNvSpPr>
            <a:spLocks noChangeArrowheads="1"/>
          </p:cNvSpPr>
          <p:nvPr/>
        </p:nvSpPr>
        <p:spPr bwMode="auto">
          <a:xfrm>
            <a:off x="4572000" y="5105400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Electric field is generated and described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by source charge </a:t>
            </a:r>
            <a:r>
              <a:rPr lang="en-US" sz="1800" i="1">
                <a:solidFill>
                  <a:srgbClr val="FF3300"/>
                </a:solidFill>
                <a:latin typeface="Arial" charset="0"/>
              </a:rPr>
              <a:t>+q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i="1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is a detector of electric field.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7685" name="Text Box 37"/>
          <p:cNvSpPr txBox="1">
            <a:spLocks noChangeArrowheads="1"/>
          </p:cNvSpPr>
          <p:nvPr/>
        </p:nvSpPr>
        <p:spPr bwMode="auto">
          <a:xfrm>
            <a:off x="4621213" y="6172200"/>
            <a:ext cx="4522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i="1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&lt;&lt;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, so field is undisturbed.</a:t>
            </a:r>
          </a:p>
        </p:txBody>
      </p:sp>
      <p:graphicFrame>
        <p:nvGraphicFramePr>
          <p:cNvPr id="667686" name="Object 38"/>
          <p:cNvGraphicFramePr>
            <a:graphicFrameLocks noChangeAspect="1"/>
          </p:cNvGraphicFramePr>
          <p:nvPr/>
        </p:nvGraphicFramePr>
        <p:xfrm>
          <a:off x="8153400" y="1828800"/>
          <a:ext cx="444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77480" progId="Equation.3">
                  <p:embed/>
                </p:oleObj>
              </mc:Choice>
              <mc:Fallback>
                <p:oleObj name="Equation" r:id="rId10" imgW="139680" imgH="177480" progId="Equation.3">
                  <p:embed/>
                  <p:pic>
                    <p:nvPicPr>
                      <p:cNvPr id="6676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828800"/>
                        <a:ext cx="4445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9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/>
      <p:bldP spid="667652" grpId="0"/>
      <p:bldP spid="667666" grpId="0"/>
      <p:bldP spid="667667" grpId="0" animBg="1"/>
      <p:bldP spid="667668" grpId="0"/>
      <p:bldP spid="667669" grpId="0"/>
      <p:bldP spid="667670" grpId="0" animBg="1"/>
      <p:bldP spid="667671" grpId="0" animBg="1"/>
      <p:bldP spid="667672" grpId="0" animBg="1"/>
      <p:bldP spid="667673" grpId="0" animBg="1"/>
      <p:bldP spid="667674" grpId="0" animBg="1"/>
      <p:bldP spid="667675" grpId="0" animBg="1"/>
      <p:bldP spid="667676" grpId="0" animBg="1"/>
      <p:bldP spid="667677" grpId="0" animBg="1"/>
      <p:bldP spid="667678" grpId="0" animBg="1"/>
      <p:bldP spid="667679" grpId="0" animBg="1"/>
      <p:bldP spid="667680" grpId="0"/>
      <p:bldP spid="667681" grpId="0"/>
      <p:bldP spid="667683" grpId="0"/>
      <p:bldP spid="667684" grpId="0"/>
      <p:bldP spid="6676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2616200" y="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3366CC"/>
                </a:solidFill>
                <a:latin typeface="Arial" charset="0"/>
              </a:rPr>
              <a:t>Definition of an Electric Field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2241550" y="533400"/>
            <a:ext cx="423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We have positive and negative charges.</a:t>
            </a:r>
          </a:p>
        </p:txBody>
      </p:sp>
      <p:graphicFrame>
        <p:nvGraphicFramePr>
          <p:cNvPr id="66867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05700" y="3667919"/>
          <a:ext cx="12414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66400" progId="Equation.3">
                  <p:embed/>
                </p:oleObj>
              </mc:Choice>
              <mc:Fallback>
                <p:oleObj name="Equation" r:id="rId2" imgW="622080" imgH="266400" progId="Equation.3">
                  <p:embed/>
                  <p:pic>
                    <p:nvPicPr>
                      <p:cNvPr id="66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667919"/>
                        <a:ext cx="12414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4310063" y="3130301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(repulsive force)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2971800" y="44196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+q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4297363" y="44799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(attractive force)</a:t>
            </a:r>
          </a:p>
        </p:txBody>
      </p:sp>
      <p:grpSp>
        <p:nvGrpSpPr>
          <p:cNvPr id="668680" name="Group 8"/>
          <p:cNvGrpSpPr>
            <a:grpSpLocks/>
          </p:cNvGrpSpPr>
          <p:nvPr/>
        </p:nvGrpSpPr>
        <p:grpSpPr bwMode="auto">
          <a:xfrm>
            <a:off x="1066800" y="4638772"/>
            <a:ext cx="2582863" cy="1914428"/>
            <a:chOff x="1144" y="2419"/>
            <a:chExt cx="1886" cy="1398"/>
          </a:xfrm>
        </p:grpSpPr>
        <p:sp>
          <p:nvSpPr>
            <p:cNvPr id="668681" name="Oval 9"/>
            <p:cNvSpPr>
              <a:spLocks noChangeArrowheads="1"/>
            </p:cNvSpPr>
            <p:nvPr/>
          </p:nvSpPr>
          <p:spPr bwMode="auto">
            <a:xfrm>
              <a:off x="1144" y="3312"/>
              <a:ext cx="486" cy="5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chemeClr val="tx1"/>
                  </a:solidFill>
                  <a:latin typeface="Arial" charset="0"/>
                </a:rPr>
                <a:t>-q</a:t>
              </a:r>
            </a:p>
          </p:txBody>
        </p:sp>
        <p:sp>
          <p:nvSpPr>
            <p:cNvPr id="668682" name="Oval 10"/>
            <p:cNvSpPr>
              <a:spLocks noChangeArrowheads="1"/>
            </p:cNvSpPr>
            <p:nvPr/>
          </p:nvSpPr>
          <p:spPr bwMode="auto">
            <a:xfrm>
              <a:off x="2736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3" name="Line 11"/>
            <p:cNvSpPr>
              <a:spLocks noChangeShapeType="1"/>
            </p:cNvSpPr>
            <p:nvPr/>
          </p:nvSpPr>
          <p:spPr bwMode="auto">
            <a:xfrm flipV="1">
              <a:off x="1576" y="321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8684" name="Object 12"/>
            <p:cNvGraphicFramePr>
              <a:graphicFrameLocks noChangeAspect="1"/>
            </p:cNvGraphicFramePr>
            <p:nvPr/>
          </p:nvGraphicFramePr>
          <p:xfrm>
            <a:off x="1672" y="3360"/>
            <a:ext cx="20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520" imgH="139680" progId="Equation.3">
                    <p:embed/>
                  </p:oleObj>
                </mc:Choice>
                <mc:Fallback>
                  <p:oleObj name="Equation" r:id="rId4" imgW="101520" imgH="139680" progId="Equation.3">
                    <p:embed/>
                    <p:pic>
                      <p:nvPicPr>
                        <p:cNvPr id="66868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2" y="3360"/>
                          <a:ext cx="20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8685" name="Object 13"/>
            <p:cNvGraphicFramePr>
              <a:graphicFrameLocks noChangeAspect="1"/>
            </p:cNvGraphicFramePr>
            <p:nvPr/>
          </p:nvGraphicFramePr>
          <p:xfrm>
            <a:off x="2264" y="2419"/>
            <a:ext cx="287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53800" progId="Equation.3">
                    <p:embed/>
                  </p:oleObj>
                </mc:Choice>
                <mc:Fallback>
                  <p:oleObj name="Equation" r:id="rId6" imgW="177480" imgH="253800" progId="Equation.3">
                    <p:embed/>
                    <p:pic>
                      <p:nvPicPr>
                        <p:cNvPr id="66868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" y="2419"/>
                          <a:ext cx="287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8686" name="Text Box 14"/>
            <p:cNvSpPr txBox="1">
              <a:spLocks noChangeArrowheads="1"/>
            </p:cNvSpPr>
            <p:nvPr/>
          </p:nvSpPr>
          <p:spPr bwMode="auto">
            <a:xfrm>
              <a:off x="2784" y="2688"/>
              <a:ext cx="24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P</a:t>
              </a:r>
            </a:p>
          </p:txBody>
        </p:sp>
        <p:graphicFrame>
          <p:nvGraphicFramePr>
            <p:cNvPr id="668687" name="Object 15"/>
            <p:cNvGraphicFramePr>
              <a:graphicFrameLocks noChangeAspect="1"/>
            </p:cNvGraphicFramePr>
            <p:nvPr/>
          </p:nvGraphicFramePr>
          <p:xfrm>
            <a:off x="2412" y="2810"/>
            <a:ext cx="26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66868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2" y="2810"/>
                          <a:ext cx="264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8688" name="Line 16"/>
            <p:cNvSpPr>
              <a:spLocks noChangeShapeType="1"/>
            </p:cNvSpPr>
            <p:nvPr/>
          </p:nvSpPr>
          <p:spPr bwMode="auto">
            <a:xfrm flipH="1">
              <a:off x="1864" y="2640"/>
              <a:ext cx="8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9" name="Line 17"/>
            <p:cNvSpPr>
              <a:spLocks noChangeShapeType="1"/>
            </p:cNvSpPr>
            <p:nvPr/>
          </p:nvSpPr>
          <p:spPr bwMode="auto">
            <a:xfrm flipV="1">
              <a:off x="2320" y="2688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90" name="Line 18"/>
            <p:cNvSpPr>
              <a:spLocks noChangeShapeType="1"/>
            </p:cNvSpPr>
            <p:nvPr/>
          </p:nvSpPr>
          <p:spPr bwMode="auto">
            <a:xfrm flipV="1">
              <a:off x="2280" y="259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691" name="Oval 19"/>
          <p:cNvSpPr>
            <a:spLocks noChangeArrowheads="1"/>
          </p:cNvSpPr>
          <p:nvPr/>
        </p:nvSpPr>
        <p:spPr bwMode="auto">
          <a:xfrm>
            <a:off x="1155701" y="4117726"/>
            <a:ext cx="665162" cy="690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+q</a:t>
            </a:r>
          </a:p>
        </p:txBody>
      </p:sp>
      <p:sp>
        <p:nvSpPr>
          <p:cNvPr id="668692" name="Oval 20"/>
          <p:cNvSpPr>
            <a:spLocks noChangeArrowheads="1"/>
          </p:cNvSpPr>
          <p:nvPr/>
        </p:nvSpPr>
        <p:spPr bwMode="auto">
          <a:xfrm>
            <a:off x="3335338" y="3065213"/>
            <a:ext cx="196850" cy="19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93" name="Line 21"/>
          <p:cNvSpPr>
            <a:spLocks noChangeShapeType="1"/>
          </p:cNvSpPr>
          <p:nvPr/>
        </p:nvSpPr>
        <p:spPr bwMode="auto">
          <a:xfrm flipV="1">
            <a:off x="1746251" y="3985963"/>
            <a:ext cx="395287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8694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1" y="4362201"/>
          <a:ext cx="2714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139680" progId="Equation.3">
                  <p:embed/>
                </p:oleObj>
              </mc:Choice>
              <mc:Fallback>
                <p:oleObj name="Equation" r:id="rId10" imgW="101520" imgH="139680" progId="Equation.3">
                  <p:embed/>
                  <p:pic>
                    <p:nvPicPr>
                      <p:cNvPr id="6686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1" y="4362201"/>
                        <a:ext cx="2714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95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81375" y="2419325"/>
          <a:ext cx="3984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66400" progId="Equation.3">
                  <p:embed/>
                </p:oleObj>
              </mc:Choice>
              <mc:Fallback>
                <p:oleObj name="Equation" r:id="rId11" imgW="190440" imgH="266400" progId="Equation.3">
                  <p:embed/>
                  <p:pic>
                    <p:nvPicPr>
                      <p:cNvPr id="6686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419325"/>
                        <a:ext cx="3984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6" name="Text Box 24"/>
          <p:cNvSpPr txBox="1">
            <a:spLocks noChangeArrowheads="1"/>
          </p:cNvSpPr>
          <p:nvPr/>
        </p:nvSpPr>
        <p:spPr bwMode="auto">
          <a:xfrm>
            <a:off x="3400426" y="3262063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graphicFrame>
        <p:nvGraphicFramePr>
          <p:cNvPr id="668697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703638" y="2835287"/>
          <a:ext cx="3619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52280" progId="Equation.3">
                  <p:embed/>
                </p:oleObj>
              </mc:Choice>
              <mc:Fallback>
                <p:oleObj name="Equation" r:id="rId13" imgW="126720" imgH="152280" progId="Equation.3">
                  <p:embed/>
                  <p:pic>
                    <p:nvPicPr>
                      <p:cNvPr id="6686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2835287"/>
                        <a:ext cx="3619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8" name="Line 26"/>
          <p:cNvSpPr>
            <a:spLocks noChangeShapeType="1"/>
          </p:cNvSpPr>
          <p:nvPr/>
        </p:nvSpPr>
        <p:spPr bwMode="auto">
          <a:xfrm flipH="1">
            <a:off x="2141538" y="3196976"/>
            <a:ext cx="1193800" cy="788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699" name="Line 27"/>
          <p:cNvSpPr>
            <a:spLocks noChangeShapeType="1"/>
          </p:cNvSpPr>
          <p:nvPr/>
        </p:nvSpPr>
        <p:spPr bwMode="auto">
          <a:xfrm flipV="1">
            <a:off x="3521076" y="2736601"/>
            <a:ext cx="59213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00" name="Line 28"/>
          <p:cNvSpPr>
            <a:spLocks noChangeShapeType="1"/>
          </p:cNvSpPr>
          <p:nvPr/>
        </p:nvSpPr>
        <p:spPr bwMode="auto">
          <a:xfrm flipV="1">
            <a:off x="3455988" y="2669926"/>
            <a:ext cx="59055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01" name="Text Box 29"/>
          <p:cNvSpPr txBox="1">
            <a:spLocks noChangeArrowheads="1"/>
          </p:cNvSpPr>
          <p:nvPr/>
        </p:nvSpPr>
        <p:spPr bwMode="auto">
          <a:xfrm>
            <a:off x="2897188" y="26461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+q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702" name="Text Box 30"/>
          <p:cNvSpPr txBox="1">
            <a:spLocks noChangeArrowheads="1"/>
          </p:cNvSpPr>
          <p:nvPr/>
        </p:nvSpPr>
        <p:spPr bwMode="auto">
          <a:xfrm>
            <a:off x="609600" y="1219200"/>
            <a:ext cx="531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Arial" charset="0"/>
              </a:rPr>
              <a:t>The electric field      is defined as  the electric force</a:t>
            </a:r>
          </a:p>
        </p:txBody>
      </p:sp>
      <p:graphicFrame>
        <p:nvGraphicFramePr>
          <p:cNvPr id="668703" name="Object 31"/>
          <p:cNvGraphicFramePr>
            <a:graphicFrameLocks noChangeAspect="1"/>
          </p:cNvGraphicFramePr>
          <p:nvPr/>
        </p:nvGraphicFramePr>
        <p:xfrm>
          <a:off x="2413000" y="11430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52280" progId="Equation.3">
                  <p:embed/>
                </p:oleObj>
              </mc:Choice>
              <mc:Fallback>
                <p:oleObj name="Equation" r:id="rId14" imgW="126720" imgH="152280" progId="Equation.3">
                  <p:embed/>
                  <p:pic>
                    <p:nvPicPr>
                      <p:cNvPr id="6687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1430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705" name="Text Box 33"/>
          <p:cNvSpPr txBox="1">
            <a:spLocks noChangeArrowheads="1"/>
          </p:cNvSpPr>
          <p:nvPr/>
        </p:nvSpPr>
        <p:spPr bwMode="auto">
          <a:xfrm>
            <a:off x="6134100" y="123190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acting on a positive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68706" name="Text Box 34"/>
          <p:cNvSpPr txBox="1">
            <a:spLocks noChangeArrowheads="1"/>
          </p:cNvSpPr>
          <p:nvPr/>
        </p:nvSpPr>
        <p:spPr bwMode="auto">
          <a:xfrm>
            <a:off x="669925" y="1636713"/>
            <a:ext cx="6129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Arial" charset="0"/>
              </a:rPr>
              <a:t>test charge </a:t>
            </a:r>
            <a:r>
              <a:rPr lang="en-US" sz="1800" i="1" dirty="0">
                <a:solidFill>
                  <a:srgbClr val="FF3300"/>
                </a:solidFill>
                <a:latin typeface="Arial" charset="0"/>
              </a:rPr>
              <a:t>+q</a:t>
            </a:r>
            <a:r>
              <a:rPr lang="en-US" sz="1800" i="1" baseline="-25000" dirty="0">
                <a:solidFill>
                  <a:srgbClr val="FF3300"/>
                </a:solidFill>
                <a:latin typeface="Arial" charset="0"/>
              </a:rPr>
              <a:t>0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 placed at that point divided by test charge: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668707" name="Object 35"/>
          <p:cNvGraphicFramePr>
            <a:graphicFrameLocks noChangeAspect="1"/>
          </p:cNvGraphicFramePr>
          <p:nvPr/>
        </p:nvGraphicFramePr>
        <p:xfrm>
          <a:off x="6705600" y="1600200"/>
          <a:ext cx="152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495000" progId="Equation.3">
                  <p:embed/>
                </p:oleObj>
              </mc:Choice>
              <mc:Fallback>
                <p:oleObj name="Equation" r:id="rId16" imgW="507960" imgH="495000" progId="Equation.3">
                  <p:embed/>
                  <p:pic>
                    <p:nvPicPr>
                      <p:cNvPr id="6687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00200"/>
                        <a:ext cx="152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708" name="Text Box 36"/>
          <p:cNvSpPr txBox="1">
            <a:spLocks noChangeArrowheads="1"/>
          </p:cNvSpPr>
          <p:nvPr/>
        </p:nvSpPr>
        <p:spPr bwMode="auto">
          <a:xfrm>
            <a:off x="5937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709" name="Rectangle 37"/>
          <p:cNvSpPr>
            <a:spLocks noChangeArrowheads="1"/>
          </p:cNvSpPr>
          <p:nvPr/>
        </p:nvSpPr>
        <p:spPr bwMode="auto">
          <a:xfrm>
            <a:off x="6705600" y="1600200"/>
            <a:ext cx="16002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710" name="Text Box 38"/>
          <p:cNvSpPr txBox="1">
            <a:spLocks noChangeArrowheads="1"/>
          </p:cNvSpPr>
          <p:nvPr/>
        </p:nvSpPr>
        <p:spPr bwMode="auto">
          <a:xfrm>
            <a:off x="152400" y="21336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Direction of an electric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9542" y="1114816"/>
                <a:ext cx="56291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2" y="1114816"/>
                <a:ext cx="562911" cy="5064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/>
      <p:bldP spid="668675" grpId="0"/>
      <p:bldP spid="668677" grpId="0"/>
      <p:bldP spid="668678" grpId="0"/>
      <p:bldP spid="668679" grpId="0"/>
      <p:bldP spid="668691" grpId="0" animBg="1"/>
      <p:bldP spid="668692" grpId="0" animBg="1"/>
      <p:bldP spid="668693" grpId="0" animBg="1"/>
      <p:bldP spid="668696" grpId="0"/>
      <p:bldP spid="668698" grpId="0" animBg="1"/>
      <p:bldP spid="668699" grpId="0" animBg="1"/>
      <p:bldP spid="668700" grpId="0" animBg="1"/>
      <p:bldP spid="668701" grpId="0"/>
      <p:bldP spid="668702" grpId="0"/>
      <p:bldP spid="668705" grpId="0"/>
      <p:bldP spid="668706" grpId="0"/>
      <p:bldP spid="668708" grpId="0"/>
      <p:bldP spid="668709" grpId="0" animBg="1"/>
      <p:bldP spid="668710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867150" y="120623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20623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Find an electric field at point P generated by charges q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=20</a:t>
            </a:r>
            <a:r>
              <a:rPr lang="el-GR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μ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C and q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= -30</a:t>
            </a:r>
            <a:r>
              <a:rPr lang="el-GR" sz="1800">
                <a:solidFill>
                  <a:schemeClr val="accent2"/>
                </a:solidFill>
              </a:rPr>
              <a:t>μ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C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 a distance r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=1m and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r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=2m from point P, respectively. </a:t>
            </a:r>
            <a:endParaRPr lang="el-GR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669702" name="Object 6"/>
          <p:cNvGraphicFramePr>
            <a:graphicFrameLocks noChangeAspect="1"/>
          </p:cNvGraphicFramePr>
          <p:nvPr/>
        </p:nvGraphicFramePr>
        <p:xfrm>
          <a:off x="3352800" y="3375025"/>
          <a:ext cx="41910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888840" progId="Equation.3">
                  <p:embed/>
                </p:oleObj>
              </mc:Choice>
              <mc:Fallback>
                <p:oleObj name="Equation" r:id="rId4" imgW="2971800" imgH="888840" progId="Equation.3">
                  <p:embed/>
                  <p:pic>
                    <p:nvPicPr>
                      <p:cNvPr id="66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75025"/>
                        <a:ext cx="41910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3" name="Object 7"/>
          <p:cNvGraphicFramePr>
            <a:graphicFrameLocks noChangeAspect="1"/>
          </p:cNvGraphicFramePr>
          <p:nvPr/>
        </p:nvGraphicFramePr>
        <p:xfrm>
          <a:off x="3352800" y="2917825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66400" progId="Equation.3">
                  <p:embed/>
                </p:oleObj>
              </mc:Choice>
              <mc:Fallback>
                <p:oleObj name="Equation" r:id="rId6" imgW="799920" imgH="266400" progId="Equation.3">
                  <p:embed/>
                  <p:pic>
                    <p:nvPicPr>
                      <p:cNvPr id="66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17825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4" name="Line 8"/>
          <p:cNvSpPr>
            <a:spLocks noChangeShapeType="1"/>
          </p:cNvSpPr>
          <p:nvPr/>
        </p:nvSpPr>
        <p:spPr bwMode="auto">
          <a:xfrm rot="16200000">
            <a:off x="1644650" y="3786188"/>
            <a:ext cx="1587" cy="176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2400300" y="29178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533400" y="453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1981200" y="29940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baseline="-250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457200" y="47466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baseline="-250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2490788" y="46339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2514600" y="4365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2009775" y="3498850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1m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>
            <a:off x="2514600" y="4670425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2057400" y="4137025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66400" progId="Equation.3">
                  <p:embed/>
                </p:oleObj>
              </mc:Choice>
              <mc:Fallback>
                <p:oleObj name="Equation" r:id="rId8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37025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2590800" y="4975225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66400" progId="Equation.3">
                  <p:embed/>
                </p:oleObj>
              </mc:Choice>
              <mc:Fallback>
                <p:oleObj name="Equation" r:id="rId10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75225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15" name="Line 19"/>
          <p:cNvSpPr>
            <a:spLocks noChangeShapeType="1"/>
          </p:cNvSpPr>
          <p:nvPr/>
        </p:nvSpPr>
        <p:spPr bwMode="auto">
          <a:xfrm flipH="1">
            <a:off x="1905000" y="5889625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16" name="Line 20"/>
          <p:cNvSpPr>
            <a:spLocks noChangeShapeType="1"/>
          </p:cNvSpPr>
          <p:nvPr/>
        </p:nvSpPr>
        <p:spPr bwMode="auto">
          <a:xfrm>
            <a:off x="1905000" y="4670425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1600200" y="5661025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61025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914400" y="43656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2m</a:t>
            </a:r>
          </a:p>
        </p:txBody>
      </p:sp>
      <p:graphicFrame>
        <p:nvGraphicFramePr>
          <p:cNvPr id="669719" name="Object 23"/>
          <p:cNvGraphicFramePr>
            <a:graphicFrameLocks noChangeAspect="1"/>
          </p:cNvGraphicFramePr>
          <p:nvPr/>
        </p:nvGraphicFramePr>
        <p:xfrm>
          <a:off x="3365500" y="4670425"/>
          <a:ext cx="425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84400" imgH="888840" progId="Equation.3">
                  <p:embed/>
                </p:oleObj>
              </mc:Choice>
              <mc:Fallback>
                <p:oleObj name="Equation" r:id="rId14" imgW="2984400" imgH="888840" progId="Equation.3">
                  <p:embed/>
                  <p:pic>
                    <p:nvPicPr>
                      <p:cNvPr id="6697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670425"/>
                        <a:ext cx="425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0000" y="1249098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>
            <a:off x="1905000" y="4670425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2" name="Line 26"/>
          <p:cNvSpPr>
            <a:spLocks noChangeShapeType="1"/>
          </p:cNvSpPr>
          <p:nvPr/>
        </p:nvSpPr>
        <p:spPr bwMode="auto">
          <a:xfrm>
            <a:off x="2514600" y="31464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H="1">
            <a:off x="1905000" y="4670425"/>
            <a:ext cx="609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457200" y="29178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457200" y="38322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1279525" y="36401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509588" y="2841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graphicFrame>
        <p:nvGraphicFramePr>
          <p:cNvPr id="669729" name="Object 33"/>
          <p:cNvGraphicFramePr>
            <a:graphicFrameLocks noChangeAspect="1"/>
          </p:cNvGraphicFramePr>
          <p:nvPr/>
        </p:nvGraphicFramePr>
        <p:xfrm>
          <a:off x="2895600" y="5965825"/>
          <a:ext cx="5410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49280" imgH="431640" progId="Equation.3">
                  <p:embed/>
                </p:oleObj>
              </mc:Choice>
              <mc:Fallback>
                <p:oleObj name="Equation" r:id="rId16" imgW="3149280" imgH="431640" progId="Equation.3">
                  <p:embed/>
                  <p:pic>
                    <p:nvPicPr>
                      <p:cNvPr id="66972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65825"/>
                        <a:ext cx="5410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457200" y="3832225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457200" y="3832225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32225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457200" y="3451225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152400" y="3048000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241200" progId="Equation.3">
                  <p:embed/>
                </p:oleObj>
              </mc:Choice>
              <mc:Fallback>
                <p:oleObj name="Equation" r:id="rId20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9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/>
      <p:bldP spid="669699" grpId="0"/>
      <p:bldP spid="669701" grpId="0"/>
      <p:bldP spid="669704" grpId="0" animBg="1"/>
      <p:bldP spid="669705" grpId="0" animBg="1"/>
      <p:bldP spid="669706" grpId="0" animBg="1"/>
      <p:bldP spid="669707" grpId="0"/>
      <p:bldP spid="669708" grpId="0"/>
      <p:bldP spid="669709" grpId="0" animBg="1"/>
      <p:bldP spid="669709" grpId="1" animBg="1"/>
      <p:bldP spid="669710" grpId="0"/>
      <p:bldP spid="669711" grpId="0"/>
      <p:bldP spid="669712" grpId="0" animBg="1"/>
      <p:bldP spid="669715" grpId="0" animBg="1"/>
      <p:bldP spid="669716" grpId="0" animBg="1"/>
      <p:bldP spid="669718" grpId="0"/>
      <p:bldP spid="669720" grpId="0" animBg="1"/>
      <p:bldP spid="669721" grpId="0" animBg="1"/>
      <p:bldP spid="669722" grpId="0" animBg="1"/>
      <p:bldP spid="669723" grpId="0" animBg="1"/>
      <p:bldP spid="669724" grpId="0" animBg="1"/>
      <p:bldP spid="669725" grpId="0" animBg="1"/>
      <p:bldP spid="669726" grpId="0"/>
      <p:bldP spid="669727" grpId="0"/>
      <p:bldP spid="669730" grpId="0" animBg="1"/>
      <p:bldP spid="669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46" name="WordArt 2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495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Background</a:t>
            </a:r>
          </a:p>
        </p:txBody>
      </p:sp>
      <p:sp>
        <p:nvSpPr>
          <p:cNvPr id="487447" name="Text Box 23"/>
          <p:cNvSpPr txBox="1">
            <a:spLocks noChangeArrowheads="1"/>
          </p:cNvSpPr>
          <p:nvPr/>
        </p:nvSpPr>
        <p:spPr bwMode="auto">
          <a:xfrm>
            <a:off x="304800" y="2057400"/>
            <a:ext cx="8839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u="sng" dirty="0">
                <a:solidFill>
                  <a:schemeClr val="accent2"/>
                </a:solidFill>
              </a:rPr>
              <a:t>Physics:</a:t>
            </a:r>
            <a:r>
              <a:rPr lang="en-US" sz="2400" dirty="0">
                <a:solidFill>
                  <a:schemeClr val="accent2"/>
                </a:solidFill>
              </a:rPr>
              <a:t> PHY 113 (or 111), mechanics, etc.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should have a good understanding of basic physics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Be familiar with units and keeping track of them, scientific notation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Should know key elementary formulas like </a:t>
            </a:r>
            <a:r>
              <a:rPr lang="en-US" sz="2400" i="1" dirty="0">
                <a:solidFill>
                  <a:schemeClr val="accent2"/>
                </a:solidFill>
              </a:rPr>
              <a:t>F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i="1" dirty="0">
                <a:solidFill>
                  <a:schemeClr val="accent2"/>
                </a:solidFill>
              </a:rPr>
              <a:t>ma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400" u="sng" dirty="0">
                <a:solidFill>
                  <a:srgbClr val="009900"/>
                </a:solidFill>
              </a:rPr>
              <a:t>Mathematics:</a:t>
            </a:r>
            <a:r>
              <a:rPr lang="en-US" sz="2400" dirty="0">
                <a:solidFill>
                  <a:srgbClr val="009900"/>
                </a:solidFill>
              </a:rPr>
              <a:t> MTH 111, introductory calculus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Know how to perform derivatives of any function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Understand definite and indefinite integration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Work with vectors either abstractly or in coordinates</a:t>
            </a:r>
          </a:p>
        </p:txBody>
      </p:sp>
      <p:sp>
        <p:nvSpPr>
          <p:cNvPr id="487448" name="Text Box 24"/>
          <p:cNvSpPr txBox="1"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Prerequisites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50659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 – Next few slides are what you should already know.  If you do not, please see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47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4769472" y="3733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4467109" y="4673487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300911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5613816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4830379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4890934" y="5201482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4890934" y="4267200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69698" grpId="0"/>
      <p:bldP spid="669699" grpId="0"/>
      <p:bldP spid="669701" grpId="0"/>
      <p:bldP spid="669707" grpId="0"/>
      <p:bldP spid="669708" grpId="0"/>
      <p:bldP spid="669710" grpId="0"/>
      <p:bldP spid="669711" grpId="0"/>
      <p:bldP spid="669718" grpId="0"/>
      <p:bldP spid="669720" grpId="0" animBg="1"/>
      <p:bldP spid="669724" grpId="0" animBg="1"/>
      <p:bldP spid="669725" grpId="0" animBg="1"/>
      <p:bldP spid="669726" grpId="0"/>
      <p:bldP spid="669727" grpId="0"/>
      <p:bldP spid="669730" grpId="0" animBg="1"/>
      <p:bldP spid="669732" grpId="0" animBg="1"/>
      <p:bldP spid="38" grpId="0" animBg="1"/>
      <p:bldP spid="669705" grpId="0" animBg="1"/>
      <p:bldP spid="39" grpId="0" animBg="1"/>
      <p:bldP spid="669706" grpId="0" animBg="1"/>
      <p:bldP spid="669709" grpId="0" animBg="1"/>
      <p:bldP spid="669709" grpId="1" animBg="1"/>
      <p:bldP spid="40" grpId="0" animBg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4769472" y="3733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4467109" y="4673487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300911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5613816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4830379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4890934" y="5201482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4890934" y="4267200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13816" y="2848061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direction will the electric field at P be pointed?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+y		D) +x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-y		E)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Combination of x and y</a:t>
            </a:r>
          </a:p>
        </p:txBody>
      </p:sp>
    </p:spTree>
    <p:extLst>
      <p:ext uri="{BB962C8B-B14F-4D97-AF65-F5344CB8AC3E}">
        <p14:creationId xmlns:p14="http://schemas.microsoft.com/office/powerpoint/2010/main" val="2851635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 flipV="1">
            <a:off x="4753578" y="3133725"/>
            <a:ext cx="2842" cy="9824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4218156" y="3738562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66400" progId="Equation.3">
                  <p:embed/>
                </p:oleObj>
              </mc:Choice>
              <mc:Fallback>
                <p:oleObj name="Equation" r:id="rId4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156" y="3738562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4988412" y="3740149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412" y="3740149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4789487" y="3299851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7" y="3299851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V="1">
            <a:off x="4756421" y="3618190"/>
            <a:ext cx="501490" cy="4979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41200" progId="Equation.3">
                  <p:embed/>
                </p:oleObj>
              </mc:Choice>
              <mc:Fallback>
                <p:oleObj name="Equation" r:id="rId12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 flipV="1">
            <a:off x="4307731" y="3618903"/>
            <a:ext cx="452448" cy="4859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 flipV="1">
            <a:off x="4753578" y="3133725"/>
            <a:ext cx="2842" cy="9824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4218156" y="3738562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66400" progId="Equation.3">
                  <p:embed/>
                </p:oleObj>
              </mc:Choice>
              <mc:Fallback>
                <p:oleObj name="Equation" r:id="rId4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156" y="3738562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4988412" y="3740149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412" y="3740149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4789487" y="3299851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7" y="3299851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V="1">
            <a:off x="4756421" y="3618190"/>
            <a:ext cx="501490" cy="4979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41200" progId="Equation.3">
                  <p:embed/>
                </p:oleObj>
              </mc:Choice>
              <mc:Fallback>
                <p:oleObj name="Equation" r:id="rId12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 flipV="1">
            <a:off x="4307731" y="3618903"/>
            <a:ext cx="452448" cy="4859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92944" y="286858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do we expect the electric field to look like as a function of y and q for y &gt;&gt; d?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4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 Dipole!</a:t>
            </a: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063489" y="6259236"/>
            <a:ext cx="466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- 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5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 Dipole!</a:t>
            </a: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063489" y="6259236"/>
            <a:ext cx="466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- 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91777" y="2480599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direction will the electric field at P be pointed now?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+y		D) +x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-y		E)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Combination of x and y</a:t>
            </a:r>
          </a:p>
        </p:txBody>
      </p:sp>
    </p:spTree>
    <p:extLst>
      <p:ext uri="{BB962C8B-B14F-4D97-AF65-F5344CB8AC3E}">
        <p14:creationId xmlns:p14="http://schemas.microsoft.com/office/powerpoint/2010/main" val="1658522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 Dipole!</a:t>
            </a: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063489" y="6259236"/>
            <a:ext cx="466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- 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731943" y="3842871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 flipV="1">
            <a:off x="3949413" y="4109867"/>
            <a:ext cx="807007" cy="627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/>
        </p:nvGraphicFramePr>
        <p:xfrm>
          <a:off x="4400658" y="3408285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66400" progId="Equation.3">
                  <p:embed/>
                </p:oleObj>
              </mc:Choice>
              <mc:Fallback>
                <p:oleObj name="Equation" r:id="rId8" imgW="203040" imgH="266400" progId="Equation.3">
                  <p:embed/>
                  <p:pic>
                    <p:nvPicPr>
                      <p:cNvPr id="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658" y="3408285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8"/>
          <p:cNvGraphicFramePr>
            <a:graphicFrameLocks noChangeAspect="1"/>
          </p:cNvGraphicFramePr>
          <p:nvPr/>
        </p:nvGraphicFramePr>
        <p:xfrm>
          <a:off x="4368333" y="4453785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66400" progId="Equation.3">
                  <p:embed/>
                </p:oleObj>
              </mc:Choice>
              <mc:Fallback>
                <p:oleObj name="Equation" r:id="rId10" imgW="190440" imgH="266400" progId="Equation.3">
                  <p:embed/>
                  <p:pic>
                    <p:nvPicPr>
                      <p:cNvPr id="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333" y="4453785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1"/>
          <p:cNvGraphicFramePr>
            <a:graphicFrameLocks noChangeAspect="1"/>
          </p:cNvGraphicFramePr>
          <p:nvPr/>
        </p:nvGraphicFramePr>
        <p:xfrm>
          <a:off x="3703580" y="3835279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4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80" y="3835279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25"/>
          <p:cNvSpPr>
            <a:spLocks noChangeShapeType="1"/>
          </p:cNvSpPr>
          <p:nvPr/>
        </p:nvSpPr>
        <p:spPr bwMode="auto">
          <a:xfrm flipH="1">
            <a:off x="4343399" y="4124637"/>
            <a:ext cx="406509" cy="3974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4343398" y="3698962"/>
            <a:ext cx="376896" cy="3911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 Dipole!</a:t>
            </a: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063489" y="6259236"/>
            <a:ext cx="466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- 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731943" y="3842871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 flipV="1">
            <a:off x="3949413" y="4109867"/>
            <a:ext cx="807007" cy="6274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/>
        </p:nvGraphicFramePr>
        <p:xfrm>
          <a:off x="4400658" y="3408285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66400" progId="Equation.3">
                  <p:embed/>
                </p:oleObj>
              </mc:Choice>
              <mc:Fallback>
                <p:oleObj name="Equation" r:id="rId8" imgW="203040" imgH="266400" progId="Equation.3">
                  <p:embed/>
                  <p:pic>
                    <p:nvPicPr>
                      <p:cNvPr id="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658" y="3408285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8"/>
          <p:cNvGraphicFramePr>
            <a:graphicFrameLocks noChangeAspect="1"/>
          </p:cNvGraphicFramePr>
          <p:nvPr/>
        </p:nvGraphicFramePr>
        <p:xfrm>
          <a:off x="4368333" y="4453785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66400" progId="Equation.3">
                  <p:embed/>
                </p:oleObj>
              </mc:Choice>
              <mc:Fallback>
                <p:oleObj name="Equation" r:id="rId10" imgW="190440" imgH="266400" progId="Equation.3">
                  <p:embed/>
                  <p:pic>
                    <p:nvPicPr>
                      <p:cNvPr id="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333" y="4453785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1"/>
          <p:cNvGraphicFramePr>
            <a:graphicFrameLocks noChangeAspect="1"/>
          </p:cNvGraphicFramePr>
          <p:nvPr/>
        </p:nvGraphicFramePr>
        <p:xfrm>
          <a:off x="3703580" y="3835279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4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80" y="3835279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25"/>
          <p:cNvSpPr>
            <a:spLocks noChangeShapeType="1"/>
          </p:cNvSpPr>
          <p:nvPr/>
        </p:nvSpPr>
        <p:spPr bwMode="auto">
          <a:xfrm flipH="1">
            <a:off x="4343399" y="4124637"/>
            <a:ext cx="406509" cy="3974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 flipV="1">
            <a:off x="4343398" y="3698962"/>
            <a:ext cx="376896" cy="3911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07063" y="2174287"/>
            <a:ext cx="3276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y &gt;&gt; d, will the electric field for a dipole be bigger or smaller than for two equal charges?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Bigger magnitude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Smaller magnitude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Same magnitude</a:t>
            </a:r>
          </a:p>
        </p:txBody>
      </p:sp>
    </p:spTree>
    <p:extLst>
      <p:ext uri="{BB962C8B-B14F-4D97-AF65-F5344CB8AC3E}">
        <p14:creationId xmlns:p14="http://schemas.microsoft.com/office/powerpoint/2010/main" val="673259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Electric Field Lines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86800" cy="4525963"/>
          </a:xfrm>
          <a:noFill/>
          <a:ln/>
        </p:spPr>
        <p:txBody>
          <a:bodyPr/>
          <a:lstStyle/>
          <a:p>
            <a:r>
              <a:rPr lang="en-US" sz="2800" dirty="0"/>
              <a:t>  These are fictitious lines we sketch which point in the direction of the electric field. </a:t>
            </a:r>
          </a:p>
          <a:p>
            <a:r>
              <a:rPr lang="en-US" sz="2800" dirty="0"/>
              <a:t> 1) The direction of        at any point is tangent to the </a:t>
            </a:r>
            <a:r>
              <a:rPr lang="en-US" sz="2800" dirty="0">
                <a:solidFill>
                  <a:srgbClr val="FF0000"/>
                </a:solidFill>
              </a:rPr>
              <a:t>electric field line </a:t>
            </a:r>
            <a:r>
              <a:rPr lang="en-US" sz="2800" dirty="0"/>
              <a:t>at that point.</a:t>
            </a:r>
          </a:p>
          <a:p>
            <a:r>
              <a:rPr lang="en-US" sz="2800" dirty="0"/>
              <a:t> 2) The density of lines of force in any region is proportional to the magnitude of         in that region</a:t>
            </a:r>
          </a:p>
        </p:txBody>
      </p:sp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5543550" y="3352800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67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352800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7" name="Object 5"/>
          <p:cNvGraphicFramePr>
            <a:graphicFrameLocks noChangeAspect="1"/>
          </p:cNvGraphicFramePr>
          <p:nvPr/>
        </p:nvGraphicFramePr>
        <p:xfrm>
          <a:off x="3657600" y="1981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67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65532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5715000" y="46482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chemeClr val="tx1"/>
                </a:solidFill>
                <a:latin typeface="Arial" charset="0"/>
              </a:rPr>
              <a:t>Lines never cross.</a:t>
            </a:r>
          </a:p>
        </p:txBody>
      </p:sp>
    </p:spTree>
    <p:extLst>
      <p:ext uri="{BB962C8B-B14F-4D97-AF65-F5344CB8AC3E}">
        <p14:creationId xmlns:p14="http://schemas.microsoft.com/office/powerpoint/2010/main" val="1030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/>
      <p:bldP spid="6737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9"/>
          <a:stretch/>
        </p:blipFill>
        <p:spPr bwMode="auto">
          <a:xfrm>
            <a:off x="990600" y="346841"/>
            <a:ext cx="5894387" cy="270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02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3810000" cy="2311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chemeClr val="accent2"/>
                </a:solidFill>
              </a:rPr>
              <a:t>Fundamental units</a:t>
            </a:r>
          </a:p>
          <a:p>
            <a:r>
              <a:rPr lang="en-US" sz="2400">
                <a:solidFill>
                  <a:schemeClr val="accent2"/>
                </a:solidFill>
              </a:rPr>
              <a:t>Time  		second	    s</a:t>
            </a:r>
          </a:p>
          <a:p>
            <a:r>
              <a:rPr lang="en-US" sz="2400">
                <a:solidFill>
                  <a:schemeClr val="accent2"/>
                </a:solidFill>
              </a:rPr>
              <a:t>Distance	meter	    m</a:t>
            </a:r>
          </a:p>
          <a:p>
            <a:r>
              <a:rPr lang="en-US" sz="2400">
                <a:solidFill>
                  <a:schemeClr val="accent2"/>
                </a:solidFill>
              </a:rPr>
              <a:t>Mass		kilogram kg</a:t>
            </a:r>
          </a:p>
          <a:p>
            <a:r>
              <a:rPr lang="en-US" sz="2400">
                <a:solidFill>
                  <a:schemeClr val="accent2"/>
                </a:solidFill>
              </a:rPr>
              <a:t>Temperature	Kelvin	    K</a:t>
            </a:r>
          </a:p>
          <a:p>
            <a:r>
              <a:rPr lang="en-US" sz="2400">
                <a:solidFill>
                  <a:schemeClr val="accent2"/>
                </a:solidFill>
              </a:rPr>
              <a:t>Charge         	Coulomb C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SI Units</a:t>
            </a:r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4038600" y="2286000"/>
            <a:ext cx="4953000" cy="4502150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9900CC"/>
                </a:solidFill>
              </a:rPr>
              <a:t>Derived units</a:t>
            </a:r>
          </a:p>
          <a:p>
            <a:r>
              <a:rPr lang="en-US" sz="2400">
                <a:solidFill>
                  <a:srgbClr val="9900CC"/>
                </a:solidFill>
              </a:rPr>
              <a:t>Force		Newtons  N	kg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m/s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</a:rPr>
              <a:t>Energy		Joule	    J	N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m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Power		Watt	   W	J/s</a:t>
            </a:r>
          </a:p>
          <a:p>
            <a:r>
              <a:rPr lang="en-US" sz="2400">
                <a:solidFill>
                  <a:srgbClr val="9900CC"/>
                </a:solidFill>
              </a:rPr>
              <a:t>Frequency	Hertz	   Hz	s</a:t>
            </a:r>
            <a:r>
              <a:rPr lang="en-US" sz="2400" baseline="30000">
                <a:solidFill>
                  <a:srgbClr val="9900CC"/>
                </a:solidFill>
              </a:rPr>
              <a:t>-1</a:t>
            </a:r>
          </a:p>
          <a:p>
            <a:r>
              <a:rPr lang="en-US" sz="2400">
                <a:solidFill>
                  <a:srgbClr val="9900CC"/>
                </a:solidFill>
              </a:rPr>
              <a:t>Elec. Potential	Volt	    V	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J/C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Capacitance	Farad	    F	C/V</a:t>
            </a:r>
          </a:p>
          <a:p>
            <a:r>
              <a:rPr lang="en-US" sz="2400">
                <a:solidFill>
                  <a:srgbClr val="9900CC"/>
                </a:solidFill>
              </a:rPr>
              <a:t>Current	Ampere   A	C/s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Resistance	Ohm	    	V/A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Mag. Field	Tesla	    T	Ns/C/m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Magnetic Flux	Weber	   Wb	Tm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Inductance	Henry     H	Vs/A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381000" y="3086100"/>
            <a:ext cx="2286000" cy="37719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>
                <a:solidFill>
                  <a:srgbClr val="009900"/>
                </a:solidFill>
              </a:rPr>
              <a:t>Metric Prefixes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9</a:t>
            </a:r>
            <a:r>
              <a:rPr lang="en-US">
                <a:solidFill>
                  <a:srgbClr val="009900"/>
                </a:solidFill>
              </a:rPr>
              <a:t>    G   Giga-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6</a:t>
            </a:r>
            <a:r>
              <a:rPr lang="en-US">
                <a:solidFill>
                  <a:srgbClr val="009900"/>
                </a:solidFill>
              </a:rPr>
              <a:t>   M   Mega-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3   </a:t>
            </a:r>
            <a:r>
              <a:rPr lang="en-US">
                <a:solidFill>
                  <a:srgbClr val="009900"/>
                </a:solidFill>
              </a:rPr>
              <a:t>  k	   kilo-</a:t>
            </a:r>
          </a:p>
          <a:p>
            <a:r>
              <a:rPr lang="en-US">
                <a:solidFill>
                  <a:srgbClr val="009900"/>
                </a:solidFill>
              </a:rPr>
              <a:t>1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-3</a:t>
            </a:r>
            <a:r>
              <a:rPr lang="en-US">
                <a:solidFill>
                  <a:srgbClr val="009900"/>
                </a:solidFill>
              </a:rPr>
              <a:t>   m  milli-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-6</a:t>
            </a:r>
            <a:r>
              <a:rPr lang="en-US">
                <a:solidFill>
                  <a:srgbClr val="009900"/>
                </a:solidFill>
              </a:rPr>
              <a:t>   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   micro-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-9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 n   nano-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-12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p   pico-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-15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f   femto-</a:t>
            </a: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76200" y="1143000"/>
            <a:ext cx="3657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4267200" y="685800"/>
            <a:ext cx="40386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Red boxes mean memorize this, not just here, but always!</a:t>
            </a:r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457200" y="4267200"/>
            <a:ext cx="2133600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4114800" y="2743200"/>
            <a:ext cx="47244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animBg="1"/>
      <p:bldP spid="576517" grpId="0" animBg="1"/>
      <p:bldP spid="576518" grpId="0" animBg="1"/>
      <p:bldP spid="576519" grpId="0" animBg="1"/>
      <p:bldP spid="576520" grpId="0" animBg="1"/>
      <p:bldP spid="576521" grpId="0" animBg="1"/>
      <p:bldP spid="5765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9"/>
          <a:stretch/>
        </p:blipFill>
        <p:spPr bwMode="auto">
          <a:xfrm>
            <a:off x="990600" y="346841"/>
            <a:ext cx="5894387" cy="323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40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6841"/>
            <a:ext cx="58943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24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50975" y="914400"/>
          <a:ext cx="5895975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0864" imgH="3951931" progId="Word.Document.12">
                  <p:embed/>
                </p:oleObj>
              </mc:Choice>
              <mc:Fallback>
                <p:oleObj name="Document" r:id="rId2" imgW="5930864" imgH="3951931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0975" y="914400"/>
                        <a:ext cx="5895975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048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Warmup02</a:t>
            </a:r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43088"/>
            <a:ext cx="7524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3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Vectors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839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 scalar is a quantity that has a magnitude, but no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Mass, time, temperature, distance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 a book, denoted by math italic font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</a:t>
            </a:r>
            <a:r>
              <a:rPr lang="en-US" sz="2400" i="1">
                <a:solidFill>
                  <a:srgbClr val="009900"/>
                </a:solidFill>
              </a:rPr>
              <a:t>vector</a:t>
            </a:r>
            <a:r>
              <a:rPr lang="en-US" sz="2400">
                <a:solidFill>
                  <a:srgbClr val="009900"/>
                </a:solidFill>
              </a:rPr>
              <a:t> is a quantity that has both a magnitude and a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Displacement, velocity, acceleration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In books, usually denoted by bold face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When written, usually draw an arrow over it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 three dimensions, any vector can be described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in terms of its components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Denoted by a subscript </a:t>
            </a:r>
            <a:r>
              <a:rPr lang="en-US" sz="2400" i="1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i="1">
                <a:solidFill>
                  <a:srgbClr val="FF0000"/>
                </a:solidFill>
              </a:rPr>
              <a:t>y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i="1">
                <a:solidFill>
                  <a:srgbClr val="FF0000"/>
                </a:solidFill>
              </a:rPr>
              <a:t>z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magnitude of a vector is how long it is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Denoted by absolute value symbol, or</a:t>
            </a:r>
            <a:br>
              <a:rPr lang="en-US" sz="2400">
                <a:solidFill>
                  <a:srgbClr val="9900CC"/>
                </a:solidFill>
              </a:rPr>
            </a:br>
            <a:r>
              <a:rPr lang="en-US" sz="2400">
                <a:solidFill>
                  <a:srgbClr val="9900CC"/>
                </a:solidFill>
              </a:rPr>
              <a:t>same variable in math italic font</a:t>
            </a:r>
          </a:p>
        </p:txBody>
      </p:sp>
      <p:graphicFrame>
        <p:nvGraphicFramePr>
          <p:cNvPr id="577547" name="Object 11"/>
          <p:cNvGraphicFramePr>
            <a:graphicFrameLocks noChangeAspect="1"/>
          </p:cNvGraphicFramePr>
          <p:nvPr/>
        </p:nvGraphicFramePr>
        <p:xfrm>
          <a:off x="6019800" y="1219200"/>
          <a:ext cx="12906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03040" progId="Equation.DSMT4">
                  <p:embed/>
                </p:oleObj>
              </mc:Choice>
              <mc:Fallback>
                <p:oleObj name="Equation" r:id="rId2" imgW="5331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19200"/>
                        <a:ext cx="12906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7548" name="Object 12"/>
          <p:cNvGraphicFramePr>
            <a:graphicFrameLocks noChangeAspect="1"/>
          </p:cNvGraphicFramePr>
          <p:nvPr/>
        </p:nvGraphicFramePr>
        <p:xfrm>
          <a:off x="6781800" y="2438400"/>
          <a:ext cx="9525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80880" progId="Equation.DSMT4">
                  <p:embed/>
                </p:oleObj>
              </mc:Choice>
              <mc:Fallback>
                <p:oleObj name="Equation" r:id="rId4" imgW="39348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438400"/>
                        <a:ext cx="9525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86106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67056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6705600" y="56388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 flipH="1" flipV="1">
            <a:off x="6705600" y="34290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6" name="Line 20"/>
          <p:cNvSpPr>
            <a:spLocks noChangeShapeType="1"/>
          </p:cNvSpPr>
          <p:nvPr/>
        </p:nvSpPr>
        <p:spPr bwMode="auto">
          <a:xfrm flipH="1">
            <a:off x="5562600" y="5638800"/>
            <a:ext cx="1143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7" name="Line 21"/>
          <p:cNvSpPr>
            <a:spLocks noChangeShapeType="1"/>
          </p:cNvSpPr>
          <p:nvPr/>
        </p:nvSpPr>
        <p:spPr bwMode="auto">
          <a:xfrm flipV="1">
            <a:off x="6705600" y="5181600"/>
            <a:ext cx="1447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7558" name="Object 22"/>
          <p:cNvGraphicFramePr>
            <a:graphicFrameLocks noChangeAspect="1"/>
          </p:cNvGraphicFramePr>
          <p:nvPr/>
        </p:nvGraphicFramePr>
        <p:xfrm>
          <a:off x="7620000" y="48768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768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9" name="Line 23"/>
          <p:cNvSpPr>
            <a:spLocks noChangeShapeType="1"/>
          </p:cNvSpPr>
          <p:nvPr/>
        </p:nvSpPr>
        <p:spPr bwMode="auto">
          <a:xfrm flipH="1">
            <a:off x="6324600" y="5638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0" name="Line 24"/>
          <p:cNvSpPr>
            <a:spLocks noChangeShapeType="1"/>
          </p:cNvSpPr>
          <p:nvPr/>
        </p:nvSpPr>
        <p:spPr bwMode="auto">
          <a:xfrm>
            <a:off x="6324600" y="5943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1" name="Line 25"/>
          <p:cNvSpPr>
            <a:spLocks noChangeShapeType="1"/>
          </p:cNvSpPr>
          <p:nvPr/>
        </p:nvSpPr>
        <p:spPr bwMode="auto">
          <a:xfrm flipH="1" flipV="1">
            <a:off x="8153400" y="518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7562" name="Object 26"/>
          <p:cNvGraphicFramePr>
            <a:graphicFrameLocks noChangeAspect="1"/>
          </p:cNvGraphicFramePr>
          <p:nvPr/>
        </p:nvGraphicFramePr>
        <p:xfrm>
          <a:off x="6858000" y="4038600"/>
          <a:ext cx="21494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79360" progId="Equation.DSMT4">
                  <p:embed/>
                </p:oleObj>
              </mc:Choice>
              <mc:Fallback>
                <p:oleObj name="Equation" r:id="rId8" imgW="888840" imgH="279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21494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63" name="Text Box 27"/>
          <p:cNvSpPr txBox="1">
            <a:spLocks noChangeArrowheads="1"/>
          </p:cNvSpPr>
          <p:nvPr/>
        </p:nvSpPr>
        <p:spPr bwMode="auto">
          <a:xfrm>
            <a:off x="58674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4" name="Text Box 28"/>
          <p:cNvSpPr txBox="1">
            <a:spLocks noChangeArrowheads="1"/>
          </p:cNvSpPr>
          <p:nvPr/>
        </p:nvSpPr>
        <p:spPr bwMode="auto">
          <a:xfrm>
            <a:off x="7162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8229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z</a:t>
            </a:r>
            <a:endParaRPr lang="en-US" sz="2400" i="1">
              <a:solidFill>
                <a:srgbClr val="FF0000"/>
              </a:solidFill>
            </a:endParaRPr>
          </a:p>
        </p:txBody>
      </p:sp>
      <p:graphicFrame>
        <p:nvGraphicFramePr>
          <p:cNvPr id="577566" name="Object 30"/>
          <p:cNvGraphicFramePr>
            <a:graphicFrameLocks noChangeAspect="1"/>
          </p:cNvGraphicFramePr>
          <p:nvPr/>
        </p:nvGraphicFramePr>
        <p:xfrm>
          <a:off x="1143000" y="5715000"/>
          <a:ext cx="32543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304560" progId="Equation.DSMT4">
                  <p:embed/>
                </p:oleObj>
              </mc:Choice>
              <mc:Fallback>
                <p:oleObj name="Equation" r:id="rId10" imgW="1346040" imgH="3045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0"/>
                        <a:ext cx="3254375" cy="655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7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7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7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6" grpId="0" uiExpand="1" build="p"/>
      <p:bldP spid="577551" grpId="0"/>
      <p:bldP spid="577552" grpId="0"/>
      <p:bldP spid="577553" grpId="0"/>
      <p:bldP spid="577554" grpId="0" animBg="1"/>
      <p:bldP spid="577555" grpId="0" animBg="1"/>
      <p:bldP spid="577556" grpId="0" animBg="1"/>
      <p:bldP spid="577557" grpId="0" animBg="1"/>
      <p:bldP spid="577559" grpId="0" animBg="1"/>
      <p:bldP spid="577560" grpId="0" animBg="1"/>
      <p:bldP spid="577561" grpId="0" animBg="1"/>
      <p:bldP spid="577563" grpId="0"/>
      <p:bldP spid="577564" grpId="0"/>
      <p:bldP spid="577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Finding Components of Vectors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If we have a vector in two dimensions, it is pretty easy to compute its components from its magnitude and direction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 flipV="1">
            <a:off x="6553200" y="1981200"/>
            <a:ext cx="1600200" cy="1600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21" name="Object 13"/>
          <p:cNvGraphicFramePr>
            <a:graphicFrameLocks noChangeAspect="1"/>
          </p:cNvGraphicFramePr>
          <p:nvPr/>
        </p:nvGraphicFramePr>
        <p:xfrm>
          <a:off x="8077200" y="16002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6002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4" name="Text Box 26"/>
          <p:cNvSpPr txBox="1">
            <a:spLocks noChangeArrowheads="1"/>
          </p:cNvSpPr>
          <p:nvPr/>
        </p:nvSpPr>
        <p:spPr bwMode="auto">
          <a:xfrm>
            <a:off x="8382000" y="3733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80635" name="Text Box 27"/>
          <p:cNvSpPr txBox="1">
            <a:spLocks noChangeArrowheads="1"/>
          </p:cNvSpPr>
          <p:nvPr/>
        </p:nvSpPr>
        <p:spPr bwMode="auto">
          <a:xfrm>
            <a:off x="65532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80636" name="Line 28"/>
          <p:cNvSpPr>
            <a:spLocks noChangeShapeType="1"/>
          </p:cNvSpPr>
          <p:nvPr/>
        </p:nvSpPr>
        <p:spPr bwMode="auto">
          <a:xfrm>
            <a:off x="6553200" y="35814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7" name="Line 29"/>
          <p:cNvSpPr>
            <a:spLocks noChangeShapeType="1"/>
          </p:cNvSpPr>
          <p:nvPr/>
        </p:nvSpPr>
        <p:spPr bwMode="auto">
          <a:xfrm flipH="1" flipV="1">
            <a:off x="6553200" y="1371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38" name="Object 30"/>
          <p:cNvGraphicFramePr>
            <a:graphicFrameLocks noChangeAspect="1"/>
          </p:cNvGraphicFramePr>
          <p:nvPr/>
        </p:nvGraphicFramePr>
        <p:xfrm>
          <a:off x="7010400" y="3200400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9" name="Text Box 31"/>
          <p:cNvSpPr txBox="1">
            <a:spLocks noChangeArrowheads="1"/>
          </p:cNvSpPr>
          <p:nvPr/>
        </p:nvSpPr>
        <p:spPr bwMode="auto">
          <a:xfrm>
            <a:off x="70866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v</a:t>
            </a:r>
          </a:p>
        </p:txBody>
      </p:sp>
      <p:sp>
        <p:nvSpPr>
          <p:cNvPr id="580640" name="Line 32"/>
          <p:cNvSpPr>
            <a:spLocks noChangeShapeType="1"/>
          </p:cNvSpPr>
          <p:nvPr/>
        </p:nvSpPr>
        <p:spPr bwMode="auto">
          <a:xfrm>
            <a:off x="6553200" y="3581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1" name="Line 33"/>
          <p:cNvSpPr>
            <a:spLocks noChangeShapeType="1"/>
          </p:cNvSpPr>
          <p:nvPr/>
        </p:nvSpPr>
        <p:spPr bwMode="auto">
          <a:xfrm flipH="1" flipV="1">
            <a:off x="8153400" y="20574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2" name="Text Box 34"/>
          <p:cNvSpPr txBox="1">
            <a:spLocks noChangeArrowheads="1"/>
          </p:cNvSpPr>
          <p:nvPr/>
        </p:nvSpPr>
        <p:spPr bwMode="auto">
          <a:xfrm>
            <a:off x="7315200" y="3657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80643" name="Text Box 35"/>
          <p:cNvSpPr txBox="1">
            <a:spLocks noChangeArrowheads="1"/>
          </p:cNvSpPr>
          <p:nvPr/>
        </p:nvSpPr>
        <p:spPr bwMode="auto">
          <a:xfrm>
            <a:off x="81534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graphicFrame>
        <p:nvGraphicFramePr>
          <p:cNvPr id="580644" name="Object 36"/>
          <p:cNvGraphicFramePr>
            <a:graphicFrameLocks noChangeAspect="1"/>
          </p:cNvGraphicFramePr>
          <p:nvPr/>
        </p:nvGraphicFramePr>
        <p:xfrm>
          <a:off x="762000" y="1752600"/>
          <a:ext cx="17510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82400" progId="Equation.DSMT4">
                  <p:embed/>
                </p:oleObj>
              </mc:Choice>
              <mc:Fallback>
                <p:oleObj name="Equation" r:id="rId6" imgW="723600" imgH="4824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751013" cy="1038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5" name="Text Box 37"/>
          <p:cNvSpPr txBox="1">
            <a:spLocks noChangeArrowheads="1"/>
          </p:cNvSpPr>
          <p:nvPr/>
        </p:nvSpPr>
        <p:spPr bwMode="auto">
          <a:xfrm>
            <a:off x="304800" y="3048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can go the other way as well</a:t>
            </a:r>
            <a:endParaRPr lang="en-US" sz="2400">
              <a:solidFill>
                <a:srgbClr val="009900"/>
              </a:solidFill>
            </a:endParaRPr>
          </a:p>
        </p:txBody>
      </p:sp>
      <p:graphicFrame>
        <p:nvGraphicFramePr>
          <p:cNvPr id="580646" name="Object 38"/>
          <p:cNvGraphicFramePr>
            <a:graphicFrameLocks noChangeAspect="1"/>
          </p:cNvGraphicFramePr>
          <p:nvPr/>
        </p:nvGraphicFramePr>
        <p:xfrm>
          <a:off x="914400" y="3505200"/>
          <a:ext cx="22113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787320" progId="Equation.DSMT4">
                  <p:embed/>
                </p:oleObj>
              </mc:Choice>
              <mc:Fallback>
                <p:oleObj name="Equation" r:id="rId8" imgW="914400" imgH="78732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2211388" cy="1693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7" name="Text Box 39"/>
          <p:cNvSpPr txBox="1">
            <a:spLocks noChangeArrowheads="1"/>
          </p:cNvSpPr>
          <p:nvPr/>
        </p:nvSpPr>
        <p:spPr bwMode="auto">
          <a:xfrm>
            <a:off x="457200" y="525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 three dimensions it is harder</a:t>
            </a:r>
            <a:endParaRPr lang="en-US" sz="2400">
              <a:solidFill>
                <a:srgbClr val="009900"/>
              </a:solidFill>
            </a:endParaRPr>
          </a:p>
        </p:txBody>
      </p:sp>
      <p:graphicFrame>
        <p:nvGraphicFramePr>
          <p:cNvPr id="580648" name="Object 40"/>
          <p:cNvGraphicFramePr>
            <a:graphicFrameLocks noChangeAspect="1"/>
          </p:cNvGraphicFramePr>
          <p:nvPr/>
        </p:nvGraphicFramePr>
        <p:xfrm>
          <a:off x="838200" y="5867400"/>
          <a:ext cx="25495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304560" progId="Equation.DSMT4">
                  <p:embed/>
                </p:oleObj>
              </mc:Choice>
              <mc:Fallback>
                <p:oleObj name="Equation" r:id="rId10" imgW="1054080" imgH="304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67400"/>
                        <a:ext cx="2549525" cy="655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  <p:bldP spid="580620" grpId="0" animBg="1"/>
      <p:bldP spid="580634" grpId="0"/>
      <p:bldP spid="580635" grpId="0"/>
      <p:bldP spid="580636" grpId="0" animBg="1"/>
      <p:bldP spid="580637" grpId="0" animBg="1"/>
      <p:bldP spid="580639" grpId="0"/>
      <p:bldP spid="580640" grpId="0" animBg="1"/>
      <p:bldP spid="580641" grpId="0" animBg="1"/>
      <p:bldP spid="580642" grpId="0"/>
      <p:bldP spid="580643" grpId="0"/>
      <p:bldP spid="580645" grpId="0" build="p"/>
      <p:bldP spid="5806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Unit Vectors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can make a unit vector out of any vector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Denoted by putting a hat over the vector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points in the same direction as the original vector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unit vectors in the </a:t>
            </a:r>
            <a:r>
              <a:rPr lang="en-US" sz="2400" i="1">
                <a:solidFill>
                  <a:srgbClr val="009900"/>
                </a:solidFill>
              </a:rPr>
              <a:t>x</a:t>
            </a:r>
            <a:r>
              <a:rPr lang="en-US" sz="2400">
                <a:solidFill>
                  <a:srgbClr val="009900"/>
                </a:solidFill>
              </a:rPr>
              <a:t>-, </a:t>
            </a:r>
            <a:r>
              <a:rPr lang="en-US" sz="2400" i="1">
                <a:solidFill>
                  <a:srgbClr val="009900"/>
                </a:solidFill>
              </a:rPr>
              <a:t>y</a:t>
            </a:r>
            <a:r>
              <a:rPr lang="en-US" sz="2400">
                <a:solidFill>
                  <a:srgbClr val="009900"/>
                </a:solidFill>
              </a:rPr>
              <a:t>- and </a:t>
            </a:r>
            <a:r>
              <a:rPr lang="en-US" sz="2400" i="1">
                <a:solidFill>
                  <a:srgbClr val="009900"/>
                </a:solidFill>
              </a:rPr>
              <a:t>z</a:t>
            </a:r>
            <a:r>
              <a:rPr lang="en-US" sz="2400">
                <a:solidFill>
                  <a:srgbClr val="009900"/>
                </a:solidFill>
              </a:rPr>
              <a:t>-direction are very useful – they are given their own names</a:t>
            </a:r>
          </a:p>
          <a:p>
            <a:pPr lvl="1">
              <a:buFontTx/>
              <a:buChar char="•"/>
            </a:pPr>
            <a:r>
              <a:rPr lang="en-US" sz="2400" i="1">
                <a:solidFill>
                  <a:srgbClr val="009900"/>
                </a:solidFill>
              </a:rPr>
              <a:t>i</a:t>
            </a:r>
            <a:r>
              <a:rPr lang="en-US" sz="2400">
                <a:solidFill>
                  <a:srgbClr val="009900"/>
                </a:solidFill>
              </a:rPr>
              <a:t>-hat, </a:t>
            </a:r>
            <a:r>
              <a:rPr lang="en-US" sz="2400" i="1">
                <a:solidFill>
                  <a:srgbClr val="009900"/>
                </a:solidFill>
              </a:rPr>
              <a:t>j</a:t>
            </a:r>
            <a:r>
              <a:rPr lang="en-US" sz="2400">
                <a:solidFill>
                  <a:srgbClr val="009900"/>
                </a:solidFill>
              </a:rPr>
              <a:t>-hat, and </a:t>
            </a:r>
            <a:r>
              <a:rPr lang="en-US" sz="2400" i="1">
                <a:solidFill>
                  <a:srgbClr val="009900"/>
                </a:solidFill>
              </a:rPr>
              <a:t>k</a:t>
            </a:r>
            <a:r>
              <a:rPr lang="en-US" sz="2400">
                <a:solidFill>
                  <a:srgbClr val="009900"/>
                </a:solidFill>
              </a:rPr>
              <a:t>-hat respectively</a:t>
            </a:r>
            <a:endParaRPr lang="en-US" sz="2400" i="1">
              <a:solidFill>
                <a:srgbClr val="009900"/>
              </a:solidFill>
            </a:endParaRP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Often convenient to write arbitrary vector in terms of these </a:t>
            </a:r>
          </a:p>
        </p:txBody>
      </p:sp>
      <p:graphicFrame>
        <p:nvGraphicFramePr>
          <p:cNvPr id="578564" name="Object 4"/>
          <p:cNvGraphicFramePr>
            <a:graphicFrameLocks noChangeAspect="1"/>
          </p:cNvGraphicFramePr>
          <p:nvPr/>
        </p:nvGraphicFramePr>
        <p:xfrm>
          <a:off x="6251575" y="76200"/>
          <a:ext cx="15970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444240" progId="Equation.DSMT4">
                  <p:embed/>
                </p:oleObj>
              </mc:Choice>
              <mc:Fallback>
                <p:oleObj name="Equation" r:id="rId2" imgW="66024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76200"/>
                        <a:ext cx="1597025" cy="950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4" name="Line 14"/>
          <p:cNvSpPr>
            <a:spLocks noChangeShapeType="1"/>
          </p:cNvSpPr>
          <p:nvPr/>
        </p:nvSpPr>
        <p:spPr bwMode="auto">
          <a:xfrm flipH="1">
            <a:off x="7924800" y="37687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5" name="Line 15"/>
          <p:cNvSpPr>
            <a:spLocks noChangeShapeType="1"/>
          </p:cNvSpPr>
          <p:nvPr/>
        </p:nvSpPr>
        <p:spPr bwMode="auto">
          <a:xfrm>
            <a:off x="8305800" y="376872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6" name="Line 16"/>
          <p:cNvSpPr>
            <a:spLocks noChangeShapeType="1"/>
          </p:cNvSpPr>
          <p:nvPr/>
        </p:nvSpPr>
        <p:spPr bwMode="auto">
          <a:xfrm flipH="1" flipV="1">
            <a:off x="8305800" y="300672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77" name="Object 17"/>
          <p:cNvGraphicFramePr>
            <a:graphicFrameLocks noChangeAspect="1"/>
          </p:cNvGraphicFramePr>
          <p:nvPr/>
        </p:nvGraphicFramePr>
        <p:xfrm>
          <a:off x="8001000" y="3997325"/>
          <a:ext cx="244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20" imgH="203040" progId="Equation.DSMT4">
                  <p:embed/>
                </p:oleObj>
              </mc:Choice>
              <mc:Fallback>
                <p:oleObj name="Equation" r:id="rId4" imgW="10152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997325"/>
                        <a:ext cx="244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1" name="Object 21"/>
          <p:cNvGraphicFramePr>
            <a:graphicFrameLocks noChangeAspect="1"/>
          </p:cNvGraphicFramePr>
          <p:nvPr/>
        </p:nvGraphicFramePr>
        <p:xfrm>
          <a:off x="5486400" y="2286000"/>
          <a:ext cx="2670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66400" progId="Equation.DSMT4">
                  <p:embed/>
                </p:oleObj>
              </mc:Choice>
              <mc:Fallback>
                <p:oleObj name="Equation" r:id="rId6" imgW="1104840" imgH="26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2670175" cy="5730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8915400" y="3727450"/>
          <a:ext cx="244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20" imgH="241200" progId="Equation.DSMT4">
                  <p:embed/>
                </p:oleObj>
              </mc:Choice>
              <mc:Fallback>
                <p:oleObj name="Equation" r:id="rId8" imgW="10152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727450"/>
                        <a:ext cx="244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8335963" y="2895600"/>
          <a:ext cx="336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2895600"/>
                        <a:ext cx="336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4" name="Line 24"/>
          <p:cNvSpPr>
            <a:spLocks noChangeShapeType="1"/>
          </p:cNvSpPr>
          <p:nvPr/>
        </p:nvSpPr>
        <p:spPr bwMode="auto">
          <a:xfrm flipV="1">
            <a:off x="7391400" y="14478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8382000" y="9906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9906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6" name="Line 26"/>
          <p:cNvSpPr>
            <a:spLocks noChangeShapeType="1"/>
          </p:cNvSpPr>
          <p:nvPr/>
        </p:nvSpPr>
        <p:spPr bwMode="auto">
          <a:xfrm flipV="1">
            <a:off x="7391400" y="1676400"/>
            <a:ext cx="6096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7467600" y="1177925"/>
          <a:ext cx="307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77925"/>
                        <a:ext cx="307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8" name="Text Box 28"/>
          <p:cNvSpPr txBox="1">
            <a:spLocks noChangeArrowheads="1"/>
          </p:cNvSpPr>
          <p:nvPr/>
        </p:nvSpPr>
        <p:spPr bwMode="auto">
          <a:xfrm>
            <a:off x="0" y="3352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Adding and Subtracting Vectors</a:t>
            </a:r>
          </a:p>
        </p:txBody>
      </p:sp>
      <p:sp>
        <p:nvSpPr>
          <p:cNvPr id="578589" name="Text Box 29"/>
          <p:cNvSpPr txBox="1">
            <a:spLocks noChangeArrowheads="1"/>
          </p:cNvSpPr>
          <p:nvPr/>
        </p:nvSpPr>
        <p:spPr bwMode="auto">
          <a:xfrm>
            <a:off x="0" y="40386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To graphically add two vectors, just connect them head to tail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To add them in components, just add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each component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Subtraction can be done the same way</a:t>
            </a:r>
          </a:p>
        </p:txBody>
      </p:sp>
      <p:sp>
        <p:nvSpPr>
          <p:cNvPr id="578590" name="Line 30"/>
          <p:cNvSpPr>
            <a:spLocks noChangeShapeType="1"/>
          </p:cNvSpPr>
          <p:nvPr/>
        </p:nvSpPr>
        <p:spPr bwMode="auto">
          <a:xfrm flipV="1">
            <a:off x="6934200" y="48006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1" name="Object 31"/>
          <p:cNvGraphicFramePr>
            <a:graphicFrameLocks noChangeAspect="1"/>
          </p:cNvGraphicFramePr>
          <p:nvPr/>
        </p:nvGraphicFramePr>
        <p:xfrm>
          <a:off x="8534400" y="47244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7244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2" name="Line 32"/>
          <p:cNvSpPr>
            <a:spLocks noChangeShapeType="1"/>
          </p:cNvSpPr>
          <p:nvPr/>
        </p:nvSpPr>
        <p:spPr bwMode="auto">
          <a:xfrm>
            <a:off x="6934200" y="5181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3" name="Object 33"/>
          <p:cNvGraphicFramePr>
            <a:graphicFrameLocks noChangeAspect="1"/>
          </p:cNvGraphicFramePr>
          <p:nvPr/>
        </p:nvGraphicFramePr>
        <p:xfrm>
          <a:off x="7086600" y="6330950"/>
          <a:ext cx="400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139680" progId="Equation.DSMT4">
                  <p:embed/>
                </p:oleObj>
              </mc:Choice>
              <mc:Fallback>
                <p:oleObj name="Equation" r:id="rId17" imgW="164880" imgH="1396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6330950"/>
                        <a:ext cx="4000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4" name="Line 34"/>
          <p:cNvSpPr>
            <a:spLocks noChangeShapeType="1"/>
          </p:cNvSpPr>
          <p:nvPr/>
        </p:nvSpPr>
        <p:spPr bwMode="auto">
          <a:xfrm>
            <a:off x="6934200" y="5181600"/>
            <a:ext cx="1600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5" name="Object 35"/>
          <p:cNvGraphicFramePr>
            <a:graphicFrameLocks noChangeAspect="1"/>
          </p:cNvGraphicFramePr>
          <p:nvPr/>
        </p:nvGraphicFramePr>
        <p:xfrm>
          <a:off x="7086600" y="5638800"/>
          <a:ext cx="9239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152280" progId="Equation.DSMT4">
                  <p:embed/>
                </p:oleObj>
              </mc:Choice>
              <mc:Fallback>
                <p:oleObj name="Equation" r:id="rId19" imgW="380880" imgH="1522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800"/>
                        <a:ext cx="9239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6" name="Object 36"/>
          <p:cNvGraphicFramePr>
            <a:graphicFrameLocks noChangeAspect="1"/>
          </p:cNvGraphicFramePr>
          <p:nvPr/>
        </p:nvGraphicFramePr>
        <p:xfrm>
          <a:off x="152400" y="5572125"/>
          <a:ext cx="6477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79480" imgH="279360" progId="Equation.DSMT4">
                  <p:embed/>
                </p:oleObj>
              </mc:Choice>
              <mc:Fallback>
                <p:oleObj name="Equation" r:id="rId21" imgW="2679480" imgH="27936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72125"/>
                        <a:ext cx="647700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7" name="Object 37"/>
          <p:cNvGraphicFramePr>
            <a:graphicFrameLocks noChangeAspect="1"/>
          </p:cNvGraphicFramePr>
          <p:nvPr/>
        </p:nvGraphicFramePr>
        <p:xfrm>
          <a:off x="168275" y="6248400"/>
          <a:ext cx="6445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6880" imgH="279360" progId="Equation.DSMT4">
                  <p:embed/>
                </p:oleObj>
              </mc:Choice>
              <mc:Fallback>
                <p:oleObj name="Equation" r:id="rId23" imgW="2666880" imgH="2793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644525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8" name="Line 38"/>
          <p:cNvSpPr>
            <a:spLocks noChangeShapeType="1"/>
          </p:cNvSpPr>
          <p:nvPr/>
        </p:nvSpPr>
        <p:spPr bwMode="auto">
          <a:xfrm>
            <a:off x="8382000" y="4800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9" name="Line 39"/>
          <p:cNvSpPr>
            <a:spLocks noChangeShapeType="1"/>
          </p:cNvSpPr>
          <p:nvPr/>
        </p:nvSpPr>
        <p:spPr bwMode="auto">
          <a:xfrm flipV="1">
            <a:off x="7086600" y="58674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uiExpand="1" build="p"/>
      <p:bldP spid="578574" grpId="0" animBg="1"/>
      <p:bldP spid="578575" grpId="0" animBg="1"/>
      <p:bldP spid="578576" grpId="0" animBg="1"/>
      <p:bldP spid="578584" grpId="0" animBg="1"/>
      <p:bldP spid="578586" grpId="0" animBg="1"/>
      <p:bldP spid="578588" grpId="0"/>
      <p:bldP spid="578589" grpId="0" uiExpand="1" build="p"/>
      <p:bldP spid="578590" grpId="0" animBg="1"/>
      <p:bldP spid="578592" grpId="0" animBg="1"/>
      <p:bldP spid="578594" grpId="0" animBg="1"/>
      <p:bldP spid="578598" grpId="0" animBg="1"/>
      <p:bldP spid="578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Multiplying Vectors</a:t>
            </a:r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0" y="6096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chemeClr val="tx2"/>
                </a:solidFill>
              </a:rPr>
              <a:t>There are two ways to multiply two vectors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dot product produces a scalar quantity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has no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can be pretty easily computed from geometry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can be easily computed from components</a:t>
            </a:r>
          </a:p>
        </p:txBody>
      </p:sp>
      <p:graphicFrame>
        <p:nvGraphicFramePr>
          <p:cNvPr id="579597" name="Object 13"/>
          <p:cNvGraphicFramePr>
            <a:graphicFrameLocks noChangeAspect="1"/>
          </p:cNvGraphicFramePr>
          <p:nvPr/>
        </p:nvGraphicFramePr>
        <p:xfrm>
          <a:off x="7696200" y="2520950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20950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2" name="Line 18"/>
          <p:cNvSpPr>
            <a:spLocks noChangeShapeType="1"/>
          </p:cNvSpPr>
          <p:nvPr/>
        </p:nvSpPr>
        <p:spPr bwMode="auto">
          <a:xfrm>
            <a:off x="6934200" y="2673350"/>
            <a:ext cx="1222375" cy="76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3" name="Object 19"/>
          <p:cNvGraphicFramePr>
            <a:graphicFrameLocks noChangeAspect="1"/>
          </p:cNvGraphicFramePr>
          <p:nvPr/>
        </p:nvGraphicFramePr>
        <p:xfrm>
          <a:off x="8229600" y="32766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2766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4" name="Line 20"/>
          <p:cNvSpPr>
            <a:spLocks noChangeShapeType="1"/>
          </p:cNvSpPr>
          <p:nvPr/>
        </p:nvSpPr>
        <p:spPr bwMode="auto">
          <a:xfrm flipV="1">
            <a:off x="6937375" y="2139950"/>
            <a:ext cx="1295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5" name="Object 21"/>
          <p:cNvGraphicFramePr>
            <a:graphicFrameLocks noChangeAspect="1"/>
          </p:cNvGraphicFramePr>
          <p:nvPr/>
        </p:nvGraphicFramePr>
        <p:xfrm>
          <a:off x="8305800" y="1981200"/>
          <a:ext cx="400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39680" progId="Equation.DSMT4">
                  <p:embed/>
                </p:oleObj>
              </mc:Choice>
              <mc:Fallback>
                <p:oleObj name="Equation" r:id="rId6" imgW="164880" imgH="1396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981200"/>
                        <a:ext cx="4000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10" name="Object 26"/>
          <p:cNvGraphicFramePr>
            <a:graphicFrameLocks noChangeAspect="1"/>
          </p:cNvGraphicFramePr>
          <p:nvPr/>
        </p:nvGraphicFramePr>
        <p:xfrm>
          <a:off x="914400" y="2605088"/>
          <a:ext cx="5340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241200" progId="Equation.DSMT4">
                  <p:embed/>
                </p:oleObj>
              </mc:Choice>
              <mc:Fallback>
                <p:oleObj name="Equation" r:id="rId8" imgW="220968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05088"/>
                        <a:ext cx="5340350" cy="519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0" y="3200400"/>
            <a:ext cx="739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cross product produces a vector quantity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is perpendicular to both vectors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Requires the right-hand rule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Its magnitude can be easily computed from geometry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is a bit of a pain to compute from components</a:t>
            </a:r>
          </a:p>
        </p:txBody>
      </p:sp>
      <p:sp>
        <p:nvSpPr>
          <p:cNvPr id="579612" name="Line 28"/>
          <p:cNvSpPr>
            <a:spLocks noChangeShapeType="1"/>
          </p:cNvSpPr>
          <p:nvPr/>
        </p:nvSpPr>
        <p:spPr bwMode="auto">
          <a:xfrm flipV="1">
            <a:off x="6934200" y="99060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13" name="Object 29"/>
          <p:cNvGraphicFramePr>
            <a:graphicFrameLocks noChangeAspect="1"/>
          </p:cNvGraphicFramePr>
          <p:nvPr/>
        </p:nvGraphicFramePr>
        <p:xfrm>
          <a:off x="7032625" y="1073150"/>
          <a:ext cx="892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139680" progId="Equation.DSMT4">
                  <p:embed/>
                </p:oleObj>
              </mc:Choice>
              <mc:Fallback>
                <p:oleObj name="Equation" r:id="rId10" imgW="368280" imgH="1396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073150"/>
                        <a:ext cx="892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9619" name="Group 35"/>
          <p:cNvGrpSpPr>
            <a:grpSpLocks/>
          </p:cNvGrpSpPr>
          <p:nvPr/>
        </p:nvGrpSpPr>
        <p:grpSpPr bwMode="auto">
          <a:xfrm>
            <a:off x="6934200" y="2159000"/>
            <a:ext cx="304800" cy="660400"/>
            <a:chOff x="4368" y="1360"/>
            <a:chExt cx="192" cy="416"/>
          </a:xfrm>
        </p:grpSpPr>
        <p:sp>
          <p:nvSpPr>
            <p:cNvPr id="579614" name="Line 30"/>
            <p:cNvSpPr>
              <a:spLocks noChangeShapeType="1"/>
            </p:cNvSpPr>
            <p:nvPr/>
          </p:nvSpPr>
          <p:spPr bwMode="auto">
            <a:xfrm flipV="1">
              <a:off x="4368" y="1360"/>
              <a:ext cx="192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5" name="Line 31"/>
            <p:cNvSpPr>
              <a:spLocks noChangeShapeType="1"/>
            </p:cNvSpPr>
            <p:nvPr/>
          </p:nvSpPr>
          <p:spPr bwMode="auto">
            <a:xfrm flipV="1">
              <a:off x="4560" y="136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6" name="Line 32"/>
            <p:cNvSpPr>
              <a:spLocks noChangeShapeType="1"/>
            </p:cNvSpPr>
            <p:nvPr/>
          </p:nvSpPr>
          <p:spPr bwMode="auto">
            <a:xfrm>
              <a:off x="4368" y="1440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7" name="Line 33"/>
            <p:cNvSpPr>
              <a:spLocks noChangeShapeType="1"/>
            </p:cNvSpPr>
            <p:nvPr/>
          </p:nvSpPr>
          <p:spPr bwMode="auto">
            <a:xfrm flipV="1">
              <a:off x="4512" y="1536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9620" name="Object 36"/>
          <p:cNvGraphicFramePr>
            <a:graphicFrameLocks noChangeAspect="1"/>
          </p:cNvGraphicFramePr>
          <p:nvPr/>
        </p:nvGraphicFramePr>
        <p:xfrm>
          <a:off x="5486400" y="3733800"/>
          <a:ext cx="25161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2516188" cy="546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1" name="Object 37"/>
          <p:cNvGraphicFramePr>
            <a:graphicFrameLocks noChangeAspect="1"/>
          </p:cNvGraphicFramePr>
          <p:nvPr/>
        </p:nvGraphicFramePr>
        <p:xfrm>
          <a:off x="152400" y="5029200"/>
          <a:ext cx="398938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960" imgH="761760" progId="Equation.DSMT4">
                  <p:embed/>
                </p:oleObj>
              </mc:Choice>
              <mc:Fallback>
                <p:oleObj name="Equation" r:id="rId14" imgW="1650960" imgH="7617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29200"/>
                        <a:ext cx="3989388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2" name="Object 38"/>
          <p:cNvGraphicFramePr>
            <a:graphicFrameLocks noChangeAspect="1"/>
          </p:cNvGraphicFramePr>
          <p:nvPr/>
        </p:nvGraphicFramePr>
        <p:xfrm>
          <a:off x="4038600" y="5526088"/>
          <a:ext cx="49403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440" imgH="583920" progId="Equation.DSMT4">
                  <p:embed/>
                </p:oleObj>
              </mc:Choice>
              <mc:Fallback>
                <p:oleObj name="Equation" r:id="rId16" imgW="2044440" imgH="58392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526088"/>
                        <a:ext cx="49403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23" name="Rectangle 39"/>
          <p:cNvSpPr>
            <a:spLocks noChangeArrowheads="1"/>
          </p:cNvSpPr>
          <p:nvPr/>
        </p:nvSpPr>
        <p:spPr bwMode="auto">
          <a:xfrm>
            <a:off x="152400" y="5029200"/>
            <a:ext cx="88392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  <p:bldP spid="579602" grpId="0" animBg="1"/>
      <p:bldP spid="579604" grpId="0" animBg="1"/>
      <p:bldP spid="579611" grpId="0" build="p"/>
      <p:bldP spid="579612" grpId="0" animBg="1"/>
      <p:bldP spid="579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39" name="WordArt 59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4348163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1681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Electricity</a:t>
            </a:r>
          </a:p>
        </p:txBody>
      </p:sp>
      <p:pic>
        <p:nvPicPr>
          <p:cNvPr id="455741" name="Picture 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06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742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9429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5743" name="Group 63"/>
          <p:cNvGrpSpPr>
            <a:grpSpLocks/>
          </p:cNvGrpSpPr>
          <p:nvPr/>
        </p:nvGrpSpPr>
        <p:grpSpPr bwMode="auto">
          <a:xfrm>
            <a:off x="7239000" y="5410200"/>
            <a:ext cx="1371600" cy="457200"/>
            <a:chOff x="3552" y="2016"/>
            <a:chExt cx="864" cy="288"/>
          </a:xfrm>
        </p:grpSpPr>
        <p:sp>
          <p:nvSpPr>
            <p:cNvPr id="455744" name="Line 64"/>
            <p:cNvSpPr>
              <a:spLocks noChangeShapeType="1"/>
            </p:cNvSpPr>
            <p:nvPr/>
          </p:nvSpPr>
          <p:spPr bwMode="auto">
            <a:xfrm flipV="1">
              <a:off x="3696" y="2016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5" name="Line 65"/>
            <p:cNvSpPr>
              <a:spLocks noChangeShapeType="1"/>
            </p:cNvSpPr>
            <p:nvPr/>
          </p:nvSpPr>
          <p:spPr bwMode="auto">
            <a:xfrm flipH="1" flipV="1">
              <a:off x="3744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6" name="Line 66"/>
            <p:cNvSpPr>
              <a:spLocks noChangeShapeType="1"/>
            </p:cNvSpPr>
            <p:nvPr/>
          </p:nvSpPr>
          <p:spPr bwMode="auto">
            <a:xfrm flipV="1">
              <a:off x="3840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7" name="Line 67"/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8" name="Line 68"/>
            <p:cNvSpPr>
              <a:spLocks noChangeShapeType="1"/>
            </p:cNvSpPr>
            <p:nvPr/>
          </p:nvSpPr>
          <p:spPr bwMode="auto">
            <a:xfrm flipH="1">
              <a:off x="427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9" name="Line 69"/>
            <p:cNvSpPr>
              <a:spLocks noChangeShapeType="1"/>
            </p:cNvSpPr>
            <p:nvPr/>
          </p:nvSpPr>
          <p:spPr bwMode="auto">
            <a:xfrm flipH="1" flipV="1">
              <a:off x="3936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0" name="Line 70"/>
            <p:cNvSpPr>
              <a:spLocks noChangeShapeType="1"/>
            </p:cNvSpPr>
            <p:nvPr/>
          </p:nvSpPr>
          <p:spPr bwMode="auto">
            <a:xfrm flipV="1">
              <a:off x="4032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1" name="Line 71"/>
            <p:cNvSpPr>
              <a:spLocks noChangeShapeType="1"/>
            </p:cNvSpPr>
            <p:nvPr/>
          </p:nvSpPr>
          <p:spPr bwMode="auto">
            <a:xfrm flipV="1">
              <a:off x="4224" y="2160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2" name="Line 72"/>
            <p:cNvSpPr>
              <a:spLocks noChangeShapeType="1"/>
            </p:cNvSpPr>
            <p:nvPr/>
          </p:nvSpPr>
          <p:spPr bwMode="auto">
            <a:xfrm flipH="1" flipV="1">
              <a:off x="4128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5753" name="Group 73"/>
          <p:cNvGrpSpPr>
            <a:grpSpLocks/>
          </p:cNvGrpSpPr>
          <p:nvPr/>
        </p:nvGrpSpPr>
        <p:grpSpPr bwMode="auto">
          <a:xfrm>
            <a:off x="228600" y="5334000"/>
            <a:ext cx="1143000" cy="1295400"/>
            <a:chOff x="336" y="2976"/>
            <a:chExt cx="720" cy="816"/>
          </a:xfrm>
        </p:grpSpPr>
        <p:sp>
          <p:nvSpPr>
            <p:cNvPr id="455754" name="Line 74"/>
            <p:cNvSpPr>
              <a:spLocks noChangeShapeType="1"/>
            </p:cNvSpPr>
            <p:nvPr/>
          </p:nvSpPr>
          <p:spPr bwMode="auto">
            <a:xfrm>
              <a:off x="336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5" name="Line 75"/>
            <p:cNvSpPr>
              <a:spLocks noChangeShapeType="1"/>
            </p:cNvSpPr>
            <p:nvPr/>
          </p:nvSpPr>
          <p:spPr bwMode="auto">
            <a:xfrm>
              <a:off x="384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6" name="Line 76"/>
            <p:cNvSpPr>
              <a:spLocks noChangeShapeType="1"/>
            </p:cNvSpPr>
            <p:nvPr/>
          </p:nvSpPr>
          <p:spPr bwMode="auto">
            <a:xfrm>
              <a:off x="432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7" name="Line 77"/>
            <p:cNvSpPr>
              <a:spLocks noChangeShapeType="1"/>
            </p:cNvSpPr>
            <p:nvPr/>
          </p:nvSpPr>
          <p:spPr bwMode="auto">
            <a:xfrm>
              <a:off x="480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8" name="Line 78"/>
            <p:cNvSpPr>
              <a:spLocks noChangeShapeType="1"/>
            </p:cNvSpPr>
            <p:nvPr/>
          </p:nvSpPr>
          <p:spPr bwMode="auto">
            <a:xfrm>
              <a:off x="528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9" name="Line 79"/>
            <p:cNvSpPr>
              <a:spLocks noChangeShapeType="1"/>
            </p:cNvSpPr>
            <p:nvPr/>
          </p:nvSpPr>
          <p:spPr bwMode="auto">
            <a:xfrm>
              <a:off x="576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0" name="Line 80"/>
            <p:cNvSpPr>
              <a:spLocks noChangeShapeType="1"/>
            </p:cNvSpPr>
            <p:nvPr/>
          </p:nvSpPr>
          <p:spPr bwMode="auto">
            <a:xfrm>
              <a:off x="624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1" name="Line 81"/>
            <p:cNvSpPr>
              <a:spLocks noChangeShapeType="1"/>
            </p:cNvSpPr>
            <p:nvPr/>
          </p:nvSpPr>
          <p:spPr bwMode="auto">
            <a:xfrm>
              <a:off x="672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2" name="Line 82"/>
            <p:cNvSpPr>
              <a:spLocks noChangeShapeType="1"/>
            </p:cNvSpPr>
            <p:nvPr/>
          </p:nvSpPr>
          <p:spPr bwMode="auto">
            <a:xfrm>
              <a:off x="720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3" name="Line 83"/>
            <p:cNvSpPr>
              <a:spLocks noChangeShapeType="1"/>
            </p:cNvSpPr>
            <p:nvPr/>
          </p:nvSpPr>
          <p:spPr bwMode="auto">
            <a:xfrm>
              <a:off x="768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4" name="Line 84"/>
            <p:cNvSpPr>
              <a:spLocks noChangeShapeType="1"/>
            </p:cNvSpPr>
            <p:nvPr/>
          </p:nvSpPr>
          <p:spPr bwMode="auto">
            <a:xfrm>
              <a:off x="816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5" name="Line 85"/>
            <p:cNvSpPr>
              <a:spLocks noChangeShapeType="1"/>
            </p:cNvSpPr>
            <p:nvPr/>
          </p:nvSpPr>
          <p:spPr bwMode="auto">
            <a:xfrm>
              <a:off x="864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6" name="Line 86"/>
            <p:cNvSpPr>
              <a:spLocks noChangeShapeType="1"/>
            </p:cNvSpPr>
            <p:nvPr/>
          </p:nvSpPr>
          <p:spPr bwMode="auto">
            <a:xfrm>
              <a:off x="912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7" name="Line 87"/>
            <p:cNvSpPr>
              <a:spLocks noChangeShapeType="1"/>
            </p:cNvSpPr>
            <p:nvPr/>
          </p:nvSpPr>
          <p:spPr bwMode="auto">
            <a:xfrm>
              <a:off x="960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8" name="Line 88"/>
            <p:cNvSpPr>
              <a:spLocks noChangeShapeType="1"/>
            </p:cNvSpPr>
            <p:nvPr/>
          </p:nvSpPr>
          <p:spPr bwMode="auto">
            <a:xfrm>
              <a:off x="1008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9" name="Line 89"/>
            <p:cNvSpPr>
              <a:spLocks noChangeShapeType="1"/>
            </p:cNvSpPr>
            <p:nvPr/>
          </p:nvSpPr>
          <p:spPr bwMode="auto">
            <a:xfrm>
              <a:off x="1056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70" name="AutoShape 90"/>
          <p:cNvSpPr>
            <a:spLocks noChangeArrowheads="1"/>
          </p:cNvSpPr>
          <p:nvPr/>
        </p:nvSpPr>
        <p:spPr bwMode="auto">
          <a:xfrm flipH="1">
            <a:off x="0" y="5257800"/>
            <a:ext cx="1524000" cy="685800"/>
          </a:xfrm>
          <a:prstGeom prst="parallelogram">
            <a:avLst>
              <a:gd name="adj" fmla="val 42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771" name="Group 91"/>
          <p:cNvGrpSpPr>
            <a:grpSpLocks/>
          </p:cNvGrpSpPr>
          <p:nvPr/>
        </p:nvGrpSpPr>
        <p:grpSpPr bwMode="auto">
          <a:xfrm>
            <a:off x="228600" y="4800600"/>
            <a:ext cx="1143000" cy="990600"/>
            <a:chOff x="336" y="2640"/>
            <a:chExt cx="720" cy="624"/>
          </a:xfrm>
        </p:grpSpPr>
        <p:sp>
          <p:nvSpPr>
            <p:cNvPr id="455772" name="Line 92"/>
            <p:cNvSpPr>
              <a:spLocks noChangeShapeType="1"/>
            </p:cNvSpPr>
            <p:nvPr/>
          </p:nvSpPr>
          <p:spPr bwMode="auto">
            <a:xfrm flipV="1">
              <a:off x="336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3" name="Line 93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4" name="Line 94"/>
            <p:cNvSpPr>
              <a:spLocks noChangeShapeType="1"/>
            </p:cNvSpPr>
            <p:nvPr/>
          </p:nvSpPr>
          <p:spPr bwMode="auto">
            <a:xfrm flipV="1">
              <a:off x="432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5" name="Line 95"/>
            <p:cNvSpPr>
              <a:spLocks noChangeShapeType="1"/>
            </p:cNvSpPr>
            <p:nvPr/>
          </p:nvSpPr>
          <p:spPr bwMode="auto">
            <a:xfrm flipV="1">
              <a:off x="480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6" name="Line 96"/>
            <p:cNvSpPr>
              <a:spLocks noChangeShapeType="1"/>
            </p:cNvSpPr>
            <p:nvPr/>
          </p:nvSpPr>
          <p:spPr bwMode="auto">
            <a:xfrm flipV="1">
              <a:off x="528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7" name="Line 97"/>
            <p:cNvSpPr>
              <a:spLocks noChangeShapeType="1"/>
            </p:cNvSpPr>
            <p:nvPr/>
          </p:nvSpPr>
          <p:spPr bwMode="auto">
            <a:xfrm flipV="1">
              <a:off x="576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8" name="Line 98"/>
            <p:cNvSpPr>
              <a:spLocks noChangeShapeType="1"/>
            </p:cNvSpPr>
            <p:nvPr/>
          </p:nvSpPr>
          <p:spPr bwMode="auto">
            <a:xfrm flipV="1">
              <a:off x="624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9" name="Line 99"/>
            <p:cNvSpPr>
              <a:spLocks noChangeShapeType="1"/>
            </p:cNvSpPr>
            <p:nvPr/>
          </p:nvSpPr>
          <p:spPr bwMode="auto">
            <a:xfrm flipV="1">
              <a:off x="672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0" name="Line 100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1" name="Line 101"/>
            <p:cNvSpPr>
              <a:spLocks noChangeShapeType="1"/>
            </p:cNvSpPr>
            <p:nvPr/>
          </p:nvSpPr>
          <p:spPr bwMode="auto">
            <a:xfrm flipV="1">
              <a:off x="768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2" name="Line 102"/>
            <p:cNvSpPr>
              <a:spLocks noChangeShapeType="1"/>
            </p:cNvSpPr>
            <p:nvPr/>
          </p:nvSpPr>
          <p:spPr bwMode="auto">
            <a:xfrm flipV="1">
              <a:off x="816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3" name="Line 103"/>
            <p:cNvSpPr>
              <a:spLocks noChangeShapeType="1"/>
            </p:cNvSpPr>
            <p:nvPr/>
          </p:nvSpPr>
          <p:spPr bwMode="auto">
            <a:xfrm flipV="1">
              <a:off x="864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4" name="Line 104"/>
            <p:cNvSpPr>
              <a:spLocks noChangeShapeType="1"/>
            </p:cNvSpPr>
            <p:nvPr/>
          </p:nvSpPr>
          <p:spPr bwMode="auto">
            <a:xfrm flipV="1">
              <a:off x="912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5" name="Line 105"/>
            <p:cNvSpPr>
              <a:spLocks noChangeShapeType="1"/>
            </p:cNvSpPr>
            <p:nvPr/>
          </p:nvSpPr>
          <p:spPr bwMode="auto">
            <a:xfrm flipV="1">
              <a:off x="960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6" name="Line 106"/>
            <p:cNvSpPr>
              <a:spLocks noChangeShapeType="1"/>
            </p:cNvSpPr>
            <p:nvPr/>
          </p:nvSpPr>
          <p:spPr bwMode="auto">
            <a:xfrm flipV="1">
              <a:off x="1008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7" name="Line 107"/>
            <p:cNvSpPr>
              <a:spLocks noChangeShapeType="1"/>
            </p:cNvSpPr>
            <p:nvPr/>
          </p:nvSpPr>
          <p:spPr bwMode="auto">
            <a:xfrm flipV="1">
              <a:off x="1056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88" name="Line 108"/>
          <p:cNvSpPr>
            <a:spLocks noChangeShapeType="1"/>
          </p:cNvSpPr>
          <p:nvPr/>
        </p:nvSpPr>
        <p:spPr bwMode="auto">
          <a:xfrm flipV="1">
            <a:off x="838200" y="5181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789" name="Object 109"/>
          <p:cNvGraphicFramePr>
            <a:graphicFrameLocks noChangeAspect="1"/>
          </p:cNvGraphicFramePr>
          <p:nvPr/>
        </p:nvGraphicFramePr>
        <p:xfrm>
          <a:off x="603250" y="47180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7180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5790" name="Picture 110" descr="j02372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791" name="Line 111"/>
          <p:cNvSpPr>
            <a:spLocks noChangeShapeType="1"/>
          </p:cNvSpPr>
          <p:nvPr/>
        </p:nvSpPr>
        <p:spPr bwMode="auto">
          <a:xfrm>
            <a:off x="6934200" y="6019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2" name="Line 112"/>
          <p:cNvSpPr>
            <a:spLocks noChangeShapeType="1"/>
          </p:cNvSpPr>
          <p:nvPr/>
        </p:nvSpPr>
        <p:spPr bwMode="auto">
          <a:xfrm>
            <a:off x="6934200" y="6172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3" name="Line 113"/>
          <p:cNvSpPr>
            <a:spLocks noChangeShapeType="1"/>
          </p:cNvSpPr>
          <p:nvPr/>
        </p:nvSpPr>
        <p:spPr bwMode="auto">
          <a:xfrm>
            <a:off x="7239000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4" name="Line 114"/>
          <p:cNvSpPr>
            <a:spLocks noChangeShapeType="1"/>
          </p:cNvSpPr>
          <p:nvPr/>
        </p:nvSpPr>
        <p:spPr bwMode="auto">
          <a:xfrm>
            <a:off x="7239000" y="617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5795" name="Group 115"/>
          <p:cNvGrpSpPr>
            <a:grpSpLocks/>
          </p:cNvGrpSpPr>
          <p:nvPr/>
        </p:nvGrpSpPr>
        <p:grpSpPr bwMode="auto">
          <a:xfrm>
            <a:off x="5867400" y="5410200"/>
            <a:ext cx="1371600" cy="457200"/>
            <a:chOff x="3552" y="2016"/>
            <a:chExt cx="864" cy="288"/>
          </a:xfrm>
        </p:grpSpPr>
        <p:sp>
          <p:nvSpPr>
            <p:cNvPr id="455796" name="Line 116"/>
            <p:cNvSpPr>
              <a:spLocks noChangeShapeType="1"/>
            </p:cNvSpPr>
            <p:nvPr/>
          </p:nvSpPr>
          <p:spPr bwMode="auto">
            <a:xfrm flipV="1">
              <a:off x="3696" y="2016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7" name="Line 117"/>
            <p:cNvSpPr>
              <a:spLocks noChangeShapeType="1"/>
            </p:cNvSpPr>
            <p:nvPr/>
          </p:nvSpPr>
          <p:spPr bwMode="auto">
            <a:xfrm flipH="1" flipV="1">
              <a:off x="3744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8" name="Line 118"/>
            <p:cNvSpPr>
              <a:spLocks noChangeShapeType="1"/>
            </p:cNvSpPr>
            <p:nvPr/>
          </p:nvSpPr>
          <p:spPr bwMode="auto">
            <a:xfrm flipV="1">
              <a:off x="3840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9" name="Line 119"/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0" name="Line 120"/>
            <p:cNvSpPr>
              <a:spLocks noChangeShapeType="1"/>
            </p:cNvSpPr>
            <p:nvPr/>
          </p:nvSpPr>
          <p:spPr bwMode="auto">
            <a:xfrm flipH="1">
              <a:off x="427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1" name="Line 121"/>
            <p:cNvSpPr>
              <a:spLocks noChangeShapeType="1"/>
            </p:cNvSpPr>
            <p:nvPr/>
          </p:nvSpPr>
          <p:spPr bwMode="auto">
            <a:xfrm flipH="1" flipV="1">
              <a:off x="3936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2" name="Line 122"/>
            <p:cNvSpPr>
              <a:spLocks noChangeShapeType="1"/>
            </p:cNvSpPr>
            <p:nvPr/>
          </p:nvSpPr>
          <p:spPr bwMode="auto">
            <a:xfrm flipV="1">
              <a:off x="4032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3" name="Line 123"/>
            <p:cNvSpPr>
              <a:spLocks noChangeShapeType="1"/>
            </p:cNvSpPr>
            <p:nvPr/>
          </p:nvSpPr>
          <p:spPr bwMode="auto">
            <a:xfrm flipV="1">
              <a:off x="4224" y="2160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4" name="Line 124"/>
            <p:cNvSpPr>
              <a:spLocks noChangeShapeType="1"/>
            </p:cNvSpPr>
            <p:nvPr/>
          </p:nvSpPr>
          <p:spPr bwMode="auto">
            <a:xfrm flipH="1" flipV="1">
              <a:off x="4128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805" name="Line 125"/>
          <p:cNvSpPr>
            <a:spLocks noChangeShapeType="1"/>
          </p:cNvSpPr>
          <p:nvPr/>
        </p:nvSpPr>
        <p:spPr bwMode="auto">
          <a:xfrm>
            <a:off x="5867400" y="5638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06" name="Line 126"/>
          <p:cNvSpPr>
            <a:spLocks noChangeShapeType="1"/>
          </p:cNvSpPr>
          <p:nvPr/>
        </p:nvSpPr>
        <p:spPr bwMode="auto">
          <a:xfrm flipH="1">
            <a:off x="5867400" y="6553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1" name="Line 131"/>
          <p:cNvSpPr>
            <a:spLocks noChangeShapeType="1"/>
          </p:cNvSpPr>
          <p:nvPr/>
        </p:nvSpPr>
        <p:spPr bwMode="auto">
          <a:xfrm flipH="1">
            <a:off x="8305800" y="6019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2" name="Line 132"/>
          <p:cNvSpPr>
            <a:spLocks noChangeShapeType="1"/>
          </p:cNvSpPr>
          <p:nvPr/>
        </p:nvSpPr>
        <p:spPr bwMode="auto">
          <a:xfrm flipH="1">
            <a:off x="8458200" y="617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3" name="Line 133"/>
          <p:cNvSpPr>
            <a:spLocks noChangeShapeType="1"/>
          </p:cNvSpPr>
          <p:nvPr/>
        </p:nvSpPr>
        <p:spPr bwMode="auto">
          <a:xfrm flipH="1">
            <a:off x="8153400" y="6553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5810" name="Group 130"/>
          <p:cNvGrpSpPr>
            <a:grpSpLocks/>
          </p:cNvGrpSpPr>
          <p:nvPr/>
        </p:nvGrpSpPr>
        <p:grpSpPr bwMode="auto">
          <a:xfrm>
            <a:off x="7543800" y="6400800"/>
            <a:ext cx="698500" cy="190500"/>
            <a:chOff x="2880" y="2160"/>
            <a:chExt cx="440" cy="120"/>
          </a:xfrm>
        </p:grpSpPr>
        <p:sp>
          <p:nvSpPr>
            <p:cNvPr id="455809" name="Line 129"/>
            <p:cNvSpPr>
              <a:spLocks noChangeShapeType="1"/>
            </p:cNvSpPr>
            <p:nvPr/>
          </p:nvSpPr>
          <p:spPr bwMode="auto">
            <a:xfrm flipH="1">
              <a:off x="2880" y="2160"/>
              <a:ext cx="43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07" name="Oval 127"/>
            <p:cNvSpPr>
              <a:spLocks noChangeArrowheads="1"/>
            </p:cNvSpPr>
            <p:nvPr/>
          </p:nvSpPr>
          <p:spPr bwMode="auto">
            <a:xfrm>
              <a:off x="2888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8" name="Oval 128"/>
            <p:cNvSpPr>
              <a:spLocks noChangeArrowheads="1"/>
            </p:cNvSpPr>
            <p:nvPr/>
          </p:nvSpPr>
          <p:spPr bwMode="auto">
            <a:xfrm>
              <a:off x="3272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814" name="Line 134"/>
          <p:cNvSpPr>
            <a:spLocks noChangeShapeType="1"/>
          </p:cNvSpPr>
          <p:nvPr/>
        </p:nvSpPr>
        <p:spPr bwMode="auto">
          <a:xfrm flipH="1">
            <a:off x="8610600" y="617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5" name="Line 135"/>
          <p:cNvSpPr>
            <a:spLocks noChangeShapeType="1"/>
          </p:cNvSpPr>
          <p:nvPr/>
        </p:nvSpPr>
        <p:spPr bwMode="auto">
          <a:xfrm flipH="1">
            <a:off x="8610600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6" name="Text Box 136"/>
          <p:cNvSpPr txBox="1"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+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17" name="Text Box 137"/>
          <p:cNvSpPr txBox="1">
            <a:spLocks noChangeArrowheads="1"/>
          </p:cNvSpPr>
          <p:nvPr/>
        </p:nvSpPr>
        <p:spPr bwMode="auto">
          <a:xfrm>
            <a:off x="86106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-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18" name="AutoShape 138"/>
          <p:cNvSpPr>
            <a:spLocks noChangeArrowheads="1"/>
          </p:cNvSpPr>
          <p:nvPr/>
        </p:nvSpPr>
        <p:spPr bwMode="auto">
          <a:xfrm>
            <a:off x="6934200" y="2057400"/>
            <a:ext cx="1828800" cy="2590800"/>
          </a:xfrm>
          <a:prstGeom prst="can">
            <a:avLst>
              <a:gd name="adj" fmla="val 44441"/>
            </a:avLst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19" name="Oval 13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455820" name="Text Box 140"/>
          <p:cNvSpPr txBox="1">
            <a:spLocks noChangeArrowheads="1"/>
          </p:cNvSpPr>
          <p:nvPr/>
        </p:nvSpPr>
        <p:spPr bwMode="auto">
          <a:xfrm>
            <a:off x="75438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455821" name="Line 141"/>
          <p:cNvSpPr>
            <a:spLocks noChangeShapeType="1"/>
          </p:cNvSpPr>
          <p:nvPr/>
        </p:nvSpPr>
        <p:spPr bwMode="auto">
          <a:xfrm>
            <a:off x="8915400" y="2438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2" name="Line 142"/>
          <p:cNvSpPr>
            <a:spLocks noChangeShapeType="1"/>
          </p:cNvSpPr>
          <p:nvPr/>
        </p:nvSpPr>
        <p:spPr bwMode="auto">
          <a:xfrm>
            <a:off x="8915400" y="3352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3" name="Text Box 143"/>
          <p:cNvSpPr txBox="1">
            <a:spLocks noChangeArrowheads="1"/>
          </p:cNvSpPr>
          <p:nvPr/>
        </p:nvSpPr>
        <p:spPr bwMode="auto">
          <a:xfrm>
            <a:off x="8763000" y="3581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4" name="Text Box 144"/>
          <p:cNvSpPr txBox="1">
            <a:spLocks noChangeArrowheads="1"/>
          </p:cNvSpPr>
          <p:nvPr/>
        </p:nvSpPr>
        <p:spPr bwMode="auto">
          <a:xfrm>
            <a:off x="87630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5" name="Line 145"/>
          <p:cNvSpPr>
            <a:spLocks noChangeShapeType="1"/>
          </p:cNvSpPr>
          <p:nvPr/>
        </p:nvSpPr>
        <p:spPr bwMode="auto">
          <a:xfrm>
            <a:off x="7848600" y="4724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6" name="Text Box 146"/>
          <p:cNvSpPr txBox="1">
            <a:spLocks noChangeArrowheads="1"/>
          </p:cNvSpPr>
          <p:nvPr/>
        </p:nvSpPr>
        <p:spPr bwMode="auto">
          <a:xfrm>
            <a:off x="81534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7" name="Line 147"/>
          <p:cNvSpPr>
            <a:spLocks noChangeShapeType="1"/>
          </p:cNvSpPr>
          <p:nvPr/>
        </p:nvSpPr>
        <p:spPr bwMode="auto">
          <a:xfrm flipV="1">
            <a:off x="8305800" y="1676400"/>
            <a:ext cx="0" cy="768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28" name="Object 148"/>
          <p:cNvGraphicFramePr>
            <a:graphicFrameLocks noChangeAspect="1"/>
          </p:cNvGraphicFramePr>
          <p:nvPr/>
        </p:nvGraphicFramePr>
        <p:xfrm>
          <a:off x="8001000" y="17462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7462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29" name="Line 149"/>
          <p:cNvSpPr>
            <a:spLocks noChangeShapeType="1"/>
          </p:cNvSpPr>
          <p:nvPr/>
        </p:nvSpPr>
        <p:spPr bwMode="auto">
          <a:xfrm flipV="1">
            <a:off x="8305800" y="1828800"/>
            <a:ext cx="228600" cy="615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30" name="Object 150"/>
          <p:cNvGraphicFramePr>
            <a:graphicFrameLocks noChangeAspect="1"/>
          </p:cNvGraphicFramePr>
          <p:nvPr/>
        </p:nvGraphicFramePr>
        <p:xfrm>
          <a:off x="8610600" y="1752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752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31" name="Line 151"/>
          <p:cNvSpPr>
            <a:spLocks noChangeShapeType="1"/>
          </p:cNvSpPr>
          <p:nvPr/>
        </p:nvSpPr>
        <p:spPr bwMode="auto">
          <a:xfrm flipV="1">
            <a:off x="7848600" y="2438400"/>
            <a:ext cx="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2" name="Line 152"/>
          <p:cNvSpPr>
            <a:spLocks noChangeShapeType="1"/>
          </p:cNvSpPr>
          <p:nvPr/>
        </p:nvSpPr>
        <p:spPr bwMode="auto">
          <a:xfrm flipH="1" flipV="1">
            <a:off x="7848600" y="2438400"/>
            <a:ext cx="4572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3" name="Line 153"/>
          <p:cNvSpPr>
            <a:spLocks noChangeShapeType="1"/>
          </p:cNvSpPr>
          <p:nvPr/>
        </p:nvSpPr>
        <p:spPr bwMode="auto">
          <a:xfrm flipV="1">
            <a:off x="7848600" y="2438400"/>
            <a:ext cx="45720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4" name="Text Box 154"/>
          <p:cNvSpPr txBox="1">
            <a:spLocks noChangeArrowheads="1"/>
          </p:cNvSpPr>
          <p:nvPr/>
        </p:nvSpPr>
        <p:spPr bwMode="auto">
          <a:xfrm>
            <a:off x="74676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5" name="Text Box 155"/>
          <p:cNvSpPr txBox="1">
            <a:spLocks noChangeArrowheads="1"/>
          </p:cNvSpPr>
          <p:nvPr/>
        </p:nvSpPr>
        <p:spPr bwMode="auto">
          <a:xfrm>
            <a:off x="77724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s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6" name="Text Box 156"/>
          <p:cNvSpPr txBox="1">
            <a:spLocks noChangeArrowheads="1"/>
          </p:cNvSpPr>
          <p:nvPr/>
        </p:nvSpPr>
        <p:spPr bwMode="auto">
          <a:xfrm>
            <a:off x="79248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7" name="Text Box 157"/>
          <p:cNvSpPr txBox="1">
            <a:spLocks noChangeArrowheads="1"/>
          </p:cNvSpPr>
          <p:nvPr/>
        </p:nvSpPr>
        <p:spPr bwMode="auto">
          <a:xfrm>
            <a:off x="76962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55838" name="AutoShape 158"/>
          <p:cNvSpPr>
            <a:spLocks noChangeArrowheads="1"/>
          </p:cNvSpPr>
          <p:nvPr/>
        </p:nvSpPr>
        <p:spPr bwMode="auto">
          <a:xfrm>
            <a:off x="7391400" y="2286000"/>
            <a:ext cx="990600" cy="304800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39" name="Line 159"/>
          <p:cNvSpPr>
            <a:spLocks noChangeShapeType="1"/>
          </p:cNvSpPr>
          <p:nvPr/>
        </p:nvSpPr>
        <p:spPr bwMode="auto">
          <a:xfrm flipH="1" flipV="1">
            <a:off x="6248400" y="2743200"/>
            <a:ext cx="685800" cy="311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40" name="Object 160"/>
          <p:cNvGraphicFramePr>
            <a:graphicFrameLocks noChangeAspect="1"/>
          </p:cNvGraphicFramePr>
          <p:nvPr/>
        </p:nvGraphicFramePr>
        <p:xfrm>
          <a:off x="6096000" y="235585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5585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41" name="Line 161"/>
          <p:cNvSpPr>
            <a:spLocks noChangeShapeType="1"/>
          </p:cNvSpPr>
          <p:nvPr/>
        </p:nvSpPr>
        <p:spPr bwMode="auto">
          <a:xfrm flipH="1">
            <a:off x="6934200" y="34290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2" name="Line 162"/>
          <p:cNvSpPr>
            <a:spLocks noChangeShapeType="1"/>
          </p:cNvSpPr>
          <p:nvPr/>
        </p:nvSpPr>
        <p:spPr bwMode="auto">
          <a:xfrm flipH="1">
            <a:off x="6934200" y="3048000"/>
            <a:ext cx="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3" name="Line 163"/>
          <p:cNvSpPr>
            <a:spLocks noChangeShapeType="1"/>
          </p:cNvSpPr>
          <p:nvPr/>
        </p:nvSpPr>
        <p:spPr bwMode="auto">
          <a:xfrm flipH="1" flipV="1">
            <a:off x="6934200" y="3048000"/>
            <a:ext cx="91440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4" name="Text Box 164"/>
          <p:cNvSpPr txBox="1">
            <a:spLocks noChangeArrowheads="1"/>
          </p:cNvSpPr>
          <p:nvPr/>
        </p:nvSpPr>
        <p:spPr bwMode="auto">
          <a:xfrm>
            <a:off x="70104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5" name="Line 165"/>
          <p:cNvSpPr>
            <a:spLocks noChangeShapeType="1"/>
          </p:cNvSpPr>
          <p:nvPr/>
        </p:nvSpPr>
        <p:spPr bwMode="auto">
          <a:xfrm rot="16200000" flipV="1">
            <a:off x="6591300" y="27051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46" name="Object 166"/>
          <p:cNvGraphicFramePr>
            <a:graphicFrameLocks noChangeAspect="1"/>
          </p:cNvGraphicFramePr>
          <p:nvPr/>
        </p:nvGraphicFramePr>
        <p:xfrm>
          <a:off x="6096000" y="31242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242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47" name="Text Box 167"/>
          <p:cNvSpPr txBox="1">
            <a:spLocks noChangeArrowheads="1"/>
          </p:cNvSpPr>
          <p:nvPr/>
        </p:nvSpPr>
        <p:spPr bwMode="auto">
          <a:xfrm>
            <a:off x="65532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z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8" name="Text Box 168"/>
          <p:cNvSpPr txBox="1">
            <a:spLocks noChangeArrowheads="1"/>
          </p:cNvSpPr>
          <p:nvPr/>
        </p:nvSpPr>
        <p:spPr bwMode="auto">
          <a:xfrm>
            <a:off x="70104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9" name="AutoShape 169"/>
          <p:cNvSpPr>
            <a:spLocks noChangeArrowheads="1"/>
          </p:cNvSpPr>
          <p:nvPr/>
        </p:nvSpPr>
        <p:spPr bwMode="auto">
          <a:xfrm>
            <a:off x="6934200" y="2819400"/>
            <a:ext cx="1828800" cy="533400"/>
          </a:xfrm>
          <a:custGeom>
            <a:avLst/>
            <a:gdLst>
              <a:gd name="G0" fmla="+- 1050 0 0"/>
              <a:gd name="G1" fmla="+- 21600 0 1050"/>
              <a:gd name="G2" fmla="+- 21600 0 10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0" y="10800"/>
                </a:moveTo>
                <a:cubicBezTo>
                  <a:pt x="1050" y="16185"/>
                  <a:pt x="5415" y="20550"/>
                  <a:pt x="10800" y="20550"/>
                </a:cubicBezTo>
                <a:cubicBezTo>
                  <a:pt x="16185" y="20550"/>
                  <a:pt x="20550" y="16185"/>
                  <a:pt x="20550" y="10800"/>
                </a:cubicBezTo>
                <a:cubicBezTo>
                  <a:pt x="20550" y="5415"/>
                  <a:pt x="16185" y="1050"/>
                  <a:pt x="10800" y="1050"/>
                </a:cubicBezTo>
                <a:cubicBezTo>
                  <a:pt x="5415" y="1050"/>
                  <a:pt x="1050" y="5415"/>
                  <a:pt x="105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0" name="Text Box 170"/>
          <p:cNvSpPr txBox="1">
            <a:spLocks noChangeArrowheads="1"/>
          </p:cNvSpPr>
          <p:nvPr/>
        </p:nvSpPr>
        <p:spPr bwMode="auto">
          <a:xfrm>
            <a:off x="81534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55851" name="Rectangle 171"/>
          <p:cNvSpPr>
            <a:spLocks noChangeArrowheads="1"/>
          </p:cNvSpPr>
          <p:nvPr/>
        </p:nvSpPr>
        <p:spPr bwMode="auto">
          <a:xfrm>
            <a:off x="3848100" y="2514600"/>
            <a:ext cx="990600" cy="35052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2" name="Arc 172"/>
          <p:cNvSpPr>
            <a:spLocks/>
          </p:cNvSpPr>
          <p:nvPr/>
        </p:nvSpPr>
        <p:spPr bwMode="auto">
          <a:xfrm flipV="1">
            <a:off x="3848100" y="5956300"/>
            <a:ext cx="990600" cy="476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7 w 43200"/>
              <a:gd name="T1" fmla="*/ 22463 h 22463"/>
              <a:gd name="T2" fmla="*/ 43200 w 43200"/>
              <a:gd name="T3" fmla="*/ 21600 h 22463"/>
              <a:gd name="T4" fmla="*/ 21600 w 43200"/>
              <a:gd name="T5" fmla="*/ 21600 h 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63" fill="none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63" stroke="0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3" name="Arc 173"/>
          <p:cNvSpPr>
            <a:spLocks/>
          </p:cNvSpPr>
          <p:nvPr/>
        </p:nvSpPr>
        <p:spPr bwMode="auto">
          <a:xfrm>
            <a:off x="3848100" y="2095500"/>
            <a:ext cx="990600" cy="476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7 w 43200"/>
              <a:gd name="T1" fmla="*/ 22463 h 22463"/>
              <a:gd name="T2" fmla="*/ 43200 w 43200"/>
              <a:gd name="T3" fmla="*/ 21600 h 22463"/>
              <a:gd name="T4" fmla="*/ 21600 w 43200"/>
              <a:gd name="T5" fmla="*/ 21600 h 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63" fill="none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63" stroke="0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4" name="Rectangle 174"/>
          <p:cNvSpPr>
            <a:spLocks noChangeArrowheads="1"/>
          </p:cNvSpPr>
          <p:nvPr/>
        </p:nvSpPr>
        <p:spPr bwMode="auto">
          <a:xfrm>
            <a:off x="2667000" y="5105400"/>
            <a:ext cx="1219200" cy="381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5" name="Line 175"/>
          <p:cNvSpPr>
            <a:spLocks noChangeShapeType="1"/>
          </p:cNvSpPr>
          <p:nvPr/>
        </p:nvSpPr>
        <p:spPr bwMode="auto">
          <a:xfrm>
            <a:off x="2667000" y="5105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6" name="Line 176"/>
          <p:cNvSpPr>
            <a:spLocks noChangeShapeType="1"/>
          </p:cNvSpPr>
          <p:nvPr/>
        </p:nvSpPr>
        <p:spPr bwMode="auto">
          <a:xfrm>
            <a:off x="2667000" y="5486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7" name="Rectangle 177"/>
          <p:cNvSpPr>
            <a:spLocks noChangeArrowheads="1"/>
          </p:cNvSpPr>
          <p:nvPr/>
        </p:nvSpPr>
        <p:spPr bwMode="auto">
          <a:xfrm>
            <a:off x="4800600" y="2819400"/>
            <a:ext cx="1219200" cy="381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8" name="Line 178"/>
          <p:cNvSpPr>
            <a:spLocks noChangeShapeType="1"/>
          </p:cNvSpPr>
          <p:nvPr/>
        </p:nvSpPr>
        <p:spPr bwMode="auto">
          <a:xfrm>
            <a:off x="4800600" y="2819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9" name="Line 179"/>
          <p:cNvSpPr>
            <a:spLocks noChangeShapeType="1"/>
          </p:cNvSpPr>
          <p:nvPr/>
        </p:nvSpPr>
        <p:spPr bwMode="auto">
          <a:xfrm>
            <a:off x="4800600" y="3200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0" name="Rectangle 180"/>
          <p:cNvSpPr>
            <a:spLocks noChangeArrowheads="1"/>
          </p:cNvSpPr>
          <p:nvPr/>
        </p:nvSpPr>
        <p:spPr bwMode="auto">
          <a:xfrm>
            <a:off x="4191000" y="2057400"/>
            <a:ext cx="304800" cy="76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861" name="Group 181"/>
          <p:cNvGrpSpPr>
            <a:grpSpLocks/>
          </p:cNvGrpSpPr>
          <p:nvPr/>
        </p:nvGrpSpPr>
        <p:grpSpPr bwMode="auto">
          <a:xfrm flipV="1">
            <a:off x="3276600" y="3581400"/>
            <a:ext cx="457200" cy="228600"/>
            <a:chOff x="2736" y="1632"/>
            <a:chExt cx="288" cy="144"/>
          </a:xfrm>
        </p:grpSpPr>
        <p:sp>
          <p:nvSpPr>
            <p:cNvPr id="455862" name="Line 182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3" name="Line 183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4" name="Line 184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5" name="Line 185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866" name="Line 186"/>
          <p:cNvSpPr>
            <a:spLocks noChangeShapeType="1"/>
          </p:cNvSpPr>
          <p:nvPr/>
        </p:nvSpPr>
        <p:spPr bwMode="auto">
          <a:xfrm flipV="1">
            <a:off x="3505200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7" name="Line 187"/>
          <p:cNvSpPr>
            <a:spLocks noChangeShapeType="1"/>
          </p:cNvSpPr>
          <p:nvPr/>
        </p:nvSpPr>
        <p:spPr bwMode="auto">
          <a:xfrm flipH="1" flipV="1">
            <a:off x="3505200" y="1981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8" name="Line 188"/>
          <p:cNvSpPr>
            <a:spLocks noChangeShapeType="1"/>
          </p:cNvSpPr>
          <p:nvPr/>
        </p:nvSpPr>
        <p:spPr bwMode="auto">
          <a:xfrm flipH="1" flipV="1">
            <a:off x="3505200" y="3810000"/>
            <a:ext cx="0" cy="94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9" name="Line 189"/>
          <p:cNvSpPr>
            <a:spLocks noChangeShapeType="1"/>
          </p:cNvSpPr>
          <p:nvPr/>
        </p:nvSpPr>
        <p:spPr bwMode="auto">
          <a:xfrm flipV="1">
            <a:off x="35052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70" name="Text Box 190"/>
          <p:cNvSpPr txBox="1">
            <a:spLocks noChangeArrowheads="1"/>
          </p:cNvSpPr>
          <p:nvPr/>
        </p:nvSpPr>
        <p:spPr bwMode="auto">
          <a:xfrm>
            <a:off x="1981200" y="34607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50 kV</a:t>
            </a:r>
          </a:p>
        </p:txBody>
      </p:sp>
      <p:grpSp>
        <p:nvGrpSpPr>
          <p:cNvPr id="455871" name="Group 191"/>
          <p:cNvGrpSpPr>
            <a:grpSpLocks/>
          </p:cNvGrpSpPr>
          <p:nvPr/>
        </p:nvGrpSpPr>
        <p:grpSpPr bwMode="auto">
          <a:xfrm>
            <a:off x="3276600" y="4756150"/>
            <a:ext cx="457200" cy="228600"/>
            <a:chOff x="1872" y="3408"/>
            <a:chExt cx="288" cy="144"/>
          </a:xfrm>
        </p:grpSpPr>
        <p:sp>
          <p:nvSpPr>
            <p:cNvPr id="455872" name="Line 192"/>
            <p:cNvSpPr>
              <a:spLocks noChangeShapeType="1"/>
            </p:cNvSpPr>
            <p:nvPr/>
          </p:nvSpPr>
          <p:spPr bwMode="auto">
            <a:xfrm>
              <a:off x="1872" y="3456"/>
              <a:ext cx="28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3" name="Line 193"/>
            <p:cNvSpPr>
              <a:spLocks noChangeShapeType="1"/>
            </p:cNvSpPr>
            <p:nvPr/>
          </p:nvSpPr>
          <p:spPr bwMode="auto">
            <a:xfrm>
              <a:off x="1920" y="3504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4" name="Line 194"/>
            <p:cNvSpPr>
              <a:spLocks noChangeShapeType="1"/>
            </p:cNvSpPr>
            <p:nvPr/>
          </p:nvSpPr>
          <p:spPr bwMode="auto">
            <a:xfrm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5" name="Line 195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876" name="Rectangle 196"/>
          <p:cNvSpPr>
            <a:spLocks noChangeArrowheads="1"/>
          </p:cNvSpPr>
          <p:nvPr/>
        </p:nvSpPr>
        <p:spPr bwMode="auto">
          <a:xfrm>
            <a:off x="4191000" y="638175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77" name="AutoShape 197"/>
          <p:cNvSpPr>
            <a:spLocks noChangeArrowheads="1"/>
          </p:cNvSpPr>
          <p:nvPr/>
        </p:nvSpPr>
        <p:spPr bwMode="auto">
          <a:xfrm>
            <a:off x="2743200" y="521335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78" name="Text Box 198"/>
          <p:cNvSpPr txBox="1">
            <a:spLocks noChangeArrowheads="1"/>
          </p:cNvSpPr>
          <p:nvPr/>
        </p:nvSpPr>
        <p:spPr bwMode="auto">
          <a:xfrm>
            <a:off x="2590800" y="567055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Dirty air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55879" name="AutoShape 199"/>
          <p:cNvSpPr>
            <a:spLocks noChangeArrowheads="1"/>
          </p:cNvSpPr>
          <p:nvPr/>
        </p:nvSpPr>
        <p:spPr bwMode="auto">
          <a:xfrm>
            <a:off x="4800600" y="292735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80" name="Text Box 200"/>
          <p:cNvSpPr txBox="1">
            <a:spLocks noChangeArrowheads="1"/>
          </p:cNvSpPr>
          <p:nvPr/>
        </p:nvSpPr>
        <p:spPr bwMode="auto">
          <a:xfrm>
            <a:off x="4953000" y="338455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Cleanair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55881" name="AutoShape 201"/>
          <p:cNvSpPr>
            <a:spLocks noChangeArrowheads="1"/>
          </p:cNvSpPr>
          <p:nvPr/>
        </p:nvSpPr>
        <p:spPr bwMode="auto">
          <a:xfrm rot="5400000">
            <a:off x="3124200" y="3765550"/>
            <a:ext cx="2438400" cy="7620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82" name="Line 202"/>
          <p:cNvSpPr>
            <a:spLocks noChangeShapeType="1"/>
          </p:cNvSpPr>
          <p:nvPr/>
        </p:nvSpPr>
        <p:spPr bwMode="auto">
          <a:xfrm flipH="1" flipV="1">
            <a:off x="4343400" y="1981200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83" name="AutoShape 203"/>
          <p:cNvSpPr>
            <a:spLocks noChangeArrowheads="1"/>
          </p:cNvSpPr>
          <p:nvPr/>
        </p:nvSpPr>
        <p:spPr bwMode="auto">
          <a:xfrm flipV="1">
            <a:off x="4191000" y="589915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884" name="Group 204"/>
          <p:cNvGrpSpPr>
            <a:grpSpLocks/>
          </p:cNvGrpSpPr>
          <p:nvPr/>
        </p:nvGrpSpPr>
        <p:grpSpPr bwMode="auto">
          <a:xfrm>
            <a:off x="4114800" y="3384550"/>
            <a:ext cx="533400" cy="1752600"/>
            <a:chOff x="4416" y="2160"/>
            <a:chExt cx="336" cy="1104"/>
          </a:xfrm>
        </p:grpSpPr>
        <p:sp>
          <p:nvSpPr>
            <p:cNvPr id="455885" name="Oval 205"/>
            <p:cNvSpPr>
              <a:spLocks noChangeArrowheads="1"/>
            </p:cNvSpPr>
            <p:nvPr/>
          </p:nvSpPr>
          <p:spPr bwMode="auto">
            <a:xfrm>
              <a:off x="4464" y="302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6" name="Oval 206"/>
            <p:cNvSpPr>
              <a:spLocks noChangeArrowheads="1"/>
            </p:cNvSpPr>
            <p:nvPr/>
          </p:nvSpPr>
          <p:spPr bwMode="auto">
            <a:xfrm>
              <a:off x="4416" y="25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7" name="Oval 207"/>
            <p:cNvSpPr>
              <a:spLocks noChangeArrowheads="1"/>
            </p:cNvSpPr>
            <p:nvPr/>
          </p:nvSpPr>
          <p:spPr bwMode="auto">
            <a:xfrm>
              <a:off x="4464" y="216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8" name="Oval 208"/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9" name="Oval 209"/>
            <p:cNvSpPr>
              <a:spLocks noChangeArrowheads="1"/>
            </p:cNvSpPr>
            <p:nvPr/>
          </p:nvSpPr>
          <p:spPr bwMode="auto">
            <a:xfrm>
              <a:off x="4656" y="26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90" name="Oval 210"/>
            <p:cNvSpPr>
              <a:spLocks noChangeArrowheads="1"/>
            </p:cNvSpPr>
            <p:nvPr/>
          </p:nvSpPr>
          <p:spPr bwMode="auto">
            <a:xfrm>
              <a:off x="4704" y="28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91" name="Oval 211"/>
            <p:cNvSpPr>
              <a:spLocks noChangeArrowheads="1"/>
            </p:cNvSpPr>
            <p:nvPr/>
          </p:nvSpPr>
          <p:spPr bwMode="auto">
            <a:xfrm>
              <a:off x="4656" y="321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5892" name="Object 212"/>
          <p:cNvGraphicFramePr>
            <a:graphicFrameLocks noChangeAspect="1"/>
          </p:cNvGraphicFramePr>
          <p:nvPr/>
        </p:nvGraphicFramePr>
        <p:xfrm>
          <a:off x="5334000" y="4241800"/>
          <a:ext cx="14303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431640" progId="Equation.DSMT4">
                  <p:embed/>
                </p:oleObj>
              </mc:Choice>
              <mc:Fallback>
                <p:oleObj name="Equation" r:id="rId12" imgW="583920" imgH="431640" progId="Equation.DSMT4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41800"/>
                        <a:ext cx="1430338" cy="93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22977</TotalTime>
  <Words>2758</Words>
  <Application>Microsoft Office PowerPoint</Application>
  <PresentationFormat>On-screen Show (4:3)</PresentationFormat>
  <Paragraphs>486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Cambria Math</vt:lpstr>
      <vt:lpstr>Symbol</vt:lpstr>
      <vt:lpstr>Times New Roman</vt:lpstr>
      <vt:lpstr>Blank Presentation</vt:lpstr>
      <vt:lpstr>Equation</vt:lpstr>
      <vt:lpstr>ISISServer</vt:lpstr>
      <vt:lpstr>Document</vt:lpstr>
      <vt:lpstr>Web Page http://users.wfu.edu/shapiro/Phy11423/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 Lines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596</cp:revision>
  <cp:lastPrinted>1998-03-31T16:12:30Z</cp:lastPrinted>
  <dcterms:created xsi:type="dcterms:W3CDTF">1997-09-10T20:18:06Z</dcterms:created>
  <dcterms:modified xsi:type="dcterms:W3CDTF">2023-01-03T13:46:26Z</dcterms:modified>
</cp:coreProperties>
</file>