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sldIdLst>
    <p:sldId id="705" r:id="rId2"/>
    <p:sldId id="830" r:id="rId3"/>
    <p:sldId id="822" r:id="rId4"/>
    <p:sldId id="832" r:id="rId5"/>
    <p:sldId id="823" r:id="rId6"/>
    <p:sldId id="707" r:id="rId7"/>
    <p:sldId id="840" r:id="rId8"/>
    <p:sldId id="709" r:id="rId9"/>
    <p:sldId id="831" r:id="rId10"/>
    <p:sldId id="711" r:id="rId11"/>
    <p:sldId id="824" r:id="rId12"/>
    <p:sldId id="825" r:id="rId13"/>
    <p:sldId id="712" r:id="rId14"/>
    <p:sldId id="713" r:id="rId15"/>
    <p:sldId id="714" r:id="rId16"/>
    <p:sldId id="715" r:id="rId17"/>
    <p:sldId id="716" r:id="rId18"/>
    <p:sldId id="826" r:id="rId19"/>
    <p:sldId id="827" r:id="rId20"/>
  </p:sldIdLst>
  <p:sldSz cx="9144000" cy="6858000" type="screen4x3"/>
  <p:notesSz cx="69469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9900CC"/>
    <a:srgbClr val="FF0000"/>
    <a:srgbClr val="FFFF00"/>
    <a:srgbClr val="009900"/>
    <a:srgbClr val="99FF66"/>
    <a:srgbClr val="FFFFCC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75" autoAdjust="0"/>
  </p:normalViewPr>
  <p:slideViewPr>
    <p:cSldViewPr>
      <p:cViewPr varScale="1">
        <p:scale>
          <a:sx n="51" d="100"/>
          <a:sy n="51" d="100"/>
        </p:scale>
        <p:origin x="97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08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11.wmf"/><Relationship Id="rId1" Type="http://schemas.openxmlformats.org/officeDocument/2006/relationships/image" Target="../media/image56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image" Target="../media/image62.wmf"/><Relationship Id="rId2" Type="http://schemas.openxmlformats.org/officeDocument/2006/relationships/image" Target="../media/image11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11.wmf"/><Relationship Id="rId7" Type="http://schemas.openxmlformats.org/officeDocument/2006/relationships/image" Target="../media/image66.wmf"/><Relationship Id="rId2" Type="http://schemas.openxmlformats.org/officeDocument/2006/relationships/image" Target="../media/image46.wmf"/><Relationship Id="rId1" Type="http://schemas.openxmlformats.org/officeDocument/2006/relationships/image" Target="../media/image56.wmf"/><Relationship Id="rId6" Type="http://schemas.openxmlformats.org/officeDocument/2006/relationships/image" Target="../media/image65.wmf"/><Relationship Id="rId5" Type="http://schemas.openxmlformats.org/officeDocument/2006/relationships/image" Target="../media/image1.wmf"/><Relationship Id="rId4" Type="http://schemas.openxmlformats.org/officeDocument/2006/relationships/image" Target="../media/image64.wmf"/><Relationship Id="rId9" Type="http://schemas.openxmlformats.org/officeDocument/2006/relationships/image" Target="../media/image68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image" Target="../media/image11.wmf"/><Relationship Id="rId7" Type="http://schemas.openxmlformats.org/officeDocument/2006/relationships/image" Target="../media/image73.wmf"/><Relationship Id="rId2" Type="http://schemas.openxmlformats.org/officeDocument/2006/relationships/image" Target="../media/image46.wmf"/><Relationship Id="rId1" Type="http://schemas.openxmlformats.org/officeDocument/2006/relationships/image" Target="../media/image69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Relationship Id="rId9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.wmf"/><Relationship Id="rId1" Type="http://schemas.openxmlformats.org/officeDocument/2006/relationships/image" Target="../media/image11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18" Type="http://schemas.openxmlformats.org/officeDocument/2006/relationships/image" Target="../media/image3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17" Type="http://schemas.openxmlformats.org/officeDocument/2006/relationships/image" Target="../media/image38.wmf"/><Relationship Id="rId2" Type="http://schemas.openxmlformats.org/officeDocument/2006/relationships/image" Target="../media/image11.wmf"/><Relationship Id="rId16" Type="http://schemas.openxmlformats.org/officeDocument/2006/relationships/image" Target="../media/image37.wmf"/><Relationship Id="rId1" Type="http://schemas.openxmlformats.org/officeDocument/2006/relationships/image" Target="../media/image1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5" Type="http://schemas.openxmlformats.org/officeDocument/2006/relationships/image" Target="../media/image36.wmf"/><Relationship Id="rId10" Type="http://schemas.openxmlformats.org/officeDocument/2006/relationships/image" Target="../media/image31.wmf"/><Relationship Id="rId19" Type="http://schemas.openxmlformats.org/officeDocument/2006/relationships/image" Target="../media/image40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11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5095875" cy="415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99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0938"/>
            <a:ext cx="30099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solidFill>
                  <a:schemeClr val="tx1"/>
                </a:solidFill>
              </a:defRPr>
            </a:lvl1pPr>
          </a:lstStyle>
          <a:p>
            <a:fld id="{E987F08D-4CD3-44BE-ADF0-E42D2A83EE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25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Here use A X normal unit vector for A vector </a:t>
            </a:r>
            <a:r>
              <a:rPr lang="en-US" baseline="0" smtClean="0"/>
              <a:t>of text.</a:t>
            </a:r>
            <a:endParaRPr lang="en-US" baseline="0" dirty="0" smtClean="0"/>
          </a:p>
          <a:p>
            <a:r>
              <a:rPr lang="en-US" dirty="0" smtClean="0"/>
              <a:t>Really when everything</a:t>
            </a:r>
            <a:r>
              <a:rPr lang="en-US" baseline="0" dirty="0" smtClean="0"/>
              <a:t> in integral is constant, you can just multiply.</a:t>
            </a:r>
          </a:p>
          <a:p>
            <a:r>
              <a:rPr lang="en-US" baseline="0" dirty="0" smtClean="0"/>
              <a:t>So, if E dot n is constant along surface – you are OK.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7F08D-4CD3-44BE-ADF0-E42D2A83EE8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13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easy problem first – </a:t>
            </a:r>
            <a:r>
              <a:rPr lang="en-US" smtClean="0"/>
              <a:t>point charge,</a:t>
            </a:r>
            <a:endParaRPr lang="en-US" dirty="0" smtClean="0"/>
          </a:p>
          <a:p>
            <a:r>
              <a:rPr lang="en-US" dirty="0" smtClean="0"/>
              <a:t>And</a:t>
            </a:r>
            <a:r>
              <a:rPr lang="en-US" baseline="0" dirty="0" smtClean="0"/>
              <a:t> problem 4 points on page 696.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7F08D-4CD3-44BE-ADF0-E42D2A83EE8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39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point charge first</a:t>
            </a:r>
          </a:p>
          <a:p>
            <a:r>
              <a:rPr lang="en-US" dirty="0" smtClean="0"/>
              <a:t>Then do as point charge with q = PV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7F08D-4CD3-44BE-ADF0-E42D2A83EE8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38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r>
              <a:rPr lang="en-US" baseline="0" dirty="0" smtClean="0"/>
              <a:t> uses cylinder.  If truly infinite, never far from it.  Consider 45 degrees area </a:t>
            </a:r>
            <a:r>
              <a:rPr lang="en-US" baseline="0" dirty="0" err="1" smtClean="0"/>
              <a:t>pf</a:t>
            </a:r>
            <a:r>
              <a:rPr lang="en-US" baseline="0" dirty="0" smtClean="0"/>
              <a:t> charge </a:t>
            </a:r>
            <a:r>
              <a:rPr lang="en-US" baseline="0" dirty="0" err="1" smtClean="0"/>
              <a:t>increaases</a:t>
            </a:r>
            <a:r>
              <a:rPr lang="en-US" baseline="0" dirty="0" smtClean="0"/>
              <a:t> as r squared as does 1/E.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7F08D-4CD3-44BE-ADF0-E42D2A83EE8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84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Text discusses this,</a:t>
            </a:r>
            <a:r>
              <a:rPr lang="en-US" baseline="0" dirty="0" smtClean="0"/>
              <a:t> page 699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7F08D-4CD3-44BE-ADF0-E42D2A83EE8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3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9F7AD-01EA-4811-8EBA-87871D9D96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5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99038-CBF9-4063-B9E5-E37B763830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5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F9A74-4ADF-4A0B-A3A2-8D6B056886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44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9A6B03-2256-4C35-AF98-B97A10CD3D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1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0F337-B281-496D-84CD-7F2BA4B95C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46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64606-1360-4C4E-84C6-8A099897E3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2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35DBB-8CFB-4377-89C8-0204CAA9FC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3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CFFFA-1C72-4C22-A9CA-A7C4251ADA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7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59480-9C75-4E81-BB8A-9A052405D0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AD081-1209-4B8F-9B99-10085F9832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1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59911-795F-4DF9-BD37-298CFFCD0B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2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B906C-4A31-4C69-8D35-8DE801B38C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6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18A0970C-68BE-46F9-A2D2-F237652027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oleObject" Target="../embeddings/oleObject7.bin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image" Target="../media/image5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image" Target="../media/image47.wmf"/><Relationship Id="rId18" Type="http://schemas.openxmlformats.org/officeDocument/2006/relationships/oleObject" Target="../embeddings/oleObject66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3.bin"/><Relationship Id="rId17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5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46.wmf"/><Relationship Id="rId5" Type="http://schemas.openxmlformats.org/officeDocument/2006/relationships/image" Target="../media/image11.wmf"/><Relationship Id="rId15" Type="http://schemas.openxmlformats.org/officeDocument/2006/relationships/image" Target="../media/image48.wmf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7.bin"/><Relationship Id="rId9" Type="http://schemas.openxmlformats.org/officeDocument/2006/relationships/oleObject" Target="../embeddings/oleObject61.bin"/><Relationship Id="rId14" Type="http://schemas.openxmlformats.org/officeDocument/2006/relationships/oleObject" Target="../embeddings/oleObject6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5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51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7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75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5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9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10" Type="http://schemas.openxmlformats.org/officeDocument/2006/relationships/image" Target="../media/image46.wmf"/><Relationship Id="rId4" Type="http://schemas.openxmlformats.org/officeDocument/2006/relationships/audio" Target="../media/audio1.wav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5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13" Type="http://schemas.openxmlformats.org/officeDocument/2006/relationships/image" Target="../media/image60.wmf"/><Relationship Id="rId3" Type="http://schemas.openxmlformats.org/officeDocument/2006/relationships/image" Target="../media/image63.png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81.bin"/><Relationship Id="rId17" Type="http://schemas.openxmlformats.org/officeDocument/2006/relationships/image" Target="../media/image6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3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8.bin"/><Relationship Id="rId11" Type="http://schemas.openxmlformats.org/officeDocument/2006/relationships/image" Target="../media/image57.wmf"/><Relationship Id="rId5" Type="http://schemas.openxmlformats.org/officeDocument/2006/relationships/image" Target="../media/image56.wmf"/><Relationship Id="rId15" Type="http://schemas.openxmlformats.org/officeDocument/2006/relationships/image" Target="../media/image61.wmf"/><Relationship Id="rId10" Type="http://schemas.openxmlformats.org/officeDocument/2006/relationships/oleObject" Target="../embeddings/oleObject80.bin"/><Relationship Id="rId4" Type="http://schemas.openxmlformats.org/officeDocument/2006/relationships/oleObject" Target="../embeddings/oleObject77.bin"/><Relationship Id="rId9" Type="http://schemas.openxmlformats.org/officeDocument/2006/relationships/image" Target="../media/image46.wmf"/><Relationship Id="rId14" Type="http://schemas.openxmlformats.org/officeDocument/2006/relationships/oleObject" Target="../embeddings/oleObject8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89.bin"/><Relationship Id="rId18" Type="http://schemas.openxmlformats.org/officeDocument/2006/relationships/oleObject" Target="../embeddings/oleObject92.bin"/><Relationship Id="rId3" Type="http://schemas.openxmlformats.org/officeDocument/2006/relationships/oleObject" Target="../embeddings/oleObject84.bin"/><Relationship Id="rId21" Type="http://schemas.openxmlformats.org/officeDocument/2006/relationships/image" Target="../media/image68.wmf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1.wmf"/><Relationship Id="rId17" Type="http://schemas.openxmlformats.org/officeDocument/2006/relationships/image" Target="../media/image6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1.bin"/><Relationship Id="rId20" Type="http://schemas.openxmlformats.org/officeDocument/2006/relationships/oleObject" Target="../embeddings/oleObject93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5" Type="http://schemas.openxmlformats.org/officeDocument/2006/relationships/image" Target="../media/image65.wmf"/><Relationship Id="rId10" Type="http://schemas.openxmlformats.org/officeDocument/2006/relationships/image" Target="../media/image64.wmf"/><Relationship Id="rId19" Type="http://schemas.openxmlformats.org/officeDocument/2006/relationships/image" Target="../media/image67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87.bin"/><Relationship Id="rId14" Type="http://schemas.openxmlformats.org/officeDocument/2006/relationships/oleObject" Target="../embeddings/oleObject9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13" Type="http://schemas.openxmlformats.org/officeDocument/2006/relationships/image" Target="../media/image71.wmf"/><Relationship Id="rId18" Type="http://schemas.openxmlformats.org/officeDocument/2006/relationships/oleObject" Target="../embeddings/oleObject101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.wmf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98.bin"/><Relationship Id="rId17" Type="http://schemas.openxmlformats.org/officeDocument/2006/relationships/image" Target="../media/image7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0.bin"/><Relationship Id="rId20" Type="http://schemas.openxmlformats.org/officeDocument/2006/relationships/oleObject" Target="../embeddings/oleObject102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5.bin"/><Relationship Id="rId11" Type="http://schemas.openxmlformats.org/officeDocument/2006/relationships/image" Target="../media/image70.wmf"/><Relationship Id="rId5" Type="http://schemas.openxmlformats.org/officeDocument/2006/relationships/image" Target="../media/image69.wmf"/><Relationship Id="rId15" Type="http://schemas.openxmlformats.org/officeDocument/2006/relationships/image" Target="../media/image72.wmf"/><Relationship Id="rId23" Type="http://schemas.openxmlformats.org/officeDocument/2006/relationships/oleObject" Target="../embeddings/oleObject104.bin"/><Relationship Id="rId10" Type="http://schemas.openxmlformats.org/officeDocument/2006/relationships/oleObject" Target="../embeddings/oleObject97.bin"/><Relationship Id="rId19" Type="http://schemas.openxmlformats.org/officeDocument/2006/relationships/image" Target="../media/image74.wmf"/><Relationship Id="rId4" Type="http://schemas.openxmlformats.org/officeDocument/2006/relationships/oleObject" Target="../embeddings/oleObject94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99.bin"/><Relationship Id="rId22" Type="http://schemas.openxmlformats.org/officeDocument/2006/relationships/oleObject" Target="../embeddings/oleObject10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5.emf"/><Relationship Id="rId5" Type="http://schemas.openxmlformats.org/officeDocument/2006/relationships/package" Target="../embeddings/Microsoft_Word_Document2.docx"/><Relationship Id="rId4" Type="http://schemas.openxmlformats.org/officeDocument/2006/relationships/image" Target="../media/image7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18" Type="http://schemas.openxmlformats.org/officeDocument/2006/relationships/oleObject" Target="../embeddings/oleObject18.bin"/><Relationship Id="rId26" Type="http://schemas.openxmlformats.org/officeDocument/2006/relationships/oleObject" Target="../embeddings/oleObject23.bin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20.bin"/><Relationship Id="rId34" Type="http://schemas.openxmlformats.org/officeDocument/2006/relationships/oleObject" Target="../embeddings/oleObject2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7.bin"/><Relationship Id="rId25" Type="http://schemas.openxmlformats.org/officeDocument/2006/relationships/oleObject" Target="../embeddings/oleObject22.bin"/><Relationship Id="rId33" Type="http://schemas.openxmlformats.org/officeDocument/2006/relationships/oleObject" Target="../embeddings/oleObject28.bin"/><Relationship Id="rId38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20" Type="http://schemas.openxmlformats.org/officeDocument/2006/relationships/image" Target="../media/image17.wmf"/><Relationship Id="rId29" Type="http://schemas.openxmlformats.org/officeDocument/2006/relationships/oleObject" Target="../embeddings/oleObject25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14.bin"/><Relationship Id="rId24" Type="http://schemas.openxmlformats.org/officeDocument/2006/relationships/image" Target="../media/image19.wmf"/><Relationship Id="rId32" Type="http://schemas.openxmlformats.org/officeDocument/2006/relationships/image" Target="../media/image21.wmf"/><Relationship Id="rId37" Type="http://schemas.openxmlformats.org/officeDocument/2006/relationships/image" Target="../media/image23.wmf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oleObject" Target="../embeddings/oleObject21.bin"/><Relationship Id="rId28" Type="http://schemas.openxmlformats.org/officeDocument/2006/relationships/image" Target="../media/image20.wmf"/><Relationship Id="rId36" Type="http://schemas.openxmlformats.org/officeDocument/2006/relationships/oleObject" Target="../embeddings/oleObject30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9.bin"/><Relationship Id="rId31" Type="http://schemas.openxmlformats.org/officeDocument/2006/relationships/oleObject" Target="../embeddings/oleObject27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Relationship Id="rId22" Type="http://schemas.openxmlformats.org/officeDocument/2006/relationships/image" Target="../media/image18.wmf"/><Relationship Id="rId27" Type="http://schemas.openxmlformats.org/officeDocument/2006/relationships/oleObject" Target="../embeddings/oleObject24.bin"/><Relationship Id="rId30" Type="http://schemas.openxmlformats.org/officeDocument/2006/relationships/oleObject" Target="../embeddings/oleObject26.bin"/><Relationship Id="rId35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9" Type="http://schemas.openxmlformats.org/officeDocument/2006/relationships/oleObject" Target="../embeddings/oleObject51.bin"/><Relationship Id="rId3" Type="http://schemas.openxmlformats.org/officeDocument/2006/relationships/oleObject" Target="../embeddings/oleObject32.bin"/><Relationship Id="rId21" Type="http://schemas.openxmlformats.org/officeDocument/2006/relationships/oleObject" Target="../embeddings/oleObject41.bin"/><Relationship Id="rId34" Type="http://schemas.openxmlformats.org/officeDocument/2006/relationships/image" Target="../media/image36.wmf"/><Relationship Id="rId42" Type="http://schemas.openxmlformats.org/officeDocument/2006/relationships/image" Target="../media/image40.wmf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39.bin"/><Relationship Id="rId25" Type="http://schemas.openxmlformats.org/officeDocument/2006/relationships/oleObject" Target="../embeddings/oleObject43.bin"/><Relationship Id="rId33" Type="http://schemas.openxmlformats.org/officeDocument/2006/relationships/oleObject" Target="../embeddings/oleObject48.bin"/><Relationship Id="rId38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29" Type="http://schemas.openxmlformats.org/officeDocument/2006/relationships/oleObject" Target="../embeddings/oleObject46.bin"/><Relationship Id="rId41" Type="http://schemas.openxmlformats.org/officeDocument/2006/relationships/oleObject" Target="../embeddings/oleObject52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36.bin"/><Relationship Id="rId24" Type="http://schemas.openxmlformats.org/officeDocument/2006/relationships/image" Target="../media/image32.wmf"/><Relationship Id="rId32" Type="http://schemas.openxmlformats.org/officeDocument/2006/relationships/image" Target="../media/image35.wmf"/><Relationship Id="rId37" Type="http://schemas.openxmlformats.org/officeDocument/2006/relationships/oleObject" Target="../embeddings/oleObject50.bin"/><Relationship Id="rId40" Type="http://schemas.openxmlformats.org/officeDocument/2006/relationships/image" Target="../media/image39.wmf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23" Type="http://schemas.openxmlformats.org/officeDocument/2006/relationships/oleObject" Target="../embeddings/oleObject42.bin"/><Relationship Id="rId28" Type="http://schemas.openxmlformats.org/officeDocument/2006/relationships/oleObject" Target="../embeddings/oleObject45.bin"/><Relationship Id="rId36" Type="http://schemas.openxmlformats.org/officeDocument/2006/relationships/image" Target="../media/image37.wmf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40.bin"/><Relationship Id="rId31" Type="http://schemas.openxmlformats.org/officeDocument/2006/relationships/oleObject" Target="../embeddings/oleObject47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Relationship Id="rId27" Type="http://schemas.openxmlformats.org/officeDocument/2006/relationships/oleObject" Target="../embeddings/oleObject44.bin"/><Relationship Id="rId30" Type="http://schemas.openxmlformats.org/officeDocument/2006/relationships/image" Target="../media/image34.wmf"/><Relationship Id="rId35" Type="http://schemas.openxmlformats.org/officeDocument/2006/relationships/oleObject" Target="../embeddings/oleObject4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2.wmf"/><Relationship Id="rId11" Type="http://schemas.openxmlformats.org/officeDocument/2006/relationships/image" Target="../media/image185.png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5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6145" name="Group 177"/>
          <p:cNvGrpSpPr>
            <a:grpSpLocks/>
          </p:cNvGrpSpPr>
          <p:nvPr/>
        </p:nvGrpSpPr>
        <p:grpSpPr bwMode="auto">
          <a:xfrm>
            <a:off x="8305800" y="4800600"/>
            <a:ext cx="533400" cy="1828800"/>
            <a:chOff x="1632" y="2640"/>
            <a:chExt cx="336" cy="1152"/>
          </a:xfrm>
        </p:grpSpPr>
        <p:sp>
          <p:nvSpPr>
            <p:cNvPr id="596136" name="Line 168"/>
            <p:cNvSpPr>
              <a:spLocks noChangeShapeType="1"/>
            </p:cNvSpPr>
            <p:nvPr/>
          </p:nvSpPr>
          <p:spPr bwMode="auto">
            <a:xfrm flipV="1">
              <a:off x="1632" y="2640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37" name="Line 169"/>
            <p:cNvSpPr>
              <a:spLocks noChangeShapeType="1"/>
            </p:cNvSpPr>
            <p:nvPr/>
          </p:nvSpPr>
          <p:spPr bwMode="auto">
            <a:xfrm flipV="1">
              <a:off x="1680" y="2736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38" name="Line 170"/>
            <p:cNvSpPr>
              <a:spLocks noChangeShapeType="1"/>
            </p:cNvSpPr>
            <p:nvPr/>
          </p:nvSpPr>
          <p:spPr bwMode="auto">
            <a:xfrm flipV="1">
              <a:off x="1728" y="2832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39" name="Line 171"/>
            <p:cNvSpPr>
              <a:spLocks noChangeShapeType="1"/>
            </p:cNvSpPr>
            <p:nvPr/>
          </p:nvSpPr>
          <p:spPr bwMode="auto">
            <a:xfrm flipV="1">
              <a:off x="1776" y="2928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40" name="Line 172"/>
            <p:cNvSpPr>
              <a:spLocks noChangeShapeType="1"/>
            </p:cNvSpPr>
            <p:nvPr/>
          </p:nvSpPr>
          <p:spPr bwMode="auto">
            <a:xfrm flipV="1">
              <a:off x="1824" y="2640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41" name="Line 173"/>
            <p:cNvSpPr>
              <a:spLocks noChangeShapeType="1"/>
            </p:cNvSpPr>
            <p:nvPr/>
          </p:nvSpPr>
          <p:spPr bwMode="auto">
            <a:xfrm flipV="1">
              <a:off x="1872" y="2736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42" name="Line 174"/>
            <p:cNvSpPr>
              <a:spLocks noChangeShapeType="1"/>
            </p:cNvSpPr>
            <p:nvPr/>
          </p:nvSpPr>
          <p:spPr bwMode="auto">
            <a:xfrm flipV="1">
              <a:off x="1920" y="2832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43" name="Line 175"/>
            <p:cNvSpPr>
              <a:spLocks noChangeShapeType="1"/>
            </p:cNvSpPr>
            <p:nvPr/>
          </p:nvSpPr>
          <p:spPr bwMode="auto">
            <a:xfrm flipV="1">
              <a:off x="1968" y="2928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6110" name="Group 142"/>
          <p:cNvGrpSpPr>
            <a:grpSpLocks/>
          </p:cNvGrpSpPr>
          <p:nvPr/>
        </p:nvGrpSpPr>
        <p:grpSpPr bwMode="auto">
          <a:xfrm>
            <a:off x="6400800" y="1066800"/>
            <a:ext cx="1143000" cy="1295400"/>
            <a:chOff x="336" y="2976"/>
            <a:chExt cx="720" cy="816"/>
          </a:xfrm>
        </p:grpSpPr>
        <p:sp>
          <p:nvSpPr>
            <p:cNvPr id="596093" name="Line 125"/>
            <p:cNvSpPr>
              <a:spLocks noChangeShapeType="1"/>
            </p:cNvSpPr>
            <p:nvPr/>
          </p:nvSpPr>
          <p:spPr bwMode="auto">
            <a:xfrm>
              <a:off x="336" y="2976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4" name="Line 126"/>
            <p:cNvSpPr>
              <a:spLocks noChangeShapeType="1"/>
            </p:cNvSpPr>
            <p:nvPr/>
          </p:nvSpPr>
          <p:spPr bwMode="auto">
            <a:xfrm>
              <a:off x="384" y="3072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5" name="Line 127"/>
            <p:cNvSpPr>
              <a:spLocks noChangeShapeType="1"/>
            </p:cNvSpPr>
            <p:nvPr/>
          </p:nvSpPr>
          <p:spPr bwMode="auto">
            <a:xfrm>
              <a:off x="432" y="3168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6" name="Line 128"/>
            <p:cNvSpPr>
              <a:spLocks noChangeShapeType="1"/>
            </p:cNvSpPr>
            <p:nvPr/>
          </p:nvSpPr>
          <p:spPr bwMode="auto">
            <a:xfrm>
              <a:off x="480" y="3264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8" name="Line 130"/>
            <p:cNvSpPr>
              <a:spLocks noChangeShapeType="1"/>
            </p:cNvSpPr>
            <p:nvPr/>
          </p:nvSpPr>
          <p:spPr bwMode="auto">
            <a:xfrm>
              <a:off x="528" y="2976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99" name="Line 131"/>
            <p:cNvSpPr>
              <a:spLocks noChangeShapeType="1"/>
            </p:cNvSpPr>
            <p:nvPr/>
          </p:nvSpPr>
          <p:spPr bwMode="auto">
            <a:xfrm>
              <a:off x="576" y="3072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0" name="Line 132"/>
            <p:cNvSpPr>
              <a:spLocks noChangeShapeType="1"/>
            </p:cNvSpPr>
            <p:nvPr/>
          </p:nvSpPr>
          <p:spPr bwMode="auto">
            <a:xfrm>
              <a:off x="624" y="3168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1" name="Line 133"/>
            <p:cNvSpPr>
              <a:spLocks noChangeShapeType="1"/>
            </p:cNvSpPr>
            <p:nvPr/>
          </p:nvSpPr>
          <p:spPr bwMode="auto">
            <a:xfrm>
              <a:off x="672" y="3264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2" name="Line 134"/>
            <p:cNvSpPr>
              <a:spLocks noChangeShapeType="1"/>
            </p:cNvSpPr>
            <p:nvPr/>
          </p:nvSpPr>
          <p:spPr bwMode="auto">
            <a:xfrm>
              <a:off x="720" y="2976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3" name="Line 135"/>
            <p:cNvSpPr>
              <a:spLocks noChangeShapeType="1"/>
            </p:cNvSpPr>
            <p:nvPr/>
          </p:nvSpPr>
          <p:spPr bwMode="auto">
            <a:xfrm>
              <a:off x="768" y="3072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4" name="Line 136"/>
            <p:cNvSpPr>
              <a:spLocks noChangeShapeType="1"/>
            </p:cNvSpPr>
            <p:nvPr/>
          </p:nvSpPr>
          <p:spPr bwMode="auto">
            <a:xfrm>
              <a:off x="816" y="3168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5" name="Line 137"/>
            <p:cNvSpPr>
              <a:spLocks noChangeShapeType="1"/>
            </p:cNvSpPr>
            <p:nvPr/>
          </p:nvSpPr>
          <p:spPr bwMode="auto">
            <a:xfrm>
              <a:off x="864" y="3264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6" name="Line 138"/>
            <p:cNvSpPr>
              <a:spLocks noChangeShapeType="1"/>
            </p:cNvSpPr>
            <p:nvPr/>
          </p:nvSpPr>
          <p:spPr bwMode="auto">
            <a:xfrm>
              <a:off x="912" y="2976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7" name="Line 139"/>
            <p:cNvSpPr>
              <a:spLocks noChangeShapeType="1"/>
            </p:cNvSpPr>
            <p:nvPr/>
          </p:nvSpPr>
          <p:spPr bwMode="auto">
            <a:xfrm>
              <a:off x="960" y="3072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8" name="Line 140"/>
            <p:cNvSpPr>
              <a:spLocks noChangeShapeType="1"/>
            </p:cNvSpPr>
            <p:nvPr/>
          </p:nvSpPr>
          <p:spPr bwMode="auto">
            <a:xfrm>
              <a:off x="1008" y="3168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09" name="Line 141"/>
            <p:cNvSpPr>
              <a:spLocks noChangeShapeType="1"/>
            </p:cNvSpPr>
            <p:nvPr/>
          </p:nvSpPr>
          <p:spPr bwMode="auto">
            <a:xfrm>
              <a:off x="1056" y="3264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5970" name="WordArt 2"/>
          <p:cNvSpPr>
            <a:spLocks noChangeArrowheads="1" noChangeShapeType="1" noTextEdit="1"/>
          </p:cNvSpPr>
          <p:nvPr/>
        </p:nvSpPr>
        <p:spPr bwMode="auto">
          <a:xfrm>
            <a:off x="1524000" y="1127006"/>
            <a:ext cx="2319021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Gauss's Law</a:t>
            </a:r>
          </a:p>
        </p:txBody>
      </p:sp>
      <p:sp>
        <p:nvSpPr>
          <p:cNvPr id="595971" name="Text Box 3"/>
          <p:cNvSpPr txBox="1">
            <a:spLocks noChangeArrowheads="1"/>
          </p:cNvSpPr>
          <p:nvPr/>
        </p:nvSpPr>
        <p:spPr bwMode="auto">
          <a:xfrm>
            <a:off x="0" y="16764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Electric Flux</a:t>
            </a:r>
          </a:p>
        </p:txBody>
      </p:sp>
      <p:sp>
        <p:nvSpPr>
          <p:cNvPr id="595977" name="Text Box 9"/>
          <p:cNvSpPr txBox="1">
            <a:spLocks noChangeArrowheads="1"/>
          </p:cNvSpPr>
          <p:nvPr/>
        </p:nvSpPr>
        <p:spPr bwMode="auto">
          <a:xfrm>
            <a:off x="0" y="2286000"/>
            <a:ext cx="89154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Electric flux is the amount of electric field going across a surface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It is defined in terms of a direction, or normal unit vector, perpendicular to the surface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For a constant electric field, and a flat surface, it is easy to calculate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Denoted by </a:t>
            </a:r>
            <a:r>
              <a:rPr lang="en-US" sz="2400" i="1" baseline="-25000">
                <a:solidFill>
                  <a:schemeClr val="accent2"/>
                </a:solidFill>
                <a:sym typeface="Symbol" pitchFamily="18" charset="2"/>
              </a:rPr>
              <a:t>E</a:t>
            </a:r>
            <a:endParaRPr lang="en-US" sz="2400" i="1">
              <a:solidFill>
                <a:schemeClr val="accent2"/>
              </a:solidFill>
              <a:sym typeface="Symbol" pitchFamily="18" charset="2"/>
            </a:endParaRP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Units of Nm</a:t>
            </a:r>
            <a:r>
              <a:rPr lang="en-US" sz="2400" baseline="30000">
                <a:solidFill>
                  <a:schemeClr val="accent2"/>
                </a:solidFill>
                <a:sym typeface="Symbol" pitchFamily="18" charset="2"/>
              </a:rPr>
              <a:t>2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/C</a:t>
            </a:r>
            <a:endParaRPr lang="en-US" sz="2400" baseline="3000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When the surface is flat, and the fields are constant, you</a:t>
            </a:r>
            <a:br>
              <a:rPr lang="en-US" sz="2400">
                <a:solidFill>
                  <a:schemeClr val="accent2"/>
                </a:solidFill>
                <a:sym typeface="Symbol" pitchFamily="18" charset="2"/>
              </a:rPr>
            </a:b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can just use multiplication to get the flux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When the surface is curved, or the fields are not constant,</a:t>
            </a:r>
            <a:br>
              <a:rPr lang="en-US" sz="2400">
                <a:solidFill>
                  <a:schemeClr val="accent2"/>
                </a:solidFill>
                <a:sym typeface="Symbol" pitchFamily="18" charset="2"/>
              </a:rPr>
            </a:b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you have to perform an integration</a:t>
            </a:r>
          </a:p>
        </p:txBody>
      </p:sp>
      <p:sp>
        <p:nvSpPr>
          <p:cNvPr id="596033" name="AutoShape 65"/>
          <p:cNvSpPr>
            <a:spLocks noChangeArrowheads="1"/>
          </p:cNvSpPr>
          <p:nvPr/>
        </p:nvSpPr>
        <p:spPr bwMode="auto">
          <a:xfrm rot="-5400000" flipH="1" flipV="1">
            <a:off x="7048500" y="5448300"/>
            <a:ext cx="2209800" cy="457200"/>
          </a:xfrm>
          <a:prstGeom prst="parallelogram">
            <a:avLst>
              <a:gd name="adj" fmla="val 16075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6111" name="AutoShape 143"/>
          <p:cNvSpPr>
            <a:spLocks noChangeArrowheads="1"/>
          </p:cNvSpPr>
          <p:nvPr/>
        </p:nvSpPr>
        <p:spPr bwMode="auto">
          <a:xfrm flipH="1">
            <a:off x="6172200" y="990600"/>
            <a:ext cx="1524000" cy="685800"/>
          </a:xfrm>
          <a:prstGeom prst="parallelogram">
            <a:avLst>
              <a:gd name="adj" fmla="val 4272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96127" name="Group 159"/>
          <p:cNvGrpSpPr>
            <a:grpSpLocks/>
          </p:cNvGrpSpPr>
          <p:nvPr/>
        </p:nvGrpSpPr>
        <p:grpSpPr bwMode="auto">
          <a:xfrm>
            <a:off x="6400800" y="533400"/>
            <a:ext cx="1143000" cy="990600"/>
            <a:chOff x="336" y="2640"/>
            <a:chExt cx="720" cy="624"/>
          </a:xfrm>
        </p:grpSpPr>
        <p:sp>
          <p:nvSpPr>
            <p:cNvPr id="596065" name="Line 97"/>
            <p:cNvSpPr>
              <a:spLocks noChangeShapeType="1"/>
            </p:cNvSpPr>
            <p:nvPr/>
          </p:nvSpPr>
          <p:spPr bwMode="auto">
            <a:xfrm flipV="1">
              <a:off x="336" y="2640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2" name="Line 144"/>
            <p:cNvSpPr>
              <a:spLocks noChangeShapeType="1"/>
            </p:cNvSpPr>
            <p:nvPr/>
          </p:nvSpPr>
          <p:spPr bwMode="auto">
            <a:xfrm flipV="1">
              <a:off x="384" y="2736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3" name="Line 145"/>
            <p:cNvSpPr>
              <a:spLocks noChangeShapeType="1"/>
            </p:cNvSpPr>
            <p:nvPr/>
          </p:nvSpPr>
          <p:spPr bwMode="auto">
            <a:xfrm flipV="1">
              <a:off x="432" y="2832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4" name="Line 146"/>
            <p:cNvSpPr>
              <a:spLocks noChangeShapeType="1"/>
            </p:cNvSpPr>
            <p:nvPr/>
          </p:nvSpPr>
          <p:spPr bwMode="auto">
            <a:xfrm flipV="1">
              <a:off x="480" y="2928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5" name="Line 147"/>
            <p:cNvSpPr>
              <a:spLocks noChangeShapeType="1"/>
            </p:cNvSpPr>
            <p:nvPr/>
          </p:nvSpPr>
          <p:spPr bwMode="auto">
            <a:xfrm flipV="1">
              <a:off x="528" y="2640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6" name="Line 148"/>
            <p:cNvSpPr>
              <a:spLocks noChangeShapeType="1"/>
            </p:cNvSpPr>
            <p:nvPr/>
          </p:nvSpPr>
          <p:spPr bwMode="auto">
            <a:xfrm flipV="1">
              <a:off x="576" y="2736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7" name="Line 149"/>
            <p:cNvSpPr>
              <a:spLocks noChangeShapeType="1"/>
            </p:cNvSpPr>
            <p:nvPr/>
          </p:nvSpPr>
          <p:spPr bwMode="auto">
            <a:xfrm flipV="1">
              <a:off x="624" y="2832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8" name="Line 150"/>
            <p:cNvSpPr>
              <a:spLocks noChangeShapeType="1"/>
            </p:cNvSpPr>
            <p:nvPr/>
          </p:nvSpPr>
          <p:spPr bwMode="auto">
            <a:xfrm flipV="1">
              <a:off x="672" y="2928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19" name="Line 151"/>
            <p:cNvSpPr>
              <a:spLocks noChangeShapeType="1"/>
            </p:cNvSpPr>
            <p:nvPr/>
          </p:nvSpPr>
          <p:spPr bwMode="auto">
            <a:xfrm flipV="1">
              <a:off x="720" y="2640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20" name="Line 152"/>
            <p:cNvSpPr>
              <a:spLocks noChangeShapeType="1"/>
            </p:cNvSpPr>
            <p:nvPr/>
          </p:nvSpPr>
          <p:spPr bwMode="auto">
            <a:xfrm flipV="1">
              <a:off x="768" y="2736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21" name="Line 153"/>
            <p:cNvSpPr>
              <a:spLocks noChangeShapeType="1"/>
            </p:cNvSpPr>
            <p:nvPr/>
          </p:nvSpPr>
          <p:spPr bwMode="auto">
            <a:xfrm flipV="1">
              <a:off x="816" y="2832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22" name="Line 154"/>
            <p:cNvSpPr>
              <a:spLocks noChangeShapeType="1"/>
            </p:cNvSpPr>
            <p:nvPr/>
          </p:nvSpPr>
          <p:spPr bwMode="auto">
            <a:xfrm flipV="1">
              <a:off x="864" y="2928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23" name="Line 155"/>
            <p:cNvSpPr>
              <a:spLocks noChangeShapeType="1"/>
            </p:cNvSpPr>
            <p:nvPr/>
          </p:nvSpPr>
          <p:spPr bwMode="auto">
            <a:xfrm flipV="1">
              <a:off x="912" y="2640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24" name="Line 156"/>
            <p:cNvSpPr>
              <a:spLocks noChangeShapeType="1"/>
            </p:cNvSpPr>
            <p:nvPr/>
          </p:nvSpPr>
          <p:spPr bwMode="auto">
            <a:xfrm flipV="1">
              <a:off x="960" y="2736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25" name="Line 157"/>
            <p:cNvSpPr>
              <a:spLocks noChangeShapeType="1"/>
            </p:cNvSpPr>
            <p:nvPr/>
          </p:nvSpPr>
          <p:spPr bwMode="auto">
            <a:xfrm flipV="1">
              <a:off x="1008" y="2832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26" name="Line 158"/>
            <p:cNvSpPr>
              <a:spLocks noChangeShapeType="1"/>
            </p:cNvSpPr>
            <p:nvPr/>
          </p:nvSpPr>
          <p:spPr bwMode="auto">
            <a:xfrm flipV="1">
              <a:off x="1056" y="2928"/>
              <a:ext cx="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6153" name="Group 185"/>
          <p:cNvGrpSpPr>
            <a:grpSpLocks/>
          </p:cNvGrpSpPr>
          <p:nvPr/>
        </p:nvGrpSpPr>
        <p:grpSpPr bwMode="auto">
          <a:xfrm>
            <a:off x="7696200" y="4800600"/>
            <a:ext cx="381000" cy="1524000"/>
            <a:chOff x="4848" y="3024"/>
            <a:chExt cx="240" cy="960"/>
          </a:xfrm>
        </p:grpSpPr>
        <p:sp>
          <p:nvSpPr>
            <p:cNvPr id="596128" name="Line 160"/>
            <p:cNvSpPr>
              <a:spLocks noChangeShapeType="1"/>
            </p:cNvSpPr>
            <p:nvPr/>
          </p:nvSpPr>
          <p:spPr bwMode="auto">
            <a:xfrm flipV="1">
              <a:off x="4848" y="3024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29" name="Line 161"/>
            <p:cNvSpPr>
              <a:spLocks noChangeShapeType="1"/>
            </p:cNvSpPr>
            <p:nvPr/>
          </p:nvSpPr>
          <p:spPr bwMode="auto">
            <a:xfrm flipV="1">
              <a:off x="4896" y="3120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32" name="Line 164"/>
            <p:cNvSpPr>
              <a:spLocks noChangeShapeType="1"/>
            </p:cNvSpPr>
            <p:nvPr/>
          </p:nvSpPr>
          <p:spPr bwMode="auto">
            <a:xfrm flipV="1">
              <a:off x="5040" y="3024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33" name="Line 165"/>
            <p:cNvSpPr>
              <a:spLocks noChangeShapeType="1"/>
            </p:cNvSpPr>
            <p:nvPr/>
          </p:nvSpPr>
          <p:spPr bwMode="auto">
            <a:xfrm flipV="1">
              <a:off x="5088" y="3120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6146" name="Line 178"/>
          <p:cNvSpPr>
            <a:spLocks noChangeShapeType="1"/>
          </p:cNvSpPr>
          <p:nvPr/>
        </p:nvSpPr>
        <p:spPr bwMode="auto">
          <a:xfrm flipV="1">
            <a:off x="7010400" y="914400"/>
            <a:ext cx="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6147" name="Object 179"/>
          <p:cNvGraphicFramePr>
            <a:graphicFrameLocks noChangeAspect="1"/>
          </p:cNvGraphicFramePr>
          <p:nvPr/>
        </p:nvGraphicFramePr>
        <p:xfrm>
          <a:off x="6775450" y="450850"/>
          <a:ext cx="311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88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0" name="Object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5450" y="450850"/>
                        <a:ext cx="311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6148" name="Object 180"/>
          <p:cNvGraphicFramePr>
            <a:graphicFrameLocks noChangeAspect="1"/>
          </p:cNvGraphicFramePr>
          <p:nvPr/>
        </p:nvGraphicFramePr>
        <p:xfrm>
          <a:off x="3048000" y="3810000"/>
          <a:ext cx="18669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89" name="Equation" r:id="rId6" imgW="761760" imgH="228600" progId="Equation.DSMT4">
                  <p:embed/>
                </p:oleObj>
              </mc:Choice>
              <mc:Fallback>
                <p:oleObj name="Equation" r:id="rId6" imgW="761760" imgH="228600" progId="Equation.DSMT4">
                  <p:embed/>
                  <p:pic>
                    <p:nvPicPr>
                      <p:cNvPr id="0" name="Object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810000"/>
                        <a:ext cx="1866900" cy="4984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6149" name="Object 181"/>
          <p:cNvGraphicFramePr>
            <a:graphicFrameLocks noChangeAspect="1"/>
          </p:cNvGraphicFramePr>
          <p:nvPr/>
        </p:nvGraphicFramePr>
        <p:xfrm>
          <a:off x="7494588" y="228600"/>
          <a:ext cx="1649412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90" name="Equation" r:id="rId8" imgW="672840" imgH="253800" progId="Equation.DSMT4">
                  <p:embed/>
                </p:oleObj>
              </mc:Choice>
              <mc:Fallback>
                <p:oleObj name="Equation" r:id="rId8" imgW="672840" imgH="253800" progId="Equation.DSMT4">
                  <p:embed/>
                  <p:pic>
                    <p:nvPicPr>
                      <p:cNvPr id="0" name="Object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4588" y="228600"/>
                        <a:ext cx="1649412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6150" name="Object 182"/>
          <p:cNvGraphicFramePr>
            <a:graphicFrameLocks noChangeAspect="1"/>
          </p:cNvGraphicFramePr>
          <p:nvPr/>
        </p:nvGraphicFramePr>
        <p:xfrm>
          <a:off x="6553200" y="6359525"/>
          <a:ext cx="11525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91" name="Equation" r:id="rId10" imgW="469800" imgH="228600" progId="Equation.DSMT4">
                  <p:embed/>
                </p:oleObj>
              </mc:Choice>
              <mc:Fallback>
                <p:oleObj name="Equation" r:id="rId10" imgW="469800" imgH="228600" progId="Equation.DSMT4">
                  <p:embed/>
                  <p:pic>
                    <p:nvPicPr>
                      <p:cNvPr id="0" name="Object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6359525"/>
                        <a:ext cx="1152525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6151" name="Line 183"/>
          <p:cNvSpPr>
            <a:spLocks noChangeShapeType="1"/>
          </p:cNvSpPr>
          <p:nvPr/>
        </p:nvSpPr>
        <p:spPr bwMode="auto">
          <a:xfrm rot="16200000" flipV="1">
            <a:off x="8001000" y="5410200"/>
            <a:ext cx="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6152" name="Object 184"/>
          <p:cNvGraphicFramePr>
            <a:graphicFrameLocks noChangeAspect="1"/>
          </p:cNvGraphicFramePr>
          <p:nvPr/>
        </p:nvGraphicFramePr>
        <p:xfrm>
          <a:off x="7385050" y="5403850"/>
          <a:ext cx="311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92" name="Equation" r:id="rId12" imgW="126720" imgH="177480" progId="Equation.DSMT4">
                  <p:embed/>
                </p:oleObj>
              </mc:Choice>
              <mc:Fallback>
                <p:oleObj name="Equation" r:id="rId12" imgW="126720" imgH="177480" progId="Equation.DSMT4">
                  <p:embed/>
                  <p:pic>
                    <p:nvPicPr>
                      <p:cNvPr id="0" name="Object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5050" y="5403850"/>
                        <a:ext cx="311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96154" name="Group 186"/>
          <p:cNvGrpSpPr>
            <a:grpSpLocks/>
          </p:cNvGrpSpPr>
          <p:nvPr/>
        </p:nvGrpSpPr>
        <p:grpSpPr bwMode="auto">
          <a:xfrm>
            <a:off x="7848600" y="5105400"/>
            <a:ext cx="381000" cy="1524000"/>
            <a:chOff x="4944" y="3216"/>
            <a:chExt cx="240" cy="960"/>
          </a:xfrm>
        </p:grpSpPr>
        <p:sp>
          <p:nvSpPr>
            <p:cNvPr id="596130" name="Line 162"/>
            <p:cNvSpPr>
              <a:spLocks noChangeShapeType="1"/>
            </p:cNvSpPr>
            <p:nvPr/>
          </p:nvSpPr>
          <p:spPr bwMode="auto">
            <a:xfrm flipV="1">
              <a:off x="4944" y="3216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31" name="Line 163"/>
            <p:cNvSpPr>
              <a:spLocks noChangeShapeType="1"/>
            </p:cNvSpPr>
            <p:nvPr/>
          </p:nvSpPr>
          <p:spPr bwMode="auto">
            <a:xfrm flipV="1">
              <a:off x="4992" y="3312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34" name="Line 166"/>
            <p:cNvSpPr>
              <a:spLocks noChangeShapeType="1"/>
            </p:cNvSpPr>
            <p:nvPr/>
          </p:nvSpPr>
          <p:spPr bwMode="auto">
            <a:xfrm flipV="1">
              <a:off x="5136" y="3216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35" name="Line 167"/>
            <p:cNvSpPr>
              <a:spLocks noChangeShapeType="1"/>
            </p:cNvSpPr>
            <p:nvPr/>
          </p:nvSpPr>
          <p:spPr bwMode="auto">
            <a:xfrm flipV="1">
              <a:off x="5184" y="3312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96155" name="Object 187"/>
          <p:cNvGraphicFramePr>
            <a:graphicFrameLocks noChangeAspect="1"/>
          </p:cNvGraphicFramePr>
          <p:nvPr/>
        </p:nvGraphicFramePr>
        <p:xfrm>
          <a:off x="5345113" y="3810000"/>
          <a:ext cx="23018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93" name="Equation" r:id="rId13" imgW="939600" imgH="228600" progId="Equation.DSMT4">
                  <p:embed/>
                </p:oleObj>
              </mc:Choice>
              <mc:Fallback>
                <p:oleObj name="Equation" r:id="rId13" imgW="939600" imgH="228600" progId="Equation.DSMT4">
                  <p:embed/>
                  <p:pic>
                    <p:nvPicPr>
                      <p:cNvPr id="0" name="Object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5113" y="3810000"/>
                        <a:ext cx="2301875" cy="4984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6156" name="Object 188"/>
          <p:cNvGraphicFramePr>
            <a:graphicFrameLocks noChangeAspect="1"/>
          </p:cNvGraphicFramePr>
          <p:nvPr/>
        </p:nvGraphicFramePr>
        <p:xfrm>
          <a:off x="1020763" y="6040438"/>
          <a:ext cx="22399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94" name="Equation" r:id="rId15" imgW="914400" imgH="279360" progId="Equation.DSMT4">
                  <p:embed/>
                </p:oleObj>
              </mc:Choice>
              <mc:Fallback>
                <p:oleObj name="Equation" r:id="rId15" imgW="914400" imgH="279360" progId="Equation.DSMT4">
                  <p:embed/>
                  <p:pic>
                    <p:nvPicPr>
                      <p:cNvPr id="0" name="Object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3" y="6040438"/>
                        <a:ext cx="2239962" cy="6096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135313" y="111343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u="sng" dirty="0" smtClean="0">
                <a:solidFill>
                  <a:srgbClr val="FF0000"/>
                </a:solidFill>
              </a:rPr>
              <a:t>Ch</a:t>
            </a:r>
            <a:r>
              <a:rPr lang="en-US" b="1" u="sng" dirty="0" smtClean="0">
                <a:solidFill>
                  <a:srgbClr val="FF0000"/>
                </a:solidFill>
              </a:rPr>
              <a:t>. 23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5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5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9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9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96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96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959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959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9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9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959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959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959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959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59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59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9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9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9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9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9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96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96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9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9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9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959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959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9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959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959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9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977" grpId="0" uiExpand="1" build="p"/>
      <p:bldP spid="596033" grpId="0" animBg="1"/>
      <p:bldP spid="596111" grpId="0" animBg="1"/>
      <p:bldP spid="596146" grpId="0" animBg="1"/>
      <p:bldP spid="59615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56" name="Line 44"/>
          <p:cNvSpPr>
            <a:spLocks noChangeShapeType="1"/>
          </p:cNvSpPr>
          <p:nvPr/>
        </p:nvSpPr>
        <p:spPr bwMode="auto">
          <a:xfrm flipH="1">
            <a:off x="7772400" y="1295400"/>
            <a:ext cx="30480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57" name="Line 45"/>
          <p:cNvSpPr>
            <a:spLocks noChangeShapeType="1"/>
          </p:cNvSpPr>
          <p:nvPr/>
        </p:nvSpPr>
        <p:spPr bwMode="auto">
          <a:xfrm flipH="1">
            <a:off x="8229600" y="1295400"/>
            <a:ext cx="30480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39" name="Line 27"/>
          <p:cNvSpPr>
            <a:spLocks noChangeShapeType="1"/>
          </p:cNvSpPr>
          <p:nvPr/>
        </p:nvSpPr>
        <p:spPr bwMode="auto">
          <a:xfrm rot="16200000" flipV="1">
            <a:off x="7086600" y="16764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40" name="Line 28"/>
          <p:cNvSpPr>
            <a:spLocks noChangeShapeType="1"/>
          </p:cNvSpPr>
          <p:nvPr/>
        </p:nvSpPr>
        <p:spPr bwMode="auto">
          <a:xfrm rot="16200000" flipV="1">
            <a:off x="7086600" y="20574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41" name="Line 29"/>
          <p:cNvSpPr>
            <a:spLocks noChangeShapeType="1"/>
          </p:cNvSpPr>
          <p:nvPr/>
        </p:nvSpPr>
        <p:spPr bwMode="auto">
          <a:xfrm rot="16200000" flipV="1">
            <a:off x="7010400" y="19050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42" name="Line 30"/>
          <p:cNvSpPr>
            <a:spLocks noChangeShapeType="1"/>
          </p:cNvSpPr>
          <p:nvPr/>
        </p:nvSpPr>
        <p:spPr bwMode="auto">
          <a:xfrm rot="16200000" flipV="1">
            <a:off x="7010400" y="22860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29" name="Line 17"/>
          <p:cNvSpPr>
            <a:spLocks noChangeShapeType="1"/>
          </p:cNvSpPr>
          <p:nvPr/>
        </p:nvSpPr>
        <p:spPr bwMode="auto">
          <a:xfrm flipV="1">
            <a:off x="7848600" y="28194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30" name="Line 18"/>
          <p:cNvSpPr>
            <a:spLocks noChangeShapeType="1"/>
          </p:cNvSpPr>
          <p:nvPr/>
        </p:nvSpPr>
        <p:spPr bwMode="auto">
          <a:xfrm flipV="1">
            <a:off x="7391400" y="28194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31" name="Line 19"/>
          <p:cNvSpPr>
            <a:spLocks noChangeShapeType="1"/>
          </p:cNvSpPr>
          <p:nvPr/>
        </p:nvSpPr>
        <p:spPr bwMode="auto">
          <a:xfrm flipV="1">
            <a:off x="8001000" y="25908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32" name="Line 20"/>
          <p:cNvSpPr>
            <a:spLocks noChangeShapeType="1"/>
          </p:cNvSpPr>
          <p:nvPr/>
        </p:nvSpPr>
        <p:spPr bwMode="auto">
          <a:xfrm flipV="1">
            <a:off x="7543800" y="25908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1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Using Gauss’s Law to find total charge</a:t>
            </a:r>
          </a:p>
        </p:txBody>
      </p:sp>
      <p:sp>
        <p:nvSpPr>
          <p:cNvPr id="602117" name="AutoShape 5"/>
          <p:cNvSpPr>
            <a:spLocks noChangeArrowheads="1"/>
          </p:cNvSpPr>
          <p:nvPr/>
        </p:nvSpPr>
        <p:spPr bwMode="auto">
          <a:xfrm>
            <a:off x="7086600" y="1371600"/>
            <a:ext cx="1524000" cy="152400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99FF66">
                  <a:gamma/>
                  <a:shade val="46275"/>
                  <a:invGamma/>
                </a:srgbClr>
              </a:gs>
              <a:gs pos="50000">
                <a:srgbClr val="99FF66"/>
              </a:gs>
              <a:gs pos="100000">
                <a:srgbClr val="99FF66">
                  <a:gamma/>
                  <a:shade val="46275"/>
                  <a:invGamma/>
                </a:srgb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2118" name="Line 6"/>
          <p:cNvSpPr>
            <a:spLocks noChangeShapeType="1"/>
          </p:cNvSpPr>
          <p:nvPr/>
        </p:nvSpPr>
        <p:spPr bwMode="auto">
          <a:xfrm>
            <a:off x="7086600" y="29718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20" name="Line 8"/>
          <p:cNvSpPr>
            <a:spLocks noChangeShapeType="1"/>
          </p:cNvSpPr>
          <p:nvPr/>
        </p:nvSpPr>
        <p:spPr bwMode="auto">
          <a:xfrm flipV="1">
            <a:off x="8686800" y="13716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21" name="Text Box 9"/>
          <p:cNvSpPr txBox="1">
            <a:spLocks noChangeArrowheads="1"/>
          </p:cNvSpPr>
          <p:nvPr/>
        </p:nvSpPr>
        <p:spPr bwMode="auto">
          <a:xfrm>
            <a:off x="8610600" y="1295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a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sp>
        <p:nvSpPr>
          <p:cNvPr id="602122" name="Line 10"/>
          <p:cNvSpPr>
            <a:spLocks noChangeShapeType="1"/>
          </p:cNvSpPr>
          <p:nvPr/>
        </p:nvSpPr>
        <p:spPr bwMode="auto">
          <a:xfrm flipV="1">
            <a:off x="8305800" y="25908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23" name="Text Box 11"/>
          <p:cNvSpPr txBox="1">
            <a:spLocks noChangeArrowheads="1"/>
          </p:cNvSpPr>
          <p:nvPr/>
        </p:nvSpPr>
        <p:spPr bwMode="auto">
          <a:xfrm>
            <a:off x="8382000" y="2667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a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sp>
        <p:nvSpPr>
          <p:cNvPr id="602124" name="Line 12"/>
          <p:cNvSpPr>
            <a:spLocks noChangeShapeType="1"/>
          </p:cNvSpPr>
          <p:nvPr/>
        </p:nvSpPr>
        <p:spPr bwMode="auto">
          <a:xfrm flipV="1">
            <a:off x="8001000" y="12192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02125" name="Object 13"/>
          <p:cNvGraphicFramePr>
            <a:graphicFrameLocks noChangeAspect="1"/>
          </p:cNvGraphicFramePr>
          <p:nvPr/>
        </p:nvGraphicFramePr>
        <p:xfrm>
          <a:off x="7772400" y="762000"/>
          <a:ext cx="3730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89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762000"/>
                        <a:ext cx="3730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2126" name="Line 14"/>
          <p:cNvSpPr>
            <a:spLocks noChangeShapeType="1"/>
          </p:cNvSpPr>
          <p:nvPr/>
        </p:nvSpPr>
        <p:spPr bwMode="auto">
          <a:xfrm flipV="1">
            <a:off x="7543800" y="12192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27" name="Line 15"/>
          <p:cNvSpPr>
            <a:spLocks noChangeShapeType="1"/>
          </p:cNvSpPr>
          <p:nvPr/>
        </p:nvSpPr>
        <p:spPr bwMode="auto">
          <a:xfrm flipV="1">
            <a:off x="8153400" y="9906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28" name="Line 16"/>
          <p:cNvSpPr>
            <a:spLocks noChangeShapeType="1"/>
          </p:cNvSpPr>
          <p:nvPr/>
        </p:nvSpPr>
        <p:spPr bwMode="auto">
          <a:xfrm flipV="1">
            <a:off x="7696200" y="9906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02133" name="Object 21"/>
          <p:cNvGraphicFramePr>
            <a:graphicFrameLocks noChangeAspect="1"/>
          </p:cNvGraphicFramePr>
          <p:nvPr/>
        </p:nvGraphicFramePr>
        <p:xfrm>
          <a:off x="7475538" y="3352800"/>
          <a:ext cx="3730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90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5538" y="3352800"/>
                        <a:ext cx="373062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2134" name="Line 22"/>
          <p:cNvSpPr>
            <a:spLocks noChangeShapeType="1"/>
          </p:cNvSpPr>
          <p:nvPr/>
        </p:nvSpPr>
        <p:spPr bwMode="auto">
          <a:xfrm rot="16200000" flipV="1">
            <a:off x="8686800" y="16002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35" name="Line 23"/>
          <p:cNvSpPr>
            <a:spLocks noChangeShapeType="1"/>
          </p:cNvSpPr>
          <p:nvPr/>
        </p:nvSpPr>
        <p:spPr bwMode="auto">
          <a:xfrm rot="16200000" flipV="1">
            <a:off x="8686800" y="19812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36" name="Line 24"/>
          <p:cNvSpPr>
            <a:spLocks noChangeShapeType="1"/>
          </p:cNvSpPr>
          <p:nvPr/>
        </p:nvSpPr>
        <p:spPr bwMode="auto">
          <a:xfrm rot="16200000" flipV="1">
            <a:off x="8610600" y="18288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37" name="Line 25"/>
          <p:cNvSpPr>
            <a:spLocks noChangeShapeType="1"/>
          </p:cNvSpPr>
          <p:nvPr/>
        </p:nvSpPr>
        <p:spPr bwMode="auto">
          <a:xfrm rot="16200000" flipV="1">
            <a:off x="8610600" y="22098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02138" name="Object 26"/>
          <p:cNvGraphicFramePr>
            <a:graphicFrameLocks noChangeAspect="1"/>
          </p:cNvGraphicFramePr>
          <p:nvPr/>
        </p:nvGraphicFramePr>
        <p:xfrm>
          <a:off x="8839200" y="1828800"/>
          <a:ext cx="3730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91" name="Equation" r:id="rId7" imgW="152280" imgH="164880" progId="Equation.DSMT4">
                  <p:embed/>
                </p:oleObj>
              </mc:Choice>
              <mc:Fallback>
                <p:oleObj name="Equation" r:id="rId7" imgW="15228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39200" y="1828800"/>
                        <a:ext cx="3730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2143" name="Object 31"/>
          <p:cNvGraphicFramePr>
            <a:graphicFrameLocks noChangeAspect="1"/>
          </p:cNvGraphicFramePr>
          <p:nvPr/>
        </p:nvGraphicFramePr>
        <p:xfrm>
          <a:off x="6332538" y="1981200"/>
          <a:ext cx="3730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92" name="Equation" r:id="rId8" imgW="152280" imgH="164880" progId="Equation.DSMT4">
                  <p:embed/>
                </p:oleObj>
              </mc:Choice>
              <mc:Fallback>
                <p:oleObj name="Equation" r:id="rId8" imgW="152280" imgH="16488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2538" y="1981200"/>
                        <a:ext cx="373062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2144" name="Line 32"/>
          <p:cNvSpPr>
            <a:spLocks noChangeShapeType="1"/>
          </p:cNvSpPr>
          <p:nvPr/>
        </p:nvSpPr>
        <p:spPr bwMode="auto">
          <a:xfrm flipH="1">
            <a:off x="7162800" y="1981200"/>
            <a:ext cx="30480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45" name="Line 33"/>
          <p:cNvSpPr>
            <a:spLocks noChangeShapeType="1"/>
          </p:cNvSpPr>
          <p:nvPr/>
        </p:nvSpPr>
        <p:spPr bwMode="auto">
          <a:xfrm flipH="1">
            <a:off x="7620000" y="1981200"/>
            <a:ext cx="30480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46" name="Line 34"/>
          <p:cNvSpPr>
            <a:spLocks noChangeShapeType="1"/>
          </p:cNvSpPr>
          <p:nvPr/>
        </p:nvSpPr>
        <p:spPr bwMode="auto">
          <a:xfrm flipH="1">
            <a:off x="7162800" y="2438400"/>
            <a:ext cx="30480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147" name="Line 35"/>
          <p:cNvSpPr>
            <a:spLocks noChangeShapeType="1"/>
          </p:cNvSpPr>
          <p:nvPr/>
        </p:nvSpPr>
        <p:spPr bwMode="auto">
          <a:xfrm flipH="1">
            <a:off x="7543800" y="2438400"/>
            <a:ext cx="30480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02148" name="Object 36"/>
          <p:cNvGraphicFramePr>
            <a:graphicFrameLocks noChangeAspect="1"/>
          </p:cNvGraphicFramePr>
          <p:nvPr/>
        </p:nvGraphicFramePr>
        <p:xfrm>
          <a:off x="7399338" y="2209800"/>
          <a:ext cx="3730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93" name="Equation" r:id="rId9" imgW="152280" imgH="164880" progId="Equation.DSMT4">
                  <p:embed/>
                </p:oleObj>
              </mc:Choice>
              <mc:Fallback>
                <p:oleObj name="Equation" r:id="rId9" imgW="152280" imgH="16488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9338" y="2209800"/>
                        <a:ext cx="373062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2149" name="Text Box 37"/>
          <p:cNvSpPr txBox="1">
            <a:spLocks noChangeArrowheads="1"/>
          </p:cNvSpPr>
          <p:nvPr/>
        </p:nvSpPr>
        <p:spPr bwMode="auto">
          <a:xfrm>
            <a:off x="7391400" y="2819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a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sp>
        <p:nvSpPr>
          <p:cNvPr id="602151" name="Text Box 39"/>
          <p:cNvSpPr txBox="1">
            <a:spLocks noChangeArrowheads="1"/>
          </p:cNvSpPr>
          <p:nvPr/>
        </p:nvSpPr>
        <p:spPr bwMode="auto">
          <a:xfrm>
            <a:off x="228600" y="685800"/>
            <a:ext cx="5334000" cy="264795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A cube of side </a:t>
            </a:r>
            <a:r>
              <a:rPr lang="en-US" sz="2400" i="1"/>
              <a:t>a</a:t>
            </a:r>
            <a:r>
              <a:rPr lang="en-US" sz="2400"/>
              <a:t> has an electric field of constant magnitude |</a:t>
            </a:r>
            <a:r>
              <a:rPr lang="en-US" sz="2400" b="1"/>
              <a:t>E</a:t>
            </a:r>
            <a:r>
              <a:rPr lang="en-US" sz="2400"/>
              <a:t>| = </a:t>
            </a:r>
            <a:r>
              <a:rPr lang="en-US" sz="2400" i="1"/>
              <a:t>E</a:t>
            </a:r>
            <a:r>
              <a:rPr lang="en-US" sz="2400"/>
              <a:t> pointing directly out on two opposite faces and directly in on the remaining four faces.  What is the total charge inside the cube?</a:t>
            </a:r>
            <a:endParaRPr lang="en-US" sz="2400">
              <a:sym typeface="Symbol" pitchFamily="18" charset="2"/>
            </a:endParaRPr>
          </a:p>
          <a:p>
            <a:r>
              <a:rPr lang="en-US" sz="2400"/>
              <a:t>A) 6</a:t>
            </a:r>
            <a:r>
              <a:rPr lang="en-US" sz="2400" i="1"/>
              <a:t>Ea</a:t>
            </a:r>
            <a:r>
              <a:rPr lang="en-US" sz="2400" baseline="30000"/>
              <a:t>2</a:t>
            </a:r>
            <a:r>
              <a:rPr lang="en-US" sz="2400" i="1">
                <a:sym typeface="Symbol" pitchFamily="18" charset="2"/>
              </a:rPr>
              <a:t></a:t>
            </a:r>
            <a:r>
              <a:rPr lang="en-US" sz="2400" baseline="-25000">
                <a:sym typeface="Symbol" pitchFamily="18" charset="2"/>
              </a:rPr>
              <a:t>0</a:t>
            </a:r>
            <a:r>
              <a:rPr lang="en-US" sz="2400">
                <a:sym typeface="Symbol" pitchFamily="18" charset="2"/>
              </a:rPr>
              <a:t>	B) – 6</a:t>
            </a:r>
            <a:r>
              <a:rPr lang="en-US" sz="2400" i="1">
                <a:sym typeface="Symbol" pitchFamily="18" charset="2"/>
              </a:rPr>
              <a:t>Ea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>
                <a:sym typeface="Symbol" pitchFamily="18" charset="2"/>
              </a:rPr>
              <a:t></a:t>
            </a:r>
            <a:r>
              <a:rPr lang="en-US" sz="2400" baseline="-25000">
                <a:sym typeface="Symbol" pitchFamily="18" charset="2"/>
              </a:rPr>
              <a:t>0</a:t>
            </a:r>
            <a:r>
              <a:rPr lang="en-US" sz="2400">
                <a:sym typeface="Symbol" pitchFamily="18" charset="2"/>
              </a:rPr>
              <a:t> 	C) 2</a:t>
            </a:r>
            <a:r>
              <a:rPr lang="en-US" sz="2400" i="1">
                <a:sym typeface="Symbol" pitchFamily="18" charset="2"/>
              </a:rPr>
              <a:t>Ea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>
                <a:sym typeface="Symbol" pitchFamily="18" charset="2"/>
              </a:rPr>
              <a:t></a:t>
            </a:r>
            <a:r>
              <a:rPr lang="en-US" sz="2400" baseline="-25000">
                <a:sym typeface="Symbol" pitchFamily="18" charset="2"/>
              </a:rPr>
              <a:t>0</a:t>
            </a:r>
            <a:r>
              <a:rPr lang="en-US" sz="2400" baseline="30000">
                <a:sym typeface="Symbol" pitchFamily="18" charset="2"/>
              </a:rPr>
              <a:t/>
            </a:r>
            <a:br>
              <a:rPr lang="en-US" sz="2400" baseline="30000">
                <a:sym typeface="Symbol" pitchFamily="18" charset="2"/>
              </a:rPr>
            </a:br>
            <a:r>
              <a:rPr lang="en-US" sz="2400">
                <a:sym typeface="Symbol" pitchFamily="18" charset="2"/>
              </a:rPr>
              <a:t>D) – 2</a:t>
            </a:r>
            <a:r>
              <a:rPr lang="en-US" sz="2400" i="1">
                <a:sym typeface="Symbol" pitchFamily="18" charset="2"/>
              </a:rPr>
              <a:t>Ea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>
                <a:sym typeface="Symbol" pitchFamily="18" charset="2"/>
              </a:rPr>
              <a:t></a:t>
            </a:r>
            <a:r>
              <a:rPr lang="en-US" sz="2400" baseline="-25000">
                <a:sym typeface="Symbol" pitchFamily="18" charset="2"/>
              </a:rPr>
              <a:t>0</a:t>
            </a:r>
            <a:r>
              <a:rPr lang="en-US" sz="2400">
                <a:sym typeface="Symbol" pitchFamily="18" charset="2"/>
              </a:rPr>
              <a:t>	E) None of the above	</a:t>
            </a:r>
          </a:p>
        </p:txBody>
      </p:sp>
      <p:graphicFrame>
        <p:nvGraphicFramePr>
          <p:cNvPr id="602152" name="Object 40"/>
          <p:cNvGraphicFramePr>
            <a:graphicFrameLocks noChangeAspect="1"/>
          </p:cNvGraphicFramePr>
          <p:nvPr/>
        </p:nvGraphicFramePr>
        <p:xfrm>
          <a:off x="304800" y="3581400"/>
          <a:ext cx="1649413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94" name="Equation" r:id="rId10" imgW="672840" imgH="228600" progId="Equation.DSMT4">
                  <p:embed/>
                </p:oleObj>
              </mc:Choice>
              <mc:Fallback>
                <p:oleObj name="Equation" r:id="rId10" imgW="672840" imgH="22860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581400"/>
                        <a:ext cx="1649413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2153" name="Object 41"/>
          <p:cNvGraphicFramePr>
            <a:graphicFrameLocks noChangeAspect="1"/>
          </p:cNvGraphicFramePr>
          <p:nvPr/>
        </p:nvGraphicFramePr>
        <p:xfrm>
          <a:off x="1939925" y="3352800"/>
          <a:ext cx="20224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95" name="Equation" r:id="rId12" imgW="825480" imgH="431640" progId="Equation.DSMT4">
                  <p:embed/>
                </p:oleObj>
              </mc:Choice>
              <mc:Fallback>
                <p:oleObj name="Equation" r:id="rId12" imgW="825480" imgH="43164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925" y="3352800"/>
                        <a:ext cx="2022475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2154" name="Object 42"/>
          <p:cNvGraphicFramePr>
            <a:graphicFrameLocks noChangeAspect="1"/>
          </p:cNvGraphicFramePr>
          <p:nvPr/>
        </p:nvGraphicFramePr>
        <p:xfrm>
          <a:off x="3978275" y="3505200"/>
          <a:ext cx="29559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96" name="Equation" r:id="rId14" imgW="1206360" imgH="279360" progId="Equation.DSMT4">
                  <p:embed/>
                </p:oleObj>
              </mc:Choice>
              <mc:Fallback>
                <p:oleObj name="Equation" r:id="rId14" imgW="1206360" imgH="27936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8275" y="3505200"/>
                        <a:ext cx="29559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2155" name="Object 43"/>
          <p:cNvGraphicFramePr>
            <a:graphicFrameLocks noChangeAspect="1"/>
          </p:cNvGraphicFramePr>
          <p:nvPr/>
        </p:nvGraphicFramePr>
        <p:xfrm>
          <a:off x="381000" y="4191000"/>
          <a:ext cx="214947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97" name="Equation" r:id="rId16" imgW="876240" imgH="241200" progId="Equation.DSMT4">
                  <p:embed/>
                </p:oleObj>
              </mc:Choice>
              <mc:Fallback>
                <p:oleObj name="Equation" r:id="rId16" imgW="876240" imgH="24120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91000"/>
                        <a:ext cx="2149475" cy="5222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2158" name="Object 46"/>
          <p:cNvGraphicFramePr>
            <a:graphicFrameLocks noChangeAspect="1"/>
          </p:cNvGraphicFramePr>
          <p:nvPr/>
        </p:nvGraphicFramePr>
        <p:xfrm>
          <a:off x="8458200" y="990600"/>
          <a:ext cx="37306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98" name="Equation" r:id="rId18" imgW="152280" imgH="164880" progId="Equation.DSMT4">
                  <p:embed/>
                </p:oleObj>
              </mc:Choice>
              <mc:Fallback>
                <p:oleObj name="Equation" r:id="rId18" imgW="152280" imgH="16488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0" y="990600"/>
                        <a:ext cx="37306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2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2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8179824"/>
              </p:ext>
            </p:extLst>
          </p:nvPr>
        </p:nvGraphicFramePr>
        <p:xfrm>
          <a:off x="533400" y="1219200"/>
          <a:ext cx="7962900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4871" name="Document" r:id="rId3" imgW="5491805" imgH="1926606" progId="Word.Document.12">
                  <p:embed/>
                </p:oleObj>
              </mc:Choice>
              <mc:Fallback>
                <p:oleObj name="Document" r:id="rId3" imgW="5491805" imgH="192660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219200"/>
                        <a:ext cx="7962900" cy="279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122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179429"/>
              </p:ext>
            </p:extLst>
          </p:nvPr>
        </p:nvGraphicFramePr>
        <p:xfrm>
          <a:off x="1435100" y="914400"/>
          <a:ext cx="5842000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5895" name="Document" r:id="rId3" imgW="5491805" imgH="4399557" progId="Word.Document.12">
                  <p:embed/>
                </p:oleObj>
              </mc:Choice>
              <mc:Fallback>
                <p:oleObj name="Document" r:id="rId3" imgW="5491805" imgH="439955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35100" y="914400"/>
                        <a:ext cx="5842000" cy="468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240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88" name="Line 52"/>
          <p:cNvSpPr>
            <a:spLocks noChangeShapeType="1"/>
          </p:cNvSpPr>
          <p:nvPr/>
        </p:nvSpPr>
        <p:spPr bwMode="auto">
          <a:xfrm>
            <a:off x="0" y="2819400"/>
            <a:ext cx="6858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3148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Using Gauss’s Law to find flux</a:t>
            </a:r>
          </a:p>
        </p:txBody>
      </p:sp>
      <p:sp>
        <p:nvSpPr>
          <p:cNvPr id="603173" name="Text Box 37"/>
          <p:cNvSpPr txBox="1">
            <a:spLocks noChangeArrowheads="1"/>
          </p:cNvSpPr>
          <p:nvPr/>
        </p:nvSpPr>
        <p:spPr bwMode="auto">
          <a:xfrm>
            <a:off x="228600" y="685800"/>
            <a:ext cx="8686800" cy="11874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A very long box has the shape of a regular pentagonal prism.  Inscribed in the box is a sphere of radius </a:t>
            </a:r>
            <a:r>
              <a:rPr lang="en-US" sz="2400" i="1"/>
              <a:t>R</a:t>
            </a:r>
            <a:r>
              <a:rPr lang="en-US" sz="2400"/>
              <a:t> with surface charge density </a:t>
            </a:r>
            <a:r>
              <a:rPr lang="en-US" sz="2400" i="1">
                <a:sym typeface="Symbol" pitchFamily="18" charset="2"/>
              </a:rPr>
              <a:t></a:t>
            </a:r>
            <a:r>
              <a:rPr lang="en-US" sz="2400">
                <a:sym typeface="Symbol" pitchFamily="18" charset="2"/>
              </a:rPr>
              <a:t>.  What is the electric flux out of one lateral side of the box?</a:t>
            </a:r>
            <a:r>
              <a:rPr lang="en-US" sz="2400"/>
              <a:t> </a:t>
            </a:r>
            <a:endParaRPr lang="en-US" sz="2400">
              <a:sym typeface="Symbol" pitchFamily="18" charset="2"/>
            </a:endParaRPr>
          </a:p>
        </p:txBody>
      </p:sp>
      <p:sp>
        <p:nvSpPr>
          <p:cNvPr id="603180" name="AutoShape 44"/>
          <p:cNvSpPr>
            <a:spLocks noChangeArrowheads="1"/>
          </p:cNvSpPr>
          <p:nvPr/>
        </p:nvSpPr>
        <p:spPr bwMode="auto">
          <a:xfrm>
            <a:off x="228600" y="1905000"/>
            <a:ext cx="914400" cy="1676400"/>
          </a:xfrm>
          <a:prstGeom prst="pentag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3181" name="Line 45"/>
          <p:cNvSpPr>
            <a:spLocks noChangeShapeType="1"/>
          </p:cNvSpPr>
          <p:nvPr/>
        </p:nvSpPr>
        <p:spPr bwMode="auto">
          <a:xfrm>
            <a:off x="685800" y="1905000"/>
            <a:ext cx="77724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3182" name="Line 46"/>
          <p:cNvSpPr>
            <a:spLocks noChangeShapeType="1"/>
          </p:cNvSpPr>
          <p:nvPr/>
        </p:nvSpPr>
        <p:spPr bwMode="auto">
          <a:xfrm>
            <a:off x="381000" y="3581400"/>
            <a:ext cx="77724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3183" name="Line 47"/>
          <p:cNvSpPr>
            <a:spLocks noChangeShapeType="1"/>
          </p:cNvSpPr>
          <p:nvPr/>
        </p:nvSpPr>
        <p:spPr bwMode="auto">
          <a:xfrm>
            <a:off x="990600" y="3581400"/>
            <a:ext cx="77724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3184" name="Line 48"/>
          <p:cNvSpPr>
            <a:spLocks noChangeShapeType="1"/>
          </p:cNvSpPr>
          <p:nvPr/>
        </p:nvSpPr>
        <p:spPr bwMode="auto">
          <a:xfrm>
            <a:off x="1143000" y="2514600"/>
            <a:ext cx="77724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3179" name="AutoShape 43"/>
          <p:cNvSpPr>
            <a:spLocks noChangeArrowheads="1"/>
          </p:cNvSpPr>
          <p:nvPr/>
        </p:nvSpPr>
        <p:spPr bwMode="auto">
          <a:xfrm>
            <a:off x="8001000" y="2895600"/>
            <a:ext cx="914400" cy="1676400"/>
          </a:xfrm>
          <a:prstGeom prst="pentag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3186" name="Oval 50"/>
          <p:cNvSpPr>
            <a:spLocks noChangeArrowheads="1"/>
          </p:cNvSpPr>
          <p:nvPr/>
        </p:nvSpPr>
        <p:spPr bwMode="auto">
          <a:xfrm>
            <a:off x="3886200" y="2667000"/>
            <a:ext cx="1371600" cy="13716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603185" name="Line 49"/>
          <p:cNvSpPr>
            <a:spLocks noChangeShapeType="1"/>
          </p:cNvSpPr>
          <p:nvPr/>
        </p:nvSpPr>
        <p:spPr bwMode="auto">
          <a:xfrm>
            <a:off x="228600" y="2514600"/>
            <a:ext cx="77724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3187" name="Line 51"/>
          <p:cNvSpPr>
            <a:spLocks noChangeShapeType="1"/>
          </p:cNvSpPr>
          <p:nvPr/>
        </p:nvSpPr>
        <p:spPr bwMode="auto">
          <a:xfrm>
            <a:off x="8534400" y="3810000"/>
            <a:ext cx="6858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3189" name="AutoShape 53"/>
          <p:cNvSpPr>
            <a:spLocks noChangeArrowheads="1"/>
          </p:cNvSpPr>
          <p:nvPr/>
        </p:nvSpPr>
        <p:spPr bwMode="auto">
          <a:xfrm>
            <a:off x="7315200" y="4800600"/>
            <a:ext cx="1600200" cy="1676400"/>
          </a:xfrm>
          <a:prstGeom prst="pentag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3191" name="Oval 55"/>
          <p:cNvSpPr>
            <a:spLocks noChangeArrowheads="1"/>
          </p:cNvSpPr>
          <p:nvPr/>
        </p:nvSpPr>
        <p:spPr bwMode="auto">
          <a:xfrm>
            <a:off x="7429500" y="5029200"/>
            <a:ext cx="1371600" cy="13716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603192" name="Text Box 56"/>
          <p:cNvSpPr txBox="1">
            <a:spLocks noChangeArrowheads="1"/>
          </p:cNvSpPr>
          <p:nvPr/>
        </p:nvSpPr>
        <p:spPr bwMode="auto">
          <a:xfrm>
            <a:off x="6172200" y="4876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sym typeface="Symbol" pitchFamily="18" charset="2"/>
              </a:rPr>
              <a:t>End view</a:t>
            </a:r>
          </a:p>
        </p:txBody>
      </p:sp>
      <p:sp>
        <p:nvSpPr>
          <p:cNvPr id="603193" name="Text Box 57"/>
          <p:cNvSpPr txBox="1">
            <a:spLocks noChangeArrowheads="1"/>
          </p:cNvSpPr>
          <p:nvPr/>
        </p:nvSpPr>
        <p:spPr bwMode="auto">
          <a:xfrm>
            <a:off x="5486400" y="3505200"/>
            <a:ext cx="2209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sym typeface="Symbol" pitchFamily="18" charset="2"/>
              </a:rPr>
              <a:t>Perspective view</a:t>
            </a:r>
          </a:p>
        </p:txBody>
      </p:sp>
      <p:sp>
        <p:nvSpPr>
          <p:cNvPr id="603194" name="Text Box 58"/>
          <p:cNvSpPr txBox="1">
            <a:spLocks noChangeArrowheads="1"/>
          </p:cNvSpPr>
          <p:nvPr/>
        </p:nvSpPr>
        <p:spPr bwMode="auto">
          <a:xfrm>
            <a:off x="152400" y="4181475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The flux out of the end caps is negligible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Because it is a </a:t>
            </a:r>
            <a:r>
              <a:rPr lang="en-US" sz="2400" i="1">
                <a:solidFill>
                  <a:srgbClr val="9900CC"/>
                </a:solidFill>
                <a:sym typeface="Symbol" pitchFamily="18" charset="2"/>
              </a:rPr>
              <a:t>regular</a:t>
            </a: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 pentagon, the flux from the</a:t>
            </a:r>
            <a:br>
              <a:rPr lang="en-US" sz="2400">
                <a:solidFill>
                  <a:srgbClr val="9900CC"/>
                </a:solidFill>
                <a:sym typeface="Symbol" pitchFamily="18" charset="2"/>
              </a:rPr>
            </a:b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other five sides </a:t>
            </a:r>
            <a:r>
              <a:rPr lang="en-US" sz="2400" i="1">
                <a:solidFill>
                  <a:srgbClr val="9900CC"/>
                </a:solidFill>
                <a:sym typeface="Symbol" pitchFamily="18" charset="2"/>
              </a:rPr>
              <a:t>must</a:t>
            </a:r>
            <a:r>
              <a:rPr lang="en-US" sz="2400">
                <a:solidFill>
                  <a:srgbClr val="9900CC"/>
                </a:solidFill>
                <a:sym typeface="Symbol" pitchFamily="18" charset="2"/>
              </a:rPr>
              <a:t> be the same</a:t>
            </a:r>
          </a:p>
        </p:txBody>
      </p:sp>
      <p:graphicFrame>
        <p:nvGraphicFramePr>
          <p:cNvPr id="603195" name="Object 59"/>
          <p:cNvGraphicFramePr>
            <a:graphicFrameLocks noChangeAspect="1"/>
          </p:cNvGraphicFramePr>
          <p:nvPr/>
        </p:nvGraphicFramePr>
        <p:xfrm>
          <a:off x="609600" y="5334000"/>
          <a:ext cx="1897063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759" name="Equation" r:id="rId3" imgW="774360" imgH="228600" progId="Equation.DSMT4">
                  <p:embed/>
                </p:oleObj>
              </mc:Choice>
              <mc:Fallback>
                <p:oleObj name="Equation" r:id="rId3" imgW="774360" imgH="228600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334000"/>
                        <a:ext cx="1897063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96" name="Object 60"/>
          <p:cNvGraphicFramePr>
            <a:graphicFrameLocks noChangeAspect="1"/>
          </p:cNvGraphicFramePr>
          <p:nvPr/>
        </p:nvGraphicFramePr>
        <p:xfrm>
          <a:off x="152400" y="6019800"/>
          <a:ext cx="25495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760" name="Equation" r:id="rId5" imgW="1041120" imgH="241200" progId="Equation.DSMT4">
                  <p:embed/>
                </p:oleObj>
              </mc:Choice>
              <mc:Fallback>
                <p:oleObj name="Equation" r:id="rId5" imgW="1041120" imgH="241200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019800"/>
                        <a:ext cx="2549525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97" name="Object 61"/>
          <p:cNvGraphicFramePr>
            <a:graphicFrameLocks noChangeAspect="1"/>
          </p:cNvGraphicFramePr>
          <p:nvPr/>
        </p:nvGraphicFramePr>
        <p:xfrm>
          <a:off x="3657600" y="5334000"/>
          <a:ext cx="310991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761" name="Equation" r:id="rId7" imgW="1269720" imgH="253800" progId="Equation.DSMT4">
                  <p:embed/>
                </p:oleObj>
              </mc:Choice>
              <mc:Fallback>
                <p:oleObj name="Equation" r:id="rId7" imgW="1269720" imgH="253800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334000"/>
                        <a:ext cx="3109913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98" name="Object 62"/>
          <p:cNvGraphicFramePr>
            <a:graphicFrameLocks noChangeAspect="1"/>
          </p:cNvGraphicFramePr>
          <p:nvPr/>
        </p:nvGraphicFramePr>
        <p:xfrm>
          <a:off x="3581400" y="6096000"/>
          <a:ext cx="310991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762" name="Equation" r:id="rId9" imgW="1269720" imgH="253800" progId="Equation.DSMT4">
                  <p:embed/>
                </p:oleObj>
              </mc:Choice>
              <mc:Fallback>
                <p:oleObj name="Equation" r:id="rId9" imgW="1269720" imgH="25380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6096000"/>
                        <a:ext cx="3109913" cy="5524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3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3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03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3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0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0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0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9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1" name="Oval 31"/>
          <p:cNvSpPr>
            <a:spLocks noChangeArrowheads="1"/>
          </p:cNvSpPr>
          <p:nvPr/>
        </p:nvSpPr>
        <p:spPr bwMode="auto">
          <a:xfrm>
            <a:off x="6553200" y="3048000"/>
            <a:ext cx="2438400" cy="2362200"/>
          </a:xfrm>
          <a:prstGeom prst="ellipse">
            <a:avLst/>
          </a:prstGeom>
          <a:noFill/>
          <a:ln w="28575">
            <a:solidFill>
              <a:srgbClr val="99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33FF">
                        <a:gamma/>
                        <a:tint val="0"/>
                        <a:invGamma/>
                      </a:srgbClr>
                    </a:gs>
                    <a:gs pos="100000">
                      <a:srgbClr val="9933FF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6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Using Gauss’s Law to find E-field</a:t>
            </a:r>
          </a:p>
        </p:txBody>
      </p:sp>
      <p:sp>
        <p:nvSpPr>
          <p:cNvPr id="604164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8686800" cy="8223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A sphere of radius </a:t>
            </a:r>
            <a:r>
              <a:rPr lang="en-US" sz="2400" i="1"/>
              <a:t>a</a:t>
            </a:r>
            <a:r>
              <a:rPr lang="en-US" sz="2400"/>
              <a:t> has uniform charge density </a:t>
            </a:r>
            <a:r>
              <a:rPr lang="en-US" sz="2400" i="1">
                <a:sym typeface="Symbol" pitchFamily="18" charset="2"/>
              </a:rPr>
              <a:t> </a:t>
            </a:r>
            <a:r>
              <a:rPr lang="en-US" sz="2400">
                <a:sym typeface="Symbol" pitchFamily="18" charset="2"/>
              </a:rPr>
              <a:t>throughout.  What is the direction and magnitude of the electric field everywhere?</a:t>
            </a:r>
          </a:p>
        </p:txBody>
      </p:sp>
      <p:sp>
        <p:nvSpPr>
          <p:cNvPr id="604171" name="Oval 11"/>
          <p:cNvSpPr>
            <a:spLocks noChangeArrowheads="1"/>
          </p:cNvSpPr>
          <p:nvPr/>
        </p:nvSpPr>
        <p:spPr bwMode="auto">
          <a:xfrm>
            <a:off x="7086600" y="3505200"/>
            <a:ext cx="1371600" cy="1371600"/>
          </a:xfrm>
          <a:prstGeom prst="ellipse">
            <a:avLst/>
          </a:prstGeom>
          <a:gradFill rotWithShape="1">
            <a:gsLst>
              <a:gs pos="0">
                <a:srgbClr val="009900"/>
              </a:gs>
              <a:gs pos="100000">
                <a:srgbClr val="0099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604183" name="Line 23"/>
          <p:cNvSpPr>
            <a:spLocks noChangeShapeType="1"/>
          </p:cNvSpPr>
          <p:nvPr/>
        </p:nvSpPr>
        <p:spPr bwMode="auto">
          <a:xfrm>
            <a:off x="7772400" y="4876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84" name="Text Box 24"/>
          <p:cNvSpPr txBox="1">
            <a:spLocks noChangeArrowheads="1"/>
          </p:cNvSpPr>
          <p:nvPr/>
        </p:nvSpPr>
        <p:spPr bwMode="auto">
          <a:xfrm>
            <a:off x="7848600" y="4876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a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sp>
        <p:nvSpPr>
          <p:cNvPr id="604185" name="Text Box 25"/>
          <p:cNvSpPr txBox="1">
            <a:spLocks noChangeArrowheads="1"/>
          </p:cNvSpPr>
          <p:nvPr/>
        </p:nvSpPr>
        <p:spPr bwMode="auto">
          <a:xfrm>
            <a:off x="152400" y="1676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Clearly, all directions are created equal in this problem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Certainly the electric field will point away from the sphere at all points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The electric field must depend </a:t>
            </a:r>
            <a:r>
              <a:rPr lang="en-US" sz="2400" i="1">
                <a:solidFill>
                  <a:schemeClr val="accent2"/>
                </a:solidFill>
              </a:rPr>
              <a:t>only</a:t>
            </a:r>
            <a:r>
              <a:rPr lang="en-US" sz="2400">
                <a:solidFill>
                  <a:schemeClr val="accent2"/>
                </a:solidFill>
              </a:rPr>
              <a:t> on the distance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Draw a sphere of radius </a:t>
            </a:r>
            <a:r>
              <a:rPr lang="en-US" sz="2400" i="1">
                <a:solidFill>
                  <a:srgbClr val="FF0000"/>
                </a:solidFill>
              </a:rPr>
              <a:t>r</a:t>
            </a:r>
            <a:r>
              <a:rPr lang="en-US" sz="2400">
                <a:solidFill>
                  <a:srgbClr val="FF0000"/>
                </a:solidFill>
              </a:rPr>
              <a:t> around this charge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Now use Gauss’s Law with this sphere</a:t>
            </a:r>
            <a:endParaRPr lang="en-US" sz="2400">
              <a:solidFill>
                <a:srgbClr val="FF0000"/>
              </a:solidFill>
              <a:sym typeface="Symbol" pitchFamily="18" charset="2"/>
            </a:endParaRPr>
          </a:p>
        </p:txBody>
      </p:sp>
      <p:graphicFrame>
        <p:nvGraphicFramePr>
          <p:cNvPr id="604186" name="Object 26"/>
          <p:cNvGraphicFramePr>
            <a:graphicFrameLocks noChangeAspect="1"/>
          </p:cNvGraphicFramePr>
          <p:nvPr/>
        </p:nvGraphicFramePr>
        <p:xfrm>
          <a:off x="7286625" y="2576513"/>
          <a:ext cx="115093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38" name="Equation" r:id="rId5" imgW="469800" imgH="177480" progId="Equation.DSMT4">
                  <p:embed/>
                </p:oleObj>
              </mc:Choice>
              <mc:Fallback>
                <p:oleObj name="Equation" r:id="rId5" imgW="469800" imgH="1774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25" y="2576513"/>
                        <a:ext cx="1150938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87" name="Line 27"/>
          <p:cNvSpPr>
            <a:spLocks noChangeShapeType="1"/>
          </p:cNvSpPr>
          <p:nvPr/>
        </p:nvSpPr>
        <p:spPr bwMode="auto">
          <a:xfrm flipH="1">
            <a:off x="7239000" y="4191000"/>
            <a:ext cx="53340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88" name="Text Box 28"/>
          <p:cNvSpPr txBox="1">
            <a:spLocks noChangeArrowheads="1"/>
          </p:cNvSpPr>
          <p:nvPr/>
        </p:nvSpPr>
        <p:spPr bwMode="auto">
          <a:xfrm>
            <a:off x="7010400" y="4648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r</a:t>
            </a:r>
            <a:endParaRPr lang="en-US" sz="2400" b="1" i="1">
              <a:solidFill>
                <a:srgbClr val="FF0000"/>
              </a:solidFill>
              <a:sym typeface="Symbol" pitchFamily="18" charset="2"/>
            </a:endParaRPr>
          </a:p>
        </p:txBody>
      </p:sp>
      <p:graphicFrame>
        <p:nvGraphicFramePr>
          <p:cNvPr id="604189" name="Object 29"/>
          <p:cNvGraphicFramePr>
            <a:graphicFrameLocks noChangeAspect="1"/>
          </p:cNvGraphicFramePr>
          <p:nvPr/>
        </p:nvGraphicFramePr>
        <p:xfrm>
          <a:off x="7162800" y="5562600"/>
          <a:ext cx="3730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39" name="Equation" r:id="rId7" imgW="152280" imgH="164880" progId="Equation.DSMT4">
                  <p:embed/>
                </p:oleObj>
              </mc:Choice>
              <mc:Fallback>
                <p:oleObj name="Equation" r:id="rId7" imgW="152280" imgH="16488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562600"/>
                        <a:ext cx="3730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90" name="Line 30"/>
          <p:cNvSpPr>
            <a:spLocks noChangeShapeType="1"/>
          </p:cNvSpPr>
          <p:nvPr/>
        </p:nvSpPr>
        <p:spPr bwMode="auto">
          <a:xfrm flipH="1">
            <a:off x="7010400" y="5257800"/>
            <a:ext cx="236538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04192" name="Object 32"/>
          <p:cNvGraphicFramePr>
            <a:graphicFrameLocks noChangeAspect="1"/>
          </p:cNvGraphicFramePr>
          <p:nvPr/>
        </p:nvGraphicFramePr>
        <p:xfrm>
          <a:off x="5257800" y="3084513"/>
          <a:ext cx="1649413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40" name="Equation" r:id="rId9" imgW="672840" imgH="228600" progId="Equation.DSMT4">
                  <p:embed/>
                </p:oleObj>
              </mc:Choice>
              <mc:Fallback>
                <p:oleObj name="Equation" r:id="rId9" imgW="672840" imgH="2286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084513"/>
                        <a:ext cx="1649413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93" name="Object 33"/>
          <p:cNvGraphicFramePr>
            <a:graphicFrameLocks noChangeAspect="1"/>
          </p:cNvGraphicFramePr>
          <p:nvPr/>
        </p:nvGraphicFramePr>
        <p:xfrm>
          <a:off x="4343400" y="3581400"/>
          <a:ext cx="21780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41" name="Equation" r:id="rId11" imgW="888840" imgH="228600" progId="Equation.DSMT4">
                  <p:embed/>
                </p:oleObj>
              </mc:Choice>
              <mc:Fallback>
                <p:oleObj name="Equation" r:id="rId11" imgW="888840" imgH="2286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581400"/>
                        <a:ext cx="217805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94" name="Object 34"/>
          <p:cNvGraphicFramePr>
            <a:graphicFrameLocks noChangeAspect="1"/>
          </p:cNvGraphicFramePr>
          <p:nvPr/>
        </p:nvGraphicFramePr>
        <p:xfrm>
          <a:off x="3276600" y="4114800"/>
          <a:ext cx="283051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42" name="Equation" r:id="rId13" imgW="1155600" imgH="241200" progId="Equation.DSMT4">
                  <p:embed/>
                </p:oleObj>
              </mc:Choice>
              <mc:Fallback>
                <p:oleObj name="Equation" r:id="rId13" imgW="1155600" imgH="2412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114800"/>
                        <a:ext cx="2830513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95" name="Object 35"/>
          <p:cNvGraphicFramePr>
            <a:graphicFrameLocks noChangeAspect="1"/>
          </p:cNvGraphicFramePr>
          <p:nvPr/>
        </p:nvGraphicFramePr>
        <p:xfrm>
          <a:off x="577850" y="3540125"/>
          <a:ext cx="18034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43" name="Equation" r:id="rId15" imgW="736560" imgH="457200" progId="Equation.DSMT4">
                  <p:embed/>
                </p:oleObj>
              </mc:Choice>
              <mc:Fallback>
                <p:oleObj name="Equation" r:id="rId15" imgW="736560" imgH="4572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3540125"/>
                        <a:ext cx="1803400" cy="9969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9900CC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96" name="Text Box 36"/>
          <p:cNvSpPr txBox="1">
            <a:spLocks noChangeArrowheads="1"/>
          </p:cNvSpPr>
          <p:nvPr/>
        </p:nvSpPr>
        <p:spPr bwMode="auto">
          <a:xfrm>
            <a:off x="248920" y="5085080"/>
            <a:ext cx="6553200" cy="584775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dirty="0" smtClean="0"/>
              <a:t>Is this the electric field everywhere? </a:t>
            </a:r>
            <a:endParaRPr lang="en-US" sz="320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04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4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04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04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04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04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04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4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04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04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04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0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0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04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04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1" grpId="0" animBg="1"/>
      <p:bldP spid="604185" grpId="0" uiExpand="1" build="p"/>
      <p:bldP spid="604187" grpId="0" animBg="1"/>
      <p:bldP spid="604188" grpId="0"/>
      <p:bldP spid="604190" grpId="0" animBg="1"/>
      <p:bldP spid="60419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5207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60" y="4495800"/>
            <a:ext cx="381000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518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Using Gauss’s Law to find E-field (2)</a:t>
            </a:r>
          </a:p>
        </p:txBody>
      </p:sp>
      <p:sp>
        <p:nvSpPr>
          <p:cNvPr id="605188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8686800" cy="1200329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/>
              <a:t>A sphere of radius </a:t>
            </a:r>
            <a:r>
              <a:rPr lang="en-US" sz="2400" i="1" dirty="0"/>
              <a:t>a</a:t>
            </a:r>
            <a:r>
              <a:rPr lang="en-US" sz="2400" dirty="0"/>
              <a:t> has uniform charge density </a:t>
            </a:r>
            <a:r>
              <a:rPr lang="en-US" sz="2400" i="1" dirty="0">
                <a:sym typeface="Symbol" pitchFamily="18" charset="2"/>
              </a:rPr>
              <a:t> </a:t>
            </a:r>
            <a:r>
              <a:rPr lang="en-US" sz="2400" dirty="0">
                <a:sym typeface="Symbol" pitchFamily="18" charset="2"/>
              </a:rPr>
              <a:t>throughout.  What is the direction and magnitude of the electric field everywhere</a:t>
            </a:r>
            <a:r>
              <a:rPr lang="en-US" sz="2400" dirty="0" smtClean="0">
                <a:sym typeface="Symbol" pitchFamily="18" charset="2"/>
              </a:rPr>
              <a:t>? [Like example </a:t>
            </a: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23.6</a:t>
            </a:r>
            <a:r>
              <a:rPr lang="en-US" sz="2400" dirty="0" smtClean="0">
                <a:sym typeface="Symbol" pitchFamily="18" charset="2"/>
              </a:rPr>
              <a:t>]</a:t>
            </a:r>
            <a:endParaRPr lang="en-US" sz="2400" dirty="0">
              <a:sym typeface="Symbol" pitchFamily="18" charset="2"/>
            </a:endParaRPr>
          </a:p>
        </p:txBody>
      </p:sp>
      <p:sp>
        <p:nvSpPr>
          <p:cNvPr id="605189" name="Oval 5"/>
          <p:cNvSpPr>
            <a:spLocks noChangeArrowheads="1"/>
          </p:cNvSpPr>
          <p:nvPr/>
        </p:nvSpPr>
        <p:spPr bwMode="auto">
          <a:xfrm>
            <a:off x="7086600" y="3505200"/>
            <a:ext cx="1371600" cy="1371600"/>
          </a:xfrm>
          <a:prstGeom prst="ellipse">
            <a:avLst/>
          </a:prstGeom>
          <a:gradFill rotWithShape="1">
            <a:gsLst>
              <a:gs pos="0">
                <a:srgbClr val="009900"/>
              </a:gs>
              <a:gs pos="100000">
                <a:srgbClr val="0099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605190" name="Line 6"/>
          <p:cNvSpPr>
            <a:spLocks noChangeShapeType="1"/>
          </p:cNvSpPr>
          <p:nvPr/>
        </p:nvSpPr>
        <p:spPr bwMode="auto">
          <a:xfrm>
            <a:off x="7772400" y="4876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5191" name="Text Box 7"/>
          <p:cNvSpPr txBox="1">
            <a:spLocks noChangeArrowheads="1"/>
          </p:cNvSpPr>
          <p:nvPr/>
        </p:nvSpPr>
        <p:spPr bwMode="auto">
          <a:xfrm>
            <a:off x="7848600" y="4876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a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sp>
        <p:nvSpPr>
          <p:cNvPr id="605192" name="Text Box 8"/>
          <p:cNvSpPr txBox="1">
            <a:spLocks noChangeArrowheads="1"/>
          </p:cNvSpPr>
          <p:nvPr/>
        </p:nvSpPr>
        <p:spPr bwMode="auto">
          <a:xfrm>
            <a:off x="152400" y="17526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When computing the flux for a Gaussian surface, only include the electric charges </a:t>
            </a:r>
            <a:r>
              <a:rPr lang="en-US" sz="2400" i="1" dirty="0">
                <a:solidFill>
                  <a:schemeClr val="accent2"/>
                </a:solidFill>
              </a:rPr>
              <a:t>inside</a:t>
            </a:r>
            <a:r>
              <a:rPr lang="en-US" sz="2400" dirty="0">
                <a:solidFill>
                  <a:schemeClr val="accent2"/>
                </a:solidFill>
              </a:rPr>
              <a:t> the surface</a:t>
            </a:r>
          </a:p>
        </p:txBody>
      </p:sp>
      <p:graphicFrame>
        <p:nvGraphicFramePr>
          <p:cNvPr id="605193" name="Object 9"/>
          <p:cNvGraphicFramePr>
            <a:graphicFrameLocks noChangeAspect="1"/>
          </p:cNvGraphicFramePr>
          <p:nvPr/>
        </p:nvGraphicFramePr>
        <p:xfrm>
          <a:off x="7239000" y="2209800"/>
          <a:ext cx="115093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189" name="Equation" r:id="rId4" imgW="469800" imgH="177480" progId="Equation.DSMT4">
                  <p:embed/>
                </p:oleObj>
              </mc:Choice>
              <mc:Fallback>
                <p:oleObj name="Equation" r:id="rId4" imgW="469800" imgH="177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209800"/>
                        <a:ext cx="1150938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194" name="Line 10"/>
          <p:cNvSpPr>
            <a:spLocks noChangeShapeType="1"/>
          </p:cNvSpPr>
          <p:nvPr/>
        </p:nvSpPr>
        <p:spPr bwMode="auto">
          <a:xfrm flipH="1">
            <a:off x="7543800" y="4191000"/>
            <a:ext cx="2286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5195" name="Text Box 11"/>
          <p:cNvSpPr txBox="1">
            <a:spLocks noChangeArrowheads="1"/>
          </p:cNvSpPr>
          <p:nvPr/>
        </p:nvSpPr>
        <p:spPr bwMode="auto">
          <a:xfrm>
            <a:off x="7315200" y="4038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r</a:t>
            </a:r>
            <a:endParaRPr lang="en-US" sz="2400" b="1" i="1">
              <a:solidFill>
                <a:srgbClr val="FF0000"/>
              </a:solidFill>
              <a:sym typeface="Symbol" pitchFamily="18" charset="2"/>
            </a:endParaRPr>
          </a:p>
        </p:txBody>
      </p:sp>
      <p:graphicFrame>
        <p:nvGraphicFramePr>
          <p:cNvPr id="605196" name="Object 12"/>
          <p:cNvGraphicFramePr>
            <a:graphicFrameLocks noChangeAspect="1"/>
          </p:cNvGraphicFramePr>
          <p:nvPr/>
        </p:nvGraphicFramePr>
        <p:xfrm>
          <a:off x="7162800" y="5181600"/>
          <a:ext cx="3730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190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181600"/>
                        <a:ext cx="3730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197" name="Line 13"/>
          <p:cNvSpPr>
            <a:spLocks noChangeShapeType="1"/>
          </p:cNvSpPr>
          <p:nvPr/>
        </p:nvSpPr>
        <p:spPr bwMode="auto">
          <a:xfrm flipH="1">
            <a:off x="7307263" y="4648200"/>
            <a:ext cx="236537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05198" name="Object 14"/>
          <p:cNvGraphicFramePr>
            <a:graphicFrameLocks noChangeAspect="1"/>
          </p:cNvGraphicFramePr>
          <p:nvPr/>
        </p:nvGraphicFramePr>
        <p:xfrm>
          <a:off x="4957763" y="1981200"/>
          <a:ext cx="1649412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191" name="Equation" r:id="rId8" imgW="672840" imgH="228600" progId="Equation.DSMT4">
                  <p:embed/>
                </p:oleObj>
              </mc:Choice>
              <mc:Fallback>
                <p:oleObj name="Equation" r:id="rId8" imgW="67284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7763" y="1981200"/>
                        <a:ext cx="1649412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199" name="Object 15"/>
          <p:cNvGraphicFramePr>
            <a:graphicFrameLocks noChangeAspect="1"/>
          </p:cNvGraphicFramePr>
          <p:nvPr/>
        </p:nvGraphicFramePr>
        <p:xfrm>
          <a:off x="4500563" y="2514600"/>
          <a:ext cx="21780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192" name="Equation" r:id="rId10" imgW="888840" imgH="228600" progId="Equation.DSMT4">
                  <p:embed/>
                </p:oleObj>
              </mc:Choice>
              <mc:Fallback>
                <p:oleObj name="Equation" r:id="rId10" imgW="88884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2514600"/>
                        <a:ext cx="217805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00" name="Object 16"/>
          <p:cNvGraphicFramePr>
            <a:graphicFrameLocks noChangeAspect="1"/>
          </p:cNvGraphicFramePr>
          <p:nvPr/>
        </p:nvGraphicFramePr>
        <p:xfrm>
          <a:off x="4057650" y="3048000"/>
          <a:ext cx="28003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193" name="Equation" r:id="rId12" imgW="1143000" imgH="241200" progId="Equation.DSMT4">
                  <p:embed/>
                </p:oleObj>
              </mc:Choice>
              <mc:Fallback>
                <p:oleObj name="Equation" r:id="rId12" imgW="1143000" imgH="2412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50" y="3048000"/>
                        <a:ext cx="280035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01" name="Object 17"/>
          <p:cNvGraphicFramePr>
            <a:graphicFrameLocks noChangeAspect="1"/>
          </p:cNvGraphicFramePr>
          <p:nvPr/>
        </p:nvGraphicFramePr>
        <p:xfrm>
          <a:off x="2435225" y="4267200"/>
          <a:ext cx="441642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194" name="Equation" r:id="rId14" imgW="1803240" imgH="482400" progId="Equation.DSMT4">
                  <p:embed/>
                </p:oleObj>
              </mc:Choice>
              <mc:Fallback>
                <p:oleObj name="Equation" r:id="rId14" imgW="1803240" imgH="4824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5225" y="4267200"/>
                        <a:ext cx="4416425" cy="105251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9900CC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186" name="Oval 2"/>
          <p:cNvSpPr>
            <a:spLocks noChangeArrowheads="1"/>
          </p:cNvSpPr>
          <p:nvPr/>
        </p:nvSpPr>
        <p:spPr bwMode="auto">
          <a:xfrm>
            <a:off x="7315200" y="3733800"/>
            <a:ext cx="914400" cy="9144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33FF">
                        <a:gamma/>
                        <a:tint val="0"/>
                        <a:invGamma/>
                      </a:srgbClr>
                    </a:gs>
                    <a:gs pos="100000">
                      <a:srgbClr val="9933FF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204" name="Rectangle 20"/>
          <p:cNvSpPr>
            <a:spLocks noChangeArrowheads="1"/>
          </p:cNvSpPr>
          <p:nvPr/>
        </p:nvSpPr>
        <p:spPr bwMode="auto">
          <a:xfrm>
            <a:off x="4572000" y="3200400"/>
            <a:ext cx="152400" cy="228600"/>
          </a:xfrm>
          <a:prstGeom prst="rect">
            <a:avLst/>
          </a:prstGeom>
          <a:noFill/>
          <a:ln w="28575">
            <a:solidFill>
              <a:srgbClr val="9900CC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05208" name="Object 24"/>
          <p:cNvGraphicFramePr>
            <a:graphicFrameLocks noChangeAspect="1"/>
          </p:cNvGraphicFramePr>
          <p:nvPr/>
        </p:nvGraphicFramePr>
        <p:xfrm>
          <a:off x="4060825" y="3679825"/>
          <a:ext cx="2020888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195" name="Equation" r:id="rId16" imgW="825480" imgH="228600" progId="Equation.DSMT4">
                  <p:embed/>
                </p:oleObj>
              </mc:Choice>
              <mc:Fallback>
                <p:oleObj name="Equation" r:id="rId16" imgW="825480" imgH="2286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0825" y="3679825"/>
                        <a:ext cx="2020888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55520" y="6395650"/>
            <a:ext cx="457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r/a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5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5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5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5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05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5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05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05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05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0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05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05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05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92" grpId="0" build="p"/>
      <p:bldP spid="605194" grpId="0" animBg="1"/>
      <p:bldP spid="605195" grpId="0"/>
      <p:bldP spid="605186" grpId="0" animBg="1"/>
      <p:bldP spid="605204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Electric Field From a Line Charge</a:t>
            </a:r>
          </a:p>
        </p:txBody>
      </p:sp>
      <p:sp>
        <p:nvSpPr>
          <p:cNvPr id="606211" name="Text Box 3"/>
          <p:cNvSpPr txBox="1">
            <a:spLocks noChangeArrowheads="1"/>
          </p:cNvSpPr>
          <p:nvPr/>
        </p:nvSpPr>
        <p:spPr bwMode="auto">
          <a:xfrm>
            <a:off x="1524000" y="685800"/>
            <a:ext cx="5257800" cy="8223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/>
              <a:t>What is the electric field from an infinite line with linear charge density </a:t>
            </a:r>
            <a:r>
              <a:rPr lang="en-US" sz="2400" i="1">
                <a:sym typeface="Symbol" pitchFamily="18" charset="2"/>
              </a:rPr>
              <a:t></a:t>
            </a:r>
            <a:r>
              <a:rPr lang="en-US" sz="2400">
                <a:sym typeface="Symbol" pitchFamily="18" charset="2"/>
              </a:rPr>
              <a:t>?</a:t>
            </a:r>
          </a:p>
        </p:txBody>
      </p:sp>
      <p:graphicFrame>
        <p:nvGraphicFramePr>
          <p:cNvPr id="606216" name="Object 8"/>
          <p:cNvGraphicFramePr>
            <a:graphicFrameLocks noChangeAspect="1"/>
          </p:cNvGraphicFramePr>
          <p:nvPr/>
        </p:nvGraphicFramePr>
        <p:xfrm>
          <a:off x="7391400" y="1981200"/>
          <a:ext cx="115093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16" name="Equation" r:id="rId3" imgW="469800" imgH="177480" progId="Equation.DSMT4">
                  <p:embed/>
                </p:oleObj>
              </mc:Choice>
              <mc:Fallback>
                <p:oleObj name="Equation" r:id="rId3" imgW="469800" imgH="177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981200"/>
                        <a:ext cx="1150938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21" name="Object 13"/>
          <p:cNvGraphicFramePr>
            <a:graphicFrameLocks noChangeAspect="1"/>
          </p:cNvGraphicFramePr>
          <p:nvPr/>
        </p:nvGraphicFramePr>
        <p:xfrm>
          <a:off x="5638800" y="5105400"/>
          <a:ext cx="1649413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17" name="Equation" r:id="rId5" imgW="672840" imgH="228600" progId="Equation.DSMT4">
                  <p:embed/>
                </p:oleObj>
              </mc:Choice>
              <mc:Fallback>
                <p:oleObj name="Equation" r:id="rId5" imgW="67284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105400"/>
                        <a:ext cx="1649413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6228" name="Line 20"/>
          <p:cNvSpPr>
            <a:spLocks noChangeShapeType="1"/>
          </p:cNvSpPr>
          <p:nvPr/>
        </p:nvSpPr>
        <p:spPr bwMode="auto">
          <a:xfrm flipH="1">
            <a:off x="152400" y="2819400"/>
            <a:ext cx="4724400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06230" name="Object 22"/>
          <p:cNvGraphicFramePr>
            <a:graphicFrameLocks noChangeAspect="1"/>
          </p:cNvGraphicFramePr>
          <p:nvPr/>
        </p:nvGraphicFramePr>
        <p:xfrm>
          <a:off x="0" y="1828800"/>
          <a:ext cx="3730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18" name="Equation" r:id="rId7" imgW="152280" imgH="164880" progId="Equation.DSMT4">
                  <p:embed/>
                </p:oleObj>
              </mc:Choice>
              <mc:Fallback>
                <p:oleObj name="Equation" r:id="rId7" imgW="152280" imgH="1648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28800"/>
                        <a:ext cx="3730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6292" name="Group 84"/>
          <p:cNvGrpSpPr>
            <a:grpSpLocks/>
          </p:cNvGrpSpPr>
          <p:nvPr/>
        </p:nvGrpSpPr>
        <p:grpSpPr bwMode="auto">
          <a:xfrm>
            <a:off x="609600" y="1752600"/>
            <a:ext cx="5867400" cy="457200"/>
            <a:chOff x="768" y="1104"/>
            <a:chExt cx="3696" cy="288"/>
          </a:xfrm>
        </p:grpSpPr>
        <p:sp>
          <p:nvSpPr>
            <p:cNvPr id="606229" name="Line 21"/>
            <p:cNvSpPr>
              <a:spLocks noChangeShapeType="1"/>
            </p:cNvSpPr>
            <p:nvPr/>
          </p:nvSpPr>
          <p:spPr bwMode="auto">
            <a:xfrm flipV="1">
              <a:off x="2448" y="1104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31" name="Line 23"/>
            <p:cNvSpPr>
              <a:spLocks noChangeShapeType="1"/>
            </p:cNvSpPr>
            <p:nvPr/>
          </p:nvSpPr>
          <p:spPr bwMode="auto">
            <a:xfrm flipV="1">
              <a:off x="2112" y="1104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32" name="Line 24"/>
            <p:cNvSpPr>
              <a:spLocks noChangeShapeType="1"/>
            </p:cNvSpPr>
            <p:nvPr/>
          </p:nvSpPr>
          <p:spPr bwMode="auto">
            <a:xfrm flipV="1">
              <a:off x="1776" y="1104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33" name="Line 25"/>
            <p:cNvSpPr>
              <a:spLocks noChangeShapeType="1"/>
            </p:cNvSpPr>
            <p:nvPr/>
          </p:nvSpPr>
          <p:spPr bwMode="auto">
            <a:xfrm flipV="1">
              <a:off x="1440" y="1104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34" name="Line 26"/>
            <p:cNvSpPr>
              <a:spLocks noChangeShapeType="1"/>
            </p:cNvSpPr>
            <p:nvPr/>
          </p:nvSpPr>
          <p:spPr bwMode="auto">
            <a:xfrm flipV="1">
              <a:off x="1104" y="1104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35" name="Line 27"/>
            <p:cNvSpPr>
              <a:spLocks noChangeShapeType="1"/>
            </p:cNvSpPr>
            <p:nvPr/>
          </p:nvSpPr>
          <p:spPr bwMode="auto">
            <a:xfrm flipV="1">
              <a:off x="768" y="1104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36" name="Line 28"/>
            <p:cNvSpPr>
              <a:spLocks noChangeShapeType="1"/>
            </p:cNvSpPr>
            <p:nvPr/>
          </p:nvSpPr>
          <p:spPr bwMode="auto">
            <a:xfrm flipV="1">
              <a:off x="4464" y="1104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37" name="Line 29"/>
            <p:cNvSpPr>
              <a:spLocks noChangeShapeType="1"/>
            </p:cNvSpPr>
            <p:nvPr/>
          </p:nvSpPr>
          <p:spPr bwMode="auto">
            <a:xfrm flipV="1">
              <a:off x="4128" y="1104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38" name="Line 30"/>
            <p:cNvSpPr>
              <a:spLocks noChangeShapeType="1"/>
            </p:cNvSpPr>
            <p:nvPr/>
          </p:nvSpPr>
          <p:spPr bwMode="auto">
            <a:xfrm flipV="1">
              <a:off x="3792" y="1104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39" name="Line 31"/>
            <p:cNvSpPr>
              <a:spLocks noChangeShapeType="1"/>
            </p:cNvSpPr>
            <p:nvPr/>
          </p:nvSpPr>
          <p:spPr bwMode="auto">
            <a:xfrm flipV="1">
              <a:off x="3456" y="1104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0" name="Line 32"/>
            <p:cNvSpPr>
              <a:spLocks noChangeShapeType="1"/>
            </p:cNvSpPr>
            <p:nvPr/>
          </p:nvSpPr>
          <p:spPr bwMode="auto">
            <a:xfrm flipV="1">
              <a:off x="3120" y="1104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1" name="Line 33"/>
            <p:cNvSpPr>
              <a:spLocks noChangeShapeType="1"/>
            </p:cNvSpPr>
            <p:nvPr/>
          </p:nvSpPr>
          <p:spPr bwMode="auto">
            <a:xfrm flipV="1">
              <a:off x="2784" y="1104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6289" name="Group 81"/>
          <p:cNvGrpSpPr>
            <a:grpSpLocks/>
          </p:cNvGrpSpPr>
          <p:nvPr/>
        </p:nvGrpSpPr>
        <p:grpSpPr bwMode="auto">
          <a:xfrm>
            <a:off x="609600" y="3429000"/>
            <a:ext cx="5867400" cy="457200"/>
            <a:chOff x="768" y="2160"/>
            <a:chExt cx="3696" cy="288"/>
          </a:xfrm>
        </p:grpSpPr>
        <p:sp>
          <p:nvSpPr>
            <p:cNvPr id="606242" name="Line 34"/>
            <p:cNvSpPr>
              <a:spLocks noChangeShapeType="1"/>
            </p:cNvSpPr>
            <p:nvPr/>
          </p:nvSpPr>
          <p:spPr bwMode="auto">
            <a:xfrm>
              <a:off x="2448" y="216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3" name="Line 35"/>
            <p:cNvSpPr>
              <a:spLocks noChangeShapeType="1"/>
            </p:cNvSpPr>
            <p:nvPr/>
          </p:nvSpPr>
          <p:spPr bwMode="auto">
            <a:xfrm>
              <a:off x="2112" y="216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4" name="Line 36"/>
            <p:cNvSpPr>
              <a:spLocks noChangeShapeType="1"/>
            </p:cNvSpPr>
            <p:nvPr/>
          </p:nvSpPr>
          <p:spPr bwMode="auto">
            <a:xfrm>
              <a:off x="1776" y="216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5" name="Line 37"/>
            <p:cNvSpPr>
              <a:spLocks noChangeShapeType="1"/>
            </p:cNvSpPr>
            <p:nvPr/>
          </p:nvSpPr>
          <p:spPr bwMode="auto">
            <a:xfrm>
              <a:off x="1440" y="216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6" name="Line 38"/>
            <p:cNvSpPr>
              <a:spLocks noChangeShapeType="1"/>
            </p:cNvSpPr>
            <p:nvPr/>
          </p:nvSpPr>
          <p:spPr bwMode="auto">
            <a:xfrm>
              <a:off x="1104" y="216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7" name="Line 39"/>
            <p:cNvSpPr>
              <a:spLocks noChangeShapeType="1"/>
            </p:cNvSpPr>
            <p:nvPr/>
          </p:nvSpPr>
          <p:spPr bwMode="auto">
            <a:xfrm>
              <a:off x="768" y="216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8" name="Line 40"/>
            <p:cNvSpPr>
              <a:spLocks noChangeShapeType="1"/>
            </p:cNvSpPr>
            <p:nvPr/>
          </p:nvSpPr>
          <p:spPr bwMode="auto">
            <a:xfrm>
              <a:off x="4464" y="216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9" name="Line 41"/>
            <p:cNvSpPr>
              <a:spLocks noChangeShapeType="1"/>
            </p:cNvSpPr>
            <p:nvPr/>
          </p:nvSpPr>
          <p:spPr bwMode="auto">
            <a:xfrm>
              <a:off x="4128" y="216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0" name="Line 42"/>
            <p:cNvSpPr>
              <a:spLocks noChangeShapeType="1"/>
            </p:cNvSpPr>
            <p:nvPr/>
          </p:nvSpPr>
          <p:spPr bwMode="auto">
            <a:xfrm>
              <a:off x="3792" y="216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1" name="Line 43"/>
            <p:cNvSpPr>
              <a:spLocks noChangeShapeType="1"/>
            </p:cNvSpPr>
            <p:nvPr/>
          </p:nvSpPr>
          <p:spPr bwMode="auto">
            <a:xfrm>
              <a:off x="3456" y="216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2" name="Line 44"/>
            <p:cNvSpPr>
              <a:spLocks noChangeShapeType="1"/>
            </p:cNvSpPr>
            <p:nvPr/>
          </p:nvSpPr>
          <p:spPr bwMode="auto">
            <a:xfrm>
              <a:off x="3120" y="216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53" name="Line 45"/>
            <p:cNvSpPr>
              <a:spLocks noChangeShapeType="1"/>
            </p:cNvSpPr>
            <p:nvPr/>
          </p:nvSpPr>
          <p:spPr bwMode="auto">
            <a:xfrm>
              <a:off x="2784" y="216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6291" name="Group 83"/>
          <p:cNvGrpSpPr>
            <a:grpSpLocks/>
          </p:cNvGrpSpPr>
          <p:nvPr/>
        </p:nvGrpSpPr>
        <p:grpSpPr bwMode="auto">
          <a:xfrm>
            <a:off x="914400" y="2286000"/>
            <a:ext cx="6096000" cy="228600"/>
            <a:chOff x="960" y="1440"/>
            <a:chExt cx="3840" cy="144"/>
          </a:xfrm>
        </p:grpSpPr>
        <p:sp>
          <p:nvSpPr>
            <p:cNvPr id="606277" name="Line 69"/>
            <p:cNvSpPr>
              <a:spLocks noChangeShapeType="1"/>
            </p:cNvSpPr>
            <p:nvPr/>
          </p:nvSpPr>
          <p:spPr bwMode="auto">
            <a:xfrm flipV="1">
              <a:off x="960" y="1440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8" name="Line 70"/>
            <p:cNvSpPr>
              <a:spLocks noChangeShapeType="1"/>
            </p:cNvSpPr>
            <p:nvPr/>
          </p:nvSpPr>
          <p:spPr bwMode="auto">
            <a:xfrm flipV="1">
              <a:off x="1296" y="1440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9" name="Line 71"/>
            <p:cNvSpPr>
              <a:spLocks noChangeShapeType="1"/>
            </p:cNvSpPr>
            <p:nvPr/>
          </p:nvSpPr>
          <p:spPr bwMode="auto">
            <a:xfrm flipV="1">
              <a:off x="1632" y="1440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0" name="Line 72"/>
            <p:cNvSpPr>
              <a:spLocks noChangeShapeType="1"/>
            </p:cNvSpPr>
            <p:nvPr/>
          </p:nvSpPr>
          <p:spPr bwMode="auto">
            <a:xfrm flipV="1">
              <a:off x="1968" y="1440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1" name="Line 73"/>
            <p:cNvSpPr>
              <a:spLocks noChangeShapeType="1"/>
            </p:cNvSpPr>
            <p:nvPr/>
          </p:nvSpPr>
          <p:spPr bwMode="auto">
            <a:xfrm flipV="1">
              <a:off x="2304" y="1440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2" name="Line 74"/>
            <p:cNvSpPr>
              <a:spLocks noChangeShapeType="1"/>
            </p:cNvSpPr>
            <p:nvPr/>
          </p:nvSpPr>
          <p:spPr bwMode="auto">
            <a:xfrm flipV="1">
              <a:off x="2640" y="1440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3" name="Line 75"/>
            <p:cNvSpPr>
              <a:spLocks noChangeShapeType="1"/>
            </p:cNvSpPr>
            <p:nvPr/>
          </p:nvSpPr>
          <p:spPr bwMode="auto">
            <a:xfrm flipV="1">
              <a:off x="2976" y="1440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4" name="Line 76"/>
            <p:cNvSpPr>
              <a:spLocks noChangeShapeType="1"/>
            </p:cNvSpPr>
            <p:nvPr/>
          </p:nvSpPr>
          <p:spPr bwMode="auto">
            <a:xfrm flipV="1">
              <a:off x="3312" y="1440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5" name="Line 77"/>
            <p:cNvSpPr>
              <a:spLocks noChangeShapeType="1"/>
            </p:cNvSpPr>
            <p:nvPr/>
          </p:nvSpPr>
          <p:spPr bwMode="auto">
            <a:xfrm flipV="1">
              <a:off x="3648" y="1440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6" name="Line 78"/>
            <p:cNvSpPr>
              <a:spLocks noChangeShapeType="1"/>
            </p:cNvSpPr>
            <p:nvPr/>
          </p:nvSpPr>
          <p:spPr bwMode="auto">
            <a:xfrm flipV="1">
              <a:off x="3984" y="1440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7" name="Line 79"/>
            <p:cNvSpPr>
              <a:spLocks noChangeShapeType="1"/>
            </p:cNvSpPr>
            <p:nvPr/>
          </p:nvSpPr>
          <p:spPr bwMode="auto">
            <a:xfrm flipV="1">
              <a:off x="4320" y="1440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8" name="Line 80"/>
            <p:cNvSpPr>
              <a:spLocks noChangeShapeType="1"/>
            </p:cNvSpPr>
            <p:nvPr/>
          </p:nvSpPr>
          <p:spPr bwMode="auto">
            <a:xfrm flipV="1">
              <a:off x="4656" y="1440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6293" name="AutoShape 85"/>
          <p:cNvSpPr>
            <a:spLocks noChangeArrowheads="1"/>
          </p:cNvSpPr>
          <p:nvPr/>
        </p:nvSpPr>
        <p:spPr bwMode="auto">
          <a:xfrm rot="5400000">
            <a:off x="3352800" y="1524000"/>
            <a:ext cx="1219200" cy="2590800"/>
          </a:xfrm>
          <a:prstGeom prst="can">
            <a:avLst>
              <a:gd name="adj" fmla="val 61458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27" name="Line 19"/>
          <p:cNvSpPr>
            <a:spLocks noChangeShapeType="1"/>
          </p:cNvSpPr>
          <p:nvPr/>
        </p:nvSpPr>
        <p:spPr bwMode="auto">
          <a:xfrm>
            <a:off x="4876800" y="2819400"/>
            <a:ext cx="1752600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94" name="Text Box 86"/>
          <p:cNvSpPr txBox="1">
            <a:spLocks noChangeArrowheads="1"/>
          </p:cNvSpPr>
          <p:nvPr/>
        </p:nvSpPr>
        <p:spPr bwMode="auto">
          <a:xfrm>
            <a:off x="0" y="396240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Electric field must point away from the line charge, and depends only on distance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Add a cylindrical Gaussian surface with radius </a:t>
            </a:r>
            <a:r>
              <a:rPr lang="en-US" sz="2400" i="1" dirty="0">
                <a:solidFill>
                  <a:schemeClr val="accent2"/>
                </a:solidFill>
              </a:rPr>
              <a:t>r</a:t>
            </a:r>
            <a:r>
              <a:rPr lang="en-US" sz="2400" dirty="0">
                <a:solidFill>
                  <a:schemeClr val="accent2"/>
                </a:solidFill>
              </a:rPr>
              <a:t> and length </a:t>
            </a:r>
            <a:r>
              <a:rPr lang="en-US" sz="2400" i="1" dirty="0">
                <a:solidFill>
                  <a:schemeClr val="accent2"/>
                </a:solidFill>
              </a:rPr>
              <a:t>L</a:t>
            </a:r>
            <a:endParaRPr lang="en-US" sz="2400" dirty="0">
              <a:solidFill>
                <a:schemeClr val="accent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Use Gauss’s Law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The ends of the cylinder don’t contribute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On the </a:t>
            </a:r>
            <a:r>
              <a:rPr lang="en-US" sz="2400" dirty="0" smtClean="0">
                <a:solidFill>
                  <a:schemeClr val="accent2"/>
                </a:solidFill>
              </a:rPr>
              <a:t>side, </a:t>
            </a:r>
            <a:r>
              <a:rPr lang="en-US" sz="2400" dirty="0">
                <a:solidFill>
                  <a:schemeClr val="accent2"/>
                </a:solidFill>
              </a:rPr>
              <a:t>the electric field and the normal are parallel</a:t>
            </a:r>
          </a:p>
        </p:txBody>
      </p:sp>
      <p:sp>
        <p:nvSpPr>
          <p:cNvPr id="606295" name="Line 87"/>
          <p:cNvSpPr>
            <a:spLocks noChangeShapeType="1"/>
          </p:cNvSpPr>
          <p:nvPr/>
        </p:nvSpPr>
        <p:spPr bwMode="auto">
          <a:xfrm>
            <a:off x="4876800" y="28194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96" name="Text Box 88"/>
          <p:cNvSpPr txBox="1">
            <a:spLocks noChangeArrowheads="1"/>
          </p:cNvSpPr>
          <p:nvPr/>
        </p:nvSpPr>
        <p:spPr bwMode="auto">
          <a:xfrm>
            <a:off x="4724400" y="2819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r</a:t>
            </a:r>
            <a:endParaRPr lang="en-US" sz="2400" b="1" i="1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606297" name="Line 89"/>
          <p:cNvSpPr>
            <a:spLocks noChangeShapeType="1"/>
          </p:cNvSpPr>
          <p:nvPr/>
        </p:nvSpPr>
        <p:spPr bwMode="auto">
          <a:xfrm flipH="1">
            <a:off x="2667000" y="2667000"/>
            <a:ext cx="1828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298" name="Text Box 90"/>
          <p:cNvSpPr txBox="1">
            <a:spLocks noChangeArrowheads="1"/>
          </p:cNvSpPr>
          <p:nvPr/>
        </p:nvSpPr>
        <p:spPr bwMode="auto">
          <a:xfrm>
            <a:off x="3505200" y="2286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L</a:t>
            </a:r>
            <a:endParaRPr lang="en-US" sz="2400" b="1" i="1">
              <a:solidFill>
                <a:srgbClr val="FF0000"/>
              </a:solidFill>
              <a:sym typeface="Symbol" pitchFamily="18" charset="2"/>
            </a:endParaRPr>
          </a:p>
        </p:txBody>
      </p:sp>
      <p:graphicFrame>
        <p:nvGraphicFramePr>
          <p:cNvPr id="606299" name="Object 91"/>
          <p:cNvGraphicFramePr>
            <a:graphicFrameLocks noChangeAspect="1"/>
          </p:cNvGraphicFramePr>
          <p:nvPr/>
        </p:nvGraphicFramePr>
        <p:xfrm>
          <a:off x="76200" y="6172200"/>
          <a:ext cx="2490788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19" name="Equation" r:id="rId9" imgW="1015920" imgH="279360" progId="Equation.DSMT4">
                  <p:embed/>
                </p:oleObj>
              </mc:Choice>
              <mc:Fallback>
                <p:oleObj name="Equation" r:id="rId9" imgW="1015920" imgH="279360" progId="Equation.DSMT4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6172200"/>
                        <a:ext cx="2490788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6300" name="Line 92"/>
          <p:cNvSpPr>
            <a:spLocks noChangeShapeType="1"/>
          </p:cNvSpPr>
          <p:nvPr/>
        </p:nvSpPr>
        <p:spPr bwMode="auto">
          <a:xfrm rot="5400000" flipH="1" flipV="1">
            <a:off x="4191000" y="2057400"/>
            <a:ext cx="304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06301" name="Object 93"/>
          <p:cNvGraphicFramePr>
            <a:graphicFrameLocks noChangeAspect="1"/>
          </p:cNvGraphicFramePr>
          <p:nvPr/>
        </p:nvGraphicFramePr>
        <p:xfrm>
          <a:off x="3886200" y="1676400"/>
          <a:ext cx="311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20"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676400"/>
                        <a:ext cx="311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6302" name="Line 94"/>
          <p:cNvSpPr>
            <a:spLocks noChangeShapeType="1"/>
          </p:cNvSpPr>
          <p:nvPr/>
        </p:nvSpPr>
        <p:spPr bwMode="auto">
          <a:xfrm rot="5400000" flipH="1" flipV="1">
            <a:off x="5029200" y="2133600"/>
            <a:ext cx="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06303" name="Object 95"/>
          <p:cNvGraphicFramePr>
            <a:graphicFrameLocks noChangeAspect="1"/>
          </p:cNvGraphicFramePr>
          <p:nvPr/>
        </p:nvGraphicFramePr>
        <p:xfrm>
          <a:off x="5105400" y="1905000"/>
          <a:ext cx="311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21" name="Equation" r:id="rId13" imgW="126720" imgH="177480" progId="Equation.DSMT4">
                  <p:embed/>
                </p:oleObj>
              </mc:Choice>
              <mc:Fallback>
                <p:oleObj name="Equation" r:id="rId13" imgW="126720" imgH="177480" progId="Equation.DSMT4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905000"/>
                        <a:ext cx="311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304" name="Object 96"/>
          <p:cNvGraphicFramePr>
            <a:graphicFrameLocks noChangeAspect="1"/>
          </p:cNvGraphicFramePr>
          <p:nvPr/>
        </p:nvGraphicFramePr>
        <p:xfrm>
          <a:off x="2551113" y="6246813"/>
          <a:ext cx="1182687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22" name="Equation" r:id="rId14" imgW="482400" imgH="228600" progId="Equation.DSMT4">
                  <p:embed/>
                </p:oleObj>
              </mc:Choice>
              <mc:Fallback>
                <p:oleObj name="Equation" r:id="rId14" imgW="482400" imgH="228600" progId="Equation.DSMT4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1113" y="6246813"/>
                        <a:ext cx="1182687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305" name="Object 97"/>
          <p:cNvGraphicFramePr>
            <a:graphicFrameLocks noChangeAspect="1"/>
          </p:cNvGraphicFramePr>
          <p:nvPr/>
        </p:nvGraphicFramePr>
        <p:xfrm>
          <a:off x="3705225" y="6230938"/>
          <a:ext cx="2085975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23" name="Equation" r:id="rId16" imgW="850680" imgH="253800" progId="Equation.DSMT4">
                  <p:embed/>
                </p:oleObj>
              </mc:Choice>
              <mc:Fallback>
                <p:oleObj name="Equation" r:id="rId16" imgW="850680" imgH="253800" progId="Equation.DSMT4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5225" y="6230938"/>
                        <a:ext cx="2085975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306" name="Object 98"/>
          <p:cNvGraphicFramePr>
            <a:graphicFrameLocks noChangeAspect="1"/>
          </p:cNvGraphicFramePr>
          <p:nvPr/>
        </p:nvGraphicFramePr>
        <p:xfrm>
          <a:off x="7239000" y="5921375"/>
          <a:ext cx="1681163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24" name="Equation" r:id="rId18" imgW="685800" imgH="431640" progId="Equation.DSMT4">
                  <p:embed/>
                </p:oleObj>
              </mc:Choice>
              <mc:Fallback>
                <p:oleObj name="Equation" r:id="rId18" imgW="685800" imgH="431640" progId="Equation.DSMT4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921375"/>
                        <a:ext cx="1681163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307" name="Object 99"/>
          <p:cNvGraphicFramePr>
            <a:graphicFrameLocks noChangeAspect="1"/>
          </p:cNvGraphicFramePr>
          <p:nvPr/>
        </p:nvGraphicFramePr>
        <p:xfrm>
          <a:off x="7162800" y="2971800"/>
          <a:ext cx="1649413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25" name="Equation" r:id="rId20" imgW="672840" imgH="431640" progId="Equation.DSMT4">
                  <p:embed/>
                </p:oleObj>
              </mc:Choice>
              <mc:Fallback>
                <p:oleObj name="Equation" r:id="rId20" imgW="672840" imgH="431640" progId="Equation.DSMT4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971800"/>
                        <a:ext cx="1649413" cy="93662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6290" name="Group 82"/>
          <p:cNvGrpSpPr>
            <a:grpSpLocks/>
          </p:cNvGrpSpPr>
          <p:nvPr/>
        </p:nvGrpSpPr>
        <p:grpSpPr bwMode="auto">
          <a:xfrm>
            <a:off x="76200" y="3124200"/>
            <a:ext cx="6096000" cy="228600"/>
            <a:chOff x="432" y="1968"/>
            <a:chExt cx="3840" cy="144"/>
          </a:xfrm>
        </p:grpSpPr>
        <p:sp>
          <p:nvSpPr>
            <p:cNvPr id="606254" name="Line 46"/>
            <p:cNvSpPr>
              <a:spLocks noChangeShapeType="1"/>
            </p:cNvSpPr>
            <p:nvPr/>
          </p:nvSpPr>
          <p:spPr bwMode="auto">
            <a:xfrm flipH="1">
              <a:off x="432" y="1968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66" name="Line 58"/>
            <p:cNvSpPr>
              <a:spLocks noChangeShapeType="1"/>
            </p:cNvSpPr>
            <p:nvPr/>
          </p:nvSpPr>
          <p:spPr bwMode="auto">
            <a:xfrm flipH="1">
              <a:off x="768" y="1968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67" name="Line 59"/>
            <p:cNvSpPr>
              <a:spLocks noChangeShapeType="1"/>
            </p:cNvSpPr>
            <p:nvPr/>
          </p:nvSpPr>
          <p:spPr bwMode="auto">
            <a:xfrm flipH="1">
              <a:off x="1104" y="1968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68" name="Line 60"/>
            <p:cNvSpPr>
              <a:spLocks noChangeShapeType="1"/>
            </p:cNvSpPr>
            <p:nvPr/>
          </p:nvSpPr>
          <p:spPr bwMode="auto">
            <a:xfrm flipH="1">
              <a:off x="1440" y="1968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69" name="Line 61"/>
            <p:cNvSpPr>
              <a:spLocks noChangeShapeType="1"/>
            </p:cNvSpPr>
            <p:nvPr/>
          </p:nvSpPr>
          <p:spPr bwMode="auto">
            <a:xfrm flipH="1">
              <a:off x="1776" y="1968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0" name="Line 62"/>
            <p:cNvSpPr>
              <a:spLocks noChangeShapeType="1"/>
            </p:cNvSpPr>
            <p:nvPr/>
          </p:nvSpPr>
          <p:spPr bwMode="auto">
            <a:xfrm flipH="1">
              <a:off x="2112" y="1968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1" name="Line 63"/>
            <p:cNvSpPr>
              <a:spLocks noChangeShapeType="1"/>
            </p:cNvSpPr>
            <p:nvPr/>
          </p:nvSpPr>
          <p:spPr bwMode="auto">
            <a:xfrm flipH="1">
              <a:off x="2448" y="1968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2" name="Line 64"/>
            <p:cNvSpPr>
              <a:spLocks noChangeShapeType="1"/>
            </p:cNvSpPr>
            <p:nvPr/>
          </p:nvSpPr>
          <p:spPr bwMode="auto">
            <a:xfrm flipH="1">
              <a:off x="2784" y="1968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3" name="Line 65"/>
            <p:cNvSpPr>
              <a:spLocks noChangeShapeType="1"/>
            </p:cNvSpPr>
            <p:nvPr/>
          </p:nvSpPr>
          <p:spPr bwMode="auto">
            <a:xfrm flipH="1">
              <a:off x="3120" y="1968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4" name="Line 66"/>
            <p:cNvSpPr>
              <a:spLocks noChangeShapeType="1"/>
            </p:cNvSpPr>
            <p:nvPr/>
          </p:nvSpPr>
          <p:spPr bwMode="auto">
            <a:xfrm flipH="1">
              <a:off x="3456" y="1968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5" name="Line 67"/>
            <p:cNvSpPr>
              <a:spLocks noChangeShapeType="1"/>
            </p:cNvSpPr>
            <p:nvPr/>
          </p:nvSpPr>
          <p:spPr bwMode="auto">
            <a:xfrm flipH="1">
              <a:off x="3792" y="1968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6" name="Line 68"/>
            <p:cNvSpPr>
              <a:spLocks noChangeShapeType="1"/>
            </p:cNvSpPr>
            <p:nvPr/>
          </p:nvSpPr>
          <p:spPr bwMode="auto">
            <a:xfrm flipH="1">
              <a:off x="4128" y="1968"/>
              <a:ext cx="144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6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6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0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06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0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0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0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6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6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0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06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06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06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06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06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06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0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06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06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6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60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06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606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06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06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06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606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06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06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606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93" grpId="0" animBg="1"/>
      <p:bldP spid="606294" grpId="0" uiExpand="1" build="p"/>
      <p:bldP spid="606295" grpId="0" animBg="1"/>
      <p:bldP spid="606296" grpId="0"/>
      <p:bldP spid="606297" grpId="0" animBg="1"/>
      <p:bldP spid="606298" grpId="0"/>
      <p:bldP spid="606300" grpId="0" animBg="1"/>
      <p:bldP spid="60630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7328" name="Group 96"/>
          <p:cNvGrpSpPr>
            <a:grpSpLocks/>
          </p:cNvGrpSpPr>
          <p:nvPr/>
        </p:nvGrpSpPr>
        <p:grpSpPr bwMode="auto">
          <a:xfrm>
            <a:off x="914400" y="2895600"/>
            <a:ext cx="5181600" cy="1066800"/>
            <a:chOff x="576" y="1008"/>
            <a:chExt cx="3264" cy="672"/>
          </a:xfrm>
        </p:grpSpPr>
        <p:sp>
          <p:nvSpPr>
            <p:cNvPr id="607329" name="Line 97"/>
            <p:cNvSpPr>
              <a:spLocks noChangeShapeType="1"/>
            </p:cNvSpPr>
            <p:nvPr/>
          </p:nvSpPr>
          <p:spPr bwMode="auto">
            <a:xfrm flipV="1">
              <a:off x="2544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30" name="Line 98"/>
            <p:cNvSpPr>
              <a:spLocks noChangeShapeType="1"/>
            </p:cNvSpPr>
            <p:nvPr/>
          </p:nvSpPr>
          <p:spPr bwMode="auto">
            <a:xfrm flipV="1">
              <a:off x="2208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31" name="Line 99"/>
            <p:cNvSpPr>
              <a:spLocks noChangeShapeType="1"/>
            </p:cNvSpPr>
            <p:nvPr/>
          </p:nvSpPr>
          <p:spPr bwMode="auto">
            <a:xfrm flipV="1">
              <a:off x="1872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32" name="Line 100"/>
            <p:cNvSpPr>
              <a:spLocks noChangeShapeType="1"/>
            </p:cNvSpPr>
            <p:nvPr/>
          </p:nvSpPr>
          <p:spPr bwMode="auto">
            <a:xfrm flipV="1">
              <a:off x="1536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33" name="Line 101"/>
            <p:cNvSpPr>
              <a:spLocks noChangeShapeType="1"/>
            </p:cNvSpPr>
            <p:nvPr/>
          </p:nvSpPr>
          <p:spPr bwMode="auto">
            <a:xfrm flipV="1">
              <a:off x="1200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34" name="Line 102"/>
            <p:cNvSpPr>
              <a:spLocks noChangeShapeType="1"/>
            </p:cNvSpPr>
            <p:nvPr/>
          </p:nvSpPr>
          <p:spPr bwMode="auto">
            <a:xfrm flipV="1">
              <a:off x="864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35" name="Line 103"/>
            <p:cNvSpPr>
              <a:spLocks noChangeShapeType="1"/>
            </p:cNvSpPr>
            <p:nvPr/>
          </p:nvSpPr>
          <p:spPr bwMode="auto">
            <a:xfrm flipV="1">
              <a:off x="3552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36" name="Line 104"/>
            <p:cNvSpPr>
              <a:spLocks noChangeShapeType="1"/>
            </p:cNvSpPr>
            <p:nvPr/>
          </p:nvSpPr>
          <p:spPr bwMode="auto">
            <a:xfrm flipV="1">
              <a:off x="3216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37" name="Line 105"/>
            <p:cNvSpPr>
              <a:spLocks noChangeShapeType="1"/>
            </p:cNvSpPr>
            <p:nvPr/>
          </p:nvSpPr>
          <p:spPr bwMode="auto">
            <a:xfrm flipV="1">
              <a:off x="2880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38" name="Line 106"/>
            <p:cNvSpPr>
              <a:spLocks noChangeShapeType="1"/>
            </p:cNvSpPr>
            <p:nvPr/>
          </p:nvSpPr>
          <p:spPr bwMode="auto">
            <a:xfrm flipV="1">
              <a:off x="2256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39" name="Line 107"/>
            <p:cNvSpPr>
              <a:spLocks noChangeShapeType="1"/>
            </p:cNvSpPr>
            <p:nvPr/>
          </p:nvSpPr>
          <p:spPr bwMode="auto">
            <a:xfrm flipV="1">
              <a:off x="1920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40" name="Line 108"/>
            <p:cNvSpPr>
              <a:spLocks noChangeShapeType="1"/>
            </p:cNvSpPr>
            <p:nvPr/>
          </p:nvSpPr>
          <p:spPr bwMode="auto">
            <a:xfrm flipV="1">
              <a:off x="1584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41" name="Line 109"/>
            <p:cNvSpPr>
              <a:spLocks noChangeShapeType="1"/>
            </p:cNvSpPr>
            <p:nvPr/>
          </p:nvSpPr>
          <p:spPr bwMode="auto">
            <a:xfrm flipV="1">
              <a:off x="1248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42" name="Line 110"/>
            <p:cNvSpPr>
              <a:spLocks noChangeShapeType="1"/>
            </p:cNvSpPr>
            <p:nvPr/>
          </p:nvSpPr>
          <p:spPr bwMode="auto">
            <a:xfrm flipV="1">
              <a:off x="912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43" name="Line 111"/>
            <p:cNvSpPr>
              <a:spLocks noChangeShapeType="1"/>
            </p:cNvSpPr>
            <p:nvPr/>
          </p:nvSpPr>
          <p:spPr bwMode="auto">
            <a:xfrm flipV="1">
              <a:off x="576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44" name="Line 112"/>
            <p:cNvSpPr>
              <a:spLocks noChangeShapeType="1"/>
            </p:cNvSpPr>
            <p:nvPr/>
          </p:nvSpPr>
          <p:spPr bwMode="auto">
            <a:xfrm flipV="1">
              <a:off x="3264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45" name="Line 113"/>
            <p:cNvSpPr>
              <a:spLocks noChangeShapeType="1"/>
            </p:cNvSpPr>
            <p:nvPr/>
          </p:nvSpPr>
          <p:spPr bwMode="auto">
            <a:xfrm flipV="1">
              <a:off x="2928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46" name="Line 114"/>
            <p:cNvSpPr>
              <a:spLocks noChangeShapeType="1"/>
            </p:cNvSpPr>
            <p:nvPr/>
          </p:nvSpPr>
          <p:spPr bwMode="auto">
            <a:xfrm flipV="1">
              <a:off x="2592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47" name="Line 115"/>
            <p:cNvSpPr>
              <a:spLocks noChangeShapeType="1"/>
            </p:cNvSpPr>
            <p:nvPr/>
          </p:nvSpPr>
          <p:spPr bwMode="auto">
            <a:xfrm flipV="1">
              <a:off x="2832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48" name="Line 116"/>
            <p:cNvSpPr>
              <a:spLocks noChangeShapeType="1"/>
            </p:cNvSpPr>
            <p:nvPr/>
          </p:nvSpPr>
          <p:spPr bwMode="auto">
            <a:xfrm flipV="1">
              <a:off x="2496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49" name="Line 117"/>
            <p:cNvSpPr>
              <a:spLocks noChangeShapeType="1"/>
            </p:cNvSpPr>
            <p:nvPr/>
          </p:nvSpPr>
          <p:spPr bwMode="auto">
            <a:xfrm flipV="1">
              <a:off x="2160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50" name="Line 118"/>
            <p:cNvSpPr>
              <a:spLocks noChangeShapeType="1"/>
            </p:cNvSpPr>
            <p:nvPr/>
          </p:nvSpPr>
          <p:spPr bwMode="auto">
            <a:xfrm flipV="1">
              <a:off x="1824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51" name="Line 119"/>
            <p:cNvSpPr>
              <a:spLocks noChangeShapeType="1"/>
            </p:cNvSpPr>
            <p:nvPr/>
          </p:nvSpPr>
          <p:spPr bwMode="auto">
            <a:xfrm flipV="1">
              <a:off x="1488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52" name="Line 120"/>
            <p:cNvSpPr>
              <a:spLocks noChangeShapeType="1"/>
            </p:cNvSpPr>
            <p:nvPr/>
          </p:nvSpPr>
          <p:spPr bwMode="auto">
            <a:xfrm flipV="1">
              <a:off x="1152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53" name="Line 121"/>
            <p:cNvSpPr>
              <a:spLocks noChangeShapeType="1"/>
            </p:cNvSpPr>
            <p:nvPr/>
          </p:nvSpPr>
          <p:spPr bwMode="auto">
            <a:xfrm flipV="1">
              <a:off x="3840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54" name="Line 122"/>
            <p:cNvSpPr>
              <a:spLocks noChangeShapeType="1"/>
            </p:cNvSpPr>
            <p:nvPr/>
          </p:nvSpPr>
          <p:spPr bwMode="auto">
            <a:xfrm flipV="1">
              <a:off x="3504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55" name="Line 123"/>
            <p:cNvSpPr>
              <a:spLocks noChangeShapeType="1"/>
            </p:cNvSpPr>
            <p:nvPr/>
          </p:nvSpPr>
          <p:spPr bwMode="auto">
            <a:xfrm flipV="1">
              <a:off x="3168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723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Electric Field From a Plane Charge</a:t>
            </a:r>
          </a:p>
        </p:txBody>
      </p:sp>
      <p:sp>
        <p:nvSpPr>
          <p:cNvPr id="607235" name="Text Box 3"/>
          <p:cNvSpPr txBox="1">
            <a:spLocks noChangeArrowheads="1"/>
          </p:cNvSpPr>
          <p:nvPr/>
        </p:nvSpPr>
        <p:spPr bwMode="auto">
          <a:xfrm>
            <a:off x="1524000" y="685800"/>
            <a:ext cx="5257800" cy="8223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/>
              <a:t>What is the electric field from an infinite plane with surface charge density </a:t>
            </a:r>
            <a:r>
              <a:rPr lang="en-US" sz="2400" i="1">
                <a:sym typeface="Symbol" pitchFamily="18" charset="2"/>
              </a:rPr>
              <a:t></a:t>
            </a:r>
            <a:r>
              <a:rPr lang="en-US" sz="2400">
                <a:sym typeface="Symbol" pitchFamily="18" charset="2"/>
              </a:rPr>
              <a:t>?</a:t>
            </a:r>
          </a:p>
        </p:txBody>
      </p:sp>
      <p:graphicFrame>
        <p:nvGraphicFramePr>
          <p:cNvPr id="607236" name="Object 4"/>
          <p:cNvGraphicFramePr>
            <a:graphicFrameLocks noChangeAspect="1"/>
          </p:cNvGraphicFramePr>
          <p:nvPr/>
        </p:nvGraphicFramePr>
        <p:xfrm>
          <a:off x="7267575" y="1954213"/>
          <a:ext cx="1398588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25" name="Equation" r:id="rId4" imgW="571320" imgH="203040" progId="Equation.DSMT4">
                  <p:embed/>
                </p:oleObj>
              </mc:Choice>
              <mc:Fallback>
                <p:oleObj name="Equation" r:id="rId4" imgW="57132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7575" y="1954213"/>
                        <a:ext cx="1398588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7237" name="Object 5"/>
          <p:cNvGraphicFramePr>
            <a:graphicFrameLocks noChangeAspect="1"/>
          </p:cNvGraphicFramePr>
          <p:nvPr/>
        </p:nvGraphicFramePr>
        <p:xfrm>
          <a:off x="5638800" y="5105400"/>
          <a:ext cx="1649413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26" name="Equation" r:id="rId6" imgW="672840" imgH="228600" progId="Equation.DSMT4">
                  <p:embed/>
                </p:oleObj>
              </mc:Choice>
              <mc:Fallback>
                <p:oleObj name="Equation" r:id="rId6" imgW="67284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105400"/>
                        <a:ext cx="1649413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7239" name="Object 7"/>
          <p:cNvGraphicFramePr>
            <a:graphicFrameLocks noChangeAspect="1"/>
          </p:cNvGraphicFramePr>
          <p:nvPr/>
        </p:nvGraphicFramePr>
        <p:xfrm>
          <a:off x="838200" y="1828800"/>
          <a:ext cx="3730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27" name="Equation" r:id="rId8" imgW="152280" imgH="164880" progId="Equation.DSMT4">
                  <p:embed/>
                </p:oleObj>
              </mc:Choice>
              <mc:Fallback>
                <p:oleObj name="Equation" r:id="rId8" imgW="152280" imgH="164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828800"/>
                        <a:ext cx="3730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7281" name="Text Box 49"/>
          <p:cNvSpPr txBox="1">
            <a:spLocks noChangeArrowheads="1"/>
          </p:cNvSpPr>
          <p:nvPr/>
        </p:nvSpPr>
        <p:spPr bwMode="auto">
          <a:xfrm>
            <a:off x="0" y="3962400"/>
            <a:ext cx="9144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Electric field must point away from the surface, and depends only on distance</a:t>
            </a:r>
            <a:r>
              <a:rPr lang="en-US" sz="2400" i="1">
                <a:solidFill>
                  <a:schemeClr val="accent2"/>
                </a:solidFill>
              </a:rPr>
              <a:t> d</a:t>
            </a:r>
            <a:r>
              <a:rPr lang="en-US" sz="2400">
                <a:solidFill>
                  <a:schemeClr val="accent2"/>
                </a:solidFill>
              </a:rPr>
              <a:t> from the surface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Add a box shaped Gaussian surface of size 2</a:t>
            </a:r>
            <a:r>
              <a:rPr lang="en-US" sz="2400" i="1">
                <a:solidFill>
                  <a:schemeClr val="accent2"/>
                </a:solidFill>
              </a:rPr>
              <a:t>d</a:t>
            </a:r>
            <a:r>
              <a:rPr lang="en-US" sz="2400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</a:t>
            </a:r>
            <a:r>
              <a:rPr lang="en-US" sz="2400">
                <a:solidFill>
                  <a:schemeClr val="accent2"/>
                </a:solidFill>
              </a:rPr>
              <a:t> </a:t>
            </a:r>
            <a:r>
              <a:rPr lang="en-US" sz="2400" i="1">
                <a:solidFill>
                  <a:schemeClr val="accent2"/>
                </a:solidFill>
              </a:rPr>
              <a:t>L</a:t>
            </a:r>
            <a:r>
              <a:rPr lang="en-US" sz="2400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</a:t>
            </a:r>
            <a:r>
              <a:rPr lang="en-US" sz="2400">
                <a:solidFill>
                  <a:schemeClr val="accent2"/>
                </a:solidFill>
              </a:rPr>
              <a:t>  </a:t>
            </a:r>
            <a:r>
              <a:rPr lang="en-US" sz="2400" i="1">
                <a:solidFill>
                  <a:schemeClr val="accent2"/>
                </a:solidFill>
              </a:rPr>
              <a:t>W</a:t>
            </a:r>
            <a:r>
              <a:rPr lang="en-US" sz="240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Use Gauss’s Law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The sides don’t contribute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On the top and bottom, the electric field and the normal are parallel</a:t>
            </a:r>
          </a:p>
        </p:txBody>
      </p:sp>
      <p:graphicFrame>
        <p:nvGraphicFramePr>
          <p:cNvPr id="607286" name="Object 54"/>
          <p:cNvGraphicFramePr>
            <a:graphicFrameLocks noChangeAspect="1"/>
          </p:cNvGraphicFramePr>
          <p:nvPr/>
        </p:nvGraphicFramePr>
        <p:xfrm>
          <a:off x="179388" y="6172200"/>
          <a:ext cx="28956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28" name="Equation" r:id="rId10" imgW="1180800" imgH="279360" progId="Equation.DSMT4">
                  <p:embed/>
                </p:oleObj>
              </mc:Choice>
              <mc:Fallback>
                <p:oleObj name="Equation" r:id="rId10" imgW="1180800" imgH="27936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6172200"/>
                        <a:ext cx="289560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7291" name="Object 59"/>
          <p:cNvGraphicFramePr>
            <a:graphicFrameLocks noChangeAspect="1"/>
          </p:cNvGraphicFramePr>
          <p:nvPr/>
        </p:nvGraphicFramePr>
        <p:xfrm>
          <a:off x="3084513" y="6246813"/>
          <a:ext cx="1182687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29" name="Equation" r:id="rId12" imgW="482400" imgH="228600" progId="Equation.DSMT4">
                  <p:embed/>
                </p:oleObj>
              </mc:Choice>
              <mc:Fallback>
                <p:oleObj name="Equation" r:id="rId12" imgW="482400" imgH="228600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513" y="6246813"/>
                        <a:ext cx="1182687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7292" name="Object 60"/>
          <p:cNvGraphicFramePr>
            <a:graphicFrameLocks noChangeAspect="1"/>
          </p:cNvGraphicFramePr>
          <p:nvPr/>
        </p:nvGraphicFramePr>
        <p:xfrm>
          <a:off x="4191000" y="6230938"/>
          <a:ext cx="2085975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30" name="Equation" r:id="rId14" imgW="850680" imgH="253800" progId="Equation.DSMT4">
                  <p:embed/>
                </p:oleObj>
              </mc:Choice>
              <mc:Fallback>
                <p:oleObj name="Equation" r:id="rId14" imgW="850680" imgH="253800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6230938"/>
                        <a:ext cx="2085975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7293" name="Object 61"/>
          <p:cNvGraphicFramePr>
            <a:graphicFrameLocks noChangeAspect="1"/>
          </p:cNvGraphicFramePr>
          <p:nvPr/>
        </p:nvGraphicFramePr>
        <p:xfrm>
          <a:off x="7620000" y="5921375"/>
          <a:ext cx="1338263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31" name="Equation" r:id="rId16" imgW="545760" imgH="431640" progId="Equation.DSMT4">
                  <p:embed/>
                </p:oleObj>
              </mc:Choice>
              <mc:Fallback>
                <p:oleObj name="Equation" r:id="rId16" imgW="545760" imgH="431640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5921375"/>
                        <a:ext cx="1338263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7294" name="Object 62"/>
          <p:cNvGraphicFramePr>
            <a:graphicFrameLocks noChangeAspect="1"/>
          </p:cNvGraphicFramePr>
          <p:nvPr/>
        </p:nvGraphicFramePr>
        <p:xfrm>
          <a:off x="7192963" y="2930525"/>
          <a:ext cx="15875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32" name="Equation" r:id="rId18" imgW="647640" imgH="469800" progId="Equation.DSMT4">
                  <p:embed/>
                </p:oleObj>
              </mc:Choice>
              <mc:Fallback>
                <p:oleObj name="Equation" r:id="rId18" imgW="647640" imgH="46980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2963" y="2930525"/>
                        <a:ext cx="1587500" cy="10191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7357" name="AutoShape 125"/>
          <p:cNvSpPr>
            <a:spLocks noChangeArrowheads="1"/>
          </p:cNvSpPr>
          <p:nvPr/>
        </p:nvSpPr>
        <p:spPr bwMode="auto">
          <a:xfrm>
            <a:off x="1828800" y="2451100"/>
            <a:ext cx="3124200" cy="1066800"/>
          </a:xfrm>
          <a:prstGeom prst="cube">
            <a:avLst>
              <a:gd name="adj" fmla="val 6190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308" name="AutoShape 76"/>
          <p:cNvSpPr>
            <a:spLocks noChangeArrowheads="1"/>
          </p:cNvSpPr>
          <p:nvPr/>
        </p:nvSpPr>
        <p:spPr bwMode="auto">
          <a:xfrm>
            <a:off x="228600" y="2286000"/>
            <a:ext cx="6553200" cy="990600"/>
          </a:xfrm>
          <a:prstGeom prst="parallelogram">
            <a:avLst>
              <a:gd name="adj" fmla="val 9999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356" name="AutoShape 124"/>
          <p:cNvSpPr>
            <a:spLocks noChangeArrowheads="1"/>
          </p:cNvSpPr>
          <p:nvPr/>
        </p:nvSpPr>
        <p:spPr bwMode="auto">
          <a:xfrm>
            <a:off x="1828800" y="2070100"/>
            <a:ext cx="3124200" cy="1066800"/>
          </a:xfrm>
          <a:prstGeom prst="cube">
            <a:avLst>
              <a:gd name="adj" fmla="val 6190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07327" name="Group 95"/>
          <p:cNvGrpSpPr>
            <a:grpSpLocks/>
          </p:cNvGrpSpPr>
          <p:nvPr/>
        </p:nvGrpSpPr>
        <p:grpSpPr bwMode="auto">
          <a:xfrm>
            <a:off x="914400" y="1676400"/>
            <a:ext cx="5181600" cy="1066800"/>
            <a:chOff x="576" y="1008"/>
            <a:chExt cx="3264" cy="672"/>
          </a:xfrm>
        </p:grpSpPr>
        <p:sp>
          <p:nvSpPr>
            <p:cNvPr id="607241" name="Line 9"/>
            <p:cNvSpPr>
              <a:spLocks noChangeShapeType="1"/>
            </p:cNvSpPr>
            <p:nvPr/>
          </p:nvSpPr>
          <p:spPr bwMode="auto">
            <a:xfrm flipV="1">
              <a:off x="2544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242" name="Line 10"/>
            <p:cNvSpPr>
              <a:spLocks noChangeShapeType="1"/>
            </p:cNvSpPr>
            <p:nvPr/>
          </p:nvSpPr>
          <p:spPr bwMode="auto">
            <a:xfrm flipV="1">
              <a:off x="2208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243" name="Line 11"/>
            <p:cNvSpPr>
              <a:spLocks noChangeShapeType="1"/>
            </p:cNvSpPr>
            <p:nvPr/>
          </p:nvSpPr>
          <p:spPr bwMode="auto">
            <a:xfrm flipV="1">
              <a:off x="1872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244" name="Line 12"/>
            <p:cNvSpPr>
              <a:spLocks noChangeShapeType="1"/>
            </p:cNvSpPr>
            <p:nvPr/>
          </p:nvSpPr>
          <p:spPr bwMode="auto">
            <a:xfrm flipV="1">
              <a:off x="1536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245" name="Line 13"/>
            <p:cNvSpPr>
              <a:spLocks noChangeShapeType="1"/>
            </p:cNvSpPr>
            <p:nvPr/>
          </p:nvSpPr>
          <p:spPr bwMode="auto">
            <a:xfrm flipV="1">
              <a:off x="1200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246" name="Line 14"/>
            <p:cNvSpPr>
              <a:spLocks noChangeShapeType="1"/>
            </p:cNvSpPr>
            <p:nvPr/>
          </p:nvSpPr>
          <p:spPr bwMode="auto">
            <a:xfrm flipV="1">
              <a:off x="864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250" name="Line 18"/>
            <p:cNvSpPr>
              <a:spLocks noChangeShapeType="1"/>
            </p:cNvSpPr>
            <p:nvPr/>
          </p:nvSpPr>
          <p:spPr bwMode="auto">
            <a:xfrm flipV="1">
              <a:off x="3552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251" name="Line 19"/>
            <p:cNvSpPr>
              <a:spLocks noChangeShapeType="1"/>
            </p:cNvSpPr>
            <p:nvPr/>
          </p:nvSpPr>
          <p:spPr bwMode="auto">
            <a:xfrm flipV="1">
              <a:off x="3216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252" name="Line 20"/>
            <p:cNvSpPr>
              <a:spLocks noChangeShapeType="1"/>
            </p:cNvSpPr>
            <p:nvPr/>
          </p:nvSpPr>
          <p:spPr bwMode="auto">
            <a:xfrm flipV="1">
              <a:off x="2880" y="1200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09" name="Line 77"/>
            <p:cNvSpPr>
              <a:spLocks noChangeShapeType="1"/>
            </p:cNvSpPr>
            <p:nvPr/>
          </p:nvSpPr>
          <p:spPr bwMode="auto">
            <a:xfrm flipV="1">
              <a:off x="2256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10" name="Line 78"/>
            <p:cNvSpPr>
              <a:spLocks noChangeShapeType="1"/>
            </p:cNvSpPr>
            <p:nvPr/>
          </p:nvSpPr>
          <p:spPr bwMode="auto">
            <a:xfrm flipV="1">
              <a:off x="1920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11" name="Line 79"/>
            <p:cNvSpPr>
              <a:spLocks noChangeShapeType="1"/>
            </p:cNvSpPr>
            <p:nvPr/>
          </p:nvSpPr>
          <p:spPr bwMode="auto">
            <a:xfrm flipV="1">
              <a:off x="1584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12" name="Line 80"/>
            <p:cNvSpPr>
              <a:spLocks noChangeShapeType="1"/>
            </p:cNvSpPr>
            <p:nvPr/>
          </p:nvSpPr>
          <p:spPr bwMode="auto">
            <a:xfrm flipV="1">
              <a:off x="1248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13" name="Line 81"/>
            <p:cNvSpPr>
              <a:spLocks noChangeShapeType="1"/>
            </p:cNvSpPr>
            <p:nvPr/>
          </p:nvSpPr>
          <p:spPr bwMode="auto">
            <a:xfrm flipV="1">
              <a:off x="912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14" name="Line 82"/>
            <p:cNvSpPr>
              <a:spLocks noChangeShapeType="1"/>
            </p:cNvSpPr>
            <p:nvPr/>
          </p:nvSpPr>
          <p:spPr bwMode="auto">
            <a:xfrm flipV="1">
              <a:off x="576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15" name="Line 83"/>
            <p:cNvSpPr>
              <a:spLocks noChangeShapeType="1"/>
            </p:cNvSpPr>
            <p:nvPr/>
          </p:nvSpPr>
          <p:spPr bwMode="auto">
            <a:xfrm flipV="1">
              <a:off x="3264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16" name="Line 84"/>
            <p:cNvSpPr>
              <a:spLocks noChangeShapeType="1"/>
            </p:cNvSpPr>
            <p:nvPr/>
          </p:nvSpPr>
          <p:spPr bwMode="auto">
            <a:xfrm flipV="1">
              <a:off x="2928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17" name="Line 85"/>
            <p:cNvSpPr>
              <a:spLocks noChangeShapeType="1"/>
            </p:cNvSpPr>
            <p:nvPr/>
          </p:nvSpPr>
          <p:spPr bwMode="auto">
            <a:xfrm flipV="1">
              <a:off x="2592" y="1392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18" name="Line 86"/>
            <p:cNvSpPr>
              <a:spLocks noChangeShapeType="1"/>
            </p:cNvSpPr>
            <p:nvPr/>
          </p:nvSpPr>
          <p:spPr bwMode="auto">
            <a:xfrm flipV="1">
              <a:off x="2832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19" name="Line 87"/>
            <p:cNvSpPr>
              <a:spLocks noChangeShapeType="1"/>
            </p:cNvSpPr>
            <p:nvPr/>
          </p:nvSpPr>
          <p:spPr bwMode="auto">
            <a:xfrm flipV="1">
              <a:off x="2496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20" name="Line 88"/>
            <p:cNvSpPr>
              <a:spLocks noChangeShapeType="1"/>
            </p:cNvSpPr>
            <p:nvPr/>
          </p:nvSpPr>
          <p:spPr bwMode="auto">
            <a:xfrm flipV="1">
              <a:off x="2160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21" name="Line 89"/>
            <p:cNvSpPr>
              <a:spLocks noChangeShapeType="1"/>
            </p:cNvSpPr>
            <p:nvPr/>
          </p:nvSpPr>
          <p:spPr bwMode="auto">
            <a:xfrm flipV="1">
              <a:off x="1824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22" name="Line 90"/>
            <p:cNvSpPr>
              <a:spLocks noChangeShapeType="1"/>
            </p:cNvSpPr>
            <p:nvPr/>
          </p:nvSpPr>
          <p:spPr bwMode="auto">
            <a:xfrm flipV="1">
              <a:off x="1488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23" name="Line 91"/>
            <p:cNvSpPr>
              <a:spLocks noChangeShapeType="1"/>
            </p:cNvSpPr>
            <p:nvPr/>
          </p:nvSpPr>
          <p:spPr bwMode="auto">
            <a:xfrm flipV="1">
              <a:off x="1152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24" name="Line 92"/>
            <p:cNvSpPr>
              <a:spLocks noChangeShapeType="1"/>
            </p:cNvSpPr>
            <p:nvPr/>
          </p:nvSpPr>
          <p:spPr bwMode="auto">
            <a:xfrm flipV="1">
              <a:off x="3840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25" name="Line 93"/>
            <p:cNvSpPr>
              <a:spLocks noChangeShapeType="1"/>
            </p:cNvSpPr>
            <p:nvPr/>
          </p:nvSpPr>
          <p:spPr bwMode="auto">
            <a:xfrm flipV="1">
              <a:off x="3504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326" name="Line 94"/>
            <p:cNvSpPr>
              <a:spLocks noChangeShapeType="1"/>
            </p:cNvSpPr>
            <p:nvPr/>
          </p:nvSpPr>
          <p:spPr bwMode="auto">
            <a:xfrm flipV="1">
              <a:off x="3168" y="100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7287" name="Line 55"/>
          <p:cNvSpPr>
            <a:spLocks noChangeShapeType="1"/>
          </p:cNvSpPr>
          <p:nvPr/>
        </p:nvSpPr>
        <p:spPr bwMode="auto">
          <a:xfrm rot="5400000" flipH="1" flipV="1">
            <a:off x="3352800" y="2286000"/>
            <a:ext cx="304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07290" name="Object 58"/>
          <p:cNvGraphicFramePr>
            <a:graphicFrameLocks noChangeAspect="1"/>
          </p:cNvGraphicFramePr>
          <p:nvPr/>
        </p:nvGraphicFramePr>
        <p:xfrm>
          <a:off x="3048000" y="1981200"/>
          <a:ext cx="311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33" name="Equation" r:id="rId20" imgW="126720" imgH="177480" progId="Equation.DSMT4">
                  <p:embed/>
                </p:oleObj>
              </mc:Choice>
              <mc:Fallback>
                <p:oleObj name="Equation" r:id="rId20" imgW="126720" imgH="177480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981200"/>
                        <a:ext cx="311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7358" name="Line 126"/>
          <p:cNvSpPr>
            <a:spLocks noChangeShapeType="1"/>
          </p:cNvSpPr>
          <p:nvPr/>
        </p:nvSpPr>
        <p:spPr bwMode="auto">
          <a:xfrm rot="5400000" flipH="1" flipV="1">
            <a:off x="4648200" y="2667000"/>
            <a:ext cx="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07359" name="Object 127"/>
          <p:cNvGraphicFramePr>
            <a:graphicFrameLocks noChangeAspect="1"/>
          </p:cNvGraphicFramePr>
          <p:nvPr/>
        </p:nvGraphicFramePr>
        <p:xfrm>
          <a:off x="4946650" y="2660650"/>
          <a:ext cx="311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34" name="Equation" r:id="rId22" imgW="126720" imgH="177480" progId="Equation.DSMT4">
                  <p:embed/>
                </p:oleObj>
              </mc:Choice>
              <mc:Fallback>
                <p:oleObj name="Equation" r:id="rId22" imgW="126720" imgH="177480" progId="Equation.DSMT4">
                  <p:embed/>
                  <p:pic>
                    <p:nvPicPr>
                      <p:cNvPr id="0" name="Object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650" y="2660650"/>
                        <a:ext cx="311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7360" name="Line 128"/>
          <p:cNvSpPr>
            <a:spLocks noChangeShapeType="1"/>
          </p:cNvSpPr>
          <p:nvPr/>
        </p:nvSpPr>
        <p:spPr bwMode="auto">
          <a:xfrm rot="5400000">
            <a:off x="3162300" y="2857500"/>
            <a:ext cx="1524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07361" name="Object 129"/>
          <p:cNvGraphicFramePr>
            <a:graphicFrameLocks noChangeAspect="1"/>
          </p:cNvGraphicFramePr>
          <p:nvPr/>
        </p:nvGraphicFramePr>
        <p:xfrm>
          <a:off x="2743200" y="2743200"/>
          <a:ext cx="311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35" name="Equation" r:id="rId23" imgW="126720" imgH="177480" progId="Equation.DSMT4">
                  <p:embed/>
                </p:oleObj>
              </mc:Choice>
              <mc:Fallback>
                <p:oleObj name="Equation" r:id="rId23" imgW="126720" imgH="177480" progId="Equation.DSMT4">
                  <p:embed/>
                  <p:pic>
                    <p:nvPicPr>
                      <p:cNvPr id="0" name="Object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743200"/>
                        <a:ext cx="311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7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7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07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07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0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7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7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0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0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07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7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0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07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07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0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0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0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0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60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0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072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072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0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60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0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0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81" grpId="0" uiExpand="1" build="p"/>
      <p:bldP spid="607357" grpId="0" animBg="1"/>
      <p:bldP spid="607356" grpId="0" animBg="1"/>
      <p:bldP spid="607287" grpId="0" animBg="1"/>
      <p:bldP spid="607358" grpId="0" animBg="1"/>
      <p:bldP spid="60736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0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733800"/>
            <a:ext cx="5349875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334086"/>
              </p:ext>
            </p:extLst>
          </p:nvPr>
        </p:nvGraphicFramePr>
        <p:xfrm>
          <a:off x="381000" y="1295400"/>
          <a:ext cx="7670800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20" name="Document" r:id="rId5" imgW="5491805" imgH="1985090" progId="Word.Document.12">
                  <p:embed/>
                </p:oleObj>
              </mc:Choice>
              <mc:Fallback>
                <p:oleObj name="Document" r:id="rId5" imgW="5491805" imgH="19850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1295400"/>
                        <a:ext cx="7670800" cy="276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65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71600" y="55626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Solve on Board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524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Serway</a:t>
            </a:r>
            <a:r>
              <a:rPr lang="en-US" dirty="0" smtClean="0">
                <a:solidFill>
                  <a:srgbClr val="FF0000"/>
                </a:solidFill>
              </a:rPr>
              <a:t> 23-33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986" y="1219200"/>
            <a:ext cx="8246064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29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39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158" y="2647950"/>
            <a:ext cx="6930483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71600" y="990600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03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49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073609"/>
              </p:ext>
            </p:extLst>
          </p:nvPr>
        </p:nvGraphicFramePr>
        <p:xfrm>
          <a:off x="1052513" y="152400"/>
          <a:ext cx="6816725" cy="497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808" name="Document" r:id="rId3" imgW="5483860" imgH="4005695" progId="Word.Document.12">
                  <p:embed/>
                </p:oleObj>
              </mc:Choice>
              <mc:Fallback>
                <p:oleObj name="Document" r:id="rId3" imgW="5483860" imgH="400569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2513" y="152400"/>
                        <a:ext cx="6816725" cy="4973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936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990600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03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260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9092089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890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428183"/>
              </p:ext>
            </p:extLst>
          </p:nvPr>
        </p:nvGraphicFramePr>
        <p:xfrm>
          <a:off x="360363" y="609600"/>
          <a:ext cx="10460037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3852" name="Document" r:id="rId3" imgW="6892572" imgH="2192799" progId="Word.Document.12">
                  <p:embed/>
                </p:oleObj>
              </mc:Choice>
              <mc:Fallback>
                <p:oleObj name="Document" r:id="rId3" imgW="6892572" imgH="21927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0363" y="609600"/>
                        <a:ext cx="10460037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28800" y="36576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Solve on Board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0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75" name="Oval 59"/>
          <p:cNvSpPr>
            <a:spLocks noChangeArrowheads="1"/>
          </p:cNvSpPr>
          <p:nvPr/>
        </p:nvSpPr>
        <p:spPr bwMode="auto">
          <a:xfrm>
            <a:off x="228600" y="1752600"/>
            <a:ext cx="1676400" cy="1676400"/>
          </a:xfrm>
          <a:prstGeom prst="ellipse">
            <a:avLst/>
          </a:prstGeom>
          <a:gradFill rotWithShape="1">
            <a:gsLst>
              <a:gs pos="0">
                <a:srgbClr val="99FF66"/>
              </a:gs>
              <a:gs pos="100000">
                <a:srgbClr val="99FF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801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Total Flux Out of Various Shapes</a:t>
            </a:r>
          </a:p>
        </p:txBody>
      </p:sp>
      <p:sp>
        <p:nvSpPr>
          <p:cNvPr id="598019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dirty="0"/>
              <a:t>A point charge </a:t>
            </a:r>
            <a:r>
              <a:rPr lang="en-US" sz="2400" i="1" dirty="0"/>
              <a:t>q</a:t>
            </a:r>
            <a:r>
              <a:rPr lang="en-US" sz="2400" dirty="0"/>
              <a:t> is at the “center” of a (a) sphere (b) joined hemispheres (c) </a:t>
            </a:r>
            <a:r>
              <a:rPr lang="en-US" sz="2400" dirty="0" smtClean="0"/>
              <a:t>cylinder.  </a:t>
            </a:r>
            <a:r>
              <a:rPr lang="en-US" sz="2400" dirty="0"/>
              <a:t>What is the total electric flux out of the shape?</a:t>
            </a:r>
            <a:endParaRPr lang="en-US" sz="2400" dirty="0">
              <a:sym typeface="Symbol" pitchFamily="18" charset="2"/>
            </a:endParaRPr>
          </a:p>
        </p:txBody>
      </p:sp>
      <p:sp>
        <p:nvSpPr>
          <p:cNvPr id="598021" name="Oval 5"/>
          <p:cNvSpPr>
            <a:spLocks noChangeArrowheads="1"/>
          </p:cNvSpPr>
          <p:nvPr/>
        </p:nvSpPr>
        <p:spPr bwMode="auto">
          <a:xfrm>
            <a:off x="914400" y="2438400"/>
            <a:ext cx="304800" cy="304800"/>
          </a:xfrm>
          <a:prstGeom prst="ellipse">
            <a:avLst/>
          </a:prstGeom>
          <a:gradFill rotWithShape="1">
            <a:gsLst>
              <a:gs pos="0">
                <a:srgbClr val="9900CC"/>
              </a:gs>
              <a:gs pos="100000">
                <a:srgbClr val="9900CC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598022" name="Text Box 6"/>
          <p:cNvSpPr txBox="1">
            <a:spLocks noChangeArrowheads="1"/>
          </p:cNvSpPr>
          <p:nvPr/>
        </p:nvSpPr>
        <p:spPr bwMode="auto">
          <a:xfrm>
            <a:off x="762000" y="2667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9900CC"/>
                </a:solidFill>
              </a:rPr>
              <a:t>q</a:t>
            </a:r>
            <a:endParaRPr lang="en-US" sz="2400" b="1" i="1">
              <a:solidFill>
                <a:srgbClr val="9900CC"/>
              </a:solidFill>
              <a:sym typeface="Symbol" pitchFamily="18" charset="2"/>
            </a:endParaRPr>
          </a:p>
        </p:txBody>
      </p:sp>
      <p:grpSp>
        <p:nvGrpSpPr>
          <p:cNvPr id="598140" name="Group 124"/>
          <p:cNvGrpSpPr>
            <a:grpSpLocks/>
          </p:cNvGrpSpPr>
          <p:nvPr/>
        </p:nvGrpSpPr>
        <p:grpSpPr bwMode="auto">
          <a:xfrm>
            <a:off x="7467600" y="1905000"/>
            <a:ext cx="1676400" cy="1676400"/>
            <a:chOff x="4704" y="1200"/>
            <a:chExt cx="1056" cy="1056"/>
          </a:xfrm>
        </p:grpSpPr>
        <p:grpSp>
          <p:nvGrpSpPr>
            <p:cNvPr id="598139" name="Group 123"/>
            <p:cNvGrpSpPr>
              <a:grpSpLocks/>
            </p:cNvGrpSpPr>
            <p:nvPr/>
          </p:nvGrpSpPr>
          <p:grpSpPr bwMode="auto">
            <a:xfrm>
              <a:off x="4704" y="1200"/>
              <a:ext cx="1056" cy="1056"/>
              <a:chOff x="4704" y="1200"/>
              <a:chExt cx="1056" cy="1056"/>
            </a:xfrm>
          </p:grpSpPr>
          <p:sp>
            <p:nvSpPr>
              <p:cNvPr id="598076" name="Oval 60"/>
              <p:cNvSpPr>
                <a:spLocks noChangeArrowheads="1"/>
              </p:cNvSpPr>
              <p:nvPr/>
            </p:nvSpPr>
            <p:spPr bwMode="auto">
              <a:xfrm>
                <a:off x="4704" y="1200"/>
                <a:ext cx="1056" cy="1056"/>
              </a:xfrm>
              <a:prstGeom prst="ellipse">
                <a:avLst/>
              </a:prstGeom>
              <a:gradFill rotWithShape="1">
                <a:gsLst>
                  <a:gs pos="0">
                    <a:srgbClr val="99FF66">
                      <a:gamma/>
                      <a:shade val="46275"/>
                      <a:invGamma/>
                    </a:srgbClr>
                  </a:gs>
                  <a:gs pos="50000">
                    <a:srgbClr val="99FF66"/>
                  </a:gs>
                  <a:gs pos="100000">
                    <a:srgbClr val="99FF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8078" name="Rectangle 62"/>
              <p:cNvSpPr>
                <a:spLocks noChangeArrowheads="1"/>
              </p:cNvSpPr>
              <p:nvPr/>
            </p:nvSpPr>
            <p:spPr bwMode="auto">
              <a:xfrm>
                <a:off x="4704" y="1200"/>
                <a:ext cx="528" cy="10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8077" name="Oval 61"/>
              <p:cNvSpPr>
                <a:spLocks noChangeArrowheads="1"/>
              </p:cNvSpPr>
              <p:nvPr/>
            </p:nvSpPr>
            <p:spPr bwMode="auto">
              <a:xfrm>
                <a:off x="5088" y="1200"/>
                <a:ext cx="288" cy="1056"/>
              </a:xfrm>
              <a:prstGeom prst="ellipse">
                <a:avLst/>
              </a:prstGeom>
              <a:solidFill>
                <a:srgbClr val="99FF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8084" name="Arc 68"/>
              <p:cNvSpPr>
                <a:spLocks/>
              </p:cNvSpPr>
              <p:nvPr/>
            </p:nvSpPr>
            <p:spPr bwMode="auto">
              <a:xfrm flipH="1" flipV="1">
                <a:off x="4904" y="1392"/>
                <a:ext cx="288" cy="720"/>
              </a:xfrm>
              <a:custGeom>
                <a:avLst/>
                <a:gdLst>
                  <a:gd name="G0" fmla="+- 331 0 0"/>
                  <a:gd name="G1" fmla="+- 21600 0 0"/>
                  <a:gd name="G2" fmla="+- 21600 0 0"/>
                  <a:gd name="T0" fmla="*/ 331 w 21931"/>
                  <a:gd name="T1" fmla="*/ 0 h 43200"/>
                  <a:gd name="T2" fmla="*/ 0 w 21931"/>
                  <a:gd name="T3" fmla="*/ 43197 h 43200"/>
                  <a:gd name="T4" fmla="*/ 331 w 2193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931" h="43200" fill="none" extrusionOk="0">
                    <a:moveTo>
                      <a:pt x="330" y="0"/>
                    </a:moveTo>
                    <a:cubicBezTo>
                      <a:pt x="12260" y="0"/>
                      <a:pt x="21931" y="9670"/>
                      <a:pt x="21931" y="21600"/>
                    </a:cubicBezTo>
                    <a:cubicBezTo>
                      <a:pt x="21931" y="33529"/>
                      <a:pt x="12260" y="43200"/>
                      <a:pt x="331" y="43200"/>
                    </a:cubicBezTo>
                    <a:cubicBezTo>
                      <a:pt x="220" y="43200"/>
                      <a:pt x="110" y="43199"/>
                      <a:pt x="-1" y="43197"/>
                    </a:cubicBezTo>
                  </a:path>
                  <a:path w="21931" h="43200" stroke="0" extrusionOk="0">
                    <a:moveTo>
                      <a:pt x="330" y="0"/>
                    </a:moveTo>
                    <a:cubicBezTo>
                      <a:pt x="12260" y="0"/>
                      <a:pt x="21931" y="9670"/>
                      <a:pt x="21931" y="21600"/>
                    </a:cubicBezTo>
                    <a:cubicBezTo>
                      <a:pt x="21931" y="33529"/>
                      <a:pt x="12260" y="43200"/>
                      <a:pt x="331" y="43200"/>
                    </a:cubicBezTo>
                    <a:cubicBezTo>
                      <a:pt x="220" y="43200"/>
                      <a:pt x="110" y="43199"/>
                      <a:pt x="-1" y="43197"/>
                    </a:cubicBezTo>
                    <a:lnTo>
                      <a:pt x="331" y="216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FF66">
                      <a:gamma/>
                      <a:shade val="46275"/>
                      <a:invGamma/>
                    </a:srgbClr>
                  </a:gs>
                  <a:gs pos="50000">
                    <a:srgbClr val="99FF66"/>
                  </a:gs>
                  <a:gs pos="100000">
                    <a:srgbClr val="99FF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8085" name="Arc 69"/>
            <p:cNvSpPr>
              <a:spLocks/>
            </p:cNvSpPr>
            <p:nvPr/>
          </p:nvSpPr>
          <p:spPr bwMode="auto">
            <a:xfrm flipV="1">
              <a:off x="5184" y="1392"/>
              <a:ext cx="128" cy="720"/>
            </a:xfrm>
            <a:custGeom>
              <a:avLst/>
              <a:gdLst>
                <a:gd name="G0" fmla="+- 331 0 0"/>
                <a:gd name="G1" fmla="+- 21600 0 0"/>
                <a:gd name="G2" fmla="+- 21600 0 0"/>
                <a:gd name="T0" fmla="*/ 331 w 21931"/>
                <a:gd name="T1" fmla="*/ 0 h 43200"/>
                <a:gd name="T2" fmla="*/ 0 w 21931"/>
                <a:gd name="T3" fmla="*/ 43197 h 43200"/>
                <a:gd name="T4" fmla="*/ 331 w 21931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31" h="43200" fill="none" extrusionOk="0">
                  <a:moveTo>
                    <a:pt x="330" y="0"/>
                  </a:moveTo>
                  <a:cubicBezTo>
                    <a:pt x="12260" y="0"/>
                    <a:pt x="21931" y="9670"/>
                    <a:pt x="21931" y="21600"/>
                  </a:cubicBezTo>
                  <a:cubicBezTo>
                    <a:pt x="21931" y="33529"/>
                    <a:pt x="12260" y="43200"/>
                    <a:pt x="331" y="43200"/>
                  </a:cubicBezTo>
                  <a:cubicBezTo>
                    <a:pt x="220" y="43200"/>
                    <a:pt x="110" y="43199"/>
                    <a:pt x="-1" y="43197"/>
                  </a:cubicBezTo>
                </a:path>
                <a:path w="21931" h="43200" stroke="0" extrusionOk="0">
                  <a:moveTo>
                    <a:pt x="330" y="0"/>
                  </a:moveTo>
                  <a:cubicBezTo>
                    <a:pt x="12260" y="0"/>
                    <a:pt x="21931" y="9670"/>
                    <a:pt x="21931" y="21600"/>
                  </a:cubicBezTo>
                  <a:cubicBezTo>
                    <a:pt x="21931" y="33529"/>
                    <a:pt x="12260" y="43200"/>
                    <a:pt x="331" y="43200"/>
                  </a:cubicBezTo>
                  <a:cubicBezTo>
                    <a:pt x="220" y="43200"/>
                    <a:pt x="110" y="43199"/>
                    <a:pt x="-1" y="43197"/>
                  </a:cubicBezTo>
                  <a:lnTo>
                    <a:pt x="331" y="21600"/>
                  </a:lnTo>
                  <a:close/>
                </a:path>
              </a:pathLst>
            </a:custGeom>
            <a:gradFill rotWithShape="1">
              <a:gsLst>
                <a:gs pos="0">
                  <a:srgbClr val="99FF66">
                    <a:gamma/>
                    <a:shade val="46275"/>
                    <a:invGamma/>
                  </a:srgbClr>
                </a:gs>
                <a:gs pos="50000">
                  <a:srgbClr val="99FF66"/>
                </a:gs>
                <a:gs pos="100000">
                  <a:srgbClr val="99FF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8087" name="Oval 71"/>
          <p:cNvSpPr>
            <a:spLocks noChangeArrowheads="1"/>
          </p:cNvSpPr>
          <p:nvPr/>
        </p:nvSpPr>
        <p:spPr bwMode="auto">
          <a:xfrm>
            <a:off x="8153400" y="2590800"/>
            <a:ext cx="304800" cy="304800"/>
          </a:xfrm>
          <a:prstGeom prst="ellipse">
            <a:avLst/>
          </a:prstGeom>
          <a:gradFill rotWithShape="1">
            <a:gsLst>
              <a:gs pos="0">
                <a:srgbClr val="9900CC"/>
              </a:gs>
              <a:gs pos="100000">
                <a:srgbClr val="9900CC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598088" name="Text Box 72"/>
          <p:cNvSpPr txBox="1">
            <a:spLocks noChangeArrowheads="1"/>
          </p:cNvSpPr>
          <p:nvPr/>
        </p:nvSpPr>
        <p:spPr bwMode="auto">
          <a:xfrm>
            <a:off x="8001000" y="2819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9900CC"/>
                </a:solidFill>
              </a:rPr>
              <a:t>q</a:t>
            </a:r>
            <a:endParaRPr lang="en-US" sz="2400" b="1" i="1">
              <a:solidFill>
                <a:srgbClr val="9900CC"/>
              </a:solidFill>
              <a:sym typeface="Symbol" pitchFamily="18" charset="2"/>
            </a:endParaRPr>
          </a:p>
        </p:txBody>
      </p:sp>
      <p:sp>
        <p:nvSpPr>
          <p:cNvPr id="598089" name="AutoShape 73"/>
          <p:cNvSpPr>
            <a:spLocks noChangeArrowheads="1"/>
          </p:cNvSpPr>
          <p:nvPr/>
        </p:nvSpPr>
        <p:spPr bwMode="auto">
          <a:xfrm>
            <a:off x="457200" y="4495800"/>
            <a:ext cx="1295400" cy="2057400"/>
          </a:xfrm>
          <a:prstGeom prst="can">
            <a:avLst>
              <a:gd name="adj" fmla="val 49824"/>
            </a:avLst>
          </a:prstGeom>
          <a:gradFill rotWithShape="1">
            <a:gsLst>
              <a:gs pos="0">
                <a:srgbClr val="99FF66">
                  <a:gamma/>
                  <a:shade val="46275"/>
                  <a:invGamma/>
                </a:srgbClr>
              </a:gs>
              <a:gs pos="50000">
                <a:srgbClr val="99FF66"/>
              </a:gs>
              <a:gs pos="100000">
                <a:srgbClr val="99FF66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8090" name="Oval 74"/>
          <p:cNvSpPr>
            <a:spLocks noChangeArrowheads="1"/>
          </p:cNvSpPr>
          <p:nvPr/>
        </p:nvSpPr>
        <p:spPr bwMode="auto">
          <a:xfrm>
            <a:off x="990600" y="5486400"/>
            <a:ext cx="304800" cy="304800"/>
          </a:xfrm>
          <a:prstGeom prst="ellipse">
            <a:avLst/>
          </a:prstGeom>
          <a:gradFill rotWithShape="1">
            <a:gsLst>
              <a:gs pos="0">
                <a:srgbClr val="9900CC"/>
              </a:gs>
              <a:gs pos="100000">
                <a:srgbClr val="9900CC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598091" name="Text Box 75"/>
          <p:cNvSpPr txBox="1">
            <a:spLocks noChangeArrowheads="1"/>
          </p:cNvSpPr>
          <p:nvPr/>
        </p:nvSpPr>
        <p:spPr bwMode="auto">
          <a:xfrm>
            <a:off x="838200" y="5715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9900CC"/>
                </a:solidFill>
              </a:rPr>
              <a:t>q</a:t>
            </a:r>
            <a:endParaRPr lang="en-US" sz="2400" b="1" i="1">
              <a:solidFill>
                <a:srgbClr val="9900CC"/>
              </a:solidFill>
              <a:sym typeface="Symbol" pitchFamily="18" charset="2"/>
            </a:endParaRPr>
          </a:p>
        </p:txBody>
      </p:sp>
      <p:sp>
        <p:nvSpPr>
          <p:cNvPr id="598095" name="Line 79"/>
          <p:cNvSpPr>
            <a:spLocks noChangeShapeType="1"/>
          </p:cNvSpPr>
          <p:nvPr/>
        </p:nvSpPr>
        <p:spPr bwMode="auto">
          <a:xfrm flipH="1">
            <a:off x="0" y="3206750"/>
            <a:ext cx="457200" cy="4508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8096" name="Object 80"/>
          <p:cNvGraphicFramePr>
            <a:graphicFrameLocks noChangeAspect="1"/>
          </p:cNvGraphicFramePr>
          <p:nvPr/>
        </p:nvGraphicFramePr>
        <p:xfrm>
          <a:off x="152400" y="3581400"/>
          <a:ext cx="3730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296" name="Equation" r:id="rId3" imgW="152280" imgH="164880" progId="Equation.DSMT4">
                  <p:embed/>
                </p:oleObj>
              </mc:Choice>
              <mc:Fallback>
                <p:oleObj name="Equation" r:id="rId3" imgW="152280" imgH="164880" progId="Equation.DSMT4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581400"/>
                        <a:ext cx="3730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8097" name="Line 81"/>
          <p:cNvSpPr>
            <a:spLocks noChangeShapeType="1"/>
          </p:cNvSpPr>
          <p:nvPr/>
        </p:nvSpPr>
        <p:spPr bwMode="auto">
          <a:xfrm rot="5400000">
            <a:off x="228600" y="3200400"/>
            <a:ext cx="2286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8098" name="Object 82"/>
          <p:cNvGraphicFramePr>
            <a:graphicFrameLocks noChangeAspect="1"/>
          </p:cNvGraphicFramePr>
          <p:nvPr/>
        </p:nvGraphicFramePr>
        <p:xfrm>
          <a:off x="0" y="2895600"/>
          <a:ext cx="311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297" name="Equation" r:id="rId5" imgW="126720" imgH="177480" progId="Equation.DSMT4">
                  <p:embed/>
                </p:oleObj>
              </mc:Choice>
              <mc:Fallback>
                <p:oleObj name="Equation" r:id="rId5" imgW="126720" imgH="177480" progId="Equation.DSMT4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895600"/>
                        <a:ext cx="311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8099" name="Line 83"/>
          <p:cNvSpPr>
            <a:spLocks noChangeShapeType="1"/>
          </p:cNvSpPr>
          <p:nvPr/>
        </p:nvSpPr>
        <p:spPr bwMode="auto">
          <a:xfrm>
            <a:off x="1066800" y="3505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00" name="Text Box 84"/>
          <p:cNvSpPr txBox="1">
            <a:spLocks noChangeArrowheads="1"/>
          </p:cNvSpPr>
          <p:nvPr/>
        </p:nvSpPr>
        <p:spPr bwMode="auto">
          <a:xfrm>
            <a:off x="1143000" y="3429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a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graphicFrame>
        <p:nvGraphicFramePr>
          <p:cNvPr id="598101" name="Object 85"/>
          <p:cNvGraphicFramePr>
            <a:graphicFrameLocks noChangeAspect="1"/>
          </p:cNvGraphicFramePr>
          <p:nvPr/>
        </p:nvGraphicFramePr>
        <p:xfrm>
          <a:off x="1905000" y="2286000"/>
          <a:ext cx="22383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298" name="Equation" r:id="rId7" imgW="914400" imgH="279360" progId="Equation.DSMT4">
                  <p:embed/>
                </p:oleObj>
              </mc:Choice>
              <mc:Fallback>
                <p:oleObj name="Equation" r:id="rId7" imgW="914400" imgH="279360" progId="Equation.DSMT4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86000"/>
                        <a:ext cx="22383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8102" name="Object 86"/>
          <p:cNvGraphicFramePr>
            <a:graphicFrameLocks noChangeAspect="1"/>
          </p:cNvGraphicFramePr>
          <p:nvPr/>
        </p:nvGraphicFramePr>
        <p:xfrm>
          <a:off x="1828800" y="1524000"/>
          <a:ext cx="1649413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299" name="Equation" r:id="rId9" imgW="672840" imgH="393480" progId="Equation.DSMT4">
                  <p:embed/>
                </p:oleObj>
              </mc:Choice>
              <mc:Fallback>
                <p:oleObj name="Equation" r:id="rId9" imgW="672840" imgH="393480" progId="Equation.DSMT4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524000"/>
                        <a:ext cx="1649413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8104" name="Object 88"/>
          <p:cNvGraphicFramePr>
            <a:graphicFrameLocks noChangeAspect="1"/>
          </p:cNvGraphicFramePr>
          <p:nvPr/>
        </p:nvGraphicFramePr>
        <p:xfrm>
          <a:off x="2514600" y="2743200"/>
          <a:ext cx="173990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00" name="Equation" r:id="rId11" imgW="711000" imgH="393480" progId="Equation.DSMT4">
                  <p:embed/>
                </p:oleObj>
              </mc:Choice>
              <mc:Fallback>
                <p:oleObj name="Equation" r:id="rId11" imgW="711000" imgH="393480" progId="Equation.DSMT4">
                  <p:embed/>
                  <p:pic>
                    <p:nvPicPr>
                      <p:cNvPr id="0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743200"/>
                        <a:ext cx="1739900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8105" name="Object 89"/>
          <p:cNvGraphicFramePr>
            <a:graphicFrameLocks noChangeAspect="1"/>
          </p:cNvGraphicFramePr>
          <p:nvPr/>
        </p:nvGraphicFramePr>
        <p:xfrm>
          <a:off x="2151063" y="3636963"/>
          <a:ext cx="189706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01" name="Equation" r:id="rId13" imgW="774360" imgH="228600" progId="Equation.DSMT4">
                  <p:embed/>
                </p:oleObj>
              </mc:Choice>
              <mc:Fallback>
                <p:oleObj name="Equation" r:id="rId13" imgW="774360" imgH="228600" progId="Equation.DSMT4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3" y="3636963"/>
                        <a:ext cx="1897062" cy="4984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8106" name="AutoShape 90"/>
          <p:cNvSpPr>
            <a:spLocks noChangeArrowheads="1"/>
          </p:cNvSpPr>
          <p:nvPr/>
        </p:nvSpPr>
        <p:spPr bwMode="auto">
          <a:xfrm>
            <a:off x="4876800" y="762000"/>
            <a:ext cx="1295400" cy="457200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8107" name="Object 91"/>
          <p:cNvGraphicFramePr>
            <a:graphicFrameLocks noChangeAspect="1"/>
          </p:cNvGraphicFramePr>
          <p:nvPr/>
        </p:nvGraphicFramePr>
        <p:xfrm>
          <a:off x="4267200" y="1600200"/>
          <a:ext cx="34194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02" name="Equation" r:id="rId15" imgW="1396800" imgH="228600" progId="Equation.DSMT4">
                  <p:embed/>
                </p:oleObj>
              </mc:Choice>
              <mc:Fallback>
                <p:oleObj name="Equation" r:id="rId15" imgW="1396800" imgH="228600" progId="Equation.DSMT4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600200"/>
                        <a:ext cx="3419475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8108" name="Line 92"/>
          <p:cNvSpPr>
            <a:spLocks noChangeShapeType="1"/>
          </p:cNvSpPr>
          <p:nvPr/>
        </p:nvSpPr>
        <p:spPr bwMode="auto">
          <a:xfrm>
            <a:off x="8686800" y="3505200"/>
            <a:ext cx="228600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8109" name="Object 93"/>
          <p:cNvGraphicFramePr>
            <a:graphicFrameLocks noChangeAspect="1"/>
          </p:cNvGraphicFramePr>
          <p:nvPr/>
        </p:nvGraphicFramePr>
        <p:xfrm>
          <a:off x="8770938" y="4114800"/>
          <a:ext cx="3730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03" name="Equation" r:id="rId17" imgW="152280" imgH="164880" progId="Equation.DSMT4">
                  <p:embed/>
                </p:oleObj>
              </mc:Choice>
              <mc:Fallback>
                <p:oleObj name="Equation" r:id="rId17" imgW="152280" imgH="164880" progId="Equation.DSMT4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0938" y="4114800"/>
                        <a:ext cx="373062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8110" name="Line 94"/>
          <p:cNvSpPr>
            <a:spLocks noChangeShapeType="1"/>
          </p:cNvSpPr>
          <p:nvPr/>
        </p:nvSpPr>
        <p:spPr bwMode="auto">
          <a:xfrm rot="16200000" flipH="1">
            <a:off x="8610600" y="3581400"/>
            <a:ext cx="3048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8111" name="Object 95"/>
          <p:cNvGraphicFramePr>
            <a:graphicFrameLocks noChangeAspect="1"/>
          </p:cNvGraphicFramePr>
          <p:nvPr/>
        </p:nvGraphicFramePr>
        <p:xfrm>
          <a:off x="8458200" y="3810000"/>
          <a:ext cx="311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04" name="Equation" r:id="rId18" imgW="126720" imgH="177480" progId="Equation.DSMT4">
                  <p:embed/>
                </p:oleObj>
              </mc:Choice>
              <mc:Fallback>
                <p:oleObj name="Equation" r:id="rId18" imgW="126720" imgH="177480" progId="Equation.DSMT4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0" y="3810000"/>
                        <a:ext cx="311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8112" name="Line 96"/>
          <p:cNvSpPr>
            <a:spLocks noChangeShapeType="1"/>
          </p:cNvSpPr>
          <p:nvPr/>
        </p:nvSpPr>
        <p:spPr bwMode="auto">
          <a:xfrm>
            <a:off x="8305800" y="18288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13" name="Text Box 97"/>
          <p:cNvSpPr txBox="1">
            <a:spLocks noChangeArrowheads="1"/>
          </p:cNvSpPr>
          <p:nvPr/>
        </p:nvSpPr>
        <p:spPr bwMode="auto">
          <a:xfrm>
            <a:off x="8458200" y="1447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a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sp>
        <p:nvSpPr>
          <p:cNvPr id="598114" name="Line 98"/>
          <p:cNvSpPr>
            <a:spLocks noChangeShapeType="1"/>
          </p:cNvSpPr>
          <p:nvPr/>
        </p:nvSpPr>
        <p:spPr bwMode="auto">
          <a:xfrm>
            <a:off x="7772400" y="1828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15" name="Text Box 99"/>
          <p:cNvSpPr txBox="1">
            <a:spLocks noChangeArrowheads="1"/>
          </p:cNvSpPr>
          <p:nvPr/>
        </p:nvSpPr>
        <p:spPr bwMode="auto">
          <a:xfrm>
            <a:off x="7772400" y="1447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b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graphicFrame>
        <p:nvGraphicFramePr>
          <p:cNvPr id="598116" name="Object 100"/>
          <p:cNvGraphicFramePr>
            <a:graphicFrameLocks noChangeAspect="1"/>
          </p:cNvGraphicFramePr>
          <p:nvPr/>
        </p:nvGraphicFramePr>
        <p:xfrm>
          <a:off x="4572000" y="2209800"/>
          <a:ext cx="152241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05" name="Equation" r:id="rId19" imgW="622080" imgH="228600" progId="Equation.DSMT4">
                  <p:embed/>
                </p:oleObj>
              </mc:Choice>
              <mc:Fallback>
                <p:oleObj name="Equation" r:id="rId19" imgW="622080" imgH="228600" progId="Equation.DSMT4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09800"/>
                        <a:ext cx="1522413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8117" name="Object 101"/>
          <p:cNvGraphicFramePr>
            <a:graphicFrameLocks noChangeAspect="1"/>
          </p:cNvGraphicFramePr>
          <p:nvPr/>
        </p:nvGraphicFramePr>
        <p:xfrm>
          <a:off x="6108700" y="2036763"/>
          <a:ext cx="1739900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06" name="Equation" r:id="rId21" imgW="711000" imgH="393480" progId="Equation.DSMT4">
                  <p:embed/>
                </p:oleObj>
              </mc:Choice>
              <mc:Fallback>
                <p:oleObj name="Equation" r:id="rId21" imgW="711000" imgH="393480" progId="Equation.DSMT4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8700" y="2036763"/>
                        <a:ext cx="1739900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8118" name="Object 102"/>
          <p:cNvGraphicFramePr>
            <a:graphicFrameLocks noChangeAspect="1"/>
          </p:cNvGraphicFramePr>
          <p:nvPr/>
        </p:nvGraphicFramePr>
        <p:xfrm>
          <a:off x="5486400" y="2819400"/>
          <a:ext cx="198913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07" name="Equation" r:id="rId23" imgW="812520" imgH="228600" progId="Equation.DSMT4">
                  <p:embed/>
                </p:oleObj>
              </mc:Choice>
              <mc:Fallback>
                <p:oleObj name="Equation" r:id="rId23" imgW="812520" imgH="228600" progId="Equation.DSMT4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819400"/>
                        <a:ext cx="1989138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8119" name="Line 103"/>
          <p:cNvSpPr>
            <a:spLocks noChangeShapeType="1"/>
          </p:cNvSpPr>
          <p:nvPr/>
        </p:nvSpPr>
        <p:spPr bwMode="auto">
          <a:xfrm>
            <a:off x="8305800" y="3429000"/>
            <a:ext cx="0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8120" name="Object 104"/>
          <p:cNvGraphicFramePr>
            <a:graphicFrameLocks noChangeAspect="1"/>
          </p:cNvGraphicFramePr>
          <p:nvPr/>
        </p:nvGraphicFramePr>
        <p:xfrm>
          <a:off x="8085138" y="3962400"/>
          <a:ext cx="3730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08" name="Equation" r:id="rId25" imgW="152280" imgH="164880" progId="Equation.DSMT4">
                  <p:embed/>
                </p:oleObj>
              </mc:Choice>
              <mc:Fallback>
                <p:oleObj name="Equation" r:id="rId25" imgW="152280" imgH="164880" progId="Equation.DSMT4">
                  <p:embed/>
                  <p:pic>
                    <p:nvPicPr>
                      <p:cNvPr id="0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5138" y="3962400"/>
                        <a:ext cx="373062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8121" name="Line 105"/>
          <p:cNvSpPr>
            <a:spLocks noChangeShapeType="1"/>
          </p:cNvSpPr>
          <p:nvPr/>
        </p:nvSpPr>
        <p:spPr bwMode="auto">
          <a:xfrm rot="5400000">
            <a:off x="8153400" y="3276600"/>
            <a:ext cx="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8122" name="Object 106"/>
          <p:cNvGraphicFramePr>
            <a:graphicFrameLocks noChangeAspect="1"/>
          </p:cNvGraphicFramePr>
          <p:nvPr/>
        </p:nvGraphicFramePr>
        <p:xfrm>
          <a:off x="8001000" y="3505200"/>
          <a:ext cx="311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09" name="Equation" r:id="rId26" imgW="126720" imgH="177480" progId="Equation.DSMT4">
                  <p:embed/>
                </p:oleObj>
              </mc:Choice>
              <mc:Fallback>
                <p:oleObj name="Equation" r:id="rId26" imgW="126720" imgH="177480" progId="Equation.DSMT4">
                  <p:embed/>
                  <p:pic>
                    <p:nvPicPr>
                      <p:cNvPr id="0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3505200"/>
                        <a:ext cx="311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8123" name="Object 107"/>
          <p:cNvGraphicFramePr>
            <a:graphicFrameLocks noChangeAspect="1"/>
          </p:cNvGraphicFramePr>
          <p:nvPr/>
        </p:nvGraphicFramePr>
        <p:xfrm>
          <a:off x="5562600" y="3429000"/>
          <a:ext cx="127476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10" name="Equation" r:id="rId27" imgW="520560" imgH="228600" progId="Equation.DSMT4">
                  <p:embed/>
                </p:oleObj>
              </mc:Choice>
              <mc:Fallback>
                <p:oleObj name="Equation" r:id="rId27" imgW="520560" imgH="228600" progId="Equation.DSMT4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429000"/>
                        <a:ext cx="1274763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8124" name="Line 108"/>
          <p:cNvSpPr>
            <a:spLocks noChangeShapeType="1"/>
          </p:cNvSpPr>
          <p:nvPr/>
        </p:nvSpPr>
        <p:spPr bwMode="auto">
          <a:xfrm flipH="1">
            <a:off x="7391400" y="3200400"/>
            <a:ext cx="533400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8125" name="Object 109"/>
          <p:cNvGraphicFramePr>
            <a:graphicFrameLocks noChangeAspect="1"/>
          </p:cNvGraphicFramePr>
          <p:nvPr/>
        </p:nvGraphicFramePr>
        <p:xfrm>
          <a:off x="7162800" y="3657600"/>
          <a:ext cx="3730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11" name="Equation" r:id="rId29" imgW="152280" imgH="164880" progId="Equation.DSMT4">
                  <p:embed/>
                </p:oleObj>
              </mc:Choice>
              <mc:Fallback>
                <p:oleObj name="Equation" r:id="rId29" imgW="152280" imgH="164880" progId="Equation.DSMT4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657600"/>
                        <a:ext cx="3730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8126" name="Line 110"/>
          <p:cNvSpPr>
            <a:spLocks noChangeShapeType="1"/>
          </p:cNvSpPr>
          <p:nvPr/>
        </p:nvSpPr>
        <p:spPr bwMode="auto">
          <a:xfrm rot="5400000">
            <a:off x="7620000" y="3200400"/>
            <a:ext cx="30480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8127" name="Object 111"/>
          <p:cNvGraphicFramePr>
            <a:graphicFrameLocks noChangeAspect="1"/>
          </p:cNvGraphicFramePr>
          <p:nvPr/>
        </p:nvGraphicFramePr>
        <p:xfrm>
          <a:off x="7537450" y="2965450"/>
          <a:ext cx="311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12" name="Equation" r:id="rId30" imgW="126720" imgH="177480" progId="Equation.DSMT4">
                  <p:embed/>
                </p:oleObj>
              </mc:Choice>
              <mc:Fallback>
                <p:oleObj name="Equation" r:id="rId30" imgW="126720" imgH="177480" progId="Equation.DSMT4">
                  <p:embed/>
                  <p:pic>
                    <p:nvPicPr>
                      <p:cNvPr id="0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7450" y="2965450"/>
                        <a:ext cx="311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8128" name="Object 112"/>
          <p:cNvGraphicFramePr>
            <a:graphicFrameLocks noChangeAspect="1"/>
          </p:cNvGraphicFramePr>
          <p:nvPr/>
        </p:nvGraphicFramePr>
        <p:xfrm>
          <a:off x="5334000" y="3886200"/>
          <a:ext cx="198913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13" name="Equation" r:id="rId31" imgW="812520" imgH="228600" progId="Equation.DSMT4">
                  <p:embed/>
                </p:oleObj>
              </mc:Choice>
              <mc:Fallback>
                <p:oleObj name="Equation" r:id="rId31" imgW="812520" imgH="228600" progId="Equation.DSMT4">
                  <p:embed/>
                  <p:pic>
                    <p:nvPicPr>
                      <p:cNvPr id="0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886200"/>
                        <a:ext cx="1989138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8130" name="Object 114"/>
          <p:cNvGraphicFramePr>
            <a:graphicFrameLocks noChangeAspect="1"/>
          </p:cNvGraphicFramePr>
          <p:nvPr/>
        </p:nvGraphicFramePr>
        <p:xfrm>
          <a:off x="6553200" y="4530725"/>
          <a:ext cx="189706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14" name="Equation" r:id="rId33" imgW="774360" imgH="228600" progId="Equation.DSMT4">
                  <p:embed/>
                </p:oleObj>
              </mc:Choice>
              <mc:Fallback>
                <p:oleObj name="Equation" r:id="rId33" imgW="774360" imgH="228600" progId="Equation.DSMT4">
                  <p:embed/>
                  <p:pic>
                    <p:nvPicPr>
                      <p:cNvPr id="0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530725"/>
                        <a:ext cx="1897063" cy="4984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8131" name="Object 115"/>
          <p:cNvGraphicFramePr>
            <a:graphicFrameLocks noChangeAspect="1"/>
          </p:cNvGraphicFramePr>
          <p:nvPr/>
        </p:nvGraphicFramePr>
        <p:xfrm>
          <a:off x="1676400" y="4267200"/>
          <a:ext cx="295275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15" name="Equation" r:id="rId34" imgW="1206360" imgH="241200" progId="Equation.DSMT4">
                  <p:embed/>
                </p:oleObj>
              </mc:Choice>
              <mc:Fallback>
                <p:oleObj name="Equation" r:id="rId34" imgW="1206360" imgH="241200" progId="Equation.DSMT4">
                  <p:embed/>
                  <p:pic>
                    <p:nvPicPr>
                      <p:cNvPr id="0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267200"/>
                        <a:ext cx="2952750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8132" name="Object 116"/>
          <p:cNvGraphicFramePr>
            <a:graphicFrameLocks noChangeAspect="1"/>
          </p:cNvGraphicFramePr>
          <p:nvPr/>
        </p:nvGraphicFramePr>
        <p:xfrm>
          <a:off x="2262188" y="4659313"/>
          <a:ext cx="3605212" cy="204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16" name="Equation" r:id="rId36" imgW="1473120" imgH="939600" progId="Equation.DSMT4">
                  <p:embed/>
                </p:oleObj>
              </mc:Choice>
              <mc:Fallback>
                <p:oleObj name="Equation" r:id="rId36" imgW="1473120" imgH="939600" progId="Equation.DSMT4">
                  <p:embed/>
                  <p:pic>
                    <p:nvPicPr>
                      <p:cNvPr id="0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188" y="4659313"/>
                        <a:ext cx="3605212" cy="204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8133" name="AutoShape 117"/>
          <p:cNvSpPr>
            <a:spLocks noChangeArrowheads="1"/>
          </p:cNvSpPr>
          <p:nvPr/>
        </p:nvSpPr>
        <p:spPr bwMode="auto">
          <a:xfrm>
            <a:off x="6172200" y="762000"/>
            <a:ext cx="2971800" cy="45720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8134" name="Object 118"/>
          <p:cNvGraphicFramePr>
            <a:graphicFrameLocks noChangeAspect="1"/>
          </p:cNvGraphicFramePr>
          <p:nvPr/>
        </p:nvGraphicFramePr>
        <p:xfrm>
          <a:off x="4419600" y="5943600"/>
          <a:ext cx="189706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17" name="Equation" r:id="rId38" imgW="774360" imgH="228600" progId="Equation.DSMT4">
                  <p:embed/>
                </p:oleObj>
              </mc:Choice>
              <mc:Fallback>
                <p:oleObj name="Equation" r:id="rId38" imgW="774360" imgH="228600" progId="Equation.DSMT4">
                  <p:embed/>
                  <p:pic>
                    <p:nvPicPr>
                      <p:cNvPr id="0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943600"/>
                        <a:ext cx="1897063" cy="4984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9900CC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8135" name="AutoShape 119"/>
          <p:cNvSpPr>
            <a:spLocks noChangeArrowheads="1"/>
          </p:cNvSpPr>
          <p:nvPr/>
        </p:nvSpPr>
        <p:spPr bwMode="auto">
          <a:xfrm>
            <a:off x="964096" y="1153319"/>
            <a:ext cx="1524000" cy="45720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99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8136" name="Line 120"/>
          <p:cNvSpPr>
            <a:spLocks noChangeShapeType="1"/>
          </p:cNvSpPr>
          <p:nvPr/>
        </p:nvSpPr>
        <p:spPr bwMode="auto">
          <a:xfrm>
            <a:off x="3581400" y="1600200"/>
            <a:ext cx="3657600" cy="525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137" name="Line 121"/>
          <p:cNvSpPr>
            <a:spLocks noChangeShapeType="1"/>
          </p:cNvSpPr>
          <p:nvPr/>
        </p:nvSpPr>
        <p:spPr bwMode="auto">
          <a:xfrm>
            <a:off x="0" y="4191000"/>
            <a:ext cx="541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8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8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8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8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8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8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8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8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98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98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98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9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9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9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98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98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98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9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98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98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98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98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98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98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98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98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98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98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598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598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98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598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598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598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59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598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598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598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500"/>
                                        <p:tgtEl>
                                          <p:spTgt spid="598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598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598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598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598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598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598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598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59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59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59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598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98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598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598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98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598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59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59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59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59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8075" grpId="0" animBg="1"/>
      <p:bldP spid="598021" grpId="0" animBg="1"/>
      <p:bldP spid="598022" grpId="0"/>
      <p:bldP spid="598087" grpId="0" animBg="1"/>
      <p:bldP spid="598088" grpId="0"/>
      <p:bldP spid="598089" grpId="0" animBg="1"/>
      <p:bldP spid="598090" grpId="0" animBg="1"/>
      <p:bldP spid="598091" grpId="0"/>
      <p:bldP spid="598095" grpId="0" animBg="1"/>
      <p:bldP spid="598097" grpId="0" animBg="1"/>
      <p:bldP spid="598099" grpId="0" animBg="1"/>
      <p:bldP spid="598100" grpId="0"/>
      <p:bldP spid="598106" grpId="0" animBg="1"/>
      <p:bldP spid="598108" grpId="0" animBg="1"/>
      <p:bldP spid="598110" grpId="0" animBg="1"/>
      <p:bldP spid="598112" grpId="0" animBg="1"/>
      <p:bldP spid="598113" grpId="0"/>
      <p:bldP spid="598114" grpId="0" animBg="1"/>
      <p:bldP spid="598115" grpId="0"/>
      <p:bldP spid="598119" grpId="0" animBg="1"/>
      <p:bldP spid="598121" grpId="0" animBg="1"/>
      <p:bldP spid="598124" grpId="0" animBg="1"/>
      <p:bldP spid="598126" grpId="0" animBg="1"/>
      <p:bldP spid="598133" grpId="0" animBg="1"/>
      <p:bldP spid="598135" grpId="0" animBg="1"/>
      <p:bldP spid="598136" grpId="0" animBg="1"/>
      <p:bldP spid="5981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021" name="Text Box 29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Electric </a:t>
            </a:r>
            <a:r>
              <a:rPr lang="en-US" sz="4400" dirty="0" smtClean="0">
                <a:solidFill>
                  <a:schemeClr val="tx1"/>
                </a:solidFill>
              </a:rPr>
              <a:t>Flux (</a:t>
            </a:r>
            <a:r>
              <a:rPr lang="en-US" sz="4400" dirty="0" smtClean="0">
                <a:solidFill>
                  <a:srgbClr val="FF0000"/>
                </a:solidFill>
              </a:rPr>
              <a:t>Hard example)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597061" name="Text Box 69"/>
          <p:cNvSpPr txBox="1">
            <a:spLocks noChangeArrowheads="1"/>
          </p:cNvSpPr>
          <p:nvPr/>
        </p:nvSpPr>
        <p:spPr bwMode="auto">
          <a:xfrm>
            <a:off x="0" y="762000"/>
            <a:ext cx="9144000" cy="8223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/>
              <a:t>A point charge </a:t>
            </a:r>
            <a:r>
              <a:rPr lang="en-US" sz="2400" i="1"/>
              <a:t>q</a:t>
            </a:r>
            <a:r>
              <a:rPr lang="en-US" sz="2400"/>
              <a:t> is at the center of a cylinder of radius </a:t>
            </a:r>
            <a:r>
              <a:rPr lang="en-US" sz="2400" i="1"/>
              <a:t>a</a:t>
            </a:r>
            <a:r>
              <a:rPr lang="en-US" sz="2400"/>
              <a:t> and height 2</a:t>
            </a:r>
            <a:r>
              <a:rPr lang="en-US" sz="2400" i="1"/>
              <a:t>b</a:t>
            </a:r>
            <a:r>
              <a:rPr lang="en-US" sz="2400"/>
              <a:t>.  What is the electric flux out of (a) each end and (b) the lateral surface?</a:t>
            </a:r>
            <a:endParaRPr lang="en-US" sz="2400">
              <a:sym typeface="Symbol" pitchFamily="18" charset="2"/>
            </a:endParaRPr>
          </a:p>
        </p:txBody>
      </p:sp>
      <p:sp>
        <p:nvSpPr>
          <p:cNvPr id="597062" name="AutoShape 70"/>
          <p:cNvSpPr>
            <a:spLocks noChangeArrowheads="1"/>
          </p:cNvSpPr>
          <p:nvPr/>
        </p:nvSpPr>
        <p:spPr bwMode="auto">
          <a:xfrm>
            <a:off x="6858000" y="1981200"/>
            <a:ext cx="1828800" cy="2590800"/>
          </a:xfrm>
          <a:prstGeom prst="can">
            <a:avLst>
              <a:gd name="adj" fmla="val 44441"/>
            </a:avLst>
          </a:prstGeom>
          <a:gradFill rotWithShape="1">
            <a:gsLst>
              <a:gs pos="0">
                <a:srgbClr val="99FF66">
                  <a:gamma/>
                  <a:shade val="46275"/>
                  <a:invGamma/>
                </a:srgbClr>
              </a:gs>
              <a:gs pos="50000">
                <a:srgbClr val="99FF66"/>
              </a:gs>
              <a:gs pos="100000">
                <a:srgbClr val="99FF66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7063" name="Oval 71"/>
          <p:cNvSpPr>
            <a:spLocks noChangeArrowheads="1"/>
          </p:cNvSpPr>
          <p:nvPr/>
        </p:nvSpPr>
        <p:spPr bwMode="auto">
          <a:xfrm>
            <a:off x="7620000" y="3200400"/>
            <a:ext cx="304800" cy="304800"/>
          </a:xfrm>
          <a:prstGeom prst="ellipse">
            <a:avLst/>
          </a:prstGeom>
          <a:gradFill rotWithShape="1">
            <a:gsLst>
              <a:gs pos="0">
                <a:srgbClr val="9900CC"/>
              </a:gs>
              <a:gs pos="100000">
                <a:srgbClr val="9900CC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597064" name="Text Box 72"/>
          <p:cNvSpPr txBox="1">
            <a:spLocks noChangeArrowheads="1"/>
          </p:cNvSpPr>
          <p:nvPr/>
        </p:nvSpPr>
        <p:spPr bwMode="auto">
          <a:xfrm>
            <a:off x="7467600" y="3429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9900CC"/>
                </a:solidFill>
              </a:rPr>
              <a:t>q</a:t>
            </a:r>
            <a:endParaRPr lang="en-US" sz="2400" b="1" i="1">
              <a:solidFill>
                <a:srgbClr val="9900CC"/>
              </a:solidFill>
              <a:sym typeface="Symbol" pitchFamily="18" charset="2"/>
            </a:endParaRPr>
          </a:p>
        </p:txBody>
      </p:sp>
      <p:sp>
        <p:nvSpPr>
          <p:cNvPr id="597065" name="Line 73"/>
          <p:cNvSpPr>
            <a:spLocks noChangeShapeType="1"/>
          </p:cNvSpPr>
          <p:nvPr/>
        </p:nvSpPr>
        <p:spPr bwMode="auto">
          <a:xfrm>
            <a:off x="8839200" y="23622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067" name="Line 75"/>
          <p:cNvSpPr>
            <a:spLocks noChangeShapeType="1"/>
          </p:cNvSpPr>
          <p:nvPr/>
        </p:nvSpPr>
        <p:spPr bwMode="auto">
          <a:xfrm>
            <a:off x="8839200" y="32766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068" name="Text Box 76"/>
          <p:cNvSpPr txBox="1">
            <a:spLocks noChangeArrowheads="1"/>
          </p:cNvSpPr>
          <p:nvPr/>
        </p:nvSpPr>
        <p:spPr bwMode="auto">
          <a:xfrm>
            <a:off x="8686800" y="3505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b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sp>
        <p:nvSpPr>
          <p:cNvPr id="597069" name="Text Box 77"/>
          <p:cNvSpPr txBox="1">
            <a:spLocks noChangeArrowheads="1"/>
          </p:cNvSpPr>
          <p:nvPr/>
        </p:nvSpPr>
        <p:spPr bwMode="auto">
          <a:xfrm>
            <a:off x="8686800" y="2514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b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sp>
        <p:nvSpPr>
          <p:cNvPr id="597070" name="Line 78"/>
          <p:cNvSpPr>
            <a:spLocks noChangeShapeType="1"/>
          </p:cNvSpPr>
          <p:nvPr/>
        </p:nvSpPr>
        <p:spPr bwMode="auto">
          <a:xfrm>
            <a:off x="7772400" y="4648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071" name="Text Box 79"/>
          <p:cNvSpPr txBox="1">
            <a:spLocks noChangeArrowheads="1"/>
          </p:cNvSpPr>
          <p:nvPr/>
        </p:nvSpPr>
        <p:spPr bwMode="auto">
          <a:xfrm>
            <a:off x="8077200" y="4572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a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sp>
        <p:nvSpPr>
          <p:cNvPr id="597075" name="Line 83"/>
          <p:cNvSpPr>
            <a:spLocks noChangeShapeType="1"/>
          </p:cNvSpPr>
          <p:nvPr/>
        </p:nvSpPr>
        <p:spPr bwMode="auto">
          <a:xfrm flipV="1">
            <a:off x="8229600" y="1600200"/>
            <a:ext cx="0" cy="7683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7076" name="Object 84"/>
          <p:cNvGraphicFramePr>
            <a:graphicFrameLocks noChangeAspect="1"/>
          </p:cNvGraphicFramePr>
          <p:nvPr/>
        </p:nvGraphicFramePr>
        <p:xfrm>
          <a:off x="7924800" y="1670050"/>
          <a:ext cx="311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44" name="Equation" r:id="rId3" imgW="126720" imgH="177480" progId="Equation.DSMT4">
                  <p:embed/>
                </p:oleObj>
              </mc:Choice>
              <mc:Fallback>
                <p:oleObj name="Equation" r:id="rId3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670050"/>
                        <a:ext cx="311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7074" name="Line 82"/>
          <p:cNvSpPr>
            <a:spLocks noChangeShapeType="1"/>
          </p:cNvSpPr>
          <p:nvPr/>
        </p:nvSpPr>
        <p:spPr bwMode="auto">
          <a:xfrm flipV="1">
            <a:off x="8229600" y="1752600"/>
            <a:ext cx="228600" cy="6159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7077" name="Object 85"/>
          <p:cNvGraphicFramePr>
            <a:graphicFrameLocks noChangeAspect="1"/>
          </p:cNvGraphicFramePr>
          <p:nvPr/>
        </p:nvGraphicFramePr>
        <p:xfrm>
          <a:off x="8534400" y="1676400"/>
          <a:ext cx="3730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45" name="Equation" r:id="rId5" imgW="152280" imgH="164880" progId="Equation.DSMT4">
                  <p:embed/>
                </p:oleObj>
              </mc:Choice>
              <mc:Fallback>
                <p:oleObj name="Equation" r:id="rId5" imgW="1522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1676400"/>
                        <a:ext cx="3730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7078" name="Line 86"/>
          <p:cNvSpPr>
            <a:spLocks noChangeShapeType="1"/>
          </p:cNvSpPr>
          <p:nvPr/>
        </p:nvSpPr>
        <p:spPr bwMode="auto">
          <a:xfrm flipV="1">
            <a:off x="7772400" y="2362200"/>
            <a:ext cx="0" cy="990600"/>
          </a:xfrm>
          <a:prstGeom prst="line">
            <a:avLst/>
          </a:prstGeom>
          <a:noFill/>
          <a:ln w="28575">
            <a:solidFill>
              <a:srgbClr val="66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079" name="Line 87"/>
          <p:cNvSpPr>
            <a:spLocks noChangeShapeType="1"/>
          </p:cNvSpPr>
          <p:nvPr/>
        </p:nvSpPr>
        <p:spPr bwMode="auto">
          <a:xfrm flipH="1" flipV="1">
            <a:off x="7772400" y="2362200"/>
            <a:ext cx="457200" cy="0"/>
          </a:xfrm>
          <a:prstGeom prst="line">
            <a:avLst/>
          </a:prstGeom>
          <a:noFill/>
          <a:ln w="28575">
            <a:solidFill>
              <a:srgbClr val="66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080" name="Line 88"/>
          <p:cNvSpPr>
            <a:spLocks noChangeShapeType="1"/>
          </p:cNvSpPr>
          <p:nvPr/>
        </p:nvSpPr>
        <p:spPr bwMode="auto">
          <a:xfrm flipV="1">
            <a:off x="7772400" y="2362200"/>
            <a:ext cx="457200" cy="990600"/>
          </a:xfrm>
          <a:prstGeom prst="line">
            <a:avLst/>
          </a:prstGeom>
          <a:noFill/>
          <a:ln w="28575">
            <a:solidFill>
              <a:srgbClr val="66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081" name="Text Box 89"/>
          <p:cNvSpPr txBox="1">
            <a:spLocks noChangeArrowheads="1"/>
          </p:cNvSpPr>
          <p:nvPr/>
        </p:nvSpPr>
        <p:spPr bwMode="auto">
          <a:xfrm>
            <a:off x="7391400" y="2438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b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sp>
        <p:nvSpPr>
          <p:cNvPr id="597082" name="Text Box 90"/>
          <p:cNvSpPr txBox="1">
            <a:spLocks noChangeArrowheads="1"/>
          </p:cNvSpPr>
          <p:nvPr/>
        </p:nvSpPr>
        <p:spPr bwMode="auto">
          <a:xfrm>
            <a:off x="7696200" y="1905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s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sp>
        <p:nvSpPr>
          <p:cNvPr id="597083" name="Text Box 91"/>
          <p:cNvSpPr txBox="1">
            <a:spLocks noChangeArrowheads="1"/>
          </p:cNvSpPr>
          <p:nvPr/>
        </p:nvSpPr>
        <p:spPr bwMode="auto">
          <a:xfrm>
            <a:off x="7848600" y="2667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r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graphicFrame>
        <p:nvGraphicFramePr>
          <p:cNvPr id="597084" name="Object 92"/>
          <p:cNvGraphicFramePr>
            <a:graphicFrameLocks noChangeAspect="1"/>
          </p:cNvGraphicFramePr>
          <p:nvPr/>
        </p:nvGraphicFramePr>
        <p:xfrm>
          <a:off x="1524000" y="1676400"/>
          <a:ext cx="1928813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46" name="Equation" r:id="rId7" imgW="787320" imgH="253800" progId="Equation.DSMT4">
                  <p:embed/>
                </p:oleObj>
              </mc:Choice>
              <mc:Fallback>
                <p:oleObj name="Equation" r:id="rId7" imgW="787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76400"/>
                        <a:ext cx="1928813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085" name="Object 93"/>
          <p:cNvGraphicFramePr>
            <a:graphicFrameLocks noChangeAspect="1"/>
          </p:cNvGraphicFramePr>
          <p:nvPr/>
        </p:nvGraphicFramePr>
        <p:xfrm>
          <a:off x="3810000" y="1676400"/>
          <a:ext cx="1306513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47" name="Equation" r:id="rId9" imgW="533160" imgH="393480" progId="Equation.DSMT4">
                  <p:embed/>
                </p:oleObj>
              </mc:Choice>
              <mc:Fallback>
                <p:oleObj name="Equation" r:id="rId9" imgW="533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676400"/>
                        <a:ext cx="1306513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086" name="Object 94"/>
          <p:cNvGraphicFramePr>
            <a:graphicFrameLocks noChangeAspect="1"/>
          </p:cNvGraphicFramePr>
          <p:nvPr/>
        </p:nvGraphicFramePr>
        <p:xfrm>
          <a:off x="133350" y="2514600"/>
          <a:ext cx="245745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48" name="Equation" r:id="rId11" imgW="1002960" imgH="393480" progId="Equation.DSMT4">
                  <p:embed/>
                </p:oleObj>
              </mc:Choice>
              <mc:Fallback>
                <p:oleObj name="Equation" r:id="rId11" imgW="1002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" y="2514600"/>
                        <a:ext cx="2457450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7087" name="Text Box 95"/>
          <p:cNvSpPr txBox="1">
            <a:spLocks noChangeArrowheads="1"/>
          </p:cNvSpPr>
          <p:nvPr/>
        </p:nvSpPr>
        <p:spPr bwMode="auto">
          <a:xfrm>
            <a:off x="7620000" y="2590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  <a:sym typeface="Symbol" pitchFamily="18" charset="2"/>
              </a:rPr>
              <a:t></a:t>
            </a:r>
          </a:p>
        </p:txBody>
      </p:sp>
      <p:graphicFrame>
        <p:nvGraphicFramePr>
          <p:cNvPr id="597088" name="Object 96"/>
          <p:cNvGraphicFramePr>
            <a:graphicFrameLocks noChangeAspect="1"/>
          </p:cNvGraphicFramePr>
          <p:nvPr/>
        </p:nvGraphicFramePr>
        <p:xfrm>
          <a:off x="2613025" y="2514600"/>
          <a:ext cx="112077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49" name="Equation" r:id="rId13" imgW="457200" imgH="393480" progId="Equation.DSMT4">
                  <p:embed/>
                </p:oleObj>
              </mc:Choice>
              <mc:Fallback>
                <p:oleObj name="Equation" r:id="rId13" imgW="457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025" y="2514600"/>
                        <a:ext cx="1120775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091" name="Object 99"/>
          <p:cNvGraphicFramePr>
            <a:graphicFrameLocks noChangeAspect="1"/>
          </p:cNvGraphicFramePr>
          <p:nvPr/>
        </p:nvGraphicFramePr>
        <p:xfrm>
          <a:off x="3705225" y="2514600"/>
          <a:ext cx="208597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50" name="Equation" r:id="rId15" imgW="850680" imgH="507960" progId="Equation.DSMT4">
                  <p:embed/>
                </p:oleObj>
              </mc:Choice>
              <mc:Fallback>
                <p:oleObj name="Equation" r:id="rId15" imgW="8506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5225" y="2514600"/>
                        <a:ext cx="2085975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7092" name="AutoShape 100"/>
          <p:cNvSpPr>
            <a:spLocks noChangeArrowheads="1"/>
          </p:cNvSpPr>
          <p:nvPr/>
        </p:nvSpPr>
        <p:spPr bwMode="auto">
          <a:xfrm>
            <a:off x="7315200" y="2209800"/>
            <a:ext cx="990600" cy="304800"/>
          </a:xfrm>
          <a:custGeom>
            <a:avLst/>
            <a:gdLst>
              <a:gd name="G0" fmla="+- 1800 0 0"/>
              <a:gd name="G1" fmla="+- 21600 0 1800"/>
              <a:gd name="G2" fmla="+- 21600 0 18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800" y="10800"/>
                </a:moveTo>
                <a:cubicBezTo>
                  <a:pt x="1800" y="15771"/>
                  <a:pt x="5829" y="19800"/>
                  <a:pt x="10800" y="19800"/>
                </a:cubicBezTo>
                <a:cubicBezTo>
                  <a:pt x="15771" y="19800"/>
                  <a:pt x="19800" y="15771"/>
                  <a:pt x="19800" y="10800"/>
                </a:cubicBezTo>
                <a:cubicBezTo>
                  <a:pt x="19800" y="5829"/>
                  <a:pt x="15771" y="1800"/>
                  <a:pt x="10800" y="1800"/>
                </a:cubicBezTo>
                <a:cubicBezTo>
                  <a:pt x="5829" y="1800"/>
                  <a:pt x="1800" y="5829"/>
                  <a:pt x="1800" y="1080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7093" name="Object 101"/>
          <p:cNvGraphicFramePr>
            <a:graphicFrameLocks noChangeAspect="1"/>
          </p:cNvGraphicFramePr>
          <p:nvPr/>
        </p:nvGraphicFramePr>
        <p:xfrm>
          <a:off x="5257800" y="1676400"/>
          <a:ext cx="1804988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51" name="Equation" r:id="rId17" imgW="736560" imgH="177480" progId="Equation.DSMT4">
                  <p:embed/>
                </p:oleObj>
              </mc:Choice>
              <mc:Fallback>
                <p:oleObj name="Equation" r:id="rId17" imgW="736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676400"/>
                        <a:ext cx="1804988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094" name="Object 102"/>
          <p:cNvGraphicFramePr>
            <a:graphicFrameLocks noChangeAspect="1"/>
          </p:cNvGraphicFramePr>
          <p:nvPr/>
        </p:nvGraphicFramePr>
        <p:xfrm>
          <a:off x="61913" y="3962400"/>
          <a:ext cx="22383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52" name="Equation" r:id="rId19" imgW="914400" imgH="279360" progId="Equation.DSMT4">
                  <p:embed/>
                </p:oleObj>
              </mc:Choice>
              <mc:Fallback>
                <p:oleObj name="Equation" r:id="rId19" imgW="9144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3" y="3962400"/>
                        <a:ext cx="22383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7095" name="Text Box 103"/>
          <p:cNvSpPr txBox="1">
            <a:spLocks noChangeArrowheads="1"/>
          </p:cNvSpPr>
          <p:nvPr/>
        </p:nvSpPr>
        <p:spPr bwMode="auto">
          <a:xfrm>
            <a:off x="0" y="3429000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Consider a ring of radius </a:t>
            </a:r>
            <a:r>
              <a:rPr lang="en-US" sz="2400" i="1">
                <a:solidFill>
                  <a:srgbClr val="FF0000"/>
                </a:solidFill>
              </a:rPr>
              <a:t>s</a:t>
            </a:r>
            <a:r>
              <a:rPr lang="en-US" sz="2400">
                <a:solidFill>
                  <a:srgbClr val="FF0000"/>
                </a:solidFill>
              </a:rPr>
              <a:t> and thickness </a:t>
            </a:r>
            <a:r>
              <a:rPr lang="en-US" sz="2400" i="1">
                <a:solidFill>
                  <a:srgbClr val="FF0000"/>
                </a:solidFill>
              </a:rPr>
              <a:t>ds</a:t>
            </a:r>
            <a:endParaRPr lang="en-US" sz="2400">
              <a:solidFill>
                <a:srgbClr val="FF0000"/>
              </a:solidFill>
              <a:sym typeface="Symbol" pitchFamily="18" charset="2"/>
            </a:endParaRPr>
          </a:p>
        </p:txBody>
      </p:sp>
      <p:graphicFrame>
        <p:nvGraphicFramePr>
          <p:cNvPr id="597096" name="Object 104"/>
          <p:cNvGraphicFramePr>
            <a:graphicFrameLocks noChangeAspect="1"/>
          </p:cNvGraphicFramePr>
          <p:nvPr/>
        </p:nvGraphicFramePr>
        <p:xfrm>
          <a:off x="2270125" y="3810000"/>
          <a:ext cx="2301875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53" name="Equation" r:id="rId21" imgW="939600" imgH="533160" progId="Equation.DSMT4">
                  <p:embed/>
                </p:oleObj>
              </mc:Choice>
              <mc:Fallback>
                <p:oleObj name="Equation" r:id="rId21" imgW="93960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3810000"/>
                        <a:ext cx="2301875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097" name="Object 105"/>
          <p:cNvGraphicFramePr>
            <a:graphicFrameLocks noChangeAspect="1"/>
          </p:cNvGraphicFramePr>
          <p:nvPr/>
        </p:nvGraphicFramePr>
        <p:xfrm>
          <a:off x="4587875" y="3713163"/>
          <a:ext cx="2178050" cy="116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54" name="Equation" r:id="rId23" imgW="888840" imgH="533160" progId="Equation.DSMT4">
                  <p:embed/>
                </p:oleObj>
              </mc:Choice>
              <mc:Fallback>
                <p:oleObj name="Equation" r:id="rId23" imgW="88884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3713163"/>
                        <a:ext cx="2178050" cy="116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098" name="Object 106"/>
          <p:cNvGraphicFramePr>
            <a:graphicFrameLocks noChangeAspect="1"/>
          </p:cNvGraphicFramePr>
          <p:nvPr/>
        </p:nvGraphicFramePr>
        <p:xfrm>
          <a:off x="152400" y="4876800"/>
          <a:ext cx="357663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55" name="Equation" r:id="rId25" imgW="1460160" imgH="431640" progId="Equation.DSMT4">
                  <p:embed/>
                </p:oleObj>
              </mc:Choice>
              <mc:Fallback>
                <p:oleObj name="Equation" r:id="rId25" imgW="1460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876800"/>
                        <a:ext cx="3576638" cy="94456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7099" name="Text Box 107"/>
          <p:cNvSpPr txBox="1">
            <a:spLocks noChangeArrowheads="1"/>
          </p:cNvSpPr>
          <p:nvPr/>
        </p:nvSpPr>
        <p:spPr bwMode="auto">
          <a:xfrm>
            <a:off x="3810000" y="5029200"/>
            <a:ext cx="2133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400" b="1"/>
              <a:t>lateral surface</a:t>
            </a:r>
            <a:endParaRPr lang="en-US" sz="2400" b="1">
              <a:sym typeface="Symbol" pitchFamily="18" charset="2"/>
            </a:endParaRPr>
          </a:p>
        </p:txBody>
      </p:sp>
      <p:sp>
        <p:nvSpPr>
          <p:cNvPr id="597100" name="Line 108"/>
          <p:cNvSpPr>
            <a:spLocks noChangeShapeType="1"/>
          </p:cNvSpPr>
          <p:nvPr/>
        </p:nvSpPr>
        <p:spPr bwMode="auto">
          <a:xfrm flipH="1" flipV="1">
            <a:off x="6172200" y="2667000"/>
            <a:ext cx="685800" cy="3111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7101" name="Object 109"/>
          <p:cNvGraphicFramePr>
            <a:graphicFrameLocks noChangeAspect="1"/>
          </p:cNvGraphicFramePr>
          <p:nvPr/>
        </p:nvGraphicFramePr>
        <p:xfrm>
          <a:off x="6019800" y="2279650"/>
          <a:ext cx="3730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56" name="Equation" r:id="rId27" imgW="152280" imgH="164880" progId="Equation.DSMT4">
                  <p:embed/>
                </p:oleObj>
              </mc:Choice>
              <mc:Fallback>
                <p:oleObj name="Equation" r:id="rId27" imgW="1522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279650"/>
                        <a:ext cx="3730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7102" name="Line 110"/>
          <p:cNvSpPr>
            <a:spLocks noChangeShapeType="1"/>
          </p:cNvSpPr>
          <p:nvPr/>
        </p:nvSpPr>
        <p:spPr bwMode="auto">
          <a:xfrm flipH="1">
            <a:off x="6858000" y="3352800"/>
            <a:ext cx="914400" cy="0"/>
          </a:xfrm>
          <a:prstGeom prst="line">
            <a:avLst/>
          </a:prstGeom>
          <a:noFill/>
          <a:ln w="28575">
            <a:solidFill>
              <a:srgbClr val="66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103" name="Line 111"/>
          <p:cNvSpPr>
            <a:spLocks noChangeShapeType="1"/>
          </p:cNvSpPr>
          <p:nvPr/>
        </p:nvSpPr>
        <p:spPr bwMode="auto">
          <a:xfrm flipH="1">
            <a:off x="6858000" y="2971800"/>
            <a:ext cx="0" cy="381000"/>
          </a:xfrm>
          <a:prstGeom prst="line">
            <a:avLst/>
          </a:prstGeom>
          <a:noFill/>
          <a:ln w="28575">
            <a:solidFill>
              <a:srgbClr val="66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104" name="Line 112"/>
          <p:cNvSpPr>
            <a:spLocks noChangeShapeType="1"/>
          </p:cNvSpPr>
          <p:nvPr/>
        </p:nvSpPr>
        <p:spPr bwMode="auto">
          <a:xfrm flipH="1" flipV="1">
            <a:off x="6858000" y="2971800"/>
            <a:ext cx="914400" cy="381000"/>
          </a:xfrm>
          <a:prstGeom prst="line">
            <a:avLst/>
          </a:prstGeom>
          <a:noFill/>
          <a:ln w="28575">
            <a:solidFill>
              <a:srgbClr val="66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105" name="Text Box 113"/>
          <p:cNvSpPr txBox="1">
            <a:spLocks noChangeArrowheads="1"/>
          </p:cNvSpPr>
          <p:nvPr/>
        </p:nvSpPr>
        <p:spPr bwMode="auto">
          <a:xfrm>
            <a:off x="6934200" y="3276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a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sp>
        <p:nvSpPr>
          <p:cNvPr id="597107" name="Line 115"/>
          <p:cNvSpPr>
            <a:spLocks noChangeShapeType="1"/>
          </p:cNvSpPr>
          <p:nvPr/>
        </p:nvSpPr>
        <p:spPr bwMode="auto">
          <a:xfrm rot="16200000" flipV="1">
            <a:off x="6515100" y="2628900"/>
            <a:ext cx="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97108" name="Object 116"/>
          <p:cNvGraphicFramePr>
            <a:graphicFrameLocks noChangeAspect="1"/>
          </p:cNvGraphicFramePr>
          <p:nvPr/>
        </p:nvGraphicFramePr>
        <p:xfrm>
          <a:off x="6019800" y="3048000"/>
          <a:ext cx="3111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57" name="Equation" r:id="rId28" imgW="126720" imgH="177480" progId="Equation.DSMT4">
                  <p:embed/>
                </p:oleObj>
              </mc:Choice>
              <mc:Fallback>
                <p:oleObj name="Equation" r:id="rId28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048000"/>
                        <a:ext cx="3111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7111" name="Text Box 119"/>
          <p:cNvSpPr txBox="1">
            <a:spLocks noChangeArrowheads="1"/>
          </p:cNvSpPr>
          <p:nvPr/>
        </p:nvSpPr>
        <p:spPr bwMode="auto">
          <a:xfrm>
            <a:off x="6477000" y="2971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z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sp>
        <p:nvSpPr>
          <p:cNvPr id="597112" name="Text Box 120"/>
          <p:cNvSpPr txBox="1">
            <a:spLocks noChangeArrowheads="1"/>
          </p:cNvSpPr>
          <p:nvPr/>
        </p:nvSpPr>
        <p:spPr bwMode="auto">
          <a:xfrm>
            <a:off x="6934200" y="2743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</a:rPr>
              <a:t>r</a:t>
            </a:r>
            <a:endParaRPr lang="en-US" sz="2400" b="1" i="1">
              <a:solidFill>
                <a:schemeClr val="tx2"/>
              </a:solidFill>
              <a:sym typeface="Symbol" pitchFamily="18" charset="2"/>
            </a:endParaRPr>
          </a:p>
        </p:txBody>
      </p:sp>
      <p:graphicFrame>
        <p:nvGraphicFramePr>
          <p:cNvPr id="597113" name="Object 121"/>
          <p:cNvGraphicFramePr>
            <a:graphicFrameLocks noChangeAspect="1"/>
          </p:cNvGraphicFramePr>
          <p:nvPr/>
        </p:nvGraphicFramePr>
        <p:xfrm>
          <a:off x="6019800" y="4876800"/>
          <a:ext cx="1960563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58" name="Equation" r:id="rId29" imgW="799920" imgH="253800" progId="Equation.DSMT4">
                  <p:embed/>
                </p:oleObj>
              </mc:Choice>
              <mc:Fallback>
                <p:oleObj name="Equation" r:id="rId29" imgW="7999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76800"/>
                        <a:ext cx="1960563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114" name="Object 122"/>
          <p:cNvGraphicFramePr>
            <a:graphicFrameLocks noChangeAspect="1"/>
          </p:cNvGraphicFramePr>
          <p:nvPr/>
        </p:nvGraphicFramePr>
        <p:xfrm>
          <a:off x="3887788" y="5410200"/>
          <a:ext cx="230187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59" name="Equation" r:id="rId31" imgW="939600" imgH="241200" progId="Equation.DSMT4">
                  <p:embed/>
                </p:oleObj>
              </mc:Choice>
              <mc:Fallback>
                <p:oleObj name="Equation" r:id="rId31" imgW="939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7788" y="5410200"/>
                        <a:ext cx="230187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7115" name="AutoShape 123"/>
          <p:cNvSpPr>
            <a:spLocks noChangeArrowheads="1"/>
          </p:cNvSpPr>
          <p:nvPr/>
        </p:nvSpPr>
        <p:spPr bwMode="auto">
          <a:xfrm>
            <a:off x="6858000" y="2743200"/>
            <a:ext cx="1828800" cy="533400"/>
          </a:xfrm>
          <a:custGeom>
            <a:avLst/>
            <a:gdLst>
              <a:gd name="G0" fmla="+- 1050 0 0"/>
              <a:gd name="G1" fmla="+- 21600 0 1050"/>
              <a:gd name="G2" fmla="+- 21600 0 105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50" y="10800"/>
                </a:moveTo>
                <a:cubicBezTo>
                  <a:pt x="1050" y="16185"/>
                  <a:pt x="5415" y="20550"/>
                  <a:pt x="10800" y="20550"/>
                </a:cubicBezTo>
                <a:cubicBezTo>
                  <a:pt x="16185" y="20550"/>
                  <a:pt x="20550" y="16185"/>
                  <a:pt x="20550" y="10800"/>
                </a:cubicBezTo>
                <a:cubicBezTo>
                  <a:pt x="20550" y="5415"/>
                  <a:pt x="16185" y="1050"/>
                  <a:pt x="10800" y="1050"/>
                </a:cubicBezTo>
                <a:cubicBezTo>
                  <a:pt x="5415" y="1050"/>
                  <a:pt x="1050" y="5415"/>
                  <a:pt x="1050" y="1080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7116" name="Object 124"/>
          <p:cNvGraphicFramePr>
            <a:graphicFrameLocks noChangeAspect="1"/>
          </p:cNvGraphicFramePr>
          <p:nvPr/>
        </p:nvGraphicFramePr>
        <p:xfrm>
          <a:off x="6696075" y="5478463"/>
          <a:ext cx="186531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60" name="Equation" r:id="rId33" imgW="761760" imgH="177480" progId="Equation.DSMT4">
                  <p:embed/>
                </p:oleObj>
              </mc:Choice>
              <mc:Fallback>
                <p:oleObj name="Equation" r:id="rId33" imgW="7617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075" y="5478463"/>
                        <a:ext cx="186531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117" name="Object 125"/>
          <p:cNvGraphicFramePr>
            <a:graphicFrameLocks noChangeAspect="1"/>
          </p:cNvGraphicFramePr>
          <p:nvPr/>
        </p:nvGraphicFramePr>
        <p:xfrm>
          <a:off x="-15875" y="6019800"/>
          <a:ext cx="22399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61" name="Equation" r:id="rId35" imgW="914400" imgH="279360" progId="Equation.DSMT4">
                  <p:embed/>
                </p:oleObj>
              </mc:Choice>
              <mc:Fallback>
                <p:oleObj name="Equation" r:id="rId35" imgW="9144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875" y="6019800"/>
                        <a:ext cx="22399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118" name="Object 126"/>
          <p:cNvGraphicFramePr>
            <a:graphicFrameLocks noChangeAspect="1"/>
          </p:cNvGraphicFramePr>
          <p:nvPr/>
        </p:nvGraphicFramePr>
        <p:xfrm>
          <a:off x="2222500" y="5846763"/>
          <a:ext cx="2425700" cy="116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62" name="Equation" r:id="rId37" imgW="990360" imgH="533160" progId="Equation.DSMT4">
                  <p:embed/>
                </p:oleObj>
              </mc:Choice>
              <mc:Fallback>
                <p:oleObj name="Equation" r:id="rId37" imgW="99036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846763"/>
                        <a:ext cx="2425700" cy="116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119" name="Object 127"/>
          <p:cNvGraphicFramePr>
            <a:graphicFrameLocks noChangeAspect="1"/>
          </p:cNvGraphicFramePr>
          <p:nvPr/>
        </p:nvGraphicFramePr>
        <p:xfrm>
          <a:off x="4621213" y="5770563"/>
          <a:ext cx="2084387" cy="116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63" name="Equation" r:id="rId39" imgW="850680" imgH="533160" progId="Equation.DSMT4">
                  <p:embed/>
                </p:oleObj>
              </mc:Choice>
              <mc:Fallback>
                <p:oleObj name="Equation" r:id="rId39" imgW="8506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5770563"/>
                        <a:ext cx="2084387" cy="116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120" name="Object 128"/>
          <p:cNvGraphicFramePr>
            <a:graphicFrameLocks noChangeAspect="1"/>
          </p:cNvGraphicFramePr>
          <p:nvPr/>
        </p:nvGraphicFramePr>
        <p:xfrm>
          <a:off x="6705600" y="5916613"/>
          <a:ext cx="1773238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64" name="Equation" r:id="rId41" imgW="723600" imgH="431640" progId="Equation.DSMT4">
                  <p:embed/>
                </p:oleObj>
              </mc:Choice>
              <mc:Fallback>
                <p:oleObj name="Equation" r:id="rId41" imgW="7236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916613"/>
                        <a:ext cx="1773238" cy="941387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7121" name="Text Box 129"/>
          <p:cNvSpPr txBox="1">
            <a:spLocks noChangeArrowheads="1"/>
          </p:cNvSpPr>
          <p:nvPr/>
        </p:nvSpPr>
        <p:spPr bwMode="auto">
          <a:xfrm>
            <a:off x="8077200" y="1447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  <a:sym typeface="Symbol" pitchFamily="18" charset="2"/>
              </a:rPr>
              <a:t></a:t>
            </a:r>
          </a:p>
        </p:txBody>
      </p:sp>
      <p:sp>
        <p:nvSpPr>
          <p:cNvPr id="597123" name="Text Box 131"/>
          <p:cNvSpPr txBox="1">
            <a:spLocks noChangeArrowheads="1"/>
          </p:cNvSpPr>
          <p:nvPr/>
        </p:nvSpPr>
        <p:spPr bwMode="auto">
          <a:xfrm>
            <a:off x="304800" y="1828800"/>
            <a:ext cx="685800" cy="457200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400" b="1"/>
              <a:t>top</a:t>
            </a:r>
            <a:endParaRPr lang="en-US" sz="2400" b="1">
              <a:sym typeface="Symbol" pitchFamily="18" charset="2"/>
            </a:endParaRPr>
          </a:p>
        </p:txBody>
      </p:sp>
      <p:sp>
        <p:nvSpPr>
          <p:cNvPr id="597124" name="AutoShape 132"/>
          <p:cNvSpPr>
            <a:spLocks noChangeArrowheads="1"/>
          </p:cNvSpPr>
          <p:nvPr/>
        </p:nvSpPr>
        <p:spPr bwMode="auto">
          <a:xfrm>
            <a:off x="4038600" y="1143000"/>
            <a:ext cx="1600200" cy="45720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7126" name="AutoShape 134"/>
          <p:cNvSpPr>
            <a:spLocks noChangeArrowheads="1"/>
          </p:cNvSpPr>
          <p:nvPr/>
        </p:nvSpPr>
        <p:spPr bwMode="auto">
          <a:xfrm>
            <a:off x="6096000" y="1143000"/>
            <a:ext cx="2743200" cy="457200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2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9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97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7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9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97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97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97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97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97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97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97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97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97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97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9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97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97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97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97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597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9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597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597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597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59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59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597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597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597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59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59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59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59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59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59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59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59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59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075" grpId="0" animBg="1"/>
      <p:bldP spid="597074" grpId="0" animBg="1"/>
      <p:bldP spid="597078" grpId="0" animBg="1"/>
      <p:bldP spid="597079" grpId="0" animBg="1"/>
      <p:bldP spid="597080" grpId="0" animBg="1"/>
      <p:bldP spid="597081" grpId="0"/>
      <p:bldP spid="597082" grpId="0"/>
      <p:bldP spid="597083" grpId="0"/>
      <p:bldP spid="597087" grpId="0"/>
      <p:bldP spid="597092" grpId="0" animBg="1"/>
      <p:bldP spid="597095" grpId="0" build="p"/>
      <p:bldP spid="597099" grpId="0" animBg="1"/>
      <p:bldP spid="597100" grpId="0" animBg="1"/>
      <p:bldP spid="597102" grpId="0" animBg="1"/>
      <p:bldP spid="597103" grpId="0" animBg="1"/>
      <p:bldP spid="597104" grpId="0" animBg="1"/>
      <p:bldP spid="597105" grpId="0"/>
      <p:bldP spid="597107" grpId="0" animBg="1"/>
      <p:bldP spid="597111" grpId="0"/>
      <p:bldP spid="597112" grpId="0"/>
      <p:bldP spid="597115" grpId="0" animBg="1"/>
      <p:bldP spid="597121" grpId="0"/>
      <p:bldP spid="597123" grpId="0" animBg="1"/>
      <p:bldP spid="597124" grpId="0" animBg="1"/>
      <p:bldP spid="5971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Gauss’s Law</a:t>
            </a:r>
          </a:p>
        </p:txBody>
      </p:sp>
      <p:sp>
        <p:nvSpPr>
          <p:cNvPr id="600096" name="Text Box 32"/>
          <p:cNvSpPr txBox="1">
            <a:spLocks noChangeArrowheads="1"/>
          </p:cNvSpPr>
          <p:nvPr/>
        </p:nvSpPr>
        <p:spPr bwMode="auto">
          <a:xfrm>
            <a:off x="152400" y="762000"/>
            <a:ext cx="91440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No matter what shape you use, the total electric flux out of a region containing a point charge </a:t>
            </a:r>
            <a:r>
              <a:rPr lang="en-US" sz="2400" i="1" dirty="0">
                <a:solidFill>
                  <a:schemeClr val="accent2"/>
                </a:solidFill>
              </a:rPr>
              <a:t>q</a:t>
            </a:r>
            <a:r>
              <a:rPr lang="en-US" sz="2400" dirty="0">
                <a:solidFill>
                  <a:schemeClr val="accent2"/>
                </a:solidFill>
              </a:rPr>
              <a:t> is 4</a:t>
            </a:r>
            <a:r>
              <a:rPr lang="en-US" sz="2400" i="1" dirty="0">
                <a:solidFill>
                  <a:schemeClr val="accent2"/>
                </a:solidFill>
                <a:sym typeface="Symbol" pitchFamily="18" charset="2"/>
              </a:rPr>
              <a:t>k</a:t>
            </a:r>
            <a:r>
              <a:rPr lang="en-US" sz="2400" i="1" baseline="-25000" dirty="0">
                <a:solidFill>
                  <a:schemeClr val="accent2"/>
                </a:solidFill>
                <a:sym typeface="Symbol" pitchFamily="18" charset="2"/>
              </a:rPr>
              <a:t>e</a:t>
            </a:r>
            <a:r>
              <a:rPr lang="en-US" sz="2400" i="1" dirty="0">
                <a:solidFill>
                  <a:schemeClr val="accent2"/>
                </a:solidFill>
                <a:sym typeface="Symbol" pitchFamily="18" charset="2"/>
              </a:rPr>
              <a:t>q = q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/</a:t>
            </a:r>
            <a:r>
              <a:rPr lang="en-US" sz="2400" i="1" dirty="0">
                <a:solidFill>
                  <a:schemeClr val="accent2"/>
                </a:solidFill>
                <a:sym typeface="Symbol" pitchFamily="18" charset="2"/>
              </a:rPr>
              <a:t></a:t>
            </a:r>
            <a:r>
              <a:rPr lang="en-US" sz="2400" baseline="-25000" dirty="0">
                <a:solidFill>
                  <a:schemeClr val="accent2"/>
                </a:solidFill>
                <a:sym typeface="Symbol" pitchFamily="18" charset="2"/>
              </a:rPr>
              <a:t>0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.</a:t>
            </a:r>
          </a:p>
          <a:p>
            <a:pPr eaLnBrk="1" hangingPunct="1"/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Why is this true?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Electric flux is just measuring how many field</a:t>
            </a:r>
            <a:br>
              <a:rPr lang="en-US" sz="2400" dirty="0">
                <a:solidFill>
                  <a:srgbClr val="009900"/>
                </a:solidFill>
                <a:sym typeface="Symbol" pitchFamily="18" charset="2"/>
              </a:rPr>
            </a:b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lines come out of a given region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No matter how you distort the shape, the field lines</a:t>
            </a:r>
            <a:br>
              <a:rPr lang="en-US" sz="2400" dirty="0">
                <a:solidFill>
                  <a:srgbClr val="009900"/>
                </a:solidFill>
                <a:sym typeface="Symbol" pitchFamily="18" charset="2"/>
              </a:rPr>
            </a:br>
            <a:r>
              <a:rPr lang="en-US" sz="2400" dirty="0">
                <a:solidFill>
                  <a:srgbClr val="009900"/>
                </a:solidFill>
                <a:sym typeface="Symbol" pitchFamily="18" charset="2"/>
              </a:rPr>
              <a:t>come out somewhere</a:t>
            </a:r>
            <a:br>
              <a:rPr lang="en-US" sz="2400" dirty="0">
                <a:solidFill>
                  <a:srgbClr val="009900"/>
                </a:solidFill>
                <a:sym typeface="Symbol" pitchFamily="18" charset="2"/>
              </a:rPr>
            </a:br>
            <a:endParaRPr lang="en-US" sz="2400" dirty="0">
              <a:solidFill>
                <a:srgbClr val="009900"/>
              </a:solidFill>
              <a:sym typeface="Symbol" pitchFamily="18" charset="2"/>
            </a:endParaRP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9900CC"/>
                </a:solidFill>
                <a:sym typeface="Symbol" pitchFamily="18" charset="2"/>
              </a:rPr>
              <a:t>If you have multiple charges inside the region their effects add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9900CC"/>
                </a:solidFill>
                <a:sym typeface="Symbol" pitchFamily="18" charset="2"/>
              </a:rPr>
              <a:t>However, charges outside the region do not contribute</a:t>
            </a:r>
          </a:p>
        </p:txBody>
      </p:sp>
      <p:sp>
        <p:nvSpPr>
          <p:cNvPr id="600100" name="Freeform 36"/>
          <p:cNvSpPr>
            <a:spLocks/>
          </p:cNvSpPr>
          <p:nvPr/>
        </p:nvSpPr>
        <p:spPr bwMode="auto">
          <a:xfrm>
            <a:off x="6400800" y="1371600"/>
            <a:ext cx="2184400" cy="1612900"/>
          </a:xfrm>
          <a:custGeom>
            <a:avLst/>
            <a:gdLst>
              <a:gd name="T0" fmla="*/ 560 w 1376"/>
              <a:gd name="T1" fmla="*/ 96 h 1016"/>
              <a:gd name="T2" fmla="*/ 944 w 1376"/>
              <a:gd name="T3" fmla="*/ 48 h 1016"/>
              <a:gd name="T4" fmla="*/ 1232 w 1376"/>
              <a:gd name="T5" fmla="*/ 384 h 1016"/>
              <a:gd name="T6" fmla="*/ 1232 w 1376"/>
              <a:gd name="T7" fmla="*/ 960 h 1016"/>
              <a:gd name="T8" fmla="*/ 368 w 1376"/>
              <a:gd name="T9" fmla="*/ 720 h 1016"/>
              <a:gd name="T10" fmla="*/ 32 w 1376"/>
              <a:gd name="T11" fmla="*/ 192 h 1016"/>
              <a:gd name="T12" fmla="*/ 560 w 1376"/>
              <a:gd name="T13" fmla="*/ 96 h 1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6" h="1016">
                <a:moveTo>
                  <a:pt x="560" y="96"/>
                </a:moveTo>
                <a:cubicBezTo>
                  <a:pt x="712" y="72"/>
                  <a:pt x="832" y="0"/>
                  <a:pt x="944" y="48"/>
                </a:cubicBezTo>
                <a:cubicBezTo>
                  <a:pt x="1056" y="96"/>
                  <a:pt x="1184" y="232"/>
                  <a:pt x="1232" y="384"/>
                </a:cubicBezTo>
                <a:cubicBezTo>
                  <a:pt x="1280" y="536"/>
                  <a:pt x="1376" y="904"/>
                  <a:pt x="1232" y="960"/>
                </a:cubicBezTo>
                <a:cubicBezTo>
                  <a:pt x="1088" y="1016"/>
                  <a:pt x="568" y="848"/>
                  <a:pt x="368" y="720"/>
                </a:cubicBezTo>
                <a:cubicBezTo>
                  <a:pt x="168" y="592"/>
                  <a:pt x="0" y="296"/>
                  <a:pt x="32" y="192"/>
                </a:cubicBezTo>
                <a:cubicBezTo>
                  <a:pt x="64" y="88"/>
                  <a:pt x="408" y="120"/>
                  <a:pt x="560" y="96"/>
                </a:cubicBezTo>
                <a:close/>
              </a:path>
            </a:pathLst>
          </a:custGeom>
          <a:gradFill rotWithShape="1">
            <a:gsLst>
              <a:gs pos="0">
                <a:srgbClr val="99FF66"/>
              </a:gs>
              <a:gs pos="100000">
                <a:srgbClr val="99FF66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101" name="Oval 37"/>
          <p:cNvSpPr>
            <a:spLocks noChangeArrowheads="1"/>
          </p:cNvSpPr>
          <p:nvPr/>
        </p:nvSpPr>
        <p:spPr bwMode="auto">
          <a:xfrm>
            <a:off x="7467600" y="1981200"/>
            <a:ext cx="304800" cy="304800"/>
          </a:xfrm>
          <a:prstGeom prst="ellipse">
            <a:avLst/>
          </a:prstGeom>
          <a:gradFill rotWithShape="1">
            <a:gsLst>
              <a:gs pos="0">
                <a:srgbClr val="9900CC"/>
              </a:gs>
              <a:gs pos="100000">
                <a:srgbClr val="9900CC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600102" name="Text Box 38"/>
          <p:cNvSpPr txBox="1">
            <a:spLocks noChangeArrowheads="1"/>
          </p:cNvSpPr>
          <p:nvPr/>
        </p:nvSpPr>
        <p:spPr bwMode="auto">
          <a:xfrm>
            <a:off x="7162800" y="2286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9900CC"/>
                </a:solidFill>
              </a:rPr>
              <a:t>q</a:t>
            </a:r>
            <a:endParaRPr lang="en-US" sz="2400" b="1" i="1">
              <a:solidFill>
                <a:srgbClr val="9900CC"/>
              </a:solidFill>
              <a:sym typeface="Symbol" pitchFamily="18" charset="2"/>
            </a:endParaRPr>
          </a:p>
        </p:txBody>
      </p:sp>
      <p:grpSp>
        <p:nvGrpSpPr>
          <p:cNvPr id="600111" name="Group 47"/>
          <p:cNvGrpSpPr>
            <a:grpSpLocks/>
          </p:cNvGrpSpPr>
          <p:nvPr/>
        </p:nvGrpSpPr>
        <p:grpSpPr bwMode="auto">
          <a:xfrm>
            <a:off x="6400800" y="1219200"/>
            <a:ext cx="2438400" cy="1828800"/>
            <a:chOff x="4032" y="768"/>
            <a:chExt cx="1536" cy="1152"/>
          </a:xfrm>
        </p:grpSpPr>
        <p:sp>
          <p:nvSpPr>
            <p:cNvPr id="600103" name="Line 39"/>
            <p:cNvSpPr>
              <a:spLocks noChangeShapeType="1"/>
            </p:cNvSpPr>
            <p:nvPr/>
          </p:nvSpPr>
          <p:spPr bwMode="auto">
            <a:xfrm flipH="1">
              <a:off x="4032" y="1344"/>
              <a:ext cx="62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4" name="Line 40"/>
            <p:cNvSpPr>
              <a:spLocks noChangeShapeType="1"/>
            </p:cNvSpPr>
            <p:nvPr/>
          </p:nvSpPr>
          <p:spPr bwMode="auto">
            <a:xfrm>
              <a:off x="4944" y="1344"/>
              <a:ext cx="62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5" name="Line 41"/>
            <p:cNvSpPr>
              <a:spLocks noChangeShapeType="1"/>
            </p:cNvSpPr>
            <p:nvPr/>
          </p:nvSpPr>
          <p:spPr bwMode="auto">
            <a:xfrm>
              <a:off x="4800" y="1488"/>
              <a:ext cx="0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6" name="Line 42"/>
            <p:cNvSpPr>
              <a:spLocks noChangeShapeType="1"/>
            </p:cNvSpPr>
            <p:nvPr/>
          </p:nvSpPr>
          <p:spPr bwMode="auto">
            <a:xfrm flipV="1">
              <a:off x="4800" y="768"/>
              <a:ext cx="0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7" name="Line 43"/>
            <p:cNvSpPr>
              <a:spLocks noChangeShapeType="1"/>
            </p:cNvSpPr>
            <p:nvPr/>
          </p:nvSpPr>
          <p:spPr bwMode="auto">
            <a:xfrm>
              <a:off x="4896" y="1440"/>
              <a:ext cx="461" cy="46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8" name="Line 44"/>
            <p:cNvSpPr>
              <a:spLocks noChangeShapeType="1"/>
            </p:cNvSpPr>
            <p:nvPr/>
          </p:nvSpPr>
          <p:spPr bwMode="auto">
            <a:xfrm flipV="1">
              <a:off x="4896" y="768"/>
              <a:ext cx="461" cy="46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09" name="Line 45"/>
            <p:cNvSpPr>
              <a:spLocks noChangeShapeType="1"/>
            </p:cNvSpPr>
            <p:nvPr/>
          </p:nvSpPr>
          <p:spPr bwMode="auto">
            <a:xfrm flipH="1" flipV="1">
              <a:off x="4224" y="768"/>
              <a:ext cx="461" cy="46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110" name="Line 46"/>
            <p:cNvSpPr>
              <a:spLocks noChangeShapeType="1"/>
            </p:cNvSpPr>
            <p:nvPr/>
          </p:nvSpPr>
          <p:spPr bwMode="auto">
            <a:xfrm flipH="1">
              <a:off x="4224" y="1459"/>
              <a:ext cx="461" cy="46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600112" name="Object 48"/>
          <p:cNvGraphicFramePr>
            <a:graphicFrameLocks noChangeAspect="1"/>
          </p:cNvGraphicFramePr>
          <p:nvPr/>
        </p:nvGraphicFramePr>
        <p:xfrm>
          <a:off x="4038600" y="3200400"/>
          <a:ext cx="189706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689" name="Equation" r:id="rId3" imgW="774360" imgH="228600" progId="Equation.DSMT4">
                  <p:embed/>
                </p:oleObj>
              </mc:Choice>
              <mc:Fallback>
                <p:oleObj name="Equation" r:id="rId3" imgW="774360" imgH="2286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200400"/>
                        <a:ext cx="1897063" cy="498475"/>
                      </a:xfrm>
                      <a:prstGeom prst="rect">
                        <a:avLst/>
                      </a:prstGeom>
                      <a:noFill/>
                      <a:ln w="38100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113" name="Object 49"/>
          <p:cNvGraphicFramePr>
            <a:graphicFrameLocks noChangeAspect="1"/>
          </p:cNvGraphicFramePr>
          <p:nvPr/>
        </p:nvGraphicFramePr>
        <p:xfrm>
          <a:off x="6248400" y="3200400"/>
          <a:ext cx="16795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690" name="Equation" r:id="rId5" imgW="685800" imgH="228600" progId="Equation.DSMT4">
                  <p:embed/>
                </p:oleObj>
              </mc:Choice>
              <mc:Fallback>
                <p:oleObj name="Equation" r:id="rId5" imgW="685800" imgH="22860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200400"/>
                        <a:ext cx="1679575" cy="498475"/>
                      </a:xfrm>
                      <a:prstGeom prst="rect">
                        <a:avLst/>
                      </a:prstGeom>
                      <a:noFill/>
                      <a:ln w="38100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0114" name="Freeform 50"/>
          <p:cNvSpPr>
            <a:spLocks/>
          </p:cNvSpPr>
          <p:nvPr/>
        </p:nvSpPr>
        <p:spPr bwMode="auto">
          <a:xfrm>
            <a:off x="152400" y="5105400"/>
            <a:ext cx="2184400" cy="1612900"/>
          </a:xfrm>
          <a:custGeom>
            <a:avLst/>
            <a:gdLst>
              <a:gd name="T0" fmla="*/ 560 w 1376"/>
              <a:gd name="T1" fmla="*/ 96 h 1016"/>
              <a:gd name="T2" fmla="*/ 944 w 1376"/>
              <a:gd name="T3" fmla="*/ 48 h 1016"/>
              <a:gd name="T4" fmla="*/ 1232 w 1376"/>
              <a:gd name="T5" fmla="*/ 384 h 1016"/>
              <a:gd name="T6" fmla="*/ 1232 w 1376"/>
              <a:gd name="T7" fmla="*/ 960 h 1016"/>
              <a:gd name="T8" fmla="*/ 368 w 1376"/>
              <a:gd name="T9" fmla="*/ 720 h 1016"/>
              <a:gd name="T10" fmla="*/ 32 w 1376"/>
              <a:gd name="T11" fmla="*/ 192 h 1016"/>
              <a:gd name="T12" fmla="*/ 560 w 1376"/>
              <a:gd name="T13" fmla="*/ 96 h 1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6" h="1016">
                <a:moveTo>
                  <a:pt x="560" y="96"/>
                </a:moveTo>
                <a:cubicBezTo>
                  <a:pt x="712" y="72"/>
                  <a:pt x="832" y="0"/>
                  <a:pt x="944" y="48"/>
                </a:cubicBezTo>
                <a:cubicBezTo>
                  <a:pt x="1056" y="96"/>
                  <a:pt x="1184" y="232"/>
                  <a:pt x="1232" y="384"/>
                </a:cubicBezTo>
                <a:cubicBezTo>
                  <a:pt x="1280" y="536"/>
                  <a:pt x="1376" y="904"/>
                  <a:pt x="1232" y="960"/>
                </a:cubicBezTo>
                <a:cubicBezTo>
                  <a:pt x="1088" y="1016"/>
                  <a:pt x="568" y="848"/>
                  <a:pt x="368" y="720"/>
                </a:cubicBezTo>
                <a:cubicBezTo>
                  <a:pt x="168" y="592"/>
                  <a:pt x="0" y="296"/>
                  <a:pt x="32" y="192"/>
                </a:cubicBezTo>
                <a:cubicBezTo>
                  <a:pt x="64" y="88"/>
                  <a:pt x="408" y="120"/>
                  <a:pt x="560" y="96"/>
                </a:cubicBezTo>
                <a:close/>
              </a:path>
            </a:pathLst>
          </a:custGeom>
          <a:gradFill rotWithShape="1">
            <a:gsLst>
              <a:gs pos="0">
                <a:srgbClr val="99FF66"/>
              </a:gs>
              <a:gs pos="100000">
                <a:srgbClr val="99FF66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115" name="Oval 51"/>
          <p:cNvSpPr>
            <a:spLocks noChangeArrowheads="1"/>
          </p:cNvSpPr>
          <p:nvPr/>
        </p:nvSpPr>
        <p:spPr bwMode="auto">
          <a:xfrm>
            <a:off x="1371600" y="5410200"/>
            <a:ext cx="304800" cy="304800"/>
          </a:xfrm>
          <a:prstGeom prst="ellipse">
            <a:avLst/>
          </a:prstGeom>
          <a:gradFill rotWithShape="1">
            <a:gsLst>
              <a:gs pos="0">
                <a:srgbClr val="9900CC"/>
              </a:gs>
              <a:gs pos="100000">
                <a:srgbClr val="9900CC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600116" name="Text Box 52"/>
          <p:cNvSpPr txBox="1">
            <a:spLocks noChangeArrowheads="1"/>
          </p:cNvSpPr>
          <p:nvPr/>
        </p:nvSpPr>
        <p:spPr bwMode="auto">
          <a:xfrm>
            <a:off x="1143000" y="5562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9900CC"/>
                </a:solidFill>
              </a:rPr>
              <a:t>q</a:t>
            </a:r>
            <a:r>
              <a:rPr lang="en-US" sz="2400" b="1" baseline="-25000">
                <a:solidFill>
                  <a:srgbClr val="9900CC"/>
                </a:solidFill>
              </a:rPr>
              <a:t>1</a:t>
            </a:r>
            <a:endParaRPr lang="en-US" sz="2400" b="1" i="1">
              <a:solidFill>
                <a:srgbClr val="9900CC"/>
              </a:solidFill>
              <a:sym typeface="Symbol" pitchFamily="18" charset="2"/>
            </a:endParaRPr>
          </a:p>
        </p:txBody>
      </p:sp>
      <p:sp>
        <p:nvSpPr>
          <p:cNvPr id="600117" name="Oval 53"/>
          <p:cNvSpPr>
            <a:spLocks noChangeArrowheads="1"/>
          </p:cNvSpPr>
          <p:nvPr/>
        </p:nvSpPr>
        <p:spPr bwMode="auto">
          <a:xfrm>
            <a:off x="1828800" y="6096000"/>
            <a:ext cx="304800" cy="3048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600118" name="Text Box 54"/>
          <p:cNvSpPr txBox="1">
            <a:spLocks noChangeArrowheads="1"/>
          </p:cNvSpPr>
          <p:nvPr/>
        </p:nvSpPr>
        <p:spPr bwMode="auto">
          <a:xfrm>
            <a:off x="1447800" y="6096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q</a:t>
            </a:r>
            <a:r>
              <a:rPr lang="en-US" sz="2400" b="1" baseline="-25000">
                <a:solidFill>
                  <a:schemeClr val="accent2"/>
                </a:solidFill>
              </a:rPr>
              <a:t>2</a:t>
            </a:r>
            <a:endParaRPr lang="en-US" sz="2400" b="1" i="1">
              <a:solidFill>
                <a:schemeClr val="accent2"/>
              </a:solidFill>
              <a:sym typeface="Symbol" pitchFamily="18" charset="2"/>
            </a:endParaRPr>
          </a:p>
        </p:txBody>
      </p:sp>
      <p:sp>
        <p:nvSpPr>
          <p:cNvPr id="600119" name="Oval 55"/>
          <p:cNvSpPr>
            <a:spLocks noChangeArrowheads="1"/>
          </p:cNvSpPr>
          <p:nvPr/>
        </p:nvSpPr>
        <p:spPr bwMode="auto">
          <a:xfrm>
            <a:off x="228600" y="5334000"/>
            <a:ext cx="304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600120" name="Text Box 56"/>
          <p:cNvSpPr txBox="1">
            <a:spLocks noChangeArrowheads="1"/>
          </p:cNvSpPr>
          <p:nvPr/>
        </p:nvSpPr>
        <p:spPr bwMode="auto">
          <a:xfrm>
            <a:off x="457200" y="5334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FFFF00"/>
                </a:solidFill>
              </a:rPr>
              <a:t>q</a:t>
            </a:r>
            <a:r>
              <a:rPr lang="en-US" sz="2400" b="1" baseline="-25000">
                <a:solidFill>
                  <a:srgbClr val="FFFF00"/>
                </a:solidFill>
              </a:rPr>
              <a:t>3</a:t>
            </a:r>
            <a:endParaRPr lang="en-US" sz="2400" b="1" i="1">
              <a:solidFill>
                <a:srgbClr val="FFFF00"/>
              </a:solidFill>
              <a:sym typeface="Symbol" pitchFamily="18" charset="2"/>
            </a:endParaRPr>
          </a:p>
        </p:txBody>
      </p:sp>
      <p:graphicFrame>
        <p:nvGraphicFramePr>
          <p:cNvPr id="600121" name="Object 57"/>
          <p:cNvGraphicFramePr>
            <a:graphicFrameLocks noChangeAspect="1"/>
          </p:cNvGraphicFramePr>
          <p:nvPr/>
        </p:nvGraphicFramePr>
        <p:xfrm>
          <a:off x="2514600" y="4419600"/>
          <a:ext cx="33909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691" name="Equation" r:id="rId7" imgW="1384200" imgH="253800" progId="Equation.DSMT4">
                  <p:embed/>
                </p:oleObj>
              </mc:Choice>
              <mc:Fallback>
                <p:oleObj name="Equation" r:id="rId7" imgW="1384200" imgH="25380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419600"/>
                        <a:ext cx="339090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0122" name="Oval 58"/>
          <p:cNvSpPr>
            <a:spLocks noChangeArrowheads="1"/>
          </p:cNvSpPr>
          <p:nvPr/>
        </p:nvSpPr>
        <p:spPr bwMode="auto">
          <a:xfrm>
            <a:off x="228600" y="4648200"/>
            <a:ext cx="304800" cy="3048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/>
          </a:p>
        </p:txBody>
      </p:sp>
      <p:sp>
        <p:nvSpPr>
          <p:cNvPr id="600123" name="Text Box 59"/>
          <p:cNvSpPr txBox="1">
            <a:spLocks noChangeArrowheads="1"/>
          </p:cNvSpPr>
          <p:nvPr/>
        </p:nvSpPr>
        <p:spPr bwMode="auto">
          <a:xfrm>
            <a:off x="457200" y="4572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q</a:t>
            </a:r>
            <a:r>
              <a:rPr lang="en-US" sz="2400" b="1" baseline="-25000">
                <a:solidFill>
                  <a:srgbClr val="FF0000"/>
                </a:solidFill>
              </a:rPr>
              <a:t>4</a:t>
            </a:r>
            <a:endParaRPr lang="en-US" sz="2400" b="1" i="1">
              <a:solidFill>
                <a:srgbClr val="FF0000"/>
              </a:solidFill>
              <a:sym typeface="Symbol" pitchFamily="18" charset="2"/>
            </a:endParaRPr>
          </a:p>
        </p:txBody>
      </p:sp>
      <p:graphicFrame>
        <p:nvGraphicFramePr>
          <p:cNvPr id="600124" name="Object 60"/>
          <p:cNvGraphicFramePr>
            <a:graphicFrameLocks noChangeAspect="1"/>
          </p:cNvGraphicFramePr>
          <p:nvPr/>
        </p:nvGraphicFramePr>
        <p:xfrm>
          <a:off x="2455863" y="5156200"/>
          <a:ext cx="1430337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692" name="Equation" r:id="rId9" imgW="583920" imgH="431640" progId="Equation.DSMT4">
                  <p:embed/>
                </p:oleObj>
              </mc:Choice>
              <mc:Fallback>
                <p:oleObj name="Equation" r:id="rId9" imgW="583920" imgH="431640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3" y="5156200"/>
                        <a:ext cx="1430337" cy="9398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270719" y="5074920"/>
                <a:ext cx="2882840" cy="1338059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ϕ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E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nary>
                        <m:naryPr>
                          <m:chr m:val="∮"/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E</m:t>
                              </m:r>
                            </m:e>
                          </m:acc>
                          <m:r>
                            <a:rPr lang="en-US" sz="2400">
                              <a:latin typeface="Cambria Math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</a:rPr>
                            <m:t>d</m:t>
                          </m:r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A</m:t>
                              </m:r>
                            </m:e>
                          </m:acc>
                          <m:r>
                            <a:rPr lang="en-US" sz="240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/>
                                    </a:rPr>
                                    <m:t>q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/>
                                    </a:rPr>
                                    <m:t>in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/>
                                    </a:rPr>
                                    <m:t>ϵ</m:t>
                                  </m:r>
                                </m:e>
                                <m:sub>
                                  <m:r>
                                    <a:rPr lang="en-US" sz="240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US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0719" y="5074920"/>
                <a:ext cx="2882840" cy="133805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0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0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0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0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00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0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00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0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600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0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00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00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000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0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0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00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00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0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0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0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0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00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00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0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00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00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00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0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000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000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00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00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00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00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0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96" grpId="0" uiExpand="1" build="p"/>
      <p:bldP spid="600114" grpId="0" animBg="1"/>
      <p:bldP spid="600115" grpId="0" animBg="1"/>
      <p:bldP spid="600116" grpId="0"/>
      <p:bldP spid="600117" grpId="0" animBg="1"/>
      <p:bldP spid="600118" grpId="0"/>
      <p:bldP spid="600119" grpId="0" animBg="1"/>
      <p:bldP spid="600120" grpId="0"/>
      <p:bldP spid="600122" grpId="0" animBg="1"/>
      <p:bldP spid="600123" grpId="0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49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628900"/>
            <a:ext cx="88011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71600" y="990600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03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96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21552</TotalTime>
  <Words>924</Words>
  <Application>Microsoft Office PowerPoint</Application>
  <PresentationFormat>On-screen Show (4:3)</PresentationFormat>
  <Paragraphs>112</Paragraphs>
  <Slides>19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Black</vt:lpstr>
      <vt:lpstr>Cambria Math</vt:lpstr>
      <vt:lpstr>Symbol</vt:lpstr>
      <vt:lpstr>Times New Roman</vt:lpstr>
      <vt:lpstr>Blank Presentation</vt:lpstr>
      <vt:lpstr>Equation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Wake Forest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Wake Forest University</dc:creator>
  <cp:lastModifiedBy>Kim-Shapiro, Daniel</cp:lastModifiedBy>
  <cp:revision>573</cp:revision>
  <cp:lastPrinted>1998-03-31T16:12:30Z</cp:lastPrinted>
  <dcterms:created xsi:type="dcterms:W3CDTF">1997-09-10T20:18:06Z</dcterms:created>
  <dcterms:modified xsi:type="dcterms:W3CDTF">2020-10-21T12:49:54Z</dcterms:modified>
</cp:coreProperties>
</file>