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722" r:id="rId2"/>
    <p:sldId id="835" r:id="rId3"/>
    <p:sldId id="836" r:id="rId4"/>
    <p:sldId id="723" r:id="rId5"/>
    <p:sldId id="724" r:id="rId6"/>
    <p:sldId id="830" r:id="rId7"/>
    <p:sldId id="728" r:id="rId8"/>
    <p:sldId id="837" r:id="rId9"/>
    <p:sldId id="838" r:id="rId10"/>
    <p:sldId id="725" r:id="rId11"/>
    <p:sldId id="726" r:id="rId12"/>
    <p:sldId id="729" r:id="rId13"/>
    <p:sldId id="831" r:id="rId14"/>
    <p:sldId id="832" r:id="rId15"/>
    <p:sldId id="740" r:id="rId16"/>
    <p:sldId id="741" r:id="rId17"/>
    <p:sldId id="844" r:id="rId18"/>
    <p:sldId id="846" r:id="rId19"/>
    <p:sldId id="847" r:id="rId20"/>
    <p:sldId id="849" r:id="rId21"/>
    <p:sldId id="850" r:id="rId22"/>
    <p:sldId id="851" r:id="rId23"/>
    <p:sldId id="727" r:id="rId24"/>
    <p:sldId id="732" r:id="rId25"/>
    <p:sldId id="733" r:id="rId26"/>
    <p:sldId id="834" r:id="rId27"/>
    <p:sldId id="734" r:id="rId28"/>
    <p:sldId id="736" r:id="rId29"/>
    <p:sldId id="737" r:id="rId3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CC"/>
    <a:srgbClr val="FF0000"/>
    <a:srgbClr val="FFFF00"/>
    <a:srgbClr val="009900"/>
    <a:srgbClr val="99FF66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82" autoAdjust="0"/>
  </p:normalViewPr>
  <p:slideViewPr>
    <p:cSldViewPr>
      <p:cViewPr varScale="1">
        <p:scale>
          <a:sx n="60" d="100"/>
          <a:sy n="60" d="100"/>
        </p:scale>
        <p:origin x="7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915" cy="4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261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185" y="0"/>
            <a:ext cx="3042915" cy="4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261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66" y="4422464"/>
            <a:ext cx="5151771" cy="418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325"/>
            <a:ext cx="3042915" cy="4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2610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185" y="8843325"/>
            <a:ext cx="3042915" cy="4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2610">
              <a:defRPr sz="1200">
                <a:solidFill>
                  <a:schemeClr val="tx1"/>
                </a:solidFill>
              </a:defRPr>
            </a:lvl1pPr>
          </a:lstStyle>
          <a:p>
            <a:fld id="{E987F08D-4CD3-44BE-ADF0-E42D2A83E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with warmup05 q1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5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all</a:t>
            </a:r>
            <a:r>
              <a:rPr lang="en-US" baseline="0" dirty="0"/>
              <a:t> Warmup04</a:t>
            </a:r>
          </a:p>
          <a:p>
            <a:r>
              <a:rPr lang="en-US" baseline="0" dirty="0"/>
              <a:t>Conductors in equilibrium: (1) E zero inside, (2) charge on surface, (3) outside is sigma/</a:t>
            </a:r>
            <a:r>
              <a:rPr lang="en-US" baseline="0" dirty="0" err="1"/>
              <a:t>eo</a:t>
            </a:r>
            <a:r>
              <a:rPr lang="en-US" baseline="0" dirty="0"/>
              <a:t>, (4) greatest at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4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, </a:t>
            </a:r>
            <a:r>
              <a:rPr lang="en-US" baseline="0" dirty="0" err="1"/>
              <a:t>pg</a:t>
            </a:r>
            <a:r>
              <a:rPr lang="en-US" baseline="0" dirty="0"/>
              <a:t> 700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</a:t>
            </a:r>
            <a:r>
              <a:rPr lang="en-US" baseline="0" dirty="0"/>
              <a:t> charge q/4Pi eps0 w/ q = 80 pi.  Note at r = 2 cm, sigma/eps0 is same: 20/4 cm^2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Charges set up to </a:t>
            </a:r>
            <a:r>
              <a:rPr lang="en-US" dirty="0" err="1"/>
              <a:t>neitralize</a:t>
            </a:r>
            <a:r>
              <a:rPr lang="en-US" dirty="0"/>
              <a:t> field in conductor.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simple problem.  Metal sphere with charge 2 </a:t>
            </a:r>
            <a:r>
              <a:rPr lang="en-US" dirty="0" err="1"/>
              <a:t>microcoulombs</a:t>
            </a:r>
            <a:r>
              <a:rPr lang="en-US" baseline="0" dirty="0"/>
              <a:t> and radius of 2 m.  What is potential and E at 1 m and 3 m?  </a:t>
            </a:r>
          </a:p>
          <a:p>
            <a:r>
              <a:rPr lang="en-US" baseline="0" dirty="0"/>
              <a:t>Think about work to get charge to surface – if big change in V, means a lot of work to get charge to </a:t>
            </a:r>
            <a:r>
              <a:rPr lang="en-US" baseline="0"/>
              <a:t>surface – couldn’t do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Warmup</a:t>
            </a:r>
            <a:r>
              <a:rPr lang="en-US" baseline="0"/>
              <a:t> 07 q1, q2, q3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1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24.22</a:t>
            </a:r>
            <a:r>
              <a:rPr lang="en-US" baseline="0" dirty="0"/>
              <a:t> has two spheres with q1 and q2 and r1&gt;r2.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with warmup05 q1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5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Wamup05 q2 also quick quiz 3 </a:t>
            </a:r>
            <a:r>
              <a:rPr lang="en-US" dirty="0" err="1"/>
              <a:t>pg</a:t>
            </a:r>
            <a:r>
              <a:rPr lang="en-US" dirty="0"/>
              <a:t> 718</a:t>
            </a:r>
          </a:p>
          <a:p>
            <a:r>
              <a:rPr lang="en-US" dirty="0"/>
              <a:t>Potential energy</a:t>
            </a:r>
            <a:r>
              <a:rPr lang="en-US" baseline="0" dirty="0"/>
              <a:t> stored in a system due to configuration of its parts.</a:t>
            </a:r>
          </a:p>
          <a:p>
            <a:r>
              <a:rPr lang="en-US" baseline="0" dirty="0"/>
              <a:t>Potential is property of charges/electric field defining </a:t>
            </a:r>
            <a:r>
              <a:rPr lang="en-US" baseline="0" dirty="0" err="1"/>
              <a:t>hw</a:t>
            </a:r>
            <a:r>
              <a:rPr lang="en-US" baseline="0" dirty="0"/>
              <a:t> much work could be done per unit charge.</a:t>
            </a:r>
          </a:p>
          <a:p>
            <a:r>
              <a:rPr lang="en-US" baseline="0" dirty="0"/>
              <a:t>Point charge by itself has potential, no potential energy.  Like Force and E field.</a:t>
            </a:r>
          </a:p>
          <a:p>
            <a:r>
              <a:rPr lang="en-US" baseline="0" dirty="0"/>
              <a:t>Battery has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up with y = </a:t>
            </a:r>
            <a:r>
              <a:rPr lang="en-US"/>
              <a:t>0 have V</a:t>
            </a:r>
            <a:r>
              <a:rPr lang="en-US" baseline="0"/>
              <a:t> = 0.  </a:t>
            </a:r>
            <a:r>
              <a:rPr lang="en-US"/>
              <a:t>Example </a:t>
            </a:r>
            <a:r>
              <a:rPr lang="en-US" dirty="0" err="1"/>
              <a:t>consant</a:t>
            </a:r>
            <a:r>
              <a:rPr lang="en-US" dirty="0"/>
              <a:t> E field.  Say 5 N/C what is delta 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answer be different if had it</a:t>
            </a:r>
            <a:r>
              <a:rPr lang="en-US" baseline="0" dirty="0"/>
              <a:t> going from V=1.5 V to V =0?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8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Warmup05 q3</a:t>
            </a:r>
          </a:p>
          <a:p>
            <a:pPr defTabSz="922995">
              <a:defRPr/>
            </a:pPr>
            <a:r>
              <a:rPr lang="en-US" sz="1400" dirty="0"/>
              <a:t>Choice </a:t>
            </a:r>
            <a:r>
              <a:rPr lang="en-US" sz="1400" dirty="0" err="1"/>
              <a:t>arbitray</a:t>
            </a:r>
            <a:r>
              <a:rPr lang="en-US" sz="1400" dirty="0"/>
              <a:t> </a:t>
            </a:r>
            <a:r>
              <a:rPr lang="en-US" sz="1400" dirty="0" err="1"/>
              <a:t>eg</a:t>
            </a:r>
            <a:r>
              <a:rPr lang="en-US" sz="1400"/>
              <a:t> constant E field between parallel plates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8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Warmup06 q1 and q2 and q3.  Note summing </a:t>
            </a:r>
            <a:r>
              <a:rPr lang="en-US" dirty="0" err="1"/>
              <a:t>absoulte</a:t>
            </a:r>
            <a:r>
              <a:rPr lang="en-US" dirty="0"/>
              <a:t> values of </a:t>
            </a:r>
            <a:r>
              <a:rPr lang="en-US" dirty="0" err="1"/>
              <a:t>kq</a:t>
            </a:r>
            <a:r>
              <a:rPr lang="en-US" dirty="0"/>
              <a:t>/r^2 which is positive.</a:t>
            </a:r>
          </a:p>
          <a:p>
            <a:r>
              <a:rPr lang="en-US" dirty="0"/>
              <a:t>Plot V </a:t>
            </a:r>
            <a:r>
              <a:rPr lang="en-US" dirty="0" err="1"/>
              <a:t>vs</a:t>
            </a:r>
            <a:r>
              <a:rPr lang="en-US" baseline="0" dirty="0"/>
              <a:t> r for +/-q,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same with potential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7AD-01EA-4811-8EBA-87871D9D9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9038-CBF9-4063-B9E5-E37B7638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9A74-4ADF-4A0B-A3A2-8D6B05688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A6B03-2256-4C35-AF98-B97A10CD3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337-B281-496D-84CD-7F2BA4B95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4606-1360-4C4E-84C6-8A099897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5DBB-8CFB-4377-89C8-0204CAA9F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FFFA-1C72-4C22-A9CA-A7C4251AD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9480-9C75-4E81-BB8A-9A052405D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D081-1209-4B8F-9B99-10085F983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9911-795F-4DF9-BD37-298CFFCD0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906C-4A31-4C69-8D35-8DE801B3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A0970C-68BE-46F9-A2D2-F23765202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2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audio" Target="../media/audio1.wav"/><Relationship Id="rId7" Type="http://schemas.openxmlformats.org/officeDocument/2006/relationships/image" Target="../media/image5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image" Target="../media/image6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7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8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5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8" name="WordArt 28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6375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Electric Potential</a:t>
            </a:r>
          </a:p>
        </p:txBody>
      </p:sp>
      <p:sp>
        <p:nvSpPr>
          <p:cNvPr id="614486" name="Text Box 86"/>
          <p:cNvSpPr txBox="1">
            <a:spLocks noChangeArrowheads="1"/>
          </p:cNvSpPr>
          <p:nvPr/>
        </p:nvSpPr>
        <p:spPr bwMode="auto">
          <a:xfrm>
            <a:off x="0" y="1295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Electric Potential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375920"/>
            <a:ext cx="206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Ch. 24</a:t>
            </a:r>
          </a:p>
        </p:txBody>
      </p:sp>
      <p:pic>
        <p:nvPicPr>
          <p:cNvPr id="614850" name="Picture 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" y="3810000"/>
            <a:ext cx="801953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2582" y="2514600"/>
            <a:ext cx="67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Zero of the Potential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0" y="1219200"/>
            <a:ext cx="8991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9900"/>
                </a:solidFill>
              </a:rPr>
              <a:t>We can only calculate the </a:t>
            </a:r>
            <a:r>
              <a:rPr lang="en-US" sz="2400" i="1" dirty="0">
                <a:solidFill>
                  <a:srgbClr val="009900"/>
                </a:solidFill>
              </a:rPr>
              <a:t>difference</a:t>
            </a:r>
            <a:r>
              <a:rPr lang="en-US" sz="2400" dirty="0">
                <a:solidFill>
                  <a:srgbClr val="009900"/>
                </a:solidFill>
              </a:rPr>
              <a:t> between the electric potential between two places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This is because the zero of potential energy is arbitrary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Compare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U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= </a:t>
            </a:r>
            <a:r>
              <a:rPr lang="en-US" sz="2400" i="1" dirty="0" err="1">
                <a:solidFill>
                  <a:srgbClr val="009900"/>
                </a:solidFill>
                <a:sym typeface="Symbol" pitchFamily="18" charset="2"/>
              </a:rPr>
              <a:t>mgh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from gravity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There are two arbitrary conventions used to set the zero point: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Physicists:  Set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= 0 at 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Electrical Engineers:  Set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= 0 on the Earth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In circuit diagrams, we have a specific symbol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to designate something has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V 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= 0.</a:t>
            </a:r>
          </a:p>
        </p:txBody>
      </p:sp>
      <p:graphicFrame>
        <p:nvGraphicFramePr>
          <p:cNvPr id="617500" name="Object 28"/>
          <p:cNvGraphicFramePr>
            <a:graphicFrameLocks noChangeAspect="1"/>
          </p:cNvGraphicFramePr>
          <p:nvPr/>
        </p:nvGraphicFramePr>
        <p:xfrm>
          <a:off x="2667000" y="6858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79360" progId="Equation.DSMT4">
                  <p:embed/>
                </p:oleObj>
              </mc:Choice>
              <mc:Fallback>
                <p:oleObj name="Equation" r:id="rId3" imgW="901440" imgH="2793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5800"/>
                        <a:ext cx="2206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502" name="Picture 30" descr="Eart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048000"/>
            <a:ext cx="2957512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03" name="Text Box 31"/>
          <p:cNvSpPr txBox="1">
            <a:spLocks noChangeArrowheads="1"/>
          </p:cNvSpPr>
          <p:nvPr/>
        </p:nvSpPr>
        <p:spPr bwMode="auto">
          <a:xfrm>
            <a:off x="7162800" y="3581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V</a:t>
            </a:r>
            <a:r>
              <a:rPr lang="en-US" sz="2400" b="1">
                <a:solidFill>
                  <a:srgbClr val="FFFF00"/>
                </a:solidFill>
              </a:rPr>
              <a:t> = 0</a:t>
            </a:r>
            <a:endParaRPr lang="en-US" sz="2400" b="1" i="1">
              <a:solidFill>
                <a:srgbClr val="FFFF00"/>
              </a:solidFill>
            </a:endParaRPr>
          </a:p>
        </p:txBody>
      </p:sp>
      <p:grpSp>
        <p:nvGrpSpPr>
          <p:cNvPr id="617509" name="Group 37"/>
          <p:cNvGrpSpPr>
            <a:grpSpLocks/>
          </p:cNvGrpSpPr>
          <p:nvPr/>
        </p:nvGrpSpPr>
        <p:grpSpPr bwMode="auto">
          <a:xfrm>
            <a:off x="3810000" y="5791200"/>
            <a:ext cx="457200" cy="228600"/>
            <a:chOff x="1872" y="3408"/>
            <a:chExt cx="288" cy="144"/>
          </a:xfrm>
        </p:grpSpPr>
        <p:sp>
          <p:nvSpPr>
            <p:cNvPr id="617505" name="Line 33"/>
            <p:cNvSpPr>
              <a:spLocks noChangeShapeType="1"/>
            </p:cNvSpPr>
            <p:nvPr/>
          </p:nvSpPr>
          <p:spPr bwMode="auto">
            <a:xfrm>
              <a:off x="1872" y="3456"/>
              <a:ext cx="28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6" name="Line 34"/>
            <p:cNvSpPr>
              <a:spLocks noChangeShapeType="1"/>
            </p:cNvSpPr>
            <p:nvPr/>
          </p:nvSpPr>
          <p:spPr bwMode="auto">
            <a:xfrm>
              <a:off x="1920" y="3504"/>
              <a:ext cx="19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7" name="Line 35"/>
            <p:cNvSpPr>
              <a:spLocks noChangeShapeType="1"/>
            </p:cNvSpPr>
            <p:nvPr/>
          </p:nvSpPr>
          <p:spPr bwMode="auto">
            <a:xfrm>
              <a:off x="1968" y="3552"/>
              <a:ext cx="9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8" name="Line 36"/>
            <p:cNvSpPr>
              <a:spLocks noChangeShapeType="1"/>
            </p:cNvSpPr>
            <p:nvPr/>
          </p:nvSpPr>
          <p:spPr bwMode="auto">
            <a:xfrm flipV="1">
              <a:off x="2016" y="340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510" name="Text Box 38"/>
          <p:cNvSpPr txBox="1">
            <a:spLocks noChangeArrowheads="1"/>
          </p:cNvSpPr>
          <p:nvPr/>
        </p:nvSpPr>
        <p:spPr bwMode="auto">
          <a:xfrm>
            <a:off x="457200" y="4648200"/>
            <a:ext cx="2819400" cy="822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Anything attached here has </a:t>
            </a:r>
            <a:r>
              <a:rPr lang="en-US" sz="2400" b="1" i="1"/>
              <a:t>V</a:t>
            </a:r>
            <a:r>
              <a:rPr lang="en-US" sz="2400" b="1"/>
              <a:t> = 0</a:t>
            </a:r>
          </a:p>
        </p:txBody>
      </p:sp>
      <p:sp>
        <p:nvSpPr>
          <p:cNvPr id="617511" name="Line 39"/>
          <p:cNvSpPr>
            <a:spLocks noChangeShapeType="1"/>
          </p:cNvSpPr>
          <p:nvPr/>
        </p:nvSpPr>
        <p:spPr bwMode="auto">
          <a:xfrm>
            <a:off x="3276600" y="5029200"/>
            <a:ext cx="762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uiExpand="1" build="p"/>
      <p:bldP spid="617503" grpId="0"/>
      <p:bldP spid="617510" grpId="0" animBg="1"/>
      <p:bldP spid="6175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Potential From a Point Charge</a:t>
            </a:r>
          </a:p>
        </p:txBody>
      </p:sp>
      <p:sp>
        <p:nvSpPr>
          <p:cNvPr id="618524" name="Oval 28"/>
          <p:cNvSpPr>
            <a:spLocks noChangeArrowheads="1"/>
          </p:cNvSpPr>
          <p:nvPr/>
        </p:nvSpPr>
        <p:spPr bwMode="auto">
          <a:xfrm>
            <a:off x="2819400" y="914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2667000" y="114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graphicFrame>
        <p:nvGraphicFramePr>
          <p:cNvPr id="618526" name="Object 30"/>
          <p:cNvGraphicFramePr>
            <a:graphicFrameLocks noChangeAspect="1"/>
          </p:cNvGraphicFramePr>
          <p:nvPr/>
        </p:nvGraphicFramePr>
        <p:xfrm>
          <a:off x="533400" y="685800"/>
          <a:ext cx="14922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14922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27" name="Object 31"/>
          <p:cNvGraphicFramePr>
            <a:graphicFrameLocks noChangeAspect="1"/>
          </p:cNvGraphicFramePr>
          <p:nvPr/>
        </p:nvGraphicFramePr>
        <p:xfrm>
          <a:off x="6858000" y="1447800"/>
          <a:ext cx="2082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253800" progId="Equation.DSMT4">
                  <p:embed/>
                </p:oleObj>
              </mc:Choice>
              <mc:Fallback>
                <p:oleObj name="Equation" r:id="rId5" imgW="85068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2082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28" name="Text Box 32"/>
          <p:cNvSpPr txBox="1">
            <a:spLocks noChangeArrowheads="1"/>
          </p:cNvSpPr>
          <p:nvPr/>
        </p:nvSpPr>
        <p:spPr bwMode="auto">
          <a:xfrm>
            <a:off x="152400" y="14478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Integrate from infinity to an arbitrary distance</a:t>
            </a:r>
          </a:p>
        </p:txBody>
      </p:sp>
      <p:grpSp>
        <p:nvGrpSpPr>
          <p:cNvPr id="618531" name="Group 35"/>
          <p:cNvGrpSpPr>
            <a:grpSpLocks/>
          </p:cNvGrpSpPr>
          <p:nvPr/>
        </p:nvGrpSpPr>
        <p:grpSpPr bwMode="auto">
          <a:xfrm>
            <a:off x="8839200" y="990600"/>
            <a:ext cx="152400" cy="152400"/>
            <a:chOff x="5568" y="624"/>
            <a:chExt cx="96" cy="96"/>
          </a:xfrm>
        </p:grpSpPr>
        <p:sp>
          <p:nvSpPr>
            <p:cNvPr id="618529" name="Line 33"/>
            <p:cNvSpPr>
              <a:spLocks noChangeShapeType="1"/>
            </p:cNvSpPr>
            <p:nvPr/>
          </p:nvSpPr>
          <p:spPr bwMode="auto">
            <a:xfrm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30" name="Line 34"/>
            <p:cNvSpPr>
              <a:spLocks noChangeShapeType="1"/>
            </p:cNvSpPr>
            <p:nvPr/>
          </p:nvSpPr>
          <p:spPr bwMode="auto">
            <a:xfrm flipH="1"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532" name="Group 36"/>
          <p:cNvGrpSpPr>
            <a:grpSpLocks/>
          </p:cNvGrpSpPr>
          <p:nvPr/>
        </p:nvGrpSpPr>
        <p:grpSpPr bwMode="auto">
          <a:xfrm>
            <a:off x="3810000" y="990600"/>
            <a:ext cx="152400" cy="152400"/>
            <a:chOff x="5568" y="624"/>
            <a:chExt cx="96" cy="96"/>
          </a:xfrm>
        </p:grpSpPr>
        <p:sp>
          <p:nvSpPr>
            <p:cNvPr id="618533" name="Line 37"/>
            <p:cNvSpPr>
              <a:spLocks noChangeShapeType="1"/>
            </p:cNvSpPr>
            <p:nvPr/>
          </p:nvSpPr>
          <p:spPr bwMode="auto">
            <a:xfrm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34" name="Line 38"/>
            <p:cNvSpPr>
              <a:spLocks noChangeShapeType="1"/>
            </p:cNvSpPr>
            <p:nvPr/>
          </p:nvSpPr>
          <p:spPr bwMode="auto">
            <a:xfrm flipH="1"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35" name="Line 39"/>
          <p:cNvSpPr>
            <a:spLocks noChangeShapeType="1"/>
          </p:cNvSpPr>
          <p:nvPr/>
        </p:nvSpPr>
        <p:spPr bwMode="auto">
          <a:xfrm>
            <a:off x="2895600" y="838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3048000" y="45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r</a:t>
            </a:r>
            <a:endParaRPr lang="en-US" sz="2400" b="1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18537" name="Line 41"/>
          <p:cNvSpPr>
            <a:spLocks noChangeShapeType="1"/>
          </p:cNvSpPr>
          <p:nvPr/>
        </p:nvSpPr>
        <p:spPr bwMode="auto">
          <a:xfrm>
            <a:off x="4114800" y="10668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8538" name="Object 42"/>
          <p:cNvGraphicFramePr>
            <a:graphicFrameLocks noChangeAspect="1"/>
          </p:cNvGraphicFramePr>
          <p:nvPr/>
        </p:nvGraphicFramePr>
        <p:xfrm>
          <a:off x="492125" y="1993900"/>
          <a:ext cx="2425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457200" progId="Equation.DSMT4">
                  <p:embed/>
                </p:oleObj>
              </mc:Choice>
              <mc:Fallback>
                <p:oleObj name="Equation" r:id="rId7" imgW="990360" imgH="4572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993900"/>
                        <a:ext cx="24257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37369"/>
              </p:ext>
            </p:extLst>
          </p:nvPr>
        </p:nvGraphicFramePr>
        <p:xfrm>
          <a:off x="2835275" y="1954213"/>
          <a:ext cx="1585913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482400" progId="Equation.DSMT4">
                  <p:embed/>
                </p:oleObj>
              </mc:Choice>
              <mc:Fallback>
                <p:oleObj name="Equation" r:id="rId9" imgW="647640" imgH="4824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1954213"/>
                        <a:ext cx="1585913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88020"/>
              </p:ext>
            </p:extLst>
          </p:nvPr>
        </p:nvGraphicFramePr>
        <p:xfrm>
          <a:off x="4329113" y="1954213"/>
          <a:ext cx="177323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482400" progId="Equation.DSMT4">
                  <p:embed/>
                </p:oleObj>
              </mc:Choice>
              <mc:Fallback>
                <p:oleObj name="Equation" r:id="rId11" imgW="723600" imgH="4824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1954213"/>
                        <a:ext cx="1773237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1" name="Object 45"/>
          <p:cNvGraphicFramePr>
            <a:graphicFrameLocks noChangeAspect="1"/>
          </p:cNvGraphicFramePr>
          <p:nvPr/>
        </p:nvGraphicFramePr>
        <p:xfrm>
          <a:off x="6096000" y="1947863"/>
          <a:ext cx="118268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482400" progId="Equation.DSMT4">
                  <p:embed/>
                </p:oleObj>
              </mc:Choice>
              <mc:Fallback>
                <p:oleObj name="Equation" r:id="rId13" imgW="482400" imgH="4824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47863"/>
                        <a:ext cx="1182688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2" name="Object 46"/>
          <p:cNvGraphicFramePr>
            <a:graphicFrameLocks noChangeAspect="1"/>
          </p:cNvGraphicFramePr>
          <p:nvPr/>
        </p:nvGraphicFramePr>
        <p:xfrm>
          <a:off x="7315200" y="2057400"/>
          <a:ext cx="9652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057400"/>
                        <a:ext cx="9652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3" name="Object 47"/>
          <p:cNvGraphicFramePr>
            <a:graphicFrameLocks noChangeAspect="1"/>
          </p:cNvGraphicFramePr>
          <p:nvPr/>
        </p:nvGraphicFramePr>
        <p:xfrm>
          <a:off x="457200" y="2971800"/>
          <a:ext cx="12763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393480" progId="Equation.DSMT4">
                  <p:embed/>
                </p:oleObj>
              </mc:Choice>
              <mc:Fallback>
                <p:oleObj name="Equation" r:id="rId17" imgW="5205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1276350" cy="8556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44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563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a point charge, the equipotential</a:t>
            </a:r>
            <a:br>
              <a:rPr lang="en-US" sz="240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surfaces are spheres centered on the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multiple charges, or for continuous charges, add or integrate</a:t>
            </a:r>
          </a:p>
        </p:txBody>
      </p:sp>
      <p:graphicFrame>
        <p:nvGraphicFramePr>
          <p:cNvPr id="618545" name="Object 49"/>
          <p:cNvGraphicFramePr>
            <a:graphicFrameLocks noChangeAspect="1"/>
          </p:cNvGraphicFramePr>
          <p:nvPr/>
        </p:nvGraphicFramePr>
        <p:xfrm>
          <a:off x="228600" y="5614988"/>
          <a:ext cx="183673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9160" imgH="431640" progId="Equation.DSMT4">
                  <p:embed/>
                </p:oleObj>
              </mc:Choice>
              <mc:Fallback>
                <p:oleObj name="Equation" r:id="rId19" imgW="749160" imgH="4316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14988"/>
                        <a:ext cx="1836738" cy="938212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6" name="Object 50"/>
          <p:cNvGraphicFramePr>
            <a:graphicFrameLocks noChangeAspect="1"/>
          </p:cNvGraphicFramePr>
          <p:nvPr/>
        </p:nvGraphicFramePr>
        <p:xfrm>
          <a:off x="2184400" y="5656263"/>
          <a:ext cx="18367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49160" imgH="393480" progId="Equation.DSMT4">
                  <p:embed/>
                </p:oleObj>
              </mc:Choice>
              <mc:Fallback>
                <p:oleObj name="Equation" r:id="rId21" imgW="74916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5656263"/>
                        <a:ext cx="1836738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7" name="Object 51"/>
          <p:cNvGraphicFramePr>
            <a:graphicFrameLocks noChangeAspect="1"/>
          </p:cNvGraphicFramePr>
          <p:nvPr/>
        </p:nvGraphicFramePr>
        <p:xfrm>
          <a:off x="4179888" y="5656263"/>
          <a:ext cx="19621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99920" imgH="393480" progId="Equation.DSMT4">
                  <p:embed/>
                </p:oleObj>
              </mc:Choice>
              <mc:Fallback>
                <p:oleObj name="Equation" r:id="rId23" imgW="799920" imgH="393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5656263"/>
                        <a:ext cx="1962150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8" name="Object 52"/>
          <p:cNvGraphicFramePr>
            <a:graphicFrameLocks noChangeAspect="1"/>
          </p:cNvGraphicFramePr>
          <p:nvPr/>
        </p:nvGraphicFramePr>
        <p:xfrm>
          <a:off x="6446838" y="5927725"/>
          <a:ext cx="20240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25480" imgH="393480" progId="Equation.DSMT4">
                  <p:embed/>
                </p:oleObj>
              </mc:Choice>
              <mc:Fallback>
                <p:oleObj name="Equation" r:id="rId25" imgW="825480" imgH="393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5927725"/>
                        <a:ext cx="2024062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49" name="Oval 53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grpSp>
        <p:nvGrpSpPr>
          <p:cNvPr id="618563" name="Group 67"/>
          <p:cNvGrpSpPr>
            <a:grpSpLocks/>
          </p:cNvGrpSpPr>
          <p:nvPr/>
        </p:nvGrpSpPr>
        <p:grpSpPr bwMode="auto">
          <a:xfrm>
            <a:off x="5943600" y="2895600"/>
            <a:ext cx="3048000" cy="3048000"/>
            <a:chOff x="3744" y="1632"/>
            <a:chExt cx="1920" cy="1920"/>
          </a:xfrm>
        </p:grpSpPr>
        <p:sp>
          <p:nvSpPr>
            <p:cNvPr id="618553" name="Line 57"/>
            <p:cNvSpPr>
              <a:spLocks noChangeShapeType="1"/>
            </p:cNvSpPr>
            <p:nvPr/>
          </p:nvSpPr>
          <p:spPr bwMode="auto">
            <a:xfrm>
              <a:off x="4848" y="2592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6" name="Line 60"/>
            <p:cNvSpPr>
              <a:spLocks noChangeShapeType="1"/>
            </p:cNvSpPr>
            <p:nvPr/>
          </p:nvSpPr>
          <p:spPr bwMode="auto">
            <a:xfrm>
              <a:off x="3744" y="2592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7" name="Line 61"/>
            <p:cNvSpPr>
              <a:spLocks noChangeShapeType="1"/>
            </p:cNvSpPr>
            <p:nvPr/>
          </p:nvSpPr>
          <p:spPr bwMode="auto">
            <a:xfrm rot="-5400000">
              <a:off x="4296" y="2040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8" name="Line 62"/>
            <p:cNvSpPr>
              <a:spLocks noChangeShapeType="1"/>
            </p:cNvSpPr>
            <p:nvPr/>
          </p:nvSpPr>
          <p:spPr bwMode="auto">
            <a:xfrm rot="5400000" flipV="1">
              <a:off x="4296" y="3144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9" name="Line 63"/>
            <p:cNvSpPr>
              <a:spLocks noChangeShapeType="1"/>
            </p:cNvSpPr>
            <p:nvPr/>
          </p:nvSpPr>
          <p:spPr bwMode="auto">
            <a:xfrm flipV="1">
              <a:off x="4848" y="1920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0" name="Line 64"/>
            <p:cNvSpPr>
              <a:spLocks noChangeShapeType="1"/>
            </p:cNvSpPr>
            <p:nvPr/>
          </p:nvSpPr>
          <p:spPr bwMode="auto">
            <a:xfrm>
              <a:off x="4848" y="2736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1" name="Line 65"/>
            <p:cNvSpPr>
              <a:spLocks noChangeShapeType="1"/>
            </p:cNvSpPr>
            <p:nvPr/>
          </p:nvSpPr>
          <p:spPr bwMode="auto">
            <a:xfrm flipH="1">
              <a:off x="4032" y="2736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2" name="Line 66"/>
            <p:cNvSpPr>
              <a:spLocks noChangeShapeType="1"/>
            </p:cNvSpPr>
            <p:nvPr/>
          </p:nvSpPr>
          <p:spPr bwMode="auto">
            <a:xfrm flipH="1" flipV="1">
              <a:off x="4032" y="1920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572" name="Group 76"/>
          <p:cNvGrpSpPr>
            <a:grpSpLocks/>
          </p:cNvGrpSpPr>
          <p:nvPr/>
        </p:nvGrpSpPr>
        <p:grpSpPr bwMode="auto">
          <a:xfrm>
            <a:off x="6097588" y="3049588"/>
            <a:ext cx="2741612" cy="2741612"/>
            <a:chOff x="3841" y="1729"/>
            <a:chExt cx="1727" cy="1727"/>
          </a:xfrm>
        </p:grpSpPr>
        <p:sp>
          <p:nvSpPr>
            <p:cNvPr id="618564" name="Oval 68"/>
            <p:cNvSpPr>
              <a:spLocks noChangeArrowheads="1"/>
            </p:cNvSpPr>
            <p:nvPr/>
          </p:nvSpPr>
          <p:spPr bwMode="auto">
            <a:xfrm>
              <a:off x="4416" y="2304"/>
              <a:ext cx="576" cy="576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5" name="Oval 69"/>
            <p:cNvSpPr>
              <a:spLocks noChangeArrowheads="1"/>
            </p:cNvSpPr>
            <p:nvPr/>
          </p:nvSpPr>
          <p:spPr bwMode="auto">
            <a:xfrm>
              <a:off x="4488" y="2376"/>
              <a:ext cx="432" cy="432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6" name="Oval 70"/>
            <p:cNvSpPr>
              <a:spLocks noChangeArrowheads="1"/>
            </p:cNvSpPr>
            <p:nvPr/>
          </p:nvSpPr>
          <p:spPr bwMode="auto">
            <a:xfrm>
              <a:off x="4272" y="2160"/>
              <a:ext cx="864" cy="86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7" name="Oval 71"/>
            <p:cNvSpPr>
              <a:spLocks noChangeArrowheads="1"/>
            </p:cNvSpPr>
            <p:nvPr/>
          </p:nvSpPr>
          <p:spPr bwMode="auto">
            <a:xfrm>
              <a:off x="3841" y="1729"/>
              <a:ext cx="1727" cy="1727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9" name="Oval 73"/>
            <p:cNvSpPr>
              <a:spLocks noChangeArrowheads="1"/>
            </p:cNvSpPr>
            <p:nvPr/>
          </p:nvSpPr>
          <p:spPr bwMode="auto">
            <a:xfrm>
              <a:off x="4536" y="2416"/>
              <a:ext cx="345" cy="345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70" name="Oval 74"/>
            <p:cNvSpPr>
              <a:spLocks noChangeArrowheads="1"/>
            </p:cNvSpPr>
            <p:nvPr/>
          </p:nvSpPr>
          <p:spPr bwMode="auto">
            <a:xfrm>
              <a:off x="4568" y="2448"/>
              <a:ext cx="288" cy="288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71" name="Oval 75"/>
            <p:cNvSpPr>
              <a:spLocks noChangeArrowheads="1"/>
            </p:cNvSpPr>
            <p:nvPr/>
          </p:nvSpPr>
          <p:spPr bwMode="auto">
            <a:xfrm>
              <a:off x="4592" y="2472"/>
              <a:ext cx="248" cy="248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6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8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8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28" grpId="0" build="p"/>
      <p:bldP spid="618537" grpId="0" animBg="1"/>
      <p:bldP spid="618544" grpId="0" uiExpand="1" build="p"/>
      <p:bldP spid="6185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Calculating Potentials is Straight-Forward</a:t>
            </a:r>
          </a:p>
        </p:txBody>
      </p:sp>
      <p:sp>
        <p:nvSpPr>
          <p:cNvPr id="621611" name="Oval 43"/>
          <p:cNvSpPr>
            <a:spLocks noChangeArrowheads="1"/>
          </p:cNvSpPr>
          <p:nvPr/>
        </p:nvSpPr>
        <p:spPr bwMode="auto">
          <a:xfrm>
            <a:off x="2997200" y="1752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2" name="Text Box 44"/>
          <p:cNvSpPr txBox="1">
            <a:spLocks noChangeArrowheads="1"/>
          </p:cNvSpPr>
          <p:nvPr/>
        </p:nvSpPr>
        <p:spPr bwMode="auto">
          <a:xfrm>
            <a:off x="28448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13" name="Oval 45"/>
          <p:cNvSpPr>
            <a:spLocks noChangeArrowheads="1"/>
          </p:cNvSpPr>
          <p:nvPr/>
        </p:nvSpPr>
        <p:spPr bwMode="auto">
          <a:xfrm>
            <a:off x="4521200" y="1752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4" name="Text Box 46"/>
          <p:cNvSpPr txBox="1">
            <a:spLocks noChangeArrowheads="1"/>
          </p:cNvSpPr>
          <p:nvPr/>
        </p:nvSpPr>
        <p:spPr bwMode="auto">
          <a:xfrm>
            <a:off x="43688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15" name="Oval 47"/>
          <p:cNvSpPr>
            <a:spLocks noChangeArrowheads="1"/>
          </p:cNvSpPr>
          <p:nvPr/>
        </p:nvSpPr>
        <p:spPr bwMode="auto">
          <a:xfrm>
            <a:off x="3759200" y="990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6" name="Text Box 48"/>
          <p:cNvSpPr txBox="1">
            <a:spLocks noChangeArrowheads="1"/>
          </p:cNvSpPr>
          <p:nvPr/>
        </p:nvSpPr>
        <p:spPr bwMode="auto">
          <a:xfrm>
            <a:off x="762000" y="76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17" name="Oval 49"/>
          <p:cNvSpPr>
            <a:spLocks noChangeArrowheads="1"/>
          </p:cNvSpPr>
          <p:nvPr/>
        </p:nvSpPr>
        <p:spPr bwMode="auto">
          <a:xfrm>
            <a:off x="37592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8" name="Text Box 50"/>
          <p:cNvSpPr txBox="1">
            <a:spLocks noChangeArrowheads="1"/>
          </p:cNvSpPr>
          <p:nvPr/>
        </p:nvSpPr>
        <p:spPr bwMode="auto">
          <a:xfrm>
            <a:off x="36068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20" name="Line 52"/>
          <p:cNvSpPr>
            <a:spLocks noChangeShapeType="1"/>
          </p:cNvSpPr>
          <p:nvPr/>
        </p:nvSpPr>
        <p:spPr bwMode="auto">
          <a:xfrm>
            <a:off x="3149600" y="1905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1" name="Line 53"/>
          <p:cNvSpPr>
            <a:spLocks noChangeShapeType="1"/>
          </p:cNvSpPr>
          <p:nvPr/>
        </p:nvSpPr>
        <p:spPr bwMode="auto">
          <a:xfrm>
            <a:off x="3911600" y="1905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2" name="Line 54"/>
          <p:cNvSpPr>
            <a:spLocks noChangeShapeType="1"/>
          </p:cNvSpPr>
          <p:nvPr/>
        </p:nvSpPr>
        <p:spPr bwMode="auto">
          <a:xfrm rot="16200000">
            <a:off x="3530600" y="1524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3" name="Line 55"/>
          <p:cNvSpPr>
            <a:spLocks noChangeShapeType="1"/>
          </p:cNvSpPr>
          <p:nvPr/>
        </p:nvSpPr>
        <p:spPr bwMode="auto">
          <a:xfrm rot="16200000">
            <a:off x="3530600" y="2286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1016000" y="3886200"/>
            <a:ext cx="64008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Four charges </a:t>
            </a:r>
            <a:r>
              <a:rPr lang="en-US" sz="2400" i="1" dirty="0"/>
              <a:t>q</a:t>
            </a:r>
            <a:r>
              <a:rPr lang="en-US" sz="2400" dirty="0"/>
              <a:t> are each arranged symmetrically around a central point, each a distance </a:t>
            </a:r>
            <a:r>
              <a:rPr lang="en-US" sz="2400" i="1" dirty="0"/>
              <a:t>a</a:t>
            </a:r>
            <a:r>
              <a:rPr lang="en-US" sz="2400" dirty="0"/>
              <a:t> from that point.  What is the potential at that point?</a:t>
            </a:r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A) 0</a:t>
            </a:r>
            <a:r>
              <a:rPr lang="en-US" sz="2400" baseline="30000" dirty="0">
                <a:sym typeface="Symbol" pitchFamily="18" charset="2"/>
              </a:rPr>
              <a:t>	</a:t>
            </a:r>
            <a:r>
              <a:rPr lang="en-US" sz="2400" dirty="0">
                <a:sym typeface="Symbol" pitchFamily="18" charset="2"/>
              </a:rPr>
              <a:t>B) </a:t>
            </a:r>
            <a:r>
              <a:rPr lang="en-US" sz="2400" dirty="0"/>
              <a:t>2</a:t>
            </a:r>
            <a:r>
              <a:rPr lang="en-US" sz="2400" i="1" dirty="0"/>
              <a:t>k</a:t>
            </a:r>
            <a:r>
              <a:rPr lang="en-US" sz="2400" i="1" baseline="-25000" dirty="0"/>
              <a:t>e</a:t>
            </a:r>
            <a:r>
              <a:rPr lang="en-US" sz="2400" i="1" dirty="0"/>
              <a:t>q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>
                <a:sym typeface="Symbol" pitchFamily="18" charset="2"/>
              </a:rPr>
              <a:t> C) </a:t>
            </a:r>
            <a:r>
              <a:rPr lang="en-US" sz="2400" dirty="0"/>
              <a:t>4</a:t>
            </a:r>
            <a:r>
              <a:rPr lang="en-US" sz="2400" i="1" dirty="0"/>
              <a:t>k</a:t>
            </a:r>
            <a:r>
              <a:rPr lang="en-US" sz="2400" i="1" baseline="-25000" dirty="0"/>
              <a:t>e</a:t>
            </a:r>
            <a:r>
              <a:rPr lang="en-US" sz="2400" i="1" dirty="0"/>
              <a:t>q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>
                <a:sym typeface="Symbol" pitchFamily="18" charset="2"/>
              </a:rPr>
              <a:t>  D) None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33707"/>
              </p:ext>
            </p:extLst>
          </p:nvPr>
        </p:nvGraphicFramePr>
        <p:xfrm>
          <a:off x="152400" y="152400"/>
          <a:ext cx="8483600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94170" imgH="2937944" progId="Word.Document.12">
                  <p:embed/>
                </p:oleObj>
              </mc:Choice>
              <mc:Fallback>
                <p:oleObj name="Document" r:id="rId3" imgW="5494170" imgH="2937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52400"/>
                        <a:ext cx="8483600" cy="454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85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10110"/>
              </p:ext>
            </p:extLst>
          </p:nvPr>
        </p:nvGraphicFramePr>
        <p:xfrm>
          <a:off x="533400" y="457200"/>
          <a:ext cx="816564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4170" imgH="1896515" progId="Word.Document.12">
                  <p:embed/>
                </p:oleObj>
              </mc:Choice>
              <mc:Fallback>
                <p:oleObj name="Document" r:id="rId2" imgW="5494170" imgH="18965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816564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81547"/>
              </p:ext>
            </p:extLst>
          </p:nvPr>
        </p:nvGraphicFramePr>
        <p:xfrm>
          <a:off x="108165" y="3200400"/>
          <a:ext cx="8959635" cy="100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4170" imgH="612986" progId="Word.Document.12">
                  <p:embed/>
                </p:oleObj>
              </mc:Choice>
              <mc:Fallback>
                <p:oleObj name="Document" r:id="rId4" imgW="5494170" imgH="612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165" y="3200400"/>
                        <a:ext cx="8959635" cy="1007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30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-76200" y="0"/>
            <a:ext cx="929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Equipotential Lines Are Like Topographical Maps</a:t>
            </a:r>
          </a:p>
        </p:txBody>
      </p:sp>
      <p:pic>
        <p:nvPicPr>
          <p:cNvPr id="6348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5450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0" y="2216150"/>
            <a:ext cx="4876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Regions of high potential are like “mountains”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positive charges, they have a lot of energy there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Regions of low potential are like “valleys”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positive charges, they have minimum energy there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Electric fields point down the slope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Closely spaced equipotential lines means big electric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-76200" y="0"/>
            <a:ext cx="929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Understanding Equipotential Lines</a:t>
            </a:r>
          </a:p>
        </p:txBody>
      </p:sp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11874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In the graph below, what type of charge is at </a:t>
            </a:r>
            <a:r>
              <a:rPr lang="en-US" i="1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, and what at </a:t>
            </a:r>
            <a:r>
              <a:rPr lang="en-US" i="1">
                <a:solidFill>
                  <a:schemeClr val="bg1"/>
                </a:solidFill>
              </a:rPr>
              <a:t>Y</a:t>
            </a:r>
            <a:r>
              <a:rPr lang="en-US">
                <a:solidFill>
                  <a:schemeClr val="bg1"/>
                </a:solidFill>
              </a:rPr>
              <a:t>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  <a:p>
            <a:pPr>
              <a:buFontTx/>
              <a:buAutoNum type="alphaUcParenR"/>
            </a:pPr>
            <a:r>
              <a:rPr lang="en-US">
                <a:solidFill>
                  <a:schemeClr val="bg1"/>
                </a:solidFill>
              </a:rPr>
              <a:t>Positive, both places		B) Positive at X, negative at Y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C)	Negative at 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, positive at 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	D) Negative, both places</a:t>
            </a:r>
          </a:p>
        </p:txBody>
      </p:sp>
      <p:sp>
        <p:nvSpPr>
          <p:cNvPr id="635911" name="Oval 7"/>
          <p:cNvSpPr>
            <a:spLocks noChangeArrowheads="1"/>
          </p:cNvSpPr>
          <p:nvPr/>
        </p:nvSpPr>
        <p:spPr bwMode="auto">
          <a:xfrm>
            <a:off x="5791200" y="2819400"/>
            <a:ext cx="990600" cy="990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2" name="Oval 8"/>
          <p:cNvSpPr>
            <a:spLocks noChangeArrowheads="1"/>
          </p:cNvSpPr>
          <p:nvPr/>
        </p:nvSpPr>
        <p:spPr bwMode="auto">
          <a:xfrm>
            <a:off x="7391400" y="2819400"/>
            <a:ext cx="990600" cy="990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3" name="Oval 9"/>
          <p:cNvSpPr>
            <a:spLocks noChangeArrowheads="1"/>
          </p:cNvSpPr>
          <p:nvPr/>
        </p:nvSpPr>
        <p:spPr bwMode="auto">
          <a:xfrm>
            <a:off x="5181600" y="2438400"/>
            <a:ext cx="1752600" cy="1752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4" name="Oval 10"/>
          <p:cNvSpPr>
            <a:spLocks noChangeArrowheads="1"/>
          </p:cNvSpPr>
          <p:nvPr/>
        </p:nvSpPr>
        <p:spPr bwMode="auto">
          <a:xfrm>
            <a:off x="7239000" y="2438400"/>
            <a:ext cx="1752600" cy="1752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5" name="Line 11"/>
          <p:cNvSpPr>
            <a:spLocks noChangeShapeType="1"/>
          </p:cNvSpPr>
          <p:nvPr/>
        </p:nvSpPr>
        <p:spPr bwMode="auto">
          <a:xfrm>
            <a:off x="7086600" y="2209800"/>
            <a:ext cx="0" cy="24384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6" name="Oval 12"/>
          <p:cNvSpPr>
            <a:spLocks noChangeArrowheads="1"/>
          </p:cNvSpPr>
          <p:nvPr/>
        </p:nvSpPr>
        <p:spPr bwMode="auto">
          <a:xfrm>
            <a:off x="7467600" y="2971800"/>
            <a:ext cx="685800" cy="6858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7" name="Oval 13"/>
          <p:cNvSpPr>
            <a:spLocks noChangeArrowheads="1"/>
          </p:cNvSpPr>
          <p:nvPr/>
        </p:nvSpPr>
        <p:spPr bwMode="auto">
          <a:xfrm>
            <a:off x="7543800" y="3073400"/>
            <a:ext cx="457200" cy="4572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8" name="Oval 14"/>
          <p:cNvSpPr>
            <a:spLocks noChangeArrowheads="1"/>
          </p:cNvSpPr>
          <p:nvPr/>
        </p:nvSpPr>
        <p:spPr bwMode="auto">
          <a:xfrm>
            <a:off x="6019800" y="2971800"/>
            <a:ext cx="685800" cy="6858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9" name="Oval 15"/>
          <p:cNvSpPr>
            <a:spLocks noChangeArrowheads="1"/>
          </p:cNvSpPr>
          <p:nvPr/>
        </p:nvSpPr>
        <p:spPr bwMode="auto">
          <a:xfrm>
            <a:off x="6172200" y="3073400"/>
            <a:ext cx="457200" cy="4572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0" name="Text Box 16"/>
          <p:cNvSpPr txBox="1">
            <a:spLocks noChangeArrowheads="1"/>
          </p:cNvSpPr>
          <p:nvPr/>
        </p:nvSpPr>
        <p:spPr bwMode="auto">
          <a:xfrm>
            <a:off x="7010400" y="23002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0</a:t>
            </a:r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>
            <a:off x="7924800" y="2133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+1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8077200" y="2667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+2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8001000" y="32908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+3</a:t>
            </a:r>
          </a:p>
        </p:txBody>
      </p:sp>
      <p:sp>
        <p:nvSpPr>
          <p:cNvPr id="635924" name="Text Box 20"/>
          <p:cNvSpPr txBox="1">
            <a:spLocks noChangeArrowheads="1"/>
          </p:cNvSpPr>
          <p:nvPr/>
        </p:nvSpPr>
        <p:spPr bwMode="auto">
          <a:xfrm>
            <a:off x="7543800" y="32908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+4</a:t>
            </a:r>
          </a:p>
        </p:txBody>
      </p:sp>
      <p:sp>
        <p:nvSpPr>
          <p:cNvPr id="635925" name="Text Box 21"/>
          <p:cNvSpPr txBox="1">
            <a:spLocks noChangeArrowheads="1"/>
          </p:cNvSpPr>
          <p:nvPr/>
        </p:nvSpPr>
        <p:spPr bwMode="auto">
          <a:xfrm>
            <a:off x="5867400" y="2133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-1</a:t>
            </a:r>
          </a:p>
        </p:txBody>
      </p:sp>
      <p:sp>
        <p:nvSpPr>
          <p:cNvPr id="635926" name="Text Box 22"/>
          <p:cNvSpPr txBox="1">
            <a:spLocks noChangeArrowheads="1"/>
          </p:cNvSpPr>
          <p:nvPr/>
        </p:nvSpPr>
        <p:spPr bwMode="auto">
          <a:xfrm>
            <a:off x="5867400" y="2590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-2</a:t>
            </a:r>
          </a:p>
        </p:txBody>
      </p:sp>
      <p:sp>
        <p:nvSpPr>
          <p:cNvPr id="635927" name="Text Box 23"/>
          <p:cNvSpPr txBox="1">
            <a:spLocks noChangeArrowheads="1"/>
          </p:cNvSpPr>
          <p:nvPr/>
        </p:nvSpPr>
        <p:spPr bwMode="auto">
          <a:xfrm>
            <a:off x="5791200" y="2895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-3</a:t>
            </a:r>
          </a:p>
        </p:txBody>
      </p:sp>
      <p:sp>
        <p:nvSpPr>
          <p:cNvPr id="635928" name="Text Box 24"/>
          <p:cNvSpPr txBox="1">
            <a:spLocks noChangeArrowheads="1"/>
          </p:cNvSpPr>
          <p:nvPr/>
        </p:nvSpPr>
        <p:spPr bwMode="auto">
          <a:xfrm>
            <a:off x="6337300" y="32527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-4</a:t>
            </a:r>
          </a:p>
        </p:txBody>
      </p:sp>
      <p:sp>
        <p:nvSpPr>
          <p:cNvPr id="635929" name="Text Box 25"/>
          <p:cNvSpPr txBox="1">
            <a:spLocks noChangeArrowheads="1"/>
          </p:cNvSpPr>
          <p:nvPr/>
        </p:nvSpPr>
        <p:spPr bwMode="auto">
          <a:xfrm>
            <a:off x="6172200" y="190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potentials in kV</a:t>
            </a:r>
          </a:p>
        </p:txBody>
      </p:sp>
      <p:sp>
        <p:nvSpPr>
          <p:cNvPr id="635930" name="Text Box 26"/>
          <p:cNvSpPr txBox="1">
            <a:spLocks noChangeArrowheads="1"/>
          </p:cNvSpPr>
          <p:nvPr/>
        </p:nvSpPr>
        <p:spPr bwMode="auto">
          <a:xfrm>
            <a:off x="6172200" y="3048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35931" name="Text Box 27"/>
          <p:cNvSpPr txBox="1">
            <a:spLocks noChangeArrowheads="1"/>
          </p:cNvSpPr>
          <p:nvPr/>
        </p:nvSpPr>
        <p:spPr bwMode="auto">
          <a:xfrm>
            <a:off x="7620000" y="3048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35932" name="Text Box 28"/>
          <p:cNvSpPr txBox="1">
            <a:spLocks noChangeArrowheads="1"/>
          </p:cNvSpPr>
          <p:nvPr/>
        </p:nvSpPr>
        <p:spPr bwMode="auto">
          <a:xfrm>
            <a:off x="0" y="1905000"/>
            <a:ext cx="8458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Positive charges don’t want to climb the high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mountain at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Y</a:t>
            </a: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Must be positive charge repelling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them!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Positive charges want to flow into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low valley at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X</a:t>
            </a: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Must be negative charge attracting them!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Electric fields are perpendicular to equipotential surfaces</a:t>
            </a:r>
          </a:p>
        </p:txBody>
      </p:sp>
      <p:grpSp>
        <p:nvGrpSpPr>
          <p:cNvPr id="635950" name="Group 46"/>
          <p:cNvGrpSpPr>
            <a:grpSpLocks/>
          </p:cNvGrpSpPr>
          <p:nvPr/>
        </p:nvGrpSpPr>
        <p:grpSpPr bwMode="auto">
          <a:xfrm>
            <a:off x="5105400" y="2286000"/>
            <a:ext cx="4038600" cy="1982788"/>
            <a:chOff x="3216" y="1440"/>
            <a:chExt cx="2544" cy="1249"/>
          </a:xfrm>
        </p:grpSpPr>
        <p:sp>
          <p:nvSpPr>
            <p:cNvPr id="635934" name="Line 30"/>
            <p:cNvSpPr>
              <a:spLocks noChangeShapeType="1"/>
            </p:cNvSpPr>
            <p:nvPr/>
          </p:nvSpPr>
          <p:spPr bwMode="auto">
            <a:xfrm>
              <a:off x="4080" y="2064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949" name="Group 45"/>
            <p:cNvGrpSpPr>
              <a:grpSpLocks/>
            </p:cNvGrpSpPr>
            <p:nvPr/>
          </p:nvGrpSpPr>
          <p:grpSpPr bwMode="auto">
            <a:xfrm>
              <a:off x="3216" y="1440"/>
              <a:ext cx="2544" cy="1249"/>
              <a:chOff x="3216" y="1440"/>
              <a:chExt cx="2544" cy="1249"/>
            </a:xfrm>
          </p:grpSpPr>
          <p:sp>
            <p:nvSpPr>
              <p:cNvPr id="635937" name="Freeform 33"/>
              <p:cNvSpPr>
                <a:spLocks/>
              </p:cNvSpPr>
              <p:nvPr/>
            </p:nvSpPr>
            <p:spPr bwMode="auto">
              <a:xfrm>
                <a:off x="4080" y="1824"/>
                <a:ext cx="768" cy="192"/>
              </a:xfrm>
              <a:custGeom>
                <a:avLst/>
                <a:gdLst>
                  <a:gd name="T0" fmla="*/ 768 w 768"/>
                  <a:gd name="T1" fmla="*/ 192 h 192"/>
                  <a:gd name="T2" fmla="*/ 384 w 768"/>
                  <a:gd name="T3" fmla="*/ 0 h 192"/>
                  <a:gd name="T4" fmla="*/ 0 w 768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8" h="192">
                    <a:moveTo>
                      <a:pt x="768" y="192"/>
                    </a:moveTo>
                    <a:cubicBezTo>
                      <a:pt x="640" y="96"/>
                      <a:pt x="512" y="0"/>
                      <a:pt x="384" y="0"/>
                    </a:cubicBezTo>
                    <a:cubicBezTo>
                      <a:pt x="256" y="0"/>
                      <a:pt x="128" y="96"/>
                      <a:pt x="0" y="192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38" name="Freeform 34"/>
              <p:cNvSpPr>
                <a:spLocks/>
              </p:cNvSpPr>
              <p:nvPr/>
            </p:nvSpPr>
            <p:spPr bwMode="auto">
              <a:xfrm flipV="1">
                <a:off x="4080" y="2112"/>
                <a:ext cx="768" cy="192"/>
              </a:xfrm>
              <a:custGeom>
                <a:avLst/>
                <a:gdLst>
                  <a:gd name="T0" fmla="*/ 768 w 768"/>
                  <a:gd name="T1" fmla="*/ 192 h 192"/>
                  <a:gd name="T2" fmla="*/ 384 w 768"/>
                  <a:gd name="T3" fmla="*/ 0 h 192"/>
                  <a:gd name="T4" fmla="*/ 0 w 768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8" h="192">
                    <a:moveTo>
                      <a:pt x="768" y="192"/>
                    </a:moveTo>
                    <a:cubicBezTo>
                      <a:pt x="640" y="96"/>
                      <a:pt x="512" y="0"/>
                      <a:pt x="384" y="0"/>
                    </a:cubicBezTo>
                    <a:cubicBezTo>
                      <a:pt x="256" y="0"/>
                      <a:pt x="128" y="96"/>
                      <a:pt x="0" y="192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0" name="Freeform 36"/>
              <p:cNvSpPr>
                <a:spLocks/>
              </p:cNvSpPr>
              <p:nvPr/>
            </p:nvSpPr>
            <p:spPr bwMode="auto">
              <a:xfrm>
                <a:off x="4032" y="2160"/>
                <a:ext cx="864" cy="529"/>
              </a:xfrm>
              <a:custGeom>
                <a:avLst/>
                <a:gdLst>
                  <a:gd name="T0" fmla="*/ 864 w 864"/>
                  <a:gd name="T1" fmla="*/ 48 h 529"/>
                  <a:gd name="T2" fmla="*/ 768 w 864"/>
                  <a:gd name="T3" fmla="*/ 336 h 529"/>
                  <a:gd name="T4" fmla="*/ 432 w 864"/>
                  <a:gd name="T5" fmla="*/ 528 h 529"/>
                  <a:gd name="T6" fmla="*/ 88 w 864"/>
                  <a:gd name="T7" fmla="*/ 328 h 529"/>
                  <a:gd name="T8" fmla="*/ 0 w 864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4" h="529">
                    <a:moveTo>
                      <a:pt x="864" y="48"/>
                    </a:moveTo>
                    <a:cubicBezTo>
                      <a:pt x="848" y="96"/>
                      <a:pt x="840" y="256"/>
                      <a:pt x="768" y="336"/>
                    </a:cubicBezTo>
                    <a:cubicBezTo>
                      <a:pt x="696" y="416"/>
                      <a:pt x="545" y="529"/>
                      <a:pt x="432" y="528"/>
                    </a:cubicBezTo>
                    <a:cubicBezTo>
                      <a:pt x="319" y="527"/>
                      <a:pt x="160" y="416"/>
                      <a:pt x="88" y="328"/>
                    </a:cubicBezTo>
                    <a:cubicBezTo>
                      <a:pt x="16" y="240"/>
                      <a:pt x="18" y="68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1" name="Freeform 37"/>
              <p:cNvSpPr>
                <a:spLocks/>
              </p:cNvSpPr>
              <p:nvPr/>
            </p:nvSpPr>
            <p:spPr bwMode="auto">
              <a:xfrm flipV="1">
                <a:off x="4032" y="1440"/>
                <a:ext cx="864" cy="529"/>
              </a:xfrm>
              <a:custGeom>
                <a:avLst/>
                <a:gdLst>
                  <a:gd name="T0" fmla="*/ 864 w 864"/>
                  <a:gd name="T1" fmla="*/ 48 h 529"/>
                  <a:gd name="T2" fmla="*/ 768 w 864"/>
                  <a:gd name="T3" fmla="*/ 336 h 529"/>
                  <a:gd name="T4" fmla="*/ 432 w 864"/>
                  <a:gd name="T5" fmla="*/ 528 h 529"/>
                  <a:gd name="T6" fmla="*/ 88 w 864"/>
                  <a:gd name="T7" fmla="*/ 328 h 529"/>
                  <a:gd name="T8" fmla="*/ 0 w 864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4" h="529">
                    <a:moveTo>
                      <a:pt x="864" y="48"/>
                    </a:moveTo>
                    <a:cubicBezTo>
                      <a:pt x="848" y="96"/>
                      <a:pt x="840" y="256"/>
                      <a:pt x="768" y="336"/>
                    </a:cubicBezTo>
                    <a:cubicBezTo>
                      <a:pt x="696" y="416"/>
                      <a:pt x="545" y="529"/>
                      <a:pt x="432" y="528"/>
                    </a:cubicBezTo>
                    <a:cubicBezTo>
                      <a:pt x="319" y="527"/>
                      <a:pt x="160" y="416"/>
                      <a:pt x="88" y="328"/>
                    </a:cubicBezTo>
                    <a:cubicBezTo>
                      <a:pt x="16" y="240"/>
                      <a:pt x="18" y="68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2" name="Freeform 38"/>
              <p:cNvSpPr>
                <a:spLocks/>
              </p:cNvSpPr>
              <p:nvPr/>
            </p:nvSpPr>
            <p:spPr bwMode="auto">
              <a:xfrm>
                <a:off x="4992" y="2112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3" name="Freeform 39"/>
              <p:cNvSpPr>
                <a:spLocks/>
              </p:cNvSpPr>
              <p:nvPr/>
            </p:nvSpPr>
            <p:spPr bwMode="auto">
              <a:xfrm flipV="1">
                <a:off x="4992" y="1488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4" name="Freeform 40"/>
              <p:cNvSpPr>
                <a:spLocks/>
              </p:cNvSpPr>
              <p:nvPr/>
            </p:nvSpPr>
            <p:spPr bwMode="auto">
              <a:xfrm flipH="1" flipV="1">
                <a:off x="3552" y="1488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5" name="Freeform 41"/>
              <p:cNvSpPr>
                <a:spLocks/>
              </p:cNvSpPr>
              <p:nvPr/>
            </p:nvSpPr>
            <p:spPr bwMode="auto">
              <a:xfrm flipH="1">
                <a:off x="3552" y="2160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6" name="Line 42"/>
              <p:cNvSpPr>
                <a:spLocks noChangeShapeType="1"/>
              </p:cNvSpPr>
              <p:nvPr/>
            </p:nvSpPr>
            <p:spPr bwMode="auto">
              <a:xfrm>
                <a:off x="5040" y="206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7" name="Line 43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0" grpId="0" animBg="1"/>
      <p:bldP spid="6359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86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Conductors and Gauss’s Law</a:t>
            </a:r>
          </a:p>
        </p:txBody>
      </p:sp>
      <p:sp>
        <p:nvSpPr>
          <p:cNvPr id="608291" name="Text Box 35"/>
          <p:cNvSpPr txBox="1">
            <a:spLocks noChangeArrowheads="1"/>
          </p:cNvSpPr>
          <p:nvPr/>
        </p:nvSpPr>
        <p:spPr bwMode="auto">
          <a:xfrm>
            <a:off x="0" y="6858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Conductors are materials where charges are free to flow in response to electric forces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charges flow until the electric field is neutralized in the conductor</a:t>
            </a:r>
          </a:p>
        </p:txBody>
      </p:sp>
      <p:sp>
        <p:nvSpPr>
          <p:cNvPr id="608334" name="AutoShape 78"/>
          <p:cNvSpPr>
            <a:spLocks noChangeArrowheads="1"/>
          </p:cNvSpPr>
          <p:nvPr/>
        </p:nvSpPr>
        <p:spPr bwMode="auto">
          <a:xfrm>
            <a:off x="5105400" y="2057400"/>
            <a:ext cx="3200400" cy="2286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335" name="Text Box 79"/>
          <p:cNvSpPr txBox="1">
            <a:spLocks noChangeArrowheads="1"/>
          </p:cNvSpPr>
          <p:nvPr/>
        </p:nvSpPr>
        <p:spPr bwMode="auto">
          <a:xfrm>
            <a:off x="228600" y="1981200"/>
            <a:ext cx="3581400" cy="485775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Inside a conductor, </a:t>
            </a:r>
            <a:r>
              <a:rPr lang="en-US" sz="2400" b="1"/>
              <a:t>E</a:t>
            </a:r>
            <a:r>
              <a:rPr lang="en-US" sz="2400" b="1" i="1"/>
              <a:t> = </a:t>
            </a:r>
            <a:r>
              <a:rPr lang="en-US" sz="2400" b="1"/>
              <a:t>0</a:t>
            </a:r>
            <a:endParaRPr lang="en-US" sz="2400"/>
          </a:p>
        </p:txBody>
      </p:sp>
      <p:sp>
        <p:nvSpPr>
          <p:cNvPr id="608336" name="Text Box 80"/>
          <p:cNvSpPr txBox="1">
            <a:spLocks noChangeArrowheads="1"/>
          </p:cNvSpPr>
          <p:nvPr/>
        </p:nvSpPr>
        <p:spPr bwMode="auto">
          <a:xfrm>
            <a:off x="0" y="26670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Draw any Gaussian surface inside the conductor</a:t>
            </a:r>
          </a:p>
        </p:txBody>
      </p:sp>
      <p:sp>
        <p:nvSpPr>
          <p:cNvPr id="608337" name="Oval 81"/>
          <p:cNvSpPr>
            <a:spLocks noChangeArrowheads="1"/>
          </p:cNvSpPr>
          <p:nvPr/>
        </p:nvSpPr>
        <p:spPr bwMode="auto">
          <a:xfrm>
            <a:off x="5791200" y="3200400"/>
            <a:ext cx="1143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8338" name="Object 82"/>
          <p:cNvGraphicFramePr>
            <a:graphicFrameLocks noChangeAspect="1"/>
          </p:cNvGraphicFramePr>
          <p:nvPr/>
        </p:nvGraphicFramePr>
        <p:xfrm>
          <a:off x="381000" y="3636963"/>
          <a:ext cx="16494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608338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36963"/>
                        <a:ext cx="16494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339" name="Object 83"/>
          <p:cNvGraphicFramePr>
            <a:graphicFrameLocks noChangeAspect="1"/>
          </p:cNvGraphicFramePr>
          <p:nvPr/>
        </p:nvGraphicFramePr>
        <p:xfrm>
          <a:off x="2054225" y="3581400"/>
          <a:ext cx="19605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79360" progId="Equation.DSMT4">
                  <p:embed/>
                </p:oleObj>
              </mc:Choice>
              <mc:Fallback>
                <p:oleObj name="Equation" r:id="rId5" imgW="799920" imgH="279360" progId="Equation.DSMT4">
                  <p:embed/>
                  <p:pic>
                    <p:nvPicPr>
                      <p:cNvPr id="608339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3581400"/>
                        <a:ext cx="19605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340" name="Object 84"/>
          <p:cNvGraphicFramePr>
            <a:graphicFrameLocks noChangeAspect="1"/>
          </p:cNvGraphicFramePr>
          <p:nvPr/>
        </p:nvGraphicFramePr>
        <p:xfrm>
          <a:off x="4208463" y="3657600"/>
          <a:ext cx="5921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60834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657600"/>
                        <a:ext cx="59213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341" name="Text Box 85"/>
          <p:cNvSpPr txBox="1">
            <a:spLocks noChangeArrowheads="1"/>
          </p:cNvSpPr>
          <p:nvPr/>
        </p:nvSpPr>
        <p:spPr bwMode="auto">
          <a:xfrm>
            <a:off x="228600" y="4267200"/>
            <a:ext cx="38100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In the </a:t>
            </a:r>
            <a:r>
              <a:rPr lang="en-US" sz="2400" i="1"/>
              <a:t>interior</a:t>
            </a:r>
            <a:r>
              <a:rPr lang="en-US" sz="2400"/>
              <a:t> of a conductor, there is no charge</a:t>
            </a:r>
          </a:p>
        </p:txBody>
      </p:sp>
      <p:sp>
        <p:nvSpPr>
          <p:cNvPr id="608342" name="Text Box 86"/>
          <p:cNvSpPr txBox="1">
            <a:spLocks noChangeArrowheads="1"/>
          </p:cNvSpPr>
          <p:nvPr/>
        </p:nvSpPr>
        <p:spPr bwMode="auto">
          <a:xfrm>
            <a:off x="4343400" y="4495800"/>
            <a:ext cx="4495800" cy="485775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charge all flows to the surface</a:t>
            </a:r>
          </a:p>
        </p:txBody>
      </p:sp>
    </p:spTree>
    <p:extLst>
      <p:ext uri="{BB962C8B-B14F-4D97-AF65-F5344CB8AC3E}">
        <p14:creationId xmlns:p14="http://schemas.microsoft.com/office/powerpoint/2010/main" val="15433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8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8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91" grpId="0" build="p"/>
      <p:bldP spid="608335" grpId="0" animBg="1"/>
      <p:bldP spid="608336" grpId="0" build="p"/>
      <p:bldP spid="608337" grpId="0" animBg="1"/>
      <p:bldP spid="608341" grpId="0" animBg="1"/>
      <p:bldP spid="6083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02" name="AutoShape 50"/>
          <p:cNvSpPr>
            <a:spLocks noChangeArrowheads="1"/>
          </p:cNvSpPr>
          <p:nvPr/>
        </p:nvSpPr>
        <p:spPr bwMode="auto">
          <a:xfrm>
            <a:off x="5257800" y="838200"/>
            <a:ext cx="3733800" cy="2209800"/>
          </a:xfrm>
          <a:prstGeom prst="cube">
            <a:avLst>
              <a:gd name="adj" fmla="val 5545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Field at Surface of a Conductor</a:t>
            </a:r>
          </a:p>
        </p:txBody>
      </p:sp>
      <p:sp>
        <p:nvSpPr>
          <p:cNvPr id="612403" name="Text Box 51"/>
          <p:cNvSpPr txBox="1">
            <a:spLocks noChangeArrowheads="1"/>
          </p:cNvSpPr>
          <p:nvPr/>
        </p:nvSpPr>
        <p:spPr bwMode="auto">
          <a:xfrm>
            <a:off x="0" y="685800"/>
            <a:ext cx="533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Because charge accumulates on the surface of a conductor, there can be electric field just outside the conductor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Will be perpendicular to surface</a:t>
            </a:r>
          </a:p>
        </p:txBody>
      </p:sp>
      <p:sp>
        <p:nvSpPr>
          <p:cNvPr id="612442" name="Text Box 90"/>
          <p:cNvSpPr txBox="1">
            <a:spLocks noChangeArrowheads="1"/>
          </p:cNvSpPr>
          <p:nvPr/>
        </p:nvSpPr>
        <p:spPr bwMode="auto">
          <a:xfrm>
            <a:off x="0" y="2286000"/>
            <a:ext cx="8534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We can calculate it from Gauss’s Law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Draw a small box that slightly penetrates</a:t>
            </a:r>
            <a:br>
              <a:rPr lang="en-US" sz="2400" dirty="0">
                <a:solidFill>
                  <a:srgbClr val="9900CC"/>
                </a:solidFill>
              </a:rPr>
            </a:br>
            <a:r>
              <a:rPr lang="en-US" sz="2400" dirty="0">
                <a:solidFill>
                  <a:srgbClr val="9900CC"/>
                </a:solidFill>
              </a:rPr>
              <a:t>the surface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lateral sides are small and have no flux through them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bottom side is inside the conductor and has no electric field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top side has area </a:t>
            </a:r>
            <a:r>
              <a:rPr lang="en-US" sz="2400" i="1" dirty="0">
                <a:solidFill>
                  <a:srgbClr val="9900CC"/>
                </a:solidFill>
              </a:rPr>
              <a:t>A</a:t>
            </a:r>
            <a:r>
              <a:rPr lang="en-US" sz="2400" dirty="0">
                <a:solidFill>
                  <a:srgbClr val="9900CC"/>
                </a:solidFill>
              </a:rPr>
              <a:t> and has flux through it</a:t>
            </a:r>
          </a:p>
        </p:txBody>
      </p:sp>
      <p:grpSp>
        <p:nvGrpSpPr>
          <p:cNvPr id="612445" name="Group 93"/>
          <p:cNvGrpSpPr>
            <a:grpSpLocks/>
          </p:cNvGrpSpPr>
          <p:nvPr/>
        </p:nvGrpSpPr>
        <p:grpSpPr bwMode="auto">
          <a:xfrm>
            <a:off x="6096000" y="990600"/>
            <a:ext cx="2286000" cy="990600"/>
            <a:chOff x="3840" y="624"/>
            <a:chExt cx="1440" cy="624"/>
          </a:xfrm>
        </p:grpSpPr>
        <p:sp>
          <p:nvSpPr>
            <p:cNvPr id="612444" name="AutoShape 92"/>
            <p:cNvSpPr>
              <a:spLocks noChangeArrowheads="1"/>
            </p:cNvSpPr>
            <p:nvPr/>
          </p:nvSpPr>
          <p:spPr bwMode="auto">
            <a:xfrm>
              <a:off x="3840" y="720"/>
              <a:ext cx="1440" cy="528"/>
            </a:xfrm>
            <a:prstGeom prst="cube">
              <a:avLst>
                <a:gd name="adj" fmla="val 81630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43" name="AutoShape 91"/>
            <p:cNvSpPr>
              <a:spLocks noChangeArrowheads="1"/>
            </p:cNvSpPr>
            <p:nvPr/>
          </p:nvSpPr>
          <p:spPr bwMode="auto">
            <a:xfrm>
              <a:off x="3840" y="624"/>
              <a:ext cx="1440" cy="528"/>
            </a:xfrm>
            <a:prstGeom prst="cube">
              <a:avLst>
                <a:gd name="adj" fmla="val 8163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2439" name="Group 87"/>
          <p:cNvGrpSpPr>
            <a:grpSpLocks/>
          </p:cNvGrpSpPr>
          <p:nvPr/>
        </p:nvGrpSpPr>
        <p:grpSpPr bwMode="auto">
          <a:xfrm>
            <a:off x="5867400" y="685800"/>
            <a:ext cx="2286000" cy="1219200"/>
            <a:chOff x="3696" y="432"/>
            <a:chExt cx="1440" cy="768"/>
          </a:xfrm>
        </p:grpSpPr>
        <p:sp>
          <p:nvSpPr>
            <p:cNvPr id="612420" name="Line 68"/>
            <p:cNvSpPr>
              <a:spLocks noChangeShapeType="1"/>
            </p:cNvSpPr>
            <p:nvPr/>
          </p:nvSpPr>
          <p:spPr bwMode="auto">
            <a:xfrm flipV="1">
              <a:off x="4656" y="4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0" name="Line 78"/>
            <p:cNvSpPr>
              <a:spLocks noChangeShapeType="1"/>
            </p:cNvSpPr>
            <p:nvPr/>
          </p:nvSpPr>
          <p:spPr bwMode="auto">
            <a:xfrm flipV="1">
              <a:off x="4176" y="4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2" name="Line 80"/>
            <p:cNvSpPr>
              <a:spLocks noChangeShapeType="1"/>
            </p:cNvSpPr>
            <p:nvPr/>
          </p:nvSpPr>
          <p:spPr bwMode="auto">
            <a:xfrm flipV="1">
              <a:off x="5136" y="4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3" name="Line 81"/>
            <p:cNvSpPr>
              <a:spLocks noChangeShapeType="1"/>
            </p:cNvSpPr>
            <p:nvPr/>
          </p:nvSpPr>
          <p:spPr bwMode="auto">
            <a:xfrm flipV="1">
              <a:off x="4416" y="6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4" name="Line 82"/>
            <p:cNvSpPr>
              <a:spLocks noChangeShapeType="1"/>
            </p:cNvSpPr>
            <p:nvPr/>
          </p:nvSpPr>
          <p:spPr bwMode="auto">
            <a:xfrm flipV="1">
              <a:off x="3936" y="6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5" name="Line 83"/>
            <p:cNvSpPr>
              <a:spLocks noChangeShapeType="1"/>
            </p:cNvSpPr>
            <p:nvPr/>
          </p:nvSpPr>
          <p:spPr bwMode="auto">
            <a:xfrm flipV="1">
              <a:off x="4896" y="6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6" name="Line 84"/>
            <p:cNvSpPr>
              <a:spLocks noChangeShapeType="1"/>
            </p:cNvSpPr>
            <p:nvPr/>
          </p:nvSpPr>
          <p:spPr bwMode="auto">
            <a:xfrm flipV="1">
              <a:off x="4176" y="91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7" name="Line 85"/>
            <p:cNvSpPr>
              <a:spLocks noChangeShapeType="1"/>
            </p:cNvSpPr>
            <p:nvPr/>
          </p:nvSpPr>
          <p:spPr bwMode="auto">
            <a:xfrm flipV="1">
              <a:off x="3696" y="91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8" name="Line 86"/>
            <p:cNvSpPr>
              <a:spLocks noChangeShapeType="1"/>
            </p:cNvSpPr>
            <p:nvPr/>
          </p:nvSpPr>
          <p:spPr bwMode="auto">
            <a:xfrm flipV="1">
              <a:off x="4656" y="91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2440" name="Line 88"/>
          <p:cNvSpPr>
            <a:spLocks noChangeShapeType="1"/>
          </p:cNvSpPr>
          <p:nvPr/>
        </p:nvSpPr>
        <p:spPr bwMode="auto">
          <a:xfrm rot="5400000" flipH="1" flipV="1">
            <a:off x="6858000" y="13716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2441" name="Object 89"/>
          <p:cNvGraphicFramePr>
            <a:graphicFrameLocks noChangeAspect="1"/>
          </p:cNvGraphicFramePr>
          <p:nvPr/>
        </p:nvGraphicFramePr>
        <p:xfrm>
          <a:off x="6546850" y="10604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612441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10604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46" name="Object 94"/>
          <p:cNvGraphicFramePr>
            <a:graphicFrameLocks noChangeAspect="1"/>
          </p:cNvGraphicFramePr>
          <p:nvPr/>
        </p:nvGraphicFramePr>
        <p:xfrm>
          <a:off x="6096000" y="4191000"/>
          <a:ext cx="18367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612446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91000"/>
                        <a:ext cx="18367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47" name="Object 95"/>
          <p:cNvGraphicFramePr>
            <a:graphicFrameLocks noChangeAspect="1"/>
          </p:cNvGraphicFramePr>
          <p:nvPr/>
        </p:nvGraphicFramePr>
        <p:xfrm>
          <a:off x="7891463" y="4191000"/>
          <a:ext cx="8715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164880" progId="Equation.DSMT4">
                  <p:embed/>
                </p:oleObj>
              </mc:Choice>
              <mc:Fallback>
                <p:oleObj name="Equation" r:id="rId7" imgW="355320" imgH="164880" progId="Equation.DSMT4">
                  <p:embed/>
                  <p:pic>
                    <p:nvPicPr>
                      <p:cNvPr id="612447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4191000"/>
                        <a:ext cx="8715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2448" name="Text Box 96"/>
          <p:cNvSpPr txBox="1">
            <a:spLocks noChangeArrowheads="1"/>
          </p:cNvSpPr>
          <p:nvPr/>
        </p:nvSpPr>
        <p:spPr bwMode="auto">
          <a:xfrm>
            <a:off x="0" y="4575175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The charge inside the box is due to the surface charge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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We can use Gauss’s Law to relate these</a:t>
            </a:r>
          </a:p>
        </p:txBody>
      </p:sp>
      <p:graphicFrame>
        <p:nvGraphicFramePr>
          <p:cNvPr id="612449" name="Object 97"/>
          <p:cNvGraphicFramePr>
            <a:graphicFrameLocks noChangeAspect="1"/>
          </p:cNvGraphicFramePr>
          <p:nvPr/>
        </p:nvGraphicFramePr>
        <p:xfrm>
          <a:off x="7315200" y="4876800"/>
          <a:ext cx="14017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28600" progId="Equation.DSMT4">
                  <p:embed/>
                </p:oleObj>
              </mc:Choice>
              <mc:Fallback>
                <p:oleObj name="Equation" r:id="rId9" imgW="571320" imgH="228600" progId="Equation.DSMT4">
                  <p:embed/>
                  <p:pic>
                    <p:nvPicPr>
                      <p:cNvPr id="612449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76800"/>
                        <a:ext cx="14017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50" name="Object 98"/>
          <p:cNvGraphicFramePr>
            <a:graphicFrameLocks noChangeAspect="1"/>
          </p:cNvGraphicFramePr>
          <p:nvPr/>
        </p:nvGraphicFramePr>
        <p:xfrm>
          <a:off x="304800" y="5715000"/>
          <a:ext cx="1649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61245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1649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51" name="Object 99"/>
          <p:cNvGraphicFramePr>
            <a:graphicFrameLocks noChangeAspect="1"/>
          </p:cNvGraphicFramePr>
          <p:nvPr/>
        </p:nvGraphicFramePr>
        <p:xfrm>
          <a:off x="2925763" y="5791200"/>
          <a:ext cx="1743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612451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5791200"/>
                        <a:ext cx="1743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52" name="Object 100"/>
          <p:cNvGraphicFramePr>
            <a:graphicFrameLocks noChangeAspect="1"/>
          </p:cNvGraphicFramePr>
          <p:nvPr/>
        </p:nvGraphicFramePr>
        <p:xfrm>
          <a:off x="6357938" y="5494338"/>
          <a:ext cx="13700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720" imgH="431640" progId="Equation.DSMT4">
                  <p:embed/>
                </p:oleObj>
              </mc:Choice>
              <mc:Fallback>
                <p:oleObj name="Equation" r:id="rId15" imgW="558720" imgH="431640" progId="Equation.DSMT4">
                  <p:embed/>
                  <p:pic>
                    <p:nvPicPr>
                      <p:cNvPr id="612452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5494338"/>
                        <a:ext cx="1370012" cy="9382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1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403" grpId="0" build="p"/>
      <p:bldP spid="612442" grpId="0" uiExpand="1" build="p"/>
      <p:bldP spid="612440" grpId="0" animBg="1"/>
      <p:bldP spid="61244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94" name="Oval 14"/>
          <p:cNvSpPr>
            <a:spLocks noChangeArrowheads="1"/>
          </p:cNvSpPr>
          <p:nvPr/>
        </p:nvSpPr>
        <p:spPr bwMode="auto">
          <a:xfrm>
            <a:off x="7315200" y="2987675"/>
            <a:ext cx="1828800" cy="1828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295" name="Oval 15"/>
          <p:cNvSpPr>
            <a:spLocks noChangeArrowheads="1"/>
          </p:cNvSpPr>
          <p:nvPr/>
        </p:nvSpPr>
        <p:spPr bwMode="auto">
          <a:xfrm>
            <a:off x="7772400" y="3444875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6471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302" name="Oval 22"/>
          <p:cNvSpPr>
            <a:spLocks noChangeArrowheads="1"/>
          </p:cNvSpPr>
          <p:nvPr/>
        </p:nvSpPr>
        <p:spPr bwMode="auto">
          <a:xfrm>
            <a:off x="7543800" y="3200400"/>
            <a:ext cx="13716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Where does the charge go?</a:t>
            </a:r>
          </a:p>
        </p:txBody>
      </p:sp>
      <p:sp>
        <p:nvSpPr>
          <p:cNvPr id="609293" name="Text Box 13"/>
          <p:cNvSpPr txBox="1">
            <a:spLocks noChangeArrowheads="1"/>
          </p:cNvSpPr>
          <p:nvPr/>
        </p:nvSpPr>
        <p:spPr bwMode="auto">
          <a:xfrm>
            <a:off x="228600" y="762000"/>
            <a:ext cx="8915400" cy="191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A hollow conducting sphere of outer radius 2 cm and inner radius 1 cm has </a:t>
            </a:r>
            <a:r>
              <a:rPr lang="en-US" sz="2400" i="1" dirty="0"/>
              <a:t>q</a:t>
            </a:r>
            <a:r>
              <a:rPr lang="en-US" sz="2400" dirty="0"/>
              <a:t> = +80</a:t>
            </a:r>
            <a:r>
              <a:rPr lang="en-US" sz="2400" i="1" dirty="0">
                <a:sym typeface="Symbol" pitchFamily="18" charset="2"/>
              </a:rPr>
              <a:t>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nC</a:t>
            </a:r>
            <a:r>
              <a:rPr lang="en-US" sz="2400" dirty="0">
                <a:sym typeface="Symbol" pitchFamily="18" charset="2"/>
              </a:rPr>
              <a:t> of charge put on it.  What is the surface charge density on the </a:t>
            </a:r>
            <a:r>
              <a:rPr lang="en-US" sz="2400" i="1" dirty="0">
                <a:solidFill>
                  <a:srgbClr val="99FF66"/>
                </a:solidFill>
                <a:sym typeface="Symbol" pitchFamily="18" charset="2"/>
              </a:rPr>
              <a:t>inner</a:t>
            </a:r>
            <a:r>
              <a:rPr lang="en-US" sz="2400" dirty="0">
                <a:sym typeface="Symbol" pitchFamily="18" charset="2"/>
              </a:rPr>
              <a:t> surface?  On the </a:t>
            </a:r>
            <a:r>
              <a:rPr lang="en-US" sz="2400" i="1" dirty="0">
                <a:solidFill>
                  <a:schemeClr val="hlink"/>
                </a:solidFill>
                <a:sym typeface="Symbol" pitchFamily="18" charset="2"/>
              </a:rPr>
              <a:t>outer</a:t>
            </a:r>
            <a:r>
              <a:rPr lang="en-US" sz="2400" dirty="0">
                <a:sym typeface="Symbol" pitchFamily="18" charset="2"/>
              </a:rPr>
              <a:t> surface?</a:t>
            </a:r>
          </a:p>
          <a:p>
            <a:r>
              <a:rPr lang="en-US" sz="2400" dirty="0"/>
              <a:t>A) 20 </a:t>
            </a:r>
            <a:r>
              <a:rPr lang="en-US" sz="2400" dirty="0" err="1">
                <a:sym typeface="Symbol" pitchFamily="18" charset="2"/>
              </a:rPr>
              <a:t>nC</a:t>
            </a:r>
            <a:r>
              <a:rPr lang="en-US" sz="2400" dirty="0">
                <a:sym typeface="Symbol" pitchFamily="18" charset="2"/>
              </a:rPr>
              <a:t>/cm</a:t>
            </a:r>
            <a:r>
              <a:rPr lang="en-US" sz="2400" baseline="30000" dirty="0">
                <a:sym typeface="Symbol" pitchFamily="18" charset="2"/>
              </a:rPr>
              <a:t>2	</a:t>
            </a:r>
            <a:r>
              <a:rPr lang="en-US" sz="2400" dirty="0">
                <a:sym typeface="Symbol" pitchFamily="18" charset="2"/>
              </a:rPr>
              <a:t>B) </a:t>
            </a:r>
            <a:r>
              <a:rPr lang="en-US" sz="2400" dirty="0"/>
              <a:t>5 </a:t>
            </a:r>
            <a:r>
              <a:rPr lang="en-US" sz="2400" dirty="0" err="1">
                <a:sym typeface="Symbol" pitchFamily="18" charset="2"/>
              </a:rPr>
              <a:t>nC</a:t>
            </a:r>
            <a:r>
              <a:rPr lang="en-US" sz="2400" dirty="0">
                <a:sym typeface="Symbol" pitchFamily="18" charset="2"/>
              </a:rPr>
              <a:t>/cm</a:t>
            </a:r>
            <a:r>
              <a:rPr lang="en-US" sz="2400" baseline="30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 	C) </a:t>
            </a:r>
            <a:r>
              <a:rPr lang="en-US" sz="2400" dirty="0"/>
              <a:t>4 </a:t>
            </a:r>
            <a:r>
              <a:rPr lang="en-US" sz="2400" dirty="0" err="1">
                <a:sym typeface="Symbol" pitchFamily="18" charset="2"/>
              </a:rPr>
              <a:t>nC</a:t>
            </a:r>
            <a:r>
              <a:rPr lang="en-US" sz="2400" dirty="0">
                <a:sym typeface="Symbol" pitchFamily="18" charset="2"/>
              </a:rPr>
              <a:t>/cm</a:t>
            </a:r>
            <a:r>
              <a:rPr lang="en-US" sz="2400" baseline="30000" dirty="0">
                <a:sym typeface="Symbol" pitchFamily="18" charset="2"/>
              </a:rPr>
              <a:t>2</a:t>
            </a:r>
            <a:r>
              <a:rPr lang="en-US" sz="2400" dirty="0">
                <a:sym typeface="Symbol" pitchFamily="18" charset="2"/>
              </a:rPr>
              <a:t>	D) 0</a:t>
            </a:r>
            <a:br>
              <a:rPr lang="en-US" sz="2400" dirty="0">
                <a:sym typeface="Symbol" pitchFamily="18" charset="2"/>
              </a:rPr>
            </a:br>
            <a:r>
              <a:rPr lang="en-US" sz="2400" dirty="0">
                <a:sym typeface="Symbol" pitchFamily="18" charset="2"/>
              </a:rPr>
              <a:t>E) None of the above</a:t>
            </a:r>
          </a:p>
        </p:txBody>
      </p:sp>
      <p:sp>
        <p:nvSpPr>
          <p:cNvPr id="609296" name="Text Box 16"/>
          <p:cNvSpPr txBox="1">
            <a:spLocks noChangeArrowheads="1"/>
          </p:cNvSpPr>
          <p:nvPr/>
        </p:nvSpPr>
        <p:spPr bwMode="auto">
          <a:xfrm>
            <a:off x="7696200" y="4740275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cutaway view</a:t>
            </a:r>
          </a:p>
        </p:txBody>
      </p:sp>
      <p:sp>
        <p:nvSpPr>
          <p:cNvPr id="609297" name="Line 17"/>
          <p:cNvSpPr>
            <a:spLocks noChangeShapeType="1"/>
          </p:cNvSpPr>
          <p:nvPr/>
        </p:nvSpPr>
        <p:spPr bwMode="auto">
          <a:xfrm>
            <a:off x="8229600" y="390207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298" name="Text Box 18"/>
          <p:cNvSpPr txBox="1">
            <a:spLocks noChangeArrowheads="1"/>
          </p:cNvSpPr>
          <p:nvPr/>
        </p:nvSpPr>
        <p:spPr bwMode="auto">
          <a:xfrm>
            <a:off x="7772400" y="34448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1 cm</a:t>
            </a:r>
          </a:p>
        </p:txBody>
      </p:sp>
      <p:sp>
        <p:nvSpPr>
          <p:cNvPr id="609300" name="Line 20"/>
          <p:cNvSpPr>
            <a:spLocks noChangeShapeType="1"/>
          </p:cNvSpPr>
          <p:nvPr/>
        </p:nvSpPr>
        <p:spPr bwMode="auto">
          <a:xfrm>
            <a:off x="7315200" y="3902075"/>
            <a:ext cx="914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301" name="Text Box 21"/>
          <p:cNvSpPr txBox="1">
            <a:spLocks noChangeArrowheads="1"/>
          </p:cNvSpPr>
          <p:nvPr/>
        </p:nvSpPr>
        <p:spPr bwMode="auto">
          <a:xfrm>
            <a:off x="7162800" y="39020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2 cm</a:t>
            </a:r>
          </a:p>
        </p:txBody>
      </p:sp>
      <p:sp>
        <p:nvSpPr>
          <p:cNvPr id="609303" name="Text Box 23"/>
          <p:cNvSpPr txBox="1">
            <a:spLocks noChangeArrowheads="1"/>
          </p:cNvSpPr>
          <p:nvPr/>
        </p:nvSpPr>
        <p:spPr bwMode="auto">
          <a:xfrm>
            <a:off x="7543800" y="2590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80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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nC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609304" name="Text Box 24"/>
          <p:cNvSpPr txBox="1">
            <a:spLocks noChangeArrowheads="1"/>
          </p:cNvSpPr>
          <p:nvPr/>
        </p:nvSpPr>
        <p:spPr bwMode="auto">
          <a:xfrm>
            <a:off x="0" y="26670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Gaussian surface is entirely contained in the conductor; therefore </a:t>
            </a:r>
            <a:r>
              <a:rPr lang="en-US" sz="2400" b="1">
                <a:solidFill>
                  <a:srgbClr val="009900"/>
                </a:solidFill>
              </a:rPr>
              <a:t>E </a:t>
            </a:r>
            <a:r>
              <a:rPr lang="en-US" sz="2400">
                <a:solidFill>
                  <a:srgbClr val="009900"/>
                </a:solidFill>
              </a:rPr>
              <a:t> = 0 and electric flux = 0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Therefore, there can’t be any charge on the inner surface</a:t>
            </a:r>
          </a:p>
        </p:txBody>
      </p:sp>
      <p:sp>
        <p:nvSpPr>
          <p:cNvPr id="609305" name="Text Box 25"/>
          <p:cNvSpPr txBox="1">
            <a:spLocks noChangeArrowheads="1"/>
          </p:cNvSpPr>
          <p:nvPr/>
        </p:nvSpPr>
        <p:spPr bwMode="auto">
          <a:xfrm>
            <a:off x="0" y="38862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From the symmetry of the problem, the charge will be uniformly spread over the outer surface</a:t>
            </a:r>
          </a:p>
        </p:txBody>
      </p:sp>
      <p:graphicFrame>
        <p:nvGraphicFramePr>
          <p:cNvPr id="609307" name="Object 27"/>
          <p:cNvGraphicFramePr>
            <a:graphicFrameLocks noChangeAspect="1"/>
          </p:cNvGraphicFramePr>
          <p:nvPr/>
        </p:nvGraphicFramePr>
        <p:xfrm>
          <a:off x="533400" y="4800600"/>
          <a:ext cx="10572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393480" progId="Equation.DSMT4">
                  <p:embed/>
                </p:oleObj>
              </mc:Choice>
              <mc:Fallback>
                <p:oleObj name="Equation" r:id="rId4" imgW="431640" imgH="393480" progId="Equation.DSMT4">
                  <p:embed/>
                  <p:pic>
                    <p:nvPicPr>
                      <p:cNvPr id="6093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10572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308" name="Object 28"/>
          <p:cNvGraphicFramePr>
            <a:graphicFrameLocks noChangeAspect="1"/>
          </p:cNvGraphicFramePr>
          <p:nvPr/>
        </p:nvGraphicFramePr>
        <p:xfrm>
          <a:off x="1600200" y="4800600"/>
          <a:ext cx="2146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469800" progId="Equation.DSMT4">
                  <p:embed/>
                </p:oleObj>
              </mc:Choice>
              <mc:Fallback>
                <p:oleObj name="Equation" r:id="rId6" imgW="876240" imgH="469800" progId="Equation.DSMT4">
                  <p:embed/>
                  <p:pic>
                    <p:nvPicPr>
                      <p:cNvPr id="6093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00600"/>
                        <a:ext cx="21463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309" name="Object 29"/>
          <p:cNvGraphicFramePr>
            <a:graphicFrameLocks noChangeAspect="1"/>
          </p:cNvGraphicFramePr>
          <p:nvPr/>
        </p:nvGraphicFramePr>
        <p:xfrm>
          <a:off x="3733800" y="4968875"/>
          <a:ext cx="18049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6093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68875"/>
                        <a:ext cx="1804988" cy="4413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311" name="Text Box 31"/>
          <p:cNvSpPr txBox="1">
            <a:spLocks noChangeArrowheads="1"/>
          </p:cNvSpPr>
          <p:nvPr/>
        </p:nvSpPr>
        <p:spPr bwMode="auto">
          <a:xfrm>
            <a:off x="0" y="56388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CC"/>
                </a:solidFill>
              </a:rPr>
              <a:t>The electric field: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electric field in the cavity and in the conductor is zero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electric field outside the conductor can be found from Gauss’s Law</a:t>
            </a:r>
          </a:p>
        </p:txBody>
      </p:sp>
      <p:graphicFrame>
        <p:nvGraphicFramePr>
          <p:cNvPr id="609312" name="Object 32"/>
          <p:cNvGraphicFramePr>
            <a:graphicFrameLocks noChangeAspect="1"/>
          </p:cNvGraphicFramePr>
          <p:nvPr/>
        </p:nvGraphicFramePr>
        <p:xfrm>
          <a:off x="5729288" y="4781550"/>
          <a:ext cx="19288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431640" progId="Equation.DSMT4">
                  <p:embed/>
                </p:oleObj>
              </mc:Choice>
              <mc:Fallback>
                <p:oleObj name="Equation" r:id="rId10" imgW="787320" imgH="431640" progId="Equation.DSMT4">
                  <p:embed/>
                  <p:pic>
                    <p:nvPicPr>
                      <p:cNvPr id="6093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4781550"/>
                        <a:ext cx="1928812" cy="9382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1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9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9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9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9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02" grpId="0" animBg="1"/>
      <p:bldP spid="609293" grpId="0" animBg="1"/>
      <p:bldP spid="609304" grpId="0" build="p"/>
      <p:bldP spid="609305" grpId="0" build="p"/>
      <p:bldP spid="6093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9" name="Text Box 69"/>
          <p:cNvSpPr txBox="1">
            <a:spLocks noChangeArrowheads="1"/>
          </p:cNvSpPr>
          <p:nvPr/>
        </p:nvSpPr>
        <p:spPr bwMode="auto">
          <a:xfrm>
            <a:off x="0" y="2057400"/>
            <a:ext cx="5943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Electric fields produce forces; forces do work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Since the electric fields are doing work,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they must have potential energy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amount of work done is the change in the potential energy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force can be calculated from the charge and the electric field</a:t>
            </a:r>
          </a:p>
        </p:txBody>
      </p:sp>
      <p:graphicFrame>
        <p:nvGraphicFramePr>
          <p:cNvPr id="614470" name="Object 70"/>
          <p:cNvGraphicFramePr>
            <a:graphicFrameLocks noChangeAspect="1"/>
          </p:cNvGraphicFramePr>
          <p:nvPr/>
        </p:nvGraphicFramePr>
        <p:xfrm>
          <a:off x="7162800" y="2133600"/>
          <a:ext cx="13700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133600"/>
                        <a:ext cx="137001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78" name="Group 78"/>
          <p:cNvGrpSpPr>
            <a:grpSpLocks/>
          </p:cNvGrpSpPr>
          <p:nvPr/>
        </p:nvGrpSpPr>
        <p:grpSpPr bwMode="auto">
          <a:xfrm>
            <a:off x="5935663" y="3200400"/>
            <a:ext cx="2743200" cy="1524000"/>
            <a:chOff x="3739" y="1872"/>
            <a:chExt cx="1728" cy="960"/>
          </a:xfrm>
        </p:grpSpPr>
        <p:sp>
          <p:nvSpPr>
            <p:cNvPr id="614472" name="Line 72"/>
            <p:cNvSpPr>
              <a:spLocks noChangeShapeType="1"/>
            </p:cNvSpPr>
            <p:nvPr/>
          </p:nvSpPr>
          <p:spPr bwMode="auto">
            <a:xfrm>
              <a:off x="3744" y="187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3" name="Line 73"/>
            <p:cNvSpPr>
              <a:spLocks noChangeShapeType="1"/>
            </p:cNvSpPr>
            <p:nvPr/>
          </p:nvSpPr>
          <p:spPr bwMode="auto">
            <a:xfrm>
              <a:off x="3739" y="211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4" name="Line 74"/>
            <p:cNvSpPr>
              <a:spLocks noChangeShapeType="1"/>
            </p:cNvSpPr>
            <p:nvPr/>
          </p:nvSpPr>
          <p:spPr bwMode="auto">
            <a:xfrm>
              <a:off x="3739" y="235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5" name="Line 75"/>
            <p:cNvSpPr>
              <a:spLocks noChangeShapeType="1"/>
            </p:cNvSpPr>
            <p:nvPr/>
          </p:nvSpPr>
          <p:spPr bwMode="auto">
            <a:xfrm>
              <a:off x="3739" y="259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6" name="Line 76"/>
            <p:cNvSpPr>
              <a:spLocks noChangeShapeType="1"/>
            </p:cNvSpPr>
            <p:nvPr/>
          </p:nvSpPr>
          <p:spPr bwMode="auto">
            <a:xfrm>
              <a:off x="3739" y="283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79" name="Text Box 79"/>
          <p:cNvSpPr txBox="1">
            <a:spLocks noChangeArrowheads="1"/>
          </p:cNvSpPr>
          <p:nvPr/>
        </p:nvSpPr>
        <p:spPr bwMode="auto">
          <a:xfrm>
            <a:off x="54864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14480" name="Line 80"/>
          <p:cNvSpPr>
            <a:spLocks noChangeShapeType="1"/>
          </p:cNvSpPr>
          <p:nvPr/>
        </p:nvSpPr>
        <p:spPr bwMode="auto">
          <a:xfrm>
            <a:off x="6096000" y="3657600"/>
            <a:ext cx="2286000" cy="838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1" name="Text Box 81"/>
          <p:cNvSpPr txBox="1">
            <a:spLocks noChangeArrowheads="1"/>
          </p:cNvSpPr>
          <p:nvPr/>
        </p:nvSpPr>
        <p:spPr bwMode="auto">
          <a:xfrm>
            <a:off x="86106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614477" name="Oval 77"/>
          <p:cNvSpPr>
            <a:spLocks noChangeArrowheads="1"/>
          </p:cNvSpPr>
          <p:nvPr/>
        </p:nvSpPr>
        <p:spPr bwMode="auto">
          <a:xfrm>
            <a:off x="5715000" y="3352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4482" name="Text Box 82"/>
          <p:cNvSpPr txBox="1">
            <a:spLocks noChangeArrowheads="1"/>
          </p:cNvSpPr>
          <p:nvPr/>
        </p:nvSpPr>
        <p:spPr bwMode="auto">
          <a:xfrm>
            <a:off x="78486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</a:t>
            </a:r>
          </a:p>
        </p:txBody>
      </p:sp>
      <p:graphicFrame>
        <p:nvGraphicFramePr>
          <p:cNvPr id="614483" name="Object 83"/>
          <p:cNvGraphicFramePr>
            <a:graphicFrameLocks noChangeAspect="1"/>
          </p:cNvGraphicFramePr>
          <p:nvPr/>
        </p:nvGraphicFramePr>
        <p:xfrm>
          <a:off x="6019800" y="2590800"/>
          <a:ext cx="27400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177480" progId="Equation.DSMT4">
                  <p:embed/>
                </p:oleObj>
              </mc:Choice>
              <mc:Fallback>
                <p:oleObj name="Equation" r:id="rId5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90800"/>
                        <a:ext cx="27400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4" name="Object 84"/>
          <p:cNvGraphicFramePr>
            <a:graphicFrameLocks noChangeAspect="1"/>
          </p:cNvGraphicFramePr>
          <p:nvPr/>
        </p:nvGraphicFramePr>
        <p:xfrm>
          <a:off x="2667000" y="4243388"/>
          <a:ext cx="20208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431640" progId="Equation.DSMT4">
                  <p:embed/>
                </p:oleObj>
              </mc:Choice>
              <mc:Fallback>
                <p:oleObj name="Equation" r:id="rId7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43388"/>
                        <a:ext cx="20208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6" name="Text Box 86"/>
          <p:cNvSpPr txBox="1">
            <a:spLocks noChangeArrowheads="1"/>
          </p:cNvSpPr>
          <p:nvPr/>
        </p:nvSpPr>
        <p:spPr bwMode="auto">
          <a:xfrm>
            <a:off x="1701800" y="303074"/>
            <a:ext cx="6680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Electric Potential Energy</a:t>
            </a:r>
          </a:p>
        </p:txBody>
      </p:sp>
      <p:sp>
        <p:nvSpPr>
          <p:cNvPr id="614487" name="Text Box 87"/>
          <p:cNvSpPr txBox="1">
            <a:spLocks noChangeArrowheads="1"/>
          </p:cNvSpPr>
          <p:nvPr/>
        </p:nvSpPr>
        <p:spPr bwMode="auto">
          <a:xfrm>
            <a:off x="152400" y="5105400"/>
            <a:ext cx="685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If the path or the electric field are </a:t>
            </a:r>
            <a:r>
              <a:rPr lang="en-US" sz="2400" u="sng">
                <a:solidFill>
                  <a:schemeClr val="accent2"/>
                </a:solidFill>
              </a:rPr>
              <a:t>not</a:t>
            </a:r>
            <a:r>
              <a:rPr lang="en-US" sz="2400">
                <a:solidFill>
                  <a:schemeClr val="accent2"/>
                </a:solidFill>
              </a:rPr>
              <a:t> straight lines, we can get the change in energy by integration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Divide it into little steps of size </a:t>
            </a:r>
            <a:r>
              <a:rPr lang="en-US" sz="2400" i="1">
                <a:solidFill>
                  <a:schemeClr val="accent2"/>
                </a:solidFill>
              </a:rPr>
              <a:t>d</a:t>
            </a:r>
            <a:r>
              <a:rPr lang="en-US" sz="2400" b="1">
                <a:solidFill>
                  <a:schemeClr val="accent2"/>
                </a:solidFill>
              </a:rPr>
              <a:t>s</a:t>
            </a:r>
            <a:endParaRPr lang="en-US" sz="24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Add up all the little steps</a:t>
            </a:r>
          </a:p>
        </p:txBody>
      </p:sp>
      <p:sp>
        <p:nvSpPr>
          <p:cNvPr id="614488" name="Freeform 88"/>
          <p:cNvSpPr>
            <a:spLocks/>
          </p:cNvSpPr>
          <p:nvPr/>
        </p:nvSpPr>
        <p:spPr bwMode="auto">
          <a:xfrm>
            <a:off x="6019800" y="3733800"/>
            <a:ext cx="2362200" cy="990600"/>
          </a:xfrm>
          <a:custGeom>
            <a:avLst/>
            <a:gdLst>
              <a:gd name="T0" fmla="*/ 0 w 1488"/>
              <a:gd name="T1" fmla="*/ 0 h 624"/>
              <a:gd name="T2" fmla="*/ 528 w 1488"/>
              <a:gd name="T3" fmla="*/ 528 h 624"/>
              <a:gd name="T4" fmla="*/ 1488 w 1488"/>
              <a:gd name="T5" fmla="*/ 576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624">
                <a:moveTo>
                  <a:pt x="0" y="0"/>
                </a:moveTo>
                <a:cubicBezTo>
                  <a:pt x="140" y="216"/>
                  <a:pt x="280" y="432"/>
                  <a:pt x="528" y="528"/>
                </a:cubicBezTo>
                <a:cubicBezTo>
                  <a:pt x="776" y="624"/>
                  <a:pt x="1132" y="600"/>
                  <a:pt x="1488" y="576"/>
                </a:cubicBezTo>
              </a:path>
            </a:pathLst>
          </a:custGeom>
          <a:noFill/>
          <a:ln w="28575" cmpd="sng">
            <a:solidFill>
              <a:srgbClr val="9900CC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9" name="Oval 89"/>
          <p:cNvSpPr>
            <a:spLocks noChangeArrowheads="1"/>
          </p:cNvSpPr>
          <p:nvPr/>
        </p:nvSpPr>
        <p:spPr bwMode="auto">
          <a:xfrm>
            <a:off x="5715000" y="3352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graphicFrame>
        <p:nvGraphicFramePr>
          <p:cNvPr id="614490" name="Object 90"/>
          <p:cNvGraphicFramePr>
            <a:graphicFrameLocks noChangeAspect="1"/>
          </p:cNvGraphicFramePr>
          <p:nvPr/>
        </p:nvGraphicFramePr>
        <p:xfrm>
          <a:off x="6248400" y="5562600"/>
          <a:ext cx="21764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840" imgH="203040" progId="Equation.DSMT4">
                  <p:embed/>
                </p:oleObj>
              </mc:Choice>
              <mc:Fallback>
                <p:oleObj name="Equation" r:id="rId9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21764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1" name="Object 91"/>
          <p:cNvGraphicFramePr>
            <a:graphicFrameLocks noChangeAspect="1"/>
          </p:cNvGraphicFramePr>
          <p:nvPr/>
        </p:nvGraphicFramePr>
        <p:xfrm>
          <a:off x="5895975" y="6165850"/>
          <a:ext cx="2425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279360" progId="Equation.DSMT4">
                  <p:embed/>
                </p:oleObj>
              </mc:Choice>
              <mc:Fallback>
                <p:oleObj name="Equation" r:id="rId11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6165850"/>
                        <a:ext cx="24257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2" name="Line 92"/>
          <p:cNvSpPr>
            <a:spLocks noChangeShapeType="1"/>
          </p:cNvSpPr>
          <p:nvPr/>
        </p:nvSpPr>
        <p:spPr bwMode="auto">
          <a:xfrm>
            <a:off x="6604000" y="4445000"/>
            <a:ext cx="152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3" name="Text Box 93"/>
          <p:cNvSpPr txBox="1">
            <a:spLocks noChangeArrowheads="1"/>
          </p:cNvSpPr>
          <p:nvPr/>
        </p:nvSpPr>
        <p:spPr bwMode="auto">
          <a:xfrm>
            <a:off x="62484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d</a:t>
            </a:r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378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0833 0.15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25 0.15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1788 0.02662 0.05555 0.13333 0.10694 0.15926 C 0.15833 0.18519 0.26632 0.15625 0.30833 0.15556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9" grpId="0" build="p"/>
      <p:bldP spid="614479" grpId="0"/>
      <p:bldP spid="614479" grpId="1"/>
      <p:bldP spid="614480" grpId="0" animBg="1"/>
      <p:bldP spid="614481" grpId="0"/>
      <p:bldP spid="614477" grpId="0" animBg="1"/>
      <p:bldP spid="614477" grpId="1" animBg="1"/>
      <p:bldP spid="614482" grpId="0"/>
      <p:bldP spid="614487" grpId="0" build="p"/>
      <p:bldP spid="614488" grpId="0" animBg="1"/>
      <p:bldP spid="614489" grpId="0" animBg="1"/>
      <p:bldP spid="614489" grpId="1" animBg="1"/>
      <p:bldP spid="614492" grpId="0" animBg="1"/>
      <p:bldP spid="6144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9763" y="1676400"/>
          <a:ext cx="7315200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805" imgH="2452742" progId="Word.Document.12">
                  <p:embed/>
                </p:oleObj>
              </mc:Choice>
              <mc:Fallback>
                <p:oleObj name="Document" r:id="rId2" imgW="5491805" imgH="2452742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9763" y="1676400"/>
                        <a:ext cx="7315200" cy="326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299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Serway</a:t>
            </a:r>
            <a:r>
              <a:rPr lang="en-US" dirty="0">
                <a:solidFill>
                  <a:srgbClr val="FF0000"/>
                </a:solidFill>
              </a:rPr>
              <a:t> 24-34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4397"/>
            <a:ext cx="8629844" cy="23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988340"/>
              </p:ext>
            </p:extLst>
          </p:nvPr>
        </p:nvGraphicFramePr>
        <p:xfrm>
          <a:off x="228599" y="1219200"/>
          <a:ext cx="838711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900569" progId="Word.Document.12">
                  <p:embed/>
                </p:oleObj>
              </mc:Choice>
              <mc:Fallback>
                <p:oleObj name="Document" r:id="rId3" imgW="5483860" imgH="900569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9" y="1219200"/>
                        <a:ext cx="838711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3581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</p:spTree>
    <p:extLst>
      <p:ext uri="{BB962C8B-B14F-4D97-AF65-F5344CB8AC3E}">
        <p14:creationId xmlns:p14="http://schemas.microsoft.com/office/powerpoint/2010/main" val="151149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Conductors and Batteries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0" y="3035300"/>
            <a:ext cx="662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9900"/>
                </a:solidFill>
              </a:rPr>
              <a:t>A </a:t>
            </a:r>
            <a:r>
              <a:rPr lang="en-US" sz="2400" i="1">
                <a:solidFill>
                  <a:srgbClr val="009900"/>
                </a:solidFill>
              </a:rPr>
              <a:t>battery</a:t>
            </a:r>
            <a:r>
              <a:rPr lang="en-US" sz="2400">
                <a:solidFill>
                  <a:srgbClr val="009900"/>
                </a:solidFill>
              </a:rPr>
              <a:t> or </a:t>
            </a:r>
            <a:r>
              <a:rPr lang="en-US" sz="2400" i="1">
                <a:solidFill>
                  <a:srgbClr val="009900"/>
                </a:solidFill>
              </a:rPr>
              <a:t>cell</a:t>
            </a:r>
            <a:r>
              <a:rPr lang="en-US" sz="2400">
                <a:solidFill>
                  <a:srgbClr val="009900"/>
                </a:solidFill>
              </a:rPr>
              <a:t> is a device that creates a fixed potential difference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circuit symbol for a battery looks like this: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long side is at higher potential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It is labeled by the potential difference</a:t>
            </a:r>
          </a:p>
        </p:txBody>
      </p:sp>
      <p:graphicFrame>
        <p:nvGraphicFramePr>
          <p:cNvPr id="619524" name="Object 4"/>
          <p:cNvGraphicFramePr>
            <a:graphicFrameLocks noChangeAspect="1"/>
          </p:cNvGraphicFramePr>
          <p:nvPr/>
        </p:nvGraphicFramePr>
        <p:xfrm>
          <a:off x="5791200" y="6858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79360" progId="Equation.DSMT4">
                  <p:embed/>
                </p:oleObj>
              </mc:Choice>
              <mc:Fallback>
                <p:oleObj name="Equation" r:id="rId3" imgW="9014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85800"/>
                        <a:ext cx="2206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548" name="Picture 28" descr="j02372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124200"/>
            <a:ext cx="13303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9553" name="Group 33"/>
          <p:cNvGrpSpPr>
            <a:grpSpLocks/>
          </p:cNvGrpSpPr>
          <p:nvPr/>
        </p:nvGrpSpPr>
        <p:grpSpPr bwMode="auto">
          <a:xfrm>
            <a:off x="5943600" y="3886200"/>
            <a:ext cx="457200" cy="228600"/>
            <a:chOff x="2736" y="1632"/>
            <a:chExt cx="288" cy="144"/>
          </a:xfrm>
        </p:grpSpPr>
        <p:sp>
          <p:nvSpPr>
            <p:cNvPr id="619549" name="Line 29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0" name="Line 30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1" name="Line 31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2" name="Line 32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554" name="Text Box 34"/>
          <p:cNvSpPr txBox="1">
            <a:spLocks noChangeArrowheads="1"/>
          </p:cNvSpPr>
          <p:nvPr/>
        </p:nvSpPr>
        <p:spPr bwMode="auto">
          <a:xfrm>
            <a:off x="6248400" y="3810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1.5 V</a:t>
            </a:r>
          </a:p>
        </p:txBody>
      </p:sp>
      <p:sp>
        <p:nvSpPr>
          <p:cNvPr id="619555" name="Text Box 35"/>
          <p:cNvSpPr txBox="1">
            <a:spLocks noChangeArrowheads="1"/>
          </p:cNvSpPr>
          <p:nvPr/>
        </p:nvSpPr>
        <p:spPr bwMode="auto">
          <a:xfrm>
            <a:off x="0" y="7620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A conductor has zero electric field inside it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Therefore, conductors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always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have constant 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A wire is a thin, flexible conductor:  circuit diagram looks like this: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A switch is a wire that can be connected or disconnected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19556" name="Object 36"/>
          <p:cNvGraphicFramePr>
            <a:graphicFrameLocks noChangeAspect="1"/>
          </p:cNvGraphicFramePr>
          <p:nvPr/>
        </p:nvGraphicFramePr>
        <p:xfrm>
          <a:off x="8001000" y="762000"/>
          <a:ext cx="5905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59055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9560" name="Group 40"/>
          <p:cNvGrpSpPr>
            <a:grpSpLocks/>
          </p:cNvGrpSpPr>
          <p:nvPr/>
        </p:nvGrpSpPr>
        <p:grpSpPr bwMode="auto">
          <a:xfrm>
            <a:off x="5867400" y="1905000"/>
            <a:ext cx="2971800" cy="533400"/>
            <a:chOff x="3600" y="1248"/>
            <a:chExt cx="1872" cy="336"/>
          </a:xfrm>
        </p:grpSpPr>
        <p:sp>
          <p:nvSpPr>
            <p:cNvPr id="619557" name="Line 37"/>
            <p:cNvSpPr>
              <a:spLocks noChangeShapeType="1"/>
            </p:cNvSpPr>
            <p:nvPr/>
          </p:nvSpPr>
          <p:spPr bwMode="auto">
            <a:xfrm>
              <a:off x="3600" y="1248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8" name="Line 38"/>
            <p:cNvSpPr>
              <a:spLocks noChangeShapeType="1"/>
            </p:cNvSpPr>
            <p:nvPr/>
          </p:nvSpPr>
          <p:spPr bwMode="auto">
            <a:xfrm flipV="1">
              <a:off x="4800" y="124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9" name="Line 39"/>
            <p:cNvSpPr>
              <a:spLocks noChangeShapeType="1"/>
            </p:cNvSpPr>
            <p:nvPr/>
          </p:nvSpPr>
          <p:spPr bwMode="auto">
            <a:xfrm>
              <a:off x="4800" y="15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592" name="Group 72"/>
          <p:cNvGrpSpPr>
            <a:grpSpLocks/>
          </p:cNvGrpSpPr>
          <p:nvPr/>
        </p:nvGrpSpPr>
        <p:grpSpPr bwMode="auto">
          <a:xfrm>
            <a:off x="5638800" y="5181600"/>
            <a:ext cx="3352800" cy="1676400"/>
            <a:chOff x="3552" y="2928"/>
            <a:chExt cx="2112" cy="1056"/>
          </a:xfrm>
        </p:grpSpPr>
        <p:grpSp>
          <p:nvGrpSpPr>
            <p:cNvPr id="619561" name="Group 41"/>
            <p:cNvGrpSpPr>
              <a:grpSpLocks/>
            </p:cNvGrpSpPr>
            <p:nvPr/>
          </p:nvGrpSpPr>
          <p:grpSpPr bwMode="auto">
            <a:xfrm>
              <a:off x="5376" y="3120"/>
              <a:ext cx="288" cy="144"/>
              <a:chOff x="1872" y="3408"/>
              <a:chExt cx="288" cy="144"/>
            </a:xfrm>
          </p:grpSpPr>
          <p:sp>
            <p:nvSpPr>
              <p:cNvPr id="619562" name="Line 42"/>
              <p:cNvSpPr>
                <a:spLocks noChangeShapeType="1"/>
              </p:cNvSpPr>
              <p:nvPr/>
            </p:nvSpPr>
            <p:spPr bwMode="auto">
              <a:xfrm>
                <a:off x="1872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63" name="Line 43"/>
              <p:cNvSpPr>
                <a:spLocks noChangeShapeType="1"/>
              </p:cNvSpPr>
              <p:nvPr/>
            </p:nvSpPr>
            <p:spPr bwMode="auto">
              <a:xfrm>
                <a:off x="1920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64" name="Line 44"/>
              <p:cNvSpPr>
                <a:spLocks noChangeShapeType="1"/>
              </p:cNvSpPr>
              <p:nvPr/>
            </p:nvSpPr>
            <p:spPr bwMode="auto">
              <a:xfrm>
                <a:off x="1968" y="3552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65" name="Line 45"/>
              <p:cNvSpPr>
                <a:spLocks noChangeShapeType="1"/>
              </p:cNvSpPr>
              <p:nvPr/>
            </p:nvSpPr>
            <p:spPr bwMode="auto">
              <a:xfrm flipV="1">
                <a:off x="2016" y="340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67" name="Line 47"/>
            <p:cNvSpPr>
              <a:spLocks noChangeShapeType="1"/>
            </p:cNvSpPr>
            <p:nvPr/>
          </p:nvSpPr>
          <p:spPr bwMode="auto">
            <a:xfrm>
              <a:off x="4320" y="2928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68" name="Line 48"/>
            <p:cNvSpPr>
              <a:spLocks noChangeShapeType="1"/>
            </p:cNvSpPr>
            <p:nvPr/>
          </p:nvSpPr>
          <p:spPr bwMode="auto">
            <a:xfrm flipV="1">
              <a:off x="4320" y="321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69" name="Line 49"/>
            <p:cNvSpPr>
              <a:spLocks noChangeShapeType="1"/>
            </p:cNvSpPr>
            <p:nvPr/>
          </p:nvSpPr>
          <p:spPr bwMode="auto">
            <a:xfrm flipV="1">
              <a:off x="5520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9570" name="Group 50"/>
            <p:cNvGrpSpPr>
              <a:grpSpLocks/>
            </p:cNvGrpSpPr>
            <p:nvPr/>
          </p:nvGrpSpPr>
          <p:grpSpPr bwMode="auto">
            <a:xfrm>
              <a:off x="4176" y="3120"/>
              <a:ext cx="288" cy="144"/>
              <a:chOff x="2736" y="1632"/>
              <a:chExt cx="288" cy="144"/>
            </a:xfrm>
          </p:grpSpPr>
          <p:sp>
            <p:nvSpPr>
              <p:cNvPr id="619571" name="Line 51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2" name="Line 52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3" name="Line 53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4" name="Line 54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75" name="Text Box 55"/>
            <p:cNvSpPr txBox="1">
              <a:spLocks noChangeArrowheads="1"/>
            </p:cNvSpPr>
            <p:nvPr/>
          </p:nvSpPr>
          <p:spPr bwMode="auto">
            <a:xfrm>
              <a:off x="3552" y="307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1 V</a:t>
              </a:r>
            </a:p>
          </p:txBody>
        </p:sp>
        <p:grpSp>
          <p:nvGrpSpPr>
            <p:cNvPr id="619576" name="Group 56"/>
            <p:cNvGrpSpPr>
              <a:grpSpLocks/>
            </p:cNvGrpSpPr>
            <p:nvPr/>
          </p:nvGrpSpPr>
          <p:grpSpPr bwMode="auto">
            <a:xfrm>
              <a:off x="4608" y="3120"/>
              <a:ext cx="288" cy="144"/>
              <a:chOff x="2736" y="1632"/>
              <a:chExt cx="288" cy="144"/>
            </a:xfrm>
          </p:grpSpPr>
          <p:sp>
            <p:nvSpPr>
              <p:cNvPr id="619577" name="Line 57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8" name="Line 58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9" name="Line 59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0" name="Line 60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81" name="Text Box 61"/>
            <p:cNvSpPr txBox="1">
              <a:spLocks noChangeArrowheads="1"/>
            </p:cNvSpPr>
            <p:nvPr/>
          </p:nvSpPr>
          <p:spPr bwMode="auto">
            <a:xfrm>
              <a:off x="4752" y="307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3 V</a:t>
              </a:r>
            </a:p>
          </p:txBody>
        </p:sp>
        <p:grpSp>
          <p:nvGrpSpPr>
            <p:cNvPr id="619582" name="Group 62"/>
            <p:cNvGrpSpPr>
              <a:grpSpLocks/>
            </p:cNvGrpSpPr>
            <p:nvPr/>
          </p:nvGrpSpPr>
          <p:grpSpPr bwMode="auto">
            <a:xfrm flipV="1">
              <a:off x="4176" y="3552"/>
              <a:ext cx="288" cy="144"/>
              <a:chOff x="2736" y="1632"/>
              <a:chExt cx="288" cy="144"/>
            </a:xfrm>
          </p:grpSpPr>
          <p:sp>
            <p:nvSpPr>
              <p:cNvPr id="619583" name="Line 63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4" name="Line 64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5" name="Line 65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6" name="Line 66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87" name="Text Box 67"/>
            <p:cNvSpPr txBox="1">
              <a:spLocks noChangeArrowheads="1"/>
            </p:cNvSpPr>
            <p:nvPr/>
          </p:nvSpPr>
          <p:spPr bwMode="auto">
            <a:xfrm>
              <a:off x="4320" y="350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9 V</a:t>
              </a:r>
            </a:p>
          </p:txBody>
        </p:sp>
        <p:sp>
          <p:nvSpPr>
            <p:cNvPr id="619588" name="Line 68"/>
            <p:cNvSpPr>
              <a:spLocks noChangeShapeType="1"/>
            </p:cNvSpPr>
            <p:nvPr/>
          </p:nvSpPr>
          <p:spPr bwMode="auto">
            <a:xfrm flipV="1">
              <a:off x="4752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89" name="Line 69"/>
            <p:cNvSpPr>
              <a:spLocks noChangeShapeType="1"/>
            </p:cNvSpPr>
            <p:nvPr/>
          </p:nvSpPr>
          <p:spPr bwMode="auto">
            <a:xfrm flipV="1">
              <a:off x="4320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90" name="Oval 70"/>
            <p:cNvSpPr>
              <a:spLocks noChangeArrowheads="1"/>
            </p:cNvSpPr>
            <p:nvPr/>
          </p:nvSpPr>
          <p:spPr bwMode="auto">
            <a:xfrm>
              <a:off x="4296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91" name="Text Box 71"/>
            <p:cNvSpPr txBox="1">
              <a:spLocks noChangeArrowheads="1"/>
            </p:cNvSpPr>
            <p:nvPr/>
          </p:nvSpPr>
          <p:spPr bwMode="auto">
            <a:xfrm>
              <a:off x="4128" y="369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</a:rPr>
                <a:t>X</a:t>
              </a:r>
            </a:p>
          </p:txBody>
        </p:sp>
      </p:grpSp>
      <p:sp>
        <p:nvSpPr>
          <p:cNvPr id="619593" name="Text Box 73"/>
          <p:cNvSpPr txBox="1">
            <a:spLocks noChangeArrowheads="1"/>
          </p:cNvSpPr>
          <p:nvPr/>
        </p:nvSpPr>
        <p:spPr bwMode="auto">
          <a:xfrm>
            <a:off x="0" y="5105400"/>
            <a:ext cx="5638800" cy="11874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What is the potential at point </a:t>
            </a:r>
            <a:r>
              <a:rPr lang="en-US" sz="2400" i="1"/>
              <a:t>X</a:t>
            </a:r>
            <a:r>
              <a:rPr lang="en-US" sz="2400"/>
              <a:t>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11 V	B) -11 V	C) +10 V</a:t>
            </a:r>
            <a:endParaRPr lang="en-US" sz="2400" i="1"/>
          </a:p>
          <a:p>
            <a:r>
              <a:rPr lang="en-US" sz="2400">
                <a:sym typeface="Symbol" pitchFamily="18" charset="2"/>
              </a:rPr>
              <a:t>D) – 10 V	E) +8 V</a:t>
            </a:r>
            <a:r>
              <a:rPr lang="en-US" sz="2400" i="1">
                <a:sym typeface="Symbol" pitchFamily="18" charset="2"/>
              </a:rPr>
              <a:t>	</a:t>
            </a:r>
            <a:r>
              <a:rPr lang="en-US" sz="2400">
                <a:sym typeface="Symbol" pitchFamily="18" charset="2"/>
              </a:rPr>
              <a:t>F) -8 V</a:t>
            </a:r>
          </a:p>
        </p:txBody>
      </p:sp>
      <p:sp>
        <p:nvSpPr>
          <p:cNvPr id="619594" name="Text Box 74"/>
          <p:cNvSpPr txBox="1">
            <a:spLocks noChangeArrowheads="1"/>
          </p:cNvSpPr>
          <p:nvPr/>
        </p:nvSpPr>
        <p:spPr bwMode="auto">
          <a:xfrm>
            <a:off x="6553200" y="4343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0 V</a:t>
            </a:r>
          </a:p>
        </p:txBody>
      </p:sp>
      <p:sp>
        <p:nvSpPr>
          <p:cNvPr id="619595" name="Line 75"/>
          <p:cNvSpPr>
            <a:spLocks noChangeShapeType="1"/>
          </p:cNvSpPr>
          <p:nvPr/>
        </p:nvSpPr>
        <p:spPr bwMode="auto">
          <a:xfrm>
            <a:off x="7467600" y="4724400"/>
            <a:ext cx="1219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96" name="Line 76"/>
          <p:cNvSpPr>
            <a:spLocks noChangeShapeType="1"/>
          </p:cNvSpPr>
          <p:nvPr/>
        </p:nvSpPr>
        <p:spPr bwMode="auto">
          <a:xfrm flipH="1">
            <a:off x="6858000" y="4800600"/>
            <a:ext cx="152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97" name="Text Box 77"/>
          <p:cNvSpPr txBox="1">
            <a:spLocks noChangeArrowheads="1"/>
          </p:cNvSpPr>
          <p:nvPr/>
        </p:nvSpPr>
        <p:spPr bwMode="auto">
          <a:xfrm>
            <a:off x="5486400" y="579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 – 1 V</a:t>
            </a:r>
          </a:p>
        </p:txBody>
      </p:sp>
      <p:sp>
        <p:nvSpPr>
          <p:cNvPr id="619598" name="Line 78"/>
          <p:cNvSpPr>
            <a:spLocks noChangeShapeType="1"/>
          </p:cNvSpPr>
          <p:nvPr/>
        </p:nvSpPr>
        <p:spPr bwMode="auto">
          <a:xfrm flipV="1">
            <a:off x="6553200" y="59436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99" name="Text Box 79"/>
          <p:cNvSpPr txBox="1">
            <a:spLocks noChangeArrowheads="1"/>
          </p:cNvSpPr>
          <p:nvPr/>
        </p:nvSpPr>
        <p:spPr bwMode="auto">
          <a:xfrm>
            <a:off x="5486400" y="632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 + 8 V</a:t>
            </a:r>
          </a:p>
        </p:txBody>
      </p:sp>
      <p:sp>
        <p:nvSpPr>
          <p:cNvPr id="619600" name="Line 80"/>
          <p:cNvSpPr>
            <a:spLocks noChangeShapeType="1"/>
          </p:cNvSpPr>
          <p:nvPr/>
        </p:nvSpPr>
        <p:spPr bwMode="auto">
          <a:xfrm flipV="1">
            <a:off x="6553200" y="64770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01" name="AutoShape 81"/>
          <p:cNvSpPr>
            <a:spLocks noChangeArrowheads="1"/>
          </p:cNvSpPr>
          <p:nvPr/>
        </p:nvSpPr>
        <p:spPr bwMode="auto">
          <a:xfrm>
            <a:off x="1905000" y="5867400"/>
            <a:ext cx="10668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614" name="Group 94"/>
          <p:cNvGrpSpPr>
            <a:grpSpLocks/>
          </p:cNvGrpSpPr>
          <p:nvPr/>
        </p:nvGrpSpPr>
        <p:grpSpPr bwMode="auto">
          <a:xfrm>
            <a:off x="990600" y="2286000"/>
            <a:ext cx="1066800" cy="266700"/>
            <a:chOff x="624" y="1440"/>
            <a:chExt cx="672" cy="168"/>
          </a:xfrm>
        </p:grpSpPr>
        <p:sp>
          <p:nvSpPr>
            <p:cNvPr id="619603" name="Line 83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2" name="Oval 82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04" name="Line 84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5" name="Oval 85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06" name="Line 86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618" name="Group 98"/>
          <p:cNvGrpSpPr>
            <a:grpSpLocks/>
          </p:cNvGrpSpPr>
          <p:nvPr/>
        </p:nvGrpSpPr>
        <p:grpSpPr bwMode="auto">
          <a:xfrm>
            <a:off x="3200400" y="2451100"/>
            <a:ext cx="1066800" cy="101600"/>
            <a:chOff x="2016" y="1544"/>
            <a:chExt cx="672" cy="64"/>
          </a:xfrm>
        </p:grpSpPr>
        <p:sp>
          <p:nvSpPr>
            <p:cNvPr id="619609" name="Line 89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10" name="Oval 90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11" name="Line 91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12" name="Oval 92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13" name="Line 93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616" name="Text Box 96"/>
          <p:cNvSpPr txBox="1">
            <a:spLocks noChangeArrowheads="1"/>
          </p:cNvSpPr>
          <p:nvPr/>
        </p:nvSpPr>
        <p:spPr bwMode="auto">
          <a:xfrm>
            <a:off x="685800" y="2667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open switch</a:t>
            </a:r>
          </a:p>
        </p:txBody>
      </p:sp>
      <p:sp>
        <p:nvSpPr>
          <p:cNvPr id="619617" name="Text Box 97"/>
          <p:cNvSpPr txBox="1">
            <a:spLocks noChangeArrowheads="1"/>
          </p:cNvSpPr>
          <p:nvPr/>
        </p:nvSpPr>
        <p:spPr bwMode="auto">
          <a:xfrm>
            <a:off x="2743200" y="2590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closed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9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9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uiExpand="1" build="p"/>
      <p:bldP spid="619555" grpId="0" uiExpand="1" build="p"/>
      <p:bldP spid="619593" grpId="0" animBg="1"/>
      <p:bldP spid="619594" grpId="0"/>
      <p:bldP spid="619595" grpId="0" animBg="1"/>
      <p:bldP spid="619596" grpId="0" animBg="1"/>
      <p:bldP spid="619597" grpId="0"/>
      <p:bldP spid="619598" grpId="0" animBg="1"/>
      <p:bldP spid="619599" grpId="0"/>
      <p:bldP spid="619600" grpId="0" animBg="1"/>
      <p:bldP spid="619601" grpId="0" animBg="1"/>
      <p:bldP spid="619616" grpId="0"/>
      <p:bldP spid="6196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Conducting Spheres</a:t>
            </a:r>
          </a:p>
        </p:txBody>
      </p:sp>
      <p:sp>
        <p:nvSpPr>
          <p:cNvPr id="624652" name="Text Box 12"/>
          <p:cNvSpPr txBox="1">
            <a:spLocks noChangeArrowheads="1"/>
          </p:cNvSpPr>
          <p:nvPr/>
        </p:nvSpPr>
        <p:spPr bwMode="auto">
          <a:xfrm>
            <a:off x="0" y="762000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Given the charge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on a conducting sphere of radius</a:t>
            </a:r>
            <a:br>
              <a:rPr lang="en-US" sz="240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, what is the potential everywhere?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Outside the sphere, the electric field is the same as</a:t>
            </a:r>
            <a:br>
              <a:rPr lang="en-US" sz="240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for a point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Therefore, so is the 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Inside, the potential is constant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It must be continuous at the boundary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24698" name="Oval 58"/>
          <p:cNvSpPr>
            <a:spLocks noChangeArrowheads="1"/>
          </p:cNvSpPr>
          <p:nvPr/>
        </p:nvSpPr>
        <p:spPr bwMode="auto">
          <a:xfrm>
            <a:off x="6858000" y="7620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9" name="Text Box 59"/>
          <p:cNvSpPr txBox="1">
            <a:spLocks noChangeArrowheads="1"/>
          </p:cNvSpPr>
          <p:nvPr/>
        </p:nvSpPr>
        <p:spPr bwMode="auto">
          <a:xfrm>
            <a:off x="7620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624700" name="Object 60"/>
          <p:cNvGraphicFramePr>
            <a:graphicFrameLocks noChangeAspect="1"/>
          </p:cNvGraphicFramePr>
          <p:nvPr/>
        </p:nvGraphicFramePr>
        <p:xfrm>
          <a:off x="5651500" y="1905000"/>
          <a:ext cx="15557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05000"/>
                        <a:ext cx="15557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1" name="Object 61"/>
          <p:cNvGraphicFramePr>
            <a:graphicFrameLocks noChangeAspect="1"/>
          </p:cNvGraphicFramePr>
          <p:nvPr/>
        </p:nvGraphicFramePr>
        <p:xfrm>
          <a:off x="3810000" y="1828800"/>
          <a:ext cx="14922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14922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2" name="Line 62"/>
          <p:cNvSpPr>
            <a:spLocks noChangeShapeType="1"/>
          </p:cNvSpPr>
          <p:nvPr/>
        </p:nvSpPr>
        <p:spPr bwMode="auto">
          <a:xfrm>
            <a:off x="7924800" y="2286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3" name="Text Box 63"/>
          <p:cNvSpPr txBox="1">
            <a:spLocks noChangeArrowheads="1"/>
          </p:cNvSpPr>
          <p:nvPr/>
        </p:nvSpPr>
        <p:spPr bwMode="auto">
          <a:xfrm>
            <a:off x="81534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R</a:t>
            </a:r>
            <a:endParaRPr lang="en-US" sz="2400" b="1" i="1">
              <a:solidFill>
                <a:schemeClr val="tx1"/>
              </a:solidFill>
              <a:sym typeface="Symbol" pitchFamily="18" charset="2"/>
            </a:endParaRPr>
          </a:p>
        </p:txBody>
      </p:sp>
      <p:graphicFrame>
        <p:nvGraphicFramePr>
          <p:cNvPr id="624704" name="Object 64"/>
          <p:cNvGraphicFramePr>
            <a:graphicFrameLocks noChangeAspect="1"/>
          </p:cNvGraphicFramePr>
          <p:nvPr/>
        </p:nvGraphicFramePr>
        <p:xfrm>
          <a:off x="5105400" y="2819400"/>
          <a:ext cx="35147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482400" progId="Equation.DSMT4">
                  <p:embed/>
                </p:oleObj>
              </mc:Choice>
              <mc:Fallback>
                <p:oleObj name="Equation" r:id="rId7" imgW="1434960" imgH="482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3514725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7" name="Object 67"/>
          <p:cNvGraphicFramePr>
            <a:graphicFrameLocks noChangeAspect="1"/>
          </p:cNvGraphicFramePr>
          <p:nvPr/>
        </p:nvGraphicFramePr>
        <p:xfrm>
          <a:off x="2362200" y="3505200"/>
          <a:ext cx="1835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9160" imgH="393480" progId="Equation.DSMT4">
                  <p:embed/>
                </p:oleObj>
              </mc:Choice>
              <mc:Fallback>
                <p:oleObj name="Equation" r:id="rId9" imgW="749160" imgH="393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05200"/>
                        <a:ext cx="1835150" cy="857250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08" name="Picture 6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810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Sample Problem</a:t>
            </a:r>
          </a:p>
        </p:txBody>
      </p:sp>
      <p:sp>
        <p:nvSpPr>
          <p:cNvPr id="625668" name="Oval 4"/>
          <p:cNvSpPr>
            <a:spLocks noChangeArrowheads="1"/>
          </p:cNvSpPr>
          <p:nvPr/>
        </p:nvSpPr>
        <p:spPr bwMode="auto">
          <a:xfrm>
            <a:off x="6858000" y="7620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7620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5675" name="Text Box 11"/>
          <p:cNvSpPr txBox="1">
            <a:spLocks noChangeArrowheads="1"/>
          </p:cNvSpPr>
          <p:nvPr/>
        </p:nvSpPr>
        <p:spPr bwMode="auto">
          <a:xfrm>
            <a:off x="0" y="1603375"/>
            <a:ext cx="7010400" cy="1917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Two widely separated conducting spheres, of radii </a:t>
            </a:r>
            <a:r>
              <a:rPr lang="en-US" sz="2400" i="1"/>
              <a:t>R</a:t>
            </a:r>
            <a:r>
              <a:rPr lang="en-US" sz="2400" baseline="-25000"/>
              <a:t>1</a:t>
            </a:r>
            <a:r>
              <a:rPr lang="en-US" sz="2400" baseline="30000"/>
              <a:t> </a:t>
            </a:r>
            <a:r>
              <a:rPr lang="en-US" sz="2400"/>
              <a:t>= 1.00 cm and </a:t>
            </a:r>
            <a:r>
              <a:rPr lang="en-US" sz="2400" i="1"/>
              <a:t>R</a:t>
            </a:r>
            <a:r>
              <a:rPr lang="en-US" sz="2400" baseline="-25000"/>
              <a:t>2</a:t>
            </a:r>
            <a:r>
              <a:rPr lang="en-US" sz="2400"/>
              <a:t> = 2.00 cm, each have 6.00 </a:t>
            </a:r>
            <a:r>
              <a:rPr lang="en-US" sz="2400">
                <a:sym typeface="Symbol" pitchFamily="18" charset="2"/>
              </a:rPr>
              <a:t>nC of charge put on them</a:t>
            </a:r>
            <a:r>
              <a:rPr lang="en-US" sz="2400"/>
              <a:t>.  What is their potential?  They are then joined by an electrical wire.  How much charge do they each end up with, and what is the final potential?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625676" name="Oval 12"/>
          <p:cNvSpPr>
            <a:spLocks noChangeArrowheads="1"/>
          </p:cNvSpPr>
          <p:nvPr/>
        </p:nvSpPr>
        <p:spPr bwMode="auto">
          <a:xfrm>
            <a:off x="762000" y="685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9906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1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625680" name="Object 16"/>
          <p:cNvGraphicFramePr>
            <a:graphicFrameLocks noChangeAspect="1"/>
          </p:cNvGraphicFramePr>
          <p:nvPr/>
        </p:nvGraphicFramePr>
        <p:xfrm>
          <a:off x="7315200" y="2133600"/>
          <a:ext cx="14001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431640" progId="Equation.DSMT4">
                  <p:embed/>
                </p:oleObj>
              </mc:Choice>
              <mc:Fallback>
                <p:oleObj name="Equation" r:id="rId3" imgW="57132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133600"/>
                        <a:ext cx="14001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1" name="Object 17"/>
          <p:cNvGraphicFramePr>
            <a:graphicFrameLocks noChangeAspect="1"/>
          </p:cNvGraphicFramePr>
          <p:nvPr/>
        </p:nvGraphicFramePr>
        <p:xfrm>
          <a:off x="152400" y="3657600"/>
          <a:ext cx="60372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3480" imgH="533160" progId="Equation.DSMT4">
                  <p:embed/>
                </p:oleObj>
              </mc:Choice>
              <mc:Fallback>
                <p:oleObj name="Equation" r:id="rId5" imgW="246348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57600"/>
                        <a:ext cx="6037263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2" name="Object 18"/>
          <p:cNvGraphicFramePr>
            <a:graphicFrameLocks noChangeAspect="1"/>
          </p:cNvGraphicFramePr>
          <p:nvPr/>
        </p:nvGraphicFramePr>
        <p:xfrm>
          <a:off x="6080125" y="4038600"/>
          <a:ext cx="1524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177480" progId="Equation.DSMT4">
                  <p:embed/>
                </p:oleObj>
              </mc:Choice>
              <mc:Fallback>
                <p:oleObj name="Equation" r:id="rId7" imgW="62208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4038600"/>
                        <a:ext cx="1524000" cy="3857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3" name="Object 19"/>
          <p:cNvGraphicFramePr>
            <a:graphicFrameLocks noChangeAspect="1"/>
          </p:cNvGraphicFramePr>
          <p:nvPr/>
        </p:nvGraphicFramePr>
        <p:xfrm>
          <a:off x="7069138" y="3276600"/>
          <a:ext cx="19605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3276600"/>
                        <a:ext cx="1960562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84" name="Line 20"/>
          <p:cNvSpPr>
            <a:spLocks noChangeShapeType="1"/>
          </p:cNvSpPr>
          <p:nvPr/>
        </p:nvSpPr>
        <p:spPr bwMode="auto">
          <a:xfrm>
            <a:off x="1676400" y="11430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5" name="Text Box 21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After connections, their potentials must be equal</a:t>
            </a:r>
            <a:endParaRPr lang="en-US" sz="2400" b="1">
              <a:solidFill>
                <a:srgbClr val="009900"/>
              </a:solidFill>
              <a:sym typeface="Symbol" pitchFamily="18" charset="2"/>
            </a:endParaRPr>
          </a:p>
        </p:txBody>
      </p:sp>
      <p:graphicFrame>
        <p:nvGraphicFramePr>
          <p:cNvPr id="625686" name="Object 22"/>
          <p:cNvGraphicFramePr>
            <a:graphicFrameLocks noChangeAspect="1"/>
          </p:cNvGraphicFramePr>
          <p:nvPr/>
        </p:nvGraphicFramePr>
        <p:xfrm>
          <a:off x="228600" y="5257800"/>
          <a:ext cx="20542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393480" progId="Equation.DSMT4">
                  <p:embed/>
                </p:oleObj>
              </mc:Choice>
              <mc:Fallback>
                <p:oleObj name="Equation" r:id="rId11" imgW="83808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57800"/>
                        <a:ext cx="20542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7" name="Object 23"/>
          <p:cNvGraphicFramePr>
            <a:graphicFrameLocks noChangeAspect="1"/>
          </p:cNvGraphicFramePr>
          <p:nvPr/>
        </p:nvGraphicFramePr>
        <p:xfrm>
          <a:off x="2667000" y="5257800"/>
          <a:ext cx="1276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57800"/>
                        <a:ext cx="12763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8" name="Object 24"/>
          <p:cNvGraphicFramePr>
            <a:graphicFrameLocks noChangeAspect="1"/>
          </p:cNvGraphicFramePr>
          <p:nvPr/>
        </p:nvGraphicFramePr>
        <p:xfrm>
          <a:off x="2682875" y="5638800"/>
          <a:ext cx="23352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228600" progId="Equation.DSMT4">
                  <p:embed/>
                </p:oleObj>
              </mc:Choice>
              <mc:Fallback>
                <p:oleObj name="Equation" r:id="rId15" imgW="95220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638800"/>
                        <a:ext cx="23352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9" name="Object 25"/>
          <p:cNvGraphicFramePr>
            <a:graphicFrameLocks noChangeAspect="1"/>
          </p:cNvGraphicFramePr>
          <p:nvPr/>
        </p:nvGraphicFramePr>
        <p:xfrm>
          <a:off x="1387475" y="6324600"/>
          <a:ext cx="15255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228600" progId="Equation.DSMT4">
                  <p:embed/>
                </p:oleObj>
              </mc:Choice>
              <mc:Fallback>
                <p:oleObj name="Equation" r:id="rId17" imgW="62208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6324600"/>
                        <a:ext cx="1525588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90" name="Object 26"/>
          <p:cNvGraphicFramePr>
            <a:graphicFrameLocks noChangeAspect="1"/>
          </p:cNvGraphicFramePr>
          <p:nvPr/>
        </p:nvGraphicFramePr>
        <p:xfrm>
          <a:off x="3368675" y="6324600"/>
          <a:ext cx="15255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2080" imgH="228600" progId="Equation.DSMT4">
                  <p:embed/>
                </p:oleObj>
              </mc:Choice>
              <mc:Fallback>
                <p:oleObj name="Equation" r:id="rId19" imgW="62208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6324600"/>
                        <a:ext cx="1525588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91" name="Object 27"/>
          <p:cNvGraphicFramePr>
            <a:graphicFrameLocks noChangeAspect="1"/>
          </p:cNvGraphicFramePr>
          <p:nvPr/>
        </p:nvGraphicFramePr>
        <p:xfrm>
          <a:off x="5545138" y="5334000"/>
          <a:ext cx="32988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46040" imgH="228600" progId="Equation.DSMT4">
                  <p:embed/>
                </p:oleObj>
              </mc:Choice>
              <mc:Fallback>
                <p:oleObj name="Equation" r:id="rId21" imgW="134604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5334000"/>
                        <a:ext cx="3298825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84" grpId="0" animBg="1"/>
      <p:bldP spid="62568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20040" r="11045" b="19526"/>
          <a:stretch/>
        </p:blipFill>
        <p:spPr bwMode="auto">
          <a:xfrm>
            <a:off x="1143000" y="1550794"/>
            <a:ext cx="73914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4160" y="95387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1676400"/>
            <a:ext cx="457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25.19</a:t>
            </a:r>
          </a:p>
        </p:txBody>
      </p:sp>
    </p:spTree>
    <p:extLst>
      <p:ext uri="{BB962C8B-B14F-4D97-AF65-F5344CB8AC3E}">
        <p14:creationId xmlns:p14="http://schemas.microsoft.com/office/powerpoint/2010/main" val="349917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0" y="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Fields near conductors</a:t>
            </a:r>
          </a:p>
        </p:txBody>
      </p:sp>
      <p:sp>
        <p:nvSpPr>
          <p:cNvPr id="626691" name="Oval 3"/>
          <p:cNvSpPr>
            <a:spLocks noChangeArrowheads="1"/>
          </p:cNvSpPr>
          <p:nvPr/>
        </p:nvSpPr>
        <p:spPr bwMode="auto">
          <a:xfrm>
            <a:off x="6858000" y="7620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7620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6694" name="Oval 6"/>
          <p:cNvSpPr>
            <a:spLocks noChangeArrowheads="1"/>
          </p:cNvSpPr>
          <p:nvPr/>
        </p:nvSpPr>
        <p:spPr bwMode="auto">
          <a:xfrm>
            <a:off x="762000" y="685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9906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1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1676400" y="11430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0" y="1600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potential for the two spheres ended up the same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electric fields at the surface are </a:t>
            </a:r>
            <a:r>
              <a:rPr lang="en-US" sz="2400" u="sng">
                <a:solidFill>
                  <a:srgbClr val="009900"/>
                </a:solidFill>
                <a:sym typeface="Symbol" pitchFamily="18" charset="2"/>
              </a:rPr>
              <a:t>not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the same</a:t>
            </a:r>
          </a:p>
        </p:txBody>
      </p:sp>
      <p:graphicFrame>
        <p:nvGraphicFramePr>
          <p:cNvPr id="626709" name="Object 21"/>
          <p:cNvGraphicFramePr>
            <a:graphicFrameLocks noChangeAspect="1"/>
          </p:cNvGraphicFramePr>
          <p:nvPr/>
        </p:nvGraphicFramePr>
        <p:xfrm>
          <a:off x="152400" y="2438400"/>
          <a:ext cx="18049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31640" progId="Equation.DSMT4">
                  <p:embed/>
                </p:oleObj>
              </mc:Choice>
              <mc:Fallback>
                <p:oleObj name="Equation" r:id="rId2" imgW="73656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18049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0" name="Object 22"/>
          <p:cNvGraphicFramePr>
            <a:graphicFrameLocks noChangeAspect="1"/>
          </p:cNvGraphicFramePr>
          <p:nvPr/>
        </p:nvGraphicFramePr>
        <p:xfrm>
          <a:off x="2819400" y="25908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1" name="Object 23"/>
          <p:cNvGraphicFramePr>
            <a:graphicFrameLocks noChangeAspect="1"/>
          </p:cNvGraphicFramePr>
          <p:nvPr/>
        </p:nvGraphicFramePr>
        <p:xfrm>
          <a:off x="5653088" y="2590800"/>
          <a:ext cx="22717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431640" progId="Equation.DSMT4">
                  <p:embed/>
                </p:oleObj>
              </mc:Choice>
              <mc:Fallback>
                <p:oleObj name="Equation" r:id="rId6" imgW="92700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590800"/>
                        <a:ext cx="22717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2" name="Object 24"/>
          <p:cNvGraphicFramePr>
            <a:graphicFrameLocks noChangeAspect="1"/>
          </p:cNvGraphicFramePr>
          <p:nvPr/>
        </p:nvGraphicFramePr>
        <p:xfrm>
          <a:off x="381000" y="3505200"/>
          <a:ext cx="30194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469800" progId="Equation.DSMT4">
                  <p:embed/>
                </p:oleObj>
              </mc:Choice>
              <mc:Fallback>
                <p:oleObj name="Equation" r:id="rId8" imgW="1231560" imgH="469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301942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3" name="Object 25"/>
          <p:cNvGraphicFramePr>
            <a:graphicFrameLocks noChangeAspect="1"/>
          </p:cNvGraphicFramePr>
          <p:nvPr/>
        </p:nvGraphicFramePr>
        <p:xfrm>
          <a:off x="3427413" y="3581400"/>
          <a:ext cx="8397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431640" progId="Equation.DSMT4">
                  <p:embed/>
                </p:oleObj>
              </mc:Choice>
              <mc:Fallback>
                <p:oleObj name="Equation" r:id="rId10" imgW="34272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3581400"/>
                        <a:ext cx="8397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0" y="449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 more curved the surface is, the higher the electric field is there</a:t>
            </a:r>
          </a:p>
        </p:txBody>
      </p:sp>
      <p:sp>
        <p:nvSpPr>
          <p:cNvPr id="626717" name="Freeform 29"/>
          <p:cNvSpPr>
            <a:spLocks/>
          </p:cNvSpPr>
          <p:nvPr/>
        </p:nvSpPr>
        <p:spPr bwMode="auto">
          <a:xfrm>
            <a:off x="304800" y="4876800"/>
            <a:ext cx="1714500" cy="969963"/>
          </a:xfrm>
          <a:custGeom>
            <a:avLst/>
            <a:gdLst>
              <a:gd name="T0" fmla="*/ 1080 w 1080"/>
              <a:gd name="T1" fmla="*/ 283 h 611"/>
              <a:gd name="T2" fmla="*/ 480 w 1080"/>
              <a:gd name="T3" fmla="*/ 27 h 611"/>
              <a:gd name="T4" fmla="*/ 48 w 1080"/>
              <a:gd name="T5" fmla="*/ 123 h 611"/>
              <a:gd name="T6" fmla="*/ 192 w 1080"/>
              <a:gd name="T7" fmla="*/ 555 h 611"/>
              <a:gd name="T8" fmla="*/ 768 w 1080"/>
              <a:gd name="T9" fmla="*/ 459 h 611"/>
              <a:gd name="T10" fmla="*/ 1080 w 1080"/>
              <a:gd name="T11" fmla="*/ 283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0" h="611">
                <a:moveTo>
                  <a:pt x="1080" y="283"/>
                </a:moveTo>
                <a:cubicBezTo>
                  <a:pt x="980" y="242"/>
                  <a:pt x="652" y="54"/>
                  <a:pt x="480" y="27"/>
                </a:cubicBezTo>
                <a:cubicBezTo>
                  <a:pt x="308" y="0"/>
                  <a:pt x="96" y="35"/>
                  <a:pt x="48" y="123"/>
                </a:cubicBezTo>
                <a:cubicBezTo>
                  <a:pt x="0" y="211"/>
                  <a:pt x="72" y="499"/>
                  <a:pt x="192" y="555"/>
                </a:cubicBezTo>
                <a:cubicBezTo>
                  <a:pt x="312" y="611"/>
                  <a:pt x="620" y="504"/>
                  <a:pt x="768" y="459"/>
                </a:cubicBezTo>
                <a:cubicBezTo>
                  <a:pt x="916" y="414"/>
                  <a:pt x="1015" y="320"/>
                  <a:pt x="1080" y="283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720" name="Group 32"/>
          <p:cNvGrpSpPr>
            <a:grpSpLocks/>
          </p:cNvGrpSpPr>
          <p:nvPr/>
        </p:nvGrpSpPr>
        <p:grpSpPr bwMode="auto">
          <a:xfrm>
            <a:off x="2057400" y="5181600"/>
            <a:ext cx="4495800" cy="457200"/>
            <a:chOff x="1296" y="3264"/>
            <a:chExt cx="2832" cy="288"/>
          </a:xfrm>
        </p:grpSpPr>
        <p:sp>
          <p:nvSpPr>
            <p:cNvPr id="626718" name="Text Box 30"/>
            <p:cNvSpPr txBox="1">
              <a:spLocks noChangeArrowheads="1"/>
            </p:cNvSpPr>
            <p:nvPr/>
          </p:nvSpPr>
          <p:spPr bwMode="auto">
            <a:xfrm>
              <a:off x="1584" y="3264"/>
              <a:ext cx="2544" cy="288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Very strong electric field here</a:t>
              </a:r>
              <a:endParaRPr lang="en-US" sz="2400">
                <a:sym typeface="Symbol" pitchFamily="18" charset="2"/>
              </a:endParaRPr>
            </a:p>
          </p:txBody>
        </p:sp>
        <p:sp>
          <p:nvSpPr>
            <p:cNvPr id="626719" name="Line 31"/>
            <p:cNvSpPr>
              <a:spLocks noChangeShapeType="1"/>
            </p:cNvSpPr>
            <p:nvPr/>
          </p:nvSpPr>
          <p:spPr bwMode="auto">
            <a:xfrm flipH="1">
              <a:off x="1296" y="3360"/>
              <a:ext cx="288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0" y="5715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A sharp point can cause charged particles to spontaneously be shed into air, even though we normally think of air as an insulator [ionize air]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Called “Corona discharge”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08" grpId="0" uiExpand="1" build="p"/>
      <p:bldP spid="626714" grpId="0" build="p"/>
      <p:bldP spid="626717" grpId="0" animBg="1"/>
      <p:bldP spid="62672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Lightning Rod</a:t>
            </a:r>
          </a:p>
        </p:txBody>
      </p:sp>
      <p:sp>
        <p:nvSpPr>
          <p:cNvPr id="628750" name="Text Box 14"/>
          <p:cNvSpPr txBox="1">
            <a:spLocks noChangeArrowheads="1"/>
          </p:cNvSpPr>
          <p:nvPr/>
        </p:nvSpPr>
        <p:spPr bwMode="auto">
          <a:xfrm>
            <a:off x="0" y="685800"/>
            <a:ext cx="899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Rain drops “rubbing” against the air can cause a separation of charge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This produces an enormous electric field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If electric field gets strong enough, it can cause breakdown of atmosphere</a:t>
            </a:r>
          </a:p>
        </p:txBody>
      </p:sp>
      <p:sp>
        <p:nvSpPr>
          <p:cNvPr id="628767" name="AutoShape 31"/>
          <p:cNvSpPr>
            <a:spLocks noChangeArrowheads="1"/>
          </p:cNvSpPr>
          <p:nvPr/>
        </p:nvSpPr>
        <p:spPr bwMode="auto">
          <a:xfrm>
            <a:off x="1905000" y="5105400"/>
            <a:ext cx="7010400" cy="609600"/>
          </a:xfrm>
          <a:prstGeom prst="parallelogram">
            <a:avLst>
              <a:gd name="adj" fmla="val 287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68" name="Rectangle 32" descr="Horizontal brick"/>
          <p:cNvSpPr>
            <a:spLocks noChangeArrowheads="1"/>
          </p:cNvSpPr>
          <p:nvPr/>
        </p:nvSpPr>
        <p:spPr bwMode="auto">
          <a:xfrm>
            <a:off x="5257800" y="4724400"/>
            <a:ext cx="1219200" cy="685800"/>
          </a:xfrm>
          <a:prstGeom prst="rect">
            <a:avLst/>
          </a:prstGeom>
          <a:pattFill prst="horzBrick">
            <a:fgClr>
              <a:schemeClr val="tx1"/>
            </a:fgClr>
            <a:bgClr>
              <a:srgbClr val="FF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69" name="AutoShape 33"/>
          <p:cNvSpPr>
            <a:spLocks noChangeArrowheads="1"/>
          </p:cNvSpPr>
          <p:nvPr/>
        </p:nvSpPr>
        <p:spPr bwMode="auto">
          <a:xfrm>
            <a:off x="4953000" y="4495800"/>
            <a:ext cx="18288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70" name="Rectangle 34"/>
          <p:cNvSpPr>
            <a:spLocks noChangeArrowheads="1"/>
          </p:cNvSpPr>
          <p:nvPr/>
        </p:nvSpPr>
        <p:spPr bwMode="auto">
          <a:xfrm>
            <a:off x="5486400" y="4953000"/>
            <a:ext cx="228600" cy="457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71" name="Rectangle 35"/>
          <p:cNvSpPr>
            <a:spLocks noChangeArrowheads="1"/>
          </p:cNvSpPr>
          <p:nvPr/>
        </p:nvSpPr>
        <p:spPr bwMode="auto">
          <a:xfrm>
            <a:off x="5943600" y="4953000"/>
            <a:ext cx="304800" cy="2286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8796" name="Group 60"/>
          <p:cNvGrpSpPr>
            <a:grpSpLocks/>
          </p:cNvGrpSpPr>
          <p:nvPr/>
        </p:nvGrpSpPr>
        <p:grpSpPr bwMode="auto">
          <a:xfrm>
            <a:off x="3657600" y="2438400"/>
            <a:ext cx="5029200" cy="2514600"/>
            <a:chOff x="2304" y="1536"/>
            <a:chExt cx="3168" cy="1584"/>
          </a:xfrm>
        </p:grpSpPr>
        <p:sp>
          <p:nvSpPr>
            <p:cNvPr id="628772" name="Text Box 36"/>
            <p:cNvSpPr txBox="1">
              <a:spLocks noChangeArrowheads="1"/>
            </p:cNvSpPr>
            <p:nvPr/>
          </p:nvSpPr>
          <p:spPr bwMode="auto">
            <a:xfrm>
              <a:off x="2400" y="18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4" name="Text Box 38"/>
            <p:cNvSpPr txBox="1">
              <a:spLocks noChangeArrowheads="1"/>
            </p:cNvSpPr>
            <p:nvPr/>
          </p:nvSpPr>
          <p:spPr bwMode="auto">
            <a:xfrm>
              <a:off x="2784" y="15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2352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7" name="Text Box 41"/>
            <p:cNvSpPr txBox="1">
              <a:spLocks noChangeArrowheads="1"/>
            </p:cNvSpPr>
            <p:nvPr/>
          </p:nvSpPr>
          <p:spPr bwMode="auto">
            <a:xfrm>
              <a:off x="2736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0" name="Text Box 44"/>
            <p:cNvSpPr txBox="1">
              <a:spLocks noChangeArrowheads="1"/>
            </p:cNvSpPr>
            <p:nvPr/>
          </p:nvSpPr>
          <p:spPr bwMode="auto">
            <a:xfrm>
              <a:off x="3696" y="15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3" name="Text Box 47"/>
            <p:cNvSpPr txBox="1">
              <a:spLocks noChangeArrowheads="1"/>
            </p:cNvSpPr>
            <p:nvPr/>
          </p:nvSpPr>
          <p:spPr bwMode="auto">
            <a:xfrm>
              <a:off x="4128" y="17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4" name="Text Box 48"/>
            <p:cNvSpPr txBox="1">
              <a:spLocks noChangeArrowheads="1"/>
            </p:cNvSpPr>
            <p:nvPr/>
          </p:nvSpPr>
          <p:spPr bwMode="auto">
            <a:xfrm>
              <a:off x="4656" y="20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5" name="Text Box 49"/>
            <p:cNvSpPr txBox="1">
              <a:spLocks noChangeArrowheads="1"/>
            </p:cNvSpPr>
            <p:nvPr/>
          </p:nvSpPr>
          <p:spPr bwMode="auto">
            <a:xfrm>
              <a:off x="4416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6" name="Text Box 50"/>
            <p:cNvSpPr txBox="1">
              <a:spLocks noChangeArrowheads="1"/>
            </p:cNvSpPr>
            <p:nvPr/>
          </p:nvSpPr>
          <p:spPr bwMode="auto">
            <a:xfrm>
              <a:off x="4752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7" name="Text Box 51"/>
            <p:cNvSpPr txBox="1">
              <a:spLocks noChangeArrowheads="1"/>
            </p:cNvSpPr>
            <p:nvPr/>
          </p:nvSpPr>
          <p:spPr bwMode="auto">
            <a:xfrm>
              <a:off x="4896" y="27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8" name="Text Box 52"/>
            <p:cNvSpPr txBox="1">
              <a:spLocks noChangeArrowheads="1"/>
            </p:cNvSpPr>
            <p:nvPr/>
          </p:nvSpPr>
          <p:spPr bwMode="auto">
            <a:xfrm>
              <a:off x="5184" y="25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9" name="Text Box 53"/>
            <p:cNvSpPr txBox="1">
              <a:spLocks noChangeArrowheads="1"/>
            </p:cNvSpPr>
            <p:nvPr/>
          </p:nvSpPr>
          <p:spPr bwMode="auto">
            <a:xfrm>
              <a:off x="5136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90" name="Text Box 54"/>
            <p:cNvSpPr txBox="1">
              <a:spLocks noChangeArrowheads="1"/>
            </p:cNvSpPr>
            <p:nvPr/>
          </p:nvSpPr>
          <p:spPr bwMode="auto">
            <a:xfrm>
              <a:off x="4944" y="15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91" name="Text Box 55"/>
            <p:cNvSpPr txBox="1">
              <a:spLocks noChangeArrowheads="1"/>
            </p:cNvSpPr>
            <p:nvPr/>
          </p:nvSpPr>
          <p:spPr bwMode="auto">
            <a:xfrm>
              <a:off x="4368" y="15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92" name="Text Box 56"/>
            <p:cNvSpPr txBox="1">
              <a:spLocks noChangeArrowheads="1"/>
            </p:cNvSpPr>
            <p:nvPr/>
          </p:nvSpPr>
          <p:spPr bwMode="auto">
            <a:xfrm>
              <a:off x="2304" y="28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628817" name="Group 81"/>
          <p:cNvGrpSpPr>
            <a:grpSpLocks/>
          </p:cNvGrpSpPr>
          <p:nvPr/>
        </p:nvGrpSpPr>
        <p:grpSpPr bwMode="auto">
          <a:xfrm>
            <a:off x="4572000" y="2895600"/>
            <a:ext cx="2590800" cy="1524000"/>
            <a:chOff x="2880" y="1824"/>
            <a:chExt cx="1632" cy="960"/>
          </a:xfrm>
        </p:grpSpPr>
        <p:sp>
          <p:nvSpPr>
            <p:cNvPr id="628773" name="Text Box 37"/>
            <p:cNvSpPr txBox="1">
              <a:spLocks noChangeArrowheads="1"/>
            </p:cNvSpPr>
            <p:nvPr/>
          </p:nvSpPr>
          <p:spPr bwMode="auto">
            <a:xfrm>
              <a:off x="3360" y="18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5" name="Text Box 39"/>
            <p:cNvSpPr txBox="1">
              <a:spLocks noChangeArrowheads="1"/>
            </p:cNvSpPr>
            <p:nvPr/>
          </p:nvSpPr>
          <p:spPr bwMode="auto">
            <a:xfrm>
              <a:off x="2880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8" name="Text Box 42"/>
            <p:cNvSpPr txBox="1">
              <a:spLocks noChangeArrowheads="1"/>
            </p:cNvSpPr>
            <p:nvPr/>
          </p:nvSpPr>
          <p:spPr bwMode="auto">
            <a:xfrm>
              <a:off x="3264" y="24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9" name="Text Box 43"/>
            <p:cNvSpPr txBox="1">
              <a:spLocks noChangeArrowheads="1"/>
            </p:cNvSpPr>
            <p:nvPr/>
          </p:nvSpPr>
          <p:spPr bwMode="auto">
            <a:xfrm>
              <a:off x="3792" y="21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1" name="Text Box 45"/>
            <p:cNvSpPr txBox="1">
              <a:spLocks noChangeArrowheads="1"/>
            </p:cNvSpPr>
            <p:nvPr/>
          </p:nvSpPr>
          <p:spPr bwMode="auto">
            <a:xfrm>
              <a:off x="3888" y="249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2" name="Text Box 46"/>
            <p:cNvSpPr txBox="1">
              <a:spLocks noChangeArrowheads="1"/>
            </p:cNvSpPr>
            <p:nvPr/>
          </p:nvSpPr>
          <p:spPr bwMode="auto">
            <a:xfrm>
              <a:off x="4224" y="230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628794" name="AutoShape 58"/>
          <p:cNvSpPr>
            <a:spLocks noChangeArrowheads="1"/>
          </p:cNvSpPr>
          <p:nvPr/>
        </p:nvSpPr>
        <p:spPr bwMode="auto">
          <a:xfrm>
            <a:off x="4724400" y="2514600"/>
            <a:ext cx="1143000" cy="1981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95" name="Text Box 59"/>
          <p:cNvSpPr txBox="1">
            <a:spLocks noChangeArrowheads="1"/>
          </p:cNvSpPr>
          <p:nvPr/>
        </p:nvSpPr>
        <p:spPr bwMode="auto">
          <a:xfrm>
            <a:off x="0" y="2438400"/>
            <a:ext cx="3581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Put a pointy rod on top of the building you want to protect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Coronal discharge drains away the charge near the protected object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Lightning hits somewhere else</a:t>
            </a:r>
          </a:p>
        </p:txBody>
      </p:sp>
      <p:grpSp>
        <p:nvGrpSpPr>
          <p:cNvPr id="628800" name="Group 64"/>
          <p:cNvGrpSpPr>
            <a:grpSpLocks/>
          </p:cNvGrpSpPr>
          <p:nvPr/>
        </p:nvGrpSpPr>
        <p:grpSpPr bwMode="auto">
          <a:xfrm>
            <a:off x="5791200" y="4038600"/>
            <a:ext cx="76200" cy="1371600"/>
            <a:chOff x="3360" y="2544"/>
            <a:chExt cx="48" cy="864"/>
          </a:xfrm>
        </p:grpSpPr>
        <p:sp>
          <p:nvSpPr>
            <p:cNvPr id="628798" name="AutoShape 62"/>
            <p:cNvSpPr>
              <a:spLocks noChangeArrowheads="1"/>
            </p:cNvSpPr>
            <p:nvPr/>
          </p:nvSpPr>
          <p:spPr bwMode="auto">
            <a:xfrm>
              <a:off x="3360" y="2544"/>
              <a:ext cx="48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799" name="Line 63"/>
            <p:cNvSpPr>
              <a:spLocks noChangeShapeType="1"/>
            </p:cNvSpPr>
            <p:nvPr/>
          </p:nvSpPr>
          <p:spPr bwMode="auto">
            <a:xfrm>
              <a:off x="3384" y="292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8818" name="AutoShape 82"/>
          <p:cNvSpPr>
            <a:spLocks noChangeArrowheads="1"/>
          </p:cNvSpPr>
          <p:nvPr/>
        </p:nvSpPr>
        <p:spPr bwMode="auto">
          <a:xfrm>
            <a:off x="7391400" y="2514600"/>
            <a:ext cx="1143000" cy="1981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8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8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8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8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2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50" grpId="0" uiExpand="1" build="p"/>
      <p:bldP spid="628794" grpId="0" animBg="1"/>
      <p:bldP spid="628794" grpId="1" animBg="1"/>
      <p:bldP spid="628795" grpId="0" uiExpand="1" build="p"/>
      <p:bldP spid="6288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Van de Graff Generator</a:t>
            </a:r>
          </a:p>
        </p:txBody>
      </p:sp>
      <p:sp>
        <p:nvSpPr>
          <p:cNvPr id="629793" name="Text Box 33"/>
          <p:cNvSpPr txBox="1">
            <a:spLocks noChangeArrowheads="1"/>
          </p:cNvSpPr>
          <p:nvPr/>
        </p:nvSpPr>
        <p:spPr bwMode="auto">
          <a:xfrm>
            <a:off x="228600" y="838200"/>
            <a:ext cx="8763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Hollow conducting sphere, insulating belt, source of electric charge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Source causes charge to move to the belt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Belt rotates up inside sphere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Charge jumps to conductor inside sphere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Charge moves to outside of sphere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Since all the charge is on the outside of the sphere,</a:t>
            </a:r>
            <a:br>
              <a:rPr lang="en-US" sz="2400">
                <a:solidFill>
                  <a:srgbClr val="9900CC"/>
                </a:solidFill>
                <a:sym typeface="Symbol" pitchFamily="18" charset="2"/>
              </a:rPr>
            </a:b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process can be repeated indefinitely.</a:t>
            </a:r>
          </a:p>
        </p:txBody>
      </p:sp>
      <p:sp>
        <p:nvSpPr>
          <p:cNvPr id="629798" name="Oval 38"/>
          <p:cNvSpPr>
            <a:spLocks noChangeArrowheads="1"/>
          </p:cNvSpPr>
          <p:nvPr/>
        </p:nvSpPr>
        <p:spPr bwMode="auto">
          <a:xfrm>
            <a:off x="7239000" y="1447800"/>
            <a:ext cx="1600200" cy="160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2" name="Rectangle 42"/>
          <p:cNvSpPr>
            <a:spLocks noChangeArrowheads="1"/>
          </p:cNvSpPr>
          <p:nvPr/>
        </p:nvSpPr>
        <p:spPr bwMode="auto">
          <a:xfrm rot="1781949">
            <a:off x="7670800" y="29337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3" name="Rectangle 43"/>
          <p:cNvSpPr>
            <a:spLocks noChangeArrowheads="1"/>
          </p:cNvSpPr>
          <p:nvPr/>
        </p:nvSpPr>
        <p:spPr bwMode="auto">
          <a:xfrm rot="19818051" flipH="1">
            <a:off x="8255000" y="29337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4" name="Oval 44"/>
          <p:cNvSpPr>
            <a:spLocks noChangeArrowheads="1"/>
          </p:cNvSpPr>
          <p:nvPr/>
        </p:nvSpPr>
        <p:spPr bwMode="auto">
          <a:xfrm>
            <a:off x="7772400" y="4724400"/>
            <a:ext cx="533400" cy="533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5" name="Oval 45"/>
          <p:cNvSpPr>
            <a:spLocks noChangeArrowheads="1"/>
          </p:cNvSpPr>
          <p:nvPr/>
        </p:nvSpPr>
        <p:spPr bwMode="auto">
          <a:xfrm>
            <a:off x="7772400" y="1981200"/>
            <a:ext cx="533400" cy="533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6" name="AutoShape 46"/>
          <p:cNvSpPr>
            <a:spLocks noChangeArrowheads="1"/>
          </p:cNvSpPr>
          <p:nvPr/>
        </p:nvSpPr>
        <p:spPr bwMode="auto">
          <a:xfrm rot="5400000">
            <a:off x="7543800" y="44196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7" name="AutoShape 47"/>
          <p:cNvSpPr>
            <a:spLocks noChangeArrowheads="1"/>
          </p:cNvSpPr>
          <p:nvPr/>
        </p:nvSpPr>
        <p:spPr bwMode="auto">
          <a:xfrm rot="5400000">
            <a:off x="7543800" y="44958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8" name="AutoShape 48"/>
          <p:cNvSpPr>
            <a:spLocks noChangeArrowheads="1"/>
          </p:cNvSpPr>
          <p:nvPr/>
        </p:nvSpPr>
        <p:spPr bwMode="auto">
          <a:xfrm rot="5400000">
            <a:off x="7543800" y="43434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9" name="AutoShape 49"/>
          <p:cNvSpPr>
            <a:spLocks noChangeArrowheads="1"/>
          </p:cNvSpPr>
          <p:nvPr/>
        </p:nvSpPr>
        <p:spPr bwMode="auto">
          <a:xfrm rot="5400000">
            <a:off x="7543800" y="42672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0" name="AutoShape 50"/>
          <p:cNvSpPr>
            <a:spLocks noChangeArrowheads="1"/>
          </p:cNvSpPr>
          <p:nvPr/>
        </p:nvSpPr>
        <p:spPr bwMode="auto">
          <a:xfrm rot="5400000">
            <a:off x="7543800" y="23622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1" name="AutoShape 51"/>
          <p:cNvSpPr>
            <a:spLocks noChangeArrowheads="1"/>
          </p:cNvSpPr>
          <p:nvPr/>
        </p:nvSpPr>
        <p:spPr bwMode="auto">
          <a:xfrm rot="5400000">
            <a:off x="7543800" y="24384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2" name="AutoShape 52"/>
          <p:cNvSpPr>
            <a:spLocks noChangeArrowheads="1"/>
          </p:cNvSpPr>
          <p:nvPr/>
        </p:nvSpPr>
        <p:spPr bwMode="auto">
          <a:xfrm rot="5400000">
            <a:off x="7543800" y="22860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3" name="AutoShape 53"/>
          <p:cNvSpPr>
            <a:spLocks noChangeArrowheads="1"/>
          </p:cNvSpPr>
          <p:nvPr/>
        </p:nvSpPr>
        <p:spPr bwMode="auto">
          <a:xfrm rot="5400000">
            <a:off x="7543800" y="22098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4" name="Line 54"/>
          <p:cNvSpPr>
            <a:spLocks noChangeShapeType="1"/>
          </p:cNvSpPr>
          <p:nvPr/>
        </p:nvSpPr>
        <p:spPr bwMode="auto">
          <a:xfrm flipV="1">
            <a:off x="7239000" y="24384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15" name="Line 55"/>
          <p:cNvSpPr>
            <a:spLocks noChangeShapeType="1"/>
          </p:cNvSpPr>
          <p:nvPr/>
        </p:nvSpPr>
        <p:spPr bwMode="auto">
          <a:xfrm flipV="1">
            <a:off x="78486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9816" name="Group 56"/>
          <p:cNvGrpSpPr>
            <a:grpSpLocks/>
          </p:cNvGrpSpPr>
          <p:nvPr/>
        </p:nvGrpSpPr>
        <p:grpSpPr bwMode="auto">
          <a:xfrm>
            <a:off x="6934200" y="4267200"/>
            <a:ext cx="457200" cy="228600"/>
            <a:chOff x="2736" y="1632"/>
            <a:chExt cx="288" cy="144"/>
          </a:xfrm>
        </p:grpSpPr>
        <p:sp>
          <p:nvSpPr>
            <p:cNvPr id="629817" name="Line 57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18" name="Line 58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19" name="Line 59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20" name="Line 60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9821" name="Line 61"/>
          <p:cNvSpPr>
            <a:spLocks noChangeShapeType="1"/>
          </p:cNvSpPr>
          <p:nvPr/>
        </p:nvSpPr>
        <p:spPr bwMode="auto">
          <a:xfrm flipH="1" flipV="1">
            <a:off x="7162800" y="4495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2" name="Line 62"/>
          <p:cNvSpPr>
            <a:spLocks noChangeShapeType="1"/>
          </p:cNvSpPr>
          <p:nvPr/>
        </p:nvSpPr>
        <p:spPr bwMode="auto">
          <a:xfrm flipV="1">
            <a:off x="7162800" y="3962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3" name="Line 63"/>
          <p:cNvSpPr>
            <a:spLocks noChangeShapeType="1"/>
          </p:cNvSpPr>
          <p:nvPr/>
        </p:nvSpPr>
        <p:spPr bwMode="auto">
          <a:xfrm>
            <a:off x="7162800" y="3962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4" name="Line 64"/>
          <p:cNvSpPr>
            <a:spLocks noChangeShapeType="1"/>
          </p:cNvSpPr>
          <p:nvPr/>
        </p:nvSpPr>
        <p:spPr bwMode="auto">
          <a:xfrm flipV="1">
            <a:off x="8001000" y="3962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5" name="Line 65"/>
          <p:cNvSpPr>
            <a:spLocks noChangeShapeType="1"/>
          </p:cNvSpPr>
          <p:nvPr/>
        </p:nvSpPr>
        <p:spPr bwMode="auto">
          <a:xfrm flipV="1">
            <a:off x="7848600" y="4495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99" name="AutoShape 39"/>
          <p:cNvSpPr>
            <a:spLocks noChangeArrowheads="1"/>
          </p:cNvSpPr>
          <p:nvPr/>
        </p:nvSpPr>
        <p:spPr bwMode="auto">
          <a:xfrm>
            <a:off x="7772400" y="1981200"/>
            <a:ext cx="533400" cy="3276600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26" name="AutoShape 66"/>
          <p:cNvSpPr>
            <a:spLocks noChangeArrowheads="1"/>
          </p:cNvSpPr>
          <p:nvPr/>
        </p:nvSpPr>
        <p:spPr bwMode="auto">
          <a:xfrm rot="10800000">
            <a:off x="7391400" y="4495800"/>
            <a:ext cx="1295400" cy="1066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00 0 0"/>
              <a:gd name="G9" fmla="+- 0 0 -11796480"/>
              <a:gd name="G10" fmla="+- 8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8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8400 0"/>
              <a:gd name="G29" fmla="sin 8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00 G39"/>
              <a:gd name="G43" fmla="sin 8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1200 w 21600"/>
              <a:gd name="T7" fmla="*/ 10800 h 21600"/>
              <a:gd name="T8" fmla="*/ 10799 w 21600"/>
              <a:gd name="T9" fmla="*/ 2400 h 21600"/>
              <a:gd name="T10" fmla="*/ 24300 w 21600"/>
              <a:gd name="T11" fmla="*/ 10800 h 21600"/>
              <a:gd name="T12" fmla="*/ 20400 w 21600"/>
              <a:gd name="T13" fmla="*/ 14700 h 21600"/>
              <a:gd name="T14" fmla="*/ 16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10800"/>
                </a:moveTo>
                <a:cubicBezTo>
                  <a:pt x="19200" y="6160"/>
                  <a:pt x="15439" y="2400"/>
                  <a:pt x="10800" y="2400"/>
                </a:cubicBezTo>
                <a:cubicBezTo>
                  <a:pt x="6160" y="2400"/>
                  <a:pt x="2400" y="6160"/>
                  <a:pt x="2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400" y="14700"/>
                </a:lnTo>
                <a:lnTo>
                  <a:pt x="16500" y="10800"/>
                </a:lnTo>
                <a:lnTo>
                  <a:pt x="19200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27" name="Oval 67"/>
          <p:cNvSpPr>
            <a:spLocks noChangeArrowheads="1"/>
          </p:cNvSpPr>
          <p:nvPr/>
        </p:nvSpPr>
        <p:spPr bwMode="auto">
          <a:xfrm>
            <a:off x="7010400" y="4419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629828" name="Picture 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24606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6667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3.33333E-6 L 0.06667 -0.3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31111 L 0.00834 -0.3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93" grpId="0" uiExpand="1" build="p"/>
      <p:bldP spid="629827" grpId="0" animBg="1"/>
      <p:bldP spid="629827" grpId="1" animBg="1"/>
      <p:bldP spid="629827" grpId="2" animBg="1"/>
      <p:bldP spid="629827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67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05</a:t>
            </a:r>
          </a:p>
        </p:txBody>
      </p: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6" y="2971800"/>
            <a:ext cx="758744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647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Just like for electric forces, the electric potential energy is always proportional to the charge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Just like for electric field, it makes sense to divide by the charge and get the </a:t>
            </a:r>
            <a:r>
              <a:rPr lang="en-US" sz="2400" i="1" dirty="0">
                <a:solidFill>
                  <a:srgbClr val="009900"/>
                </a:solidFill>
              </a:rPr>
              <a:t>electric potential V</a:t>
            </a:r>
            <a:r>
              <a:rPr lang="en-US" sz="2400" dirty="0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61544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Electric Potential</a:t>
            </a:r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228600" y="3505200"/>
            <a:ext cx="8915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Using the latter formula is a little tricky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looks like it depends on which path you take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doesn’t, because of conservation of energy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potential is a scalar; it doesn’t have a direction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potential is so important, it has its own unit, the volt (V)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 volt is a moderate amount of electric potential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field is normally given as volts/meter</a:t>
            </a:r>
          </a:p>
        </p:txBody>
      </p:sp>
      <p:graphicFrame>
        <p:nvGraphicFramePr>
          <p:cNvPr id="615447" name="Object 23"/>
          <p:cNvGraphicFramePr>
            <a:graphicFrameLocks noChangeAspect="1"/>
          </p:cNvGraphicFramePr>
          <p:nvPr/>
        </p:nvGraphicFramePr>
        <p:xfrm>
          <a:off x="3429000" y="685800"/>
          <a:ext cx="2425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279360" progId="Equation.DSMT4">
                  <p:embed/>
                </p:oleObj>
              </mc:Choice>
              <mc:Fallback>
                <p:oleObj name="Equation" r:id="rId3" imgW="990360" imgH="279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85800"/>
                        <a:ext cx="24257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50" name="Object 26"/>
          <p:cNvGraphicFramePr>
            <a:graphicFrameLocks noChangeAspect="1"/>
          </p:cNvGraphicFramePr>
          <p:nvPr/>
        </p:nvGraphicFramePr>
        <p:xfrm>
          <a:off x="4495800" y="28956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279360" progId="Equation.DSMT4">
                  <p:embed/>
                </p:oleObj>
              </mc:Choice>
              <mc:Fallback>
                <p:oleObj name="Equation" r:id="rId5" imgW="901440" imgH="2793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95600"/>
                        <a:ext cx="2206625" cy="606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51" name="Object 27"/>
          <p:cNvGraphicFramePr>
            <a:graphicFrameLocks noChangeAspect="1"/>
          </p:cNvGraphicFramePr>
          <p:nvPr/>
        </p:nvGraphicFramePr>
        <p:xfrm>
          <a:off x="1295400" y="2895600"/>
          <a:ext cx="13684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215640" progId="Equation.DSMT4">
                  <p:embed/>
                </p:oleObj>
              </mc:Choice>
              <mc:Fallback>
                <p:oleObj name="Equation" r:id="rId7" imgW="558720" imgH="215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13684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52" name="Object 28"/>
          <p:cNvGraphicFramePr>
            <a:graphicFrameLocks noChangeAspect="1"/>
          </p:cNvGraphicFramePr>
          <p:nvPr/>
        </p:nvGraphicFramePr>
        <p:xfrm>
          <a:off x="2971800" y="2971800"/>
          <a:ext cx="12430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1243013" cy="4397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473" name="Group 49"/>
          <p:cNvGrpSpPr>
            <a:grpSpLocks/>
          </p:cNvGrpSpPr>
          <p:nvPr/>
        </p:nvGrpSpPr>
        <p:grpSpPr bwMode="auto">
          <a:xfrm>
            <a:off x="6858000" y="1295400"/>
            <a:ext cx="1981200" cy="1524000"/>
            <a:chOff x="4320" y="1200"/>
            <a:chExt cx="1248" cy="960"/>
          </a:xfrm>
        </p:grpSpPr>
        <p:sp>
          <p:nvSpPr>
            <p:cNvPr id="615467" name="Line 43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8" name="Line 44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9" name="Line 45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0" name="Line 46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1" name="Line 47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65" name="Oval 41"/>
          <p:cNvSpPr>
            <a:spLocks noChangeArrowheads="1"/>
          </p:cNvSpPr>
          <p:nvPr/>
        </p:nvSpPr>
        <p:spPr bwMode="auto">
          <a:xfrm>
            <a:off x="6781800" y="1143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5474" name="Line 50"/>
          <p:cNvSpPr>
            <a:spLocks noChangeShapeType="1"/>
          </p:cNvSpPr>
          <p:nvPr/>
        </p:nvSpPr>
        <p:spPr bwMode="auto">
          <a:xfrm>
            <a:off x="7086600" y="1447800"/>
            <a:ext cx="1600200" cy="1219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75" name="Line 51"/>
          <p:cNvSpPr>
            <a:spLocks noChangeShapeType="1"/>
          </p:cNvSpPr>
          <p:nvPr/>
        </p:nvSpPr>
        <p:spPr bwMode="auto">
          <a:xfrm>
            <a:off x="6934200" y="1524000"/>
            <a:ext cx="0" cy="1143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76" name="Line 52"/>
          <p:cNvSpPr>
            <a:spLocks noChangeShapeType="1"/>
          </p:cNvSpPr>
          <p:nvPr/>
        </p:nvSpPr>
        <p:spPr bwMode="auto">
          <a:xfrm>
            <a:off x="6934200" y="2743200"/>
            <a:ext cx="1676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5480" name="Object 56"/>
          <p:cNvGraphicFramePr>
            <a:graphicFrameLocks noChangeAspect="1"/>
          </p:cNvGraphicFramePr>
          <p:nvPr/>
        </p:nvGraphicFramePr>
        <p:xfrm>
          <a:off x="6894513" y="5943600"/>
          <a:ext cx="11826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5943600"/>
                        <a:ext cx="1182687" cy="854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81" name="Freeform 57"/>
          <p:cNvSpPr>
            <a:spLocks/>
          </p:cNvSpPr>
          <p:nvPr/>
        </p:nvSpPr>
        <p:spPr bwMode="auto">
          <a:xfrm>
            <a:off x="6972300" y="1079500"/>
            <a:ext cx="2032000" cy="2000250"/>
          </a:xfrm>
          <a:custGeom>
            <a:avLst/>
            <a:gdLst>
              <a:gd name="T0" fmla="*/ 120 w 1280"/>
              <a:gd name="T1" fmla="*/ 88 h 1260"/>
              <a:gd name="T2" fmla="*/ 552 w 1280"/>
              <a:gd name="T3" fmla="*/ 40 h 1260"/>
              <a:gd name="T4" fmla="*/ 1128 w 1280"/>
              <a:gd name="T5" fmla="*/ 328 h 1260"/>
              <a:gd name="T6" fmla="*/ 1176 w 1280"/>
              <a:gd name="T7" fmla="*/ 808 h 1260"/>
              <a:gd name="T8" fmla="*/ 504 w 1280"/>
              <a:gd name="T9" fmla="*/ 952 h 1260"/>
              <a:gd name="T10" fmla="*/ 72 w 1280"/>
              <a:gd name="T11" fmla="*/ 856 h 1260"/>
              <a:gd name="T12" fmla="*/ 72 w 1280"/>
              <a:gd name="T13" fmla="*/ 472 h 1260"/>
              <a:gd name="T14" fmla="*/ 456 w 1280"/>
              <a:gd name="T15" fmla="*/ 184 h 1260"/>
              <a:gd name="T16" fmla="*/ 456 w 1280"/>
              <a:gd name="T17" fmla="*/ 712 h 1260"/>
              <a:gd name="T18" fmla="*/ 600 w 1280"/>
              <a:gd name="T19" fmla="*/ 1192 h 1260"/>
              <a:gd name="T20" fmla="*/ 1032 w 1280"/>
              <a:gd name="T21" fmla="*/ 112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0" h="1260">
                <a:moveTo>
                  <a:pt x="120" y="88"/>
                </a:moveTo>
                <a:cubicBezTo>
                  <a:pt x="252" y="44"/>
                  <a:pt x="384" y="0"/>
                  <a:pt x="552" y="40"/>
                </a:cubicBezTo>
                <a:cubicBezTo>
                  <a:pt x="720" y="80"/>
                  <a:pt x="1024" y="200"/>
                  <a:pt x="1128" y="328"/>
                </a:cubicBezTo>
                <a:cubicBezTo>
                  <a:pt x="1232" y="456"/>
                  <a:pt x="1280" y="704"/>
                  <a:pt x="1176" y="808"/>
                </a:cubicBezTo>
                <a:cubicBezTo>
                  <a:pt x="1072" y="912"/>
                  <a:pt x="688" y="944"/>
                  <a:pt x="504" y="952"/>
                </a:cubicBezTo>
                <a:cubicBezTo>
                  <a:pt x="320" y="960"/>
                  <a:pt x="144" y="936"/>
                  <a:pt x="72" y="856"/>
                </a:cubicBezTo>
                <a:cubicBezTo>
                  <a:pt x="0" y="776"/>
                  <a:pt x="8" y="584"/>
                  <a:pt x="72" y="472"/>
                </a:cubicBezTo>
                <a:cubicBezTo>
                  <a:pt x="136" y="360"/>
                  <a:pt x="392" y="144"/>
                  <a:pt x="456" y="184"/>
                </a:cubicBezTo>
                <a:cubicBezTo>
                  <a:pt x="520" y="224"/>
                  <a:pt x="432" y="544"/>
                  <a:pt x="456" y="712"/>
                </a:cubicBezTo>
                <a:cubicBezTo>
                  <a:pt x="480" y="880"/>
                  <a:pt x="504" y="1124"/>
                  <a:pt x="600" y="1192"/>
                </a:cubicBezTo>
                <a:cubicBezTo>
                  <a:pt x="696" y="1260"/>
                  <a:pt x="942" y="1135"/>
                  <a:pt x="1032" y="1120"/>
                </a:cubicBezTo>
              </a:path>
            </a:pathLst>
          </a:custGeom>
          <a:noFill/>
          <a:ln w="28575" cmpd="sng">
            <a:solidFill>
              <a:srgbClr val="9900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2240" y="611886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[V] = [E][s]=</a:t>
            </a:r>
            <a:r>
              <a:rPr lang="en-US" sz="3600" dirty="0" err="1">
                <a:solidFill>
                  <a:schemeClr val="tx1"/>
                </a:solidFill>
              </a:rPr>
              <a:t>N</a:t>
            </a:r>
            <a:r>
              <a:rPr lang="en-US" sz="2000" dirty="0" err="1">
                <a:solidFill>
                  <a:schemeClr val="tx1"/>
                </a:solidFill>
              </a:rPr>
              <a:t>●</a:t>
            </a:r>
            <a:r>
              <a:rPr lang="en-US" sz="3600" dirty="0" err="1">
                <a:solidFill>
                  <a:schemeClr val="tx1"/>
                </a:solidFill>
              </a:rPr>
              <a:t>m</a:t>
            </a:r>
            <a:r>
              <a:rPr lang="en-US" sz="3600" dirty="0">
                <a:solidFill>
                  <a:schemeClr val="tx1"/>
                </a:solidFill>
              </a:rPr>
              <a:t>/C=J/C=volt=V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3907 -0.01296 0.0783 -0.02593 0.11111 -0.01667 C 0.14393 -0.00741 0.18195 0.02592 0.19723 0.05555 C 0.2125 0.08518 0.22934 0.13981 0.20278 0.16111 C 0.17622 0.18241 0.06875 0.19699 0.0375 0.18333 C 0.00625 0.16967 0.00695 0.10764 0.01528 0.07963 C 0.02361 0.05162 0.075 0.0044 0.0875 0.01481 C 0.1 0.02523 0.08542 0.1037 0.09028 0.14259 C 0.09514 0.18148 0.09584 0.2368 0.11667 0.24815 C 0.1375 0.25949 0.1948 0.21875 0.21528 0.21111 " pathEditMode="relative" rAng="0" ptsTypes="aaaaaaaaaa">
                                      <p:cBhvr>
                                        <p:cTn id="68" dur="20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/>
      <p:bldP spid="615443" grpId="0" uiExpand="1" build="p"/>
      <p:bldP spid="615465" grpId="0" uiExpand="1" animBg="1"/>
      <p:bldP spid="615465" grpId="1" uiExpand="1" animBg="1"/>
      <p:bldP spid="615474" grpId="0" animBg="1"/>
      <p:bldP spid="615475" grpId="0" animBg="1"/>
      <p:bldP spid="615476" grpId="0" animBg="1"/>
      <p:bldP spid="61548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Calculating the Electric Potential</a:t>
            </a:r>
          </a:p>
        </p:txBody>
      </p:sp>
      <p:sp>
        <p:nvSpPr>
          <p:cNvPr id="616471" name="Text Box 23"/>
          <p:cNvSpPr txBox="1">
            <a:spLocks noChangeArrowheads="1"/>
          </p:cNvSpPr>
          <p:nvPr/>
        </p:nvSpPr>
        <p:spPr bwMode="auto">
          <a:xfrm>
            <a:off x="152400" y="1447800"/>
            <a:ext cx="899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9900"/>
                </a:solidFill>
              </a:rPr>
              <a:t>To find the potential at a general point </a:t>
            </a:r>
            <a:r>
              <a:rPr lang="en-US" sz="2400" i="1">
                <a:solidFill>
                  <a:srgbClr val="009900"/>
                </a:solidFill>
              </a:rPr>
              <a:t>B:</a:t>
            </a:r>
            <a:endParaRPr lang="en-US" sz="240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Pick a point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A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which we will assign potential 0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Pick a path from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A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to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B</a:t>
            </a:r>
            <a:endParaRPr lang="en-US" sz="2400">
              <a:solidFill>
                <a:srgbClr val="009900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It doesn’t matter which path, so pick the simplest possible one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Perform the integration</a:t>
            </a:r>
          </a:p>
        </p:txBody>
      </p:sp>
      <p:graphicFrame>
        <p:nvGraphicFramePr>
          <p:cNvPr id="616473" name="Object 25"/>
          <p:cNvGraphicFramePr>
            <a:graphicFrameLocks noChangeAspect="1"/>
          </p:cNvGraphicFramePr>
          <p:nvPr/>
        </p:nvGraphicFramePr>
        <p:xfrm>
          <a:off x="838200" y="7620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79360" progId="Equation.DSMT4">
                  <p:embed/>
                </p:oleObj>
              </mc:Choice>
              <mc:Fallback>
                <p:oleObj name="Equation" r:id="rId3" imgW="90144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2206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74" name="Object 26"/>
          <p:cNvGraphicFramePr>
            <a:graphicFrameLocks noChangeAspect="1"/>
          </p:cNvGraphicFramePr>
          <p:nvPr/>
        </p:nvGraphicFramePr>
        <p:xfrm>
          <a:off x="5984875" y="685800"/>
          <a:ext cx="27368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457200" progId="Equation.DSMT4">
                  <p:embed/>
                </p:oleObj>
              </mc:Choice>
              <mc:Fallback>
                <p:oleObj name="Equation" r:id="rId5" imgW="111744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685800"/>
                        <a:ext cx="27368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75" name="Text Box 27"/>
          <p:cNvSpPr txBox="1">
            <a:spLocks noChangeArrowheads="1"/>
          </p:cNvSpPr>
          <p:nvPr/>
        </p:nvSpPr>
        <p:spPr bwMode="auto">
          <a:xfrm>
            <a:off x="152400" y="3276600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Example: Potential from a uniform electric field </a:t>
            </a:r>
            <a:r>
              <a:rPr lang="en-US" sz="2400" b="1">
                <a:solidFill>
                  <a:schemeClr val="accent2"/>
                </a:solidFill>
              </a:rPr>
              <a:t>E: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Choose 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r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= 0 to have potential zero</a:t>
            </a:r>
          </a:p>
        </p:txBody>
      </p:sp>
      <p:graphicFrame>
        <p:nvGraphicFramePr>
          <p:cNvPr id="616476" name="Object 28"/>
          <p:cNvGraphicFramePr>
            <a:graphicFrameLocks noChangeAspect="1"/>
          </p:cNvGraphicFramePr>
          <p:nvPr/>
        </p:nvGraphicFramePr>
        <p:xfrm>
          <a:off x="457200" y="4038600"/>
          <a:ext cx="295433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469800" progId="Equation.DSMT4">
                  <p:embed/>
                </p:oleObj>
              </mc:Choice>
              <mc:Fallback>
                <p:oleObj name="Equation" r:id="rId7" imgW="1206360" imgH="469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95433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77" name="Object 29"/>
          <p:cNvGraphicFramePr>
            <a:graphicFrameLocks noChangeAspect="1"/>
          </p:cNvGraphicFramePr>
          <p:nvPr/>
        </p:nvGraphicFramePr>
        <p:xfrm>
          <a:off x="3411538" y="4008438"/>
          <a:ext cx="161766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469800" progId="Equation.DSMT4">
                  <p:embed/>
                </p:oleObj>
              </mc:Choice>
              <mc:Fallback>
                <p:oleObj name="Equation" r:id="rId9" imgW="660240" imgH="469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008438"/>
                        <a:ext cx="1617662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78" name="Object 30"/>
          <p:cNvGraphicFramePr>
            <a:graphicFrameLocks noChangeAspect="1"/>
          </p:cNvGraphicFramePr>
          <p:nvPr/>
        </p:nvGraphicFramePr>
        <p:xfrm>
          <a:off x="5029200" y="4267200"/>
          <a:ext cx="1212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164880" progId="Equation.DSMT4">
                  <p:embed/>
                </p:oleObj>
              </mc:Choice>
              <mc:Fallback>
                <p:oleObj name="Equation" r:id="rId11" imgW="49500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2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479" name="Group 31"/>
          <p:cNvGrpSpPr>
            <a:grpSpLocks/>
          </p:cNvGrpSpPr>
          <p:nvPr/>
        </p:nvGrpSpPr>
        <p:grpSpPr bwMode="auto">
          <a:xfrm>
            <a:off x="6705600" y="4267200"/>
            <a:ext cx="1981200" cy="1524000"/>
            <a:chOff x="4320" y="1200"/>
            <a:chExt cx="1248" cy="960"/>
          </a:xfrm>
        </p:grpSpPr>
        <p:sp>
          <p:nvSpPr>
            <p:cNvPr id="616480" name="Line 32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1" name="Line 33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2" name="Line 34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3" name="Line 35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4" name="Line 36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490" name="Group 42"/>
          <p:cNvGrpSpPr>
            <a:grpSpLocks/>
          </p:cNvGrpSpPr>
          <p:nvPr/>
        </p:nvGrpSpPr>
        <p:grpSpPr bwMode="auto">
          <a:xfrm>
            <a:off x="6858000" y="4038600"/>
            <a:ext cx="1524000" cy="1905000"/>
            <a:chOff x="4320" y="2544"/>
            <a:chExt cx="960" cy="1200"/>
          </a:xfrm>
        </p:grpSpPr>
        <p:sp>
          <p:nvSpPr>
            <p:cNvPr id="616485" name="Line 37"/>
            <p:cNvSpPr>
              <a:spLocks noChangeShapeType="1"/>
            </p:cNvSpPr>
            <p:nvPr/>
          </p:nvSpPr>
          <p:spPr bwMode="auto">
            <a:xfrm>
              <a:off x="432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6" name="Line 38"/>
            <p:cNvSpPr>
              <a:spLocks noChangeShapeType="1"/>
            </p:cNvSpPr>
            <p:nvPr/>
          </p:nvSpPr>
          <p:spPr bwMode="auto">
            <a:xfrm>
              <a:off x="456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7" name="Line 39"/>
            <p:cNvSpPr>
              <a:spLocks noChangeShapeType="1"/>
            </p:cNvSpPr>
            <p:nvPr/>
          </p:nvSpPr>
          <p:spPr bwMode="auto">
            <a:xfrm>
              <a:off x="480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8" name="Line 40"/>
            <p:cNvSpPr>
              <a:spLocks noChangeShapeType="1"/>
            </p:cNvSpPr>
            <p:nvPr/>
          </p:nvSpPr>
          <p:spPr bwMode="auto">
            <a:xfrm>
              <a:off x="504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9" name="Line 41"/>
            <p:cNvSpPr>
              <a:spLocks noChangeShapeType="1"/>
            </p:cNvSpPr>
            <p:nvPr/>
          </p:nvSpPr>
          <p:spPr bwMode="auto">
            <a:xfrm>
              <a:off x="528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91" name="Text Box 43"/>
          <p:cNvSpPr txBox="1">
            <a:spLocks noChangeArrowheads="1"/>
          </p:cNvSpPr>
          <p:nvPr/>
        </p:nvSpPr>
        <p:spPr bwMode="auto">
          <a:xfrm>
            <a:off x="8763000" y="4267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616492" name="Text Box 44"/>
          <p:cNvSpPr txBox="1">
            <a:spLocks noChangeArrowheads="1"/>
          </p:cNvSpPr>
          <p:nvPr/>
        </p:nvSpPr>
        <p:spPr bwMode="auto">
          <a:xfrm>
            <a:off x="6248400" y="3581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high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16493" name="Text Box 45"/>
          <p:cNvSpPr txBox="1">
            <a:spLocks noChangeArrowheads="1"/>
          </p:cNvSpPr>
          <p:nvPr/>
        </p:nvSpPr>
        <p:spPr bwMode="auto">
          <a:xfrm>
            <a:off x="7848600" y="3429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low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16494" name="Text Box 46"/>
          <p:cNvSpPr txBox="1">
            <a:spLocks noChangeArrowheads="1"/>
          </p:cNvSpPr>
          <p:nvPr/>
        </p:nvSpPr>
        <p:spPr bwMode="auto">
          <a:xfrm>
            <a:off x="152400" y="4876800"/>
            <a:ext cx="731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Equipotential lines are perpendicular to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-field</a:t>
            </a: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-field lines point from high potential to low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Positive charges have the most energy at high</a:t>
            </a:r>
            <a:br>
              <a:rPr lang="en-US" sz="240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Negative charges have the most energy at low potential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16495" name="Oval 47"/>
          <p:cNvSpPr>
            <a:spLocks noChangeArrowheads="1"/>
          </p:cNvSpPr>
          <p:nvPr/>
        </p:nvSpPr>
        <p:spPr bwMode="auto">
          <a:xfrm>
            <a:off x="6629400" y="4572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+</a:t>
            </a:r>
          </a:p>
        </p:txBody>
      </p:sp>
      <p:sp>
        <p:nvSpPr>
          <p:cNvPr id="616497" name="Oval 49"/>
          <p:cNvSpPr>
            <a:spLocks noChangeArrowheads="1"/>
          </p:cNvSpPr>
          <p:nvPr/>
        </p:nvSpPr>
        <p:spPr bwMode="auto">
          <a:xfrm>
            <a:off x="8686800" y="5334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6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6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6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6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1.1111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6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6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4" dur="2000" fill="hold"/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1" grpId="0" build="p"/>
      <p:bldP spid="616475" grpId="0" uiExpand="1" build="p"/>
      <p:bldP spid="616491" grpId="0"/>
      <p:bldP spid="616492" grpId="0"/>
      <p:bldP spid="616493" grpId="0"/>
      <p:bldP spid="616494" grpId="0" uiExpand="1" build="p"/>
      <p:bldP spid="616495" grpId="0" animBg="1"/>
      <p:bldP spid="616495" grpId="1" animBg="1"/>
      <p:bldP spid="616497" grpId="0" animBg="1"/>
      <p:bldP spid="61649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87648"/>
              </p:ext>
            </p:extLst>
          </p:nvPr>
        </p:nvGraphicFramePr>
        <p:xfrm>
          <a:off x="531813" y="1222375"/>
          <a:ext cx="809466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817290" progId="Word.Document.12">
                  <p:embed/>
                </p:oleObj>
              </mc:Choice>
              <mc:Fallback>
                <p:oleObj name="Document" r:id="rId3" imgW="5483860" imgH="817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1222375"/>
                        <a:ext cx="809466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09094"/>
              </p:ext>
            </p:extLst>
          </p:nvPr>
        </p:nvGraphicFramePr>
        <p:xfrm>
          <a:off x="457200" y="4189413"/>
          <a:ext cx="81549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483860" imgH="819093" progId="Word.Document.12">
                  <p:embed/>
                </p:oleObj>
              </mc:Choice>
              <mc:Fallback>
                <p:oleObj name="Document" r:id="rId5" imgW="5483860" imgH="8190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189413"/>
                        <a:ext cx="8154988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819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5562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</p:spTree>
    <p:extLst>
      <p:ext uri="{BB962C8B-B14F-4D97-AF65-F5344CB8AC3E}">
        <p14:creationId xmlns:p14="http://schemas.microsoft.com/office/powerpoint/2010/main" val="93318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9900"/>
                </a:solidFill>
              </a:rPr>
              <a:t>It is a scalar quantity – that makes it easier to calculate and work with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9900"/>
                </a:solidFill>
              </a:rPr>
              <a:t>It is useful for problems involving conservation of energy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Why Electric Potential is useful</a:t>
            </a:r>
          </a:p>
        </p:txBody>
      </p:sp>
      <p:sp>
        <p:nvSpPr>
          <p:cNvPr id="620567" name="Text Box 23"/>
          <p:cNvSpPr txBox="1">
            <a:spLocks noChangeArrowheads="1"/>
          </p:cNvSpPr>
          <p:nvPr/>
        </p:nvSpPr>
        <p:spPr bwMode="auto">
          <a:xfrm>
            <a:off x="304800" y="1447800"/>
            <a:ext cx="86106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A proton initially at rest moves from an initial point with </a:t>
            </a:r>
            <a:r>
              <a:rPr lang="en-US" sz="2400" i="1"/>
              <a:t>V</a:t>
            </a:r>
            <a:r>
              <a:rPr lang="en-US" sz="2400"/>
              <a:t> = 0 to a point where </a:t>
            </a:r>
            <a:r>
              <a:rPr lang="en-US" sz="2400" i="1"/>
              <a:t>V</a:t>
            </a:r>
            <a:r>
              <a:rPr lang="en-US" sz="2400"/>
              <a:t> = - 1.5 V.  How fast is the proton moving at the end?</a:t>
            </a:r>
            <a:endParaRPr lang="en-US" sz="2400">
              <a:sym typeface="Symbol" pitchFamily="18" charset="2"/>
            </a:endParaRPr>
          </a:p>
        </p:txBody>
      </p:sp>
      <p:grpSp>
        <p:nvGrpSpPr>
          <p:cNvPr id="620568" name="Group 24"/>
          <p:cNvGrpSpPr>
            <a:grpSpLocks/>
          </p:cNvGrpSpPr>
          <p:nvPr/>
        </p:nvGrpSpPr>
        <p:grpSpPr bwMode="auto">
          <a:xfrm>
            <a:off x="6781800" y="3124200"/>
            <a:ext cx="1981200" cy="1524000"/>
            <a:chOff x="4320" y="1200"/>
            <a:chExt cx="1248" cy="960"/>
          </a:xfrm>
        </p:grpSpPr>
        <p:sp>
          <p:nvSpPr>
            <p:cNvPr id="620569" name="Line 25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0" name="Line 26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1" name="Line 27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2" name="Line 28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3" name="Line 29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0580" name="Text Box 36"/>
          <p:cNvSpPr txBox="1">
            <a:spLocks noChangeArrowheads="1"/>
          </p:cNvSpPr>
          <p:nvPr/>
        </p:nvSpPr>
        <p:spPr bwMode="auto">
          <a:xfrm>
            <a:off x="8839200" y="3124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620581" name="Text Box 37"/>
          <p:cNvSpPr txBox="1">
            <a:spLocks noChangeArrowheads="1"/>
          </p:cNvSpPr>
          <p:nvPr/>
        </p:nvSpPr>
        <p:spPr bwMode="auto">
          <a:xfrm>
            <a:off x="6172200" y="243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=0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20582" name="Text Box 38"/>
          <p:cNvSpPr txBox="1">
            <a:spLocks noChangeArrowheads="1"/>
          </p:cNvSpPr>
          <p:nvPr/>
        </p:nvSpPr>
        <p:spPr bwMode="auto">
          <a:xfrm>
            <a:off x="7620000" y="243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= -1.5 V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20583" name="Oval 39"/>
          <p:cNvSpPr>
            <a:spLocks noChangeArrowheads="1"/>
          </p:cNvSpPr>
          <p:nvPr/>
        </p:nvSpPr>
        <p:spPr bwMode="auto">
          <a:xfrm>
            <a:off x="6705600" y="3429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+</a:t>
            </a:r>
          </a:p>
        </p:txBody>
      </p:sp>
      <p:grpSp>
        <p:nvGrpSpPr>
          <p:cNvPr id="620595" name="Group 51"/>
          <p:cNvGrpSpPr>
            <a:grpSpLocks/>
          </p:cNvGrpSpPr>
          <p:nvPr/>
        </p:nvGrpSpPr>
        <p:grpSpPr bwMode="auto">
          <a:xfrm>
            <a:off x="6781800" y="2895600"/>
            <a:ext cx="2057400" cy="2895600"/>
            <a:chOff x="4272" y="1824"/>
            <a:chExt cx="1296" cy="1824"/>
          </a:xfrm>
        </p:grpSpPr>
        <p:sp>
          <p:nvSpPr>
            <p:cNvPr id="620585" name="Line 41"/>
            <p:cNvSpPr>
              <a:spLocks noChangeShapeType="1"/>
            </p:cNvSpPr>
            <p:nvPr/>
          </p:nvSpPr>
          <p:spPr bwMode="auto">
            <a:xfrm>
              <a:off x="4272" y="1824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0586" name="Group 42"/>
            <p:cNvGrpSpPr>
              <a:grpSpLocks/>
            </p:cNvGrpSpPr>
            <p:nvPr/>
          </p:nvGrpSpPr>
          <p:grpSpPr bwMode="auto">
            <a:xfrm rot="-5400000">
              <a:off x="4728" y="3144"/>
              <a:ext cx="288" cy="144"/>
              <a:chOff x="2736" y="1632"/>
              <a:chExt cx="288" cy="144"/>
            </a:xfrm>
          </p:grpSpPr>
          <p:sp>
            <p:nvSpPr>
              <p:cNvPr id="620587" name="Line 43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88" name="Line 44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89" name="Line 45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90" name="Line 46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591" name="Text Box 47"/>
            <p:cNvSpPr txBox="1">
              <a:spLocks noChangeArrowheads="1"/>
            </p:cNvSpPr>
            <p:nvPr/>
          </p:nvSpPr>
          <p:spPr bwMode="auto">
            <a:xfrm>
              <a:off x="4512" y="336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1.5 V</a:t>
              </a:r>
            </a:p>
          </p:txBody>
        </p:sp>
        <p:sp>
          <p:nvSpPr>
            <p:cNvPr id="620592" name="Line 48"/>
            <p:cNvSpPr>
              <a:spLocks noChangeShapeType="1"/>
            </p:cNvSpPr>
            <p:nvPr/>
          </p:nvSpPr>
          <p:spPr bwMode="auto">
            <a:xfrm flipH="1">
              <a:off x="427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93" name="Line 49"/>
            <p:cNvSpPr>
              <a:spLocks noChangeShapeType="1"/>
            </p:cNvSpPr>
            <p:nvPr/>
          </p:nvSpPr>
          <p:spPr bwMode="auto">
            <a:xfrm flipH="1">
              <a:off x="4896" y="321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94" name="Line 50"/>
            <p:cNvSpPr>
              <a:spLocks noChangeShapeType="1"/>
            </p:cNvSpPr>
            <p:nvPr/>
          </p:nvSpPr>
          <p:spPr bwMode="auto">
            <a:xfrm>
              <a:off x="5568" y="1824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0596" name="Text Box 52"/>
          <p:cNvSpPr txBox="1">
            <a:spLocks noChangeArrowheads="1"/>
          </p:cNvSpPr>
          <p:nvPr/>
        </p:nvSpPr>
        <p:spPr bwMode="auto">
          <a:xfrm>
            <a:off x="152400" y="2362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Find the change in potential energy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20597" name="Object 53"/>
          <p:cNvGraphicFramePr>
            <a:graphicFrameLocks noChangeAspect="1"/>
          </p:cNvGraphicFramePr>
          <p:nvPr/>
        </p:nvGraphicFramePr>
        <p:xfrm>
          <a:off x="457200" y="3048000"/>
          <a:ext cx="1739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1739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98" name="Object 54"/>
          <p:cNvGraphicFramePr>
            <a:graphicFrameLocks noChangeAspect="1"/>
          </p:cNvGraphicFramePr>
          <p:nvPr/>
        </p:nvGraphicFramePr>
        <p:xfrm>
          <a:off x="2009775" y="2971800"/>
          <a:ext cx="19589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971800"/>
                        <a:ext cx="19589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99" name="Object 55"/>
          <p:cNvGraphicFramePr>
            <a:graphicFrameLocks noChangeAspect="1"/>
          </p:cNvGraphicFramePr>
          <p:nvPr/>
        </p:nvGraphicFramePr>
        <p:xfrm>
          <a:off x="1104900" y="3429000"/>
          <a:ext cx="4229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6920" imgH="279360" progId="Equation.DSMT4">
                  <p:embed/>
                </p:oleObj>
              </mc:Choice>
              <mc:Fallback>
                <p:oleObj name="Equation" r:id="rId7" imgW="1726920" imgH="27936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429000"/>
                        <a:ext cx="4229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0" name="Object 56"/>
          <p:cNvGraphicFramePr>
            <a:graphicFrameLocks noChangeAspect="1"/>
          </p:cNvGraphicFramePr>
          <p:nvPr/>
        </p:nvGraphicFramePr>
        <p:xfrm>
          <a:off x="1076325" y="3962400"/>
          <a:ext cx="23637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203040" progId="Equation.DSMT4">
                  <p:embed/>
                </p:oleObj>
              </mc:Choice>
              <mc:Fallback>
                <p:oleObj name="Equation" r:id="rId9" imgW="965160" imgH="20304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962400"/>
                        <a:ext cx="23637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01" name="Text Box 57"/>
          <p:cNvSpPr txBox="1">
            <a:spLocks noChangeArrowheads="1"/>
          </p:cNvSpPr>
          <p:nvPr/>
        </p:nvSpPr>
        <p:spPr bwMode="auto">
          <a:xfrm>
            <a:off x="0" y="44196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Since energy is conserved, this must be counter-balanced by a corresponding increase in kinetic energy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206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87064"/>
              </p:ext>
            </p:extLst>
          </p:nvPr>
        </p:nvGraphicFramePr>
        <p:xfrm>
          <a:off x="709613" y="5181600"/>
          <a:ext cx="29241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760" imgH="241200" progId="Equation.DSMT4">
                  <p:embed/>
                </p:oleObj>
              </mc:Choice>
              <mc:Fallback>
                <p:oleObj name="Equation" r:id="rId11" imgW="1193760" imgH="2412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5181600"/>
                        <a:ext cx="29241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56329"/>
              </p:ext>
            </p:extLst>
          </p:nvPr>
        </p:nvGraphicFramePr>
        <p:xfrm>
          <a:off x="592138" y="5715000"/>
          <a:ext cx="18970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5715000"/>
                        <a:ext cx="18970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5" name="Object 61"/>
          <p:cNvGraphicFramePr>
            <a:graphicFrameLocks noChangeAspect="1"/>
          </p:cNvGraphicFramePr>
          <p:nvPr/>
        </p:nvGraphicFramePr>
        <p:xfrm>
          <a:off x="2362200" y="5562600"/>
          <a:ext cx="2708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04840" imgH="482400" progId="Equation.DSMT4">
                  <p:embed/>
                </p:oleObj>
              </mc:Choice>
              <mc:Fallback>
                <p:oleObj name="Equation" r:id="rId15" imgW="1104840" imgH="4824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27082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6" name="Object 62"/>
          <p:cNvGraphicFramePr>
            <a:graphicFrameLocks noChangeAspect="1"/>
          </p:cNvGraphicFramePr>
          <p:nvPr/>
        </p:nvGraphicFramePr>
        <p:xfrm>
          <a:off x="5105400" y="5864225"/>
          <a:ext cx="2895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80800" imgH="203040" progId="Equation.DSMT4">
                  <p:embed/>
                </p:oleObj>
              </mc:Choice>
              <mc:Fallback>
                <p:oleObj name="Equation" r:id="rId17" imgW="1180800" imgH="20304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864225"/>
                        <a:ext cx="28956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7" name="Object 63"/>
          <p:cNvGraphicFramePr>
            <a:graphicFrameLocks noChangeAspect="1"/>
          </p:cNvGraphicFramePr>
          <p:nvPr/>
        </p:nvGraphicFramePr>
        <p:xfrm>
          <a:off x="6705600" y="6324600"/>
          <a:ext cx="1835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9160" imgH="177480" progId="Equation.DSMT4">
                  <p:embed/>
                </p:oleObj>
              </mc:Choice>
              <mc:Fallback>
                <p:oleObj name="Equation" r:id="rId19" imgW="749160" imgH="177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324600"/>
                        <a:ext cx="1835150" cy="384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1.111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2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2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build="p"/>
      <p:bldP spid="620567" grpId="0" animBg="1"/>
      <p:bldP spid="620580" grpId="0"/>
      <p:bldP spid="620581" grpId="0"/>
      <p:bldP spid="620582" grpId="0"/>
      <p:bldP spid="620583" grpId="0" animBg="1"/>
      <p:bldP spid="620583" grpId="1" animBg="1"/>
      <p:bldP spid="620596" grpId="0" build="p"/>
      <p:bldP spid="6206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67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05</a:t>
            </a:r>
          </a:p>
        </p:txBody>
      </p: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46335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0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2888"/>
            <a:ext cx="65627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1661993" cy="533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99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20898</TotalTime>
  <Words>1979</Words>
  <Application>Microsoft Office PowerPoint</Application>
  <PresentationFormat>On-screen Show (4:3)</PresentationFormat>
  <Paragraphs>265</Paragraphs>
  <Slides>29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 Black</vt:lpstr>
      <vt:lpstr>Times New Roman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556</cp:revision>
  <cp:lastPrinted>2023-01-24T11:56:53Z</cp:lastPrinted>
  <dcterms:created xsi:type="dcterms:W3CDTF">1997-09-10T20:18:06Z</dcterms:created>
  <dcterms:modified xsi:type="dcterms:W3CDTF">2023-01-24T12:39:13Z</dcterms:modified>
</cp:coreProperties>
</file>