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742" r:id="rId2"/>
    <p:sldId id="743" r:id="rId3"/>
    <p:sldId id="744" r:id="rId4"/>
    <p:sldId id="841" r:id="rId5"/>
    <p:sldId id="745" r:id="rId6"/>
    <p:sldId id="746" r:id="rId7"/>
    <p:sldId id="842" r:id="rId8"/>
    <p:sldId id="747" r:id="rId9"/>
    <p:sldId id="852" r:id="rId10"/>
    <p:sldId id="835" r:id="rId11"/>
    <p:sldId id="786" r:id="rId12"/>
    <p:sldId id="748" r:id="rId13"/>
    <p:sldId id="836" r:id="rId14"/>
    <p:sldId id="843" r:id="rId15"/>
    <p:sldId id="749" r:id="rId16"/>
    <p:sldId id="750" r:id="rId17"/>
    <p:sldId id="837" r:id="rId18"/>
    <p:sldId id="753" r:id="rId19"/>
    <p:sldId id="838" r:id="rId20"/>
    <p:sldId id="844" r:id="rId21"/>
    <p:sldId id="751" r:id="rId22"/>
    <p:sldId id="752" r:id="rId23"/>
    <p:sldId id="839" r:id="rId24"/>
    <p:sldId id="754" r:id="rId25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51" d="100"/>
          <a:sy n="51" d="100"/>
        </p:scale>
        <p:origin x="972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2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5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 = CV, bigger C means bigger Q.  C equivalent larger in parallel.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6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6.wmf"/><Relationship Id="rId3" Type="http://schemas.openxmlformats.org/officeDocument/2006/relationships/audio" Target="../media/audio1.wav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51.wmf"/><Relationship Id="rId3" Type="http://schemas.openxmlformats.org/officeDocument/2006/relationships/audio" Target="../media/audio1.wav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1.bin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6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9.wmf"/><Relationship Id="rId22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6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2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7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8.png"/><Relationship Id="rId4" Type="http://schemas.openxmlformats.org/officeDocument/2006/relationships/image" Target="../media/image7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8.wmf"/><Relationship Id="rId3" Type="http://schemas.openxmlformats.org/officeDocument/2006/relationships/audio" Target="../media/audio1.wav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3" Type="http://schemas.openxmlformats.org/officeDocument/2006/relationships/audio" Target="../media/audio1.wav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WordArt 2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Capacitors and Dielectrics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0" y="2057400"/>
            <a:ext cx="8991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Conductors are commonly used as places to store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You can’t just “create” some positive charge somewhere, you have to have corresponding negative charge somewhere else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Definition of a capacitor: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Two conductors, one of which stores charge +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, and the other of which stores charge –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36946" name="Text Box 18"/>
          <p:cNvSpPr txBox="1">
            <a:spLocks noChangeArrowheads="1"/>
          </p:cNvSpPr>
          <p:nvPr/>
        </p:nvSpPr>
        <p:spPr bwMode="auto">
          <a:xfrm>
            <a:off x="0" y="1295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</a:t>
            </a:r>
          </a:p>
        </p:txBody>
      </p:sp>
      <p:grpSp>
        <p:nvGrpSpPr>
          <p:cNvPr id="636967" name="Group 39"/>
          <p:cNvGrpSpPr>
            <a:grpSpLocks/>
          </p:cNvGrpSpPr>
          <p:nvPr/>
        </p:nvGrpSpPr>
        <p:grpSpPr bwMode="auto">
          <a:xfrm>
            <a:off x="609600" y="4648200"/>
            <a:ext cx="1676400" cy="1676400"/>
            <a:chOff x="240" y="2784"/>
            <a:chExt cx="1056" cy="1056"/>
          </a:xfrm>
        </p:grpSpPr>
        <p:sp>
          <p:nvSpPr>
            <p:cNvPr id="636954" name="Oval 26"/>
            <p:cNvSpPr>
              <a:spLocks noChangeArrowheads="1"/>
            </p:cNvSpPr>
            <p:nvPr/>
          </p:nvSpPr>
          <p:spPr bwMode="auto">
            <a:xfrm>
              <a:off x="240" y="2784"/>
              <a:ext cx="1056" cy="105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55" name="Oval 27"/>
            <p:cNvSpPr>
              <a:spLocks noChangeArrowheads="1"/>
            </p:cNvSpPr>
            <p:nvPr/>
          </p:nvSpPr>
          <p:spPr bwMode="auto">
            <a:xfrm>
              <a:off x="576" y="3120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968" name="Group 40"/>
          <p:cNvGrpSpPr>
            <a:grpSpLocks/>
          </p:cNvGrpSpPr>
          <p:nvPr/>
        </p:nvGrpSpPr>
        <p:grpSpPr bwMode="auto">
          <a:xfrm>
            <a:off x="1219200" y="5791200"/>
            <a:ext cx="457200" cy="533400"/>
            <a:chOff x="624" y="3504"/>
            <a:chExt cx="288" cy="336"/>
          </a:xfrm>
        </p:grpSpPr>
        <p:grpSp>
          <p:nvGrpSpPr>
            <p:cNvPr id="636956" name="Group 28"/>
            <p:cNvGrpSpPr>
              <a:grpSpLocks/>
            </p:cNvGrpSpPr>
            <p:nvPr/>
          </p:nvGrpSpPr>
          <p:grpSpPr bwMode="auto">
            <a:xfrm>
              <a:off x="624" y="3504"/>
              <a:ext cx="288" cy="144"/>
              <a:chOff x="2736" y="1632"/>
              <a:chExt cx="288" cy="144"/>
            </a:xfrm>
          </p:grpSpPr>
          <p:sp>
            <p:nvSpPr>
              <p:cNvPr id="636957" name="Line 2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58" name="Line 30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59" name="Line 31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60" name="Line 32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961" name="Line 33"/>
            <p:cNvSpPr>
              <a:spLocks noChangeShapeType="1"/>
            </p:cNvSpPr>
            <p:nvPr/>
          </p:nvSpPr>
          <p:spPr bwMode="auto">
            <a:xfrm>
              <a:off x="768" y="36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62" name="Text Box 34"/>
          <p:cNvSpPr txBox="1">
            <a:spLocks noChangeArrowheads="1"/>
          </p:cNvSpPr>
          <p:nvPr/>
        </p:nvSpPr>
        <p:spPr bwMode="auto">
          <a:xfrm>
            <a:off x="15240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</a:t>
            </a:r>
            <a:r>
              <a:rPr lang="en-US" sz="24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36963" name="Line 35"/>
          <p:cNvSpPr>
            <a:spLocks noChangeShapeType="1"/>
          </p:cNvSpPr>
          <p:nvPr/>
        </p:nvSpPr>
        <p:spPr bwMode="auto">
          <a:xfrm>
            <a:off x="1447800" y="54864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4" name="Text Box 36"/>
          <p:cNvSpPr txBox="1">
            <a:spLocks noChangeArrowheads="1"/>
          </p:cNvSpPr>
          <p:nvPr/>
        </p:nvSpPr>
        <p:spPr bwMode="auto">
          <a:xfrm>
            <a:off x="12954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6965" name="Text Box 37"/>
          <p:cNvSpPr txBox="1">
            <a:spLocks noChangeArrowheads="1"/>
          </p:cNvSpPr>
          <p:nvPr/>
        </p:nvSpPr>
        <p:spPr bwMode="auto">
          <a:xfrm>
            <a:off x="6858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b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6966" name="Line 38"/>
          <p:cNvSpPr>
            <a:spLocks noChangeShapeType="1"/>
          </p:cNvSpPr>
          <p:nvPr/>
        </p:nvSpPr>
        <p:spPr bwMode="auto">
          <a:xfrm>
            <a:off x="685800" y="5486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9" name="Text Box 41"/>
          <p:cNvSpPr txBox="1">
            <a:spLocks noChangeArrowheads="1"/>
          </p:cNvSpPr>
          <p:nvPr/>
        </p:nvSpPr>
        <p:spPr bwMode="auto">
          <a:xfrm>
            <a:off x="10668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66"/>
                </a:solidFill>
                <a:sym typeface="Symbol" pitchFamily="18" charset="2"/>
              </a:rPr>
              <a:t>+</a:t>
            </a:r>
            <a:r>
              <a:rPr lang="en-US" sz="2400" b="1" i="1">
                <a:solidFill>
                  <a:srgbClr val="99FF66"/>
                </a:solidFill>
                <a:sym typeface="Symbol" pitchFamily="18" charset="2"/>
              </a:rPr>
              <a:t>Q</a:t>
            </a:r>
            <a:endParaRPr lang="en-US" sz="2400" b="1" i="1">
              <a:solidFill>
                <a:srgbClr val="99FF66"/>
              </a:solidFill>
            </a:endParaRPr>
          </a:p>
        </p:txBody>
      </p:sp>
      <p:sp>
        <p:nvSpPr>
          <p:cNvPr id="636970" name="Text Box 42"/>
          <p:cNvSpPr txBox="1">
            <a:spLocks noChangeArrowheads="1"/>
          </p:cNvSpPr>
          <p:nvPr/>
        </p:nvSpPr>
        <p:spPr bwMode="auto">
          <a:xfrm>
            <a:off x="10668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66"/>
                </a:solidFill>
                <a:sym typeface="Symbol" pitchFamily="18" charset="2"/>
              </a:rPr>
              <a:t>–</a:t>
            </a:r>
            <a:r>
              <a:rPr lang="en-US" sz="2400" b="1" i="1">
                <a:solidFill>
                  <a:srgbClr val="99FF66"/>
                </a:solidFill>
                <a:sym typeface="Symbol" pitchFamily="18" charset="2"/>
              </a:rPr>
              <a:t>Q</a:t>
            </a:r>
            <a:endParaRPr lang="en-US" sz="2400" b="1" i="1">
              <a:solidFill>
                <a:srgbClr val="99FF66"/>
              </a:solidFill>
            </a:endParaRPr>
          </a:p>
        </p:txBody>
      </p:sp>
      <p:sp>
        <p:nvSpPr>
          <p:cNvPr id="636971" name="Text Box 43"/>
          <p:cNvSpPr txBox="1">
            <a:spLocks noChangeArrowheads="1"/>
          </p:cNvSpPr>
          <p:nvPr/>
        </p:nvSpPr>
        <p:spPr bwMode="auto">
          <a:xfrm>
            <a:off x="3048000" y="3962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Can we relate the charge </a:t>
            </a:r>
            <a:r>
              <a:rPr lang="en-US" sz="2400" i="1">
                <a:solidFill>
                  <a:srgbClr val="FF0000"/>
                </a:solidFill>
              </a:rPr>
              <a:t>Q</a:t>
            </a:r>
            <a:r>
              <a:rPr lang="en-US" sz="2400">
                <a:solidFill>
                  <a:srgbClr val="FF0000"/>
                </a:solidFill>
              </a:rPr>
              <a:t> that develops to the voltage difference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Gauss’s Law tells us the electric field between the conductors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Integration tells us the potential difference</a:t>
            </a:r>
          </a:p>
        </p:txBody>
      </p:sp>
      <p:graphicFrame>
        <p:nvGraphicFramePr>
          <p:cNvPr id="636972" name="Object 44"/>
          <p:cNvGraphicFramePr>
            <a:graphicFrameLocks noChangeAspect="1"/>
          </p:cNvGraphicFramePr>
          <p:nvPr/>
        </p:nvGraphicFramePr>
        <p:xfrm>
          <a:off x="7588250" y="4800600"/>
          <a:ext cx="1555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64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4800600"/>
                        <a:ext cx="1555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3" name="Object 45"/>
          <p:cNvGraphicFramePr>
            <a:graphicFrameLocks noChangeAspect="1"/>
          </p:cNvGraphicFramePr>
          <p:nvPr/>
        </p:nvGraphicFramePr>
        <p:xfrm>
          <a:off x="1981200" y="5838825"/>
          <a:ext cx="23955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65" name="Equation" r:id="rId5" imgW="977760" imgH="469800" progId="Equation.DSMT4">
                  <p:embed/>
                </p:oleObj>
              </mc:Choice>
              <mc:Fallback>
                <p:oleObj name="Equation" r:id="rId5" imgW="977760" imgH="469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38825"/>
                        <a:ext cx="23955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4" name="Object 46"/>
          <p:cNvGraphicFramePr>
            <a:graphicFrameLocks noChangeAspect="1"/>
          </p:cNvGraphicFramePr>
          <p:nvPr/>
        </p:nvGraphicFramePr>
        <p:xfrm>
          <a:off x="4424363" y="5791200"/>
          <a:ext cx="12144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66" name="Equation" r:id="rId7" imgW="495000" imgH="482400" progId="Equation.DSMT4">
                  <p:embed/>
                </p:oleObj>
              </mc:Choice>
              <mc:Fallback>
                <p:oleObj name="Equation" r:id="rId7" imgW="495000" imgH="4824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791200"/>
                        <a:ext cx="12144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5" name="Object 47"/>
          <p:cNvGraphicFramePr>
            <a:graphicFrameLocks noChangeAspect="1"/>
          </p:cNvGraphicFramePr>
          <p:nvPr/>
        </p:nvGraphicFramePr>
        <p:xfrm>
          <a:off x="6172200" y="5921375"/>
          <a:ext cx="28019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367" name="Equation" r:id="rId9" imgW="1143000" imgH="431640" progId="Equation.DSMT4">
                  <p:embed/>
                </p:oleObj>
              </mc:Choice>
              <mc:Fallback>
                <p:oleObj name="Equation" r:id="rId9" imgW="1143000" imgH="431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921375"/>
                        <a:ext cx="28019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0" y="304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Ch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25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  <p:bldP spid="636962" grpId="0"/>
      <p:bldP spid="636963" grpId="0" animBg="1"/>
      <p:bldP spid="636964" grpId="0"/>
      <p:bldP spid="636965" grpId="0"/>
      <p:bldP spid="636966" grpId="0" animBg="1"/>
      <p:bldP spid="636969" grpId="0"/>
      <p:bldP spid="636970" grpId="0"/>
      <p:bldP spid="63697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60855"/>
              </p:ext>
            </p:extLst>
          </p:nvPr>
        </p:nvGraphicFramePr>
        <p:xfrm>
          <a:off x="1439286" y="914400"/>
          <a:ext cx="6107689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77" name="Document" r:id="rId3" imgW="5940848" imgH="4790899" progId="Word.Document.12">
                  <p:embed/>
                </p:oleObj>
              </mc:Choice>
              <mc:Fallback>
                <p:oleObj name="Document" r:id="rId3" imgW="5940848" imgH="47908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9286" y="914400"/>
                        <a:ext cx="6107689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5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Problems</a:t>
            </a:r>
          </a:p>
        </p:txBody>
      </p:sp>
      <p:sp>
        <p:nvSpPr>
          <p:cNvPr id="682027" name="Text Box 43"/>
          <p:cNvSpPr txBox="1">
            <a:spLocks noChangeArrowheads="1"/>
          </p:cNvSpPr>
          <p:nvPr/>
        </p:nvSpPr>
        <p:spPr bwMode="auto">
          <a:xfrm>
            <a:off x="1219200" y="76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68" name="Group 84"/>
          <p:cNvGrpSpPr>
            <a:grpSpLocks/>
          </p:cNvGrpSpPr>
          <p:nvPr/>
        </p:nvGrpSpPr>
        <p:grpSpPr bwMode="auto">
          <a:xfrm rot="16200000">
            <a:off x="723900" y="723900"/>
            <a:ext cx="228600" cy="457200"/>
            <a:chOff x="4896" y="3360"/>
            <a:chExt cx="144" cy="288"/>
          </a:xfrm>
        </p:grpSpPr>
        <p:sp>
          <p:nvSpPr>
            <p:cNvPr id="682069" name="Line 85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0" name="Line 86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1" name="Line 87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2" name="Line 88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73" name="Line 89"/>
          <p:cNvSpPr>
            <a:spLocks noChangeShapeType="1"/>
          </p:cNvSpPr>
          <p:nvPr/>
        </p:nvSpPr>
        <p:spPr bwMode="auto">
          <a:xfrm>
            <a:off x="838200" y="1066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74" name="Text Box 90"/>
          <p:cNvSpPr txBox="1">
            <a:spLocks noChangeArrowheads="1"/>
          </p:cNvSpPr>
          <p:nvPr/>
        </p:nvSpPr>
        <p:spPr bwMode="auto">
          <a:xfrm>
            <a:off x="12192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75" name="Group 91"/>
          <p:cNvGrpSpPr>
            <a:grpSpLocks/>
          </p:cNvGrpSpPr>
          <p:nvPr/>
        </p:nvGrpSpPr>
        <p:grpSpPr bwMode="auto">
          <a:xfrm rot="16200000">
            <a:off x="723900" y="1257300"/>
            <a:ext cx="228600" cy="457200"/>
            <a:chOff x="4896" y="3360"/>
            <a:chExt cx="144" cy="288"/>
          </a:xfrm>
        </p:grpSpPr>
        <p:sp>
          <p:nvSpPr>
            <p:cNvPr id="682076" name="Line 9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7" name="Line 9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8" name="Line 9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9" name="Line 9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80" name="Line 96"/>
          <p:cNvSpPr>
            <a:spLocks noChangeShapeType="1"/>
          </p:cNvSpPr>
          <p:nvPr/>
        </p:nvSpPr>
        <p:spPr bwMode="auto">
          <a:xfrm>
            <a:off x="838200" y="160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1" name="Text Box 97"/>
          <p:cNvSpPr txBox="1">
            <a:spLocks noChangeArrowheads="1"/>
          </p:cNvSpPr>
          <p:nvPr/>
        </p:nvSpPr>
        <p:spPr bwMode="auto">
          <a:xfrm>
            <a:off x="121920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82" name="Group 98"/>
          <p:cNvGrpSpPr>
            <a:grpSpLocks/>
          </p:cNvGrpSpPr>
          <p:nvPr/>
        </p:nvGrpSpPr>
        <p:grpSpPr bwMode="auto">
          <a:xfrm rot="16200000">
            <a:off x="723900" y="1790700"/>
            <a:ext cx="228600" cy="457200"/>
            <a:chOff x="4896" y="3360"/>
            <a:chExt cx="144" cy="288"/>
          </a:xfrm>
        </p:grpSpPr>
        <p:sp>
          <p:nvSpPr>
            <p:cNvPr id="682083" name="Line 99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4" name="Line 100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5" name="Line 101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6" name="Line 102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87" name="Line 103"/>
          <p:cNvSpPr>
            <a:spLocks noChangeShapeType="1"/>
          </p:cNvSpPr>
          <p:nvPr/>
        </p:nvSpPr>
        <p:spPr bwMode="auto">
          <a:xfrm>
            <a:off x="838200" y="2133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8" name="Line 104"/>
          <p:cNvSpPr>
            <a:spLocks noChangeShapeType="1"/>
          </p:cNvSpPr>
          <p:nvPr/>
        </p:nvSpPr>
        <p:spPr bwMode="auto">
          <a:xfrm>
            <a:off x="838200" y="53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9" name="Oval 105"/>
          <p:cNvSpPr>
            <a:spLocks noChangeArrowheads="1"/>
          </p:cNvSpPr>
          <p:nvPr/>
        </p:nvSpPr>
        <p:spPr bwMode="auto">
          <a:xfrm>
            <a:off x="800100" y="4572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0" name="Oval 106"/>
          <p:cNvSpPr>
            <a:spLocks noChangeArrowheads="1"/>
          </p:cNvSpPr>
          <p:nvPr/>
        </p:nvSpPr>
        <p:spPr bwMode="auto">
          <a:xfrm>
            <a:off x="800100" y="24384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1" name="Text Box 107"/>
          <p:cNvSpPr txBox="1">
            <a:spLocks noChangeArrowheads="1"/>
          </p:cNvSpPr>
          <p:nvPr/>
        </p:nvSpPr>
        <p:spPr bwMode="auto">
          <a:xfrm>
            <a:off x="2362200" y="685800"/>
            <a:ext cx="50292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What is the capacitance of the structure shown at left?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180 </a:t>
            </a:r>
            <a:r>
              <a:rPr lang="en-US" sz="2400">
                <a:sym typeface="Symbol" pitchFamily="18" charset="2"/>
              </a:rPr>
              <a:t>F	B) 120 F	C) 30 F</a:t>
            </a:r>
          </a:p>
          <a:p>
            <a:r>
              <a:rPr lang="en-US" sz="2400">
                <a:sym typeface="Symbol" pitchFamily="18" charset="2"/>
              </a:rPr>
              <a:t>D) 20F	E) none of the above</a:t>
            </a:r>
          </a:p>
        </p:txBody>
      </p:sp>
      <p:sp>
        <p:nvSpPr>
          <p:cNvPr id="682092" name="Text Box 108"/>
          <p:cNvSpPr txBox="1">
            <a:spLocks noChangeArrowheads="1"/>
          </p:cNvSpPr>
          <p:nvPr/>
        </p:nvSpPr>
        <p:spPr bwMode="auto">
          <a:xfrm>
            <a:off x="990600" y="2667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They are connected end-to-end, so they are in series</a:t>
            </a:r>
          </a:p>
        </p:txBody>
      </p:sp>
      <p:graphicFrame>
        <p:nvGraphicFramePr>
          <p:cNvPr id="682093" name="Object 109"/>
          <p:cNvGraphicFramePr>
            <a:graphicFrameLocks noChangeAspect="1"/>
          </p:cNvGraphicFramePr>
          <p:nvPr/>
        </p:nvGraphicFramePr>
        <p:xfrm>
          <a:off x="457200" y="3124200"/>
          <a:ext cx="27701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87"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277018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94" name="Object 110"/>
          <p:cNvGraphicFramePr>
            <a:graphicFrameLocks noChangeAspect="1"/>
          </p:cNvGraphicFramePr>
          <p:nvPr/>
        </p:nvGraphicFramePr>
        <p:xfrm>
          <a:off x="3200400" y="3182938"/>
          <a:ext cx="23653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88" name="Equation" r:id="rId6" imgW="965160" imgH="393480" progId="Equation.DSMT4">
                  <p:embed/>
                </p:oleObj>
              </mc:Choice>
              <mc:Fallback>
                <p:oleObj name="Equation" r:id="rId6" imgW="965160" imgH="393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82938"/>
                        <a:ext cx="23653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95" name="Object 111"/>
          <p:cNvGraphicFramePr>
            <a:graphicFrameLocks noChangeAspect="1"/>
          </p:cNvGraphicFramePr>
          <p:nvPr/>
        </p:nvGraphicFramePr>
        <p:xfrm>
          <a:off x="5562600" y="3182938"/>
          <a:ext cx="16494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89" name="Equation" r:id="rId8" imgW="672840" imgH="393480" progId="Equation.DSMT4">
                  <p:embed/>
                </p:oleObj>
              </mc:Choice>
              <mc:Fallback>
                <p:oleObj name="Equation" r:id="rId8" imgW="672840" imgH="393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82938"/>
                        <a:ext cx="164941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96" name="AutoShape 112"/>
          <p:cNvSpPr>
            <a:spLocks noChangeArrowheads="1"/>
          </p:cNvSpPr>
          <p:nvPr/>
        </p:nvSpPr>
        <p:spPr bwMode="auto">
          <a:xfrm>
            <a:off x="2362200" y="1828800"/>
            <a:ext cx="1447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7" name="Freeform 113"/>
          <p:cNvSpPr>
            <a:spLocks/>
          </p:cNvSpPr>
          <p:nvPr/>
        </p:nvSpPr>
        <p:spPr bwMode="auto">
          <a:xfrm>
            <a:off x="304800" y="1219200"/>
            <a:ext cx="533400" cy="533400"/>
          </a:xfrm>
          <a:custGeom>
            <a:avLst/>
            <a:gdLst>
              <a:gd name="T0" fmla="*/ 240 w 240"/>
              <a:gd name="T1" fmla="*/ 336 h 336"/>
              <a:gd name="T2" fmla="*/ 0 w 240"/>
              <a:gd name="T3" fmla="*/ 336 h 336"/>
              <a:gd name="T4" fmla="*/ 0 w 240"/>
              <a:gd name="T5" fmla="*/ 0 h 336"/>
              <a:gd name="T6" fmla="*/ 240 w 240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336">
                <a:moveTo>
                  <a:pt x="240" y="336"/>
                </a:moveTo>
                <a:lnTo>
                  <a:pt x="0" y="336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98" name="Text Box 114"/>
          <p:cNvSpPr txBox="1">
            <a:spLocks noChangeArrowheads="1"/>
          </p:cNvSpPr>
          <p:nvPr/>
        </p:nvSpPr>
        <p:spPr bwMode="auto">
          <a:xfrm>
            <a:off x="762000" y="419100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 smtClean="0">
                <a:solidFill>
                  <a:srgbClr val="9900CC"/>
                </a:solidFill>
              </a:rPr>
              <a:t>Now add a wire across the middle. The </a:t>
            </a:r>
            <a:r>
              <a:rPr lang="en-US" sz="2400" dirty="0">
                <a:solidFill>
                  <a:srgbClr val="9900CC"/>
                </a:solidFill>
              </a:rPr>
              <a:t>two ends of the middle capacitor are at the same potential; therefore, there is no charge on this capacitor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You might as well ignore it</a:t>
            </a:r>
          </a:p>
        </p:txBody>
      </p:sp>
      <p:graphicFrame>
        <p:nvGraphicFramePr>
          <p:cNvPr id="68209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0101"/>
              </p:ext>
            </p:extLst>
          </p:nvPr>
        </p:nvGraphicFramePr>
        <p:xfrm>
          <a:off x="762000" y="5745420"/>
          <a:ext cx="19907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90" name="Equation" r:id="rId10" imgW="812520" imgH="431640" progId="Equation.DSMT4">
                  <p:embed/>
                </p:oleObj>
              </mc:Choice>
              <mc:Fallback>
                <p:oleObj name="Equation" r:id="rId10" imgW="812520" imgH="43164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45420"/>
                        <a:ext cx="19907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100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39555"/>
              </p:ext>
            </p:extLst>
          </p:nvPr>
        </p:nvGraphicFramePr>
        <p:xfrm>
          <a:off x="2819400" y="5735260"/>
          <a:ext cx="239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591" name="Equation" r:id="rId12" imgW="977760" imgH="393480" progId="Equation.DSMT4">
                  <p:embed/>
                </p:oleObj>
              </mc:Choice>
              <mc:Fallback>
                <p:oleObj name="Equation" r:id="rId12" imgW="977760" imgH="3934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35260"/>
                        <a:ext cx="23955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101" name="AutoShape 117"/>
          <p:cNvSpPr>
            <a:spLocks noChangeArrowheads="1"/>
          </p:cNvSpPr>
          <p:nvPr/>
        </p:nvSpPr>
        <p:spPr bwMode="auto">
          <a:xfrm>
            <a:off x="5943600" y="1447800"/>
            <a:ext cx="1447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8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91" grpId="0" animBg="1"/>
      <p:bldP spid="682092" grpId="0" build="p"/>
      <p:bldP spid="682096" grpId="0" animBg="1"/>
      <p:bldP spid="682096" grpId="1" animBg="1"/>
      <p:bldP spid="682097" grpId="0" animBg="1"/>
      <p:bldP spid="682098" grpId="0" uiExpand="1" build="p"/>
      <p:bldP spid="682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Complicated Capacitor Circuits</a:t>
            </a:r>
          </a:p>
        </p:txBody>
      </p:sp>
      <p:grpSp>
        <p:nvGrpSpPr>
          <p:cNvPr id="643081" name="Group 9"/>
          <p:cNvGrpSpPr>
            <a:grpSpLocks/>
          </p:cNvGrpSpPr>
          <p:nvPr/>
        </p:nvGrpSpPr>
        <p:grpSpPr bwMode="auto">
          <a:xfrm rot="10800000">
            <a:off x="1447800" y="3352800"/>
            <a:ext cx="228600" cy="457200"/>
            <a:chOff x="4896" y="3360"/>
            <a:chExt cx="144" cy="288"/>
          </a:xfrm>
        </p:grpSpPr>
        <p:sp>
          <p:nvSpPr>
            <p:cNvPr id="643082" name="Line 10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3" name="Line 11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4" name="Line 12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5" name="Line 13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086" name="Line 14"/>
          <p:cNvSpPr>
            <a:spLocks noChangeShapeType="1"/>
          </p:cNvSpPr>
          <p:nvPr/>
        </p:nvSpPr>
        <p:spPr bwMode="auto">
          <a:xfrm>
            <a:off x="10668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3087" name="Group 15"/>
          <p:cNvGrpSpPr>
            <a:grpSpLocks/>
          </p:cNvGrpSpPr>
          <p:nvPr/>
        </p:nvGrpSpPr>
        <p:grpSpPr bwMode="auto">
          <a:xfrm rot="5400000">
            <a:off x="1943100" y="3009900"/>
            <a:ext cx="228600" cy="457200"/>
            <a:chOff x="4896" y="3360"/>
            <a:chExt cx="144" cy="288"/>
          </a:xfrm>
        </p:grpSpPr>
        <p:sp>
          <p:nvSpPr>
            <p:cNvPr id="643088" name="Line 16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9" name="Line 17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90" name="Line 18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91" name="Line 19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092" name="Line 20"/>
          <p:cNvSpPr>
            <a:spLocks noChangeShapeType="1"/>
          </p:cNvSpPr>
          <p:nvPr/>
        </p:nvSpPr>
        <p:spPr bwMode="auto">
          <a:xfrm flipH="1">
            <a:off x="9144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096" name="Text Box 24"/>
          <p:cNvSpPr txBox="1">
            <a:spLocks noChangeArrowheads="1"/>
          </p:cNvSpPr>
          <p:nvPr/>
        </p:nvSpPr>
        <p:spPr bwMode="auto">
          <a:xfrm>
            <a:off x="4572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3157" name="Text Box 85"/>
          <p:cNvSpPr txBox="1">
            <a:spLocks noChangeArrowheads="1"/>
          </p:cNvSpPr>
          <p:nvPr/>
        </p:nvSpPr>
        <p:spPr bwMode="auto">
          <a:xfrm>
            <a:off x="152400" y="1447800"/>
            <a:ext cx="83820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capacitance of the capacitors in pF below is marked.</a:t>
            </a:r>
          </a:p>
          <a:p>
            <a:r>
              <a:rPr lang="en-US" sz="2400"/>
              <a:t>What is the effective capacitance of all the capacitors shown?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43158" name="Text Box 86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For complex combinations of capacitors, you can replace small structures by equivalent capacitors, eventually simplifying everything</a:t>
            </a:r>
          </a:p>
        </p:txBody>
      </p:sp>
      <p:grpSp>
        <p:nvGrpSpPr>
          <p:cNvPr id="643159" name="Group 87"/>
          <p:cNvGrpSpPr>
            <a:grpSpLocks/>
          </p:cNvGrpSpPr>
          <p:nvPr/>
        </p:nvGrpSpPr>
        <p:grpSpPr bwMode="auto">
          <a:xfrm flipH="1">
            <a:off x="1447800" y="2667000"/>
            <a:ext cx="228600" cy="457200"/>
            <a:chOff x="4896" y="3360"/>
            <a:chExt cx="144" cy="288"/>
          </a:xfrm>
        </p:grpSpPr>
        <p:sp>
          <p:nvSpPr>
            <p:cNvPr id="643160" name="Line 8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1" name="Line 8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2" name="Line 9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3" name="Line 9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3164" name="Group 92"/>
          <p:cNvGrpSpPr>
            <a:grpSpLocks/>
          </p:cNvGrpSpPr>
          <p:nvPr/>
        </p:nvGrpSpPr>
        <p:grpSpPr bwMode="auto">
          <a:xfrm rot="10800000">
            <a:off x="2438400" y="2667000"/>
            <a:ext cx="228600" cy="457200"/>
            <a:chOff x="4896" y="3360"/>
            <a:chExt cx="144" cy="288"/>
          </a:xfrm>
        </p:grpSpPr>
        <p:sp>
          <p:nvSpPr>
            <p:cNvPr id="643165" name="Line 93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6" name="Line 94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7" name="Line 95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8" name="Line 96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3169" name="Group 97"/>
          <p:cNvGrpSpPr>
            <a:grpSpLocks/>
          </p:cNvGrpSpPr>
          <p:nvPr/>
        </p:nvGrpSpPr>
        <p:grpSpPr bwMode="auto">
          <a:xfrm rot="10800000">
            <a:off x="685800" y="2667000"/>
            <a:ext cx="228600" cy="457200"/>
            <a:chOff x="4896" y="3360"/>
            <a:chExt cx="144" cy="288"/>
          </a:xfrm>
        </p:grpSpPr>
        <p:sp>
          <p:nvSpPr>
            <p:cNvPr id="643170" name="Line 9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1" name="Line 9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2" name="Line 10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3" name="Line 10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174" name="Line 102"/>
          <p:cNvSpPr>
            <a:spLocks noChangeShapeType="1"/>
          </p:cNvSpPr>
          <p:nvPr/>
        </p:nvSpPr>
        <p:spPr bwMode="auto">
          <a:xfrm flipH="1">
            <a:off x="1676400" y="2895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5" name="Line 103"/>
          <p:cNvSpPr>
            <a:spLocks noChangeShapeType="1"/>
          </p:cNvSpPr>
          <p:nvPr/>
        </p:nvSpPr>
        <p:spPr bwMode="auto">
          <a:xfrm flipH="1">
            <a:off x="2057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6" name="Line 104"/>
          <p:cNvSpPr>
            <a:spLocks noChangeShapeType="1"/>
          </p:cNvSpPr>
          <p:nvPr/>
        </p:nvSpPr>
        <p:spPr bwMode="auto">
          <a:xfrm>
            <a:off x="26670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7" name="Line 105"/>
          <p:cNvSpPr>
            <a:spLocks noChangeShapeType="1"/>
          </p:cNvSpPr>
          <p:nvPr/>
        </p:nvSpPr>
        <p:spPr bwMode="auto">
          <a:xfrm>
            <a:off x="32004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8" name="Line 106"/>
          <p:cNvSpPr>
            <a:spLocks noChangeShapeType="1"/>
          </p:cNvSpPr>
          <p:nvPr/>
        </p:nvSpPr>
        <p:spPr bwMode="auto">
          <a:xfrm>
            <a:off x="1676400" y="3581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9" name="Line 107"/>
          <p:cNvSpPr>
            <a:spLocks noChangeShapeType="1"/>
          </p:cNvSpPr>
          <p:nvPr/>
        </p:nvSpPr>
        <p:spPr bwMode="auto">
          <a:xfrm flipH="1" flipV="1">
            <a:off x="2057400" y="3352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80" name="Line 108"/>
          <p:cNvSpPr>
            <a:spLocks noChangeShapeType="1"/>
          </p:cNvSpPr>
          <p:nvPr/>
        </p:nvSpPr>
        <p:spPr bwMode="auto">
          <a:xfrm flipH="1">
            <a:off x="838200" y="3581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3187" name="Group 115"/>
          <p:cNvGrpSpPr>
            <a:grpSpLocks/>
          </p:cNvGrpSpPr>
          <p:nvPr/>
        </p:nvGrpSpPr>
        <p:grpSpPr bwMode="auto">
          <a:xfrm rot="5400000">
            <a:off x="495300" y="3467100"/>
            <a:ext cx="457200" cy="228600"/>
            <a:chOff x="2736" y="1632"/>
            <a:chExt cx="288" cy="144"/>
          </a:xfrm>
        </p:grpSpPr>
        <p:sp>
          <p:nvSpPr>
            <p:cNvPr id="643188" name="Line 116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89" name="Line 117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90" name="Line 118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91" name="Line 119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193" name="Text Box 121"/>
          <p:cNvSpPr txBox="1">
            <a:spLocks noChangeArrowheads="1"/>
          </p:cNvSpPr>
          <p:nvPr/>
        </p:nvSpPr>
        <p:spPr bwMode="auto">
          <a:xfrm>
            <a:off x="3810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10 V</a:t>
            </a:r>
          </a:p>
        </p:txBody>
      </p:sp>
      <p:sp>
        <p:nvSpPr>
          <p:cNvPr id="643197" name="Freeform 125"/>
          <p:cNvSpPr>
            <a:spLocks/>
          </p:cNvSpPr>
          <p:nvPr/>
        </p:nvSpPr>
        <p:spPr bwMode="auto">
          <a:xfrm>
            <a:off x="381000" y="2438400"/>
            <a:ext cx="2819400" cy="457200"/>
          </a:xfrm>
          <a:custGeom>
            <a:avLst/>
            <a:gdLst>
              <a:gd name="T0" fmla="*/ 192 w 1776"/>
              <a:gd name="T1" fmla="*/ 288 h 288"/>
              <a:gd name="T2" fmla="*/ 0 w 1776"/>
              <a:gd name="T3" fmla="*/ 288 h 288"/>
              <a:gd name="T4" fmla="*/ 0 w 1776"/>
              <a:gd name="T5" fmla="*/ 0 h 288"/>
              <a:gd name="T6" fmla="*/ 1776 w 1776"/>
              <a:gd name="T7" fmla="*/ 0 h 288"/>
              <a:gd name="T8" fmla="*/ 1776 w 177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288">
                <a:moveTo>
                  <a:pt x="192" y="288"/>
                </a:moveTo>
                <a:lnTo>
                  <a:pt x="0" y="288"/>
                </a:lnTo>
                <a:lnTo>
                  <a:pt x="0" y="0"/>
                </a:lnTo>
                <a:lnTo>
                  <a:pt x="1776" y="0"/>
                </a:lnTo>
                <a:lnTo>
                  <a:pt x="1776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99" name="Freeform 127"/>
          <p:cNvSpPr>
            <a:spLocks/>
          </p:cNvSpPr>
          <p:nvPr/>
        </p:nvSpPr>
        <p:spPr bwMode="auto">
          <a:xfrm>
            <a:off x="381000" y="2895600"/>
            <a:ext cx="228600" cy="685800"/>
          </a:xfrm>
          <a:custGeom>
            <a:avLst/>
            <a:gdLst>
              <a:gd name="T0" fmla="*/ 0 w 144"/>
              <a:gd name="T1" fmla="*/ 0 h 432"/>
              <a:gd name="T2" fmla="*/ 0 w 144"/>
              <a:gd name="T3" fmla="*/ 432 h 432"/>
              <a:gd name="T4" fmla="*/ 144 w 144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432">
                <a:moveTo>
                  <a:pt x="0" y="0"/>
                </a:move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200" name="Text Box 128"/>
          <p:cNvSpPr txBox="1">
            <a:spLocks noChangeArrowheads="1"/>
          </p:cNvSpPr>
          <p:nvPr/>
        </p:nvSpPr>
        <p:spPr bwMode="auto">
          <a:xfrm>
            <a:off x="12192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3201" name="Text Box 129"/>
          <p:cNvSpPr txBox="1">
            <a:spLocks noChangeArrowheads="1"/>
          </p:cNvSpPr>
          <p:nvPr/>
        </p:nvSpPr>
        <p:spPr bwMode="auto">
          <a:xfrm>
            <a:off x="1219200" y="3200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3202" name="Text Box 130"/>
          <p:cNvSpPr txBox="1">
            <a:spLocks noChangeArrowheads="1"/>
          </p:cNvSpPr>
          <p:nvPr/>
        </p:nvSpPr>
        <p:spPr bwMode="auto">
          <a:xfrm>
            <a:off x="22098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3203" name="Text Box 131"/>
          <p:cNvSpPr txBox="1">
            <a:spLocks noChangeArrowheads="1"/>
          </p:cNvSpPr>
          <p:nvPr/>
        </p:nvSpPr>
        <p:spPr bwMode="auto">
          <a:xfrm>
            <a:off x="25146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43204" name="Rectangle 132"/>
          <p:cNvSpPr>
            <a:spLocks noChangeArrowheads="1"/>
          </p:cNvSpPr>
          <p:nvPr/>
        </p:nvSpPr>
        <p:spPr bwMode="auto">
          <a:xfrm>
            <a:off x="1752600" y="2590800"/>
            <a:ext cx="1600200" cy="114300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205" name="Text Box 133"/>
          <p:cNvSpPr txBox="1">
            <a:spLocks noChangeArrowheads="1"/>
          </p:cNvSpPr>
          <p:nvPr/>
        </p:nvSpPr>
        <p:spPr bwMode="auto">
          <a:xfrm>
            <a:off x="3505200" y="23622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Capacitors 1 and 5 are connected at both ends- therefore they are parallel</a:t>
            </a:r>
          </a:p>
        </p:txBody>
      </p:sp>
      <p:graphicFrame>
        <p:nvGraphicFramePr>
          <p:cNvPr id="643206" name="Object 134"/>
          <p:cNvGraphicFramePr>
            <a:graphicFrameLocks noChangeAspect="1"/>
          </p:cNvGraphicFramePr>
          <p:nvPr/>
        </p:nvGraphicFramePr>
        <p:xfrm>
          <a:off x="4038600" y="3263900"/>
          <a:ext cx="1928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24" name="Equation" r:id="rId4" imgW="787320" imgH="177480" progId="Equation.DSMT4">
                  <p:embed/>
                </p:oleObj>
              </mc:Choice>
              <mc:Fallback>
                <p:oleObj name="Equation" r:id="rId4" imgW="787320" imgH="1774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63900"/>
                        <a:ext cx="1928813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3232" name="Group 160"/>
          <p:cNvGrpSpPr>
            <a:grpSpLocks/>
          </p:cNvGrpSpPr>
          <p:nvPr/>
        </p:nvGrpSpPr>
        <p:grpSpPr bwMode="auto">
          <a:xfrm>
            <a:off x="1676400" y="2667000"/>
            <a:ext cx="1600200" cy="990600"/>
            <a:chOff x="1056" y="1968"/>
            <a:chExt cx="1008" cy="624"/>
          </a:xfrm>
        </p:grpSpPr>
        <p:sp>
          <p:nvSpPr>
            <p:cNvPr id="643217" name="Rectangle 145"/>
            <p:cNvSpPr>
              <a:spLocks noChangeArrowheads="1"/>
            </p:cNvSpPr>
            <p:nvPr/>
          </p:nvSpPr>
          <p:spPr bwMode="auto">
            <a:xfrm>
              <a:off x="1152" y="2016"/>
              <a:ext cx="91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3207" name="Group 135"/>
            <p:cNvGrpSpPr>
              <a:grpSpLocks/>
            </p:cNvGrpSpPr>
            <p:nvPr/>
          </p:nvGrpSpPr>
          <p:grpSpPr bwMode="auto">
            <a:xfrm rot="10800000">
              <a:off x="1536" y="1968"/>
              <a:ext cx="144" cy="288"/>
              <a:chOff x="4896" y="3360"/>
              <a:chExt cx="144" cy="288"/>
            </a:xfrm>
          </p:grpSpPr>
          <p:sp>
            <p:nvSpPr>
              <p:cNvPr id="643208" name="Line 136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09" name="Line 137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10" name="Line 138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11" name="Line 139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3212" name="Line 140"/>
            <p:cNvSpPr>
              <a:spLocks noChangeShapeType="1"/>
            </p:cNvSpPr>
            <p:nvPr/>
          </p:nvSpPr>
          <p:spPr bwMode="auto">
            <a:xfrm flipH="1">
              <a:off x="1056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3" name="Line 141"/>
            <p:cNvSpPr>
              <a:spLocks noChangeShapeType="1"/>
            </p:cNvSpPr>
            <p:nvPr/>
          </p:nvSpPr>
          <p:spPr bwMode="auto">
            <a:xfrm>
              <a:off x="1680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4" name="Line 142"/>
            <p:cNvSpPr>
              <a:spLocks noChangeShapeType="1"/>
            </p:cNvSpPr>
            <p:nvPr/>
          </p:nvSpPr>
          <p:spPr bwMode="auto">
            <a:xfrm>
              <a:off x="2016" y="19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5" name="Line 143"/>
            <p:cNvSpPr>
              <a:spLocks noChangeShapeType="1"/>
            </p:cNvSpPr>
            <p:nvPr/>
          </p:nvSpPr>
          <p:spPr bwMode="auto">
            <a:xfrm>
              <a:off x="1056" y="254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6" name="Text Box 144"/>
            <p:cNvSpPr txBox="1">
              <a:spLocks noChangeArrowheads="1"/>
            </p:cNvSpPr>
            <p:nvPr/>
          </p:nvSpPr>
          <p:spPr bwMode="auto">
            <a:xfrm>
              <a:off x="1392" y="20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643220" name="Text Box 148"/>
          <p:cNvSpPr txBox="1">
            <a:spLocks noChangeArrowheads="1"/>
          </p:cNvSpPr>
          <p:nvPr/>
        </p:nvSpPr>
        <p:spPr bwMode="auto">
          <a:xfrm>
            <a:off x="3505200" y="37211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Capacitors 3 and 6 are connected at just one end – therefore they are series</a:t>
            </a:r>
          </a:p>
        </p:txBody>
      </p:sp>
      <p:sp>
        <p:nvSpPr>
          <p:cNvPr id="643221" name="Rectangle 149"/>
          <p:cNvSpPr>
            <a:spLocks noChangeArrowheads="1"/>
          </p:cNvSpPr>
          <p:nvPr/>
        </p:nvSpPr>
        <p:spPr bwMode="auto">
          <a:xfrm>
            <a:off x="1219200" y="2514600"/>
            <a:ext cx="1752600" cy="762000"/>
          </a:xfrm>
          <a:prstGeom prst="rect">
            <a:avLst/>
          </a:prstGeom>
          <a:noFill/>
          <a:ln w="28575">
            <a:solidFill>
              <a:srgbClr val="9900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3222" name="Object 150"/>
          <p:cNvGraphicFramePr>
            <a:graphicFrameLocks noChangeAspect="1"/>
          </p:cNvGraphicFramePr>
          <p:nvPr/>
        </p:nvGraphicFramePr>
        <p:xfrm>
          <a:off x="3581400" y="4483100"/>
          <a:ext cx="16176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25"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83100"/>
                        <a:ext cx="16176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223" name="Object 151"/>
          <p:cNvGraphicFramePr>
            <a:graphicFrameLocks noChangeAspect="1"/>
          </p:cNvGraphicFramePr>
          <p:nvPr/>
        </p:nvGraphicFramePr>
        <p:xfrm>
          <a:off x="5181600" y="4483100"/>
          <a:ext cx="652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26" name="Equation" r:id="rId8" imgW="266400" imgH="393480" progId="Equation.DSMT4">
                  <p:embed/>
                </p:oleObj>
              </mc:Choice>
              <mc:Fallback>
                <p:oleObj name="Equation" r:id="rId8" imgW="266400" imgH="393480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83100"/>
                        <a:ext cx="6524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224" name="Object 152"/>
          <p:cNvGraphicFramePr>
            <a:graphicFrameLocks noChangeAspect="1"/>
          </p:cNvGraphicFramePr>
          <p:nvPr/>
        </p:nvGraphicFramePr>
        <p:xfrm>
          <a:off x="6248400" y="4635500"/>
          <a:ext cx="933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27" name="Equation" r:id="rId10" imgW="380880" imgH="177480" progId="Equation.DSMT4">
                  <p:embed/>
                </p:oleObj>
              </mc:Choice>
              <mc:Fallback>
                <p:oleObj name="Equation" r:id="rId10" imgW="380880" imgH="177480" progId="Equation.DSMT4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35500"/>
                        <a:ext cx="933450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3235" name="Group 163"/>
          <p:cNvGrpSpPr>
            <a:grpSpLocks/>
          </p:cNvGrpSpPr>
          <p:nvPr/>
        </p:nvGrpSpPr>
        <p:grpSpPr bwMode="auto">
          <a:xfrm>
            <a:off x="1295400" y="2590800"/>
            <a:ext cx="1600200" cy="685800"/>
            <a:chOff x="816" y="1920"/>
            <a:chExt cx="1008" cy="432"/>
          </a:xfrm>
        </p:grpSpPr>
        <p:sp>
          <p:nvSpPr>
            <p:cNvPr id="643231" name="Rectangle 159"/>
            <p:cNvSpPr>
              <a:spLocks noChangeArrowheads="1"/>
            </p:cNvSpPr>
            <p:nvPr/>
          </p:nvSpPr>
          <p:spPr bwMode="auto">
            <a:xfrm>
              <a:off x="816" y="1920"/>
              <a:ext cx="100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25" name="Line 153"/>
            <p:cNvSpPr>
              <a:spLocks noChangeShapeType="1"/>
            </p:cNvSpPr>
            <p:nvPr/>
          </p:nvSpPr>
          <p:spPr bwMode="auto">
            <a:xfrm flipH="1">
              <a:off x="816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3226" name="Group 154"/>
            <p:cNvGrpSpPr>
              <a:grpSpLocks/>
            </p:cNvGrpSpPr>
            <p:nvPr/>
          </p:nvGrpSpPr>
          <p:grpSpPr bwMode="auto">
            <a:xfrm flipH="1">
              <a:off x="1152" y="1968"/>
              <a:ext cx="144" cy="288"/>
              <a:chOff x="4896" y="3360"/>
              <a:chExt cx="144" cy="288"/>
            </a:xfrm>
          </p:grpSpPr>
          <p:sp>
            <p:nvSpPr>
              <p:cNvPr id="643227" name="Line 155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28" name="Line 156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29" name="Line 157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30" name="Line 158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3233" name="Text Box 161"/>
            <p:cNvSpPr txBox="1">
              <a:spLocks noChangeArrowheads="1"/>
            </p:cNvSpPr>
            <p:nvPr/>
          </p:nvSpPr>
          <p:spPr bwMode="auto">
            <a:xfrm>
              <a:off x="1008" y="20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3234" name="Line 162"/>
            <p:cNvSpPr>
              <a:spLocks noChangeShapeType="1"/>
            </p:cNvSpPr>
            <p:nvPr/>
          </p:nvSpPr>
          <p:spPr bwMode="auto">
            <a:xfrm flipH="1">
              <a:off x="1296" y="21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236" name="Text Box 164"/>
          <p:cNvSpPr txBox="1">
            <a:spLocks noChangeArrowheads="1"/>
          </p:cNvSpPr>
          <p:nvPr/>
        </p:nvSpPr>
        <p:spPr bwMode="auto">
          <a:xfrm>
            <a:off x="0" y="52451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All three capacitors are now connected at both ends – they are all in parallel</a:t>
            </a:r>
          </a:p>
        </p:txBody>
      </p:sp>
      <p:graphicFrame>
        <p:nvGraphicFramePr>
          <p:cNvPr id="643237" name="Object 165"/>
          <p:cNvGraphicFramePr>
            <a:graphicFrameLocks noChangeAspect="1"/>
          </p:cNvGraphicFramePr>
          <p:nvPr/>
        </p:nvGraphicFramePr>
        <p:xfrm>
          <a:off x="2371725" y="5708650"/>
          <a:ext cx="2519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3728" name="Equation" r:id="rId12" imgW="1028520" imgH="177480" progId="Equation.DSMT4">
                  <p:embed/>
                </p:oleObj>
              </mc:Choice>
              <mc:Fallback>
                <p:oleObj name="Equation" r:id="rId12" imgW="1028520" imgH="17748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708650"/>
                        <a:ext cx="2519363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4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4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57" grpId="0" animBg="1"/>
      <p:bldP spid="643158" grpId="0" build="p"/>
      <p:bldP spid="643204" grpId="0" animBg="1"/>
      <p:bldP spid="643204" grpId="1" animBg="1"/>
      <p:bldP spid="643205" grpId="0" build="p"/>
      <p:bldP spid="643221" grpId="0" animBg="1"/>
      <p:bldP spid="64322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95903"/>
              </p:ext>
            </p:extLst>
          </p:nvPr>
        </p:nvGraphicFramePr>
        <p:xfrm>
          <a:off x="304800" y="692150"/>
          <a:ext cx="7897813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1" name="Document" r:id="rId3" imgW="6705494" imgH="1763284" progId="Word.Document.12">
                  <p:embed/>
                </p:oleObj>
              </mc:Choice>
              <mc:Fallback>
                <p:oleObj name="Document" r:id="rId3" imgW="6705494" imgH="1763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692150"/>
                        <a:ext cx="7897813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0480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664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9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Warmup09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1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in a capacitor</a:t>
            </a:r>
          </a:p>
        </p:txBody>
      </p:sp>
      <p:sp>
        <p:nvSpPr>
          <p:cNvPr id="644113" name="Text Box 17"/>
          <p:cNvSpPr txBox="1">
            <a:spLocks noChangeArrowheads="1"/>
          </p:cNvSpPr>
          <p:nvPr/>
        </p:nvSpPr>
        <p:spPr bwMode="auto">
          <a:xfrm>
            <a:off x="0" y="838200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Suppose you have a capacitor with charge </a:t>
            </a:r>
            <a:r>
              <a:rPr lang="en-US" sz="2400" i="1">
                <a:solidFill>
                  <a:srgbClr val="008000"/>
                </a:solidFill>
              </a:rPr>
              <a:t>q</a:t>
            </a:r>
            <a:r>
              <a:rPr lang="en-US" sz="2400">
                <a:solidFill>
                  <a:srgbClr val="008000"/>
                </a:solidFill>
              </a:rPr>
              <a:t> already on it, and you try to add a small additional charge </a:t>
            </a:r>
            <a:r>
              <a:rPr lang="en-US" sz="2400" i="1">
                <a:solidFill>
                  <a:srgbClr val="008000"/>
                </a:solidFill>
              </a:rPr>
              <a:t>dq</a:t>
            </a:r>
            <a:r>
              <a:rPr lang="en-US" sz="2400">
                <a:solidFill>
                  <a:srgbClr val="008000"/>
                </a:solidFill>
              </a:rPr>
              <a:t> to it, where </a:t>
            </a:r>
            <a:r>
              <a:rPr lang="en-US" sz="2400" i="1">
                <a:solidFill>
                  <a:srgbClr val="008000"/>
                </a:solidFill>
              </a:rPr>
              <a:t>dq</a:t>
            </a:r>
            <a:r>
              <a:rPr lang="en-US" sz="2400">
                <a:solidFill>
                  <a:srgbClr val="008000"/>
                </a:solidFill>
              </a:rPr>
              <a:t> is small.  How much energy would this take?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side with </a:t>
            </a:r>
            <a:r>
              <a:rPr lang="en-US" sz="2400" i="1">
                <a:solidFill>
                  <a:srgbClr val="008000"/>
                </a:solidFill>
              </a:rPr>
              <a:t>+q</a:t>
            </a:r>
            <a:r>
              <a:rPr lang="en-US" sz="2400">
                <a:solidFill>
                  <a:srgbClr val="008000"/>
                </a:solidFill>
              </a:rPr>
              <a:t> has a higher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Moving the charge there takes energy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small change in energy is:</a:t>
            </a:r>
          </a:p>
        </p:txBody>
      </p:sp>
      <p:sp>
        <p:nvSpPr>
          <p:cNvPr id="644181" name="AutoShape 85"/>
          <p:cNvSpPr>
            <a:spLocks noChangeArrowheads="1"/>
          </p:cNvSpPr>
          <p:nvPr/>
        </p:nvSpPr>
        <p:spPr bwMode="auto">
          <a:xfrm rot="5400000">
            <a:off x="6248400" y="2590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82" name="AutoShape 86"/>
          <p:cNvSpPr>
            <a:spLocks noChangeArrowheads="1"/>
          </p:cNvSpPr>
          <p:nvPr/>
        </p:nvSpPr>
        <p:spPr bwMode="auto">
          <a:xfrm rot="5400000">
            <a:off x="6096000" y="2590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4183" name="Object 87"/>
          <p:cNvGraphicFramePr>
            <a:graphicFrameLocks noChangeAspect="1"/>
          </p:cNvGraphicFramePr>
          <p:nvPr/>
        </p:nvGraphicFramePr>
        <p:xfrm>
          <a:off x="7467600" y="1676400"/>
          <a:ext cx="14620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2" name="Equation" r:id="rId3" imgW="596880" imgH="203040" progId="Equation.DSMT4">
                  <p:embed/>
                </p:oleObj>
              </mc:Choice>
              <mc:Fallback>
                <p:oleObj name="Equation" r:id="rId3" imgW="596880" imgH="20304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76400"/>
                        <a:ext cx="14620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84" name="AutoShape 88"/>
          <p:cNvSpPr>
            <a:spLocks noChangeArrowheads="1"/>
          </p:cNvSpPr>
          <p:nvPr/>
        </p:nvSpPr>
        <p:spPr bwMode="auto">
          <a:xfrm flipH="1" flipV="1">
            <a:off x="7391400" y="4191000"/>
            <a:ext cx="914400" cy="762000"/>
          </a:xfrm>
          <a:custGeom>
            <a:avLst/>
            <a:gdLst>
              <a:gd name="G0" fmla="+- 2316049 0 0"/>
              <a:gd name="G1" fmla="+- 8138063 0 0"/>
              <a:gd name="G2" fmla="+- 2316049 0 8138063"/>
              <a:gd name="G3" fmla="+- 10800 0 0"/>
              <a:gd name="G4" fmla="+- 0 0 231604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90 0 0"/>
              <a:gd name="G9" fmla="+- 0 0 8138063"/>
              <a:gd name="G10" fmla="+- 8090 0 2700"/>
              <a:gd name="G11" fmla="cos G10 2316049"/>
              <a:gd name="G12" fmla="sin G10 2316049"/>
              <a:gd name="G13" fmla="cos 13500 2316049"/>
              <a:gd name="G14" fmla="sin 13500 2316049"/>
              <a:gd name="G15" fmla="+- G11 10800 0"/>
              <a:gd name="G16" fmla="+- G12 10800 0"/>
              <a:gd name="G17" fmla="+- G13 10800 0"/>
              <a:gd name="G18" fmla="+- G14 10800 0"/>
              <a:gd name="G19" fmla="*/ 8090 1 2"/>
              <a:gd name="G20" fmla="+- G19 5400 0"/>
              <a:gd name="G21" fmla="cos G20 2316049"/>
              <a:gd name="G22" fmla="sin G20 2316049"/>
              <a:gd name="G23" fmla="+- G21 10800 0"/>
              <a:gd name="G24" fmla="+- G12 G23 G22"/>
              <a:gd name="G25" fmla="+- G22 G23 G11"/>
              <a:gd name="G26" fmla="cos 10800 2316049"/>
              <a:gd name="G27" fmla="sin 10800 2316049"/>
              <a:gd name="G28" fmla="cos 8090 2316049"/>
              <a:gd name="G29" fmla="sin 8090 231604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138063"/>
              <a:gd name="G36" fmla="sin G34 8138063"/>
              <a:gd name="G37" fmla="+/ 8138063 231604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90 G39"/>
              <a:gd name="G43" fmla="sin 809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79 w 21600"/>
              <a:gd name="T5" fmla="*/ 172 h 21600"/>
              <a:gd name="T6" fmla="*/ 5494 w 21600"/>
              <a:gd name="T7" fmla="*/ 18613 h 21600"/>
              <a:gd name="T8" fmla="*/ 9361 w 21600"/>
              <a:gd name="T9" fmla="*/ 2838 h 21600"/>
              <a:gd name="T10" fmla="*/ 21812 w 21600"/>
              <a:gd name="T11" fmla="*/ 18608 h 21600"/>
              <a:gd name="T12" fmla="*/ 16158 w 21600"/>
              <a:gd name="T13" fmla="*/ 19571 h 21600"/>
              <a:gd name="T14" fmla="*/ 15196 w 21600"/>
              <a:gd name="T15" fmla="*/ 13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99" y="15479"/>
                </a:moveTo>
                <a:cubicBezTo>
                  <a:pt x="18369" y="14111"/>
                  <a:pt x="18890" y="12476"/>
                  <a:pt x="18890" y="10800"/>
                </a:cubicBezTo>
                <a:cubicBezTo>
                  <a:pt x="18890" y="6332"/>
                  <a:pt x="15267" y="2710"/>
                  <a:pt x="10800" y="2710"/>
                </a:cubicBezTo>
                <a:cubicBezTo>
                  <a:pt x="6332" y="2710"/>
                  <a:pt x="2710" y="6332"/>
                  <a:pt x="2710" y="10800"/>
                </a:cubicBezTo>
                <a:cubicBezTo>
                  <a:pt x="2709" y="13480"/>
                  <a:pt x="4037" y="15987"/>
                  <a:pt x="6255" y="17492"/>
                </a:cubicBezTo>
                <a:lnTo>
                  <a:pt x="4733" y="19734"/>
                </a:lnTo>
                <a:cubicBezTo>
                  <a:pt x="1772" y="17724"/>
                  <a:pt x="0" y="1437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038"/>
                  <a:pt x="20904" y="15221"/>
                  <a:pt x="19609" y="17047"/>
                </a:cubicBezTo>
                <a:lnTo>
                  <a:pt x="21812" y="18608"/>
                </a:lnTo>
                <a:lnTo>
                  <a:pt x="16158" y="19571"/>
                </a:lnTo>
                <a:lnTo>
                  <a:pt x="15196" y="13917"/>
                </a:lnTo>
                <a:lnTo>
                  <a:pt x="17399" y="154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85" name="Text Box 89"/>
          <p:cNvSpPr txBox="1">
            <a:spLocks noChangeArrowheads="1"/>
          </p:cNvSpPr>
          <p:nvPr/>
        </p:nvSpPr>
        <p:spPr bwMode="auto">
          <a:xfrm>
            <a:off x="6858000" y="3048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+q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4186" name="Text Box 90"/>
          <p:cNvSpPr txBox="1">
            <a:spLocks noChangeArrowheads="1"/>
          </p:cNvSpPr>
          <p:nvPr/>
        </p:nvSpPr>
        <p:spPr bwMode="auto">
          <a:xfrm>
            <a:off x="7924800" y="2743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–q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4187" name="Text Box 91"/>
          <p:cNvSpPr txBox="1">
            <a:spLocks noChangeArrowheads="1"/>
          </p:cNvSpPr>
          <p:nvPr/>
        </p:nvSpPr>
        <p:spPr bwMode="auto">
          <a:xfrm>
            <a:off x="7543800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dq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44188" name="Object 92"/>
          <p:cNvGraphicFramePr>
            <a:graphicFrameLocks noChangeAspect="1"/>
          </p:cNvGraphicFramePr>
          <p:nvPr/>
        </p:nvGraphicFramePr>
        <p:xfrm>
          <a:off x="374650" y="3449638"/>
          <a:ext cx="2238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3" name="Equation" r:id="rId5" imgW="914400" imgH="253800" progId="Equation.DSMT4">
                  <p:embed/>
                </p:oleObj>
              </mc:Choice>
              <mc:Fallback>
                <p:oleObj name="Equation" r:id="rId5" imgW="914400" imgH="25380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449638"/>
                        <a:ext cx="22383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89" name="Object 93"/>
          <p:cNvGraphicFramePr>
            <a:graphicFrameLocks noChangeAspect="1"/>
          </p:cNvGraphicFramePr>
          <p:nvPr/>
        </p:nvGraphicFramePr>
        <p:xfrm>
          <a:off x="2514600" y="3200400"/>
          <a:ext cx="13684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4" name="Equation" r:id="rId7" imgW="558720" imgH="419040" progId="Equation.DSMT4">
                  <p:embed/>
                </p:oleObj>
              </mc:Choice>
              <mc:Fallback>
                <p:oleObj name="Equation" r:id="rId7" imgW="558720" imgH="41904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13684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90" name="Text Box 94"/>
          <p:cNvSpPr txBox="1">
            <a:spLocks noChangeArrowheads="1"/>
          </p:cNvSpPr>
          <p:nvPr/>
        </p:nvSpPr>
        <p:spPr bwMode="auto">
          <a:xfrm>
            <a:off x="0" y="39624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Now, imagine we start with zero charge and build it up gradually to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 =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endParaRPr lang="en-US" sz="24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makes sense to say an uncharged capacitor has </a:t>
            </a:r>
            <a:r>
              <a:rPr lang="en-US" sz="2400" i="1">
                <a:solidFill>
                  <a:schemeClr val="accent2"/>
                </a:solidFill>
              </a:rPr>
              <a:t>U</a:t>
            </a:r>
            <a:r>
              <a:rPr lang="en-US" sz="2400">
                <a:solidFill>
                  <a:schemeClr val="accent2"/>
                </a:solidFill>
              </a:rPr>
              <a:t> = 0</a:t>
            </a:r>
          </a:p>
        </p:txBody>
      </p:sp>
      <p:graphicFrame>
        <p:nvGraphicFramePr>
          <p:cNvPr id="644191" name="Object 95"/>
          <p:cNvGraphicFramePr>
            <a:graphicFrameLocks noChangeAspect="1"/>
          </p:cNvGraphicFramePr>
          <p:nvPr/>
        </p:nvGraphicFramePr>
        <p:xfrm>
          <a:off x="76200" y="5300663"/>
          <a:ext cx="22082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5" name="Equation" r:id="rId9" imgW="901440" imgH="355320" progId="Equation.DSMT4">
                  <p:embed/>
                </p:oleObj>
              </mc:Choice>
              <mc:Fallback>
                <p:oleObj name="Equation" r:id="rId9" imgW="901440" imgH="35532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00663"/>
                        <a:ext cx="22082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2" name="Object 96"/>
          <p:cNvGraphicFramePr>
            <a:graphicFrameLocks noChangeAspect="1"/>
          </p:cNvGraphicFramePr>
          <p:nvPr/>
        </p:nvGraphicFramePr>
        <p:xfrm>
          <a:off x="2220913" y="5108575"/>
          <a:ext cx="1803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6" name="Equation" r:id="rId11" imgW="736560" imgH="419040" progId="Equation.DSMT4">
                  <p:embed/>
                </p:oleObj>
              </mc:Choice>
              <mc:Fallback>
                <p:oleObj name="Equation" r:id="rId11" imgW="736560" imgH="4190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108575"/>
                        <a:ext cx="1803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3" name="Object 97"/>
          <p:cNvGraphicFramePr>
            <a:graphicFrameLocks noChangeAspect="1"/>
          </p:cNvGraphicFramePr>
          <p:nvPr/>
        </p:nvGraphicFramePr>
        <p:xfrm>
          <a:off x="4038600" y="5029200"/>
          <a:ext cx="1149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7" name="Equation" r:id="rId13" imgW="469800" imgH="507960" progId="Equation.DSMT4">
                  <p:embed/>
                </p:oleObj>
              </mc:Choice>
              <mc:Fallback>
                <p:oleObj name="Equation" r:id="rId13" imgW="469800" imgH="50796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29200"/>
                        <a:ext cx="11493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4" name="Object 98"/>
          <p:cNvGraphicFramePr>
            <a:graphicFrameLocks noChangeAspect="1"/>
          </p:cNvGraphicFramePr>
          <p:nvPr/>
        </p:nvGraphicFramePr>
        <p:xfrm>
          <a:off x="5073650" y="5108575"/>
          <a:ext cx="9318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8" name="Equation" r:id="rId15" imgW="380880" imgH="419040" progId="Equation.DSMT4">
                  <p:embed/>
                </p:oleObj>
              </mc:Choice>
              <mc:Fallback>
                <p:oleObj name="Equation" r:id="rId15" imgW="380880" imgH="4190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108575"/>
                        <a:ext cx="9318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5" name="Object 99"/>
          <p:cNvGraphicFramePr>
            <a:graphicFrameLocks noChangeAspect="1"/>
          </p:cNvGraphicFramePr>
          <p:nvPr/>
        </p:nvGraphicFramePr>
        <p:xfrm>
          <a:off x="596900" y="5946775"/>
          <a:ext cx="12747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59" name="Equation" r:id="rId17" imgW="520560" imgH="419040" progId="Equation.DSMT4">
                  <p:embed/>
                </p:oleObj>
              </mc:Choice>
              <mc:Fallback>
                <p:oleObj name="Equation" r:id="rId17" imgW="520560" imgH="41904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946775"/>
                        <a:ext cx="12747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6" name="Object 100"/>
          <p:cNvGraphicFramePr>
            <a:graphicFrameLocks noChangeAspect="1"/>
          </p:cNvGraphicFramePr>
          <p:nvPr/>
        </p:nvGraphicFramePr>
        <p:xfrm>
          <a:off x="2590800" y="6172200"/>
          <a:ext cx="1524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60" name="Equation" r:id="rId19" imgW="622080" imgH="203040" progId="Equation.DSMT4">
                  <p:embed/>
                </p:oleObj>
              </mc:Choice>
              <mc:Fallback>
                <p:oleObj name="Equation" r:id="rId19" imgW="622080" imgH="20304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172200"/>
                        <a:ext cx="1524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7" name="Object 101"/>
          <p:cNvGraphicFramePr>
            <a:graphicFrameLocks noChangeAspect="1"/>
          </p:cNvGraphicFramePr>
          <p:nvPr/>
        </p:nvGraphicFramePr>
        <p:xfrm>
          <a:off x="6096000" y="5486400"/>
          <a:ext cx="2984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61" name="Equation" r:id="rId21" imgW="1218960" imgH="457200" progId="Equation.DSMT4">
                  <p:embed/>
                </p:oleObj>
              </mc:Choice>
              <mc:Fallback>
                <p:oleObj name="Equation" r:id="rId21" imgW="1218960" imgH="45720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2984500" cy="993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13" grpId="0" uiExpand="1" build="p"/>
      <p:bldP spid="644184" grpId="0" animBg="1"/>
      <p:bldP spid="644185" grpId="0"/>
      <p:bldP spid="644186" grpId="0"/>
      <p:bldP spid="644187" grpId="0"/>
      <p:bldP spid="64419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in a capacitor (2)</a:t>
            </a:r>
          </a:p>
        </p:txBody>
      </p:sp>
      <p:grpSp>
        <p:nvGrpSpPr>
          <p:cNvPr id="645141" name="Group 21"/>
          <p:cNvGrpSpPr>
            <a:grpSpLocks/>
          </p:cNvGrpSpPr>
          <p:nvPr/>
        </p:nvGrpSpPr>
        <p:grpSpPr bwMode="auto">
          <a:xfrm rot="10800000">
            <a:off x="1981200" y="3886200"/>
            <a:ext cx="228600" cy="457200"/>
            <a:chOff x="4896" y="3360"/>
            <a:chExt cx="144" cy="288"/>
          </a:xfrm>
        </p:grpSpPr>
        <p:sp>
          <p:nvSpPr>
            <p:cNvPr id="645142" name="Line 2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3" name="Line 2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4" name="Line 2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5" name="Line 2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46" name="Group 26"/>
          <p:cNvGrpSpPr>
            <a:grpSpLocks/>
          </p:cNvGrpSpPr>
          <p:nvPr/>
        </p:nvGrpSpPr>
        <p:grpSpPr bwMode="auto">
          <a:xfrm>
            <a:off x="914400" y="3886200"/>
            <a:ext cx="1066800" cy="266700"/>
            <a:chOff x="624" y="1440"/>
            <a:chExt cx="672" cy="168"/>
          </a:xfrm>
        </p:grpSpPr>
        <p:sp>
          <p:nvSpPr>
            <p:cNvPr id="645147" name="Line 27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8" name="Oval 28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49" name="Line 29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0" name="Oval 30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51" name="Line 31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52" name="Line 32"/>
          <p:cNvSpPr>
            <a:spLocks noChangeShapeType="1"/>
          </p:cNvSpPr>
          <p:nvPr/>
        </p:nvSpPr>
        <p:spPr bwMode="auto">
          <a:xfrm>
            <a:off x="914400" y="4876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3" name="Line 33"/>
          <p:cNvSpPr>
            <a:spLocks noChangeShapeType="1"/>
          </p:cNvSpPr>
          <p:nvPr/>
        </p:nvSpPr>
        <p:spPr bwMode="auto">
          <a:xfrm>
            <a:off x="22098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54" name="Group 34"/>
          <p:cNvGrpSpPr>
            <a:grpSpLocks/>
          </p:cNvGrpSpPr>
          <p:nvPr/>
        </p:nvGrpSpPr>
        <p:grpSpPr bwMode="auto">
          <a:xfrm>
            <a:off x="685800" y="4343400"/>
            <a:ext cx="457200" cy="228600"/>
            <a:chOff x="2736" y="1632"/>
            <a:chExt cx="288" cy="144"/>
          </a:xfrm>
        </p:grpSpPr>
        <p:sp>
          <p:nvSpPr>
            <p:cNvPr id="645155" name="Line 35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6" name="Line 36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7" name="Line 37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8" name="Line 38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59" name="Line 39"/>
          <p:cNvSpPr>
            <a:spLocks noChangeShapeType="1"/>
          </p:cNvSpPr>
          <p:nvPr/>
        </p:nvSpPr>
        <p:spPr bwMode="auto">
          <a:xfrm flipV="1">
            <a:off x="914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0" name="Line 40"/>
          <p:cNvSpPr>
            <a:spLocks noChangeShapeType="1"/>
          </p:cNvSpPr>
          <p:nvPr/>
        </p:nvSpPr>
        <p:spPr bwMode="auto">
          <a:xfrm>
            <a:off x="9144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1" name="Text Box 41"/>
          <p:cNvSpPr txBox="1">
            <a:spLocks noChangeArrowheads="1"/>
          </p:cNvSpPr>
          <p:nvPr/>
        </p:nvSpPr>
        <p:spPr bwMode="auto">
          <a:xfrm>
            <a:off x="0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 V</a:t>
            </a:r>
          </a:p>
        </p:txBody>
      </p:sp>
      <p:sp>
        <p:nvSpPr>
          <p:cNvPr id="645162" name="Text Box 42"/>
          <p:cNvSpPr txBox="1">
            <a:spLocks noChangeArrowheads="1"/>
          </p:cNvSpPr>
          <p:nvPr/>
        </p:nvSpPr>
        <p:spPr bwMode="auto">
          <a:xfrm>
            <a:off x="16764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45163" name="Group 43"/>
          <p:cNvGrpSpPr>
            <a:grpSpLocks/>
          </p:cNvGrpSpPr>
          <p:nvPr/>
        </p:nvGrpSpPr>
        <p:grpSpPr bwMode="auto">
          <a:xfrm rot="10800000">
            <a:off x="2667000" y="3886200"/>
            <a:ext cx="228600" cy="457200"/>
            <a:chOff x="4896" y="3360"/>
            <a:chExt cx="144" cy="288"/>
          </a:xfrm>
        </p:grpSpPr>
        <p:sp>
          <p:nvSpPr>
            <p:cNvPr id="645164" name="Line 44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5" name="Line 45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6" name="Line 46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7" name="Line 47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69" name="Line 49"/>
          <p:cNvSpPr>
            <a:spLocks noChangeShapeType="1"/>
          </p:cNvSpPr>
          <p:nvPr/>
        </p:nvSpPr>
        <p:spPr bwMode="auto">
          <a:xfrm>
            <a:off x="3124200" y="4114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0" name="Line 50"/>
          <p:cNvSpPr>
            <a:spLocks noChangeShapeType="1"/>
          </p:cNvSpPr>
          <p:nvPr/>
        </p:nvSpPr>
        <p:spPr bwMode="auto">
          <a:xfrm>
            <a:off x="2895600" y="4114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5" name="Text Box 55"/>
          <p:cNvSpPr txBox="1">
            <a:spLocks noChangeArrowheads="1"/>
          </p:cNvSpPr>
          <p:nvPr/>
        </p:nvSpPr>
        <p:spPr bwMode="auto">
          <a:xfrm>
            <a:off x="23622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45176" name="Group 56"/>
          <p:cNvGrpSpPr>
            <a:grpSpLocks/>
          </p:cNvGrpSpPr>
          <p:nvPr/>
        </p:nvGrpSpPr>
        <p:grpSpPr bwMode="auto">
          <a:xfrm rot="5400000">
            <a:off x="2095500" y="876300"/>
            <a:ext cx="228600" cy="457200"/>
            <a:chOff x="4896" y="3360"/>
            <a:chExt cx="144" cy="288"/>
          </a:xfrm>
        </p:grpSpPr>
        <p:sp>
          <p:nvSpPr>
            <p:cNvPr id="645177" name="Line 57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8" name="Line 58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9" name="Line 59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0" name="Line 60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81" name="Group 61"/>
          <p:cNvGrpSpPr>
            <a:grpSpLocks/>
          </p:cNvGrpSpPr>
          <p:nvPr/>
        </p:nvGrpSpPr>
        <p:grpSpPr bwMode="auto">
          <a:xfrm rot="5400000">
            <a:off x="3009900" y="876300"/>
            <a:ext cx="228600" cy="457200"/>
            <a:chOff x="4896" y="3360"/>
            <a:chExt cx="144" cy="288"/>
          </a:xfrm>
        </p:grpSpPr>
        <p:sp>
          <p:nvSpPr>
            <p:cNvPr id="645182" name="Line 6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3" name="Line 6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4" name="Line 6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5" name="Line 6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86" name="Group 66"/>
          <p:cNvGrpSpPr>
            <a:grpSpLocks/>
          </p:cNvGrpSpPr>
          <p:nvPr/>
        </p:nvGrpSpPr>
        <p:grpSpPr bwMode="auto">
          <a:xfrm>
            <a:off x="762000" y="533400"/>
            <a:ext cx="1066800" cy="266700"/>
            <a:chOff x="624" y="1440"/>
            <a:chExt cx="672" cy="168"/>
          </a:xfrm>
        </p:grpSpPr>
        <p:sp>
          <p:nvSpPr>
            <p:cNvPr id="645187" name="Line 67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8" name="Oval 68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0" name="Oval 70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Line 71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92" name="Line 72"/>
          <p:cNvSpPr>
            <a:spLocks noChangeShapeType="1"/>
          </p:cNvSpPr>
          <p:nvPr/>
        </p:nvSpPr>
        <p:spPr bwMode="auto">
          <a:xfrm>
            <a:off x="1828800" y="762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22098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4" name="Line 74"/>
          <p:cNvSpPr>
            <a:spLocks noChangeShapeType="1"/>
          </p:cNvSpPr>
          <p:nvPr/>
        </p:nvSpPr>
        <p:spPr bwMode="auto">
          <a:xfrm>
            <a:off x="31242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5" name="Line 75"/>
          <p:cNvSpPr>
            <a:spLocks noChangeShapeType="1"/>
          </p:cNvSpPr>
          <p:nvPr/>
        </p:nvSpPr>
        <p:spPr bwMode="auto">
          <a:xfrm>
            <a:off x="22098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6" name="Line 76"/>
          <p:cNvSpPr>
            <a:spLocks noChangeShapeType="1"/>
          </p:cNvSpPr>
          <p:nvPr/>
        </p:nvSpPr>
        <p:spPr bwMode="auto">
          <a:xfrm>
            <a:off x="31242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7" name="Line 77"/>
          <p:cNvSpPr>
            <a:spLocks noChangeShapeType="1"/>
          </p:cNvSpPr>
          <p:nvPr/>
        </p:nvSpPr>
        <p:spPr bwMode="auto">
          <a:xfrm flipH="1">
            <a:off x="762000" y="15240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98" name="Group 78"/>
          <p:cNvGrpSpPr>
            <a:grpSpLocks/>
          </p:cNvGrpSpPr>
          <p:nvPr/>
        </p:nvGrpSpPr>
        <p:grpSpPr bwMode="auto">
          <a:xfrm>
            <a:off x="533400" y="990600"/>
            <a:ext cx="457200" cy="228600"/>
            <a:chOff x="2736" y="1632"/>
            <a:chExt cx="288" cy="144"/>
          </a:xfrm>
        </p:grpSpPr>
        <p:sp>
          <p:nvSpPr>
            <p:cNvPr id="645199" name="Line 79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0" name="Line 80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1" name="Line 81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2" name="Line 82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03" name="Line 83"/>
          <p:cNvSpPr>
            <a:spLocks noChangeShapeType="1"/>
          </p:cNvSpPr>
          <p:nvPr/>
        </p:nvSpPr>
        <p:spPr bwMode="auto">
          <a:xfrm flipV="1">
            <a:off x="7620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4" name="Line 84"/>
          <p:cNvSpPr>
            <a:spLocks noChangeShapeType="1"/>
          </p:cNvSpPr>
          <p:nvPr/>
        </p:nvSpPr>
        <p:spPr bwMode="auto">
          <a:xfrm>
            <a:off x="7620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5" name="Text Box 85"/>
          <p:cNvSpPr txBox="1">
            <a:spLocks noChangeArrowheads="1"/>
          </p:cNvSpPr>
          <p:nvPr/>
        </p:nvSpPr>
        <p:spPr bwMode="auto">
          <a:xfrm>
            <a:off x="0" y="685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 V</a:t>
            </a:r>
          </a:p>
        </p:txBody>
      </p:sp>
      <p:sp>
        <p:nvSpPr>
          <p:cNvPr id="645207" name="Text Box 87"/>
          <p:cNvSpPr txBox="1">
            <a:spLocks noChangeArrowheads="1"/>
          </p:cNvSpPr>
          <p:nvPr/>
        </p:nvSpPr>
        <p:spPr bwMode="auto">
          <a:xfrm>
            <a:off x="14478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sp>
        <p:nvSpPr>
          <p:cNvPr id="645208" name="Text Box 88"/>
          <p:cNvSpPr txBox="1">
            <a:spLocks noChangeArrowheads="1"/>
          </p:cNvSpPr>
          <p:nvPr/>
        </p:nvSpPr>
        <p:spPr bwMode="auto">
          <a:xfrm>
            <a:off x="24384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sp>
        <p:nvSpPr>
          <p:cNvPr id="645209" name="Text Box 89"/>
          <p:cNvSpPr txBox="1">
            <a:spLocks noChangeArrowheads="1"/>
          </p:cNvSpPr>
          <p:nvPr/>
        </p:nvSpPr>
        <p:spPr bwMode="auto">
          <a:xfrm>
            <a:off x="3352800" y="1905000"/>
            <a:ext cx="5410200" cy="3378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For each of the two circuits, which capacitor gets more energy in it?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>
                <a:solidFill>
                  <a:schemeClr val="bg1"/>
                </a:solidFill>
              </a:rPr>
              <a:t>A) The 1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F capacitor in each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B) The 2 F capacitor in each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C)	The 1 F capacitor in the top circuit, the 2 F capacitor in the bottom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D) The 2 F capacitor in the top circuit, the 1 F capacitor in the bottom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E) They are equal in each circuit</a:t>
            </a:r>
          </a:p>
        </p:txBody>
      </p:sp>
      <p:graphicFrame>
        <p:nvGraphicFramePr>
          <p:cNvPr id="645210" name="Object 90"/>
          <p:cNvGraphicFramePr>
            <a:graphicFrameLocks noChangeAspect="1"/>
          </p:cNvGraphicFramePr>
          <p:nvPr/>
        </p:nvGraphicFramePr>
        <p:xfrm>
          <a:off x="5867400" y="762000"/>
          <a:ext cx="2984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1" name="Equation" r:id="rId4" imgW="1218960" imgH="457200" progId="Equation.DSMT4">
                  <p:embed/>
                </p:oleObj>
              </mc:Choice>
              <mc:Fallback>
                <p:oleObj name="Equation" r:id="rId4" imgW="1218960" imgH="4572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2984500" cy="993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1" name="Text Box 91"/>
          <p:cNvSpPr txBox="1">
            <a:spLocks noChangeArrowheads="1"/>
          </p:cNvSpPr>
          <p:nvPr/>
        </p:nvSpPr>
        <p:spPr bwMode="auto">
          <a:xfrm>
            <a:off x="0" y="16764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Capacitors in parallel have the same voltage difference 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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V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larger capacitor has more energy</a:t>
            </a:r>
          </a:p>
        </p:txBody>
      </p:sp>
      <p:sp>
        <p:nvSpPr>
          <p:cNvPr id="645212" name="Text Box 92"/>
          <p:cNvSpPr txBox="1">
            <a:spLocks noChangeArrowheads="1"/>
          </p:cNvSpPr>
          <p:nvPr/>
        </p:nvSpPr>
        <p:spPr bwMode="auto">
          <a:xfrm>
            <a:off x="0" y="4940300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Capacitors in series have the same charge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smaller capacitor has more energy</a:t>
            </a:r>
          </a:p>
        </p:txBody>
      </p:sp>
      <p:sp>
        <p:nvSpPr>
          <p:cNvPr id="645213" name="AutoShape 93"/>
          <p:cNvSpPr>
            <a:spLocks noChangeArrowheads="1"/>
          </p:cNvSpPr>
          <p:nvPr/>
        </p:nvSpPr>
        <p:spPr bwMode="auto">
          <a:xfrm>
            <a:off x="3352800" y="4114800"/>
            <a:ext cx="5410200" cy="762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9" grpId="0" animBg="1"/>
      <p:bldP spid="645211" grpId="0" build="p"/>
      <p:bldP spid="645212" grpId="0" build="p"/>
      <p:bldP spid="6452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29393"/>
              </p:ext>
            </p:extLst>
          </p:nvPr>
        </p:nvGraphicFramePr>
        <p:xfrm>
          <a:off x="609600" y="1905000"/>
          <a:ext cx="7773432" cy="1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147" name="Document" r:id="rId3" imgW="5952018" imgH="1400802" progId="Word.Document.12">
                  <p:embed/>
                </p:oleObj>
              </mc:Choice>
              <mc:Fallback>
                <p:oleObj name="Document" r:id="rId3" imgW="5952018" imgH="1400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7773432" cy="182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9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density in a capacitor</a:t>
            </a:r>
          </a:p>
        </p:txBody>
      </p:sp>
      <p:sp>
        <p:nvSpPr>
          <p:cNvPr id="648262" name="Text Box 70"/>
          <p:cNvSpPr txBox="1">
            <a:spLocks noChangeArrowheads="1"/>
          </p:cNvSpPr>
          <p:nvPr/>
        </p:nvSpPr>
        <p:spPr bwMode="auto">
          <a:xfrm>
            <a:off x="457200" y="733425"/>
            <a:ext cx="8229600" cy="1552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Suppose you have a parallel plate capacitor with</a:t>
            </a:r>
          </a:p>
          <a:p>
            <a:pPr algn="ctr"/>
            <a:r>
              <a:rPr lang="en-US" sz="2400"/>
              <a:t> area </a:t>
            </a:r>
            <a:r>
              <a:rPr lang="en-US" sz="2400" i="1"/>
              <a:t>A</a:t>
            </a:r>
            <a:r>
              <a:rPr lang="en-US" sz="2400"/>
              <a:t>, separation </a:t>
            </a:r>
            <a:r>
              <a:rPr lang="en-US" sz="2400" i="1"/>
              <a:t>d</a:t>
            </a:r>
            <a:r>
              <a:rPr lang="en-US" sz="2400"/>
              <a:t>, and charged to voltage </a:t>
            </a:r>
            <a:r>
              <a:rPr lang="en-US" sz="2400">
                <a:sym typeface="Symbol" pitchFamily="18" charset="2"/>
              </a:rPr>
              <a:t></a:t>
            </a:r>
            <a:r>
              <a:rPr lang="en-US" sz="2400" i="1">
                <a:sym typeface="Symbol" pitchFamily="18" charset="2"/>
              </a:rPr>
              <a:t>V</a:t>
            </a:r>
            <a:r>
              <a:rPr lang="en-US" sz="2400">
                <a:sym typeface="Symbol" pitchFamily="18" charset="2"/>
              </a:rPr>
              <a:t>.</a:t>
            </a:r>
          </a:p>
          <a:p>
            <a:pPr algn="ctr"/>
            <a:r>
              <a:rPr lang="en-US" sz="2400">
                <a:sym typeface="Symbol" pitchFamily="18" charset="2"/>
              </a:rPr>
              <a:t> (1) What’s the energy divided by the volume between the plates?</a:t>
            </a:r>
          </a:p>
          <a:p>
            <a:pPr algn="ctr"/>
            <a:r>
              <a:rPr lang="en-US" sz="2400">
                <a:sym typeface="Symbol" pitchFamily="18" charset="2"/>
              </a:rPr>
              <a:t>(2) Write this in terms of the electric field magnitude</a:t>
            </a:r>
          </a:p>
        </p:txBody>
      </p:sp>
      <p:sp>
        <p:nvSpPr>
          <p:cNvPr id="648263" name="AutoShape 71"/>
          <p:cNvSpPr>
            <a:spLocks noChangeArrowheads="1"/>
          </p:cNvSpPr>
          <p:nvPr/>
        </p:nvSpPr>
        <p:spPr bwMode="auto">
          <a:xfrm rot="5400000">
            <a:off x="70866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64" name="Group 72"/>
          <p:cNvGrpSpPr>
            <a:grpSpLocks/>
          </p:cNvGrpSpPr>
          <p:nvPr/>
        </p:nvGrpSpPr>
        <p:grpSpPr bwMode="auto">
          <a:xfrm>
            <a:off x="7620000" y="2667000"/>
            <a:ext cx="1143000" cy="2057400"/>
            <a:chOff x="4368" y="624"/>
            <a:chExt cx="720" cy="1296"/>
          </a:xfrm>
        </p:grpSpPr>
        <p:sp>
          <p:nvSpPr>
            <p:cNvPr id="648265" name="Line 73"/>
            <p:cNvSpPr>
              <a:spLocks noChangeShapeType="1"/>
            </p:cNvSpPr>
            <p:nvPr/>
          </p:nvSpPr>
          <p:spPr bwMode="auto">
            <a:xfrm>
              <a:off x="4992" y="96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6" name="Line 74"/>
            <p:cNvSpPr>
              <a:spLocks noChangeShapeType="1"/>
            </p:cNvSpPr>
            <p:nvPr/>
          </p:nvSpPr>
          <p:spPr bwMode="auto">
            <a:xfrm>
              <a:off x="4992" y="105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7" name="Line 75"/>
            <p:cNvSpPr>
              <a:spLocks noChangeShapeType="1"/>
            </p:cNvSpPr>
            <p:nvPr/>
          </p:nvSpPr>
          <p:spPr bwMode="auto">
            <a:xfrm>
              <a:off x="4992" y="115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8" name="Line 76"/>
            <p:cNvSpPr>
              <a:spLocks noChangeShapeType="1"/>
            </p:cNvSpPr>
            <p:nvPr/>
          </p:nvSpPr>
          <p:spPr bwMode="auto">
            <a:xfrm>
              <a:off x="4992" y="12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9" name="Line 77"/>
            <p:cNvSpPr>
              <a:spLocks noChangeShapeType="1"/>
            </p:cNvSpPr>
            <p:nvPr/>
          </p:nvSpPr>
          <p:spPr bwMode="auto">
            <a:xfrm>
              <a:off x="4992" y="134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0" name="Line 78"/>
            <p:cNvSpPr>
              <a:spLocks noChangeShapeType="1"/>
            </p:cNvSpPr>
            <p:nvPr/>
          </p:nvSpPr>
          <p:spPr bwMode="auto">
            <a:xfrm>
              <a:off x="4992" y="14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1" name="Line 79"/>
            <p:cNvSpPr>
              <a:spLocks noChangeShapeType="1"/>
            </p:cNvSpPr>
            <p:nvPr/>
          </p:nvSpPr>
          <p:spPr bwMode="auto">
            <a:xfrm>
              <a:off x="4992" y="153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2" name="Line 80"/>
            <p:cNvSpPr>
              <a:spLocks noChangeShapeType="1"/>
            </p:cNvSpPr>
            <p:nvPr/>
          </p:nvSpPr>
          <p:spPr bwMode="auto">
            <a:xfrm>
              <a:off x="4992" y="163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3" name="Line 81"/>
            <p:cNvSpPr>
              <a:spLocks noChangeShapeType="1"/>
            </p:cNvSpPr>
            <p:nvPr/>
          </p:nvSpPr>
          <p:spPr bwMode="auto">
            <a:xfrm>
              <a:off x="4992" y="172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4" name="Line 82"/>
            <p:cNvSpPr>
              <a:spLocks noChangeShapeType="1"/>
            </p:cNvSpPr>
            <p:nvPr/>
          </p:nvSpPr>
          <p:spPr bwMode="auto">
            <a:xfrm>
              <a:off x="4992" y="18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5" name="Line 83"/>
            <p:cNvSpPr>
              <a:spLocks noChangeShapeType="1"/>
            </p:cNvSpPr>
            <p:nvPr/>
          </p:nvSpPr>
          <p:spPr bwMode="auto">
            <a:xfrm>
              <a:off x="4992" y="19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6" name="Line 84"/>
            <p:cNvSpPr>
              <a:spLocks noChangeShapeType="1"/>
            </p:cNvSpPr>
            <p:nvPr/>
          </p:nvSpPr>
          <p:spPr bwMode="auto">
            <a:xfrm>
              <a:off x="4368" y="6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7" name="Line 85"/>
            <p:cNvSpPr>
              <a:spLocks noChangeShapeType="1"/>
            </p:cNvSpPr>
            <p:nvPr/>
          </p:nvSpPr>
          <p:spPr bwMode="auto">
            <a:xfrm>
              <a:off x="4464" y="6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8" name="Line 86"/>
            <p:cNvSpPr>
              <a:spLocks noChangeShapeType="1"/>
            </p:cNvSpPr>
            <p:nvPr/>
          </p:nvSpPr>
          <p:spPr bwMode="auto">
            <a:xfrm>
              <a:off x="4560" y="7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9" name="Line 87"/>
            <p:cNvSpPr>
              <a:spLocks noChangeShapeType="1"/>
            </p:cNvSpPr>
            <p:nvPr/>
          </p:nvSpPr>
          <p:spPr bwMode="auto">
            <a:xfrm>
              <a:off x="4656" y="76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0" name="Line 88"/>
            <p:cNvSpPr>
              <a:spLocks noChangeShapeType="1"/>
            </p:cNvSpPr>
            <p:nvPr/>
          </p:nvSpPr>
          <p:spPr bwMode="auto">
            <a:xfrm>
              <a:off x="4752" y="81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1" name="Line 89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2" name="Line 90"/>
            <p:cNvSpPr>
              <a:spLocks noChangeShapeType="1"/>
            </p:cNvSpPr>
            <p:nvPr/>
          </p:nvSpPr>
          <p:spPr bwMode="auto">
            <a:xfrm>
              <a:off x="4944" y="91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3" name="AutoShape 91"/>
          <p:cNvSpPr>
            <a:spLocks noChangeArrowheads="1"/>
          </p:cNvSpPr>
          <p:nvPr/>
        </p:nvSpPr>
        <p:spPr bwMode="auto">
          <a:xfrm rot="5400000">
            <a:off x="69342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84" name="Group 92"/>
          <p:cNvGrpSpPr>
            <a:grpSpLocks/>
          </p:cNvGrpSpPr>
          <p:nvPr/>
        </p:nvGrpSpPr>
        <p:grpSpPr bwMode="auto">
          <a:xfrm>
            <a:off x="8382000" y="4953000"/>
            <a:ext cx="609600" cy="0"/>
            <a:chOff x="4848" y="2064"/>
            <a:chExt cx="384" cy="0"/>
          </a:xfrm>
        </p:grpSpPr>
        <p:sp>
          <p:nvSpPr>
            <p:cNvPr id="648285" name="Line 93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6" name="Line 94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7" name="Text Box 95"/>
          <p:cNvSpPr txBox="1">
            <a:spLocks noChangeArrowheads="1"/>
          </p:cNvSpPr>
          <p:nvPr/>
        </p:nvSpPr>
        <p:spPr bwMode="auto">
          <a:xfrm>
            <a:off x="76962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48288" name="Text Box 96"/>
          <p:cNvSpPr txBox="1">
            <a:spLocks noChangeArrowheads="1"/>
          </p:cNvSpPr>
          <p:nvPr/>
        </p:nvSpPr>
        <p:spPr bwMode="auto">
          <a:xfrm>
            <a:off x="83058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</p:txBody>
      </p:sp>
      <p:graphicFrame>
        <p:nvGraphicFramePr>
          <p:cNvPr id="648289" name="Object 97"/>
          <p:cNvGraphicFramePr>
            <a:graphicFrameLocks noChangeAspect="1"/>
          </p:cNvGraphicFramePr>
          <p:nvPr/>
        </p:nvGraphicFramePr>
        <p:xfrm>
          <a:off x="685800" y="2514600"/>
          <a:ext cx="22383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76" name="Equation" r:id="rId3" imgW="914400" imgH="279360" progId="Equation.DSMT4">
                  <p:embed/>
                </p:oleObj>
              </mc:Choice>
              <mc:Fallback>
                <p:oleObj name="Equation" r:id="rId3" imgW="914400" imgH="27936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22383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0" name="Object 98"/>
          <p:cNvGraphicFramePr>
            <a:graphicFrameLocks noChangeAspect="1"/>
          </p:cNvGraphicFramePr>
          <p:nvPr/>
        </p:nvGraphicFramePr>
        <p:xfrm>
          <a:off x="2895600" y="2438400"/>
          <a:ext cx="19891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77" name="Equation" r:id="rId5" imgW="812520" imgH="393480" progId="Equation.DSMT4">
                  <p:embed/>
                </p:oleObj>
              </mc:Choice>
              <mc:Fallback>
                <p:oleObj name="Equation" r:id="rId5" imgW="812520" imgH="39348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9891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1" name="Object 99"/>
          <p:cNvGraphicFramePr>
            <a:graphicFrameLocks noChangeAspect="1"/>
          </p:cNvGraphicFramePr>
          <p:nvPr/>
        </p:nvGraphicFramePr>
        <p:xfrm>
          <a:off x="266700" y="3714750"/>
          <a:ext cx="1025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78" name="Equation" r:id="rId7" imgW="419040" imgH="393480" progId="Equation.DSMT4">
                  <p:embed/>
                </p:oleObj>
              </mc:Choice>
              <mc:Fallback>
                <p:oleObj name="Equation" r:id="rId7" imgW="419040" imgH="393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714750"/>
                        <a:ext cx="10255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2" name="Object 100"/>
          <p:cNvGraphicFramePr>
            <a:graphicFrameLocks noChangeAspect="1"/>
          </p:cNvGraphicFramePr>
          <p:nvPr/>
        </p:nvGraphicFramePr>
        <p:xfrm>
          <a:off x="1284288" y="3714750"/>
          <a:ext cx="9636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79" name="Equation" r:id="rId9" imgW="393480" imgH="393480" progId="Equation.DSMT4">
                  <p:embed/>
                </p:oleObj>
              </mc:Choice>
              <mc:Fallback>
                <p:oleObj name="Equation" r:id="rId9" imgW="393480" imgH="3934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714750"/>
                        <a:ext cx="96361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4" name="Text Box 102"/>
          <p:cNvSpPr txBox="1">
            <a:spLocks noChangeArrowheads="1"/>
          </p:cNvSpPr>
          <p:nvPr/>
        </p:nvSpPr>
        <p:spPr bwMode="auto">
          <a:xfrm>
            <a:off x="152400" y="3200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Energy density is energy over volume</a:t>
            </a:r>
          </a:p>
        </p:txBody>
      </p:sp>
      <p:graphicFrame>
        <p:nvGraphicFramePr>
          <p:cNvPr id="648295" name="Object 103"/>
          <p:cNvGraphicFramePr>
            <a:graphicFrameLocks noChangeAspect="1"/>
          </p:cNvGraphicFramePr>
          <p:nvPr/>
        </p:nvGraphicFramePr>
        <p:xfrm>
          <a:off x="2286000" y="3581400"/>
          <a:ext cx="20193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80" name="Equation" r:id="rId11" imgW="825480" imgH="457200" progId="Equation.DSMT4">
                  <p:embed/>
                </p:oleObj>
              </mc:Choice>
              <mc:Fallback>
                <p:oleObj name="Equation" r:id="rId11" imgW="825480" imgH="45720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20193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6" name="Object 104"/>
          <p:cNvGraphicFramePr>
            <a:graphicFrameLocks noChangeAspect="1"/>
          </p:cNvGraphicFramePr>
          <p:nvPr/>
        </p:nvGraphicFramePr>
        <p:xfrm>
          <a:off x="4219575" y="3581400"/>
          <a:ext cx="21431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81" name="Equation" r:id="rId13" imgW="876240" imgH="469800" progId="Equation.DSMT4">
                  <p:embed/>
                </p:oleObj>
              </mc:Choice>
              <mc:Fallback>
                <p:oleObj name="Equation" r:id="rId13" imgW="876240" imgH="4698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581400"/>
                        <a:ext cx="21431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7" name="Object 105"/>
          <p:cNvGraphicFramePr>
            <a:graphicFrameLocks noChangeAspect="1"/>
          </p:cNvGraphicFramePr>
          <p:nvPr/>
        </p:nvGraphicFramePr>
        <p:xfrm>
          <a:off x="179388" y="4724400"/>
          <a:ext cx="1428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82" name="Equation" r:id="rId15" imgW="583920" imgH="393480" progId="Equation.DSMT4">
                  <p:embed/>
                </p:oleObj>
              </mc:Choice>
              <mc:Fallback>
                <p:oleObj name="Equation" r:id="rId15" imgW="583920" imgH="39348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24400"/>
                        <a:ext cx="14287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8" name="Object 106"/>
          <p:cNvGraphicFramePr>
            <a:graphicFrameLocks noChangeAspect="1"/>
          </p:cNvGraphicFramePr>
          <p:nvPr/>
        </p:nvGraphicFramePr>
        <p:xfrm>
          <a:off x="3581400" y="4800600"/>
          <a:ext cx="177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83" name="Equation" r:id="rId17" imgW="723600" imgH="279360" progId="Equation.DSMT4">
                  <p:embed/>
                </p:oleObj>
              </mc:Choice>
              <mc:Fallback>
                <p:oleObj name="Equation" r:id="rId17" imgW="723600" imgH="27936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1771650" cy="609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9" name="Text Box 107"/>
          <p:cNvSpPr txBox="1">
            <a:spLocks noChangeArrowheads="1"/>
          </p:cNvSpPr>
          <p:nvPr/>
        </p:nvSpPr>
        <p:spPr bwMode="auto">
          <a:xfrm>
            <a:off x="381000" y="56388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We can associate the energy with the electric field itself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This formula can be shown to be completely generalizable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It has nothing in particular to do with 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94" grpId="0" build="p"/>
      <p:bldP spid="6482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78411"/>
              </p:ext>
            </p:extLst>
          </p:nvPr>
        </p:nvGraphicFramePr>
        <p:xfrm>
          <a:off x="228600" y="2209800"/>
          <a:ext cx="768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94" name="Document" r:id="rId3" imgW="5949456" imgH="350914" progId="Word.Document.12">
                  <p:embed/>
                </p:oleObj>
              </mc:Choice>
              <mc:Fallback>
                <p:oleObj name="Document" r:id="rId3" imgW="5949456" imgH="350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209800"/>
                        <a:ext cx="7683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5814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Solve on Board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7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relationship between voltage difference and charge is always linear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This allows us to define capacitance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Capacitance has units of Coulomb/Volt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Also known as a </a:t>
            </a:r>
            <a:r>
              <a:rPr lang="en-US" sz="2400" i="1">
                <a:solidFill>
                  <a:srgbClr val="009900"/>
                </a:solidFill>
              </a:rPr>
              <a:t>Farad</a:t>
            </a:r>
            <a:r>
              <a:rPr lang="en-US" sz="2400">
                <a:solidFill>
                  <a:srgbClr val="009900"/>
                </a:solidFill>
              </a:rPr>
              <a:t>, abbreviated F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Farad is a very large amount of capacitance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Let’s work it out for concentric conducting spheres: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Capacitance</a:t>
            </a:r>
          </a:p>
        </p:txBody>
      </p:sp>
      <p:graphicFrame>
        <p:nvGraphicFramePr>
          <p:cNvPr id="637978" name="Object 26"/>
          <p:cNvGraphicFramePr>
            <a:graphicFrameLocks noChangeAspect="1"/>
          </p:cNvGraphicFramePr>
          <p:nvPr/>
        </p:nvGraphicFramePr>
        <p:xfrm>
          <a:off x="0" y="0"/>
          <a:ext cx="28019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4" name="Equation" r:id="rId3" imgW="1143000" imgH="431640" progId="Equation.DSMT4">
                  <p:embed/>
                </p:oleObj>
              </mc:Choice>
              <mc:Fallback>
                <p:oleObj name="Equation" r:id="rId3" imgW="114300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019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79" name="Object 27"/>
          <p:cNvGraphicFramePr>
            <a:graphicFrameLocks noChangeAspect="1"/>
          </p:cNvGraphicFramePr>
          <p:nvPr/>
        </p:nvGraphicFramePr>
        <p:xfrm>
          <a:off x="6400800" y="1447800"/>
          <a:ext cx="15255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5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525588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0" name="Object 28"/>
          <p:cNvGraphicFramePr>
            <a:graphicFrameLocks noChangeAspect="1"/>
          </p:cNvGraphicFramePr>
          <p:nvPr/>
        </p:nvGraphicFramePr>
        <p:xfrm>
          <a:off x="228600" y="3379788"/>
          <a:ext cx="13382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6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79788"/>
                        <a:ext cx="133826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2" name="Object 30"/>
          <p:cNvGraphicFramePr>
            <a:graphicFrameLocks noChangeAspect="1"/>
          </p:cNvGraphicFramePr>
          <p:nvPr/>
        </p:nvGraphicFramePr>
        <p:xfrm>
          <a:off x="1447800" y="3379788"/>
          <a:ext cx="180498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7" name="Equation" r:id="rId9" imgW="736560" imgH="444240" progId="Equation.DSMT4">
                  <p:embed/>
                </p:oleObj>
              </mc:Choice>
              <mc:Fallback>
                <p:oleObj name="Equation" r:id="rId9" imgW="736560" imgH="4442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9788"/>
                        <a:ext cx="180498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84" name="Text Box 32"/>
          <p:cNvSpPr txBox="1">
            <a:spLocks noChangeArrowheads="1"/>
          </p:cNvSpPr>
          <p:nvPr/>
        </p:nvSpPr>
        <p:spPr bwMode="auto">
          <a:xfrm>
            <a:off x="3276600" y="3276600"/>
            <a:ext cx="58674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What’s the capacitance of the Earth, if we put the “other part” of the charge at infinity?</a:t>
            </a:r>
            <a:endParaRPr lang="en-US" sz="2400">
              <a:sym typeface="Symbol" pitchFamily="18" charset="2"/>
            </a:endParaRPr>
          </a:p>
        </p:txBody>
      </p:sp>
      <p:graphicFrame>
        <p:nvGraphicFramePr>
          <p:cNvPr id="637985" name="Object 33"/>
          <p:cNvGraphicFramePr>
            <a:graphicFrameLocks noChangeAspect="1"/>
          </p:cNvGraphicFramePr>
          <p:nvPr/>
        </p:nvGraphicFramePr>
        <p:xfrm>
          <a:off x="0" y="4495800"/>
          <a:ext cx="20208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8" name="Equation" r:id="rId11" imgW="825480" imgH="406080" progId="Equation.DSMT4">
                  <p:embed/>
                </p:oleObj>
              </mc:Choice>
              <mc:Fallback>
                <p:oleObj name="Equation" r:id="rId11" imgW="825480" imgH="406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0208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7" name="Object 35"/>
          <p:cNvGraphicFramePr>
            <a:graphicFrameLocks noChangeAspect="1"/>
          </p:cNvGraphicFramePr>
          <p:nvPr/>
        </p:nvGraphicFramePr>
        <p:xfrm>
          <a:off x="2286000" y="4213225"/>
          <a:ext cx="21447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69" name="Equation" r:id="rId13" imgW="876240" imgH="444240" progId="Equation.DSMT4">
                  <p:embed/>
                </p:oleObj>
              </mc:Choice>
              <mc:Fallback>
                <p:oleObj name="Equation" r:id="rId13" imgW="876240" imgH="4442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13225"/>
                        <a:ext cx="21447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8" name="Object 36"/>
          <p:cNvGraphicFramePr>
            <a:graphicFrameLocks noChangeAspect="1"/>
          </p:cNvGraphicFramePr>
          <p:nvPr/>
        </p:nvGraphicFramePr>
        <p:xfrm>
          <a:off x="4406900" y="4246563"/>
          <a:ext cx="9318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0" name="Equation" r:id="rId15" imgW="380880" imgH="431640" progId="Equation.DSMT4">
                  <p:embed/>
                </p:oleObj>
              </mc:Choice>
              <mc:Fallback>
                <p:oleObj name="Equation" r:id="rId15" imgW="38088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246563"/>
                        <a:ext cx="9318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9" name="Object 37"/>
          <p:cNvGraphicFramePr>
            <a:graphicFrameLocks noChangeAspect="1"/>
          </p:cNvGraphicFramePr>
          <p:nvPr/>
        </p:nvGraphicFramePr>
        <p:xfrm>
          <a:off x="5327650" y="4191000"/>
          <a:ext cx="3727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1" name="Equation" r:id="rId17" imgW="1523880" imgH="419040" progId="Equation.DSMT4">
                  <p:embed/>
                </p:oleObj>
              </mc:Choice>
              <mc:Fallback>
                <p:oleObj name="Equation" r:id="rId17" imgW="1523880" imgH="419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191000"/>
                        <a:ext cx="3727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0" name="Object 38"/>
          <p:cNvGraphicFramePr>
            <a:graphicFrameLocks noChangeAspect="1"/>
          </p:cNvGraphicFramePr>
          <p:nvPr/>
        </p:nvGraphicFramePr>
        <p:xfrm>
          <a:off x="2743200" y="5334000"/>
          <a:ext cx="20177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2" name="Equation" r:id="rId19" imgW="825480" imgH="419040" progId="Equation.DSMT4">
                  <p:embed/>
                </p:oleObj>
              </mc:Choice>
              <mc:Fallback>
                <p:oleObj name="Equation" r:id="rId19" imgW="825480" imgH="419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20177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1" name="Object 39"/>
          <p:cNvGraphicFramePr>
            <a:graphicFrameLocks noChangeAspect="1"/>
          </p:cNvGraphicFramePr>
          <p:nvPr/>
        </p:nvGraphicFramePr>
        <p:xfrm>
          <a:off x="7086600" y="2209800"/>
          <a:ext cx="10271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3" name="Equation" r:id="rId21" imgW="419040" imgH="393480" progId="Equation.DSMT4">
                  <p:embed/>
                </p:oleObj>
              </mc:Choice>
              <mc:Fallback>
                <p:oleObj name="Equation" r:id="rId21" imgW="41904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1027113" cy="852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2" name="Object 40"/>
          <p:cNvGraphicFramePr>
            <a:graphicFrameLocks noChangeAspect="1"/>
          </p:cNvGraphicFramePr>
          <p:nvPr/>
        </p:nvGraphicFramePr>
        <p:xfrm>
          <a:off x="4724400" y="5654675"/>
          <a:ext cx="1428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74" name="Equation" r:id="rId23" imgW="583920" imgH="203040" progId="Equation.DSMT4">
                  <p:embed/>
                </p:oleObj>
              </mc:Choice>
              <mc:Fallback>
                <p:oleObj name="Equation" r:id="rId23" imgW="58392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54675"/>
                        <a:ext cx="1428750" cy="4413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  <p:bldP spid="6379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Warmup09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53437" cy="49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Dielectrics in Capacitors</a:t>
            </a:r>
          </a:p>
        </p:txBody>
      </p:sp>
      <p:sp>
        <p:nvSpPr>
          <p:cNvPr id="646211" name="Text Box 67"/>
          <p:cNvSpPr txBox="1">
            <a:spLocks noChangeArrowheads="1"/>
          </p:cNvSpPr>
          <p:nvPr/>
        </p:nvSpPr>
        <p:spPr bwMode="auto">
          <a:xfrm>
            <a:off x="152400" y="762000"/>
            <a:ext cx="548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What should I put between the metal plates of a capacitor?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Goal – make the capacitance large</a:t>
            </a:r>
          </a:p>
        </p:txBody>
      </p:sp>
      <p:grpSp>
        <p:nvGrpSpPr>
          <p:cNvPr id="646249" name="Group 105"/>
          <p:cNvGrpSpPr>
            <a:grpSpLocks/>
          </p:cNvGrpSpPr>
          <p:nvPr/>
        </p:nvGrpSpPr>
        <p:grpSpPr bwMode="auto">
          <a:xfrm>
            <a:off x="6477000" y="762000"/>
            <a:ext cx="1752600" cy="4419600"/>
            <a:chOff x="4128" y="480"/>
            <a:chExt cx="1104" cy="2784"/>
          </a:xfrm>
        </p:grpSpPr>
        <p:sp>
          <p:nvSpPr>
            <p:cNvPr id="646215" name="Oval 71"/>
            <p:cNvSpPr>
              <a:spLocks noChangeArrowheads="1"/>
            </p:cNvSpPr>
            <p:nvPr/>
          </p:nvSpPr>
          <p:spPr bwMode="auto">
            <a:xfrm>
              <a:off x="4128" y="4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6" name="Oval 72"/>
            <p:cNvSpPr>
              <a:spLocks noChangeArrowheads="1"/>
            </p:cNvSpPr>
            <p:nvPr/>
          </p:nvSpPr>
          <p:spPr bwMode="auto">
            <a:xfrm>
              <a:off x="4608" y="4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9" name="Oval 75"/>
            <p:cNvSpPr>
              <a:spLocks noChangeArrowheads="1"/>
            </p:cNvSpPr>
            <p:nvPr/>
          </p:nvSpPr>
          <p:spPr bwMode="auto">
            <a:xfrm>
              <a:off x="4128" y="9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0" name="Oval 76"/>
            <p:cNvSpPr>
              <a:spLocks noChangeArrowheads="1"/>
            </p:cNvSpPr>
            <p:nvPr/>
          </p:nvSpPr>
          <p:spPr bwMode="auto">
            <a:xfrm>
              <a:off x="4608" y="9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2" name="Oval 78"/>
            <p:cNvSpPr>
              <a:spLocks noChangeArrowheads="1"/>
            </p:cNvSpPr>
            <p:nvPr/>
          </p:nvSpPr>
          <p:spPr bwMode="auto">
            <a:xfrm>
              <a:off x="4128" y="1344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3" name="Oval 79"/>
            <p:cNvSpPr>
              <a:spLocks noChangeArrowheads="1"/>
            </p:cNvSpPr>
            <p:nvPr/>
          </p:nvSpPr>
          <p:spPr bwMode="auto">
            <a:xfrm>
              <a:off x="4608" y="1344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6" name="Oval 82"/>
            <p:cNvSpPr>
              <a:spLocks noChangeArrowheads="1"/>
            </p:cNvSpPr>
            <p:nvPr/>
          </p:nvSpPr>
          <p:spPr bwMode="auto">
            <a:xfrm>
              <a:off x="4128" y="177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7" name="Oval 83"/>
            <p:cNvSpPr>
              <a:spLocks noChangeArrowheads="1"/>
            </p:cNvSpPr>
            <p:nvPr/>
          </p:nvSpPr>
          <p:spPr bwMode="auto">
            <a:xfrm>
              <a:off x="4608" y="177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7" name="Oval 73"/>
            <p:cNvSpPr>
              <a:spLocks noChangeArrowheads="1"/>
            </p:cNvSpPr>
            <p:nvPr/>
          </p:nvSpPr>
          <p:spPr bwMode="auto">
            <a:xfrm>
              <a:off x="4128" y="220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8" name="Oval 74"/>
            <p:cNvSpPr>
              <a:spLocks noChangeArrowheads="1"/>
            </p:cNvSpPr>
            <p:nvPr/>
          </p:nvSpPr>
          <p:spPr bwMode="auto">
            <a:xfrm>
              <a:off x="4608" y="220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1" name="Oval 77"/>
            <p:cNvSpPr>
              <a:spLocks noChangeArrowheads="1"/>
            </p:cNvSpPr>
            <p:nvPr/>
          </p:nvSpPr>
          <p:spPr bwMode="auto">
            <a:xfrm>
              <a:off x="4128" y="264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9" name="Oval 85"/>
            <p:cNvSpPr>
              <a:spLocks noChangeArrowheads="1"/>
            </p:cNvSpPr>
            <p:nvPr/>
          </p:nvSpPr>
          <p:spPr bwMode="auto">
            <a:xfrm>
              <a:off x="4608" y="264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6248" name="Group 104"/>
          <p:cNvGrpSpPr>
            <a:grpSpLocks/>
          </p:cNvGrpSpPr>
          <p:nvPr/>
        </p:nvGrpSpPr>
        <p:grpSpPr bwMode="auto">
          <a:xfrm>
            <a:off x="6858000" y="1143000"/>
            <a:ext cx="990600" cy="3657600"/>
            <a:chOff x="4368" y="720"/>
            <a:chExt cx="624" cy="2304"/>
          </a:xfrm>
        </p:grpSpPr>
        <p:sp>
          <p:nvSpPr>
            <p:cNvPr id="646232" name="Oval 88"/>
            <p:cNvSpPr>
              <a:spLocks noChangeArrowheads="1"/>
            </p:cNvSpPr>
            <p:nvPr/>
          </p:nvSpPr>
          <p:spPr bwMode="auto">
            <a:xfrm>
              <a:off x="4368" y="7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3" name="Oval 89"/>
            <p:cNvSpPr>
              <a:spLocks noChangeArrowheads="1"/>
            </p:cNvSpPr>
            <p:nvPr/>
          </p:nvSpPr>
          <p:spPr bwMode="auto">
            <a:xfrm>
              <a:off x="4848" y="7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6" name="Oval 92"/>
            <p:cNvSpPr>
              <a:spLocks noChangeArrowheads="1"/>
            </p:cNvSpPr>
            <p:nvPr/>
          </p:nvSpPr>
          <p:spPr bwMode="auto">
            <a:xfrm>
              <a:off x="4368" y="11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7" name="Oval 93"/>
            <p:cNvSpPr>
              <a:spLocks noChangeArrowheads="1"/>
            </p:cNvSpPr>
            <p:nvPr/>
          </p:nvSpPr>
          <p:spPr bwMode="auto">
            <a:xfrm>
              <a:off x="4848" y="11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0" name="Oval 96"/>
            <p:cNvSpPr>
              <a:spLocks noChangeArrowheads="1"/>
            </p:cNvSpPr>
            <p:nvPr/>
          </p:nvSpPr>
          <p:spPr bwMode="auto">
            <a:xfrm>
              <a:off x="4368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1" name="Oval 97"/>
            <p:cNvSpPr>
              <a:spLocks noChangeArrowheads="1"/>
            </p:cNvSpPr>
            <p:nvPr/>
          </p:nvSpPr>
          <p:spPr bwMode="auto">
            <a:xfrm>
              <a:off x="4848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4" name="Oval 100"/>
            <p:cNvSpPr>
              <a:spLocks noChangeArrowheads="1"/>
            </p:cNvSpPr>
            <p:nvPr/>
          </p:nvSpPr>
          <p:spPr bwMode="auto">
            <a:xfrm>
              <a:off x="4368" y="201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5" name="Oval 101"/>
            <p:cNvSpPr>
              <a:spLocks noChangeArrowheads="1"/>
            </p:cNvSpPr>
            <p:nvPr/>
          </p:nvSpPr>
          <p:spPr bwMode="auto">
            <a:xfrm>
              <a:off x="4848" y="201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4" name="Oval 90"/>
            <p:cNvSpPr>
              <a:spLocks noChangeArrowheads="1"/>
            </p:cNvSpPr>
            <p:nvPr/>
          </p:nvSpPr>
          <p:spPr bwMode="auto">
            <a:xfrm>
              <a:off x="436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5" name="Oval 91"/>
            <p:cNvSpPr>
              <a:spLocks noChangeArrowheads="1"/>
            </p:cNvSpPr>
            <p:nvPr/>
          </p:nvSpPr>
          <p:spPr bwMode="auto">
            <a:xfrm>
              <a:off x="484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8" name="Oval 94"/>
            <p:cNvSpPr>
              <a:spLocks noChangeArrowheads="1"/>
            </p:cNvSpPr>
            <p:nvPr/>
          </p:nvSpPr>
          <p:spPr bwMode="auto">
            <a:xfrm>
              <a:off x="4368" y="28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9" name="Oval 95"/>
            <p:cNvSpPr>
              <a:spLocks noChangeArrowheads="1"/>
            </p:cNvSpPr>
            <p:nvPr/>
          </p:nvSpPr>
          <p:spPr bwMode="auto">
            <a:xfrm>
              <a:off x="4848" y="28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</p:grpSp>
      <p:sp>
        <p:nvSpPr>
          <p:cNvPr id="646250" name="Rectangle 106"/>
          <p:cNvSpPr>
            <a:spLocks noChangeArrowheads="1"/>
          </p:cNvSpPr>
          <p:nvPr/>
        </p:nvSpPr>
        <p:spPr bwMode="auto">
          <a:xfrm>
            <a:off x="6019800" y="762000"/>
            <a:ext cx="457200" cy="4419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1" name="Rectangle 107"/>
          <p:cNvSpPr>
            <a:spLocks noChangeArrowheads="1"/>
          </p:cNvSpPr>
          <p:nvPr/>
        </p:nvSpPr>
        <p:spPr bwMode="auto">
          <a:xfrm>
            <a:off x="8229600" y="685800"/>
            <a:ext cx="457200" cy="4419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2" name="Line 108"/>
          <p:cNvSpPr>
            <a:spLocks noChangeShapeType="1"/>
          </p:cNvSpPr>
          <p:nvPr/>
        </p:nvSpPr>
        <p:spPr bwMode="auto">
          <a:xfrm>
            <a:off x="5562600" y="2895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3" name="Line 109"/>
          <p:cNvSpPr>
            <a:spLocks noChangeShapeType="1"/>
          </p:cNvSpPr>
          <p:nvPr/>
        </p:nvSpPr>
        <p:spPr bwMode="auto">
          <a:xfrm>
            <a:off x="8686800" y="2895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4" name="Text Box 110"/>
          <p:cNvSpPr txBox="1">
            <a:spLocks noChangeArrowheads="1"/>
          </p:cNvSpPr>
          <p:nvPr/>
        </p:nvSpPr>
        <p:spPr bwMode="auto">
          <a:xfrm>
            <a:off x="152400" y="1905000"/>
            <a:ext cx="5943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closer you put the plates together, the bigger the capacitance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It’s hard to put things close together – unless you put something between them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When they get charged, they are also very attracted to each other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Placing an insulating material – a </a:t>
            </a:r>
            <a:r>
              <a:rPr lang="en-US" sz="2400" i="1" dirty="0">
                <a:solidFill>
                  <a:schemeClr val="accent2"/>
                </a:solidFill>
              </a:rPr>
              <a:t>dielectric</a:t>
            </a:r>
            <a:r>
              <a:rPr lang="en-US" sz="2400" dirty="0">
                <a:solidFill>
                  <a:schemeClr val="accent2"/>
                </a:solidFill>
              </a:rPr>
              <a:t> – allows you to place them very close together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charges in the dielectric will also shift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This partly cancels the electric field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Small field means smaller potential difference</a:t>
            </a:r>
          </a:p>
          <a:p>
            <a:pPr eaLnBrk="1" hangingPunct="1">
              <a:buFontTx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, so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gets bigger too</a:t>
            </a:r>
            <a:endParaRPr lang="en-US" sz="2400" i="1" dirty="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46255" name="Object 111"/>
          <p:cNvGraphicFramePr>
            <a:graphicFrameLocks noChangeAspect="1"/>
          </p:cNvGraphicFramePr>
          <p:nvPr/>
        </p:nvGraphicFramePr>
        <p:xfrm>
          <a:off x="4572000" y="914400"/>
          <a:ext cx="1371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1"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1371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56" name="Object 112"/>
          <p:cNvGraphicFramePr>
            <a:graphicFrameLocks noChangeAspect="1"/>
          </p:cNvGraphicFramePr>
          <p:nvPr/>
        </p:nvGraphicFramePr>
        <p:xfrm>
          <a:off x="7162800" y="5257800"/>
          <a:ext cx="15589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2" name="Equation" r:id="rId5" imgW="634680" imgH="393480" progId="Equation.DSMT4">
                  <p:embed/>
                </p:oleObj>
              </mc:Choice>
              <mc:Fallback>
                <p:oleObj name="Equation" r:id="rId5" imgW="634680" imgH="39348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57800"/>
                        <a:ext cx="1558925" cy="854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57" name="Object 113"/>
          <p:cNvGraphicFramePr>
            <a:graphicFrameLocks noChangeAspect="1"/>
          </p:cNvGraphicFramePr>
          <p:nvPr/>
        </p:nvGraphicFramePr>
        <p:xfrm>
          <a:off x="7312025" y="6324600"/>
          <a:ext cx="841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553" name="Equation" r:id="rId7" imgW="342720" imgH="164880" progId="Equation.DSMT4">
                  <p:embed/>
                </p:oleObj>
              </mc:Choice>
              <mc:Fallback>
                <p:oleObj name="Equation" r:id="rId7" imgW="342720" imgH="16488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6324600"/>
                        <a:ext cx="8413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258" name="Text Box 114"/>
          <p:cNvSpPr txBox="1">
            <a:spLocks noChangeArrowheads="1"/>
          </p:cNvSpPr>
          <p:nvPr/>
        </p:nvSpPr>
        <p:spPr bwMode="auto">
          <a:xfrm>
            <a:off x="6019800" y="762000"/>
            <a:ext cx="38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++++++++++++</a:t>
            </a:r>
          </a:p>
        </p:txBody>
      </p:sp>
      <p:sp>
        <p:nvSpPr>
          <p:cNvPr id="646259" name="Text Box 115"/>
          <p:cNvSpPr txBox="1">
            <a:spLocks noChangeArrowheads="1"/>
          </p:cNvSpPr>
          <p:nvPr/>
        </p:nvSpPr>
        <p:spPr bwMode="auto">
          <a:xfrm>
            <a:off x="8305800" y="609600"/>
            <a:ext cx="38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––––––––––––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3334 -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4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11" grpId="0" build="p"/>
      <p:bldP spid="646254" grpId="0" uiExpand="1" build="p"/>
      <p:bldP spid="646258" grpId="0"/>
      <p:bldP spid="6462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Choosing a dielectric</a:t>
            </a: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991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What makes a good dielectric?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Have a high </a:t>
            </a:r>
            <a:r>
              <a:rPr lang="en-US" sz="2400" i="1">
                <a:solidFill>
                  <a:srgbClr val="008000"/>
                </a:solidFill>
              </a:rPr>
              <a:t>dielectric constant</a:t>
            </a:r>
            <a:r>
              <a:rPr lang="en-US" sz="2400">
                <a:solidFill>
                  <a:srgbClr val="008000"/>
                </a:solidFill>
              </a:rPr>
              <a:t>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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combination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</a:t>
            </a:r>
            <a:r>
              <a:rPr lang="en-US" sz="2400" baseline="-2500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is also called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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, the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 permittivity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a good insulator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Otherwise charge will slowly bleed away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Have a high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dielectric strength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The maximum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electric field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at which the insulator suddenly (catastrophically) becomes a conductor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 is a corresponding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breakdown voltage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where the capacitor fails </a:t>
            </a:r>
          </a:p>
        </p:txBody>
      </p:sp>
      <p:graphicFrame>
        <p:nvGraphicFramePr>
          <p:cNvPr id="647203" name="Object 35"/>
          <p:cNvGraphicFramePr>
            <a:graphicFrameLocks noChangeAspect="1"/>
          </p:cNvGraphicFramePr>
          <p:nvPr/>
        </p:nvGraphicFramePr>
        <p:xfrm>
          <a:off x="7239000" y="609600"/>
          <a:ext cx="15589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308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09600"/>
                        <a:ext cx="15589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7210" name="Picture 42" descr="capacitors_pa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29125"/>
            <a:ext cx="3810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43174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http://www.tcm.com/mediaroom/video/384959/Frankenstein-Movie-Clip-It-s-Alive-.html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9229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Start 1:10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14659"/>
              </p:ext>
            </p:extLst>
          </p:nvPr>
        </p:nvGraphicFramePr>
        <p:xfrm>
          <a:off x="873649" y="1143000"/>
          <a:ext cx="752097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18" name="Document" r:id="rId3" imgW="5952018" imgH="3677556" progId="Word.Document.12">
                  <p:embed/>
                </p:oleObj>
              </mc:Choice>
              <mc:Fallback>
                <p:oleObj name="Document" r:id="rId3" imgW="5952018" imgH="3677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649" y="1143000"/>
                        <a:ext cx="7520977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1981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Consider isolated capacitor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3454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Consider isolated capacitor after charging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What are capacitors good for?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382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They store energy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energy stored is not extremely large, and it tends to leak away over time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Gasoline or fuel cells are better for this purpose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They can release their energy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very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quickly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Camera flashes, defibrillators, research uses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They resist changes in voltage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Power supplies for electronic devices, etc.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They can be used for timing, frequency filtering, etc.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 conjunction with other parts</a:t>
            </a:r>
          </a:p>
        </p:txBody>
      </p:sp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8300"/>
            <a:ext cx="3352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26" name="Oval 10"/>
          <p:cNvSpPr>
            <a:spLocks noChangeArrowheads="1"/>
          </p:cNvSpPr>
          <p:nvPr/>
        </p:nvSpPr>
        <p:spPr bwMode="auto">
          <a:xfrm>
            <a:off x="2438400" y="59436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uiExpand="1" build="p"/>
      <p:bldP spid="6492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0" y="990600"/>
            <a:ext cx="579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“more typical” geometry is two large, closely spaced, parallel conducting plates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Area </a:t>
            </a:r>
            <a:r>
              <a:rPr lang="en-US" sz="2400" i="1">
                <a:solidFill>
                  <a:srgbClr val="009900"/>
                </a:solidFill>
              </a:rPr>
              <a:t>A</a:t>
            </a:r>
            <a:r>
              <a:rPr lang="en-US" sz="2400">
                <a:solidFill>
                  <a:srgbClr val="009900"/>
                </a:solidFill>
              </a:rPr>
              <a:t>, separation </a:t>
            </a:r>
            <a:r>
              <a:rPr lang="en-US" sz="2400" i="1">
                <a:solidFill>
                  <a:srgbClr val="009900"/>
                </a:solidFill>
              </a:rPr>
              <a:t>d</a:t>
            </a:r>
            <a:r>
              <a:rPr lang="en-US" sz="240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Parallel Plate Capacitors</a:t>
            </a:r>
          </a:p>
        </p:txBody>
      </p:sp>
      <p:sp>
        <p:nvSpPr>
          <p:cNvPr id="638993" name="AutoShape 17"/>
          <p:cNvSpPr>
            <a:spLocks noChangeArrowheads="1"/>
          </p:cNvSpPr>
          <p:nvPr/>
        </p:nvSpPr>
        <p:spPr bwMode="auto">
          <a:xfrm rot="5400000">
            <a:off x="6934200" y="685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9018" name="Group 42"/>
          <p:cNvGrpSpPr>
            <a:grpSpLocks/>
          </p:cNvGrpSpPr>
          <p:nvPr/>
        </p:nvGrpSpPr>
        <p:grpSpPr bwMode="auto">
          <a:xfrm>
            <a:off x="7467600" y="152400"/>
            <a:ext cx="1143000" cy="2057400"/>
            <a:chOff x="4368" y="624"/>
            <a:chExt cx="720" cy="1296"/>
          </a:xfrm>
        </p:grpSpPr>
        <p:sp>
          <p:nvSpPr>
            <p:cNvPr id="638995" name="Line 19"/>
            <p:cNvSpPr>
              <a:spLocks noChangeShapeType="1"/>
            </p:cNvSpPr>
            <p:nvPr/>
          </p:nvSpPr>
          <p:spPr bwMode="auto">
            <a:xfrm>
              <a:off x="4992" y="96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6" name="Line 20"/>
            <p:cNvSpPr>
              <a:spLocks noChangeShapeType="1"/>
            </p:cNvSpPr>
            <p:nvPr/>
          </p:nvSpPr>
          <p:spPr bwMode="auto">
            <a:xfrm>
              <a:off x="4992" y="105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7" name="Line 21"/>
            <p:cNvSpPr>
              <a:spLocks noChangeShapeType="1"/>
            </p:cNvSpPr>
            <p:nvPr/>
          </p:nvSpPr>
          <p:spPr bwMode="auto">
            <a:xfrm>
              <a:off x="4992" y="115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8" name="Line 22"/>
            <p:cNvSpPr>
              <a:spLocks noChangeShapeType="1"/>
            </p:cNvSpPr>
            <p:nvPr/>
          </p:nvSpPr>
          <p:spPr bwMode="auto">
            <a:xfrm>
              <a:off x="4992" y="12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9" name="Line 23"/>
            <p:cNvSpPr>
              <a:spLocks noChangeShapeType="1"/>
            </p:cNvSpPr>
            <p:nvPr/>
          </p:nvSpPr>
          <p:spPr bwMode="auto">
            <a:xfrm>
              <a:off x="4992" y="134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1" name="Line 25"/>
            <p:cNvSpPr>
              <a:spLocks noChangeShapeType="1"/>
            </p:cNvSpPr>
            <p:nvPr/>
          </p:nvSpPr>
          <p:spPr bwMode="auto">
            <a:xfrm>
              <a:off x="4992" y="14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2" name="Line 26"/>
            <p:cNvSpPr>
              <a:spLocks noChangeShapeType="1"/>
            </p:cNvSpPr>
            <p:nvPr/>
          </p:nvSpPr>
          <p:spPr bwMode="auto">
            <a:xfrm>
              <a:off x="4992" y="153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3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4" name="Line 28"/>
            <p:cNvSpPr>
              <a:spLocks noChangeShapeType="1"/>
            </p:cNvSpPr>
            <p:nvPr/>
          </p:nvSpPr>
          <p:spPr bwMode="auto">
            <a:xfrm>
              <a:off x="4992" y="172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5" name="Line 29"/>
            <p:cNvSpPr>
              <a:spLocks noChangeShapeType="1"/>
            </p:cNvSpPr>
            <p:nvPr/>
          </p:nvSpPr>
          <p:spPr bwMode="auto">
            <a:xfrm>
              <a:off x="4992" y="18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6" name="Line 30"/>
            <p:cNvSpPr>
              <a:spLocks noChangeShapeType="1"/>
            </p:cNvSpPr>
            <p:nvPr/>
          </p:nvSpPr>
          <p:spPr bwMode="auto">
            <a:xfrm>
              <a:off x="4992" y="19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7" name="Line 31"/>
            <p:cNvSpPr>
              <a:spLocks noChangeShapeType="1"/>
            </p:cNvSpPr>
            <p:nvPr/>
          </p:nvSpPr>
          <p:spPr bwMode="auto">
            <a:xfrm>
              <a:off x="4368" y="6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8" name="Line 32"/>
            <p:cNvSpPr>
              <a:spLocks noChangeShapeType="1"/>
            </p:cNvSpPr>
            <p:nvPr/>
          </p:nvSpPr>
          <p:spPr bwMode="auto">
            <a:xfrm>
              <a:off x="4464" y="6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9" name="Line 33"/>
            <p:cNvSpPr>
              <a:spLocks noChangeShapeType="1"/>
            </p:cNvSpPr>
            <p:nvPr/>
          </p:nvSpPr>
          <p:spPr bwMode="auto">
            <a:xfrm>
              <a:off x="4560" y="7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0" name="Line 34"/>
            <p:cNvSpPr>
              <a:spLocks noChangeShapeType="1"/>
            </p:cNvSpPr>
            <p:nvPr/>
          </p:nvSpPr>
          <p:spPr bwMode="auto">
            <a:xfrm>
              <a:off x="4656" y="76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1" name="Line 35"/>
            <p:cNvSpPr>
              <a:spLocks noChangeShapeType="1"/>
            </p:cNvSpPr>
            <p:nvPr/>
          </p:nvSpPr>
          <p:spPr bwMode="auto">
            <a:xfrm>
              <a:off x="4752" y="81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2" name="Line 36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3" name="Line 37"/>
            <p:cNvSpPr>
              <a:spLocks noChangeShapeType="1"/>
            </p:cNvSpPr>
            <p:nvPr/>
          </p:nvSpPr>
          <p:spPr bwMode="auto">
            <a:xfrm>
              <a:off x="4944" y="91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8994" name="AutoShape 18"/>
          <p:cNvSpPr>
            <a:spLocks noChangeArrowheads="1"/>
          </p:cNvSpPr>
          <p:nvPr/>
        </p:nvSpPr>
        <p:spPr bwMode="auto">
          <a:xfrm rot="5400000">
            <a:off x="6781800" y="685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4" name="Text Box 38"/>
          <p:cNvSpPr txBox="1">
            <a:spLocks noChangeArrowheads="1"/>
          </p:cNvSpPr>
          <p:nvPr/>
        </p:nvSpPr>
        <p:spPr bwMode="auto">
          <a:xfrm>
            <a:off x="0" y="2133600"/>
            <a:ext cx="693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Let’s find the capacitance: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Charge will all accumulate on the inner surface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Let +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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and –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be the charges on each surface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As we already showed using Gauss’s law, this means there will be an electric field given by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If you integrate the electric field over the distance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, you get the potential difference</a:t>
            </a:r>
          </a:p>
        </p:txBody>
      </p:sp>
      <p:grpSp>
        <p:nvGrpSpPr>
          <p:cNvPr id="639019" name="Group 43"/>
          <p:cNvGrpSpPr>
            <a:grpSpLocks/>
          </p:cNvGrpSpPr>
          <p:nvPr/>
        </p:nvGrpSpPr>
        <p:grpSpPr bwMode="auto">
          <a:xfrm>
            <a:off x="8229600" y="2438400"/>
            <a:ext cx="609600" cy="0"/>
            <a:chOff x="4848" y="2064"/>
            <a:chExt cx="384" cy="0"/>
          </a:xfrm>
        </p:grpSpPr>
        <p:sp>
          <p:nvSpPr>
            <p:cNvPr id="639015" name="Line 39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6" name="Line 40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9017" name="Text Box 41"/>
          <p:cNvSpPr txBox="1">
            <a:spLocks noChangeArrowheads="1"/>
          </p:cNvSpPr>
          <p:nvPr/>
        </p:nvSpPr>
        <p:spPr bwMode="auto">
          <a:xfrm>
            <a:off x="7543800" y="838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9020" name="Text Box 44"/>
          <p:cNvSpPr txBox="1">
            <a:spLocks noChangeArrowheads="1"/>
          </p:cNvSpPr>
          <p:nvPr/>
        </p:nvSpPr>
        <p:spPr bwMode="auto">
          <a:xfrm>
            <a:off x="81534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</p:txBody>
      </p:sp>
      <p:graphicFrame>
        <p:nvGraphicFramePr>
          <p:cNvPr id="639021" name="Object 45"/>
          <p:cNvGraphicFramePr>
            <a:graphicFrameLocks noChangeAspect="1"/>
          </p:cNvGraphicFramePr>
          <p:nvPr/>
        </p:nvGraphicFramePr>
        <p:xfrm>
          <a:off x="6629400" y="2590800"/>
          <a:ext cx="12461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19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90800"/>
                        <a:ext cx="12461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3" name="Object 47"/>
          <p:cNvGraphicFramePr>
            <a:graphicFrameLocks noChangeAspect="1"/>
          </p:cNvGraphicFramePr>
          <p:nvPr/>
        </p:nvGraphicFramePr>
        <p:xfrm>
          <a:off x="7086600" y="3124200"/>
          <a:ext cx="13700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0" name="Equation" r:id="rId5" imgW="558720" imgH="431640" progId="Equation.DSMT4">
                  <p:embed/>
                </p:oleObj>
              </mc:Choice>
              <mc:Fallback>
                <p:oleObj name="Equation" r:id="rId5" imgW="558720" imgH="431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24200"/>
                        <a:ext cx="13700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4" name="Object 48"/>
          <p:cNvGraphicFramePr>
            <a:graphicFrameLocks noChangeAspect="1"/>
          </p:cNvGraphicFramePr>
          <p:nvPr/>
        </p:nvGraphicFramePr>
        <p:xfrm>
          <a:off x="152400" y="4876800"/>
          <a:ext cx="22113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1" name="Equation" r:id="rId7" imgW="901440" imgH="279360" progId="Equation.DSMT4">
                  <p:embed/>
                </p:oleObj>
              </mc:Choice>
              <mc:Fallback>
                <p:oleObj name="Equation" r:id="rId7" imgW="901440" imgH="27936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22113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5" name="Object 49"/>
          <p:cNvGraphicFramePr>
            <a:graphicFrameLocks noChangeAspect="1"/>
          </p:cNvGraphicFramePr>
          <p:nvPr/>
        </p:nvGraphicFramePr>
        <p:xfrm>
          <a:off x="2438400" y="4724400"/>
          <a:ext cx="1433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2" name="Equation" r:id="rId9" imgW="583920" imgH="431640" progId="Equation.DSMT4">
                  <p:embed/>
                </p:oleObj>
              </mc:Choice>
              <mc:Fallback>
                <p:oleObj name="Equation" r:id="rId9" imgW="583920" imgH="431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4335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6" name="Object 50"/>
          <p:cNvGraphicFramePr>
            <a:graphicFrameLocks noChangeAspect="1"/>
          </p:cNvGraphicFramePr>
          <p:nvPr/>
        </p:nvGraphicFramePr>
        <p:xfrm>
          <a:off x="3810000" y="4724400"/>
          <a:ext cx="9350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3" name="Equation" r:id="rId11" imgW="380880" imgH="431640" progId="Equation.DSMT4">
                  <p:embed/>
                </p:oleObj>
              </mc:Choice>
              <mc:Fallback>
                <p:oleObj name="Equation" r:id="rId11" imgW="380880" imgH="4316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24400"/>
                        <a:ext cx="9350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7" name="Object 51"/>
          <p:cNvGraphicFramePr>
            <a:graphicFrameLocks noChangeAspect="1"/>
          </p:cNvGraphicFramePr>
          <p:nvPr/>
        </p:nvGraphicFramePr>
        <p:xfrm>
          <a:off x="4678363" y="4724400"/>
          <a:ext cx="10287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4" name="Equation" r:id="rId13" imgW="419040" imgH="431640" progId="Equation.DSMT4">
                  <p:embed/>
                </p:oleObj>
              </mc:Choice>
              <mc:Fallback>
                <p:oleObj name="Equation" r:id="rId13" imgW="419040" imgH="4316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724400"/>
                        <a:ext cx="10287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8" name="Object 52"/>
          <p:cNvGraphicFramePr>
            <a:graphicFrameLocks noChangeAspect="1"/>
          </p:cNvGraphicFramePr>
          <p:nvPr/>
        </p:nvGraphicFramePr>
        <p:xfrm>
          <a:off x="304800" y="6003925"/>
          <a:ext cx="1339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5" name="Equation" r:id="rId15" imgW="545760" imgH="393480" progId="Equation.DSMT4">
                  <p:embed/>
                </p:oleObj>
              </mc:Choice>
              <mc:Fallback>
                <p:oleObj name="Equation" r:id="rId15" imgW="545760" imgH="393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03925"/>
                        <a:ext cx="13398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31" name="Object 55"/>
          <p:cNvGraphicFramePr>
            <a:graphicFrameLocks noChangeAspect="1"/>
          </p:cNvGraphicFramePr>
          <p:nvPr/>
        </p:nvGraphicFramePr>
        <p:xfrm>
          <a:off x="2133600" y="5943600"/>
          <a:ext cx="1371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826" name="Equation" r:id="rId17" imgW="558720" imgH="393480" progId="Equation.DSMT4">
                  <p:embed/>
                </p:oleObj>
              </mc:Choice>
              <mc:Fallback>
                <p:oleObj name="Equation" r:id="rId17" imgW="558720" imgH="393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43600"/>
                        <a:ext cx="1371600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032" name="Text Box 56"/>
          <p:cNvSpPr txBox="1">
            <a:spLocks noChangeArrowheads="1"/>
          </p:cNvSpPr>
          <p:nvPr/>
        </p:nvSpPr>
        <p:spPr bwMode="auto">
          <a:xfrm>
            <a:off x="3810000" y="58674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To get a large capacitance, make the area large and the spacing small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39033" name="Text Box 57"/>
          <p:cNvSpPr txBox="1">
            <a:spLocks noChangeArrowheads="1"/>
          </p:cNvSpPr>
          <p:nvPr/>
        </p:nvSpPr>
        <p:spPr bwMode="auto">
          <a:xfrm>
            <a:off x="6781800" y="4419600"/>
            <a:ext cx="213360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/>
              <a:t>Circuit symbol for a capacitor:</a:t>
            </a:r>
            <a:endParaRPr lang="en-US" sz="2400">
              <a:sym typeface="Symbol" pitchFamily="18" charset="2"/>
            </a:endParaRPr>
          </a:p>
        </p:txBody>
      </p:sp>
      <p:grpSp>
        <p:nvGrpSpPr>
          <p:cNvPr id="639042" name="Group 66"/>
          <p:cNvGrpSpPr>
            <a:grpSpLocks/>
          </p:cNvGrpSpPr>
          <p:nvPr/>
        </p:nvGrpSpPr>
        <p:grpSpPr bwMode="auto">
          <a:xfrm>
            <a:off x="7772400" y="5334000"/>
            <a:ext cx="228600" cy="457200"/>
            <a:chOff x="4896" y="3360"/>
            <a:chExt cx="144" cy="288"/>
          </a:xfrm>
        </p:grpSpPr>
        <p:sp>
          <p:nvSpPr>
            <p:cNvPr id="639036" name="Line 60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37" name="Line 61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38" name="Line 62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41" name="Line 6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39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3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build="p"/>
      <p:bldP spid="639014" grpId="0" uiExpand="1" build="p"/>
      <p:bldP spid="639017" grpId="0"/>
      <p:bldP spid="639020" grpId="0"/>
      <p:bldP spid="639032" grpId="0" build="p"/>
      <p:bldP spid="63903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51598" b="23786"/>
          <a:stretch/>
        </p:blipFill>
        <p:spPr bwMode="auto">
          <a:xfrm>
            <a:off x="685800" y="1447800"/>
            <a:ext cx="77724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Warmup</a:t>
            </a:r>
            <a:r>
              <a:rPr lang="en-US" dirty="0" smtClean="0">
                <a:solidFill>
                  <a:srgbClr val="FF0000"/>
                </a:solidFill>
              </a:rPr>
              <a:t> 08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 in Parallel</a:t>
            </a:r>
          </a:p>
        </p:txBody>
      </p:sp>
      <p:grpSp>
        <p:nvGrpSpPr>
          <p:cNvPr id="640047" name="Group 47"/>
          <p:cNvGrpSpPr>
            <a:grpSpLocks/>
          </p:cNvGrpSpPr>
          <p:nvPr/>
        </p:nvGrpSpPr>
        <p:grpSpPr bwMode="auto">
          <a:xfrm rot="5400000">
            <a:off x="2324100" y="1104900"/>
            <a:ext cx="228600" cy="457200"/>
            <a:chOff x="4896" y="3360"/>
            <a:chExt cx="144" cy="288"/>
          </a:xfrm>
        </p:grpSpPr>
        <p:sp>
          <p:nvSpPr>
            <p:cNvPr id="640048" name="Line 4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49" name="Line 4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0" name="Line 5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1" name="Line 5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0052" name="Group 52"/>
          <p:cNvGrpSpPr>
            <a:grpSpLocks/>
          </p:cNvGrpSpPr>
          <p:nvPr/>
        </p:nvGrpSpPr>
        <p:grpSpPr bwMode="auto">
          <a:xfrm rot="5400000">
            <a:off x="3238500" y="1104900"/>
            <a:ext cx="228600" cy="457200"/>
            <a:chOff x="4896" y="3360"/>
            <a:chExt cx="144" cy="288"/>
          </a:xfrm>
        </p:grpSpPr>
        <p:sp>
          <p:nvSpPr>
            <p:cNvPr id="640053" name="Line 53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4" name="Line 54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5" name="Line 55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6" name="Line 56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0057" name="Group 57"/>
          <p:cNvGrpSpPr>
            <a:grpSpLocks/>
          </p:cNvGrpSpPr>
          <p:nvPr/>
        </p:nvGrpSpPr>
        <p:grpSpPr bwMode="auto">
          <a:xfrm>
            <a:off x="990600" y="762000"/>
            <a:ext cx="1066800" cy="266700"/>
            <a:chOff x="624" y="1440"/>
            <a:chExt cx="672" cy="168"/>
          </a:xfrm>
        </p:grpSpPr>
        <p:sp>
          <p:nvSpPr>
            <p:cNvPr id="640058" name="Line 58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9" name="Oval 59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0" name="Line 60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61" name="Oval 61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0063" name="Line 63"/>
          <p:cNvSpPr>
            <a:spLocks noChangeShapeType="1"/>
          </p:cNvSpPr>
          <p:nvPr/>
        </p:nvSpPr>
        <p:spPr bwMode="auto">
          <a:xfrm>
            <a:off x="2057400" y="990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4" name="Line 64"/>
          <p:cNvSpPr>
            <a:spLocks noChangeShapeType="1"/>
          </p:cNvSpPr>
          <p:nvPr/>
        </p:nvSpPr>
        <p:spPr bwMode="auto">
          <a:xfrm>
            <a:off x="24384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5" name="Line 65"/>
          <p:cNvSpPr>
            <a:spLocks noChangeShapeType="1"/>
          </p:cNvSpPr>
          <p:nvPr/>
        </p:nvSpPr>
        <p:spPr bwMode="auto">
          <a:xfrm>
            <a:off x="33528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6" name="Line 66"/>
          <p:cNvSpPr>
            <a:spLocks noChangeShapeType="1"/>
          </p:cNvSpPr>
          <p:nvPr/>
        </p:nvSpPr>
        <p:spPr bwMode="auto">
          <a:xfrm>
            <a:off x="24384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7" name="Line 67"/>
          <p:cNvSpPr>
            <a:spLocks noChangeShapeType="1"/>
          </p:cNvSpPr>
          <p:nvPr/>
        </p:nvSpPr>
        <p:spPr bwMode="auto">
          <a:xfrm>
            <a:off x="33528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8" name="Line 68"/>
          <p:cNvSpPr>
            <a:spLocks noChangeShapeType="1"/>
          </p:cNvSpPr>
          <p:nvPr/>
        </p:nvSpPr>
        <p:spPr bwMode="auto">
          <a:xfrm flipH="1">
            <a:off x="990600" y="1752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0069" name="Group 69"/>
          <p:cNvGrpSpPr>
            <a:grpSpLocks/>
          </p:cNvGrpSpPr>
          <p:nvPr/>
        </p:nvGrpSpPr>
        <p:grpSpPr bwMode="auto">
          <a:xfrm>
            <a:off x="762000" y="1219200"/>
            <a:ext cx="457200" cy="228600"/>
            <a:chOff x="2736" y="1632"/>
            <a:chExt cx="288" cy="144"/>
          </a:xfrm>
        </p:grpSpPr>
        <p:sp>
          <p:nvSpPr>
            <p:cNvPr id="640070" name="Line 70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1" name="Line 71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2" name="Line 72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3" name="Line 73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0074" name="Line 74"/>
          <p:cNvSpPr>
            <a:spLocks noChangeShapeType="1"/>
          </p:cNvSpPr>
          <p:nvPr/>
        </p:nvSpPr>
        <p:spPr bwMode="auto">
          <a:xfrm flipV="1">
            <a:off x="9906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5" name="Line 75"/>
          <p:cNvSpPr>
            <a:spLocks noChangeShapeType="1"/>
          </p:cNvSpPr>
          <p:nvPr/>
        </p:nvSpPr>
        <p:spPr bwMode="auto">
          <a:xfrm>
            <a:off x="9906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7" name="Text Box 77"/>
          <p:cNvSpPr txBox="1">
            <a:spLocks noChangeArrowheads="1"/>
          </p:cNvSpPr>
          <p:nvPr/>
        </p:nvSpPr>
        <p:spPr bwMode="auto">
          <a:xfrm>
            <a:off x="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V</a:t>
            </a:r>
          </a:p>
        </p:txBody>
      </p:sp>
      <p:sp>
        <p:nvSpPr>
          <p:cNvPr id="640078" name="Text Box 78"/>
          <p:cNvSpPr txBox="1">
            <a:spLocks noChangeArrowheads="1"/>
          </p:cNvSpPr>
          <p:nvPr/>
        </p:nvSpPr>
        <p:spPr bwMode="auto">
          <a:xfrm>
            <a:off x="1447800" y="114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0079" name="Text Box 79"/>
          <p:cNvSpPr txBox="1">
            <a:spLocks noChangeArrowheads="1"/>
          </p:cNvSpPr>
          <p:nvPr/>
        </p:nvSpPr>
        <p:spPr bwMode="auto">
          <a:xfrm>
            <a:off x="3048000" y="1295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0112" name="Text Box 112"/>
          <p:cNvSpPr txBox="1">
            <a:spLocks noChangeArrowheads="1"/>
          </p:cNvSpPr>
          <p:nvPr/>
        </p:nvSpPr>
        <p:spPr bwMode="auto">
          <a:xfrm>
            <a:off x="4114800" y="838200"/>
            <a:ext cx="50292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When we close the switch, how much charge flows from the battery?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36 </a:t>
            </a:r>
            <a:r>
              <a:rPr lang="en-US" sz="2400">
                <a:sym typeface="Symbol" pitchFamily="18" charset="2"/>
              </a:rPr>
              <a:t>C	B) 4 C	C) 18 C</a:t>
            </a:r>
          </a:p>
          <a:p>
            <a:r>
              <a:rPr lang="en-US" sz="2400">
                <a:sym typeface="Symbol" pitchFamily="18" charset="2"/>
              </a:rPr>
              <a:t>D) 8 C	E) 10 C</a:t>
            </a:r>
          </a:p>
        </p:txBody>
      </p:sp>
      <p:sp>
        <p:nvSpPr>
          <p:cNvPr id="640114" name="Text Box 114"/>
          <p:cNvSpPr txBox="1"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voltage difference across each capacitor will be 2 V.</a:t>
            </a:r>
          </a:p>
        </p:txBody>
      </p:sp>
      <p:graphicFrame>
        <p:nvGraphicFramePr>
          <p:cNvPr id="640115" name="Object 115"/>
          <p:cNvGraphicFramePr>
            <a:graphicFrameLocks noChangeAspect="1"/>
          </p:cNvGraphicFramePr>
          <p:nvPr/>
        </p:nvGraphicFramePr>
        <p:xfrm>
          <a:off x="1120775" y="2971800"/>
          <a:ext cx="51069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05" name="Equation" r:id="rId4" imgW="2082600" imgH="253800" progId="Equation.DSMT4">
                  <p:embed/>
                </p:oleObj>
              </mc:Choice>
              <mc:Fallback>
                <p:oleObj name="Equation" r:id="rId4" imgW="2082600" imgH="25380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971800"/>
                        <a:ext cx="51069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6" name="Object 116"/>
          <p:cNvGraphicFramePr>
            <a:graphicFrameLocks noChangeAspect="1"/>
          </p:cNvGraphicFramePr>
          <p:nvPr/>
        </p:nvGraphicFramePr>
        <p:xfrm>
          <a:off x="1044575" y="4114800"/>
          <a:ext cx="2055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06"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114800"/>
                        <a:ext cx="20558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7" name="Object 117"/>
          <p:cNvGraphicFramePr>
            <a:graphicFrameLocks noChangeAspect="1"/>
          </p:cNvGraphicFramePr>
          <p:nvPr/>
        </p:nvGraphicFramePr>
        <p:xfrm>
          <a:off x="3095625" y="4152900"/>
          <a:ext cx="13398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07" name="Equation" r:id="rId8" imgW="545760" imgH="203040" progId="Equation.DSMT4">
                  <p:embed/>
                </p:oleObj>
              </mc:Choice>
              <mc:Fallback>
                <p:oleObj name="Equation" r:id="rId8" imgW="545760" imgH="20304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152900"/>
                        <a:ext cx="1339850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8" name="Object 118"/>
          <p:cNvGraphicFramePr>
            <a:graphicFrameLocks noChangeAspect="1"/>
          </p:cNvGraphicFramePr>
          <p:nvPr/>
        </p:nvGraphicFramePr>
        <p:xfrm>
          <a:off x="1120775" y="3505200"/>
          <a:ext cx="53562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08" name="Equation" r:id="rId10" imgW="2184120" imgH="253800" progId="Equation.DSMT4">
                  <p:embed/>
                </p:oleObj>
              </mc:Choice>
              <mc:Fallback>
                <p:oleObj name="Equation" r:id="rId10" imgW="2184120" imgH="25380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05200"/>
                        <a:ext cx="53562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19" name="AutoShape 119"/>
          <p:cNvSpPr>
            <a:spLocks noChangeArrowheads="1"/>
          </p:cNvSpPr>
          <p:nvPr/>
        </p:nvSpPr>
        <p:spPr bwMode="auto">
          <a:xfrm>
            <a:off x="7772400" y="1676400"/>
            <a:ext cx="13716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20" name="Text Box 120"/>
          <p:cNvSpPr txBox="1">
            <a:spLocks noChangeArrowheads="1"/>
          </p:cNvSpPr>
          <p:nvPr/>
        </p:nvSpPr>
        <p:spPr bwMode="auto">
          <a:xfrm>
            <a:off x="0" y="47244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When capacitors are connected like this at both ends, we say they are connected in </a:t>
            </a:r>
            <a:r>
              <a:rPr lang="en-US" sz="2400" i="1">
                <a:solidFill>
                  <a:srgbClr val="9900CC"/>
                </a:solidFill>
              </a:rPr>
              <a:t>parallel</a:t>
            </a:r>
            <a:endParaRPr lang="en-US" sz="2400">
              <a:solidFill>
                <a:srgbClr val="9900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combined capacitors act like a single capacitor with capacitance:</a:t>
            </a:r>
          </a:p>
        </p:txBody>
      </p:sp>
      <p:graphicFrame>
        <p:nvGraphicFramePr>
          <p:cNvPr id="640121" name="Object 121"/>
          <p:cNvGraphicFramePr>
            <a:graphicFrameLocks noChangeAspect="1"/>
          </p:cNvGraphicFramePr>
          <p:nvPr/>
        </p:nvGraphicFramePr>
        <p:xfrm>
          <a:off x="3200400" y="6019800"/>
          <a:ext cx="2055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09" name="Equation" r:id="rId12" imgW="838080" imgH="228600" progId="Equation.DSMT4">
                  <p:embed/>
                </p:oleObj>
              </mc:Choice>
              <mc:Fallback>
                <p:oleObj name="Equation" r:id="rId12" imgW="838080" imgH="2286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19800"/>
                        <a:ext cx="2055813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22" name="Object 122"/>
          <p:cNvGraphicFramePr>
            <a:graphicFrameLocks noChangeAspect="1"/>
          </p:cNvGraphicFramePr>
          <p:nvPr/>
        </p:nvGraphicFramePr>
        <p:xfrm>
          <a:off x="1447800" y="1981200"/>
          <a:ext cx="15255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10" name="Equation" r:id="rId14" imgW="622080" imgH="203040" progId="Equation.DSMT4">
                  <p:embed/>
                </p:oleObj>
              </mc:Choice>
              <mc:Fallback>
                <p:oleObj name="Equation" r:id="rId14" imgW="622080" imgH="20304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5255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4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12" grpId="0" animBg="1"/>
      <p:bldP spid="640114" grpId="0" build="p"/>
      <p:bldP spid="640119" grpId="0" animBg="1"/>
      <p:bldP spid="6401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 in Series</a:t>
            </a:r>
          </a:p>
        </p:txBody>
      </p:sp>
      <p:grpSp>
        <p:nvGrpSpPr>
          <p:cNvPr id="641027" name="Group 3"/>
          <p:cNvGrpSpPr>
            <a:grpSpLocks/>
          </p:cNvGrpSpPr>
          <p:nvPr/>
        </p:nvGrpSpPr>
        <p:grpSpPr bwMode="auto">
          <a:xfrm rot="10800000">
            <a:off x="1828800" y="1295400"/>
            <a:ext cx="228600" cy="457200"/>
            <a:chOff x="4896" y="3360"/>
            <a:chExt cx="144" cy="288"/>
          </a:xfrm>
        </p:grpSpPr>
        <p:sp>
          <p:nvSpPr>
            <p:cNvPr id="641028" name="Line 4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29" name="Line 5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0" name="Line 6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1" name="Line 7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1037" name="Group 13"/>
          <p:cNvGrpSpPr>
            <a:grpSpLocks/>
          </p:cNvGrpSpPr>
          <p:nvPr/>
        </p:nvGrpSpPr>
        <p:grpSpPr bwMode="auto">
          <a:xfrm>
            <a:off x="762000" y="1295400"/>
            <a:ext cx="1066800" cy="266700"/>
            <a:chOff x="624" y="1440"/>
            <a:chExt cx="672" cy="168"/>
          </a:xfrm>
        </p:grpSpPr>
        <p:sp>
          <p:nvSpPr>
            <p:cNvPr id="641038" name="Line 14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9" name="Oval 15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0" name="Line 16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41" name="Oval 17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2" name="Line 18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44" name="Line 20"/>
          <p:cNvSpPr>
            <a:spLocks noChangeShapeType="1"/>
          </p:cNvSpPr>
          <p:nvPr/>
        </p:nvSpPr>
        <p:spPr bwMode="auto">
          <a:xfrm>
            <a:off x="762000" y="2286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46" name="Line 22"/>
          <p:cNvSpPr>
            <a:spLocks noChangeShapeType="1"/>
          </p:cNvSpPr>
          <p:nvPr/>
        </p:nvSpPr>
        <p:spPr bwMode="auto">
          <a:xfrm>
            <a:off x="2057400" y="1524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1049" name="Group 25"/>
          <p:cNvGrpSpPr>
            <a:grpSpLocks/>
          </p:cNvGrpSpPr>
          <p:nvPr/>
        </p:nvGrpSpPr>
        <p:grpSpPr bwMode="auto">
          <a:xfrm>
            <a:off x="533400" y="1752600"/>
            <a:ext cx="457200" cy="228600"/>
            <a:chOff x="2736" y="1632"/>
            <a:chExt cx="288" cy="144"/>
          </a:xfrm>
        </p:grpSpPr>
        <p:sp>
          <p:nvSpPr>
            <p:cNvPr id="641050" name="Line 26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1" name="Line 27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2" name="Line 28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3" name="Line 29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54" name="Line 30"/>
          <p:cNvSpPr>
            <a:spLocks noChangeShapeType="1"/>
          </p:cNvSpPr>
          <p:nvPr/>
        </p:nvSpPr>
        <p:spPr bwMode="auto">
          <a:xfrm flipV="1">
            <a:off x="7620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5" name="Line 31"/>
          <p:cNvSpPr>
            <a:spLocks noChangeShapeType="1"/>
          </p:cNvSpPr>
          <p:nvPr/>
        </p:nvSpPr>
        <p:spPr bwMode="auto">
          <a:xfrm>
            <a:off x="762000" y="1981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6" name="Text Box 32"/>
          <p:cNvSpPr txBox="1">
            <a:spLocks noChangeArrowheads="1"/>
          </p:cNvSpPr>
          <p:nvPr/>
        </p:nvSpPr>
        <p:spPr bwMode="auto">
          <a:xfrm>
            <a:off x="0" y="167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Euclid Math One" pitchFamily="18" charset="2"/>
                <a:sym typeface="Symbol" pitchFamily="18" charset="2"/>
              </a:rPr>
              <a:t></a:t>
            </a: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V</a:t>
            </a:r>
            <a:endParaRPr lang="en-US" sz="2400" b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41057" name="Text Box 33"/>
          <p:cNvSpPr txBox="1">
            <a:spLocks noChangeArrowheads="1"/>
          </p:cNvSpPr>
          <p:nvPr/>
        </p:nvSpPr>
        <p:spPr bwMode="auto">
          <a:xfrm>
            <a:off x="1524000" y="1600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C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60" name="Text Box 36"/>
          <p:cNvSpPr txBox="1">
            <a:spLocks noChangeArrowheads="1"/>
          </p:cNvSpPr>
          <p:nvPr/>
        </p:nvSpPr>
        <p:spPr bwMode="auto">
          <a:xfrm>
            <a:off x="0" y="31242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Charge flows to the left side of the first capacitor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Since capacitors have balanced charge, the right</a:t>
            </a:r>
            <a:br>
              <a:rPr lang="en-US" sz="2400">
                <a:solidFill>
                  <a:srgbClr val="009900"/>
                </a:solidFill>
              </a:rPr>
            </a:br>
            <a:r>
              <a:rPr lang="en-US" sz="2400">
                <a:solidFill>
                  <a:srgbClr val="009900"/>
                </a:solidFill>
              </a:rPr>
              <a:t>side </a:t>
            </a:r>
            <a:r>
              <a:rPr lang="en-US" sz="2400" i="1">
                <a:solidFill>
                  <a:srgbClr val="009900"/>
                </a:solidFill>
              </a:rPr>
              <a:t>must</a:t>
            </a:r>
            <a:r>
              <a:rPr lang="en-US" sz="2400">
                <a:solidFill>
                  <a:srgbClr val="009900"/>
                </a:solidFill>
              </a:rPr>
              <a:t> have the equal and opposite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only place it can get this charge is the left side of the right capacitor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charges on the second capacitor are also balanced</a:t>
            </a:r>
          </a:p>
        </p:txBody>
      </p:sp>
      <p:grpSp>
        <p:nvGrpSpPr>
          <p:cNvPr id="641068" name="Group 44"/>
          <p:cNvGrpSpPr>
            <a:grpSpLocks/>
          </p:cNvGrpSpPr>
          <p:nvPr/>
        </p:nvGrpSpPr>
        <p:grpSpPr bwMode="auto">
          <a:xfrm rot="10800000">
            <a:off x="2514600" y="1295400"/>
            <a:ext cx="228600" cy="457200"/>
            <a:chOff x="4896" y="3360"/>
            <a:chExt cx="144" cy="288"/>
          </a:xfrm>
        </p:grpSpPr>
        <p:sp>
          <p:nvSpPr>
            <p:cNvPr id="641069" name="Line 45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0" name="Line 46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1" name="Line 47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2" name="Line 48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73" name="Text Box 49"/>
          <p:cNvSpPr txBox="1">
            <a:spLocks noChangeArrowheads="1"/>
          </p:cNvSpPr>
          <p:nvPr/>
        </p:nvSpPr>
        <p:spPr bwMode="auto">
          <a:xfrm>
            <a:off x="2133600" y="1600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C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4" name="Line 50"/>
          <p:cNvSpPr>
            <a:spLocks noChangeShapeType="1"/>
          </p:cNvSpPr>
          <p:nvPr/>
        </p:nvSpPr>
        <p:spPr bwMode="auto">
          <a:xfrm>
            <a:off x="2971800" y="1524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5" name="Line 51"/>
          <p:cNvSpPr>
            <a:spLocks noChangeShapeType="1"/>
          </p:cNvSpPr>
          <p:nvPr/>
        </p:nvSpPr>
        <p:spPr bwMode="auto">
          <a:xfrm>
            <a:off x="2743200" y="1524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6" name="Text Box 52"/>
          <p:cNvSpPr txBox="1">
            <a:spLocks noChangeArrowheads="1"/>
          </p:cNvSpPr>
          <p:nvPr/>
        </p:nvSpPr>
        <p:spPr bwMode="auto">
          <a:xfrm>
            <a:off x="3124200" y="685800"/>
            <a:ext cx="5105400" cy="22828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When we close the switch, which capacitor gets more charge </a:t>
            </a:r>
            <a:r>
              <a:rPr lang="en-US" sz="2400" i="1"/>
              <a:t>Q</a:t>
            </a:r>
            <a:r>
              <a:rPr lang="en-US" sz="2400"/>
              <a:t> on it?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The one with the bigger capacitance</a:t>
            </a:r>
            <a:endParaRPr lang="en-US" sz="24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B) The one with the smaller capacitance</a:t>
            </a:r>
          </a:p>
          <a:p>
            <a:r>
              <a:rPr lang="en-US" sz="2400">
                <a:sym typeface="Symbol" pitchFamily="18" charset="2"/>
              </a:rPr>
              <a:t>C) They get the same amount of charge</a:t>
            </a:r>
          </a:p>
          <a:p>
            <a:r>
              <a:rPr lang="en-US" sz="2400">
                <a:sym typeface="Symbol" pitchFamily="18" charset="2"/>
              </a:rPr>
              <a:t>D) Insufficient information</a:t>
            </a:r>
          </a:p>
        </p:txBody>
      </p:sp>
      <p:sp>
        <p:nvSpPr>
          <p:cNvPr id="641077" name="Text Box 53"/>
          <p:cNvSpPr txBox="1">
            <a:spLocks noChangeArrowheads="1"/>
          </p:cNvSpPr>
          <p:nvPr/>
        </p:nvSpPr>
        <p:spPr bwMode="auto">
          <a:xfrm>
            <a:off x="1524000" y="115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+Q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8" name="Text Box 54"/>
          <p:cNvSpPr txBox="1">
            <a:spLocks noChangeArrowheads="1"/>
          </p:cNvSpPr>
          <p:nvPr/>
        </p:nvSpPr>
        <p:spPr bwMode="auto">
          <a:xfrm>
            <a:off x="1905000" y="11811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-Q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9" name="Text Box 55"/>
          <p:cNvSpPr txBox="1">
            <a:spLocks noChangeArrowheads="1"/>
          </p:cNvSpPr>
          <p:nvPr/>
        </p:nvSpPr>
        <p:spPr bwMode="auto">
          <a:xfrm>
            <a:off x="2184400" y="11953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+Q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80" name="Text Box 56"/>
          <p:cNvSpPr txBox="1">
            <a:spLocks noChangeArrowheads="1"/>
          </p:cNvSpPr>
          <p:nvPr/>
        </p:nvSpPr>
        <p:spPr bwMode="auto">
          <a:xfrm>
            <a:off x="2590800" y="12065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-Q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41081" name="Object 57"/>
          <p:cNvGraphicFramePr>
            <a:graphicFrameLocks noChangeAspect="1"/>
          </p:cNvGraphicFramePr>
          <p:nvPr/>
        </p:nvGraphicFramePr>
        <p:xfrm>
          <a:off x="0" y="2474913"/>
          <a:ext cx="1587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2" name="Equation" r:id="rId4" imgW="647640" imgH="228600" progId="Equation.DSMT4">
                  <p:embed/>
                </p:oleObj>
              </mc:Choice>
              <mc:Fallback>
                <p:oleObj name="Equation" r:id="rId4" imgW="64764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4913"/>
                        <a:ext cx="15875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82" name="Object 58"/>
          <p:cNvGraphicFramePr>
            <a:graphicFrameLocks noChangeAspect="1"/>
          </p:cNvGraphicFramePr>
          <p:nvPr/>
        </p:nvGraphicFramePr>
        <p:xfrm>
          <a:off x="1600200" y="2474913"/>
          <a:ext cx="13382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3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74913"/>
                        <a:ext cx="13382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3" name="Text Box 59"/>
          <p:cNvSpPr txBox="1">
            <a:spLocks noChangeArrowheads="1"/>
          </p:cNvSpPr>
          <p:nvPr/>
        </p:nvSpPr>
        <p:spPr bwMode="auto">
          <a:xfrm>
            <a:off x="1600200" y="762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1800" b="1" i="1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1800" b="1" baseline="-25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84" name="Text Box 60"/>
          <p:cNvSpPr txBox="1">
            <a:spLocks noChangeArrowheads="1"/>
          </p:cNvSpPr>
          <p:nvPr/>
        </p:nvSpPr>
        <p:spPr bwMode="auto">
          <a:xfrm>
            <a:off x="0" y="49403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voltage difference on each capacitor is </a:t>
            </a:r>
            <a:r>
              <a:rPr lang="en-US" sz="2400" i="1">
                <a:solidFill>
                  <a:srgbClr val="9900CC"/>
                </a:solidFill>
              </a:rPr>
              <a:t>not</a:t>
            </a:r>
            <a:r>
              <a:rPr lang="en-US" sz="2400">
                <a:solidFill>
                  <a:srgbClr val="9900CC"/>
                </a:solidFill>
              </a:rPr>
              <a:t> the same, since only one end is connected.  But the charge is the same.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two voltages differences can be added together</a:t>
            </a:r>
          </a:p>
        </p:txBody>
      </p:sp>
      <p:graphicFrame>
        <p:nvGraphicFramePr>
          <p:cNvPr id="641085" name="Object 61"/>
          <p:cNvGraphicFramePr>
            <a:graphicFrameLocks noChangeAspect="1"/>
          </p:cNvGraphicFramePr>
          <p:nvPr/>
        </p:nvGraphicFramePr>
        <p:xfrm>
          <a:off x="260350" y="6172200"/>
          <a:ext cx="24590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4" name="Equation" r:id="rId8" imgW="1002960" imgH="228600" progId="Equation.DSMT4">
                  <p:embed/>
                </p:oleObj>
              </mc:Choice>
              <mc:Fallback>
                <p:oleObj name="Equation" r:id="rId8" imgW="10029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6172200"/>
                        <a:ext cx="24590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86" name="Object 62"/>
          <p:cNvGraphicFramePr>
            <a:graphicFrameLocks noChangeAspect="1"/>
          </p:cNvGraphicFramePr>
          <p:nvPr/>
        </p:nvGraphicFramePr>
        <p:xfrm>
          <a:off x="2819400" y="6172200"/>
          <a:ext cx="2333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5" name="Equation" r:id="rId10" imgW="952200" imgH="228600" progId="Equation.DSMT4">
                  <p:embed/>
                </p:oleObj>
              </mc:Choice>
              <mc:Fallback>
                <p:oleObj name="Equation" r:id="rId10" imgW="95220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172200"/>
                        <a:ext cx="23336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7" name="AutoShape 63"/>
          <p:cNvSpPr>
            <a:spLocks noChangeArrowheads="1"/>
          </p:cNvSpPr>
          <p:nvPr/>
        </p:nvSpPr>
        <p:spPr bwMode="auto">
          <a:xfrm>
            <a:off x="3124200" y="2209800"/>
            <a:ext cx="50292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1088" name="Object 64"/>
          <p:cNvGraphicFramePr>
            <a:graphicFrameLocks noChangeAspect="1"/>
          </p:cNvGraphicFramePr>
          <p:nvPr/>
        </p:nvGraphicFramePr>
        <p:xfrm>
          <a:off x="5211763" y="5895975"/>
          <a:ext cx="227171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6" name="Equation" r:id="rId12" imgW="927000" imgH="482400" progId="Equation.DSMT4">
                  <p:embed/>
                </p:oleObj>
              </mc:Choice>
              <mc:Fallback>
                <p:oleObj name="Equation" r:id="rId12" imgW="927000" imgH="482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5895975"/>
                        <a:ext cx="2271712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9" name="Text Box 65"/>
          <p:cNvSpPr txBox="1">
            <a:spLocks noChangeArrowheads="1"/>
          </p:cNvSpPr>
          <p:nvPr/>
        </p:nvSpPr>
        <p:spPr bwMode="auto">
          <a:xfrm>
            <a:off x="2286000" y="838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1800" b="1" i="1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1800" b="1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41091" name="Object 67"/>
          <p:cNvGraphicFramePr>
            <a:graphicFrameLocks noChangeAspect="1"/>
          </p:cNvGraphicFramePr>
          <p:nvPr/>
        </p:nvGraphicFramePr>
        <p:xfrm>
          <a:off x="7467600" y="5410200"/>
          <a:ext cx="133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7" name="Equation" r:id="rId14" imgW="545760" imgH="393480" progId="Equation.DSMT4">
                  <p:embed/>
                </p:oleObj>
              </mc:Choice>
              <mc:Fallback>
                <p:oleObj name="Equation" r:id="rId14" imgW="54576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338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92" name="Object 68"/>
          <p:cNvGraphicFramePr>
            <a:graphicFrameLocks noChangeAspect="1"/>
          </p:cNvGraphicFramePr>
          <p:nvPr/>
        </p:nvGraphicFramePr>
        <p:xfrm>
          <a:off x="6572250" y="3152775"/>
          <a:ext cx="25209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778" name="Equation" r:id="rId16" imgW="1028520" imgH="507960" progId="Equation.DSMT4">
                  <p:embed/>
                </p:oleObj>
              </mc:Choice>
              <mc:Fallback>
                <p:oleObj name="Equation" r:id="rId16" imgW="1028520" imgH="50796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3152775"/>
                        <a:ext cx="2520950" cy="1106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60" grpId="0" uiExpand="1" build="p"/>
      <p:bldP spid="641076" grpId="0" animBg="1"/>
      <p:bldP spid="641077" grpId="0"/>
      <p:bldP spid="641078" grpId="0"/>
      <p:bldP spid="641079" grpId="0"/>
      <p:bldP spid="641080" grpId="0"/>
      <p:bldP spid="641083" grpId="0"/>
      <p:bldP spid="641084" grpId="0" uiExpand="1" build="p"/>
      <p:bldP spid="641087" grpId="0" animBg="1"/>
      <p:bldP spid="6410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19724" r="1972" b="30730"/>
          <a:stretch/>
        </p:blipFill>
        <p:spPr bwMode="auto">
          <a:xfrm>
            <a:off x="1143000" y="1447800"/>
            <a:ext cx="7467599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Warmup</a:t>
            </a:r>
            <a:r>
              <a:rPr lang="en-US" dirty="0" smtClean="0">
                <a:solidFill>
                  <a:srgbClr val="FF0000"/>
                </a:solidFill>
              </a:rPr>
              <a:t> 08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Series and Parallel</a:t>
            </a:r>
          </a:p>
        </p:txBody>
      </p:sp>
      <p:sp>
        <p:nvSpPr>
          <p:cNvPr id="642073" name="Text Box 25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When two circuit elements are connected at one end, and nothing else is connected there, they are said to be in series</a:t>
            </a:r>
          </a:p>
        </p:txBody>
      </p:sp>
      <p:graphicFrame>
        <p:nvGraphicFramePr>
          <p:cNvPr id="642115" name="Object 67"/>
          <p:cNvGraphicFramePr>
            <a:graphicFrameLocks noChangeAspect="1"/>
          </p:cNvGraphicFramePr>
          <p:nvPr/>
        </p:nvGraphicFramePr>
        <p:xfrm>
          <a:off x="3429000" y="1676400"/>
          <a:ext cx="19923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79" name="Equation" r:id="rId3" imgW="812520" imgH="431640" progId="Equation.DSMT4">
                  <p:embed/>
                </p:oleObj>
              </mc:Choice>
              <mc:Fallback>
                <p:oleObj name="Equation" r:id="rId3" imgW="812520" imgH="4316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992313" cy="938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116" name="Text Box 68"/>
          <p:cNvSpPr txBox="1">
            <a:spLocks noChangeArrowheads="1"/>
          </p:cNvSpPr>
          <p:nvPr/>
        </p:nvSpPr>
        <p:spPr bwMode="auto">
          <a:xfrm>
            <a:off x="0" y="2743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When two circuit elements are connected at both ends, they are said to be in parallel</a:t>
            </a:r>
          </a:p>
        </p:txBody>
      </p:sp>
      <p:graphicFrame>
        <p:nvGraphicFramePr>
          <p:cNvPr id="642136" name="Object 88"/>
          <p:cNvGraphicFramePr>
            <a:graphicFrameLocks noChangeAspect="1"/>
          </p:cNvGraphicFramePr>
          <p:nvPr/>
        </p:nvGraphicFramePr>
        <p:xfrm>
          <a:off x="3538538" y="3878263"/>
          <a:ext cx="1773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80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3878263"/>
                        <a:ext cx="1773237" cy="496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2143" name="Group 95"/>
          <p:cNvGrpSpPr>
            <a:grpSpLocks/>
          </p:cNvGrpSpPr>
          <p:nvPr/>
        </p:nvGrpSpPr>
        <p:grpSpPr bwMode="auto">
          <a:xfrm>
            <a:off x="381000" y="1600200"/>
            <a:ext cx="2209800" cy="762000"/>
            <a:chOff x="240" y="1008"/>
            <a:chExt cx="1392" cy="480"/>
          </a:xfrm>
        </p:grpSpPr>
        <p:grpSp>
          <p:nvGrpSpPr>
            <p:cNvPr id="642099" name="Group 51"/>
            <p:cNvGrpSpPr>
              <a:grpSpLocks/>
            </p:cNvGrpSpPr>
            <p:nvPr/>
          </p:nvGrpSpPr>
          <p:grpSpPr bwMode="auto">
            <a:xfrm rot="5400000">
              <a:off x="504" y="1080"/>
              <a:ext cx="144" cy="288"/>
              <a:chOff x="4896" y="3360"/>
              <a:chExt cx="144" cy="288"/>
            </a:xfrm>
          </p:grpSpPr>
          <p:sp>
            <p:nvSpPr>
              <p:cNvPr id="642100" name="Line 52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1" name="Line 53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2" name="Line 54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04" name="Line 56"/>
            <p:cNvSpPr>
              <a:spLocks noChangeShapeType="1"/>
            </p:cNvSpPr>
            <p:nvPr/>
          </p:nvSpPr>
          <p:spPr bwMode="auto">
            <a:xfrm>
              <a:off x="576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05" name="Group 57"/>
            <p:cNvGrpSpPr>
              <a:grpSpLocks/>
            </p:cNvGrpSpPr>
            <p:nvPr/>
          </p:nvGrpSpPr>
          <p:grpSpPr bwMode="auto">
            <a:xfrm rot="5400000">
              <a:off x="1224" y="1080"/>
              <a:ext cx="144" cy="288"/>
              <a:chOff x="4896" y="3360"/>
              <a:chExt cx="144" cy="288"/>
            </a:xfrm>
          </p:grpSpPr>
          <p:sp>
            <p:nvSpPr>
              <p:cNvPr id="642106" name="Line 58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7" name="Line 59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8" name="Line 60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9" name="Line 61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10" name="Line 62"/>
            <p:cNvSpPr>
              <a:spLocks noChangeShapeType="1"/>
            </p:cNvSpPr>
            <p:nvPr/>
          </p:nvSpPr>
          <p:spPr bwMode="auto">
            <a:xfrm>
              <a:off x="1296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1" name="Freeform 63"/>
            <p:cNvSpPr>
              <a:spLocks/>
            </p:cNvSpPr>
            <p:nvPr/>
          </p:nvSpPr>
          <p:spPr bwMode="auto">
            <a:xfrm>
              <a:off x="576" y="1008"/>
              <a:ext cx="720" cy="144"/>
            </a:xfrm>
            <a:custGeom>
              <a:avLst/>
              <a:gdLst>
                <a:gd name="T0" fmla="*/ 0 w 720"/>
                <a:gd name="T1" fmla="*/ 144 h 144"/>
                <a:gd name="T2" fmla="*/ 0 w 720"/>
                <a:gd name="T3" fmla="*/ 0 h 144"/>
                <a:gd name="T4" fmla="*/ 720 w 720"/>
                <a:gd name="T5" fmla="*/ 0 h 144"/>
                <a:gd name="T6" fmla="*/ 720 w 7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144">
                  <a:moveTo>
                    <a:pt x="0" y="144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2" name="Line 64"/>
            <p:cNvSpPr>
              <a:spLocks noChangeShapeType="1"/>
            </p:cNvSpPr>
            <p:nvPr/>
          </p:nvSpPr>
          <p:spPr bwMode="auto">
            <a:xfrm flipH="1">
              <a:off x="24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3" name="Line 65"/>
            <p:cNvSpPr>
              <a:spLocks noChangeShapeType="1"/>
            </p:cNvSpPr>
            <p:nvPr/>
          </p:nvSpPr>
          <p:spPr bwMode="auto">
            <a:xfrm>
              <a:off x="1296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7" name="Text Box 89"/>
            <p:cNvSpPr txBox="1">
              <a:spLocks noChangeArrowheads="1"/>
            </p:cNvSpPr>
            <p:nvPr/>
          </p:nvSpPr>
          <p:spPr bwMode="auto">
            <a:xfrm>
              <a:off x="624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38" name="Text Box 90"/>
            <p:cNvSpPr txBox="1">
              <a:spLocks noChangeArrowheads="1"/>
            </p:cNvSpPr>
            <p:nvPr/>
          </p:nvSpPr>
          <p:spPr bwMode="auto">
            <a:xfrm>
              <a:off x="1008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2144" name="Group 96"/>
          <p:cNvGrpSpPr>
            <a:grpSpLocks/>
          </p:cNvGrpSpPr>
          <p:nvPr/>
        </p:nvGrpSpPr>
        <p:grpSpPr bwMode="auto">
          <a:xfrm>
            <a:off x="381000" y="3657600"/>
            <a:ext cx="2209800" cy="762000"/>
            <a:chOff x="240" y="2304"/>
            <a:chExt cx="1392" cy="480"/>
          </a:xfrm>
        </p:grpSpPr>
        <p:grpSp>
          <p:nvGrpSpPr>
            <p:cNvPr id="642118" name="Group 70"/>
            <p:cNvGrpSpPr>
              <a:grpSpLocks/>
            </p:cNvGrpSpPr>
            <p:nvPr/>
          </p:nvGrpSpPr>
          <p:grpSpPr bwMode="auto">
            <a:xfrm rot="5400000">
              <a:off x="504" y="2376"/>
              <a:ext cx="144" cy="288"/>
              <a:chOff x="4896" y="3360"/>
              <a:chExt cx="144" cy="288"/>
            </a:xfrm>
          </p:grpSpPr>
          <p:sp>
            <p:nvSpPr>
              <p:cNvPr id="642119" name="Line 71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0" name="Line 72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1" name="Line 73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2" name="Line 74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23" name="Line 75"/>
            <p:cNvSpPr>
              <a:spLocks noChangeShapeType="1"/>
            </p:cNvSpPr>
            <p:nvPr/>
          </p:nvSpPr>
          <p:spPr bwMode="auto">
            <a:xfrm>
              <a:off x="576" y="25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24" name="Group 76"/>
            <p:cNvGrpSpPr>
              <a:grpSpLocks/>
            </p:cNvGrpSpPr>
            <p:nvPr/>
          </p:nvGrpSpPr>
          <p:grpSpPr bwMode="auto">
            <a:xfrm rot="5400000">
              <a:off x="1224" y="2376"/>
              <a:ext cx="144" cy="288"/>
              <a:chOff x="4896" y="3360"/>
              <a:chExt cx="144" cy="288"/>
            </a:xfrm>
          </p:grpSpPr>
          <p:sp>
            <p:nvSpPr>
              <p:cNvPr id="642125" name="Line 77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6" name="Line 78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7" name="Line 79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8" name="Line 80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29" name="Line 81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0" name="Freeform 82"/>
            <p:cNvSpPr>
              <a:spLocks/>
            </p:cNvSpPr>
            <p:nvPr/>
          </p:nvSpPr>
          <p:spPr bwMode="auto">
            <a:xfrm>
              <a:off x="576" y="2304"/>
              <a:ext cx="720" cy="144"/>
            </a:xfrm>
            <a:custGeom>
              <a:avLst/>
              <a:gdLst>
                <a:gd name="T0" fmla="*/ 0 w 720"/>
                <a:gd name="T1" fmla="*/ 144 h 144"/>
                <a:gd name="T2" fmla="*/ 0 w 720"/>
                <a:gd name="T3" fmla="*/ 0 h 144"/>
                <a:gd name="T4" fmla="*/ 720 w 720"/>
                <a:gd name="T5" fmla="*/ 0 h 144"/>
                <a:gd name="T6" fmla="*/ 720 w 7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144">
                  <a:moveTo>
                    <a:pt x="0" y="144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1" name="Line 83"/>
            <p:cNvSpPr>
              <a:spLocks noChangeShapeType="1"/>
            </p:cNvSpPr>
            <p:nvPr/>
          </p:nvSpPr>
          <p:spPr bwMode="auto">
            <a:xfrm flipH="1">
              <a:off x="240" y="278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2" name="Line 84"/>
            <p:cNvSpPr>
              <a:spLocks noChangeShapeType="1"/>
            </p:cNvSpPr>
            <p:nvPr/>
          </p:nvSpPr>
          <p:spPr bwMode="auto">
            <a:xfrm>
              <a:off x="1296" y="278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3" name="Line 85"/>
            <p:cNvSpPr>
              <a:spLocks noChangeShapeType="1"/>
            </p:cNvSpPr>
            <p:nvPr/>
          </p:nvSpPr>
          <p:spPr bwMode="auto">
            <a:xfrm>
              <a:off x="576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4" name="Line 86"/>
            <p:cNvSpPr>
              <a:spLocks noChangeShapeType="1"/>
            </p:cNvSpPr>
            <p:nvPr/>
          </p:nvSpPr>
          <p:spPr bwMode="auto">
            <a:xfrm flipH="1">
              <a:off x="240" y="23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9" name="Text Box 91"/>
            <p:cNvSpPr txBox="1">
              <a:spLocks noChangeArrowheads="1"/>
            </p:cNvSpPr>
            <p:nvPr/>
          </p:nvSpPr>
          <p:spPr bwMode="auto">
            <a:xfrm>
              <a:off x="624" y="24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40" name="Text Box 92"/>
            <p:cNvSpPr txBox="1">
              <a:spLocks noChangeArrowheads="1"/>
            </p:cNvSpPr>
            <p:nvPr/>
          </p:nvSpPr>
          <p:spPr bwMode="auto">
            <a:xfrm>
              <a:off x="1008" y="24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642145" name="Text Box 97"/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These formulas work for more than two circuit elements as well.</a:t>
            </a:r>
          </a:p>
        </p:txBody>
      </p:sp>
      <p:grpSp>
        <p:nvGrpSpPr>
          <p:cNvPr id="642187" name="Group 139"/>
          <p:cNvGrpSpPr>
            <a:grpSpLocks/>
          </p:cNvGrpSpPr>
          <p:nvPr/>
        </p:nvGrpSpPr>
        <p:grpSpPr bwMode="auto">
          <a:xfrm>
            <a:off x="0" y="4953000"/>
            <a:ext cx="2590800" cy="1600200"/>
            <a:chOff x="0" y="3120"/>
            <a:chExt cx="1632" cy="1008"/>
          </a:xfrm>
        </p:grpSpPr>
        <p:grpSp>
          <p:nvGrpSpPr>
            <p:cNvPr id="642147" name="Group 99"/>
            <p:cNvGrpSpPr>
              <a:grpSpLocks/>
            </p:cNvGrpSpPr>
            <p:nvPr/>
          </p:nvGrpSpPr>
          <p:grpSpPr bwMode="auto">
            <a:xfrm rot="5400000">
              <a:off x="456" y="3528"/>
              <a:ext cx="144" cy="288"/>
              <a:chOff x="4896" y="3360"/>
              <a:chExt cx="144" cy="288"/>
            </a:xfrm>
          </p:grpSpPr>
          <p:sp>
            <p:nvSpPr>
              <p:cNvPr id="642148" name="Line 100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49" name="Line 101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0" name="Line 102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1" name="Line 103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2153" name="Group 105"/>
            <p:cNvGrpSpPr>
              <a:grpSpLocks/>
            </p:cNvGrpSpPr>
            <p:nvPr/>
          </p:nvGrpSpPr>
          <p:grpSpPr bwMode="auto">
            <a:xfrm rot="5400000">
              <a:off x="456" y="3192"/>
              <a:ext cx="144" cy="288"/>
              <a:chOff x="4896" y="3360"/>
              <a:chExt cx="144" cy="288"/>
            </a:xfrm>
          </p:grpSpPr>
          <p:sp>
            <p:nvSpPr>
              <p:cNvPr id="642154" name="Line 106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5" name="Line 107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6" name="Line 108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7" name="Line 109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58" name="Line 110"/>
            <p:cNvSpPr>
              <a:spLocks noChangeShapeType="1"/>
            </p:cNvSpPr>
            <p:nvPr/>
          </p:nvSpPr>
          <p:spPr bwMode="auto">
            <a:xfrm>
              <a:off x="528" y="34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61" name="Line 113"/>
            <p:cNvSpPr>
              <a:spLocks noChangeShapeType="1"/>
            </p:cNvSpPr>
            <p:nvPr/>
          </p:nvSpPr>
          <p:spPr bwMode="auto">
            <a:xfrm>
              <a:off x="528" y="37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62" name="Text Box 114"/>
            <p:cNvSpPr txBox="1">
              <a:spLocks noChangeArrowheads="1"/>
            </p:cNvSpPr>
            <p:nvPr/>
          </p:nvSpPr>
          <p:spPr bwMode="auto">
            <a:xfrm>
              <a:off x="0" y="35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63" name="Text Box 115"/>
            <p:cNvSpPr txBox="1">
              <a:spLocks noChangeArrowheads="1"/>
            </p:cNvSpPr>
            <p:nvPr/>
          </p:nvSpPr>
          <p:spPr bwMode="auto">
            <a:xfrm>
              <a:off x="48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64" name="Freeform 116"/>
            <p:cNvSpPr>
              <a:spLocks/>
            </p:cNvSpPr>
            <p:nvPr/>
          </p:nvSpPr>
          <p:spPr bwMode="auto">
            <a:xfrm>
              <a:off x="528" y="3168"/>
              <a:ext cx="528" cy="96"/>
            </a:xfrm>
            <a:custGeom>
              <a:avLst/>
              <a:gdLst>
                <a:gd name="T0" fmla="*/ 0 w 528"/>
                <a:gd name="T1" fmla="*/ 96 h 96"/>
                <a:gd name="T2" fmla="*/ 0 w 528"/>
                <a:gd name="T3" fmla="*/ 0 h 96"/>
                <a:gd name="T4" fmla="*/ 528 w 528"/>
                <a:gd name="T5" fmla="*/ 0 h 96"/>
                <a:gd name="T6" fmla="*/ 528 w 528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6">
                  <a:moveTo>
                    <a:pt x="0" y="96"/>
                  </a:moveTo>
                  <a:lnTo>
                    <a:pt x="0" y="0"/>
                  </a:lnTo>
                  <a:lnTo>
                    <a:pt x="528" y="0"/>
                  </a:lnTo>
                  <a:lnTo>
                    <a:pt x="528" y="9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65" name="Group 117"/>
            <p:cNvGrpSpPr>
              <a:grpSpLocks/>
            </p:cNvGrpSpPr>
            <p:nvPr/>
          </p:nvGrpSpPr>
          <p:grpSpPr bwMode="auto">
            <a:xfrm rot="5400000">
              <a:off x="984" y="3192"/>
              <a:ext cx="144" cy="288"/>
              <a:chOff x="4896" y="3360"/>
              <a:chExt cx="144" cy="288"/>
            </a:xfrm>
          </p:grpSpPr>
          <p:sp>
            <p:nvSpPr>
              <p:cNvPr id="642166" name="Line 118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7" name="Line 119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8" name="Line 120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9" name="Line 121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2170" name="Group 122"/>
            <p:cNvGrpSpPr>
              <a:grpSpLocks/>
            </p:cNvGrpSpPr>
            <p:nvPr/>
          </p:nvGrpSpPr>
          <p:grpSpPr bwMode="auto">
            <a:xfrm rot="10800000">
              <a:off x="1248" y="3264"/>
              <a:ext cx="144" cy="288"/>
              <a:chOff x="4896" y="3360"/>
              <a:chExt cx="144" cy="288"/>
            </a:xfrm>
          </p:grpSpPr>
          <p:sp>
            <p:nvSpPr>
              <p:cNvPr id="642171" name="Line 123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2" name="Line 124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3" name="Line 125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4" name="Line 126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75" name="Line 127"/>
            <p:cNvSpPr>
              <a:spLocks noChangeShapeType="1"/>
            </p:cNvSpPr>
            <p:nvPr/>
          </p:nvSpPr>
          <p:spPr bwMode="auto">
            <a:xfrm>
              <a:off x="1056" y="34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76" name="Group 128"/>
            <p:cNvGrpSpPr>
              <a:grpSpLocks/>
            </p:cNvGrpSpPr>
            <p:nvPr/>
          </p:nvGrpSpPr>
          <p:grpSpPr bwMode="auto">
            <a:xfrm rot="10800000">
              <a:off x="1152" y="3552"/>
              <a:ext cx="144" cy="288"/>
              <a:chOff x="4896" y="3360"/>
              <a:chExt cx="144" cy="288"/>
            </a:xfrm>
          </p:grpSpPr>
          <p:sp>
            <p:nvSpPr>
              <p:cNvPr id="642177" name="Line 129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8" name="Line 130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9" name="Line 131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80" name="Line 132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81" name="Freeform 133"/>
            <p:cNvSpPr>
              <a:spLocks/>
            </p:cNvSpPr>
            <p:nvPr/>
          </p:nvSpPr>
          <p:spPr bwMode="auto">
            <a:xfrm>
              <a:off x="1296" y="3408"/>
              <a:ext cx="192" cy="288"/>
            </a:xfrm>
            <a:custGeom>
              <a:avLst/>
              <a:gdLst>
                <a:gd name="T0" fmla="*/ 96 w 192"/>
                <a:gd name="T1" fmla="*/ 0 h 288"/>
                <a:gd name="T2" fmla="*/ 192 w 192"/>
                <a:gd name="T3" fmla="*/ 0 h 288"/>
                <a:gd name="T4" fmla="*/ 192 w 192"/>
                <a:gd name="T5" fmla="*/ 288 h 288"/>
                <a:gd name="T6" fmla="*/ 0 w 19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8">
                  <a:moveTo>
                    <a:pt x="96" y="0"/>
                  </a:moveTo>
                  <a:lnTo>
                    <a:pt x="192" y="0"/>
                  </a:lnTo>
                  <a:lnTo>
                    <a:pt x="192" y="288"/>
                  </a:lnTo>
                  <a:lnTo>
                    <a:pt x="0" y="2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82" name="Freeform 134"/>
            <p:cNvSpPr>
              <a:spLocks/>
            </p:cNvSpPr>
            <p:nvPr/>
          </p:nvSpPr>
          <p:spPr bwMode="auto">
            <a:xfrm>
              <a:off x="816" y="3696"/>
              <a:ext cx="336" cy="432"/>
            </a:xfrm>
            <a:custGeom>
              <a:avLst/>
              <a:gdLst>
                <a:gd name="T0" fmla="*/ 336 w 336"/>
                <a:gd name="T1" fmla="*/ 0 h 432"/>
                <a:gd name="T2" fmla="*/ 0 w 336"/>
                <a:gd name="T3" fmla="*/ 0 h 432"/>
                <a:gd name="T4" fmla="*/ 0 w 336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432">
                  <a:moveTo>
                    <a:pt x="336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83" name="Text Box 135"/>
            <p:cNvSpPr txBox="1">
              <a:spLocks noChangeArrowheads="1"/>
            </p:cNvSpPr>
            <p:nvPr/>
          </p:nvSpPr>
          <p:spPr bwMode="auto">
            <a:xfrm>
              <a:off x="672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3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84" name="Text Box 136"/>
            <p:cNvSpPr txBox="1">
              <a:spLocks noChangeArrowheads="1"/>
            </p:cNvSpPr>
            <p:nvPr/>
          </p:nvSpPr>
          <p:spPr bwMode="auto">
            <a:xfrm>
              <a:off x="1296" y="31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4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85" name="Text Box 137"/>
            <p:cNvSpPr txBox="1">
              <a:spLocks noChangeArrowheads="1"/>
            </p:cNvSpPr>
            <p:nvPr/>
          </p:nvSpPr>
          <p:spPr bwMode="auto">
            <a:xfrm>
              <a:off x="912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5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graphicFrame>
        <p:nvGraphicFramePr>
          <p:cNvPr id="642186" name="Object 138"/>
          <p:cNvGraphicFramePr>
            <a:graphicFrameLocks noChangeAspect="1"/>
          </p:cNvGraphicFramePr>
          <p:nvPr/>
        </p:nvGraphicFramePr>
        <p:xfrm>
          <a:off x="3429000" y="5257800"/>
          <a:ext cx="43275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2481" name="Equation" r:id="rId7" imgW="1765080" imgH="431640" progId="Equation.DSMT4">
                  <p:embed/>
                </p:oleObj>
              </mc:Choice>
              <mc:Fallback>
                <p:oleObj name="Equation" r:id="rId7" imgW="1765080" imgH="43164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4327525" cy="93821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73" grpId="0" build="p"/>
      <p:bldP spid="642116" grpId="0" build="p"/>
      <p:bldP spid="6421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52400"/>
            <a:ext cx="3048000" cy="4637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6096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Which are parallel and which are in series?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4343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C1 and C2 on top are in series – call Ceq1.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Ceq1 are in parallel with each other and C3.  Call all these </a:t>
            </a:r>
            <a:r>
              <a:rPr lang="en-US" sz="3200" dirty="0" err="1" smtClean="0">
                <a:solidFill>
                  <a:srgbClr val="FF0000"/>
                </a:solidFill>
              </a:rPr>
              <a:t>Ctop</a:t>
            </a:r>
            <a:r>
              <a:rPr lang="en-US" sz="3200" dirty="0" smtClean="0">
                <a:solidFill>
                  <a:srgbClr val="FF0000"/>
                </a:solidFill>
              </a:rPr>
              <a:t>.  On bottom, C2s are in parallel and the whole the bottom is then in series with top.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20977</TotalTime>
  <Words>1334</Words>
  <Application>Microsoft Office PowerPoint</Application>
  <PresentationFormat>On-screen Show (4:3)</PresentationFormat>
  <Paragraphs>201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Black</vt:lpstr>
      <vt:lpstr>Euclid Math One</vt:lpstr>
      <vt:lpstr>Symbol</vt:lpstr>
      <vt:lpstr>Times New Roman</vt:lpstr>
      <vt:lpstr>Blank Presentation</vt:lpstr>
      <vt:lpstr>Equation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543</cp:revision>
  <cp:lastPrinted>1998-03-31T16:12:30Z</cp:lastPrinted>
  <dcterms:created xsi:type="dcterms:W3CDTF">1997-09-10T20:18:06Z</dcterms:created>
  <dcterms:modified xsi:type="dcterms:W3CDTF">2019-01-10T20:28:59Z</dcterms:modified>
</cp:coreProperties>
</file>