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759" r:id="rId2"/>
    <p:sldId id="783" r:id="rId3"/>
    <p:sldId id="760" r:id="rId4"/>
    <p:sldId id="761" r:id="rId5"/>
    <p:sldId id="845" r:id="rId6"/>
    <p:sldId id="852" r:id="rId7"/>
    <p:sldId id="762" r:id="rId8"/>
    <p:sldId id="844" r:id="rId9"/>
    <p:sldId id="763" r:id="rId10"/>
    <p:sldId id="857" r:id="rId11"/>
    <p:sldId id="848" r:id="rId12"/>
    <p:sldId id="784" r:id="rId13"/>
    <p:sldId id="856" r:id="rId14"/>
    <p:sldId id="765" r:id="rId15"/>
    <p:sldId id="766" r:id="rId16"/>
    <p:sldId id="842" r:id="rId17"/>
    <p:sldId id="785" r:id="rId18"/>
    <p:sldId id="853" r:id="rId19"/>
    <p:sldId id="767" r:id="rId20"/>
  </p:sldIdLst>
  <p:sldSz cx="9144000" cy="6858000" type="screen4x3"/>
  <p:notesSz cx="6946900" cy="9232900"/>
  <p:defaultTextStyle>
    <a:defPPr>
      <a:defRPr lang="en-US"/>
    </a:defPPr>
    <a:lvl1pPr algn="l" rtl="0" eaLnBrk="0" fontAlgn="base" hangingPunct="0">
      <a:spcBef>
        <a:spcPct val="0"/>
      </a:spcBef>
      <a:spcAft>
        <a:spcPct val="0"/>
      </a:spcAft>
      <a:defRPr sz="48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48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48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48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4800" kern="1200">
        <a:solidFill>
          <a:schemeClr val="bg1"/>
        </a:solidFill>
        <a:latin typeface="Times New Roman" pitchFamily="18" charset="0"/>
        <a:ea typeface="+mn-ea"/>
        <a:cs typeface="+mn-cs"/>
      </a:defRPr>
    </a:lvl5pPr>
    <a:lvl6pPr marL="2286000" algn="l" defTabSz="914400" rtl="0" eaLnBrk="1" latinLnBrk="0" hangingPunct="1">
      <a:defRPr sz="4800" kern="1200">
        <a:solidFill>
          <a:schemeClr val="bg1"/>
        </a:solidFill>
        <a:latin typeface="Times New Roman" pitchFamily="18" charset="0"/>
        <a:ea typeface="+mn-ea"/>
        <a:cs typeface="+mn-cs"/>
      </a:defRPr>
    </a:lvl6pPr>
    <a:lvl7pPr marL="2743200" algn="l" defTabSz="914400" rtl="0" eaLnBrk="1" latinLnBrk="0" hangingPunct="1">
      <a:defRPr sz="4800" kern="1200">
        <a:solidFill>
          <a:schemeClr val="bg1"/>
        </a:solidFill>
        <a:latin typeface="Times New Roman" pitchFamily="18" charset="0"/>
        <a:ea typeface="+mn-ea"/>
        <a:cs typeface="+mn-cs"/>
      </a:defRPr>
    </a:lvl7pPr>
    <a:lvl8pPr marL="3200400" algn="l" defTabSz="914400" rtl="0" eaLnBrk="1" latinLnBrk="0" hangingPunct="1">
      <a:defRPr sz="4800" kern="1200">
        <a:solidFill>
          <a:schemeClr val="bg1"/>
        </a:solidFill>
        <a:latin typeface="Times New Roman" pitchFamily="18" charset="0"/>
        <a:ea typeface="+mn-ea"/>
        <a:cs typeface="+mn-cs"/>
      </a:defRPr>
    </a:lvl8pPr>
    <a:lvl9pPr marL="3657600" algn="l" defTabSz="914400" rtl="0" eaLnBrk="1" latinLnBrk="0" hangingPunct="1">
      <a:defRPr sz="48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p15:clr>
            <a:srgbClr val="A4A3A4"/>
          </p15:clr>
        </p15:guide>
        <p15:guide id="2" pos="21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9900CC"/>
    <a:srgbClr val="FF0000"/>
    <a:srgbClr val="FFFF00"/>
    <a:srgbClr val="009900"/>
    <a:srgbClr val="99FF66"/>
    <a:srgbClr val="FFFFCC"/>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82" autoAdjust="0"/>
  </p:normalViewPr>
  <p:slideViewPr>
    <p:cSldViewPr>
      <p:cViewPr varScale="1">
        <p:scale>
          <a:sx n="60" d="100"/>
          <a:sy n="60" d="100"/>
        </p:scale>
        <p:origin x="756" y="4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908"/>
        <p:guide pos="218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a:defRPr sz="1200">
                <a:solidFill>
                  <a:schemeClr val="tx1"/>
                </a:solidFill>
              </a:defRPr>
            </a:lvl1pPr>
          </a:lstStyle>
          <a:p>
            <a:endParaRPr lang="en-US"/>
          </a:p>
        </p:txBody>
      </p:sp>
      <p:sp>
        <p:nvSpPr>
          <p:cNvPr id="3075" name="Rectangle 3"/>
          <p:cNvSpPr>
            <a:spLocks noGrp="1" noChangeArrowheads="1"/>
          </p:cNvSpPr>
          <p:nvPr>
            <p:ph type="dt" idx="1"/>
          </p:nvPr>
        </p:nvSpPr>
        <p:spPr bwMode="auto">
          <a:xfrm>
            <a:off x="393700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a:defRPr sz="1200">
                <a:solidFill>
                  <a:schemeClr val="tx1"/>
                </a:solidFill>
              </a:defRPr>
            </a:lvl1pPr>
          </a:lstStyle>
          <a:p>
            <a:endParaRPr lang="en-US"/>
          </a:p>
        </p:txBody>
      </p:sp>
      <p:sp>
        <p:nvSpPr>
          <p:cNvPr id="3076" name="Rectangle 4"/>
          <p:cNvSpPr>
            <a:spLocks noGrp="1" noRot="1" noChangeAspect="1" noChangeArrowheads="1" noTextEdit="1"/>
          </p:cNvSpPr>
          <p:nvPr>
            <p:ph type="sldImg" idx="2"/>
          </p:nvPr>
        </p:nvSpPr>
        <p:spPr bwMode="auto">
          <a:xfrm>
            <a:off x="1165225" y="692150"/>
            <a:ext cx="4616450" cy="34623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25513" y="4386263"/>
            <a:ext cx="5095875"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0938"/>
            <a:ext cx="30099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a:defRPr sz="1200">
                <a:solidFill>
                  <a:schemeClr val="tx1"/>
                </a:solidFill>
              </a:defRPr>
            </a:lvl1pPr>
          </a:lstStyle>
          <a:p>
            <a:endParaRPr lang="en-US"/>
          </a:p>
        </p:txBody>
      </p:sp>
      <p:sp>
        <p:nvSpPr>
          <p:cNvPr id="3079" name="Rectangle 7"/>
          <p:cNvSpPr>
            <a:spLocks noGrp="1" noChangeArrowheads="1"/>
          </p:cNvSpPr>
          <p:nvPr>
            <p:ph type="sldNum" sz="quarter" idx="5"/>
          </p:nvPr>
        </p:nvSpPr>
        <p:spPr bwMode="auto">
          <a:xfrm>
            <a:off x="3937000" y="8770938"/>
            <a:ext cx="30099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a:defRPr sz="1200">
                <a:solidFill>
                  <a:schemeClr val="tx1"/>
                </a:solidFill>
              </a:defRPr>
            </a:lvl1pPr>
          </a:lstStyle>
          <a:p>
            <a:fld id="{E987F08D-4CD3-44BE-ADF0-E42D2A83EE86}" type="slidenum">
              <a:rPr lang="en-US"/>
              <a:pPr/>
              <a:t>‹#›</a:t>
            </a:fld>
            <a:endParaRPr lang="en-US"/>
          </a:p>
        </p:txBody>
      </p:sp>
    </p:spTree>
    <p:extLst>
      <p:ext uri="{BB962C8B-B14F-4D97-AF65-F5344CB8AC3E}">
        <p14:creationId xmlns:p14="http://schemas.microsoft.com/office/powerpoint/2010/main" val="1767325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 = IR.  R increases as it heats up, I decreases.  </a:t>
            </a:r>
          </a:p>
        </p:txBody>
      </p:sp>
      <p:sp>
        <p:nvSpPr>
          <p:cNvPr id="4" name="Slide Number Placeholder 3"/>
          <p:cNvSpPr>
            <a:spLocks noGrp="1"/>
          </p:cNvSpPr>
          <p:nvPr>
            <p:ph type="sldNum" sz="quarter" idx="10"/>
          </p:nvPr>
        </p:nvSpPr>
        <p:spPr/>
        <p:txBody>
          <a:bodyPr/>
          <a:lstStyle/>
          <a:p>
            <a:fld id="{E987F08D-4CD3-44BE-ADF0-E42D2A83EE86}" type="slidenum">
              <a:rPr lang="en-US" smtClean="0"/>
              <a:pPr/>
              <a:t>11</a:t>
            </a:fld>
            <a:endParaRPr lang="en-US"/>
          </a:p>
        </p:txBody>
      </p:sp>
    </p:spTree>
    <p:extLst>
      <p:ext uri="{BB962C8B-B14F-4D97-AF65-F5344CB8AC3E}">
        <p14:creationId xmlns:p14="http://schemas.microsoft.com/office/powerpoint/2010/main" val="3248064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transformers and high voltage</a:t>
            </a:r>
          </a:p>
          <a:p>
            <a:r>
              <a:rPr lang="en-US" dirty="0"/>
              <a:t>Copper wires high R, Choose</a:t>
            </a:r>
            <a:r>
              <a:rPr lang="en-US" baseline="0" dirty="0"/>
              <a:t> IV rather than I^2R, low current, high voltage.  </a:t>
            </a:r>
            <a:r>
              <a:rPr lang="en-US" baseline="0"/>
              <a:t>7.5 kV</a:t>
            </a:r>
            <a:endParaRPr lang="en-US" dirty="0"/>
          </a:p>
        </p:txBody>
      </p:sp>
      <p:sp>
        <p:nvSpPr>
          <p:cNvPr id="4" name="Slide Number Placeholder 3"/>
          <p:cNvSpPr>
            <a:spLocks noGrp="1"/>
          </p:cNvSpPr>
          <p:nvPr>
            <p:ph type="sldNum" sz="quarter" idx="10"/>
          </p:nvPr>
        </p:nvSpPr>
        <p:spPr/>
        <p:txBody>
          <a:bodyPr/>
          <a:lstStyle/>
          <a:p>
            <a:fld id="{E987F08D-4CD3-44BE-ADF0-E42D2A83EE86}" type="slidenum">
              <a:rPr lang="en-US" smtClean="0"/>
              <a:pPr/>
              <a:t>18</a:t>
            </a:fld>
            <a:endParaRPr lang="en-US"/>
          </a:p>
        </p:txBody>
      </p:sp>
    </p:spTree>
    <p:extLst>
      <p:ext uri="{BB962C8B-B14F-4D97-AF65-F5344CB8AC3E}">
        <p14:creationId xmlns:p14="http://schemas.microsoft.com/office/powerpoint/2010/main" val="955389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79F7AD-01EA-4811-8EBA-87871D9D96C9}" type="slidenum">
              <a:rPr lang="en-US"/>
              <a:pPr/>
              <a:t>‹#›</a:t>
            </a:fld>
            <a:endParaRPr lang="en-US"/>
          </a:p>
        </p:txBody>
      </p:sp>
    </p:spTree>
    <p:extLst>
      <p:ext uri="{BB962C8B-B14F-4D97-AF65-F5344CB8AC3E}">
        <p14:creationId xmlns:p14="http://schemas.microsoft.com/office/powerpoint/2010/main" val="4166150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D199038-CBF9-4063-B9E5-E37B763830E6}" type="slidenum">
              <a:rPr lang="en-US"/>
              <a:pPr/>
              <a:t>‹#›</a:t>
            </a:fld>
            <a:endParaRPr lang="en-US"/>
          </a:p>
        </p:txBody>
      </p:sp>
    </p:spTree>
    <p:extLst>
      <p:ext uri="{BB962C8B-B14F-4D97-AF65-F5344CB8AC3E}">
        <p14:creationId xmlns:p14="http://schemas.microsoft.com/office/powerpoint/2010/main" val="253475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9F9A74-4ADF-4A0B-A3A2-8D6B05688651}" type="slidenum">
              <a:rPr lang="en-US"/>
              <a:pPr/>
              <a:t>‹#›</a:t>
            </a:fld>
            <a:endParaRPr lang="en-US"/>
          </a:p>
        </p:txBody>
      </p:sp>
    </p:spTree>
    <p:extLst>
      <p:ext uri="{BB962C8B-B14F-4D97-AF65-F5344CB8AC3E}">
        <p14:creationId xmlns:p14="http://schemas.microsoft.com/office/powerpoint/2010/main" val="715844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6248400"/>
            <a:ext cx="1905000" cy="457200"/>
          </a:xfr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a:lvl1pPr>
          </a:lstStyle>
          <a:p>
            <a:fld id="{BF9A6B03-2256-4C35-AF98-B97A10CD3D11}" type="slidenum">
              <a:rPr lang="en-US"/>
              <a:pPr/>
              <a:t>‹#›</a:t>
            </a:fld>
            <a:endParaRPr lang="en-US"/>
          </a:p>
        </p:txBody>
      </p:sp>
    </p:spTree>
    <p:extLst>
      <p:ext uri="{BB962C8B-B14F-4D97-AF65-F5344CB8AC3E}">
        <p14:creationId xmlns:p14="http://schemas.microsoft.com/office/powerpoint/2010/main" val="157461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80F337-B281-496D-84CD-7F2BA4B95C9D}" type="slidenum">
              <a:rPr lang="en-US"/>
              <a:pPr/>
              <a:t>‹#›</a:t>
            </a:fld>
            <a:endParaRPr lang="en-US"/>
          </a:p>
        </p:txBody>
      </p:sp>
    </p:spTree>
    <p:extLst>
      <p:ext uri="{BB962C8B-B14F-4D97-AF65-F5344CB8AC3E}">
        <p14:creationId xmlns:p14="http://schemas.microsoft.com/office/powerpoint/2010/main" val="4283346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664606-1360-4C4E-84C6-8A099897E305}" type="slidenum">
              <a:rPr lang="en-US"/>
              <a:pPr/>
              <a:t>‹#›</a:t>
            </a:fld>
            <a:endParaRPr lang="en-US"/>
          </a:p>
        </p:txBody>
      </p:sp>
    </p:spTree>
    <p:extLst>
      <p:ext uri="{BB962C8B-B14F-4D97-AF65-F5344CB8AC3E}">
        <p14:creationId xmlns:p14="http://schemas.microsoft.com/office/powerpoint/2010/main" val="3944929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235DBB-8CFB-4377-89C8-0204CAA9FCA8}" type="slidenum">
              <a:rPr lang="en-US"/>
              <a:pPr/>
              <a:t>‹#›</a:t>
            </a:fld>
            <a:endParaRPr lang="en-US"/>
          </a:p>
        </p:txBody>
      </p:sp>
    </p:spTree>
    <p:extLst>
      <p:ext uri="{BB962C8B-B14F-4D97-AF65-F5344CB8AC3E}">
        <p14:creationId xmlns:p14="http://schemas.microsoft.com/office/powerpoint/2010/main" val="651938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4CFFFA-1C72-4C22-A9CA-A7C4251ADAE9}" type="slidenum">
              <a:rPr lang="en-US"/>
              <a:pPr/>
              <a:t>‹#›</a:t>
            </a:fld>
            <a:endParaRPr lang="en-US"/>
          </a:p>
        </p:txBody>
      </p:sp>
    </p:spTree>
    <p:extLst>
      <p:ext uri="{BB962C8B-B14F-4D97-AF65-F5344CB8AC3E}">
        <p14:creationId xmlns:p14="http://schemas.microsoft.com/office/powerpoint/2010/main" val="4139972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6759480-9C75-4E81-BB8A-9A052405D0AD}" type="slidenum">
              <a:rPr lang="en-US"/>
              <a:pPr/>
              <a:t>‹#›</a:t>
            </a:fld>
            <a:endParaRPr lang="en-US"/>
          </a:p>
        </p:txBody>
      </p:sp>
    </p:spTree>
    <p:extLst>
      <p:ext uri="{BB962C8B-B14F-4D97-AF65-F5344CB8AC3E}">
        <p14:creationId xmlns:p14="http://schemas.microsoft.com/office/powerpoint/2010/main" val="364355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38AD081-1209-4B8F-9B99-10085F9832FB}" type="slidenum">
              <a:rPr lang="en-US"/>
              <a:pPr/>
              <a:t>‹#›</a:t>
            </a:fld>
            <a:endParaRPr lang="en-US"/>
          </a:p>
        </p:txBody>
      </p:sp>
    </p:spTree>
    <p:extLst>
      <p:ext uri="{BB962C8B-B14F-4D97-AF65-F5344CB8AC3E}">
        <p14:creationId xmlns:p14="http://schemas.microsoft.com/office/powerpoint/2010/main" val="89341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A59911-795F-4DF9-BD37-298CFFCD0B63}" type="slidenum">
              <a:rPr lang="en-US"/>
              <a:pPr/>
              <a:t>‹#›</a:t>
            </a:fld>
            <a:endParaRPr lang="en-US"/>
          </a:p>
        </p:txBody>
      </p:sp>
    </p:spTree>
    <p:extLst>
      <p:ext uri="{BB962C8B-B14F-4D97-AF65-F5344CB8AC3E}">
        <p14:creationId xmlns:p14="http://schemas.microsoft.com/office/powerpoint/2010/main" val="149492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BB906C-4A31-4C69-8D35-8DE801B38C2B}" type="slidenum">
              <a:rPr lang="en-US"/>
              <a:pPr/>
              <a:t>‹#›</a:t>
            </a:fld>
            <a:endParaRPr lang="en-US"/>
          </a:p>
        </p:txBody>
      </p:sp>
    </p:spTree>
    <p:extLst>
      <p:ext uri="{BB962C8B-B14F-4D97-AF65-F5344CB8AC3E}">
        <p14:creationId xmlns:p14="http://schemas.microsoft.com/office/powerpoint/2010/main" val="1702968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fld id="{18A0970C-68BE-46F9-A2D2-F2376520277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34.bin"/><Relationship Id="rId18" Type="http://schemas.openxmlformats.org/officeDocument/2006/relationships/image" Target="../media/image38.wmf"/><Relationship Id="rId3" Type="http://schemas.openxmlformats.org/officeDocument/2006/relationships/oleObject" Target="../embeddings/oleObject29.bin"/><Relationship Id="rId21" Type="http://schemas.openxmlformats.org/officeDocument/2006/relationships/oleObject" Target="../embeddings/oleObject38.bin"/><Relationship Id="rId7" Type="http://schemas.openxmlformats.org/officeDocument/2006/relationships/oleObject" Target="../embeddings/oleObject31.bin"/><Relationship Id="rId12" Type="http://schemas.openxmlformats.org/officeDocument/2006/relationships/image" Target="../media/image35.wmf"/><Relationship Id="rId17" Type="http://schemas.openxmlformats.org/officeDocument/2006/relationships/oleObject" Target="../embeddings/oleObject36.bin"/><Relationship Id="rId2" Type="http://schemas.openxmlformats.org/officeDocument/2006/relationships/audio" Target="../media/audio1.wav"/><Relationship Id="rId16" Type="http://schemas.openxmlformats.org/officeDocument/2006/relationships/image" Target="../media/image37.wmf"/><Relationship Id="rId20" Type="http://schemas.openxmlformats.org/officeDocument/2006/relationships/image" Target="../media/image39.wmf"/><Relationship Id="rId1" Type="http://schemas.openxmlformats.org/officeDocument/2006/relationships/slideLayout" Target="../slideLayouts/slideLayout7.xml"/><Relationship Id="rId6" Type="http://schemas.openxmlformats.org/officeDocument/2006/relationships/image" Target="../media/image32.wmf"/><Relationship Id="rId11" Type="http://schemas.openxmlformats.org/officeDocument/2006/relationships/oleObject" Target="../embeddings/oleObject33.bin"/><Relationship Id="rId5" Type="http://schemas.openxmlformats.org/officeDocument/2006/relationships/oleObject" Target="../embeddings/oleObject30.bin"/><Relationship Id="rId15" Type="http://schemas.openxmlformats.org/officeDocument/2006/relationships/oleObject" Target="../embeddings/oleObject35.bin"/><Relationship Id="rId10" Type="http://schemas.openxmlformats.org/officeDocument/2006/relationships/image" Target="../media/image34.wmf"/><Relationship Id="rId19" Type="http://schemas.openxmlformats.org/officeDocument/2006/relationships/oleObject" Target="../embeddings/oleObject37.bin"/><Relationship Id="rId4" Type="http://schemas.openxmlformats.org/officeDocument/2006/relationships/image" Target="../media/image29.wmf"/><Relationship Id="rId9" Type="http://schemas.openxmlformats.org/officeDocument/2006/relationships/oleObject" Target="../embeddings/oleObject32.bin"/><Relationship Id="rId14" Type="http://schemas.openxmlformats.org/officeDocument/2006/relationships/image" Target="../media/image36.wmf"/><Relationship Id="rId22" Type="http://schemas.openxmlformats.org/officeDocument/2006/relationships/image" Target="../media/image40.wmf"/></Relationships>
</file>

<file path=ppt/slides/_rels/slide13.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oleObject" Target="../embeddings/oleObject39.bin"/><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image" Target="../media/image50.wmf"/><Relationship Id="rId3" Type="http://schemas.openxmlformats.org/officeDocument/2006/relationships/image" Target="../media/image10.wmf"/><Relationship Id="rId7" Type="http://schemas.openxmlformats.org/officeDocument/2006/relationships/image" Target="../media/image47.wmf"/><Relationship Id="rId12" Type="http://schemas.openxmlformats.org/officeDocument/2006/relationships/oleObject" Target="../embeddings/oleObject45.bin"/><Relationship Id="rId17" Type="http://schemas.openxmlformats.org/officeDocument/2006/relationships/image" Target="../media/image51.wmf"/><Relationship Id="rId2" Type="http://schemas.openxmlformats.org/officeDocument/2006/relationships/oleObject" Target="../embeddings/oleObject40.bin"/><Relationship Id="rId16" Type="http://schemas.openxmlformats.org/officeDocument/2006/relationships/oleObject" Target="../embeddings/oleObject47.bin"/><Relationship Id="rId1" Type="http://schemas.openxmlformats.org/officeDocument/2006/relationships/slideLayout" Target="../slideLayouts/slideLayout7.xml"/><Relationship Id="rId6" Type="http://schemas.openxmlformats.org/officeDocument/2006/relationships/oleObject" Target="../embeddings/oleObject42.bin"/><Relationship Id="rId11" Type="http://schemas.openxmlformats.org/officeDocument/2006/relationships/image" Target="../media/image49.wmf"/><Relationship Id="rId5" Type="http://schemas.openxmlformats.org/officeDocument/2006/relationships/image" Target="../media/image46.wmf"/><Relationship Id="rId15" Type="http://schemas.openxmlformats.org/officeDocument/2006/relationships/image" Target="../media/image21.wmf"/><Relationship Id="rId10" Type="http://schemas.openxmlformats.org/officeDocument/2006/relationships/oleObject" Target="../embeddings/oleObject44.bin"/><Relationship Id="rId4" Type="http://schemas.openxmlformats.org/officeDocument/2006/relationships/oleObject" Target="../embeddings/oleObject41.bin"/><Relationship Id="rId9" Type="http://schemas.openxmlformats.org/officeDocument/2006/relationships/image" Target="../media/image48.wmf"/><Relationship Id="rId14" Type="http://schemas.openxmlformats.org/officeDocument/2006/relationships/oleObject" Target="../embeddings/oleObject46.bin"/></Relationships>
</file>

<file path=ppt/slides/_rels/slide16.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package" Target="../embeddings/Microsoft_Word_Document.docx"/><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57.wmf"/><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54.wmf"/><Relationship Id="rId11" Type="http://schemas.openxmlformats.org/officeDocument/2006/relationships/oleObject" Target="../embeddings/oleObject52.bin"/><Relationship Id="rId5" Type="http://schemas.openxmlformats.org/officeDocument/2006/relationships/oleObject" Target="../embeddings/oleObject49.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51.bin"/></Relationships>
</file>

<file path=ppt/slides/_rels/slide18.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7.xml"/><Relationship Id="rId6" Type="http://schemas.openxmlformats.org/officeDocument/2006/relationships/image" Target="../media/image63.emf"/><Relationship Id="rId5" Type="http://schemas.openxmlformats.org/officeDocument/2006/relationships/image" Target="../media/image62.png"/><Relationship Id="rId4" Type="http://schemas.openxmlformats.org/officeDocument/2006/relationships/image" Target="../media/image61.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5.wmf"/><Relationship Id="rId12" Type="http://schemas.openxmlformats.org/officeDocument/2006/relationships/oleObject" Target="../embeddings/oleObject9.bin"/><Relationship Id="rId17" Type="http://schemas.openxmlformats.org/officeDocument/2006/relationships/image" Target="../media/image10.wmf"/><Relationship Id="rId2" Type="http://schemas.openxmlformats.org/officeDocument/2006/relationships/oleObject" Target="../embeddings/oleObject4.bin"/><Relationship Id="rId16" Type="http://schemas.openxmlformats.org/officeDocument/2006/relationships/oleObject" Target="../embeddings/oleObject11.bin"/><Relationship Id="rId1" Type="http://schemas.openxmlformats.org/officeDocument/2006/relationships/slideLayout" Target="../slideLayouts/slideLayout7.xml"/><Relationship Id="rId6" Type="http://schemas.openxmlformats.org/officeDocument/2006/relationships/oleObject" Target="../embeddings/oleObject6.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6.wmf"/><Relationship Id="rId14"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12.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19.wmf"/><Relationship Id="rId18" Type="http://schemas.openxmlformats.org/officeDocument/2006/relationships/oleObject" Target="../embeddings/oleObject21.bin"/><Relationship Id="rId3" Type="http://schemas.openxmlformats.org/officeDocument/2006/relationships/image" Target="../media/image14.wmf"/><Relationship Id="rId7" Type="http://schemas.openxmlformats.org/officeDocument/2006/relationships/image" Target="../media/image16.wmf"/><Relationship Id="rId12" Type="http://schemas.openxmlformats.org/officeDocument/2006/relationships/oleObject" Target="../embeddings/oleObject18.bin"/><Relationship Id="rId17" Type="http://schemas.openxmlformats.org/officeDocument/2006/relationships/image" Target="../media/image21.wmf"/><Relationship Id="rId2" Type="http://schemas.openxmlformats.org/officeDocument/2006/relationships/oleObject" Target="../embeddings/oleObject13.bin"/><Relationship Id="rId16" Type="http://schemas.openxmlformats.org/officeDocument/2006/relationships/oleObject" Target="../embeddings/oleObject20.bin"/><Relationship Id="rId1" Type="http://schemas.openxmlformats.org/officeDocument/2006/relationships/slideLayout" Target="../slideLayouts/slideLayout7.xml"/><Relationship Id="rId6" Type="http://schemas.openxmlformats.org/officeDocument/2006/relationships/oleObject" Target="../embeddings/oleObject15.bin"/><Relationship Id="rId11" Type="http://schemas.openxmlformats.org/officeDocument/2006/relationships/image" Target="../media/image18.wmf"/><Relationship Id="rId5" Type="http://schemas.openxmlformats.org/officeDocument/2006/relationships/image" Target="../media/image15.wmf"/><Relationship Id="rId15" Type="http://schemas.openxmlformats.org/officeDocument/2006/relationships/image" Target="../media/image20.wmf"/><Relationship Id="rId10" Type="http://schemas.openxmlformats.org/officeDocument/2006/relationships/oleObject" Target="../embeddings/oleObject17.bin"/><Relationship Id="rId19" Type="http://schemas.openxmlformats.org/officeDocument/2006/relationships/image" Target="../media/image22.wmf"/><Relationship Id="rId4" Type="http://schemas.openxmlformats.org/officeDocument/2006/relationships/oleObject" Target="../embeddings/oleObject14.bin"/><Relationship Id="rId9" Type="http://schemas.openxmlformats.org/officeDocument/2006/relationships/image" Target="../media/image17.wmf"/><Relationship Id="rId14" Type="http://schemas.openxmlformats.org/officeDocument/2006/relationships/oleObject" Target="../embeddings/oleObject19.bin"/></Relationships>
</file>

<file path=ppt/slides/_rels/slide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28.wmf"/><Relationship Id="rId3" Type="http://schemas.openxmlformats.org/officeDocument/2006/relationships/image" Target="../media/image24.wmf"/><Relationship Id="rId7" Type="http://schemas.openxmlformats.org/officeDocument/2006/relationships/image" Target="../media/image26.wmf"/><Relationship Id="rId12" Type="http://schemas.openxmlformats.org/officeDocument/2006/relationships/oleObject" Target="../embeddings/oleObject27.bin"/><Relationship Id="rId2" Type="http://schemas.openxmlformats.org/officeDocument/2006/relationships/oleObject" Target="../embeddings/oleObject22.bin"/><Relationship Id="rId1" Type="http://schemas.openxmlformats.org/officeDocument/2006/relationships/slideLayout" Target="../slideLayouts/slideLayout7.xml"/><Relationship Id="rId6" Type="http://schemas.openxmlformats.org/officeDocument/2006/relationships/oleObject" Target="../embeddings/oleObject24.bin"/><Relationship Id="rId11" Type="http://schemas.openxmlformats.org/officeDocument/2006/relationships/image" Target="../media/image20.wmf"/><Relationship Id="rId5" Type="http://schemas.openxmlformats.org/officeDocument/2006/relationships/image" Target="../media/image25.wmf"/><Relationship Id="rId15" Type="http://schemas.openxmlformats.org/officeDocument/2006/relationships/image" Target="../media/image29.wmf"/><Relationship Id="rId10" Type="http://schemas.openxmlformats.org/officeDocument/2006/relationships/oleObject" Target="../embeddings/oleObject26.bin"/><Relationship Id="rId4" Type="http://schemas.openxmlformats.org/officeDocument/2006/relationships/oleObject" Target="../embeddings/oleObject23.bin"/><Relationship Id="rId9" Type="http://schemas.openxmlformats.org/officeDocument/2006/relationships/image" Target="../media/image27.wmf"/><Relationship Id="rId14" Type="http://schemas.openxmlformats.org/officeDocument/2006/relationships/oleObject" Target="../embeddings/oleObject2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92" name="Rectangle 56"/>
          <p:cNvSpPr>
            <a:spLocks noChangeArrowheads="1"/>
          </p:cNvSpPr>
          <p:nvPr/>
        </p:nvSpPr>
        <p:spPr bwMode="auto">
          <a:xfrm>
            <a:off x="4648200" y="2971800"/>
            <a:ext cx="3657600" cy="1447800"/>
          </a:xfrm>
          <a:prstGeom prst="rect">
            <a:avLst/>
          </a:prstGeom>
          <a:gradFill rotWithShape="1">
            <a:gsLst>
              <a:gs pos="0">
                <a:srgbClr val="FFFF00">
                  <a:gamma/>
                  <a:shade val="46275"/>
                  <a:invGamma/>
                </a:srgbClr>
              </a:gs>
              <a:gs pos="50000">
                <a:srgbClr val="FFFF00"/>
              </a:gs>
              <a:gs pos="100000">
                <a:srgbClr val="FFFF00">
                  <a:gamma/>
                  <a:shade val="46275"/>
                  <a:invGamma/>
                </a:srgbClr>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338" name="WordArt 2"/>
          <p:cNvSpPr>
            <a:spLocks noChangeArrowheads="1" noChangeShapeType="1" noTextEdit="1"/>
          </p:cNvSpPr>
          <p:nvPr/>
        </p:nvSpPr>
        <p:spPr bwMode="auto">
          <a:xfrm>
            <a:off x="228600" y="76200"/>
            <a:ext cx="6096000" cy="762000"/>
          </a:xfrm>
          <a:prstGeom prst="rect">
            <a:avLst/>
          </a:prstGeom>
        </p:spPr>
        <p:txBody>
          <a:bodyPr wrap="none" fromWordArt="1">
            <a:prstTxWarp prst="textPlain">
              <a:avLst>
                <a:gd name="adj" fmla="val 50000"/>
              </a:avLst>
            </a:prstTxWarp>
          </a:bodyPr>
          <a:lstStyle/>
          <a:p>
            <a:pPr algn="ctr"/>
            <a:r>
              <a:rPr lang="en-US" sz="36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Current and Resistance</a:t>
            </a:r>
          </a:p>
        </p:txBody>
      </p:sp>
      <p:sp>
        <p:nvSpPr>
          <p:cNvPr id="654340" name="Text Box 4"/>
          <p:cNvSpPr txBox="1">
            <a:spLocks noChangeArrowheads="1"/>
          </p:cNvSpPr>
          <p:nvPr/>
        </p:nvSpPr>
        <p:spPr bwMode="auto">
          <a:xfrm>
            <a:off x="0" y="12954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Current Density and Drift Velocity</a:t>
            </a:r>
          </a:p>
        </p:txBody>
      </p:sp>
      <p:sp>
        <p:nvSpPr>
          <p:cNvPr id="654363" name="Text Box 27"/>
          <p:cNvSpPr txBox="1">
            <a:spLocks noChangeArrowheads="1"/>
          </p:cNvSpPr>
          <p:nvPr/>
        </p:nvSpPr>
        <p:spPr bwMode="auto">
          <a:xfrm>
            <a:off x="0" y="1981200"/>
            <a:ext cx="8763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i="1">
                <a:solidFill>
                  <a:schemeClr val="accent2"/>
                </a:solidFill>
              </a:rPr>
              <a:t>Perfect conductors</a:t>
            </a:r>
            <a:r>
              <a:rPr lang="en-US" sz="2400">
                <a:solidFill>
                  <a:schemeClr val="accent2"/>
                </a:solidFill>
              </a:rPr>
              <a:t> carry charge instantaneously from here to there</a:t>
            </a:r>
          </a:p>
          <a:p>
            <a:pPr eaLnBrk="1" hangingPunct="1">
              <a:buFontTx/>
              <a:buChar char="•"/>
            </a:pPr>
            <a:r>
              <a:rPr lang="en-US" sz="2400" i="1">
                <a:solidFill>
                  <a:schemeClr val="accent2"/>
                </a:solidFill>
              </a:rPr>
              <a:t>Perfect insulators</a:t>
            </a:r>
            <a:r>
              <a:rPr lang="en-US" sz="2400">
                <a:solidFill>
                  <a:schemeClr val="accent2"/>
                </a:solidFill>
              </a:rPr>
              <a:t> carry no charge from here to there, ever</a:t>
            </a:r>
            <a:endParaRPr lang="en-US" sz="2400" i="1">
              <a:solidFill>
                <a:schemeClr val="accent2"/>
              </a:solidFill>
            </a:endParaRPr>
          </a:p>
        </p:txBody>
      </p:sp>
      <p:grpSp>
        <p:nvGrpSpPr>
          <p:cNvPr id="654409" name="Group 73"/>
          <p:cNvGrpSpPr>
            <a:grpSpLocks/>
          </p:cNvGrpSpPr>
          <p:nvPr/>
        </p:nvGrpSpPr>
        <p:grpSpPr bwMode="auto">
          <a:xfrm>
            <a:off x="4343400" y="3124200"/>
            <a:ext cx="4267200" cy="1143000"/>
            <a:chOff x="48" y="1968"/>
            <a:chExt cx="3072" cy="720"/>
          </a:xfrm>
        </p:grpSpPr>
        <p:sp>
          <p:nvSpPr>
            <p:cNvPr id="654366" name="Line 30"/>
            <p:cNvSpPr>
              <a:spLocks noChangeShapeType="1"/>
            </p:cNvSpPr>
            <p:nvPr/>
          </p:nvSpPr>
          <p:spPr bwMode="auto">
            <a:xfrm>
              <a:off x="48" y="1968"/>
              <a:ext cx="3072"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4367" name="Line 31"/>
            <p:cNvSpPr>
              <a:spLocks noChangeShapeType="1"/>
            </p:cNvSpPr>
            <p:nvPr/>
          </p:nvSpPr>
          <p:spPr bwMode="auto">
            <a:xfrm>
              <a:off x="48" y="2208"/>
              <a:ext cx="3072"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4368" name="Line 32"/>
            <p:cNvSpPr>
              <a:spLocks noChangeShapeType="1"/>
            </p:cNvSpPr>
            <p:nvPr/>
          </p:nvSpPr>
          <p:spPr bwMode="auto">
            <a:xfrm>
              <a:off x="48" y="2448"/>
              <a:ext cx="3072"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4369" name="Line 33"/>
            <p:cNvSpPr>
              <a:spLocks noChangeShapeType="1"/>
            </p:cNvSpPr>
            <p:nvPr/>
          </p:nvSpPr>
          <p:spPr bwMode="auto">
            <a:xfrm>
              <a:off x="48" y="2688"/>
              <a:ext cx="3072"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54393" name="Text Box 57"/>
          <p:cNvSpPr txBox="1">
            <a:spLocks noChangeArrowheads="1"/>
          </p:cNvSpPr>
          <p:nvPr/>
        </p:nvSpPr>
        <p:spPr bwMode="auto">
          <a:xfrm>
            <a:off x="0" y="2667000"/>
            <a:ext cx="73152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FF0000"/>
                </a:solidFill>
              </a:rPr>
              <a:t>Real substances </a:t>
            </a:r>
            <a:r>
              <a:rPr lang="en-US" sz="2400" i="1">
                <a:solidFill>
                  <a:srgbClr val="FF0000"/>
                </a:solidFill>
              </a:rPr>
              <a:t>always</a:t>
            </a:r>
            <a:r>
              <a:rPr lang="en-US" sz="2400">
                <a:solidFill>
                  <a:srgbClr val="FF0000"/>
                </a:solidFill>
              </a:rPr>
              <a:t> have</a:t>
            </a:r>
            <a:br>
              <a:rPr lang="en-US" sz="2400">
                <a:solidFill>
                  <a:srgbClr val="FF0000"/>
                </a:solidFill>
              </a:rPr>
            </a:br>
            <a:r>
              <a:rPr lang="en-US" sz="2400">
                <a:solidFill>
                  <a:srgbClr val="FF0000"/>
                </a:solidFill>
              </a:rPr>
              <a:t>some density </a:t>
            </a:r>
            <a:r>
              <a:rPr lang="en-US" sz="2400" i="1">
                <a:solidFill>
                  <a:srgbClr val="FF0000"/>
                </a:solidFill>
              </a:rPr>
              <a:t>n </a:t>
            </a:r>
            <a:r>
              <a:rPr lang="en-US" sz="2400">
                <a:solidFill>
                  <a:srgbClr val="FF0000"/>
                </a:solidFill>
              </a:rPr>
              <a:t> of charges </a:t>
            </a:r>
            <a:r>
              <a:rPr lang="en-US" sz="2400" i="1">
                <a:solidFill>
                  <a:srgbClr val="FF0000"/>
                </a:solidFill>
              </a:rPr>
              <a:t>q</a:t>
            </a:r>
            <a:br>
              <a:rPr lang="en-US" sz="2400">
                <a:solidFill>
                  <a:srgbClr val="FF0000"/>
                </a:solidFill>
              </a:rPr>
            </a:br>
            <a:r>
              <a:rPr lang="en-US" sz="2400">
                <a:solidFill>
                  <a:srgbClr val="FF0000"/>
                </a:solidFill>
              </a:rPr>
              <a:t>that can move, however slowly</a:t>
            </a:r>
          </a:p>
          <a:p>
            <a:pPr lvl="1" eaLnBrk="1" hangingPunct="1">
              <a:buFontTx/>
              <a:buChar char="•"/>
            </a:pPr>
            <a:r>
              <a:rPr lang="en-US" sz="2400">
                <a:solidFill>
                  <a:srgbClr val="FF0000"/>
                </a:solidFill>
              </a:rPr>
              <a:t>Usually electrons</a:t>
            </a:r>
          </a:p>
          <a:p>
            <a:pPr eaLnBrk="1" hangingPunct="1">
              <a:buFontTx/>
              <a:buChar char="•"/>
            </a:pPr>
            <a:r>
              <a:rPr lang="en-US" sz="2400">
                <a:solidFill>
                  <a:srgbClr val="FF0000"/>
                </a:solidFill>
              </a:rPr>
              <a:t>When you turn on an electric</a:t>
            </a:r>
            <a:br>
              <a:rPr lang="en-US" sz="2400">
                <a:solidFill>
                  <a:srgbClr val="FF0000"/>
                </a:solidFill>
              </a:rPr>
            </a:br>
            <a:r>
              <a:rPr lang="en-US" sz="2400">
                <a:solidFill>
                  <a:srgbClr val="FF0000"/>
                </a:solidFill>
              </a:rPr>
              <a:t>field, the charges start to move with average velocity</a:t>
            </a:r>
            <a:r>
              <a:rPr lang="en-US" sz="2400" b="1">
                <a:solidFill>
                  <a:srgbClr val="FF0000"/>
                </a:solidFill>
              </a:rPr>
              <a:t> v</a:t>
            </a:r>
            <a:r>
              <a:rPr lang="en-US" sz="2400" i="1" baseline="-25000">
                <a:solidFill>
                  <a:srgbClr val="FF0000"/>
                </a:solidFill>
              </a:rPr>
              <a:t>d</a:t>
            </a:r>
          </a:p>
          <a:p>
            <a:pPr lvl="1" eaLnBrk="1" hangingPunct="1">
              <a:buFontTx/>
              <a:buChar char="•"/>
            </a:pPr>
            <a:r>
              <a:rPr lang="en-US" sz="2400">
                <a:solidFill>
                  <a:srgbClr val="FF0000"/>
                </a:solidFill>
              </a:rPr>
              <a:t>Called the </a:t>
            </a:r>
            <a:r>
              <a:rPr lang="en-US" sz="2400" i="1">
                <a:solidFill>
                  <a:srgbClr val="FF0000"/>
                </a:solidFill>
              </a:rPr>
              <a:t>drift velocity</a:t>
            </a:r>
            <a:endParaRPr lang="en-US" sz="2400">
              <a:solidFill>
                <a:srgbClr val="FF0000"/>
              </a:solidFill>
            </a:endParaRPr>
          </a:p>
        </p:txBody>
      </p:sp>
      <p:grpSp>
        <p:nvGrpSpPr>
          <p:cNvPr id="654410" name="Group 74"/>
          <p:cNvGrpSpPr>
            <a:grpSpLocks/>
          </p:cNvGrpSpPr>
          <p:nvPr/>
        </p:nvGrpSpPr>
        <p:grpSpPr bwMode="auto">
          <a:xfrm>
            <a:off x="4876800" y="3124200"/>
            <a:ext cx="3048000" cy="1219200"/>
            <a:chOff x="768" y="1968"/>
            <a:chExt cx="1920" cy="768"/>
          </a:xfrm>
        </p:grpSpPr>
        <p:sp>
          <p:nvSpPr>
            <p:cNvPr id="654394" name="Oval 58"/>
            <p:cNvSpPr>
              <a:spLocks noChangeArrowheads="1"/>
            </p:cNvSpPr>
            <p:nvPr/>
          </p:nvSpPr>
          <p:spPr bwMode="auto">
            <a:xfrm>
              <a:off x="912" y="2016"/>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395" name="Oval 59"/>
            <p:cNvSpPr>
              <a:spLocks noChangeArrowheads="1"/>
            </p:cNvSpPr>
            <p:nvPr/>
          </p:nvSpPr>
          <p:spPr bwMode="auto">
            <a:xfrm>
              <a:off x="1104" y="2256"/>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396" name="Oval 60"/>
            <p:cNvSpPr>
              <a:spLocks noChangeArrowheads="1"/>
            </p:cNvSpPr>
            <p:nvPr/>
          </p:nvSpPr>
          <p:spPr bwMode="auto">
            <a:xfrm>
              <a:off x="768" y="2400"/>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397" name="Oval 61"/>
            <p:cNvSpPr>
              <a:spLocks noChangeArrowheads="1"/>
            </p:cNvSpPr>
            <p:nvPr/>
          </p:nvSpPr>
          <p:spPr bwMode="auto">
            <a:xfrm>
              <a:off x="1008" y="2640"/>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398" name="Oval 62"/>
            <p:cNvSpPr>
              <a:spLocks noChangeArrowheads="1"/>
            </p:cNvSpPr>
            <p:nvPr/>
          </p:nvSpPr>
          <p:spPr bwMode="auto">
            <a:xfrm>
              <a:off x="1344" y="2496"/>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399" name="Oval 63"/>
            <p:cNvSpPr>
              <a:spLocks noChangeArrowheads="1"/>
            </p:cNvSpPr>
            <p:nvPr/>
          </p:nvSpPr>
          <p:spPr bwMode="auto">
            <a:xfrm>
              <a:off x="1440" y="2064"/>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0" name="Oval 64"/>
            <p:cNvSpPr>
              <a:spLocks noChangeArrowheads="1"/>
            </p:cNvSpPr>
            <p:nvPr/>
          </p:nvSpPr>
          <p:spPr bwMode="auto">
            <a:xfrm>
              <a:off x="1584" y="2304"/>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1" name="Oval 65"/>
            <p:cNvSpPr>
              <a:spLocks noChangeArrowheads="1"/>
            </p:cNvSpPr>
            <p:nvPr/>
          </p:nvSpPr>
          <p:spPr bwMode="auto">
            <a:xfrm>
              <a:off x="1680" y="2592"/>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2" name="Oval 66"/>
            <p:cNvSpPr>
              <a:spLocks noChangeArrowheads="1"/>
            </p:cNvSpPr>
            <p:nvPr/>
          </p:nvSpPr>
          <p:spPr bwMode="auto">
            <a:xfrm>
              <a:off x="1920" y="2400"/>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3" name="Oval 67"/>
            <p:cNvSpPr>
              <a:spLocks noChangeArrowheads="1"/>
            </p:cNvSpPr>
            <p:nvPr/>
          </p:nvSpPr>
          <p:spPr bwMode="auto">
            <a:xfrm>
              <a:off x="2016" y="2160"/>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4" name="Oval 68"/>
            <p:cNvSpPr>
              <a:spLocks noChangeArrowheads="1"/>
            </p:cNvSpPr>
            <p:nvPr/>
          </p:nvSpPr>
          <p:spPr bwMode="auto">
            <a:xfrm>
              <a:off x="2112" y="1968"/>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5" name="Oval 69"/>
            <p:cNvSpPr>
              <a:spLocks noChangeArrowheads="1"/>
            </p:cNvSpPr>
            <p:nvPr/>
          </p:nvSpPr>
          <p:spPr bwMode="auto">
            <a:xfrm>
              <a:off x="2208" y="2304"/>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6" name="Oval 70"/>
            <p:cNvSpPr>
              <a:spLocks noChangeArrowheads="1"/>
            </p:cNvSpPr>
            <p:nvPr/>
          </p:nvSpPr>
          <p:spPr bwMode="auto">
            <a:xfrm>
              <a:off x="2304" y="2544"/>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7" name="Oval 71"/>
            <p:cNvSpPr>
              <a:spLocks noChangeArrowheads="1"/>
            </p:cNvSpPr>
            <p:nvPr/>
          </p:nvSpPr>
          <p:spPr bwMode="auto">
            <a:xfrm>
              <a:off x="2592" y="2256"/>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4408" name="Oval 72"/>
            <p:cNvSpPr>
              <a:spLocks noChangeArrowheads="1"/>
            </p:cNvSpPr>
            <p:nvPr/>
          </p:nvSpPr>
          <p:spPr bwMode="auto">
            <a:xfrm>
              <a:off x="2592" y="2064"/>
              <a:ext cx="96" cy="96"/>
            </a:xfrm>
            <a:prstGeom prst="ellipse">
              <a:avLst/>
            </a:prstGeom>
            <a:gradFill rotWithShape="1">
              <a:gsLst>
                <a:gs pos="0">
                  <a:srgbClr val="99FF66"/>
                </a:gs>
                <a:gs pos="100000">
                  <a:srgbClr val="99FF66">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54411" name="Text Box 75"/>
          <p:cNvSpPr txBox="1">
            <a:spLocks noChangeArrowheads="1"/>
          </p:cNvSpPr>
          <p:nvPr/>
        </p:nvSpPr>
        <p:spPr bwMode="auto">
          <a:xfrm>
            <a:off x="0" y="5246688"/>
            <a:ext cx="8610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008000"/>
                </a:solidFill>
              </a:rPr>
              <a:t>There is a </a:t>
            </a:r>
            <a:r>
              <a:rPr lang="en-US" sz="2400" i="1">
                <a:solidFill>
                  <a:srgbClr val="008000"/>
                </a:solidFill>
              </a:rPr>
              <a:t>current density</a:t>
            </a:r>
            <a:r>
              <a:rPr lang="en-US" sz="2400">
                <a:solidFill>
                  <a:srgbClr val="008000"/>
                </a:solidFill>
              </a:rPr>
              <a:t> </a:t>
            </a:r>
            <a:r>
              <a:rPr lang="en-US" sz="2400" b="1">
                <a:solidFill>
                  <a:srgbClr val="008000"/>
                </a:solidFill>
              </a:rPr>
              <a:t>J</a:t>
            </a:r>
            <a:r>
              <a:rPr lang="en-US" sz="2400">
                <a:solidFill>
                  <a:srgbClr val="008000"/>
                </a:solidFill>
              </a:rPr>
              <a:t> associated with this motion of charges</a:t>
            </a:r>
          </a:p>
          <a:p>
            <a:pPr lvl="1" eaLnBrk="1" hangingPunct="1">
              <a:buFontTx/>
              <a:buChar char="•"/>
            </a:pPr>
            <a:r>
              <a:rPr lang="en-US" sz="2400">
                <a:solidFill>
                  <a:srgbClr val="008000"/>
                </a:solidFill>
              </a:rPr>
              <a:t>Current density represents a flow of charge</a:t>
            </a:r>
          </a:p>
          <a:p>
            <a:pPr eaLnBrk="1" hangingPunct="1">
              <a:buFontTx/>
              <a:buChar char="•"/>
            </a:pPr>
            <a:r>
              <a:rPr lang="en-US" sz="2400">
                <a:solidFill>
                  <a:srgbClr val="008000"/>
                </a:solidFill>
              </a:rPr>
              <a:t>Note: </a:t>
            </a:r>
            <a:r>
              <a:rPr lang="en-US" sz="2400" b="1">
                <a:solidFill>
                  <a:srgbClr val="008000"/>
                </a:solidFill>
              </a:rPr>
              <a:t>J</a:t>
            </a:r>
            <a:r>
              <a:rPr lang="en-US" sz="2400">
                <a:solidFill>
                  <a:srgbClr val="008000"/>
                </a:solidFill>
              </a:rPr>
              <a:t> tends to be in the direction of </a:t>
            </a:r>
            <a:r>
              <a:rPr lang="en-US" sz="2400" b="1">
                <a:solidFill>
                  <a:srgbClr val="008000"/>
                </a:solidFill>
              </a:rPr>
              <a:t>E</a:t>
            </a:r>
            <a:r>
              <a:rPr lang="en-US" sz="2400">
                <a:solidFill>
                  <a:srgbClr val="008000"/>
                </a:solidFill>
              </a:rPr>
              <a:t>, even when </a:t>
            </a:r>
            <a:r>
              <a:rPr lang="en-US" sz="2400" b="1">
                <a:solidFill>
                  <a:srgbClr val="008000"/>
                </a:solidFill>
              </a:rPr>
              <a:t>v</a:t>
            </a:r>
            <a:r>
              <a:rPr lang="en-US" sz="2400" i="1" baseline="-25000">
                <a:solidFill>
                  <a:srgbClr val="008000"/>
                </a:solidFill>
              </a:rPr>
              <a:t>d</a:t>
            </a:r>
            <a:r>
              <a:rPr lang="en-US" sz="2400" baseline="-25000">
                <a:solidFill>
                  <a:srgbClr val="008000"/>
                </a:solidFill>
              </a:rPr>
              <a:t> </a:t>
            </a:r>
            <a:r>
              <a:rPr lang="en-US" sz="2400">
                <a:solidFill>
                  <a:srgbClr val="008000"/>
                </a:solidFill>
              </a:rPr>
              <a:t>isn’t</a:t>
            </a:r>
            <a:endParaRPr lang="en-US" sz="2400">
              <a:solidFill>
                <a:srgbClr val="008000"/>
              </a:solidFill>
              <a:sym typeface="Symbol" pitchFamily="18" charset="2"/>
            </a:endParaRPr>
          </a:p>
        </p:txBody>
      </p:sp>
      <p:graphicFrame>
        <p:nvGraphicFramePr>
          <p:cNvPr id="654412" name="Object 76"/>
          <p:cNvGraphicFramePr>
            <a:graphicFrameLocks noChangeAspect="1"/>
          </p:cNvGraphicFramePr>
          <p:nvPr/>
        </p:nvGraphicFramePr>
        <p:xfrm>
          <a:off x="7588250" y="5638800"/>
          <a:ext cx="1403350" cy="496888"/>
        </p:xfrm>
        <a:graphic>
          <a:graphicData uri="http://schemas.openxmlformats.org/presentationml/2006/ole">
            <mc:AlternateContent xmlns:mc="http://schemas.openxmlformats.org/markup-compatibility/2006">
              <mc:Choice xmlns:v="urn:schemas-microsoft-com:vml" Requires="v">
                <p:oleObj name="Equation" r:id="rId3" imgW="571320" imgH="228600" progId="Equation.DSMT4">
                  <p:embed/>
                </p:oleObj>
              </mc:Choice>
              <mc:Fallback>
                <p:oleObj name="Equation" r:id="rId3" imgW="571320" imgH="228600" progId="Equation.DSMT4">
                  <p:embed/>
                  <p:pic>
                    <p:nvPicPr>
                      <p:cNvPr id="0" name="Object 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8250" y="5638800"/>
                        <a:ext cx="1403350" cy="496888"/>
                      </a:xfrm>
                      <a:prstGeom prst="rect">
                        <a:avLst/>
                      </a:prstGeom>
                      <a:noFill/>
                      <a:ln w="38100">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4414" name="AutoShape 78"/>
          <p:cNvSpPr>
            <a:spLocks noChangeArrowheads="1"/>
          </p:cNvSpPr>
          <p:nvPr/>
        </p:nvSpPr>
        <p:spPr bwMode="auto">
          <a:xfrm>
            <a:off x="7010400" y="3124200"/>
            <a:ext cx="838200" cy="1219200"/>
          </a:xfrm>
          <a:prstGeom prst="rightArrow">
            <a:avLst>
              <a:gd name="adj1" fmla="val 50000"/>
              <a:gd name="adj2" fmla="val 25000"/>
            </a:avLst>
          </a:prstGeom>
          <a:solidFill>
            <a:srgbClr val="00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J</a:t>
            </a:r>
          </a:p>
        </p:txBody>
      </p:sp>
      <p:sp>
        <p:nvSpPr>
          <p:cNvPr id="654415" name="Text Box 79"/>
          <p:cNvSpPr txBox="1">
            <a:spLocks noChangeArrowheads="1"/>
          </p:cNvSpPr>
          <p:nvPr/>
        </p:nvSpPr>
        <p:spPr bwMode="auto">
          <a:xfrm>
            <a:off x="7010400" y="4495800"/>
            <a:ext cx="2133600" cy="822325"/>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a:t>Why did I draw </a:t>
            </a:r>
            <a:r>
              <a:rPr lang="en-US" sz="2400" b="1"/>
              <a:t>J</a:t>
            </a:r>
            <a:r>
              <a:rPr lang="en-US" sz="2400"/>
              <a:t> to the right?</a:t>
            </a:r>
            <a:endParaRPr lang="en-US" sz="2400">
              <a:sym typeface="Symbol" pitchFamily="18" charset="2"/>
            </a:endParaRPr>
          </a:p>
        </p:txBody>
      </p:sp>
      <p:sp>
        <p:nvSpPr>
          <p:cNvPr id="2" name="TextBox 1"/>
          <p:cNvSpPr txBox="1"/>
          <p:nvPr/>
        </p:nvSpPr>
        <p:spPr>
          <a:xfrm>
            <a:off x="6263640" y="457200"/>
            <a:ext cx="2590800" cy="923330"/>
          </a:xfrm>
          <a:prstGeom prst="rect">
            <a:avLst/>
          </a:prstGeom>
          <a:noFill/>
        </p:spPr>
        <p:txBody>
          <a:bodyPr wrap="square" rtlCol="0">
            <a:spAutoFit/>
          </a:bodyPr>
          <a:lstStyle/>
          <a:p>
            <a:r>
              <a:rPr lang="en-US" sz="5400" dirty="0">
                <a:solidFill>
                  <a:srgbClr val="FF0000"/>
                </a:solidFill>
              </a:rPr>
              <a:t>CH 26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4363">
                                            <p:txEl>
                                              <p:pRg st="0" end="0"/>
                                            </p:txEl>
                                          </p:spTgt>
                                        </p:tgtEl>
                                        <p:attrNameLst>
                                          <p:attrName>style.visibility</p:attrName>
                                        </p:attrNameLst>
                                      </p:cBhvr>
                                      <p:to>
                                        <p:strVal val="visible"/>
                                      </p:to>
                                    </p:set>
                                    <p:anim calcmode="lin" valueType="num">
                                      <p:cBhvr additive="base">
                                        <p:cTn id="7" dur="500" fill="hold"/>
                                        <p:tgtEl>
                                          <p:spTgt spid="654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4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4363">
                                            <p:txEl>
                                              <p:pRg st="1" end="1"/>
                                            </p:txEl>
                                          </p:spTgt>
                                        </p:tgtEl>
                                        <p:attrNameLst>
                                          <p:attrName>style.visibility</p:attrName>
                                        </p:attrNameLst>
                                      </p:cBhvr>
                                      <p:to>
                                        <p:strVal val="visible"/>
                                      </p:to>
                                    </p:set>
                                    <p:anim calcmode="lin" valueType="num">
                                      <p:cBhvr additive="base">
                                        <p:cTn id="13" dur="500" fill="hold"/>
                                        <p:tgtEl>
                                          <p:spTgt spid="6543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4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4393">
                                            <p:txEl>
                                              <p:pRg st="0" end="0"/>
                                            </p:txEl>
                                          </p:spTgt>
                                        </p:tgtEl>
                                        <p:attrNameLst>
                                          <p:attrName>style.visibility</p:attrName>
                                        </p:attrNameLst>
                                      </p:cBhvr>
                                      <p:to>
                                        <p:strVal val="visible"/>
                                      </p:to>
                                    </p:set>
                                    <p:anim calcmode="lin" valueType="num">
                                      <p:cBhvr additive="base">
                                        <p:cTn id="19" dur="500" fill="hold"/>
                                        <p:tgtEl>
                                          <p:spTgt spid="65439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4393">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4393">
                                            <p:txEl>
                                              <p:pRg st="1" end="1"/>
                                            </p:txEl>
                                          </p:spTgt>
                                        </p:tgtEl>
                                        <p:attrNameLst>
                                          <p:attrName>style.visibility</p:attrName>
                                        </p:attrNameLst>
                                      </p:cBhvr>
                                      <p:to>
                                        <p:strVal val="visible"/>
                                      </p:to>
                                    </p:set>
                                    <p:anim calcmode="lin" valueType="num">
                                      <p:cBhvr additive="base">
                                        <p:cTn id="23" dur="500" fill="hold"/>
                                        <p:tgtEl>
                                          <p:spTgt spid="654393">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439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54392"/>
                                        </p:tgtEl>
                                        <p:attrNameLst>
                                          <p:attrName>style.visibility</p:attrName>
                                        </p:attrNameLst>
                                      </p:cBhvr>
                                      <p:to>
                                        <p:strVal val="visible"/>
                                      </p:to>
                                    </p:set>
                                    <p:animEffect transition="in" filter="wipe(left)">
                                      <p:cBhvr>
                                        <p:cTn id="29" dur="500"/>
                                        <p:tgtEl>
                                          <p:spTgt spid="654392"/>
                                        </p:tgtEl>
                                      </p:cBhvr>
                                    </p:animEffect>
                                  </p:childTnLst>
                                </p:cTn>
                              </p:par>
                            </p:childTnLst>
                          </p:cTn>
                        </p:par>
                        <p:par>
                          <p:cTn id="30" fill="hold" nodeType="afterGroup">
                            <p:stCondLst>
                              <p:cond delay="500"/>
                            </p:stCondLst>
                            <p:childTnLst>
                              <p:par>
                                <p:cTn id="31" presetID="9" presetClass="entr" presetSubtype="0" fill="hold" nodeType="afterEffect">
                                  <p:stCondLst>
                                    <p:cond delay="0"/>
                                  </p:stCondLst>
                                  <p:childTnLst>
                                    <p:set>
                                      <p:cBhvr>
                                        <p:cTn id="32" dur="1" fill="hold">
                                          <p:stCondLst>
                                            <p:cond delay="0"/>
                                          </p:stCondLst>
                                        </p:cTn>
                                        <p:tgtEl>
                                          <p:spTgt spid="654410"/>
                                        </p:tgtEl>
                                        <p:attrNameLst>
                                          <p:attrName>style.visibility</p:attrName>
                                        </p:attrNameLst>
                                      </p:cBhvr>
                                      <p:to>
                                        <p:strVal val="visible"/>
                                      </p:to>
                                    </p:set>
                                    <p:animEffect transition="in" filter="dissolve">
                                      <p:cBhvr>
                                        <p:cTn id="33" dur="500"/>
                                        <p:tgtEl>
                                          <p:spTgt spid="65441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654393">
                                            <p:txEl>
                                              <p:pRg st="2" end="2"/>
                                            </p:txEl>
                                          </p:spTgt>
                                        </p:tgtEl>
                                        <p:attrNameLst>
                                          <p:attrName>style.visibility</p:attrName>
                                        </p:attrNameLst>
                                      </p:cBhvr>
                                      <p:to>
                                        <p:strVal val="visible"/>
                                      </p:to>
                                    </p:set>
                                    <p:anim calcmode="lin" valueType="num">
                                      <p:cBhvr additive="base">
                                        <p:cTn id="38" dur="500" fill="hold"/>
                                        <p:tgtEl>
                                          <p:spTgt spid="654393">
                                            <p:txEl>
                                              <p:pRg st="2" end="2"/>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654393">
                                            <p:txEl>
                                              <p:pRg st="2" end="2"/>
                                            </p:txEl>
                                          </p:spTgt>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0"/>
                                  </p:stCondLst>
                                  <p:childTnLst>
                                    <p:set>
                                      <p:cBhvr>
                                        <p:cTn id="41" dur="1" fill="hold">
                                          <p:stCondLst>
                                            <p:cond delay="0"/>
                                          </p:stCondLst>
                                        </p:cTn>
                                        <p:tgtEl>
                                          <p:spTgt spid="654393">
                                            <p:txEl>
                                              <p:pRg st="3" end="3"/>
                                            </p:txEl>
                                          </p:spTgt>
                                        </p:tgtEl>
                                        <p:attrNameLst>
                                          <p:attrName>style.visibility</p:attrName>
                                        </p:attrNameLst>
                                      </p:cBhvr>
                                      <p:to>
                                        <p:strVal val="visible"/>
                                      </p:to>
                                    </p:set>
                                    <p:anim calcmode="lin" valueType="num">
                                      <p:cBhvr additive="base">
                                        <p:cTn id="42" dur="500" fill="hold"/>
                                        <p:tgtEl>
                                          <p:spTgt spid="654393">
                                            <p:txEl>
                                              <p:pRg st="3" end="3"/>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654393">
                                            <p:txEl>
                                              <p:pRg st="3" end="3"/>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500"/>
                            </p:stCondLst>
                            <p:childTnLst>
                              <p:par>
                                <p:cTn id="45" presetID="22" presetClass="entr" presetSubtype="8" fill="hold" nodeType="afterEffect">
                                  <p:stCondLst>
                                    <p:cond delay="0"/>
                                  </p:stCondLst>
                                  <p:childTnLst>
                                    <p:set>
                                      <p:cBhvr>
                                        <p:cTn id="46" dur="1" fill="hold">
                                          <p:stCondLst>
                                            <p:cond delay="0"/>
                                          </p:stCondLst>
                                        </p:cTn>
                                        <p:tgtEl>
                                          <p:spTgt spid="654409"/>
                                        </p:tgtEl>
                                        <p:attrNameLst>
                                          <p:attrName>style.visibility</p:attrName>
                                        </p:attrNameLst>
                                      </p:cBhvr>
                                      <p:to>
                                        <p:strVal val="visible"/>
                                      </p:to>
                                    </p:set>
                                    <p:animEffect transition="in" filter="wipe(left)">
                                      <p:cBhvr>
                                        <p:cTn id="47" dur="500"/>
                                        <p:tgtEl>
                                          <p:spTgt spid="65440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5" presetClass="path" presetSubtype="0" accel="50000" decel="50000" fill="hold" nodeType="clickEffect">
                                  <p:stCondLst>
                                    <p:cond delay="0"/>
                                  </p:stCondLst>
                                  <p:childTnLst>
                                    <p:animMotion origin="layout" path="M 0 -4.44444E-6 L -0.09167 -4.44444E-6 " pathEditMode="relative" rAng="0" ptsTypes="AA">
                                      <p:cBhvr>
                                        <p:cTn id="51" dur="2000" fill="hold"/>
                                        <p:tgtEl>
                                          <p:spTgt spid="654410"/>
                                        </p:tgtEl>
                                        <p:attrNameLst>
                                          <p:attrName>ppt_x</p:attrName>
                                          <p:attrName>ppt_y</p:attrName>
                                        </p:attrNameLst>
                                      </p:cBhvr>
                                      <p:rCtr x="-4583" y="0"/>
                                    </p:animMotion>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654411">
                                            <p:txEl>
                                              <p:pRg st="0" end="0"/>
                                            </p:txEl>
                                          </p:spTgt>
                                        </p:tgtEl>
                                        <p:attrNameLst>
                                          <p:attrName>style.visibility</p:attrName>
                                        </p:attrNameLst>
                                      </p:cBhvr>
                                      <p:to>
                                        <p:strVal val="visible"/>
                                      </p:to>
                                    </p:set>
                                    <p:anim calcmode="lin" valueType="num">
                                      <p:cBhvr additive="base">
                                        <p:cTn id="56" dur="500" fill="hold"/>
                                        <p:tgtEl>
                                          <p:spTgt spid="654411">
                                            <p:txEl>
                                              <p:pRg st="0" end="0"/>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654411">
                                            <p:txEl>
                                              <p:pRg st="0" end="0"/>
                                            </p:txEl>
                                          </p:spTgt>
                                        </p:tgtEl>
                                        <p:attrNameLst>
                                          <p:attrName>ppt_y</p:attrName>
                                        </p:attrNameLst>
                                      </p:cBhvr>
                                      <p:tavLst>
                                        <p:tav tm="0">
                                          <p:val>
                                            <p:strVal val="#ppt_y"/>
                                          </p:val>
                                        </p:tav>
                                        <p:tav tm="100000">
                                          <p:val>
                                            <p:strVal val="#ppt_y"/>
                                          </p:val>
                                        </p:tav>
                                      </p:tavLst>
                                    </p:anim>
                                  </p:childTnLst>
                                </p:cTn>
                              </p:par>
                              <p:par>
                                <p:cTn id="58" presetID="2" presetClass="entr" presetSubtype="8" fill="hold" grpId="0" nodeType="withEffect">
                                  <p:stCondLst>
                                    <p:cond delay="0"/>
                                  </p:stCondLst>
                                  <p:childTnLst>
                                    <p:set>
                                      <p:cBhvr>
                                        <p:cTn id="59" dur="1" fill="hold">
                                          <p:stCondLst>
                                            <p:cond delay="0"/>
                                          </p:stCondLst>
                                        </p:cTn>
                                        <p:tgtEl>
                                          <p:spTgt spid="654411">
                                            <p:txEl>
                                              <p:pRg st="1" end="1"/>
                                            </p:txEl>
                                          </p:spTgt>
                                        </p:tgtEl>
                                        <p:attrNameLst>
                                          <p:attrName>style.visibility</p:attrName>
                                        </p:attrNameLst>
                                      </p:cBhvr>
                                      <p:to>
                                        <p:strVal val="visible"/>
                                      </p:to>
                                    </p:set>
                                    <p:anim calcmode="lin" valueType="num">
                                      <p:cBhvr additive="base">
                                        <p:cTn id="60" dur="500" fill="hold"/>
                                        <p:tgtEl>
                                          <p:spTgt spid="654411">
                                            <p:txEl>
                                              <p:pRg st="1" end="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654411">
                                            <p:txEl>
                                              <p:pRg st="1" end="1"/>
                                            </p:txEl>
                                          </p:spTgt>
                                        </p:tgtEl>
                                        <p:attrNameLst>
                                          <p:attrName>ppt_y</p:attrName>
                                        </p:attrNameLst>
                                      </p:cBhvr>
                                      <p:tavLst>
                                        <p:tav tm="0">
                                          <p:val>
                                            <p:strVal val="#ppt_y"/>
                                          </p:val>
                                        </p:tav>
                                        <p:tav tm="100000">
                                          <p:val>
                                            <p:strVal val="#ppt_y"/>
                                          </p:val>
                                        </p:tav>
                                      </p:tavLst>
                                    </p:anim>
                                  </p:childTnLst>
                                </p:cTn>
                              </p:par>
                            </p:childTnLst>
                          </p:cTn>
                        </p:par>
                        <p:par>
                          <p:cTn id="62" fill="hold" nodeType="afterGroup">
                            <p:stCondLst>
                              <p:cond delay="500"/>
                            </p:stCondLst>
                            <p:childTnLst>
                              <p:par>
                                <p:cTn id="63" presetID="22" presetClass="entr" presetSubtype="8" fill="hold" nodeType="afterEffect">
                                  <p:stCondLst>
                                    <p:cond delay="0"/>
                                  </p:stCondLst>
                                  <p:childTnLst>
                                    <p:set>
                                      <p:cBhvr>
                                        <p:cTn id="64" dur="1" fill="hold">
                                          <p:stCondLst>
                                            <p:cond delay="0"/>
                                          </p:stCondLst>
                                        </p:cTn>
                                        <p:tgtEl>
                                          <p:spTgt spid="654412"/>
                                        </p:tgtEl>
                                        <p:attrNameLst>
                                          <p:attrName>style.visibility</p:attrName>
                                        </p:attrNameLst>
                                      </p:cBhvr>
                                      <p:to>
                                        <p:strVal val="visible"/>
                                      </p:to>
                                    </p:set>
                                    <p:animEffect transition="in" filter="wipe(left)">
                                      <p:cBhvr>
                                        <p:cTn id="65" dur="500"/>
                                        <p:tgtEl>
                                          <p:spTgt spid="65441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654414"/>
                                        </p:tgtEl>
                                        <p:attrNameLst>
                                          <p:attrName>style.visibility</p:attrName>
                                        </p:attrNameLst>
                                      </p:cBhvr>
                                      <p:to>
                                        <p:strVal val="visible"/>
                                      </p:to>
                                    </p:set>
                                    <p:animEffect transition="in" filter="wipe(left)">
                                      <p:cBhvr>
                                        <p:cTn id="70" dur="500"/>
                                        <p:tgtEl>
                                          <p:spTgt spid="654414"/>
                                        </p:tgtEl>
                                      </p:cBhvr>
                                    </p:animEffect>
                                  </p:childTnLst>
                                </p:cTn>
                              </p:par>
                            </p:childTnLst>
                          </p:cTn>
                        </p:par>
                        <p:par>
                          <p:cTn id="71" fill="hold" nodeType="afterGroup">
                            <p:stCondLst>
                              <p:cond delay="500"/>
                            </p:stCondLst>
                            <p:childTnLst>
                              <p:par>
                                <p:cTn id="72" presetID="23" presetClass="entr" presetSubtype="16" fill="hold" grpId="0" nodeType="afterEffect">
                                  <p:stCondLst>
                                    <p:cond delay="0"/>
                                  </p:stCondLst>
                                  <p:childTnLst>
                                    <p:set>
                                      <p:cBhvr>
                                        <p:cTn id="73" dur="1" fill="hold">
                                          <p:stCondLst>
                                            <p:cond delay="0"/>
                                          </p:stCondLst>
                                        </p:cTn>
                                        <p:tgtEl>
                                          <p:spTgt spid="654415"/>
                                        </p:tgtEl>
                                        <p:attrNameLst>
                                          <p:attrName>style.visibility</p:attrName>
                                        </p:attrNameLst>
                                      </p:cBhvr>
                                      <p:to>
                                        <p:strVal val="visible"/>
                                      </p:to>
                                    </p:set>
                                    <p:anim calcmode="lin" valueType="num">
                                      <p:cBhvr>
                                        <p:cTn id="74" dur="500" fill="hold"/>
                                        <p:tgtEl>
                                          <p:spTgt spid="654415"/>
                                        </p:tgtEl>
                                        <p:attrNameLst>
                                          <p:attrName>ppt_w</p:attrName>
                                        </p:attrNameLst>
                                      </p:cBhvr>
                                      <p:tavLst>
                                        <p:tav tm="0">
                                          <p:val>
                                            <p:fltVal val="0"/>
                                          </p:val>
                                        </p:tav>
                                        <p:tav tm="100000">
                                          <p:val>
                                            <p:strVal val="#ppt_w"/>
                                          </p:val>
                                        </p:tav>
                                      </p:tavLst>
                                    </p:anim>
                                    <p:anim calcmode="lin" valueType="num">
                                      <p:cBhvr>
                                        <p:cTn id="75" dur="500" fill="hold"/>
                                        <p:tgtEl>
                                          <p:spTgt spid="65441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72"/>
                                            </p:cond>
                                          </p:stCondLst>
                                          <p:endCondLst>
                                            <p:cond evt="onStopAudio" delay="0">
                                              <p:tgtEl>
                                                <p:sldTgt/>
                                              </p:tgtEl>
                                            </p:cond>
                                          </p:endCondLst>
                                        </p:cTn>
                                        <p:tgtEl>
                                          <p:sndTgt r:embed="rId2" name="camera.wav"/>
                                        </p:tgtEl>
                                      </p:cMediaNode>
                                    </p:audio>
                                  </p:subTnLst>
                                </p:cTn>
                              </p:par>
                            </p:childTnLst>
                          </p:cTn>
                        </p:par>
                      </p:childTnLst>
                    </p:cTn>
                  </p:par>
                  <p:par>
                    <p:cTn id="76" fill="hold" nodeType="clickPar">
                      <p:stCondLst>
                        <p:cond delay="indefinite"/>
                      </p:stCondLst>
                      <p:childTnLst>
                        <p:par>
                          <p:cTn id="77" fill="hold" nodeType="withGroup">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654411">
                                            <p:txEl>
                                              <p:pRg st="2" end="2"/>
                                            </p:txEl>
                                          </p:spTgt>
                                        </p:tgtEl>
                                        <p:attrNameLst>
                                          <p:attrName>style.visibility</p:attrName>
                                        </p:attrNameLst>
                                      </p:cBhvr>
                                      <p:to>
                                        <p:strVal val="visible"/>
                                      </p:to>
                                    </p:set>
                                    <p:anim calcmode="lin" valueType="num">
                                      <p:cBhvr additive="base">
                                        <p:cTn id="80" dur="500" fill="hold"/>
                                        <p:tgtEl>
                                          <p:spTgt spid="654411">
                                            <p:txEl>
                                              <p:pRg st="2" end="2"/>
                                            </p:txEl>
                                          </p:spTgt>
                                        </p:tgtEl>
                                        <p:attrNameLst>
                                          <p:attrName>ppt_x</p:attrName>
                                        </p:attrNameLst>
                                      </p:cBhvr>
                                      <p:tavLst>
                                        <p:tav tm="0">
                                          <p:val>
                                            <p:strVal val="0-#ppt_w/2"/>
                                          </p:val>
                                        </p:tav>
                                        <p:tav tm="100000">
                                          <p:val>
                                            <p:strVal val="#ppt_x"/>
                                          </p:val>
                                        </p:tav>
                                      </p:tavLst>
                                    </p:anim>
                                    <p:anim calcmode="lin" valueType="num">
                                      <p:cBhvr additive="base">
                                        <p:cTn id="81" dur="500" fill="hold"/>
                                        <p:tgtEl>
                                          <p:spTgt spid="6544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4392" grpId="0" animBg="1"/>
      <p:bldP spid="654363" grpId="0" build="p"/>
      <p:bldP spid="654393" grpId="0" uiExpand="1" build="p"/>
      <p:bldP spid="654411" grpId="0" uiExpand="1" build="p"/>
      <p:bldP spid="654414" grpId="0" animBg="1"/>
      <p:bldP spid="6544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71475" y="1704975"/>
            <a:ext cx="8401050" cy="3448050"/>
          </a:xfrm>
          <a:prstGeom prst="rect">
            <a:avLst/>
          </a:prstGeom>
        </p:spPr>
      </p:pic>
    </p:spTree>
    <p:extLst>
      <p:ext uri="{BB962C8B-B14F-4D97-AF65-F5344CB8AC3E}">
        <p14:creationId xmlns:p14="http://schemas.microsoft.com/office/powerpoint/2010/main" val="259925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533400"/>
            <a:ext cx="7239000" cy="830997"/>
          </a:xfrm>
          <a:prstGeom prst="rect">
            <a:avLst/>
          </a:prstGeom>
          <a:noFill/>
        </p:spPr>
        <p:txBody>
          <a:bodyPr wrap="square" rtlCol="0">
            <a:spAutoFit/>
          </a:bodyPr>
          <a:lstStyle/>
          <a:p>
            <a:r>
              <a:rPr lang="en-US" dirty="0">
                <a:solidFill>
                  <a:srgbClr val="FF0000"/>
                </a:solidFill>
              </a:rPr>
              <a:t>Warmup10b</a:t>
            </a:r>
          </a:p>
        </p:txBody>
      </p:sp>
      <p:pic>
        <p:nvPicPr>
          <p:cNvPr id="7393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750" y="2286000"/>
            <a:ext cx="7632700" cy="159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57200" y="3879850"/>
            <a:ext cx="7632700" cy="2308324"/>
          </a:xfrm>
          <a:prstGeom prst="rect">
            <a:avLst/>
          </a:prstGeom>
          <a:noFill/>
        </p:spPr>
        <p:txBody>
          <a:bodyPr wrap="square" rtlCol="0">
            <a:spAutoFit/>
          </a:bodyPr>
          <a:lstStyle/>
          <a:p>
            <a:r>
              <a:rPr lang="en-US" dirty="0">
                <a:solidFill>
                  <a:srgbClr val="FF0000"/>
                </a:solidFill>
              </a:rPr>
              <a:t>This is basically Quick Quiz 26.4. </a:t>
            </a:r>
            <a:r>
              <a:rPr lang="en-US" dirty="0" err="1">
                <a:solidFill>
                  <a:srgbClr val="FF0000"/>
                </a:solidFill>
              </a:rPr>
              <a:t>Ans</a:t>
            </a:r>
            <a:r>
              <a:rPr lang="en-US" dirty="0">
                <a:solidFill>
                  <a:srgbClr val="FF0000"/>
                </a:solidFill>
              </a:rPr>
              <a:t> immediately (R lower).</a:t>
            </a:r>
          </a:p>
        </p:txBody>
      </p:sp>
    </p:spTree>
    <p:extLst>
      <p:ext uri="{BB962C8B-B14F-4D97-AF65-F5344CB8AC3E}">
        <p14:creationId xmlns:p14="http://schemas.microsoft.com/office/powerpoint/2010/main" val="297392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Text Box 2"/>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Sample Problem</a:t>
            </a:r>
          </a:p>
        </p:txBody>
      </p:sp>
      <p:sp>
        <p:nvSpPr>
          <p:cNvPr id="679949" name="Text Box 13"/>
          <p:cNvSpPr txBox="1">
            <a:spLocks noChangeArrowheads="1"/>
          </p:cNvSpPr>
          <p:nvPr/>
        </p:nvSpPr>
        <p:spPr bwMode="auto">
          <a:xfrm>
            <a:off x="152400" y="809625"/>
            <a:ext cx="8686800" cy="1917700"/>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a:t>Platinum has a temperature coefficient of</a:t>
            </a:r>
            <a:r>
              <a:rPr lang="en-US" sz="2400" i="1">
                <a:sym typeface="Symbol" pitchFamily="18" charset="2"/>
              </a:rPr>
              <a:t></a:t>
            </a:r>
            <a:r>
              <a:rPr lang="en-US" sz="2400">
                <a:sym typeface="Symbol" pitchFamily="18" charset="2"/>
              </a:rPr>
              <a:t> = </a:t>
            </a:r>
            <a:r>
              <a:rPr lang="en-US" sz="2400"/>
              <a:t>0.00392/</a:t>
            </a:r>
            <a:r>
              <a:rPr lang="en-US" sz="2400">
                <a:sym typeface="Symbol" pitchFamily="18" charset="2"/>
              </a:rPr>
              <a:t>C.  A wire at </a:t>
            </a:r>
            <a:r>
              <a:rPr lang="en-US" sz="2400" i="1">
                <a:sym typeface="Symbol" pitchFamily="18" charset="2"/>
              </a:rPr>
              <a:t>T</a:t>
            </a:r>
            <a:r>
              <a:rPr lang="en-US" sz="2400">
                <a:sym typeface="Symbol" pitchFamily="18" charset="2"/>
              </a:rPr>
              <a:t> = </a:t>
            </a:r>
            <a:r>
              <a:rPr lang="en-US" sz="2400" i="1">
                <a:sym typeface="Symbol" pitchFamily="18" charset="2"/>
              </a:rPr>
              <a:t>T</a:t>
            </a:r>
            <a:r>
              <a:rPr lang="en-US" sz="2400" baseline="-25000">
                <a:sym typeface="Symbol" pitchFamily="18" charset="2"/>
              </a:rPr>
              <a:t>0</a:t>
            </a:r>
            <a:r>
              <a:rPr lang="en-US" sz="2400">
                <a:sym typeface="Symbol" pitchFamily="18" charset="2"/>
              </a:rPr>
              <a:t> = 20.0C has a resistance of </a:t>
            </a:r>
            <a:r>
              <a:rPr lang="en-US" sz="2400" i="1">
                <a:sym typeface="Symbol" pitchFamily="18" charset="2"/>
              </a:rPr>
              <a:t>R</a:t>
            </a:r>
            <a:r>
              <a:rPr lang="en-US" sz="2400">
                <a:sym typeface="Symbol" pitchFamily="18" charset="2"/>
              </a:rPr>
              <a:t> = 100.0 .  What is the temperature if the resistance changes to 103.9 ?</a:t>
            </a:r>
          </a:p>
          <a:p>
            <a:r>
              <a:rPr lang="en-US" sz="2400">
                <a:sym typeface="Symbol" pitchFamily="18" charset="2"/>
              </a:rPr>
              <a:t>A) 0C		B) 10C	C) 20C	D) 30C	E) 40C</a:t>
            </a:r>
          </a:p>
          <a:p>
            <a:r>
              <a:rPr lang="en-US" sz="2400">
                <a:sym typeface="Symbol" pitchFamily="18" charset="2"/>
              </a:rPr>
              <a:t>F) None of the above</a:t>
            </a:r>
          </a:p>
        </p:txBody>
      </p:sp>
      <p:graphicFrame>
        <p:nvGraphicFramePr>
          <p:cNvPr id="679950" name="Object 14"/>
          <p:cNvGraphicFramePr>
            <a:graphicFrameLocks noChangeAspect="1"/>
          </p:cNvGraphicFramePr>
          <p:nvPr/>
        </p:nvGraphicFramePr>
        <p:xfrm>
          <a:off x="609600" y="2895600"/>
          <a:ext cx="3409950" cy="606425"/>
        </p:xfrm>
        <a:graphic>
          <a:graphicData uri="http://schemas.openxmlformats.org/presentationml/2006/ole">
            <mc:AlternateContent xmlns:mc="http://schemas.openxmlformats.org/markup-compatibility/2006">
              <mc:Choice xmlns:v="urn:schemas-microsoft-com:vml" Requires="v">
                <p:oleObj name="Equation" r:id="rId3" imgW="1384200" imgH="279360" progId="Equation.DSMT4">
                  <p:embed/>
                </p:oleObj>
              </mc:Choice>
              <mc:Fallback>
                <p:oleObj name="Equation" r:id="rId3" imgW="1384200" imgH="279360" progId="Equation.DSMT4">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895600"/>
                        <a:ext cx="3409950" cy="606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1" name="Object 15"/>
          <p:cNvGraphicFramePr>
            <a:graphicFrameLocks noChangeAspect="1"/>
          </p:cNvGraphicFramePr>
          <p:nvPr/>
        </p:nvGraphicFramePr>
        <p:xfrm>
          <a:off x="762000" y="3810000"/>
          <a:ext cx="2846388" cy="938213"/>
        </p:xfrm>
        <a:graphic>
          <a:graphicData uri="http://schemas.openxmlformats.org/presentationml/2006/ole">
            <mc:AlternateContent xmlns:mc="http://schemas.openxmlformats.org/markup-compatibility/2006">
              <mc:Choice xmlns:v="urn:schemas-microsoft-com:vml" Requires="v">
                <p:oleObj name="Equation" r:id="rId5" imgW="1155600" imgH="431640" progId="Equation.DSMT4">
                  <p:embed/>
                </p:oleObj>
              </mc:Choice>
              <mc:Fallback>
                <p:oleObj name="Equation" r:id="rId5" imgW="1155600" imgH="431640" progId="Equation.DSMT4">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3810000"/>
                        <a:ext cx="2846388" cy="938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3" name="Object 17"/>
          <p:cNvGraphicFramePr>
            <a:graphicFrameLocks noChangeAspect="1"/>
          </p:cNvGraphicFramePr>
          <p:nvPr/>
        </p:nvGraphicFramePr>
        <p:xfrm>
          <a:off x="3505200" y="3810000"/>
          <a:ext cx="1282700" cy="855663"/>
        </p:xfrm>
        <a:graphic>
          <a:graphicData uri="http://schemas.openxmlformats.org/presentationml/2006/ole">
            <mc:AlternateContent xmlns:mc="http://schemas.openxmlformats.org/markup-compatibility/2006">
              <mc:Choice xmlns:v="urn:schemas-microsoft-com:vml" Requires="v">
                <p:oleObj name="Equation" r:id="rId7" imgW="520560" imgH="393480" progId="Equation.DSMT4">
                  <p:embed/>
                </p:oleObj>
              </mc:Choice>
              <mc:Fallback>
                <p:oleObj name="Equation" r:id="rId7" imgW="520560" imgH="393480" progId="Equation.DSMT4">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3810000"/>
                        <a:ext cx="1282700"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4" name="Object 18"/>
          <p:cNvGraphicFramePr>
            <a:graphicFrameLocks noChangeAspect="1"/>
          </p:cNvGraphicFramePr>
          <p:nvPr/>
        </p:nvGraphicFramePr>
        <p:xfrm>
          <a:off x="4767263" y="4044950"/>
          <a:ext cx="1220787" cy="385763"/>
        </p:xfrm>
        <a:graphic>
          <a:graphicData uri="http://schemas.openxmlformats.org/presentationml/2006/ole">
            <mc:AlternateContent xmlns:mc="http://schemas.openxmlformats.org/markup-compatibility/2006">
              <mc:Choice xmlns:v="urn:schemas-microsoft-com:vml" Requires="v">
                <p:oleObj name="Equation" r:id="rId9" imgW="495000" imgH="177480" progId="Equation.DSMT4">
                  <p:embed/>
                </p:oleObj>
              </mc:Choice>
              <mc:Fallback>
                <p:oleObj name="Equation" r:id="rId9" imgW="495000" imgH="177480" progId="Equation.DSMT4">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67263" y="4044950"/>
                        <a:ext cx="1220787" cy="38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5" name="Object 19"/>
          <p:cNvGraphicFramePr>
            <a:graphicFrameLocks noChangeAspect="1"/>
          </p:cNvGraphicFramePr>
          <p:nvPr/>
        </p:nvGraphicFramePr>
        <p:xfrm>
          <a:off x="1779588" y="4800600"/>
          <a:ext cx="2784475" cy="552450"/>
        </p:xfrm>
        <a:graphic>
          <a:graphicData uri="http://schemas.openxmlformats.org/presentationml/2006/ole">
            <mc:AlternateContent xmlns:mc="http://schemas.openxmlformats.org/markup-compatibility/2006">
              <mc:Choice xmlns:v="urn:schemas-microsoft-com:vml" Requires="v">
                <p:oleObj name="Equation" r:id="rId11" imgW="1130040" imgH="253800" progId="Equation.DSMT4">
                  <p:embed/>
                </p:oleObj>
              </mc:Choice>
              <mc:Fallback>
                <p:oleObj name="Equation" r:id="rId11" imgW="1130040" imgH="253800" progId="Equation.DSMT4">
                  <p:embed/>
                  <p:pic>
                    <p:nvPicPr>
                      <p:cNvPr id="0" name="Object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79588" y="4800600"/>
                        <a:ext cx="2784475"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6" name="Object 20"/>
          <p:cNvGraphicFramePr>
            <a:graphicFrameLocks noChangeAspect="1"/>
          </p:cNvGraphicFramePr>
          <p:nvPr/>
        </p:nvGraphicFramePr>
        <p:xfrm>
          <a:off x="1893888" y="5335588"/>
          <a:ext cx="2251075" cy="855662"/>
        </p:xfrm>
        <a:graphic>
          <a:graphicData uri="http://schemas.openxmlformats.org/presentationml/2006/ole">
            <mc:AlternateContent xmlns:mc="http://schemas.openxmlformats.org/markup-compatibility/2006">
              <mc:Choice xmlns:v="urn:schemas-microsoft-com:vml" Requires="v">
                <p:oleObj name="Equation" r:id="rId13" imgW="914400" imgH="393480" progId="Equation.DSMT4">
                  <p:embed/>
                </p:oleObj>
              </mc:Choice>
              <mc:Fallback>
                <p:oleObj name="Equation" r:id="rId13" imgW="914400" imgH="393480" progId="Equation.DSMT4">
                  <p:embed/>
                  <p:pic>
                    <p:nvPicPr>
                      <p:cNvPr id="0"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93888" y="5335588"/>
                        <a:ext cx="2251075" cy="855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7" name="Object 21"/>
          <p:cNvGraphicFramePr>
            <a:graphicFrameLocks noChangeAspect="1"/>
          </p:cNvGraphicFramePr>
          <p:nvPr/>
        </p:nvGraphicFramePr>
        <p:xfrm>
          <a:off x="4114800" y="5334000"/>
          <a:ext cx="2314575" cy="855663"/>
        </p:xfrm>
        <a:graphic>
          <a:graphicData uri="http://schemas.openxmlformats.org/presentationml/2006/ole">
            <mc:AlternateContent xmlns:mc="http://schemas.openxmlformats.org/markup-compatibility/2006">
              <mc:Choice xmlns:v="urn:schemas-microsoft-com:vml" Requires="v">
                <p:oleObj name="Equation" r:id="rId15" imgW="939600" imgH="393480" progId="Equation.DSMT4">
                  <p:embed/>
                </p:oleObj>
              </mc:Choice>
              <mc:Fallback>
                <p:oleObj name="Equation" r:id="rId15" imgW="939600" imgH="393480" progId="Equation.DSMT4">
                  <p:embed/>
                  <p:pic>
                    <p:nvPicPr>
                      <p:cNvPr id="0" name="Object 2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4800" y="5334000"/>
                        <a:ext cx="2314575"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8" name="Object 22"/>
          <p:cNvGraphicFramePr>
            <a:graphicFrameLocks noChangeAspect="1"/>
          </p:cNvGraphicFramePr>
          <p:nvPr/>
        </p:nvGraphicFramePr>
        <p:xfrm>
          <a:off x="6553200" y="5556250"/>
          <a:ext cx="1438275" cy="387350"/>
        </p:xfrm>
        <a:graphic>
          <a:graphicData uri="http://schemas.openxmlformats.org/presentationml/2006/ole">
            <mc:AlternateContent xmlns:mc="http://schemas.openxmlformats.org/markup-compatibility/2006">
              <mc:Choice xmlns:v="urn:schemas-microsoft-com:vml" Requires="v">
                <p:oleObj name="Equation" r:id="rId17" imgW="583920" imgH="177480" progId="Equation.DSMT4">
                  <p:embed/>
                </p:oleObj>
              </mc:Choice>
              <mc:Fallback>
                <p:oleObj name="Equation" r:id="rId17" imgW="583920" imgH="177480" progId="Equation.DSMT4">
                  <p:embed/>
                  <p:pic>
                    <p:nvPicPr>
                      <p:cNvPr id="0" name="Object 2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53200" y="5556250"/>
                        <a:ext cx="1438275"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59" name="Object 23"/>
          <p:cNvGraphicFramePr>
            <a:graphicFrameLocks noChangeAspect="1"/>
          </p:cNvGraphicFramePr>
          <p:nvPr/>
        </p:nvGraphicFramePr>
        <p:xfrm>
          <a:off x="684213" y="6181725"/>
          <a:ext cx="2408237" cy="496888"/>
        </p:xfrm>
        <a:graphic>
          <a:graphicData uri="http://schemas.openxmlformats.org/presentationml/2006/ole">
            <mc:AlternateContent xmlns:mc="http://schemas.openxmlformats.org/markup-compatibility/2006">
              <mc:Choice xmlns:v="urn:schemas-microsoft-com:vml" Requires="v">
                <p:oleObj name="Equation" r:id="rId19" imgW="977760" imgH="228600" progId="Equation.DSMT4">
                  <p:embed/>
                </p:oleObj>
              </mc:Choice>
              <mc:Fallback>
                <p:oleObj name="Equation" r:id="rId19" imgW="977760" imgH="228600" progId="Equation.DSMT4">
                  <p:embed/>
                  <p:pic>
                    <p:nvPicPr>
                      <p:cNvPr id="0" name="Object 2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84213" y="6181725"/>
                        <a:ext cx="2408237" cy="496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9960" name="Object 24"/>
          <p:cNvGraphicFramePr>
            <a:graphicFrameLocks noChangeAspect="1"/>
          </p:cNvGraphicFramePr>
          <p:nvPr/>
        </p:nvGraphicFramePr>
        <p:xfrm>
          <a:off x="3132138" y="6172200"/>
          <a:ext cx="1439862" cy="385763"/>
        </p:xfrm>
        <a:graphic>
          <a:graphicData uri="http://schemas.openxmlformats.org/presentationml/2006/ole">
            <mc:AlternateContent xmlns:mc="http://schemas.openxmlformats.org/markup-compatibility/2006">
              <mc:Choice xmlns:v="urn:schemas-microsoft-com:vml" Requires="v">
                <p:oleObj name="Equation" r:id="rId21" imgW="583920" imgH="177480" progId="Equation.DSMT4">
                  <p:embed/>
                </p:oleObj>
              </mc:Choice>
              <mc:Fallback>
                <p:oleObj name="Equation" r:id="rId21" imgW="583920" imgH="177480" progId="Equation.DSMT4">
                  <p:embed/>
                  <p:pic>
                    <p:nvPicPr>
                      <p:cNvPr id="0" name="Object 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132138" y="6172200"/>
                        <a:ext cx="1439862" cy="38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79949"/>
                                        </p:tgtEl>
                                        <p:attrNameLst>
                                          <p:attrName>style.visibility</p:attrName>
                                        </p:attrNameLst>
                                      </p:cBhvr>
                                      <p:to>
                                        <p:strVal val="visible"/>
                                      </p:to>
                                    </p:set>
                                    <p:anim calcmode="lin" valueType="num">
                                      <p:cBhvr>
                                        <p:cTn id="7" dur="500" fill="hold"/>
                                        <p:tgtEl>
                                          <p:spTgt spid="679949"/>
                                        </p:tgtEl>
                                        <p:attrNameLst>
                                          <p:attrName>ppt_w</p:attrName>
                                        </p:attrNameLst>
                                      </p:cBhvr>
                                      <p:tavLst>
                                        <p:tav tm="0">
                                          <p:val>
                                            <p:fltVal val="0"/>
                                          </p:val>
                                        </p:tav>
                                        <p:tav tm="100000">
                                          <p:val>
                                            <p:strVal val="#ppt_w"/>
                                          </p:val>
                                        </p:tav>
                                      </p:tavLst>
                                    </p:anim>
                                    <p:anim calcmode="lin" valueType="num">
                                      <p:cBhvr>
                                        <p:cTn id="8" dur="500" fill="hold"/>
                                        <p:tgtEl>
                                          <p:spTgt spid="679949"/>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679951"/>
                                        </p:tgtEl>
                                        <p:attrNameLst>
                                          <p:attrName>style.visibility</p:attrName>
                                        </p:attrNameLst>
                                      </p:cBhvr>
                                      <p:to>
                                        <p:strVal val="visible"/>
                                      </p:to>
                                    </p:set>
                                    <p:animEffect transition="in" filter="wipe(left)">
                                      <p:cBhvr>
                                        <p:cTn id="13" dur="500"/>
                                        <p:tgtEl>
                                          <p:spTgt spid="67995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679953"/>
                                        </p:tgtEl>
                                        <p:attrNameLst>
                                          <p:attrName>style.visibility</p:attrName>
                                        </p:attrNameLst>
                                      </p:cBhvr>
                                      <p:to>
                                        <p:strVal val="visible"/>
                                      </p:to>
                                    </p:set>
                                    <p:animEffect transition="in" filter="wipe(left)">
                                      <p:cBhvr>
                                        <p:cTn id="18" dur="500"/>
                                        <p:tgtEl>
                                          <p:spTgt spid="67995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679954"/>
                                        </p:tgtEl>
                                        <p:attrNameLst>
                                          <p:attrName>style.visibility</p:attrName>
                                        </p:attrNameLst>
                                      </p:cBhvr>
                                      <p:to>
                                        <p:strVal val="visible"/>
                                      </p:to>
                                    </p:set>
                                    <p:animEffect transition="in" filter="wipe(left)">
                                      <p:cBhvr>
                                        <p:cTn id="23" dur="500"/>
                                        <p:tgtEl>
                                          <p:spTgt spid="67995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679955"/>
                                        </p:tgtEl>
                                        <p:attrNameLst>
                                          <p:attrName>style.visibility</p:attrName>
                                        </p:attrNameLst>
                                      </p:cBhvr>
                                      <p:to>
                                        <p:strVal val="visible"/>
                                      </p:to>
                                    </p:set>
                                    <p:animEffect transition="in" filter="wipe(left)">
                                      <p:cBhvr>
                                        <p:cTn id="28" dur="500"/>
                                        <p:tgtEl>
                                          <p:spTgt spid="67995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679956"/>
                                        </p:tgtEl>
                                        <p:attrNameLst>
                                          <p:attrName>style.visibility</p:attrName>
                                        </p:attrNameLst>
                                      </p:cBhvr>
                                      <p:to>
                                        <p:strVal val="visible"/>
                                      </p:to>
                                    </p:set>
                                    <p:animEffect transition="in" filter="wipe(left)">
                                      <p:cBhvr>
                                        <p:cTn id="33" dur="500"/>
                                        <p:tgtEl>
                                          <p:spTgt spid="67995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679957"/>
                                        </p:tgtEl>
                                        <p:attrNameLst>
                                          <p:attrName>style.visibility</p:attrName>
                                        </p:attrNameLst>
                                      </p:cBhvr>
                                      <p:to>
                                        <p:strVal val="visible"/>
                                      </p:to>
                                    </p:set>
                                    <p:animEffect transition="in" filter="wipe(left)">
                                      <p:cBhvr>
                                        <p:cTn id="38" dur="500"/>
                                        <p:tgtEl>
                                          <p:spTgt spid="67995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679958"/>
                                        </p:tgtEl>
                                        <p:attrNameLst>
                                          <p:attrName>style.visibility</p:attrName>
                                        </p:attrNameLst>
                                      </p:cBhvr>
                                      <p:to>
                                        <p:strVal val="visible"/>
                                      </p:to>
                                    </p:set>
                                    <p:animEffect transition="in" filter="wipe(left)">
                                      <p:cBhvr>
                                        <p:cTn id="43" dur="500"/>
                                        <p:tgtEl>
                                          <p:spTgt spid="67995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679959"/>
                                        </p:tgtEl>
                                        <p:attrNameLst>
                                          <p:attrName>style.visibility</p:attrName>
                                        </p:attrNameLst>
                                      </p:cBhvr>
                                      <p:to>
                                        <p:strVal val="visible"/>
                                      </p:to>
                                    </p:set>
                                    <p:animEffect transition="in" filter="wipe(left)">
                                      <p:cBhvr>
                                        <p:cTn id="48" dur="500"/>
                                        <p:tgtEl>
                                          <p:spTgt spid="67995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679960"/>
                                        </p:tgtEl>
                                        <p:attrNameLst>
                                          <p:attrName>style.visibility</p:attrName>
                                        </p:attrNameLst>
                                      </p:cBhvr>
                                      <p:to>
                                        <p:strVal val="visible"/>
                                      </p:to>
                                    </p:set>
                                    <p:animEffect transition="in" filter="wipe(left)">
                                      <p:cBhvr>
                                        <p:cTn id="53" dur="500"/>
                                        <p:tgtEl>
                                          <p:spTgt spid="6799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4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63071" y="2457450"/>
            <a:ext cx="7190254" cy="2343150"/>
          </a:xfrm>
          <a:prstGeom prst="rect">
            <a:avLst/>
          </a:prstGeom>
        </p:spPr>
      </p:pic>
      <p:sp>
        <p:nvSpPr>
          <p:cNvPr id="3" name="TextBox 2"/>
          <p:cNvSpPr txBox="1"/>
          <p:nvPr/>
        </p:nvSpPr>
        <p:spPr>
          <a:xfrm>
            <a:off x="990600" y="533400"/>
            <a:ext cx="7239000" cy="830997"/>
          </a:xfrm>
          <a:prstGeom prst="rect">
            <a:avLst/>
          </a:prstGeom>
          <a:noFill/>
        </p:spPr>
        <p:txBody>
          <a:bodyPr wrap="square" rtlCol="0">
            <a:spAutoFit/>
          </a:bodyPr>
          <a:lstStyle/>
          <a:p>
            <a:r>
              <a:rPr lang="en-US" dirty="0">
                <a:solidFill>
                  <a:srgbClr val="FF0000"/>
                </a:solidFill>
              </a:rPr>
              <a:t>Warmup10b</a:t>
            </a:r>
          </a:p>
        </p:txBody>
      </p:sp>
    </p:spTree>
    <p:extLst>
      <p:ext uri="{BB962C8B-B14F-4D97-AF65-F5344CB8AC3E}">
        <p14:creationId xmlns:p14="http://schemas.microsoft.com/office/powerpoint/2010/main" val="932253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Text Box 2"/>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Non-Ohmic Devices</a:t>
            </a:r>
          </a:p>
        </p:txBody>
      </p:sp>
      <p:sp>
        <p:nvSpPr>
          <p:cNvPr id="660483" name="Text Box 3"/>
          <p:cNvSpPr txBox="1">
            <a:spLocks noChangeArrowheads="1"/>
          </p:cNvSpPr>
          <p:nvPr/>
        </p:nvSpPr>
        <p:spPr bwMode="auto">
          <a:xfrm>
            <a:off x="0" y="685800"/>
            <a:ext cx="8763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2400">
                <a:solidFill>
                  <a:srgbClr val="009900"/>
                </a:solidFill>
              </a:rPr>
              <a:t>Some of the most interesting devices do </a:t>
            </a:r>
            <a:r>
              <a:rPr lang="en-US" sz="2400" i="1">
                <a:solidFill>
                  <a:srgbClr val="009900"/>
                </a:solidFill>
              </a:rPr>
              <a:t>not</a:t>
            </a:r>
            <a:r>
              <a:rPr lang="en-US" sz="2400">
                <a:solidFill>
                  <a:srgbClr val="009900"/>
                </a:solidFill>
              </a:rPr>
              <a:t> follow Ohm’s Law</a:t>
            </a:r>
          </a:p>
          <a:p>
            <a:pPr eaLnBrk="1" hangingPunct="1">
              <a:buFontTx/>
              <a:buChar char="•"/>
            </a:pPr>
            <a:r>
              <a:rPr lang="en-US" sz="2400" i="1">
                <a:solidFill>
                  <a:schemeClr val="accent2"/>
                </a:solidFill>
                <a:sym typeface="Symbol" pitchFamily="18" charset="2"/>
              </a:rPr>
              <a:t>Diodes</a:t>
            </a:r>
            <a:r>
              <a:rPr lang="en-US" sz="2400">
                <a:solidFill>
                  <a:schemeClr val="accent2"/>
                </a:solidFill>
                <a:sym typeface="Symbol" pitchFamily="18" charset="2"/>
              </a:rPr>
              <a:t> are devices that let current through one way much more easily than the other way</a:t>
            </a:r>
          </a:p>
          <a:p>
            <a:pPr eaLnBrk="1" hangingPunct="1">
              <a:buFontTx/>
              <a:buChar char="•"/>
            </a:pPr>
            <a:r>
              <a:rPr lang="en-US" sz="2400" i="1">
                <a:solidFill>
                  <a:srgbClr val="FF0000"/>
                </a:solidFill>
                <a:sym typeface="Symbol" pitchFamily="18" charset="2"/>
              </a:rPr>
              <a:t>Superconductors</a:t>
            </a:r>
            <a:r>
              <a:rPr lang="en-US" sz="2400">
                <a:solidFill>
                  <a:srgbClr val="FF0000"/>
                </a:solidFill>
                <a:sym typeface="Symbol" pitchFamily="18" charset="2"/>
              </a:rPr>
              <a:t> are cold materials that have </a:t>
            </a:r>
            <a:r>
              <a:rPr lang="en-US" sz="2400" i="1">
                <a:solidFill>
                  <a:srgbClr val="FF0000"/>
                </a:solidFill>
                <a:sym typeface="Symbol" pitchFamily="18" charset="2"/>
              </a:rPr>
              <a:t>no</a:t>
            </a:r>
            <a:r>
              <a:rPr lang="en-US" sz="2400">
                <a:solidFill>
                  <a:srgbClr val="FF0000"/>
                </a:solidFill>
                <a:sym typeface="Symbol" pitchFamily="18" charset="2"/>
              </a:rPr>
              <a:t> resistance at all</a:t>
            </a:r>
          </a:p>
          <a:p>
            <a:pPr lvl="1" eaLnBrk="1" hangingPunct="1">
              <a:buFontTx/>
              <a:buChar char="•"/>
            </a:pPr>
            <a:r>
              <a:rPr lang="en-US" sz="2400">
                <a:solidFill>
                  <a:srgbClr val="FF0000"/>
                </a:solidFill>
                <a:sym typeface="Symbol" pitchFamily="18" charset="2"/>
              </a:rPr>
              <a:t>They can carry current forever with no electric field</a:t>
            </a:r>
          </a:p>
        </p:txBody>
      </p:sp>
      <p:graphicFrame>
        <p:nvGraphicFramePr>
          <p:cNvPr id="660494" name="Object 14"/>
          <p:cNvGraphicFramePr>
            <a:graphicFrameLocks noChangeAspect="1"/>
          </p:cNvGraphicFramePr>
          <p:nvPr/>
        </p:nvGraphicFramePr>
        <p:xfrm>
          <a:off x="1752600" y="2743200"/>
          <a:ext cx="1716088" cy="441325"/>
        </p:xfrm>
        <a:graphic>
          <a:graphicData uri="http://schemas.openxmlformats.org/presentationml/2006/ole">
            <mc:AlternateContent xmlns:mc="http://schemas.openxmlformats.org/markup-compatibility/2006">
              <mc:Choice xmlns:v="urn:schemas-microsoft-com:vml" Requires="v">
                <p:oleObj name="Equation" r:id="rId2" imgW="698400" imgH="203040" progId="Equation.DSMT4">
                  <p:embed/>
                </p:oleObj>
              </mc:Choice>
              <mc:Fallback>
                <p:oleObj name="Equation" r:id="rId2" imgW="698400" imgH="203040" progId="Equation.DSMT4">
                  <p:embed/>
                  <p:pic>
                    <p:nvPicPr>
                      <p:cNvPr id="0" name="Object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743200"/>
                        <a:ext cx="1716088"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66049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67100"/>
            <a:ext cx="3810000"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0496"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4381500"/>
            <a:ext cx="304800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0493"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2590800"/>
            <a:ext cx="3295650"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0483">
                                            <p:txEl>
                                              <p:pRg st="0" end="0"/>
                                            </p:txEl>
                                          </p:spTgt>
                                        </p:tgtEl>
                                        <p:attrNameLst>
                                          <p:attrName>style.visibility</p:attrName>
                                        </p:attrNameLst>
                                      </p:cBhvr>
                                      <p:to>
                                        <p:strVal val="visible"/>
                                      </p:to>
                                    </p:set>
                                    <p:anim calcmode="lin" valueType="num">
                                      <p:cBhvr additive="base">
                                        <p:cTn id="7" dur="500" fill="hold"/>
                                        <p:tgtEl>
                                          <p:spTgt spid="66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60483">
                                            <p:txEl>
                                              <p:pRg st="1" end="1"/>
                                            </p:txEl>
                                          </p:spTgt>
                                        </p:tgtEl>
                                        <p:attrNameLst>
                                          <p:attrName>style.visibility</p:attrName>
                                        </p:attrNameLst>
                                      </p:cBhvr>
                                      <p:to>
                                        <p:strVal val="visible"/>
                                      </p:to>
                                    </p:set>
                                    <p:anim calcmode="lin" valueType="num">
                                      <p:cBhvr additive="base">
                                        <p:cTn id="13" dur="500" fill="hold"/>
                                        <p:tgtEl>
                                          <p:spTgt spid="66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0483">
                                            <p:txEl>
                                              <p:pRg st="1" end="1"/>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9" presetClass="entr" presetSubtype="0" fill="hold" nodeType="afterEffect">
                                  <p:stCondLst>
                                    <p:cond delay="0"/>
                                  </p:stCondLst>
                                  <p:childTnLst>
                                    <p:set>
                                      <p:cBhvr>
                                        <p:cTn id="17" dur="1" fill="hold">
                                          <p:stCondLst>
                                            <p:cond delay="0"/>
                                          </p:stCondLst>
                                        </p:cTn>
                                        <p:tgtEl>
                                          <p:spTgt spid="660493"/>
                                        </p:tgtEl>
                                        <p:attrNameLst>
                                          <p:attrName>style.visibility</p:attrName>
                                        </p:attrNameLst>
                                      </p:cBhvr>
                                      <p:to>
                                        <p:strVal val="visible"/>
                                      </p:to>
                                    </p:set>
                                    <p:animEffect transition="in" filter="dissolve">
                                      <p:cBhvr>
                                        <p:cTn id="18" dur="500"/>
                                        <p:tgtEl>
                                          <p:spTgt spid="660493"/>
                                        </p:tgtEl>
                                      </p:cBhvr>
                                    </p:animEffect>
                                  </p:childTnLst>
                                </p:cTn>
                              </p:par>
                            </p:childTnLst>
                          </p:cTn>
                        </p:par>
                        <p:par>
                          <p:cTn id="19" fill="hold" nodeType="afterGroup">
                            <p:stCondLst>
                              <p:cond delay="1000"/>
                            </p:stCondLst>
                            <p:childTnLst>
                              <p:par>
                                <p:cTn id="20" presetID="9" presetClass="entr" presetSubtype="0" fill="hold" nodeType="afterEffect">
                                  <p:stCondLst>
                                    <p:cond delay="0"/>
                                  </p:stCondLst>
                                  <p:childTnLst>
                                    <p:set>
                                      <p:cBhvr>
                                        <p:cTn id="21" dur="1" fill="hold">
                                          <p:stCondLst>
                                            <p:cond delay="0"/>
                                          </p:stCondLst>
                                        </p:cTn>
                                        <p:tgtEl>
                                          <p:spTgt spid="660496"/>
                                        </p:tgtEl>
                                        <p:attrNameLst>
                                          <p:attrName>style.visibility</p:attrName>
                                        </p:attrNameLst>
                                      </p:cBhvr>
                                      <p:to>
                                        <p:strVal val="visible"/>
                                      </p:to>
                                    </p:set>
                                    <p:animEffect transition="in" filter="dissolve">
                                      <p:cBhvr>
                                        <p:cTn id="22" dur="500"/>
                                        <p:tgtEl>
                                          <p:spTgt spid="6604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60483">
                                            <p:txEl>
                                              <p:pRg st="2" end="2"/>
                                            </p:txEl>
                                          </p:spTgt>
                                        </p:tgtEl>
                                        <p:attrNameLst>
                                          <p:attrName>style.visibility</p:attrName>
                                        </p:attrNameLst>
                                      </p:cBhvr>
                                      <p:to>
                                        <p:strVal val="visible"/>
                                      </p:to>
                                    </p:set>
                                    <p:anim calcmode="lin" valueType="num">
                                      <p:cBhvr additive="base">
                                        <p:cTn id="27" dur="500" fill="hold"/>
                                        <p:tgtEl>
                                          <p:spTgt spid="660483">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60483">
                                            <p:txEl>
                                              <p:pRg st="2" end="2"/>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660483">
                                            <p:txEl>
                                              <p:pRg st="3" end="3"/>
                                            </p:txEl>
                                          </p:spTgt>
                                        </p:tgtEl>
                                        <p:attrNameLst>
                                          <p:attrName>style.visibility</p:attrName>
                                        </p:attrNameLst>
                                      </p:cBhvr>
                                      <p:to>
                                        <p:strVal val="visible"/>
                                      </p:to>
                                    </p:set>
                                    <p:anim calcmode="lin" valueType="num">
                                      <p:cBhvr additive="base">
                                        <p:cTn id="31" dur="500" fill="hold"/>
                                        <p:tgtEl>
                                          <p:spTgt spid="66048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60483">
                                            <p:txEl>
                                              <p:pRg st="3" end="3"/>
                                            </p:txEl>
                                          </p:spTgt>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660494"/>
                                        </p:tgtEl>
                                        <p:attrNameLst>
                                          <p:attrName>style.visibility</p:attrName>
                                        </p:attrNameLst>
                                      </p:cBhvr>
                                      <p:to>
                                        <p:strVal val="visible"/>
                                      </p:to>
                                    </p:set>
                                    <p:animEffect transition="in" filter="wipe(left)">
                                      <p:cBhvr>
                                        <p:cTn id="36" dur="500"/>
                                        <p:tgtEl>
                                          <p:spTgt spid="660494"/>
                                        </p:tgtEl>
                                      </p:cBhvr>
                                    </p:animEffect>
                                  </p:childTnLst>
                                </p:cTn>
                              </p:par>
                            </p:childTnLst>
                          </p:cTn>
                        </p:par>
                        <p:par>
                          <p:cTn id="37" fill="hold" nodeType="afterGroup">
                            <p:stCondLst>
                              <p:cond delay="1000"/>
                            </p:stCondLst>
                            <p:childTnLst>
                              <p:par>
                                <p:cTn id="38" presetID="9" presetClass="entr" presetSubtype="0" fill="hold" nodeType="afterEffect">
                                  <p:stCondLst>
                                    <p:cond delay="0"/>
                                  </p:stCondLst>
                                  <p:childTnLst>
                                    <p:set>
                                      <p:cBhvr>
                                        <p:cTn id="39" dur="1" fill="hold">
                                          <p:stCondLst>
                                            <p:cond delay="0"/>
                                          </p:stCondLst>
                                        </p:cTn>
                                        <p:tgtEl>
                                          <p:spTgt spid="660495"/>
                                        </p:tgtEl>
                                        <p:attrNameLst>
                                          <p:attrName>style.visibility</p:attrName>
                                        </p:attrNameLst>
                                      </p:cBhvr>
                                      <p:to>
                                        <p:strVal val="visible"/>
                                      </p:to>
                                    </p:set>
                                    <p:animEffect transition="in" filter="dissolve">
                                      <p:cBhvr>
                                        <p:cTn id="40" dur="500"/>
                                        <p:tgtEl>
                                          <p:spTgt spid="660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048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Text Box 2"/>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Power and Resistors</a:t>
            </a:r>
          </a:p>
        </p:txBody>
      </p:sp>
      <p:sp>
        <p:nvSpPr>
          <p:cNvPr id="661507" name="Text Box 3"/>
          <p:cNvSpPr txBox="1">
            <a:spLocks noChangeArrowheads="1"/>
          </p:cNvSpPr>
          <p:nvPr/>
        </p:nvSpPr>
        <p:spPr bwMode="auto">
          <a:xfrm>
            <a:off x="-76200" y="685800"/>
            <a:ext cx="8763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009900"/>
                </a:solidFill>
              </a:rPr>
              <a:t>The charges flowing through a resistor are having their potential energy changed</a:t>
            </a:r>
            <a:endParaRPr lang="en-US" sz="2400">
              <a:solidFill>
                <a:srgbClr val="FF0000"/>
              </a:solidFill>
              <a:sym typeface="Symbol" pitchFamily="18" charset="2"/>
            </a:endParaRPr>
          </a:p>
        </p:txBody>
      </p:sp>
      <p:grpSp>
        <p:nvGrpSpPr>
          <p:cNvPr id="661512" name="Group 8"/>
          <p:cNvGrpSpPr>
            <a:grpSpLocks/>
          </p:cNvGrpSpPr>
          <p:nvPr/>
        </p:nvGrpSpPr>
        <p:grpSpPr bwMode="auto">
          <a:xfrm>
            <a:off x="3124200" y="1676400"/>
            <a:ext cx="1371600" cy="304800"/>
            <a:chOff x="4272" y="3792"/>
            <a:chExt cx="864" cy="192"/>
          </a:xfrm>
        </p:grpSpPr>
        <p:sp>
          <p:nvSpPr>
            <p:cNvPr id="661513" name="Line 9"/>
            <p:cNvSpPr>
              <a:spLocks noChangeShapeType="1"/>
            </p:cNvSpPr>
            <p:nvPr/>
          </p:nvSpPr>
          <p:spPr bwMode="auto">
            <a:xfrm flipV="1">
              <a:off x="4416" y="3792"/>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14" name="Line 10"/>
            <p:cNvSpPr>
              <a:spLocks noChangeShapeType="1"/>
            </p:cNvSpPr>
            <p:nvPr/>
          </p:nvSpPr>
          <p:spPr bwMode="auto">
            <a:xfrm>
              <a:off x="4464"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15" name="Line 11"/>
            <p:cNvSpPr>
              <a:spLocks noChangeShapeType="1"/>
            </p:cNvSpPr>
            <p:nvPr/>
          </p:nvSpPr>
          <p:spPr bwMode="auto">
            <a:xfrm flipH="1">
              <a:off x="4560"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16" name="Line 12"/>
            <p:cNvSpPr>
              <a:spLocks noChangeShapeType="1"/>
            </p:cNvSpPr>
            <p:nvPr/>
          </p:nvSpPr>
          <p:spPr bwMode="auto">
            <a:xfrm>
              <a:off x="4656"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17" name="Line 13"/>
            <p:cNvSpPr>
              <a:spLocks noChangeShapeType="1"/>
            </p:cNvSpPr>
            <p:nvPr/>
          </p:nvSpPr>
          <p:spPr bwMode="auto">
            <a:xfrm flipH="1">
              <a:off x="4752"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18" name="Line 14"/>
            <p:cNvSpPr>
              <a:spLocks noChangeShapeType="1"/>
            </p:cNvSpPr>
            <p:nvPr/>
          </p:nvSpPr>
          <p:spPr bwMode="auto">
            <a:xfrm>
              <a:off x="4848"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19" name="Line 15"/>
            <p:cNvSpPr>
              <a:spLocks noChangeShapeType="1"/>
            </p:cNvSpPr>
            <p:nvPr/>
          </p:nvSpPr>
          <p:spPr bwMode="auto">
            <a:xfrm flipV="1">
              <a:off x="4944" y="3888"/>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20" name="Line 16"/>
            <p:cNvSpPr>
              <a:spLocks noChangeShapeType="1"/>
            </p:cNvSpPr>
            <p:nvPr/>
          </p:nvSpPr>
          <p:spPr bwMode="auto">
            <a:xfrm flipV="1">
              <a:off x="427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21" name="Line 17"/>
            <p:cNvSpPr>
              <a:spLocks noChangeShapeType="1"/>
            </p:cNvSpPr>
            <p:nvPr/>
          </p:nvSpPr>
          <p:spPr bwMode="auto">
            <a:xfrm flipV="1">
              <a:off x="499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aphicFrame>
        <p:nvGraphicFramePr>
          <p:cNvPr id="661523" name="Object 19"/>
          <p:cNvGraphicFramePr>
            <a:graphicFrameLocks noChangeAspect="1"/>
          </p:cNvGraphicFramePr>
          <p:nvPr/>
        </p:nvGraphicFramePr>
        <p:xfrm>
          <a:off x="533400" y="4343400"/>
          <a:ext cx="1189038" cy="857250"/>
        </p:xfrm>
        <a:graphic>
          <a:graphicData uri="http://schemas.openxmlformats.org/presentationml/2006/ole">
            <mc:AlternateContent xmlns:mc="http://schemas.openxmlformats.org/markup-compatibility/2006">
              <mc:Choice xmlns:v="urn:schemas-microsoft-com:vml" Requires="v">
                <p:oleObj name="Equation" r:id="rId2" imgW="482400" imgH="393480" progId="Equation.DSMT4">
                  <p:embed/>
                </p:oleObj>
              </mc:Choice>
              <mc:Fallback>
                <p:oleObj name="Equation" r:id="rId2" imgW="482400" imgH="393480" progId="Equation.DSMT4">
                  <p:embed/>
                  <p:pic>
                    <p:nvPicPr>
                      <p:cNvPr id="0" name="Object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343400"/>
                        <a:ext cx="1189038"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1524" name="Object 20"/>
          <p:cNvGraphicFramePr>
            <a:graphicFrameLocks noChangeAspect="1"/>
          </p:cNvGraphicFramePr>
          <p:nvPr/>
        </p:nvGraphicFramePr>
        <p:xfrm>
          <a:off x="531813" y="2057400"/>
          <a:ext cx="2063750" cy="442913"/>
        </p:xfrm>
        <a:graphic>
          <a:graphicData uri="http://schemas.openxmlformats.org/presentationml/2006/ole">
            <mc:AlternateContent xmlns:mc="http://schemas.openxmlformats.org/markup-compatibility/2006">
              <mc:Choice xmlns:v="urn:schemas-microsoft-com:vml" Requires="v">
                <p:oleObj name="Equation" r:id="rId4" imgW="838080" imgH="203040" progId="Equation.DSMT4">
                  <p:embed/>
                </p:oleObj>
              </mc:Choice>
              <mc:Fallback>
                <p:oleObj name="Equation" r:id="rId4" imgW="838080" imgH="203040" progId="Equation.DSMT4">
                  <p:embed/>
                  <p:pic>
                    <p:nvPicPr>
                      <p:cNvPr id="0"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813" y="2057400"/>
                        <a:ext cx="2063750" cy="442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1525" name="Object 21"/>
          <p:cNvGraphicFramePr>
            <a:graphicFrameLocks noChangeAspect="1"/>
          </p:cNvGraphicFramePr>
          <p:nvPr/>
        </p:nvGraphicFramePr>
        <p:xfrm>
          <a:off x="503238" y="2514600"/>
          <a:ext cx="2219325" cy="858838"/>
        </p:xfrm>
        <a:graphic>
          <a:graphicData uri="http://schemas.openxmlformats.org/presentationml/2006/ole">
            <mc:AlternateContent xmlns:mc="http://schemas.openxmlformats.org/markup-compatibility/2006">
              <mc:Choice xmlns:v="urn:schemas-microsoft-com:vml" Requires="v">
                <p:oleObj name="Equation" r:id="rId6" imgW="901440" imgH="393480" progId="Equation.DSMT4">
                  <p:embed/>
                </p:oleObj>
              </mc:Choice>
              <mc:Fallback>
                <p:oleObj name="Equation" r:id="rId6" imgW="901440" imgH="393480" progId="Equation.DSMT4">
                  <p:embed/>
                  <p:pic>
                    <p:nvPicPr>
                      <p:cNvPr id="0"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3238" y="2514600"/>
                        <a:ext cx="2219325"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61526" name="Oval 22"/>
          <p:cNvSpPr>
            <a:spLocks noChangeArrowheads="1"/>
          </p:cNvSpPr>
          <p:nvPr/>
        </p:nvSpPr>
        <p:spPr bwMode="auto">
          <a:xfrm>
            <a:off x="3124200" y="1676400"/>
            <a:ext cx="228600" cy="228600"/>
          </a:xfrm>
          <a:prstGeom prst="ellipse">
            <a:avLst/>
          </a:prstGeom>
          <a:gradFill rotWithShape="1">
            <a:gsLst>
              <a:gs pos="0">
                <a:srgbClr val="9900CC"/>
              </a:gs>
              <a:gs pos="100000">
                <a:srgbClr val="9900CC">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1527" name="Text Box 23"/>
          <p:cNvSpPr txBox="1">
            <a:spLocks noChangeArrowheads="1"/>
          </p:cNvSpPr>
          <p:nvPr/>
        </p:nvSpPr>
        <p:spPr bwMode="auto">
          <a:xfrm>
            <a:off x="2971800" y="1066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9900CC"/>
                </a:solidFill>
                <a:sym typeface="Symbol" pitchFamily="18" charset="2"/>
              </a:rPr>
              <a:t></a:t>
            </a:r>
            <a:r>
              <a:rPr lang="en-US" sz="2400" b="1" i="1">
                <a:solidFill>
                  <a:srgbClr val="9900CC"/>
                </a:solidFill>
                <a:sym typeface="Symbol" pitchFamily="18" charset="2"/>
              </a:rPr>
              <a:t>Q</a:t>
            </a:r>
            <a:endParaRPr lang="en-US" sz="2400" b="1">
              <a:solidFill>
                <a:srgbClr val="9900CC"/>
              </a:solidFill>
              <a:sym typeface="Symbol" pitchFamily="18" charset="2"/>
            </a:endParaRPr>
          </a:p>
        </p:txBody>
      </p:sp>
      <p:sp>
        <p:nvSpPr>
          <p:cNvPr id="661529" name="Text Box 25"/>
          <p:cNvSpPr txBox="1">
            <a:spLocks noChangeArrowheads="1"/>
          </p:cNvSpPr>
          <p:nvPr/>
        </p:nvSpPr>
        <p:spPr bwMode="auto">
          <a:xfrm>
            <a:off x="3505200" y="2971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009900"/>
                </a:solidFill>
                <a:sym typeface="Symbol" pitchFamily="18" charset="2"/>
              </a:rPr>
              <a:t></a:t>
            </a:r>
            <a:r>
              <a:rPr lang="en-US" sz="2400" b="1" i="1">
                <a:solidFill>
                  <a:srgbClr val="009900"/>
                </a:solidFill>
                <a:sym typeface="Symbol" pitchFamily="18" charset="2"/>
              </a:rPr>
              <a:t>V</a:t>
            </a:r>
            <a:endParaRPr lang="en-US" sz="2400" b="1">
              <a:solidFill>
                <a:srgbClr val="009900"/>
              </a:solidFill>
              <a:sym typeface="Symbol" pitchFamily="18" charset="2"/>
            </a:endParaRPr>
          </a:p>
        </p:txBody>
      </p:sp>
      <p:grpSp>
        <p:nvGrpSpPr>
          <p:cNvPr id="661530" name="Group 26"/>
          <p:cNvGrpSpPr>
            <a:grpSpLocks/>
          </p:cNvGrpSpPr>
          <p:nvPr/>
        </p:nvGrpSpPr>
        <p:grpSpPr bwMode="auto">
          <a:xfrm rot="-5400000">
            <a:off x="3619500" y="2628900"/>
            <a:ext cx="457200" cy="228600"/>
            <a:chOff x="2736" y="1632"/>
            <a:chExt cx="288" cy="144"/>
          </a:xfrm>
        </p:grpSpPr>
        <p:sp>
          <p:nvSpPr>
            <p:cNvPr id="661531" name="Line 27"/>
            <p:cNvSpPr>
              <a:spLocks noChangeShapeType="1"/>
            </p:cNvSpPr>
            <p:nvPr/>
          </p:nvSpPr>
          <p:spPr bwMode="auto">
            <a:xfrm>
              <a:off x="2736" y="1680"/>
              <a:ext cx="28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32" name="Line 28"/>
            <p:cNvSpPr>
              <a:spLocks noChangeShapeType="1"/>
            </p:cNvSpPr>
            <p:nvPr/>
          </p:nvSpPr>
          <p:spPr bwMode="auto">
            <a:xfrm>
              <a:off x="2784" y="1728"/>
              <a:ext cx="1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33" name="Line 29"/>
            <p:cNvSpPr>
              <a:spLocks noChangeShapeType="1"/>
            </p:cNvSpPr>
            <p:nvPr/>
          </p:nvSpPr>
          <p:spPr bwMode="auto">
            <a:xfrm flipV="1">
              <a:off x="2880" y="1632"/>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34" name="Line 30"/>
            <p:cNvSpPr>
              <a:spLocks noChangeShapeType="1"/>
            </p:cNvSpPr>
            <p:nvPr/>
          </p:nvSpPr>
          <p:spPr bwMode="auto">
            <a:xfrm flipV="1">
              <a:off x="2880" y="172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61536" name="Freeform 32"/>
          <p:cNvSpPr>
            <a:spLocks/>
          </p:cNvSpPr>
          <p:nvPr/>
        </p:nvSpPr>
        <p:spPr bwMode="auto">
          <a:xfrm>
            <a:off x="3124200" y="1828800"/>
            <a:ext cx="609600" cy="914400"/>
          </a:xfrm>
          <a:custGeom>
            <a:avLst/>
            <a:gdLst>
              <a:gd name="T0" fmla="*/ 0 w 384"/>
              <a:gd name="T1" fmla="*/ 0 h 576"/>
              <a:gd name="T2" fmla="*/ 0 w 384"/>
              <a:gd name="T3" fmla="*/ 576 h 576"/>
              <a:gd name="T4" fmla="*/ 384 w 384"/>
              <a:gd name="T5" fmla="*/ 576 h 576"/>
            </a:gdLst>
            <a:ahLst/>
            <a:cxnLst>
              <a:cxn ang="0">
                <a:pos x="T0" y="T1"/>
              </a:cxn>
              <a:cxn ang="0">
                <a:pos x="T2" y="T3"/>
              </a:cxn>
              <a:cxn ang="0">
                <a:pos x="T4" y="T5"/>
              </a:cxn>
            </a:cxnLst>
            <a:rect l="0" t="0" r="r" b="b"/>
            <a:pathLst>
              <a:path w="384" h="576">
                <a:moveTo>
                  <a:pt x="0" y="0"/>
                </a:moveTo>
                <a:lnTo>
                  <a:pt x="0" y="576"/>
                </a:lnTo>
                <a:lnTo>
                  <a:pt x="384" y="576"/>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1538" name="Freeform 34"/>
          <p:cNvSpPr>
            <a:spLocks/>
          </p:cNvSpPr>
          <p:nvPr/>
        </p:nvSpPr>
        <p:spPr bwMode="auto">
          <a:xfrm>
            <a:off x="3962400" y="1828800"/>
            <a:ext cx="533400" cy="914400"/>
          </a:xfrm>
          <a:custGeom>
            <a:avLst/>
            <a:gdLst>
              <a:gd name="T0" fmla="*/ 336 w 336"/>
              <a:gd name="T1" fmla="*/ 0 h 576"/>
              <a:gd name="T2" fmla="*/ 336 w 336"/>
              <a:gd name="T3" fmla="*/ 576 h 576"/>
              <a:gd name="T4" fmla="*/ 0 w 336"/>
              <a:gd name="T5" fmla="*/ 576 h 576"/>
            </a:gdLst>
            <a:ahLst/>
            <a:cxnLst>
              <a:cxn ang="0">
                <a:pos x="T0" y="T1"/>
              </a:cxn>
              <a:cxn ang="0">
                <a:pos x="T2" y="T3"/>
              </a:cxn>
              <a:cxn ang="0">
                <a:pos x="T4" y="T5"/>
              </a:cxn>
            </a:cxnLst>
            <a:rect l="0" t="0" r="r" b="b"/>
            <a:pathLst>
              <a:path w="336" h="576">
                <a:moveTo>
                  <a:pt x="336" y="0"/>
                </a:moveTo>
                <a:lnTo>
                  <a:pt x="336" y="576"/>
                </a:lnTo>
                <a:lnTo>
                  <a:pt x="0" y="576"/>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661539" name="Object 35"/>
          <p:cNvGraphicFramePr>
            <a:graphicFrameLocks noChangeAspect="1"/>
          </p:cNvGraphicFramePr>
          <p:nvPr/>
        </p:nvGraphicFramePr>
        <p:xfrm>
          <a:off x="488950" y="5334000"/>
          <a:ext cx="1344613" cy="857250"/>
        </p:xfrm>
        <a:graphic>
          <a:graphicData uri="http://schemas.openxmlformats.org/presentationml/2006/ole">
            <mc:AlternateContent xmlns:mc="http://schemas.openxmlformats.org/markup-compatibility/2006">
              <mc:Choice xmlns:v="urn:schemas-microsoft-com:vml" Requires="v">
                <p:oleObj name="Equation" r:id="rId8" imgW="545760" imgH="393480" progId="Equation.DSMT4">
                  <p:embed/>
                </p:oleObj>
              </mc:Choice>
              <mc:Fallback>
                <p:oleObj name="Equation" r:id="rId8" imgW="545760" imgH="393480" progId="Equation.DSMT4">
                  <p:embed/>
                  <p:pic>
                    <p:nvPicPr>
                      <p:cNvPr id="0" name="Object 3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8950" y="5334000"/>
                        <a:ext cx="1344613"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1540" name="Object 36"/>
          <p:cNvGraphicFramePr>
            <a:graphicFrameLocks noChangeAspect="1"/>
          </p:cNvGraphicFramePr>
          <p:nvPr/>
        </p:nvGraphicFramePr>
        <p:xfrm>
          <a:off x="303213" y="3505200"/>
          <a:ext cx="2159000" cy="858838"/>
        </p:xfrm>
        <a:graphic>
          <a:graphicData uri="http://schemas.openxmlformats.org/presentationml/2006/ole">
            <mc:AlternateContent xmlns:mc="http://schemas.openxmlformats.org/markup-compatibility/2006">
              <mc:Choice xmlns:v="urn:schemas-microsoft-com:vml" Requires="v">
                <p:oleObj name="Equation" r:id="rId10" imgW="876240" imgH="393480" progId="Equation.DSMT4">
                  <p:embed/>
                </p:oleObj>
              </mc:Choice>
              <mc:Fallback>
                <p:oleObj name="Equation" r:id="rId10" imgW="876240" imgH="393480" progId="Equation.DSMT4">
                  <p:embed/>
                  <p:pic>
                    <p:nvPicPr>
                      <p:cNvPr id="0" name="Object 3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3213" y="3505200"/>
                        <a:ext cx="2159000"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1541" name="Object 37"/>
          <p:cNvGraphicFramePr>
            <a:graphicFrameLocks noChangeAspect="1"/>
          </p:cNvGraphicFramePr>
          <p:nvPr/>
        </p:nvGraphicFramePr>
        <p:xfrm>
          <a:off x="3260725" y="3810000"/>
          <a:ext cx="1816100" cy="554038"/>
        </p:xfrm>
        <a:graphic>
          <a:graphicData uri="http://schemas.openxmlformats.org/presentationml/2006/ole">
            <mc:AlternateContent xmlns:mc="http://schemas.openxmlformats.org/markup-compatibility/2006">
              <mc:Choice xmlns:v="urn:schemas-microsoft-com:vml" Requires="v">
                <p:oleObj name="Equation" r:id="rId12" imgW="736560" imgH="253800" progId="Equation.DSMT4">
                  <p:embed/>
                </p:oleObj>
              </mc:Choice>
              <mc:Fallback>
                <p:oleObj name="Equation" r:id="rId12" imgW="736560" imgH="253800" progId="Equation.DSMT4">
                  <p:embed/>
                  <p:pic>
                    <p:nvPicPr>
                      <p:cNvPr id="0" name="Object 3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60725" y="3810000"/>
                        <a:ext cx="1816100" cy="554038"/>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1542" name="Object 38"/>
          <p:cNvGraphicFramePr>
            <a:graphicFrameLocks noChangeAspect="1"/>
          </p:cNvGraphicFramePr>
          <p:nvPr/>
        </p:nvGraphicFramePr>
        <p:xfrm>
          <a:off x="3124200" y="4724400"/>
          <a:ext cx="1376363" cy="387350"/>
        </p:xfrm>
        <a:graphic>
          <a:graphicData uri="http://schemas.openxmlformats.org/presentationml/2006/ole">
            <mc:AlternateContent xmlns:mc="http://schemas.openxmlformats.org/markup-compatibility/2006">
              <mc:Choice xmlns:v="urn:schemas-microsoft-com:vml" Requires="v">
                <p:oleObj name="Equation" r:id="rId14" imgW="558720" imgH="177480" progId="Equation.DSMT4">
                  <p:embed/>
                </p:oleObj>
              </mc:Choice>
              <mc:Fallback>
                <p:oleObj name="Equation" r:id="rId14" imgW="558720" imgH="177480" progId="Equation.DSMT4">
                  <p:embed/>
                  <p:pic>
                    <p:nvPicPr>
                      <p:cNvPr id="0" name="Object 3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24200" y="4724400"/>
                        <a:ext cx="1376363"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61543" name="Object 39"/>
          <p:cNvGraphicFramePr>
            <a:graphicFrameLocks noChangeAspect="1"/>
          </p:cNvGraphicFramePr>
          <p:nvPr/>
        </p:nvGraphicFramePr>
        <p:xfrm>
          <a:off x="2727325" y="5638800"/>
          <a:ext cx="2755900" cy="996950"/>
        </p:xfrm>
        <a:graphic>
          <a:graphicData uri="http://schemas.openxmlformats.org/presentationml/2006/ole">
            <mc:AlternateContent xmlns:mc="http://schemas.openxmlformats.org/markup-compatibility/2006">
              <mc:Choice xmlns:v="urn:schemas-microsoft-com:vml" Requires="v">
                <p:oleObj name="Equation" r:id="rId16" imgW="1117440" imgH="457200" progId="Equation.DSMT4">
                  <p:embed/>
                </p:oleObj>
              </mc:Choice>
              <mc:Fallback>
                <p:oleObj name="Equation" r:id="rId16" imgW="1117440" imgH="457200" progId="Equation.DSMT4">
                  <p:embed/>
                  <p:pic>
                    <p:nvPicPr>
                      <p:cNvPr id="0" name="Object 3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27325" y="5638800"/>
                        <a:ext cx="2755900" cy="996950"/>
                      </a:xfrm>
                      <a:prstGeom prst="rect">
                        <a:avLst/>
                      </a:prstGeom>
                      <a:noFill/>
                      <a:ln w="38100" cap="rnd">
                        <a:solidFill>
                          <a:srgbClr val="FF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61544" name="Text Box 40"/>
          <p:cNvSpPr txBox="1">
            <a:spLocks noChangeArrowheads="1"/>
          </p:cNvSpPr>
          <p:nvPr/>
        </p:nvSpPr>
        <p:spPr bwMode="auto">
          <a:xfrm>
            <a:off x="4953000" y="1219200"/>
            <a:ext cx="3886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chemeClr val="accent2"/>
                </a:solidFill>
              </a:rPr>
              <a:t>Where is the energy going?</a:t>
            </a:r>
          </a:p>
          <a:p>
            <a:pPr eaLnBrk="1" hangingPunct="1">
              <a:buFontTx/>
              <a:buChar char="•"/>
            </a:pPr>
            <a:r>
              <a:rPr lang="en-US" sz="2400">
                <a:solidFill>
                  <a:schemeClr val="accent2"/>
                </a:solidFill>
              </a:rPr>
              <a:t>The charge carriers are bumping against atoms</a:t>
            </a:r>
          </a:p>
          <a:p>
            <a:pPr eaLnBrk="1" hangingPunct="1">
              <a:buFontTx/>
              <a:buChar char="•"/>
            </a:pPr>
            <a:r>
              <a:rPr lang="en-US" sz="2400">
                <a:solidFill>
                  <a:schemeClr val="accent2"/>
                </a:solidFill>
              </a:rPr>
              <a:t>They heat the resistor up</a:t>
            </a:r>
            <a:endParaRPr lang="en-US" sz="2400">
              <a:solidFill>
                <a:schemeClr val="accent2"/>
              </a:solidFill>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1507">
                                            <p:txEl>
                                              <p:pRg st="0" end="0"/>
                                            </p:txEl>
                                          </p:spTgt>
                                        </p:tgtEl>
                                        <p:attrNameLst>
                                          <p:attrName>style.visibility</p:attrName>
                                        </p:attrNameLst>
                                      </p:cBhvr>
                                      <p:to>
                                        <p:strVal val="visible"/>
                                      </p:to>
                                    </p:set>
                                    <p:anim calcmode="lin" valueType="num">
                                      <p:cBhvr additive="base">
                                        <p:cTn id="7" dur="500" fill="hold"/>
                                        <p:tgtEl>
                                          <p:spTgt spid="66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61526"/>
                                        </p:tgtEl>
                                        <p:attrNameLst>
                                          <p:attrName>style.visibility</p:attrName>
                                        </p:attrNameLst>
                                      </p:cBhvr>
                                      <p:to>
                                        <p:strVal val="visible"/>
                                      </p:to>
                                    </p:set>
                                    <p:anim calcmode="lin" valueType="num">
                                      <p:cBhvr>
                                        <p:cTn id="13" dur="500" fill="hold"/>
                                        <p:tgtEl>
                                          <p:spTgt spid="661526"/>
                                        </p:tgtEl>
                                        <p:attrNameLst>
                                          <p:attrName>ppt_w</p:attrName>
                                        </p:attrNameLst>
                                      </p:cBhvr>
                                      <p:tavLst>
                                        <p:tav tm="0">
                                          <p:val>
                                            <p:fltVal val="0"/>
                                          </p:val>
                                        </p:tav>
                                        <p:tav tm="100000">
                                          <p:val>
                                            <p:strVal val="#ppt_w"/>
                                          </p:val>
                                        </p:tav>
                                      </p:tavLst>
                                    </p:anim>
                                    <p:anim calcmode="lin" valueType="num">
                                      <p:cBhvr>
                                        <p:cTn id="14" dur="500" fill="hold"/>
                                        <p:tgtEl>
                                          <p:spTgt spid="661526"/>
                                        </p:tgtEl>
                                        <p:attrNameLst>
                                          <p:attrName>ppt_h</p:attrName>
                                        </p:attrNameLst>
                                      </p:cBhvr>
                                      <p:tavLst>
                                        <p:tav tm="0">
                                          <p:val>
                                            <p:fltVal val="0"/>
                                          </p:val>
                                        </p:tav>
                                        <p:tav tm="100000">
                                          <p:val>
                                            <p:strVal val="#ppt_h"/>
                                          </p:val>
                                        </p:tav>
                                      </p:tavLst>
                                    </p:anim>
                                  </p:childTnLst>
                                </p:cTn>
                              </p:par>
                            </p:childTnLst>
                          </p:cTn>
                        </p:par>
                        <p:par>
                          <p:cTn id="15" fill="hold" nodeType="afterGroup">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661527"/>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63" presetClass="path" presetSubtype="0" accel="50000" decel="50000" fill="hold" grpId="1" nodeType="clickEffect">
                                  <p:stCondLst>
                                    <p:cond delay="0"/>
                                  </p:stCondLst>
                                  <p:childTnLst>
                                    <p:animMotion origin="layout" path="M 3.33333E-6 1.11111E-6 L 0.125 1.11111E-6 " pathEditMode="relative" rAng="0" ptsTypes="AA">
                                      <p:cBhvr>
                                        <p:cTn id="21" dur="2000" fill="hold"/>
                                        <p:tgtEl>
                                          <p:spTgt spid="661526"/>
                                        </p:tgtEl>
                                        <p:attrNameLst>
                                          <p:attrName>ppt_x</p:attrName>
                                          <p:attrName>ppt_y</p:attrName>
                                        </p:attrNameLst>
                                      </p:cBhvr>
                                      <p:rCtr x="6250" y="0"/>
                                    </p:animMotion>
                                  </p:childTnLst>
                                </p:cTn>
                              </p:par>
                              <p:par>
                                <p:cTn id="22" presetID="63" presetClass="path" presetSubtype="0" accel="50000" decel="50000" fill="hold" grpId="1" nodeType="withEffect">
                                  <p:stCondLst>
                                    <p:cond delay="0"/>
                                  </p:stCondLst>
                                  <p:childTnLst>
                                    <p:animMotion origin="layout" path="M 3.33333E-6 -1.11111E-6 L 0.125 -1.11111E-6 " pathEditMode="relative" rAng="0" ptsTypes="AA">
                                      <p:cBhvr>
                                        <p:cTn id="23" dur="2000" fill="hold"/>
                                        <p:tgtEl>
                                          <p:spTgt spid="661527"/>
                                        </p:tgtEl>
                                        <p:attrNameLst>
                                          <p:attrName>ppt_x</p:attrName>
                                          <p:attrName>ppt_y</p:attrName>
                                        </p:attrNameLst>
                                      </p:cBhvr>
                                      <p:rCtr x="6250" y="0"/>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661524"/>
                                        </p:tgtEl>
                                        <p:attrNameLst>
                                          <p:attrName>style.visibility</p:attrName>
                                        </p:attrNameLst>
                                      </p:cBhvr>
                                      <p:to>
                                        <p:strVal val="visible"/>
                                      </p:to>
                                    </p:set>
                                    <p:animEffect transition="in" filter="dissolve">
                                      <p:cBhvr>
                                        <p:cTn id="28" dur="500"/>
                                        <p:tgtEl>
                                          <p:spTgt spid="66152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661525"/>
                                        </p:tgtEl>
                                        <p:attrNameLst>
                                          <p:attrName>style.visibility</p:attrName>
                                        </p:attrNameLst>
                                      </p:cBhvr>
                                      <p:to>
                                        <p:strVal val="visible"/>
                                      </p:to>
                                    </p:set>
                                    <p:animEffect transition="in" filter="dissolve">
                                      <p:cBhvr>
                                        <p:cTn id="33" dur="500"/>
                                        <p:tgtEl>
                                          <p:spTgt spid="66152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661540"/>
                                        </p:tgtEl>
                                        <p:attrNameLst>
                                          <p:attrName>style.visibility</p:attrName>
                                        </p:attrNameLst>
                                      </p:cBhvr>
                                      <p:to>
                                        <p:strVal val="visible"/>
                                      </p:to>
                                    </p:set>
                                    <p:animEffect transition="in" filter="dissolve">
                                      <p:cBhvr>
                                        <p:cTn id="38" dur="500"/>
                                        <p:tgtEl>
                                          <p:spTgt spid="66154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661523"/>
                                        </p:tgtEl>
                                        <p:attrNameLst>
                                          <p:attrName>style.visibility</p:attrName>
                                        </p:attrNameLst>
                                      </p:cBhvr>
                                      <p:to>
                                        <p:strVal val="visible"/>
                                      </p:to>
                                    </p:set>
                                    <p:animEffect transition="in" filter="dissolve">
                                      <p:cBhvr>
                                        <p:cTn id="43" dur="500"/>
                                        <p:tgtEl>
                                          <p:spTgt spid="661523"/>
                                        </p:tgtEl>
                                      </p:cBhvr>
                                    </p:animEffect>
                                  </p:childTnLst>
                                </p:cTn>
                              </p:par>
                            </p:childTnLst>
                          </p:cTn>
                        </p:par>
                        <p:par>
                          <p:cTn id="44" fill="hold" nodeType="afterGroup">
                            <p:stCondLst>
                              <p:cond delay="500"/>
                            </p:stCondLst>
                            <p:childTnLst>
                              <p:par>
                                <p:cTn id="45" presetID="9" presetClass="entr" presetSubtype="0" fill="hold" nodeType="afterEffect">
                                  <p:stCondLst>
                                    <p:cond delay="0"/>
                                  </p:stCondLst>
                                  <p:childTnLst>
                                    <p:set>
                                      <p:cBhvr>
                                        <p:cTn id="46" dur="1" fill="hold">
                                          <p:stCondLst>
                                            <p:cond delay="0"/>
                                          </p:stCondLst>
                                        </p:cTn>
                                        <p:tgtEl>
                                          <p:spTgt spid="661539"/>
                                        </p:tgtEl>
                                        <p:attrNameLst>
                                          <p:attrName>style.visibility</p:attrName>
                                        </p:attrNameLst>
                                      </p:cBhvr>
                                      <p:to>
                                        <p:strVal val="visible"/>
                                      </p:to>
                                    </p:set>
                                    <p:animEffect transition="in" filter="dissolve">
                                      <p:cBhvr>
                                        <p:cTn id="47" dur="500"/>
                                        <p:tgtEl>
                                          <p:spTgt spid="66153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661541"/>
                                        </p:tgtEl>
                                        <p:attrNameLst>
                                          <p:attrName>style.visibility</p:attrName>
                                        </p:attrNameLst>
                                      </p:cBhvr>
                                      <p:to>
                                        <p:strVal val="visible"/>
                                      </p:to>
                                    </p:set>
                                    <p:animEffect transition="in" filter="dissolve">
                                      <p:cBhvr>
                                        <p:cTn id="52" dur="500"/>
                                        <p:tgtEl>
                                          <p:spTgt spid="66154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661542"/>
                                        </p:tgtEl>
                                        <p:attrNameLst>
                                          <p:attrName>style.visibility</p:attrName>
                                        </p:attrNameLst>
                                      </p:cBhvr>
                                      <p:to>
                                        <p:strVal val="visible"/>
                                      </p:to>
                                    </p:set>
                                    <p:animEffect transition="in" filter="dissolve">
                                      <p:cBhvr>
                                        <p:cTn id="57" dur="500"/>
                                        <p:tgtEl>
                                          <p:spTgt spid="66154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661543"/>
                                        </p:tgtEl>
                                        <p:attrNameLst>
                                          <p:attrName>style.visibility</p:attrName>
                                        </p:attrNameLst>
                                      </p:cBhvr>
                                      <p:to>
                                        <p:strVal val="visible"/>
                                      </p:to>
                                    </p:set>
                                    <p:animEffect transition="in" filter="dissolve">
                                      <p:cBhvr>
                                        <p:cTn id="62" dur="500"/>
                                        <p:tgtEl>
                                          <p:spTgt spid="66154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61544">
                                            <p:txEl>
                                              <p:pRg st="0" end="0"/>
                                            </p:txEl>
                                          </p:spTgt>
                                        </p:tgtEl>
                                        <p:attrNameLst>
                                          <p:attrName>style.visibility</p:attrName>
                                        </p:attrNameLst>
                                      </p:cBhvr>
                                      <p:to>
                                        <p:strVal val="visible"/>
                                      </p:to>
                                    </p:set>
                                    <p:anim calcmode="lin" valueType="num">
                                      <p:cBhvr additive="base">
                                        <p:cTn id="67" dur="500" fill="hold"/>
                                        <p:tgtEl>
                                          <p:spTgt spid="661544">
                                            <p:txEl>
                                              <p:pRg st="0" end="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66154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661544">
                                            <p:txEl>
                                              <p:pRg st="1" end="1"/>
                                            </p:txEl>
                                          </p:spTgt>
                                        </p:tgtEl>
                                        <p:attrNameLst>
                                          <p:attrName>style.visibility</p:attrName>
                                        </p:attrNameLst>
                                      </p:cBhvr>
                                      <p:to>
                                        <p:strVal val="visible"/>
                                      </p:to>
                                    </p:set>
                                    <p:anim calcmode="lin" valueType="num">
                                      <p:cBhvr additive="base">
                                        <p:cTn id="73" dur="500" fill="hold"/>
                                        <p:tgtEl>
                                          <p:spTgt spid="661544">
                                            <p:txEl>
                                              <p:pRg st="1" end="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66154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661544">
                                            <p:txEl>
                                              <p:pRg st="2" end="2"/>
                                            </p:txEl>
                                          </p:spTgt>
                                        </p:tgtEl>
                                        <p:attrNameLst>
                                          <p:attrName>style.visibility</p:attrName>
                                        </p:attrNameLst>
                                      </p:cBhvr>
                                      <p:to>
                                        <p:strVal val="visible"/>
                                      </p:to>
                                    </p:set>
                                    <p:anim calcmode="lin" valueType="num">
                                      <p:cBhvr additive="base">
                                        <p:cTn id="79" dur="500" fill="hold"/>
                                        <p:tgtEl>
                                          <p:spTgt spid="661544">
                                            <p:txEl>
                                              <p:pRg st="2" end="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66154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1507" grpId="0" build="p"/>
      <p:bldP spid="661526" grpId="0" animBg="1"/>
      <p:bldP spid="661526" grpId="1" animBg="1"/>
      <p:bldP spid="661527" grpId="0"/>
      <p:bldP spid="661527" grpId="1"/>
      <p:bldP spid="66154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4173339246"/>
              </p:ext>
            </p:extLst>
          </p:nvPr>
        </p:nvGraphicFramePr>
        <p:xfrm>
          <a:off x="609600" y="304800"/>
          <a:ext cx="7749796" cy="4038600"/>
        </p:xfrm>
        <a:graphic>
          <a:graphicData uri="http://schemas.openxmlformats.org/presentationml/2006/ole">
            <mc:AlternateContent xmlns:mc="http://schemas.openxmlformats.org/markup-compatibility/2006">
              <mc:Choice xmlns:v="urn:schemas-microsoft-com:vml" Requires="v">
                <p:oleObj name="Document" r:id="rId2" imgW="5494170" imgH="2860241" progId="Word.Document.12">
                  <p:embed/>
                </p:oleObj>
              </mc:Choice>
              <mc:Fallback>
                <p:oleObj name="Document" r:id="rId2" imgW="5494170" imgH="2860241" progId="Word.Document.12">
                  <p:embed/>
                  <p:pic>
                    <p:nvPicPr>
                      <p:cNvPr id="0" name=""/>
                      <p:cNvPicPr/>
                      <p:nvPr/>
                    </p:nvPicPr>
                    <p:blipFill>
                      <a:blip r:embed="rId3"/>
                      <a:stretch>
                        <a:fillRect/>
                      </a:stretch>
                    </p:blipFill>
                    <p:spPr>
                      <a:xfrm>
                        <a:off x="609600" y="304800"/>
                        <a:ext cx="7749796" cy="4038600"/>
                      </a:xfrm>
                      <a:prstGeom prst="rect">
                        <a:avLst/>
                      </a:prstGeom>
                    </p:spPr>
                  </p:pic>
                </p:oleObj>
              </mc:Fallback>
            </mc:AlternateContent>
          </a:graphicData>
        </a:graphic>
      </p:graphicFrame>
    </p:spTree>
    <p:extLst>
      <p:ext uri="{BB962C8B-B14F-4D97-AF65-F5344CB8AC3E}">
        <p14:creationId xmlns:p14="http://schemas.microsoft.com/office/powerpoint/2010/main" val="3465776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Text Box 2"/>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Sample Problem</a:t>
            </a:r>
          </a:p>
        </p:txBody>
      </p:sp>
      <p:sp>
        <p:nvSpPr>
          <p:cNvPr id="680968" name="Text Box 8"/>
          <p:cNvSpPr txBox="1">
            <a:spLocks noChangeArrowheads="1"/>
          </p:cNvSpPr>
          <p:nvPr/>
        </p:nvSpPr>
        <p:spPr bwMode="auto">
          <a:xfrm>
            <a:off x="304800" y="762000"/>
            <a:ext cx="5638800" cy="3013075"/>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a:t>Two “resistors” are connected to the same 120 V circuit, but consume different amounts of power.  Which one has the larger resistance, and how much larger?</a:t>
            </a:r>
            <a:endParaRPr lang="en-US" sz="2400">
              <a:sym typeface="Symbol" pitchFamily="18" charset="2"/>
            </a:endParaRPr>
          </a:p>
          <a:p>
            <a:r>
              <a:rPr lang="en-US" sz="2400">
                <a:sym typeface="Symbol" pitchFamily="18" charset="2"/>
              </a:rPr>
              <a:t>A) The 50 W has twice the resistance</a:t>
            </a:r>
          </a:p>
          <a:p>
            <a:r>
              <a:rPr lang="en-US" sz="2400">
                <a:sym typeface="Symbol" pitchFamily="18" charset="2"/>
              </a:rPr>
              <a:t>B) The 50 W has four times the resistance</a:t>
            </a:r>
          </a:p>
          <a:p>
            <a:r>
              <a:rPr lang="en-US" sz="2400">
                <a:sym typeface="Symbol" pitchFamily="18" charset="2"/>
              </a:rPr>
              <a:t>C) The 100 W has twice the resistance</a:t>
            </a:r>
          </a:p>
          <a:p>
            <a:r>
              <a:rPr lang="en-US" sz="2400">
                <a:sym typeface="Symbol" pitchFamily="18" charset="2"/>
              </a:rPr>
              <a:t>D) The 100 W has four times the resistance</a:t>
            </a:r>
          </a:p>
        </p:txBody>
      </p:sp>
      <p:grpSp>
        <p:nvGrpSpPr>
          <p:cNvPr id="680969" name="Group 9"/>
          <p:cNvGrpSpPr>
            <a:grpSpLocks/>
          </p:cNvGrpSpPr>
          <p:nvPr/>
        </p:nvGrpSpPr>
        <p:grpSpPr bwMode="auto">
          <a:xfrm>
            <a:off x="7315200" y="1981200"/>
            <a:ext cx="1371600" cy="304800"/>
            <a:chOff x="4272" y="3792"/>
            <a:chExt cx="864" cy="192"/>
          </a:xfrm>
        </p:grpSpPr>
        <p:sp>
          <p:nvSpPr>
            <p:cNvPr id="680970" name="Line 10"/>
            <p:cNvSpPr>
              <a:spLocks noChangeShapeType="1"/>
            </p:cNvSpPr>
            <p:nvPr/>
          </p:nvSpPr>
          <p:spPr bwMode="auto">
            <a:xfrm flipV="1">
              <a:off x="4416" y="3792"/>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1" name="Line 11"/>
            <p:cNvSpPr>
              <a:spLocks noChangeShapeType="1"/>
            </p:cNvSpPr>
            <p:nvPr/>
          </p:nvSpPr>
          <p:spPr bwMode="auto">
            <a:xfrm>
              <a:off x="4464"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2" name="Line 12"/>
            <p:cNvSpPr>
              <a:spLocks noChangeShapeType="1"/>
            </p:cNvSpPr>
            <p:nvPr/>
          </p:nvSpPr>
          <p:spPr bwMode="auto">
            <a:xfrm flipH="1">
              <a:off x="4560"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3" name="Line 13"/>
            <p:cNvSpPr>
              <a:spLocks noChangeShapeType="1"/>
            </p:cNvSpPr>
            <p:nvPr/>
          </p:nvSpPr>
          <p:spPr bwMode="auto">
            <a:xfrm>
              <a:off x="4656"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4" name="Line 14"/>
            <p:cNvSpPr>
              <a:spLocks noChangeShapeType="1"/>
            </p:cNvSpPr>
            <p:nvPr/>
          </p:nvSpPr>
          <p:spPr bwMode="auto">
            <a:xfrm flipH="1">
              <a:off x="4752"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5" name="Line 15"/>
            <p:cNvSpPr>
              <a:spLocks noChangeShapeType="1"/>
            </p:cNvSpPr>
            <p:nvPr/>
          </p:nvSpPr>
          <p:spPr bwMode="auto">
            <a:xfrm>
              <a:off x="4848"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6" name="Line 16"/>
            <p:cNvSpPr>
              <a:spLocks noChangeShapeType="1"/>
            </p:cNvSpPr>
            <p:nvPr/>
          </p:nvSpPr>
          <p:spPr bwMode="auto">
            <a:xfrm flipV="1">
              <a:off x="4944" y="3888"/>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7" name="Line 17"/>
            <p:cNvSpPr>
              <a:spLocks noChangeShapeType="1"/>
            </p:cNvSpPr>
            <p:nvPr/>
          </p:nvSpPr>
          <p:spPr bwMode="auto">
            <a:xfrm flipV="1">
              <a:off x="427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78" name="Line 18"/>
            <p:cNvSpPr>
              <a:spLocks noChangeShapeType="1"/>
            </p:cNvSpPr>
            <p:nvPr/>
          </p:nvSpPr>
          <p:spPr bwMode="auto">
            <a:xfrm flipV="1">
              <a:off x="499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80980" name="Text Box 20"/>
          <p:cNvSpPr txBox="1">
            <a:spLocks noChangeArrowheads="1"/>
          </p:cNvSpPr>
          <p:nvPr/>
        </p:nvSpPr>
        <p:spPr bwMode="auto">
          <a:xfrm>
            <a:off x="7239000" y="32766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009900"/>
                </a:solidFill>
                <a:sym typeface="Symbol" pitchFamily="18" charset="2"/>
              </a:rPr>
              <a:t></a:t>
            </a:r>
            <a:r>
              <a:rPr lang="en-US" sz="2400" b="1" i="1">
                <a:solidFill>
                  <a:srgbClr val="009900"/>
                </a:solidFill>
                <a:sym typeface="Symbol" pitchFamily="18" charset="2"/>
              </a:rPr>
              <a:t>V = </a:t>
            </a:r>
            <a:r>
              <a:rPr lang="en-US" sz="2400" b="1">
                <a:solidFill>
                  <a:srgbClr val="009900"/>
                </a:solidFill>
                <a:sym typeface="Symbol" pitchFamily="18" charset="2"/>
              </a:rPr>
              <a:t>120 V</a:t>
            </a:r>
          </a:p>
        </p:txBody>
      </p:sp>
      <p:grpSp>
        <p:nvGrpSpPr>
          <p:cNvPr id="680981" name="Group 21"/>
          <p:cNvGrpSpPr>
            <a:grpSpLocks/>
          </p:cNvGrpSpPr>
          <p:nvPr/>
        </p:nvGrpSpPr>
        <p:grpSpPr bwMode="auto">
          <a:xfrm rot="-5400000">
            <a:off x="7810500" y="2933700"/>
            <a:ext cx="457200" cy="228600"/>
            <a:chOff x="2736" y="1632"/>
            <a:chExt cx="288" cy="144"/>
          </a:xfrm>
        </p:grpSpPr>
        <p:sp>
          <p:nvSpPr>
            <p:cNvPr id="680982" name="Line 22"/>
            <p:cNvSpPr>
              <a:spLocks noChangeShapeType="1"/>
            </p:cNvSpPr>
            <p:nvPr/>
          </p:nvSpPr>
          <p:spPr bwMode="auto">
            <a:xfrm>
              <a:off x="2736" y="1680"/>
              <a:ext cx="28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3" name="Line 23"/>
            <p:cNvSpPr>
              <a:spLocks noChangeShapeType="1"/>
            </p:cNvSpPr>
            <p:nvPr/>
          </p:nvSpPr>
          <p:spPr bwMode="auto">
            <a:xfrm>
              <a:off x="2784" y="1728"/>
              <a:ext cx="19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4" name="Line 24"/>
            <p:cNvSpPr>
              <a:spLocks noChangeShapeType="1"/>
            </p:cNvSpPr>
            <p:nvPr/>
          </p:nvSpPr>
          <p:spPr bwMode="auto">
            <a:xfrm flipV="1">
              <a:off x="2880" y="1632"/>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5" name="Line 25"/>
            <p:cNvSpPr>
              <a:spLocks noChangeShapeType="1"/>
            </p:cNvSpPr>
            <p:nvPr/>
          </p:nvSpPr>
          <p:spPr bwMode="auto">
            <a:xfrm flipV="1">
              <a:off x="2880" y="172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80986" name="Freeform 26"/>
          <p:cNvSpPr>
            <a:spLocks/>
          </p:cNvSpPr>
          <p:nvPr/>
        </p:nvSpPr>
        <p:spPr bwMode="auto">
          <a:xfrm>
            <a:off x="7315200" y="990600"/>
            <a:ext cx="609600" cy="2057400"/>
          </a:xfrm>
          <a:custGeom>
            <a:avLst/>
            <a:gdLst>
              <a:gd name="T0" fmla="*/ 0 w 384"/>
              <a:gd name="T1" fmla="*/ 0 h 576"/>
              <a:gd name="T2" fmla="*/ 0 w 384"/>
              <a:gd name="T3" fmla="*/ 576 h 576"/>
              <a:gd name="T4" fmla="*/ 384 w 384"/>
              <a:gd name="T5" fmla="*/ 576 h 576"/>
            </a:gdLst>
            <a:ahLst/>
            <a:cxnLst>
              <a:cxn ang="0">
                <a:pos x="T0" y="T1"/>
              </a:cxn>
              <a:cxn ang="0">
                <a:pos x="T2" y="T3"/>
              </a:cxn>
              <a:cxn ang="0">
                <a:pos x="T4" y="T5"/>
              </a:cxn>
            </a:cxnLst>
            <a:rect l="0" t="0" r="r" b="b"/>
            <a:pathLst>
              <a:path w="384" h="576">
                <a:moveTo>
                  <a:pt x="0" y="0"/>
                </a:moveTo>
                <a:lnTo>
                  <a:pt x="0" y="576"/>
                </a:lnTo>
                <a:lnTo>
                  <a:pt x="384" y="576"/>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87" name="Freeform 27"/>
          <p:cNvSpPr>
            <a:spLocks/>
          </p:cNvSpPr>
          <p:nvPr/>
        </p:nvSpPr>
        <p:spPr bwMode="auto">
          <a:xfrm>
            <a:off x="8153400" y="990600"/>
            <a:ext cx="533400" cy="2057400"/>
          </a:xfrm>
          <a:custGeom>
            <a:avLst/>
            <a:gdLst>
              <a:gd name="T0" fmla="*/ 336 w 336"/>
              <a:gd name="T1" fmla="*/ 0 h 576"/>
              <a:gd name="T2" fmla="*/ 336 w 336"/>
              <a:gd name="T3" fmla="*/ 576 h 576"/>
              <a:gd name="T4" fmla="*/ 0 w 336"/>
              <a:gd name="T5" fmla="*/ 576 h 576"/>
            </a:gdLst>
            <a:ahLst/>
            <a:cxnLst>
              <a:cxn ang="0">
                <a:pos x="T0" y="T1"/>
              </a:cxn>
              <a:cxn ang="0">
                <a:pos x="T2" y="T3"/>
              </a:cxn>
              <a:cxn ang="0">
                <a:pos x="T4" y="T5"/>
              </a:cxn>
            </a:cxnLst>
            <a:rect l="0" t="0" r="r" b="b"/>
            <a:pathLst>
              <a:path w="336" h="576">
                <a:moveTo>
                  <a:pt x="336" y="0"/>
                </a:moveTo>
                <a:lnTo>
                  <a:pt x="336" y="576"/>
                </a:lnTo>
                <a:lnTo>
                  <a:pt x="0" y="576"/>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680989" name="Object 29"/>
          <p:cNvGraphicFramePr>
            <a:graphicFrameLocks noChangeAspect="1"/>
          </p:cNvGraphicFramePr>
          <p:nvPr/>
        </p:nvGraphicFramePr>
        <p:xfrm>
          <a:off x="214313" y="3733800"/>
          <a:ext cx="2754312" cy="996950"/>
        </p:xfrm>
        <a:graphic>
          <a:graphicData uri="http://schemas.openxmlformats.org/presentationml/2006/ole">
            <mc:AlternateContent xmlns:mc="http://schemas.openxmlformats.org/markup-compatibility/2006">
              <mc:Choice xmlns:v="urn:schemas-microsoft-com:vml" Requires="v">
                <p:oleObj name="Equation" r:id="rId3" imgW="1117440" imgH="457200" progId="Equation.DSMT4">
                  <p:embed/>
                </p:oleObj>
              </mc:Choice>
              <mc:Fallback>
                <p:oleObj name="Equation" r:id="rId3" imgW="1117440" imgH="457200" progId="Equation.DSMT4">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3733800"/>
                        <a:ext cx="2754312"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80990" name="Group 30"/>
          <p:cNvGrpSpPr>
            <a:grpSpLocks/>
          </p:cNvGrpSpPr>
          <p:nvPr/>
        </p:nvGrpSpPr>
        <p:grpSpPr bwMode="auto">
          <a:xfrm>
            <a:off x="7315200" y="838200"/>
            <a:ext cx="1371600" cy="304800"/>
            <a:chOff x="4272" y="3792"/>
            <a:chExt cx="864" cy="192"/>
          </a:xfrm>
        </p:grpSpPr>
        <p:sp>
          <p:nvSpPr>
            <p:cNvPr id="680991" name="Line 31"/>
            <p:cNvSpPr>
              <a:spLocks noChangeShapeType="1"/>
            </p:cNvSpPr>
            <p:nvPr/>
          </p:nvSpPr>
          <p:spPr bwMode="auto">
            <a:xfrm flipV="1">
              <a:off x="4416" y="3792"/>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2" name="Line 32"/>
            <p:cNvSpPr>
              <a:spLocks noChangeShapeType="1"/>
            </p:cNvSpPr>
            <p:nvPr/>
          </p:nvSpPr>
          <p:spPr bwMode="auto">
            <a:xfrm>
              <a:off x="4464"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3" name="Line 33"/>
            <p:cNvSpPr>
              <a:spLocks noChangeShapeType="1"/>
            </p:cNvSpPr>
            <p:nvPr/>
          </p:nvSpPr>
          <p:spPr bwMode="auto">
            <a:xfrm flipH="1">
              <a:off x="4560"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4" name="Line 34"/>
            <p:cNvSpPr>
              <a:spLocks noChangeShapeType="1"/>
            </p:cNvSpPr>
            <p:nvPr/>
          </p:nvSpPr>
          <p:spPr bwMode="auto">
            <a:xfrm>
              <a:off x="4656"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5" name="Line 35"/>
            <p:cNvSpPr>
              <a:spLocks noChangeShapeType="1"/>
            </p:cNvSpPr>
            <p:nvPr/>
          </p:nvSpPr>
          <p:spPr bwMode="auto">
            <a:xfrm flipH="1">
              <a:off x="4752"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6" name="Line 36"/>
            <p:cNvSpPr>
              <a:spLocks noChangeShapeType="1"/>
            </p:cNvSpPr>
            <p:nvPr/>
          </p:nvSpPr>
          <p:spPr bwMode="auto">
            <a:xfrm>
              <a:off x="4848"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7" name="Line 37"/>
            <p:cNvSpPr>
              <a:spLocks noChangeShapeType="1"/>
            </p:cNvSpPr>
            <p:nvPr/>
          </p:nvSpPr>
          <p:spPr bwMode="auto">
            <a:xfrm flipV="1">
              <a:off x="4944" y="3888"/>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8" name="Line 38"/>
            <p:cNvSpPr>
              <a:spLocks noChangeShapeType="1"/>
            </p:cNvSpPr>
            <p:nvPr/>
          </p:nvSpPr>
          <p:spPr bwMode="auto">
            <a:xfrm flipV="1">
              <a:off x="427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0999" name="Line 39"/>
            <p:cNvSpPr>
              <a:spLocks noChangeShapeType="1"/>
            </p:cNvSpPr>
            <p:nvPr/>
          </p:nvSpPr>
          <p:spPr bwMode="auto">
            <a:xfrm flipV="1">
              <a:off x="499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81000" name="Text Box 40"/>
          <p:cNvSpPr txBox="1">
            <a:spLocks noChangeArrowheads="1"/>
          </p:cNvSpPr>
          <p:nvPr/>
        </p:nvSpPr>
        <p:spPr bwMode="auto">
          <a:xfrm>
            <a:off x="7239000" y="16002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9900CC"/>
                </a:solidFill>
                <a:latin typeface="Euclid Math One" pitchFamily="18" charset="2"/>
                <a:sym typeface="Symbol" pitchFamily="18" charset="2"/>
              </a:rPr>
              <a:t>P</a:t>
            </a:r>
            <a:r>
              <a:rPr lang="en-US" sz="2400" b="1">
                <a:solidFill>
                  <a:srgbClr val="9900CC"/>
                </a:solidFill>
                <a:sym typeface="Symbol" pitchFamily="18" charset="2"/>
              </a:rPr>
              <a:t> = 50 W</a:t>
            </a:r>
            <a:endParaRPr lang="en-US" sz="2400" b="1" i="1">
              <a:solidFill>
                <a:srgbClr val="9900CC"/>
              </a:solidFill>
              <a:sym typeface="Symbol" pitchFamily="18" charset="2"/>
            </a:endParaRPr>
          </a:p>
        </p:txBody>
      </p:sp>
      <p:sp>
        <p:nvSpPr>
          <p:cNvPr id="681001" name="Text Box 41"/>
          <p:cNvSpPr txBox="1">
            <a:spLocks noChangeArrowheads="1"/>
          </p:cNvSpPr>
          <p:nvPr/>
        </p:nvSpPr>
        <p:spPr bwMode="auto">
          <a:xfrm>
            <a:off x="7239000" y="457200"/>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9900CC"/>
                </a:solidFill>
                <a:latin typeface="Euclid Math One" pitchFamily="18" charset="2"/>
                <a:sym typeface="Symbol" pitchFamily="18" charset="2"/>
              </a:rPr>
              <a:t>P</a:t>
            </a:r>
            <a:r>
              <a:rPr lang="en-US" sz="2400" b="1">
                <a:solidFill>
                  <a:srgbClr val="9900CC"/>
                </a:solidFill>
                <a:sym typeface="Symbol" pitchFamily="18" charset="2"/>
              </a:rPr>
              <a:t> = 100 W</a:t>
            </a:r>
            <a:endParaRPr lang="en-US" sz="2400" b="1" i="1">
              <a:solidFill>
                <a:srgbClr val="9900CC"/>
              </a:solidFill>
              <a:sym typeface="Symbol" pitchFamily="18" charset="2"/>
            </a:endParaRPr>
          </a:p>
        </p:txBody>
      </p:sp>
      <p:sp>
        <p:nvSpPr>
          <p:cNvPr id="681002" name="Text Box 42"/>
          <p:cNvSpPr txBox="1">
            <a:spLocks noChangeArrowheads="1"/>
          </p:cNvSpPr>
          <p:nvPr/>
        </p:nvSpPr>
        <p:spPr bwMode="auto">
          <a:xfrm>
            <a:off x="228600" y="4803775"/>
            <a:ext cx="8610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009900"/>
                </a:solidFill>
              </a:rPr>
              <a:t>The potential difference is the same across them both</a:t>
            </a:r>
          </a:p>
          <a:p>
            <a:pPr eaLnBrk="1" hangingPunct="1">
              <a:buFontTx/>
              <a:buChar char="•"/>
            </a:pPr>
            <a:r>
              <a:rPr lang="en-US" sz="2400">
                <a:solidFill>
                  <a:srgbClr val="009900"/>
                </a:solidFill>
              </a:rPr>
              <a:t>The lower resistance one has more power</a:t>
            </a:r>
          </a:p>
          <a:p>
            <a:pPr eaLnBrk="1" hangingPunct="1">
              <a:buFontTx/>
              <a:buChar char="•"/>
            </a:pPr>
            <a:r>
              <a:rPr lang="en-US" sz="2400">
                <a:solidFill>
                  <a:srgbClr val="009900"/>
                </a:solidFill>
              </a:rPr>
              <a:t>The one with twice the power has half the resistance</a:t>
            </a:r>
            <a:endParaRPr lang="en-US" sz="2400">
              <a:solidFill>
                <a:srgbClr val="FF0000"/>
              </a:solidFill>
              <a:sym typeface="Symbol" pitchFamily="18" charset="2"/>
            </a:endParaRPr>
          </a:p>
        </p:txBody>
      </p:sp>
      <p:graphicFrame>
        <p:nvGraphicFramePr>
          <p:cNvPr id="681003" name="Object 43"/>
          <p:cNvGraphicFramePr>
            <a:graphicFrameLocks noChangeAspect="1"/>
          </p:cNvGraphicFramePr>
          <p:nvPr/>
        </p:nvGraphicFramePr>
        <p:xfrm>
          <a:off x="3854450" y="3810000"/>
          <a:ext cx="1816100" cy="996950"/>
        </p:xfrm>
        <a:graphic>
          <a:graphicData uri="http://schemas.openxmlformats.org/presentationml/2006/ole">
            <mc:AlternateContent xmlns:mc="http://schemas.openxmlformats.org/markup-compatibility/2006">
              <mc:Choice xmlns:v="urn:schemas-microsoft-com:vml" Requires="v">
                <p:oleObj name="Equation" r:id="rId5" imgW="736560" imgH="457200" progId="Equation.DSMT4">
                  <p:embed/>
                </p:oleObj>
              </mc:Choice>
              <mc:Fallback>
                <p:oleObj name="Equation" r:id="rId5" imgW="736560" imgH="457200" progId="Equation.DSMT4">
                  <p:embed/>
                  <p:pic>
                    <p:nvPicPr>
                      <p:cNvPr id="0" name="Object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4450" y="3810000"/>
                        <a:ext cx="1816100"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81004" name="Object 44"/>
          <p:cNvGraphicFramePr>
            <a:graphicFrameLocks noChangeAspect="1"/>
          </p:cNvGraphicFramePr>
          <p:nvPr/>
        </p:nvGraphicFramePr>
        <p:xfrm>
          <a:off x="5638800" y="3886200"/>
          <a:ext cx="782638" cy="857250"/>
        </p:xfrm>
        <a:graphic>
          <a:graphicData uri="http://schemas.openxmlformats.org/presentationml/2006/ole">
            <mc:AlternateContent xmlns:mc="http://schemas.openxmlformats.org/markup-compatibility/2006">
              <mc:Choice xmlns:v="urn:schemas-microsoft-com:vml" Requires="v">
                <p:oleObj name="Equation" r:id="rId7" imgW="317160" imgH="393480" progId="Equation.DSMT4">
                  <p:embed/>
                </p:oleObj>
              </mc:Choice>
              <mc:Fallback>
                <p:oleObj name="Equation" r:id="rId7" imgW="317160" imgH="393480" progId="Equation.DSMT4">
                  <p:embed/>
                  <p:pic>
                    <p:nvPicPr>
                      <p:cNvPr id="0" name="Object 4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38800" y="3886200"/>
                        <a:ext cx="782638"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81005" name="Object 45"/>
          <p:cNvGraphicFramePr>
            <a:graphicFrameLocks noChangeAspect="1"/>
          </p:cNvGraphicFramePr>
          <p:nvPr/>
        </p:nvGraphicFramePr>
        <p:xfrm>
          <a:off x="2179638" y="5867400"/>
          <a:ext cx="1157287" cy="857250"/>
        </p:xfrm>
        <a:graphic>
          <a:graphicData uri="http://schemas.openxmlformats.org/presentationml/2006/ole">
            <mc:AlternateContent xmlns:mc="http://schemas.openxmlformats.org/markup-compatibility/2006">
              <mc:Choice xmlns:v="urn:schemas-microsoft-com:vml" Requires="v">
                <p:oleObj name="Equation" r:id="rId9" imgW="469800" imgH="393480" progId="Equation.DSMT4">
                  <p:embed/>
                </p:oleObj>
              </mc:Choice>
              <mc:Fallback>
                <p:oleObj name="Equation" r:id="rId9" imgW="469800" imgH="393480" progId="Equation.DSMT4">
                  <p:embed/>
                  <p:pic>
                    <p:nvPicPr>
                      <p:cNvPr id="0" name="Object 4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79638" y="5867400"/>
                        <a:ext cx="1157287"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81006" name="Object 46"/>
          <p:cNvGraphicFramePr>
            <a:graphicFrameLocks noChangeAspect="1"/>
          </p:cNvGraphicFramePr>
          <p:nvPr/>
        </p:nvGraphicFramePr>
        <p:xfrm>
          <a:off x="5630863" y="6046788"/>
          <a:ext cx="1722437" cy="496887"/>
        </p:xfrm>
        <a:graphic>
          <a:graphicData uri="http://schemas.openxmlformats.org/presentationml/2006/ole">
            <mc:AlternateContent xmlns:mc="http://schemas.openxmlformats.org/markup-compatibility/2006">
              <mc:Choice xmlns:v="urn:schemas-microsoft-com:vml" Requires="v">
                <p:oleObj name="Equation" r:id="rId11" imgW="698400" imgH="228600" progId="Equation.DSMT4">
                  <p:embed/>
                </p:oleObj>
              </mc:Choice>
              <mc:Fallback>
                <p:oleObj name="Equation" r:id="rId11" imgW="698400" imgH="228600" progId="Equation.DSMT4">
                  <p:embed/>
                  <p:pic>
                    <p:nvPicPr>
                      <p:cNvPr id="0" name="Object 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30863" y="6046788"/>
                        <a:ext cx="1722437" cy="496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80968"/>
                                        </p:tgtEl>
                                        <p:attrNameLst>
                                          <p:attrName>style.visibility</p:attrName>
                                        </p:attrNameLst>
                                      </p:cBhvr>
                                      <p:to>
                                        <p:strVal val="visible"/>
                                      </p:to>
                                    </p:set>
                                    <p:anim calcmode="lin" valueType="num">
                                      <p:cBhvr>
                                        <p:cTn id="7" dur="500" fill="hold"/>
                                        <p:tgtEl>
                                          <p:spTgt spid="680968"/>
                                        </p:tgtEl>
                                        <p:attrNameLst>
                                          <p:attrName>ppt_w</p:attrName>
                                        </p:attrNameLst>
                                      </p:cBhvr>
                                      <p:tavLst>
                                        <p:tav tm="0">
                                          <p:val>
                                            <p:fltVal val="0"/>
                                          </p:val>
                                        </p:tav>
                                        <p:tav tm="100000">
                                          <p:val>
                                            <p:strVal val="#ppt_w"/>
                                          </p:val>
                                        </p:tav>
                                      </p:tavLst>
                                    </p:anim>
                                    <p:anim calcmode="lin" valueType="num">
                                      <p:cBhvr>
                                        <p:cTn id="8" dur="500" fill="hold"/>
                                        <p:tgtEl>
                                          <p:spTgt spid="68096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81002">
                                            <p:txEl>
                                              <p:pRg st="0" end="0"/>
                                            </p:txEl>
                                          </p:spTgt>
                                        </p:tgtEl>
                                        <p:attrNameLst>
                                          <p:attrName>style.visibility</p:attrName>
                                        </p:attrNameLst>
                                      </p:cBhvr>
                                      <p:to>
                                        <p:strVal val="visible"/>
                                      </p:to>
                                    </p:set>
                                    <p:anim calcmode="lin" valueType="num">
                                      <p:cBhvr additive="base">
                                        <p:cTn id="13" dur="500" fill="hold"/>
                                        <p:tgtEl>
                                          <p:spTgt spid="681002">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810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681003"/>
                                        </p:tgtEl>
                                        <p:attrNameLst>
                                          <p:attrName>style.visibility</p:attrName>
                                        </p:attrNameLst>
                                      </p:cBhvr>
                                      <p:to>
                                        <p:strVal val="visible"/>
                                      </p:to>
                                    </p:set>
                                    <p:animEffect transition="in" filter="dissolve">
                                      <p:cBhvr>
                                        <p:cTn id="19" dur="500"/>
                                        <p:tgtEl>
                                          <p:spTgt spid="68100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681004"/>
                                        </p:tgtEl>
                                        <p:attrNameLst>
                                          <p:attrName>style.visibility</p:attrName>
                                        </p:attrNameLst>
                                      </p:cBhvr>
                                      <p:to>
                                        <p:strVal val="visible"/>
                                      </p:to>
                                    </p:set>
                                    <p:animEffect transition="in" filter="dissolve">
                                      <p:cBhvr>
                                        <p:cTn id="24" dur="500"/>
                                        <p:tgtEl>
                                          <p:spTgt spid="68100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81002">
                                            <p:txEl>
                                              <p:pRg st="1" end="1"/>
                                            </p:txEl>
                                          </p:spTgt>
                                        </p:tgtEl>
                                        <p:attrNameLst>
                                          <p:attrName>style.visibility</p:attrName>
                                        </p:attrNameLst>
                                      </p:cBhvr>
                                      <p:to>
                                        <p:strVal val="visible"/>
                                      </p:to>
                                    </p:set>
                                    <p:anim calcmode="lin" valueType="num">
                                      <p:cBhvr additive="base">
                                        <p:cTn id="29" dur="500" fill="hold"/>
                                        <p:tgtEl>
                                          <p:spTgt spid="681002">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810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681005"/>
                                        </p:tgtEl>
                                        <p:attrNameLst>
                                          <p:attrName>style.visibility</p:attrName>
                                        </p:attrNameLst>
                                      </p:cBhvr>
                                      <p:to>
                                        <p:strVal val="visible"/>
                                      </p:to>
                                    </p:set>
                                    <p:animEffect transition="in" filter="dissolve">
                                      <p:cBhvr>
                                        <p:cTn id="35" dur="500"/>
                                        <p:tgtEl>
                                          <p:spTgt spid="68100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681002">
                                            <p:txEl>
                                              <p:pRg st="2" end="2"/>
                                            </p:txEl>
                                          </p:spTgt>
                                        </p:tgtEl>
                                        <p:attrNameLst>
                                          <p:attrName>style.visibility</p:attrName>
                                        </p:attrNameLst>
                                      </p:cBhvr>
                                      <p:to>
                                        <p:strVal val="visible"/>
                                      </p:to>
                                    </p:set>
                                    <p:anim calcmode="lin" valueType="num">
                                      <p:cBhvr additive="base">
                                        <p:cTn id="40" dur="500" fill="hold"/>
                                        <p:tgtEl>
                                          <p:spTgt spid="681002">
                                            <p:txEl>
                                              <p:pRg st="2" end="2"/>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681002">
                                            <p:txEl>
                                              <p:pRg st="2" end="2"/>
                                            </p:txEl>
                                          </p:spTgt>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500"/>
                            </p:stCondLst>
                            <p:childTnLst>
                              <p:par>
                                <p:cTn id="43" presetID="9" presetClass="entr" presetSubtype="0" fill="hold" nodeType="afterEffect">
                                  <p:stCondLst>
                                    <p:cond delay="0"/>
                                  </p:stCondLst>
                                  <p:childTnLst>
                                    <p:set>
                                      <p:cBhvr>
                                        <p:cTn id="44" dur="1" fill="hold">
                                          <p:stCondLst>
                                            <p:cond delay="0"/>
                                          </p:stCondLst>
                                        </p:cTn>
                                        <p:tgtEl>
                                          <p:spTgt spid="681006"/>
                                        </p:tgtEl>
                                        <p:attrNameLst>
                                          <p:attrName>style.visibility</p:attrName>
                                        </p:attrNameLst>
                                      </p:cBhvr>
                                      <p:to>
                                        <p:strVal val="visible"/>
                                      </p:to>
                                    </p:set>
                                    <p:animEffect transition="in" filter="dissolve">
                                      <p:cBhvr>
                                        <p:cTn id="45" dur="500"/>
                                        <p:tgtEl>
                                          <p:spTgt spid="6810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0968" grpId="0" animBg="1"/>
      <p:bldP spid="68100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533400"/>
            <a:ext cx="7239000" cy="830997"/>
          </a:xfrm>
          <a:prstGeom prst="rect">
            <a:avLst/>
          </a:prstGeom>
          <a:noFill/>
        </p:spPr>
        <p:txBody>
          <a:bodyPr wrap="square" rtlCol="0">
            <a:spAutoFit/>
          </a:bodyPr>
          <a:lstStyle/>
          <a:p>
            <a:r>
              <a:rPr lang="en-US" dirty="0">
                <a:solidFill>
                  <a:srgbClr val="FF0000"/>
                </a:solidFill>
              </a:rPr>
              <a:t>Warmup10b</a:t>
            </a:r>
          </a:p>
        </p:txBody>
      </p:sp>
      <p:pic>
        <p:nvPicPr>
          <p:cNvPr id="73830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925" y="2209800"/>
            <a:ext cx="7880350"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780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2540"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219200"/>
            <a:ext cx="24384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2530" name="Text Box 2"/>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Uses for resistors</a:t>
            </a:r>
          </a:p>
        </p:txBody>
      </p:sp>
      <p:sp>
        <p:nvSpPr>
          <p:cNvPr id="662531" name="Text Box 3"/>
          <p:cNvSpPr txBox="1">
            <a:spLocks noChangeArrowheads="1"/>
          </p:cNvSpPr>
          <p:nvPr/>
        </p:nvSpPr>
        <p:spPr bwMode="auto">
          <a:xfrm>
            <a:off x="0" y="685800"/>
            <a:ext cx="66294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dirty="0">
                <a:solidFill>
                  <a:srgbClr val="009900"/>
                </a:solidFill>
              </a:rPr>
              <a:t>You can make heating devices using resistors</a:t>
            </a:r>
          </a:p>
          <a:p>
            <a:pPr lvl="1" eaLnBrk="1" hangingPunct="1">
              <a:buFontTx/>
              <a:buChar char="•"/>
            </a:pPr>
            <a:r>
              <a:rPr lang="en-US" sz="2400" dirty="0">
                <a:solidFill>
                  <a:srgbClr val="009900"/>
                </a:solidFill>
              </a:rPr>
              <a:t>Toasters, incandescent light bulbs, fuses</a:t>
            </a:r>
          </a:p>
          <a:p>
            <a:pPr eaLnBrk="1" hangingPunct="1">
              <a:buFontTx/>
              <a:buChar char="•"/>
            </a:pPr>
            <a:r>
              <a:rPr lang="en-US" sz="2400" dirty="0">
                <a:solidFill>
                  <a:srgbClr val="9900CC"/>
                </a:solidFill>
              </a:rPr>
              <a:t>You can measure temperature by measuring changes in resistance</a:t>
            </a:r>
          </a:p>
          <a:p>
            <a:pPr lvl="1" eaLnBrk="1" hangingPunct="1">
              <a:buFontTx/>
              <a:buChar char="•"/>
            </a:pPr>
            <a:r>
              <a:rPr lang="en-US" sz="2400" dirty="0">
                <a:solidFill>
                  <a:srgbClr val="9900CC"/>
                </a:solidFill>
                <a:sym typeface="Symbol" pitchFamily="18" charset="2"/>
              </a:rPr>
              <a:t>Resistance-temperature devices</a:t>
            </a:r>
          </a:p>
          <a:p>
            <a:pPr eaLnBrk="1" hangingPunct="1">
              <a:buFontTx/>
              <a:buChar char="•"/>
            </a:pPr>
            <a:r>
              <a:rPr lang="en-US" sz="2400" dirty="0">
                <a:solidFill>
                  <a:srgbClr val="FF0000"/>
                </a:solidFill>
                <a:sym typeface="Symbol" pitchFamily="18" charset="2"/>
              </a:rPr>
              <a:t>Resistors are used whenever you want a linear relationship between potential and current</a:t>
            </a:r>
          </a:p>
          <a:p>
            <a:pPr lvl="1" eaLnBrk="1" hangingPunct="1">
              <a:buFontTx/>
              <a:buChar char="•"/>
            </a:pPr>
            <a:r>
              <a:rPr lang="en-US" sz="2400" dirty="0">
                <a:solidFill>
                  <a:srgbClr val="FF0000"/>
                </a:solidFill>
                <a:sym typeface="Symbol" pitchFamily="18" charset="2"/>
              </a:rPr>
              <a:t>They are cheap</a:t>
            </a:r>
          </a:p>
          <a:p>
            <a:pPr lvl="1" eaLnBrk="1" hangingPunct="1">
              <a:buFontTx/>
              <a:buChar char="•"/>
            </a:pPr>
            <a:r>
              <a:rPr lang="en-US" sz="2400" dirty="0">
                <a:solidFill>
                  <a:srgbClr val="FF0000"/>
                </a:solidFill>
                <a:sym typeface="Symbol" pitchFamily="18" charset="2"/>
              </a:rPr>
              <a:t>They are useful</a:t>
            </a:r>
          </a:p>
          <a:p>
            <a:pPr lvl="1" eaLnBrk="1" hangingPunct="1">
              <a:buFontTx/>
              <a:buChar char="•"/>
            </a:pPr>
            <a:r>
              <a:rPr lang="en-US" sz="2400" dirty="0">
                <a:solidFill>
                  <a:srgbClr val="FF0000"/>
                </a:solidFill>
                <a:sym typeface="Symbol" pitchFamily="18" charset="2"/>
              </a:rPr>
              <a:t>They appear in virtually every electronic circuit</a:t>
            </a:r>
          </a:p>
        </p:txBody>
      </p:sp>
      <p:pic>
        <p:nvPicPr>
          <p:cNvPr id="66253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57200"/>
            <a:ext cx="1905000"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253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2209800"/>
            <a:ext cx="1209675"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2538"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3733800"/>
            <a:ext cx="1905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2539"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686300"/>
            <a:ext cx="88392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2531">
                                            <p:txEl>
                                              <p:pRg st="0" end="0"/>
                                            </p:txEl>
                                          </p:spTgt>
                                        </p:tgtEl>
                                        <p:attrNameLst>
                                          <p:attrName>style.visibility</p:attrName>
                                        </p:attrNameLst>
                                      </p:cBhvr>
                                      <p:to>
                                        <p:strVal val="visible"/>
                                      </p:to>
                                    </p:set>
                                    <p:anim calcmode="lin" valueType="num">
                                      <p:cBhvr additive="base">
                                        <p:cTn id="7" dur="500" fill="hold"/>
                                        <p:tgtEl>
                                          <p:spTgt spid="66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253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62531">
                                            <p:txEl>
                                              <p:pRg st="1" end="1"/>
                                            </p:txEl>
                                          </p:spTgt>
                                        </p:tgtEl>
                                        <p:attrNameLst>
                                          <p:attrName>style.visibility</p:attrName>
                                        </p:attrNameLst>
                                      </p:cBhvr>
                                      <p:to>
                                        <p:strVal val="visible"/>
                                      </p:to>
                                    </p:set>
                                    <p:anim calcmode="lin" valueType="num">
                                      <p:cBhvr additive="base">
                                        <p:cTn id="11" dur="500" fill="hold"/>
                                        <p:tgtEl>
                                          <p:spTgt spid="6625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62531">
                                            <p:txEl>
                                              <p:pRg st="1" end="1"/>
                                            </p:txEl>
                                          </p:spTgt>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662536"/>
                                        </p:tgtEl>
                                        <p:attrNameLst>
                                          <p:attrName>style.visibility</p:attrName>
                                        </p:attrNameLst>
                                      </p:cBhvr>
                                      <p:to>
                                        <p:strVal val="visible"/>
                                      </p:to>
                                    </p:set>
                                    <p:animEffect transition="in" filter="dissolve">
                                      <p:cBhvr>
                                        <p:cTn id="16" dur="500"/>
                                        <p:tgtEl>
                                          <p:spTgt spid="662536"/>
                                        </p:tgtEl>
                                      </p:cBhvr>
                                    </p:animEffect>
                                  </p:childTnLst>
                                </p:cTn>
                              </p:par>
                            </p:childTnLst>
                          </p:cTn>
                        </p:par>
                        <p:par>
                          <p:cTn id="17" fill="hold" nodeType="afterGroup">
                            <p:stCondLst>
                              <p:cond delay="1000"/>
                            </p:stCondLst>
                            <p:childTnLst>
                              <p:par>
                                <p:cTn id="18" presetID="9" presetClass="entr" presetSubtype="0" fill="hold" nodeType="afterEffect">
                                  <p:stCondLst>
                                    <p:cond delay="0"/>
                                  </p:stCondLst>
                                  <p:childTnLst>
                                    <p:set>
                                      <p:cBhvr>
                                        <p:cTn id="19" dur="1" fill="hold">
                                          <p:stCondLst>
                                            <p:cond delay="0"/>
                                          </p:stCondLst>
                                        </p:cTn>
                                        <p:tgtEl>
                                          <p:spTgt spid="662537"/>
                                        </p:tgtEl>
                                        <p:attrNameLst>
                                          <p:attrName>style.visibility</p:attrName>
                                        </p:attrNameLst>
                                      </p:cBhvr>
                                      <p:to>
                                        <p:strVal val="visible"/>
                                      </p:to>
                                    </p:set>
                                    <p:animEffect transition="in" filter="dissolve">
                                      <p:cBhvr>
                                        <p:cTn id="20" dur="500"/>
                                        <p:tgtEl>
                                          <p:spTgt spid="662537"/>
                                        </p:tgtEl>
                                      </p:cBhvr>
                                    </p:animEffect>
                                  </p:childTnLst>
                                </p:cTn>
                              </p:par>
                            </p:childTnLst>
                          </p:cTn>
                        </p:par>
                        <p:par>
                          <p:cTn id="21" fill="hold" nodeType="afterGroup">
                            <p:stCondLst>
                              <p:cond delay="1500"/>
                            </p:stCondLst>
                            <p:childTnLst>
                              <p:par>
                                <p:cTn id="22" presetID="9" presetClass="entr" presetSubtype="0" fill="hold" nodeType="afterEffect">
                                  <p:stCondLst>
                                    <p:cond delay="0"/>
                                  </p:stCondLst>
                                  <p:childTnLst>
                                    <p:set>
                                      <p:cBhvr>
                                        <p:cTn id="23" dur="1" fill="hold">
                                          <p:stCondLst>
                                            <p:cond delay="0"/>
                                          </p:stCondLst>
                                        </p:cTn>
                                        <p:tgtEl>
                                          <p:spTgt spid="662540"/>
                                        </p:tgtEl>
                                        <p:attrNameLst>
                                          <p:attrName>style.visibility</p:attrName>
                                        </p:attrNameLst>
                                      </p:cBhvr>
                                      <p:to>
                                        <p:strVal val="visible"/>
                                      </p:to>
                                    </p:set>
                                    <p:animEffect transition="in" filter="dissolve">
                                      <p:cBhvr>
                                        <p:cTn id="24" dur="500"/>
                                        <p:tgtEl>
                                          <p:spTgt spid="66254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62531">
                                            <p:txEl>
                                              <p:pRg st="2" end="2"/>
                                            </p:txEl>
                                          </p:spTgt>
                                        </p:tgtEl>
                                        <p:attrNameLst>
                                          <p:attrName>style.visibility</p:attrName>
                                        </p:attrNameLst>
                                      </p:cBhvr>
                                      <p:to>
                                        <p:strVal val="visible"/>
                                      </p:to>
                                    </p:set>
                                    <p:anim calcmode="lin" valueType="num">
                                      <p:cBhvr additive="base">
                                        <p:cTn id="29" dur="500" fill="hold"/>
                                        <p:tgtEl>
                                          <p:spTgt spid="662531">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62531">
                                            <p:txEl>
                                              <p:pRg st="2" end="2"/>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62531">
                                            <p:txEl>
                                              <p:pRg st="3" end="3"/>
                                            </p:txEl>
                                          </p:spTgt>
                                        </p:tgtEl>
                                        <p:attrNameLst>
                                          <p:attrName>style.visibility</p:attrName>
                                        </p:attrNameLst>
                                      </p:cBhvr>
                                      <p:to>
                                        <p:strVal val="visible"/>
                                      </p:to>
                                    </p:set>
                                    <p:anim calcmode="lin" valueType="num">
                                      <p:cBhvr additive="base">
                                        <p:cTn id="33" dur="500" fill="hold"/>
                                        <p:tgtEl>
                                          <p:spTgt spid="662531">
                                            <p:txEl>
                                              <p:pRg st="3" end="3"/>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62531">
                                            <p:txEl>
                                              <p:pRg st="3" end="3"/>
                                            </p:txEl>
                                          </p:spTgt>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500"/>
                            </p:stCondLst>
                            <p:childTnLst>
                              <p:par>
                                <p:cTn id="36" presetID="9" presetClass="entr" presetSubtype="0" fill="hold" nodeType="afterEffect">
                                  <p:stCondLst>
                                    <p:cond delay="0"/>
                                  </p:stCondLst>
                                  <p:childTnLst>
                                    <p:set>
                                      <p:cBhvr>
                                        <p:cTn id="37" dur="1" fill="hold">
                                          <p:stCondLst>
                                            <p:cond delay="0"/>
                                          </p:stCondLst>
                                        </p:cTn>
                                        <p:tgtEl>
                                          <p:spTgt spid="662538"/>
                                        </p:tgtEl>
                                        <p:attrNameLst>
                                          <p:attrName>style.visibility</p:attrName>
                                        </p:attrNameLst>
                                      </p:cBhvr>
                                      <p:to>
                                        <p:strVal val="visible"/>
                                      </p:to>
                                    </p:set>
                                    <p:animEffect transition="in" filter="dissolve">
                                      <p:cBhvr>
                                        <p:cTn id="38" dur="500"/>
                                        <p:tgtEl>
                                          <p:spTgt spid="66253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62531">
                                            <p:txEl>
                                              <p:pRg st="4" end="4"/>
                                            </p:txEl>
                                          </p:spTgt>
                                        </p:tgtEl>
                                        <p:attrNameLst>
                                          <p:attrName>style.visibility</p:attrName>
                                        </p:attrNameLst>
                                      </p:cBhvr>
                                      <p:to>
                                        <p:strVal val="visible"/>
                                      </p:to>
                                    </p:set>
                                    <p:anim calcmode="lin" valueType="num">
                                      <p:cBhvr additive="base">
                                        <p:cTn id="43" dur="500" fill="hold"/>
                                        <p:tgtEl>
                                          <p:spTgt spid="662531">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62531">
                                            <p:txEl>
                                              <p:pRg st="4" end="4"/>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662531">
                                            <p:txEl>
                                              <p:pRg st="5" end="5"/>
                                            </p:txEl>
                                          </p:spTgt>
                                        </p:tgtEl>
                                        <p:attrNameLst>
                                          <p:attrName>style.visibility</p:attrName>
                                        </p:attrNameLst>
                                      </p:cBhvr>
                                      <p:to>
                                        <p:strVal val="visible"/>
                                      </p:to>
                                    </p:set>
                                    <p:anim calcmode="lin" valueType="num">
                                      <p:cBhvr additive="base">
                                        <p:cTn id="47" dur="500" fill="hold"/>
                                        <p:tgtEl>
                                          <p:spTgt spid="662531">
                                            <p:txEl>
                                              <p:pRg st="5" end="5"/>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662531">
                                            <p:txEl>
                                              <p:pRg st="5" end="5"/>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662531">
                                            <p:txEl>
                                              <p:pRg st="6" end="6"/>
                                            </p:txEl>
                                          </p:spTgt>
                                        </p:tgtEl>
                                        <p:attrNameLst>
                                          <p:attrName>style.visibility</p:attrName>
                                        </p:attrNameLst>
                                      </p:cBhvr>
                                      <p:to>
                                        <p:strVal val="visible"/>
                                      </p:to>
                                    </p:set>
                                    <p:anim calcmode="lin" valueType="num">
                                      <p:cBhvr additive="base">
                                        <p:cTn id="51" dur="500" fill="hold"/>
                                        <p:tgtEl>
                                          <p:spTgt spid="662531">
                                            <p:txEl>
                                              <p:pRg st="6" end="6"/>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662531">
                                            <p:txEl>
                                              <p:pRg st="6" end="6"/>
                                            </p:txEl>
                                          </p:spTgt>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662531">
                                            <p:txEl>
                                              <p:pRg st="7" end="7"/>
                                            </p:txEl>
                                          </p:spTgt>
                                        </p:tgtEl>
                                        <p:attrNameLst>
                                          <p:attrName>style.visibility</p:attrName>
                                        </p:attrNameLst>
                                      </p:cBhvr>
                                      <p:to>
                                        <p:strVal val="visible"/>
                                      </p:to>
                                    </p:set>
                                    <p:anim calcmode="lin" valueType="num">
                                      <p:cBhvr additive="base">
                                        <p:cTn id="55" dur="500" fill="hold"/>
                                        <p:tgtEl>
                                          <p:spTgt spid="662531">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62531">
                                            <p:txEl>
                                              <p:pRg st="7" end="7"/>
                                            </p:txEl>
                                          </p:spTgt>
                                        </p:tgtEl>
                                        <p:attrNameLst>
                                          <p:attrName>ppt_y</p:attrName>
                                        </p:attrNameLst>
                                      </p:cBhvr>
                                      <p:tavLst>
                                        <p:tav tm="0">
                                          <p:val>
                                            <p:strVal val="#ppt_y"/>
                                          </p:val>
                                        </p:tav>
                                        <p:tav tm="100000">
                                          <p:val>
                                            <p:strVal val="#ppt_y"/>
                                          </p:val>
                                        </p:tav>
                                      </p:tavLst>
                                    </p:anim>
                                  </p:childTnLst>
                                </p:cTn>
                              </p:par>
                            </p:childTnLst>
                          </p:cTn>
                        </p:par>
                        <p:par>
                          <p:cTn id="57" fill="hold" nodeType="afterGroup">
                            <p:stCondLst>
                              <p:cond delay="500"/>
                            </p:stCondLst>
                            <p:childTnLst>
                              <p:par>
                                <p:cTn id="58" presetID="9" presetClass="entr" presetSubtype="0" fill="hold" nodeType="afterEffect">
                                  <p:stCondLst>
                                    <p:cond delay="0"/>
                                  </p:stCondLst>
                                  <p:childTnLst>
                                    <p:set>
                                      <p:cBhvr>
                                        <p:cTn id="59" dur="1" fill="hold">
                                          <p:stCondLst>
                                            <p:cond delay="0"/>
                                          </p:stCondLst>
                                        </p:cTn>
                                        <p:tgtEl>
                                          <p:spTgt spid="662539"/>
                                        </p:tgtEl>
                                        <p:attrNameLst>
                                          <p:attrName>style.visibility</p:attrName>
                                        </p:attrNameLst>
                                      </p:cBhvr>
                                      <p:to>
                                        <p:strVal val="visible"/>
                                      </p:to>
                                    </p:set>
                                    <p:animEffect transition="in" filter="dissolve">
                                      <p:cBhvr>
                                        <p:cTn id="60" dur="500"/>
                                        <p:tgtEl>
                                          <p:spTgt spid="662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253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6" name="Text Box 4"/>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Current Density</a:t>
            </a:r>
          </a:p>
        </p:txBody>
      </p:sp>
      <p:sp>
        <p:nvSpPr>
          <p:cNvPr id="678944" name="Text Box 32"/>
          <p:cNvSpPr txBox="1">
            <a:spLocks noChangeArrowheads="1"/>
          </p:cNvSpPr>
          <p:nvPr/>
        </p:nvSpPr>
        <p:spPr bwMode="auto">
          <a:xfrm>
            <a:off x="228600" y="685800"/>
            <a:ext cx="8382000" cy="1552575"/>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a:t>Assume in each of the figures below, the number of charges drawn represents the actual density of charges moving, and the arrows represent equal drift velocities for any moving charges.  In which case is there the greatest current density going to the left?</a:t>
            </a:r>
            <a:endParaRPr lang="en-US" sz="2400">
              <a:sym typeface="Symbol" pitchFamily="18" charset="2"/>
            </a:endParaRPr>
          </a:p>
        </p:txBody>
      </p:sp>
      <p:sp>
        <p:nvSpPr>
          <p:cNvPr id="678945" name="Rectangle 33"/>
          <p:cNvSpPr>
            <a:spLocks noChangeArrowheads="1"/>
          </p:cNvSpPr>
          <p:nvPr/>
        </p:nvSpPr>
        <p:spPr bwMode="auto">
          <a:xfrm>
            <a:off x="457200" y="2667000"/>
            <a:ext cx="3657600" cy="14478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8946" name="Oval 34"/>
          <p:cNvSpPr>
            <a:spLocks noChangeArrowheads="1"/>
          </p:cNvSpPr>
          <p:nvPr/>
        </p:nvSpPr>
        <p:spPr bwMode="auto">
          <a:xfrm>
            <a:off x="1143000" y="2819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47" name="Oval 35"/>
          <p:cNvSpPr>
            <a:spLocks noChangeArrowheads="1"/>
          </p:cNvSpPr>
          <p:nvPr/>
        </p:nvSpPr>
        <p:spPr bwMode="auto">
          <a:xfrm>
            <a:off x="1905000" y="3200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48" name="Oval 36"/>
          <p:cNvSpPr>
            <a:spLocks noChangeArrowheads="1"/>
          </p:cNvSpPr>
          <p:nvPr/>
        </p:nvSpPr>
        <p:spPr bwMode="auto">
          <a:xfrm>
            <a:off x="762000" y="3581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49" name="Oval 37"/>
          <p:cNvSpPr>
            <a:spLocks noChangeArrowheads="1"/>
          </p:cNvSpPr>
          <p:nvPr/>
        </p:nvSpPr>
        <p:spPr bwMode="auto">
          <a:xfrm>
            <a:off x="2590800" y="2819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0" name="Oval 38"/>
          <p:cNvSpPr>
            <a:spLocks noChangeArrowheads="1"/>
          </p:cNvSpPr>
          <p:nvPr/>
        </p:nvSpPr>
        <p:spPr bwMode="auto">
          <a:xfrm>
            <a:off x="2971800" y="3581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1" name="Oval 39"/>
          <p:cNvSpPr>
            <a:spLocks noChangeArrowheads="1"/>
          </p:cNvSpPr>
          <p:nvPr/>
        </p:nvSpPr>
        <p:spPr bwMode="auto">
          <a:xfrm>
            <a:off x="1828800" y="37338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2" name="Oval 40"/>
          <p:cNvSpPr>
            <a:spLocks noChangeArrowheads="1"/>
          </p:cNvSpPr>
          <p:nvPr/>
        </p:nvSpPr>
        <p:spPr bwMode="auto">
          <a:xfrm>
            <a:off x="2133600" y="27432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3" name="Oval 41"/>
          <p:cNvSpPr>
            <a:spLocks noChangeArrowheads="1"/>
          </p:cNvSpPr>
          <p:nvPr/>
        </p:nvSpPr>
        <p:spPr bwMode="auto">
          <a:xfrm>
            <a:off x="3200400" y="32766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4" name="Oval 42"/>
          <p:cNvSpPr>
            <a:spLocks noChangeArrowheads="1"/>
          </p:cNvSpPr>
          <p:nvPr/>
        </p:nvSpPr>
        <p:spPr bwMode="auto">
          <a:xfrm>
            <a:off x="762000" y="31242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5" name="Oval 43"/>
          <p:cNvSpPr>
            <a:spLocks noChangeArrowheads="1"/>
          </p:cNvSpPr>
          <p:nvPr/>
        </p:nvSpPr>
        <p:spPr bwMode="auto">
          <a:xfrm>
            <a:off x="3657600" y="28956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56" name="Line 44"/>
          <p:cNvSpPr>
            <a:spLocks noChangeShapeType="1"/>
          </p:cNvSpPr>
          <p:nvPr/>
        </p:nvSpPr>
        <p:spPr bwMode="auto">
          <a:xfrm>
            <a:off x="1066800" y="3733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57" name="Line 45"/>
          <p:cNvSpPr>
            <a:spLocks noChangeShapeType="1"/>
          </p:cNvSpPr>
          <p:nvPr/>
        </p:nvSpPr>
        <p:spPr bwMode="auto">
          <a:xfrm>
            <a:off x="1447800" y="2971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58" name="Line 46"/>
          <p:cNvSpPr>
            <a:spLocks noChangeShapeType="1"/>
          </p:cNvSpPr>
          <p:nvPr/>
        </p:nvSpPr>
        <p:spPr bwMode="auto">
          <a:xfrm>
            <a:off x="2209800" y="3352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59" name="Line 47"/>
          <p:cNvSpPr>
            <a:spLocks noChangeShapeType="1"/>
          </p:cNvSpPr>
          <p:nvPr/>
        </p:nvSpPr>
        <p:spPr bwMode="auto">
          <a:xfrm>
            <a:off x="2895600" y="2971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60" name="Line 48"/>
          <p:cNvSpPr>
            <a:spLocks noChangeShapeType="1"/>
          </p:cNvSpPr>
          <p:nvPr/>
        </p:nvSpPr>
        <p:spPr bwMode="auto">
          <a:xfrm>
            <a:off x="3276600" y="3733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61" name="Rectangle 49"/>
          <p:cNvSpPr>
            <a:spLocks noChangeArrowheads="1"/>
          </p:cNvSpPr>
          <p:nvPr/>
        </p:nvSpPr>
        <p:spPr bwMode="auto">
          <a:xfrm>
            <a:off x="5029200" y="2667000"/>
            <a:ext cx="3657600" cy="14478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8962" name="Oval 50"/>
          <p:cNvSpPr>
            <a:spLocks noChangeArrowheads="1"/>
          </p:cNvSpPr>
          <p:nvPr/>
        </p:nvSpPr>
        <p:spPr bwMode="auto">
          <a:xfrm>
            <a:off x="5715000" y="2819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3" name="Oval 51"/>
          <p:cNvSpPr>
            <a:spLocks noChangeArrowheads="1"/>
          </p:cNvSpPr>
          <p:nvPr/>
        </p:nvSpPr>
        <p:spPr bwMode="auto">
          <a:xfrm>
            <a:off x="6477000" y="3200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4" name="Oval 52"/>
          <p:cNvSpPr>
            <a:spLocks noChangeArrowheads="1"/>
          </p:cNvSpPr>
          <p:nvPr/>
        </p:nvSpPr>
        <p:spPr bwMode="auto">
          <a:xfrm>
            <a:off x="5334000" y="3581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5" name="Oval 53"/>
          <p:cNvSpPr>
            <a:spLocks noChangeArrowheads="1"/>
          </p:cNvSpPr>
          <p:nvPr/>
        </p:nvSpPr>
        <p:spPr bwMode="auto">
          <a:xfrm>
            <a:off x="7162800" y="2819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6" name="Oval 54"/>
          <p:cNvSpPr>
            <a:spLocks noChangeArrowheads="1"/>
          </p:cNvSpPr>
          <p:nvPr/>
        </p:nvSpPr>
        <p:spPr bwMode="auto">
          <a:xfrm>
            <a:off x="7543800" y="35814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7" name="Oval 55"/>
          <p:cNvSpPr>
            <a:spLocks noChangeArrowheads="1"/>
          </p:cNvSpPr>
          <p:nvPr/>
        </p:nvSpPr>
        <p:spPr bwMode="auto">
          <a:xfrm>
            <a:off x="6400800" y="37338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8" name="Oval 56"/>
          <p:cNvSpPr>
            <a:spLocks noChangeArrowheads="1"/>
          </p:cNvSpPr>
          <p:nvPr/>
        </p:nvSpPr>
        <p:spPr bwMode="auto">
          <a:xfrm>
            <a:off x="6477000" y="26670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69" name="Oval 57"/>
          <p:cNvSpPr>
            <a:spLocks noChangeArrowheads="1"/>
          </p:cNvSpPr>
          <p:nvPr/>
        </p:nvSpPr>
        <p:spPr bwMode="auto">
          <a:xfrm>
            <a:off x="7772400" y="32766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70" name="Oval 58"/>
          <p:cNvSpPr>
            <a:spLocks noChangeArrowheads="1"/>
          </p:cNvSpPr>
          <p:nvPr/>
        </p:nvSpPr>
        <p:spPr bwMode="auto">
          <a:xfrm>
            <a:off x="5334000" y="31242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71" name="Oval 59"/>
          <p:cNvSpPr>
            <a:spLocks noChangeArrowheads="1"/>
          </p:cNvSpPr>
          <p:nvPr/>
        </p:nvSpPr>
        <p:spPr bwMode="auto">
          <a:xfrm>
            <a:off x="8077200" y="27432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72" name="Line 60"/>
          <p:cNvSpPr>
            <a:spLocks noChangeShapeType="1"/>
          </p:cNvSpPr>
          <p:nvPr/>
        </p:nvSpPr>
        <p:spPr bwMode="auto">
          <a:xfrm>
            <a:off x="5638800" y="3733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3" name="Line 61"/>
          <p:cNvSpPr>
            <a:spLocks noChangeShapeType="1"/>
          </p:cNvSpPr>
          <p:nvPr/>
        </p:nvSpPr>
        <p:spPr bwMode="auto">
          <a:xfrm>
            <a:off x="6019800" y="2971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4" name="Line 62"/>
          <p:cNvSpPr>
            <a:spLocks noChangeShapeType="1"/>
          </p:cNvSpPr>
          <p:nvPr/>
        </p:nvSpPr>
        <p:spPr bwMode="auto">
          <a:xfrm>
            <a:off x="6781800" y="3352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5" name="Line 63"/>
          <p:cNvSpPr>
            <a:spLocks noChangeShapeType="1"/>
          </p:cNvSpPr>
          <p:nvPr/>
        </p:nvSpPr>
        <p:spPr bwMode="auto">
          <a:xfrm>
            <a:off x="7467600" y="2971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6" name="Line 64"/>
          <p:cNvSpPr>
            <a:spLocks noChangeShapeType="1"/>
          </p:cNvSpPr>
          <p:nvPr/>
        </p:nvSpPr>
        <p:spPr bwMode="auto">
          <a:xfrm>
            <a:off x="7848600" y="3733800"/>
            <a:ext cx="3810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7" name="Line 65"/>
          <p:cNvSpPr>
            <a:spLocks noChangeShapeType="1"/>
          </p:cNvSpPr>
          <p:nvPr/>
        </p:nvSpPr>
        <p:spPr bwMode="auto">
          <a:xfrm>
            <a:off x="5638800" y="32766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8" name="Line 66"/>
          <p:cNvSpPr>
            <a:spLocks noChangeShapeType="1"/>
          </p:cNvSpPr>
          <p:nvPr/>
        </p:nvSpPr>
        <p:spPr bwMode="auto">
          <a:xfrm>
            <a:off x="6705600" y="38862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79" name="Line 67"/>
          <p:cNvSpPr>
            <a:spLocks noChangeShapeType="1"/>
          </p:cNvSpPr>
          <p:nvPr/>
        </p:nvSpPr>
        <p:spPr bwMode="auto">
          <a:xfrm>
            <a:off x="6781800" y="28194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0" name="Line 68"/>
          <p:cNvSpPr>
            <a:spLocks noChangeShapeType="1"/>
          </p:cNvSpPr>
          <p:nvPr/>
        </p:nvSpPr>
        <p:spPr bwMode="auto">
          <a:xfrm>
            <a:off x="8077200" y="34290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1" name="Line 69"/>
          <p:cNvSpPr>
            <a:spLocks noChangeShapeType="1"/>
          </p:cNvSpPr>
          <p:nvPr/>
        </p:nvSpPr>
        <p:spPr bwMode="auto">
          <a:xfrm>
            <a:off x="8382000" y="28956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82" name="Rectangle 70"/>
          <p:cNvSpPr>
            <a:spLocks noChangeArrowheads="1"/>
          </p:cNvSpPr>
          <p:nvPr/>
        </p:nvSpPr>
        <p:spPr bwMode="auto">
          <a:xfrm>
            <a:off x="457200" y="4724400"/>
            <a:ext cx="3657600" cy="14478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8983" name="Oval 71"/>
          <p:cNvSpPr>
            <a:spLocks noChangeArrowheads="1"/>
          </p:cNvSpPr>
          <p:nvPr/>
        </p:nvSpPr>
        <p:spPr bwMode="auto">
          <a:xfrm>
            <a:off x="1143000" y="48768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84" name="Oval 72"/>
          <p:cNvSpPr>
            <a:spLocks noChangeArrowheads="1"/>
          </p:cNvSpPr>
          <p:nvPr/>
        </p:nvSpPr>
        <p:spPr bwMode="auto">
          <a:xfrm>
            <a:off x="1905000" y="52578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85" name="Oval 73"/>
          <p:cNvSpPr>
            <a:spLocks noChangeArrowheads="1"/>
          </p:cNvSpPr>
          <p:nvPr/>
        </p:nvSpPr>
        <p:spPr bwMode="auto">
          <a:xfrm>
            <a:off x="762000" y="56388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86" name="Oval 74"/>
          <p:cNvSpPr>
            <a:spLocks noChangeArrowheads="1"/>
          </p:cNvSpPr>
          <p:nvPr/>
        </p:nvSpPr>
        <p:spPr bwMode="auto">
          <a:xfrm>
            <a:off x="2590800" y="48768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87" name="Oval 75"/>
          <p:cNvSpPr>
            <a:spLocks noChangeArrowheads="1"/>
          </p:cNvSpPr>
          <p:nvPr/>
        </p:nvSpPr>
        <p:spPr bwMode="auto">
          <a:xfrm>
            <a:off x="2971800" y="56388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88" name="Oval 76"/>
          <p:cNvSpPr>
            <a:spLocks noChangeArrowheads="1"/>
          </p:cNvSpPr>
          <p:nvPr/>
        </p:nvSpPr>
        <p:spPr bwMode="auto">
          <a:xfrm>
            <a:off x="1828800" y="57912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89" name="Oval 77"/>
          <p:cNvSpPr>
            <a:spLocks noChangeArrowheads="1"/>
          </p:cNvSpPr>
          <p:nvPr/>
        </p:nvSpPr>
        <p:spPr bwMode="auto">
          <a:xfrm>
            <a:off x="1905000" y="47244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90" name="Oval 78"/>
          <p:cNvSpPr>
            <a:spLocks noChangeArrowheads="1"/>
          </p:cNvSpPr>
          <p:nvPr/>
        </p:nvSpPr>
        <p:spPr bwMode="auto">
          <a:xfrm>
            <a:off x="3200400" y="53340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91" name="Oval 79"/>
          <p:cNvSpPr>
            <a:spLocks noChangeArrowheads="1"/>
          </p:cNvSpPr>
          <p:nvPr/>
        </p:nvSpPr>
        <p:spPr bwMode="auto">
          <a:xfrm>
            <a:off x="762000" y="51816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92" name="Oval 80"/>
          <p:cNvSpPr>
            <a:spLocks noChangeArrowheads="1"/>
          </p:cNvSpPr>
          <p:nvPr/>
        </p:nvSpPr>
        <p:spPr bwMode="auto">
          <a:xfrm>
            <a:off x="3505200" y="48006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8998" name="Line 86"/>
          <p:cNvSpPr>
            <a:spLocks noChangeShapeType="1"/>
          </p:cNvSpPr>
          <p:nvPr/>
        </p:nvSpPr>
        <p:spPr bwMode="auto">
          <a:xfrm>
            <a:off x="1066800" y="53340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8999" name="Line 87"/>
          <p:cNvSpPr>
            <a:spLocks noChangeShapeType="1"/>
          </p:cNvSpPr>
          <p:nvPr/>
        </p:nvSpPr>
        <p:spPr bwMode="auto">
          <a:xfrm>
            <a:off x="2133600" y="59436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00" name="Line 88"/>
          <p:cNvSpPr>
            <a:spLocks noChangeShapeType="1"/>
          </p:cNvSpPr>
          <p:nvPr/>
        </p:nvSpPr>
        <p:spPr bwMode="auto">
          <a:xfrm>
            <a:off x="2209800" y="48768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01" name="Line 89"/>
          <p:cNvSpPr>
            <a:spLocks noChangeShapeType="1"/>
          </p:cNvSpPr>
          <p:nvPr/>
        </p:nvSpPr>
        <p:spPr bwMode="auto">
          <a:xfrm>
            <a:off x="3505200" y="54864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02" name="Line 90"/>
          <p:cNvSpPr>
            <a:spLocks noChangeShapeType="1"/>
          </p:cNvSpPr>
          <p:nvPr/>
        </p:nvSpPr>
        <p:spPr bwMode="auto">
          <a:xfrm>
            <a:off x="3810000" y="4953000"/>
            <a:ext cx="381000" cy="0"/>
          </a:xfrm>
          <a:prstGeom prst="line">
            <a:avLst/>
          </a:prstGeom>
          <a:noFill/>
          <a:ln w="28575">
            <a:solidFill>
              <a:srgbClr val="0099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19" name="Rectangle 107"/>
          <p:cNvSpPr>
            <a:spLocks noChangeArrowheads="1"/>
          </p:cNvSpPr>
          <p:nvPr/>
        </p:nvSpPr>
        <p:spPr bwMode="auto">
          <a:xfrm>
            <a:off x="4953000" y="4800600"/>
            <a:ext cx="3657600" cy="14478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9020" name="Oval 108"/>
          <p:cNvSpPr>
            <a:spLocks noChangeArrowheads="1"/>
          </p:cNvSpPr>
          <p:nvPr/>
        </p:nvSpPr>
        <p:spPr bwMode="auto">
          <a:xfrm>
            <a:off x="5638800" y="49530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1" name="Oval 109"/>
          <p:cNvSpPr>
            <a:spLocks noChangeArrowheads="1"/>
          </p:cNvSpPr>
          <p:nvPr/>
        </p:nvSpPr>
        <p:spPr bwMode="auto">
          <a:xfrm>
            <a:off x="6400800" y="53340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2" name="Oval 110"/>
          <p:cNvSpPr>
            <a:spLocks noChangeArrowheads="1"/>
          </p:cNvSpPr>
          <p:nvPr/>
        </p:nvSpPr>
        <p:spPr bwMode="auto">
          <a:xfrm>
            <a:off x="5257800" y="57150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3" name="Oval 111"/>
          <p:cNvSpPr>
            <a:spLocks noChangeArrowheads="1"/>
          </p:cNvSpPr>
          <p:nvPr/>
        </p:nvSpPr>
        <p:spPr bwMode="auto">
          <a:xfrm>
            <a:off x="7086600" y="49530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4" name="Oval 112"/>
          <p:cNvSpPr>
            <a:spLocks noChangeArrowheads="1"/>
          </p:cNvSpPr>
          <p:nvPr/>
        </p:nvSpPr>
        <p:spPr bwMode="auto">
          <a:xfrm>
            <a:off x="7467600" y="5715000"/>
            <a:ext cx="304800" cy="304800"/>
          </a:xfrm>
          <a:prstGeom prst="ellipse">
            <a:avLst/>
          </a:prstGeom>
          <a:gradFill rotWithShape="1">
            <a:gsLst>
              <a:gs pos="0">
                <a:srgbClr val="FF0000"/>
              </a:gs>
              <a:gs pos="100000">
                <a:srgbClr val="FF00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5" name="Oval 113"/>
          <p:cNvSpPr>
            <a:spLocks noChangeArrowheads="1"/>
          </p:cNvSpPr>
          <p:nvPr/>
        </p:nvSpPr>
        <p:spPr bwMode="auto">
          <a:xfrm>
            <a:off x="6324600" y="58674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6" name="Oval 114"/>
          <p:cNvSpPr>
            <a:spLocks noChangeArrowheads="1"/>
          </p:cNvSpPr>
          <p:nvPr/>
        </p:nvSpPr>
        <p:spPr bwMode="auto">
          <a:xfrm>
            <a:off x="6400800" y="48006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7" name="Oval 115"/>
          <p:cNvSpPr>
            <a:spLocks noChangeArrowheads="1"/>
          </p:cNvSpPr>
          <p:nvPr/>
        </p:nvSpPr>
        <p:spPr bwMode="auto">
          <a:xfrm>
            <a:off x="7696200" y="54102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8" name="Oval 116"/>
          <p:cNvSpPr>
            <a:spLocks noChangeArrowheads="1"/>
          </p:cNvSpPr>
          <p:nvPr/>
        </p:nvSpPr>
        <p:spPr bwMode="auto">
          <a:xfrm>
            <a:off x="5257800" y="52578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29" name="Oval 117"/>
          <p:cNvSpPr>
            <a:spLocks noChangeArrowheads="1"/>
          </p:cNvSpPr>
          <p:nvPr/>
        </p:nvSpPr>
        <p:spPr bwMode="auto">
          <a:xfrm>
            <a:off x="8001000" y="4876800"/>
            <a:ext cx="304800" cy="304800"/>
          </a:xfrm>
          <a:prstGeom prst="ellipse">
            <a:avLst/>
          </a:prstGeom>
          <a:gradFill rotWithShape="1">
            <a:gsLst>
              <a:gs pos="0">
                <a:srgbClr val="009900"/>
              </a:gs>
              <a:gs pos="100000">
                <a:srgbClr val="009900">
                  <a:gamma/>
                  <a:shade val="46275"/>
                  <a:invGamma/>
                </a:srgb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a:t>
            </a:r>
          </a:p>
        </p:txBody>
      </p:sp>
      <p:sp>
        <p:nvSpPr>
          <p:cNvPr id="679030" name="Line 118"/>
          <p:cNvSpPr>
            <a:spLocks noChangeShapeType="1"/>
          </p:cNvSpPr>
          <p:nvPr/>
        </p:nvSpPr>
        <p:spPr bwMode="auto">
          <a:xfrm>
            <a:off x="4876800" y="5867400"/>
            <a:ext cx="381000" cy="0"/>
          </a:xfrm>
          <a:prstGeom prst="line">
            <a:avLst/>
          </a:prstGeom>
          <a:noFill/>
          <a:ln w="28575">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2" name="Line 120"/>
          <p:cNvSpPr>
            <a:spLocks noChangeShapeType="1"/>
          </p:cNvSpPr>
          <p:nvPr/>
        </p:nvSpPr>
        <p:spPr bwMode="auto">
          <a:xfrm>
            <a:off x="6019800" y="5486400"/>
            <a:ext cx="381000" cy="0"/>
          </a:xfrm>
          <a:prstGeom prst="line">
            <a:avLst/>
          </a:prstGeom>
          <a:noFill/>
          <a:ln w="28575">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3" name="Line 121"/>
          <p:cNvSpPr>
            <a:spLocks noChangeShapeType="1"/>
          </p:cNvSpPr>
          <p:nvPr/>
        </p:nvSpPr>
        <p:spPr bwMode="auto">
          <a:xfrm>
            <a:off x="6705600" y="5105400"/>
            <a:ext cx="381000" cy="0"/>
          </a:xfrm>
          <a:prstGeom prst="line">
            <a:avLst/>
          </a:prstGeom>
          <a:noFill/>
          <a:ln w="28575">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4" name="Line 122"/>
          <p:cNvSpPr>
            <a:spLocks noChangeShapeType="1"/>
          </p:cNvSpPr>
          <p:nvPr/>
        </p:nvSpPr>
        <p:spPr bwMode="auto">
          <a:xfrm>
            <a:off x="7086600" y="5867400"/>
            <a:ext cx="381000" cy="0"/>
          </a:xfrm>
          <a:prstGeom prst="line">
            <a:avLst/>
          </a:prstGeom>
          <a:noFill/>
          <a:ln w="28575">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5" name="Line 123"/>
          <p:cNvSpPr>
            <a:spLocks noChangeShapeType="1"/>
          </p:cNvSpPr>
          <p:nvPr/>
        </p:nvSpPr>
        <p:spPr bwMode="auto">
          <a:xfrm>
            <a:off x="4876800" y="5410200"/>
            <a:ext cx="381000" cy="0"/>
          </a:xfrm>
          <a:prstGeom prst="line">
            <a:avLst/>
          </a:prstGeom>
          <a:noFill/>
          <a:ln w="28575">
            <a:solidFill>
              <a:srgbClr val="0099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6" name="Line 124"/>
          <p:cNvSpPr>
            <a:spLocks noChangeShapeType="1"/>
          </p:cNvSpPr>
          <p:nvPr/>
        </p:nvSpPr>
        <p:spPr bwMode="auto">
          <a:xfrm>
            <a:off x="5943600" y="6019800"/>
            <a:ext cx="381000" cy="0"/>
          </a:xfrm>
          <a:prstGeom prst="line">
            <a:avLst/>
          </a:prstGeom>
          <a:noFill/>
          <a:ln w="28575">
            <a:solidFill>
              <a:srgbClr val="0099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7" name="Line 125"/>
          <p:cNvSpPr>
            <a:spLocks noChangeShapeType="1"/>
          </p:cNvSpPr>
          <p:nvPr/>
        </p:nvSpPr>
        <p:spPr bwMode="auto">
          <a:xfrm>
            <a:off x="6019800" y="4953000"/>
            <a:ext cx="381000" cy="0"/>
          </a:xfrm>
          <a:prstGeom prst="line">
            <a:avLst/>
          </a:prstGeom>
          <a:noFill/>
          <a:ln w="28575">
            <a:solidFill>
              <a:srgbClr val="0099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8" name="Line 126"/>
          <p:cNvSpPr>
            <a:spLocks noChangeShapeType="1"/>
          </p:cNvSpPr>
          <p:nvPr/>
        </p:nvSpPr>
        <p:spPr bwMode="auto">
          <a:xfrm>
            <a:off x="7315200" y="5562600"/>
            <a:ext cx="381000" cy="0"/>
          </a:xfrm>
          <a:prstGeom prst="line">
            <a:avLst/>
          </a:prstGeom>
          <a:noFill/>
          <a:ln w="28575">
            <a:solidFill>
              <a:srgbClr val="0099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39" name="Line 127"/>
          <p:cNvSpPr>
            <a:spLocks noChangeShapeType="1"/>
          </p:cNvSpPr>
          <p:nvPr/>
        </p:nvSpPr>
        <p:spPr bwMode="auto">
          <a:xfrm>
            <a:off x="7620000" y="5029200"/>
            <a:ext cx="381000" cy="0"/>
          </a:xfrm>
          <a:prstGeom prst="line">
            <a:avLst/>
          </a:prstGeom>
          <a:noFill/>
          <a:ln w="28575">
            <a:solidFill>
              <a:srgbClr val="0099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9040" name="Text Box 128"/>
          <p:cNvSpPr txBox="1">
            <a:spLocks noChangeArrowheads="1"/>
          </p:cNvSpPr>
          <p:nvPr/>
        </p:nvSpPr>
        <p:spPr bwMode="auto">
          <a:xfrm>
            <a:off x="381000" y="2438400"/>
            <a:ext cx="838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tx1"/>
                </a:solidFill>
              </a:rPr>
              <a:t>A </a:t>
            </a:r>
          </a:p>
        </p:txBody>
      </p:sp>
      <p:sp>
        <p:nvSpPr>
          <p:cNvPr id="679041" name="Text Box 129"/>
          <p:cNvSpPr txBox="1">
            <a:spLocks noChangeArrowheads="1"/>
          </p:cNvSpPr>
          <p:nvPr/>
        </p:nvSpPr>
        <p:spPr bwMode="auto">
          <a:xfrm>
            <a:off x="4953000" y="2438400"/>
            <a:ext cx="838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tx1"/>
                </a:solidFill>
              </a:rPr>
              <a:t>B </a:t>
            </a:r>
          </a:p>
        </p:txBody>
      </p:sp>
      <p:sp>
        <p:nvSpPr>
          <p:cNvPr id="679042" name="Text Box 130"/>
          <p:cNvSpPr txBox="1">
            <a:spLocks noChangeArrowheads="1"/>
          </p:cNvSpPr>
          <p:nvPr/>
        </p:nvSpPr>
        <p:spPr bwMode="auto">
          <a:xfrm>
            <a:off x="381000" y="4572000"/>
            <a:ext cx="838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tx1"/>
                </a:solidFill>
              </a:rPr>
              <a:t>C </a:t>
            </a:r>
          </a:p>
        </p:txBody>
      </p:sp>
      <p:sp>
        <p:nvSpPr>
          <p:cNvPr id="679043" name="Text Box 131"/>
          <p:cNvSpPr txBox="1">
            <a:spLocks noChangeArrowheads="1"/>
          </p:cNvSpPr>
          <p:nvPr/>
        </p:nvSpPr>
        <p:spPr bwMode="auto">
          <a:xfrm>
            <a:off x="4876800" y="4648200"/>
            <a:ext cx="838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chemeClr val="tx1"/>
                </a:solidFill>
              </a:rPr>
              <a:t>D </a:t>
            </a:r>
          </a:p>
        </p:txBody>
      </p:sp>
      <p:sp>
        <p:nvSpPr>
          <p:cNvPr id="679031" name="Line 119"/>
          <p:cNvSpPr>
            <a:spLocks noChangeShapeType="1"/>
          </p:cNvSpPr>
          <p:nvPr/>
        </p:nvSpPr>
        <p:spPr bwMode="auto">
          <a:xfrm>
            <a:off x="5257800" y="5105400"/>
            <a:ext cx="381000" cy="0"/>
          </a:xfrm>
          <a:prstGeom prst="line">
            <a:avLst/>
          </a:prstGeom>
          <a:noFill/>
          <a:ln w="28575">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679045" name="Object 133"/>
          <p:cNvGraphicFramePr>
            <a:graphicFrameLocks noChangeAspect="1"/>
          </p:cNvGraphicFramePr>
          <p:nvPr/>
        </p:nvGraphicFramePr>
        <p:xfrm>
          <a:off x="4038600" y="4191000"/>
          <a:ext cx="1403350" cy="496888"/>
        </p:xfrm>
        <a:graphic>
          <a:graphicData uri="http://schemas.openxmlformats.org/presentationml/2006/ole">
            <mc:AlternateContent xmlns:mc="http://schemas.openxmlformats.org/markup-compatibility/2006">
              <mc:Choice xmlns:v="urn:schemas-microsoft-com:vml" Requires="v">
                <p:oleObj name="Equation" r:id="rId3" imgW="571320" imgH="228600" progId="Equation.DSMT4">
                  <p:embed/>
                </p:oleObj>
              </mc:Choice>
              <mc:Fallback>
                <p:oleObj name="Equation" r:id="rId3" imgW="571320" imgH="228600" progId="Equation.DSMT4">
                  <p:embed/>
                  <p:pic>
                    <p:nvPicPr>
                      <p:cNvPr id="0" name="Object 1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4191000"/>
                        <a:ext cx="1403350" cy="496888"/>
                      </a:xfrm>
                      <a:prstGeom prst="rect">
                        <a:avLst/>
                      </a:prstGeom>
                      <a:noFill/>
                      <a:ln w="38100">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78944"/>
                                        </p:tgtEl>
                                        <p:attrNameLst>
                                          <p:attrName>style.visibility</p:attrName>
                                        </p:attrNameLst>
                                      </p:cBhvr>
                                      <p:to>
                                        <p:strVal val="visible"/>
                                      </p:to>
                                    </p:set>
                                    <p:anim calcmode="lin" valueType="num">
                                      <p:cBhvr>
                                        <p:cTn id="7" dur="500" fill="hold"/>
                                        <p:tgtEl>
                                          <p:spTgt spid="678944"/>
                                        </p:tgtEl>
                                        <p:attrNameLst>
                                          <p:attrName>ppt_w</p:attrName>
                                        </p:attrNameLst>
                                      </p:cBhvr>
                                      <p:tavLst>
                                        <p:tav tm="0">
                                          <p:val>
                                            <p:fltVal val="0"/>
                                          </p:val>
                                        </p:tav>
                                        <p:tav tm="100000">
                                          <p:val>
                                            <p:strVal val="#ppt_w"/>
                                          </p:val>
                                        </p:tav>
                                      </p:tavLst>
                                    </p:anim>
                                    <p:anim calcmode="lin" valueType="num">
                                      <p:cBhvr>
                                        <p:cTn id="8" dur="500" fill="hold"/>
                                        <p:tgtEl>
                                          <p:spTgt spid="678944"/>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89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4" name="Text Box 4"/>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Ohm’s Law: Microscopic Version</a:t>
            </a:r>
          </a:p>
        </p:txBody>
      </p:sp>
      <p:sp>
        <p:nvSpPr>
          <p:cNvPr id="655365" name="Text Box 5"/>
          <p:cNvSpPr txBox="1">
            <a:spLocks noChangeArrowheads="1"/>
          </p:cNvSpPr>
          <p:nvPr/>
        </p:nvSpPr>
        <p:spPr bwMode="auto">
          <a:xfrm>
            <a:off x="0" y="685800"/>
            <a:ext cx="8763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008000"/>
                </a:solidFill>
              </a:rPr>
              <a:t>In general, the stronger the electric field, the faster the charge carriers drift</a:t>
            </a:r>
          </a:p>
          <a:p>
            <a:pPr eaLnBrk="1" hangingPunct="1">
              <a:buFontTx/>
              <a:buChar char="•"/>
            </a:pPr>
            <a:r>
              <a:rPr lang="en-US" sz="2400">
                <a:solidFill>
                  <a:srgbClr val="008000"/>
                </a:solidFill>
              </a:rPr>
              <a:t>The relationship is often proportional</a:t>
            </a:r>
          </a:p>
        </p:txBody>
      </p:sp>
      <p:graphicFrame>
        <p:nvGraphicFramePr>
          <p:cNvPr id="655390" name="Object 30"/>
          <p:cNvGraphicFramePr>
            <a:graphicFrameLocks noChangeAspect="1"/>
          </p:cNvGraphicFramePr>
          <p:nvPr/>
        </p:nvGraphicFramePr>
        <p:xfrm>
          <a:off x="7543800" y="1752600"/>
          <a:ext cx="1339850" cy="469900"/>
        </p:xfrm>
        <a:graphic>
          <a:graphicData uri="http://schemas.openxmlformats.org/presentationml/2006/ole">
            <mc:AlternateContent xmlns:mc="http://schemas.openxmlformats.org/markup-compatibility/2006">
              <mc:Choice xmlns:v="urn:schemas-microsoft-com:vml" Requires="v">
                <p:oleObj name="Equation" r:id="rId2" imgW="545760" imgH="215640" progId="Equation.DSMT4">
                  <p:embed/>
                </p:oleObj>
              </mc:Choice>
              <mc:Fallback>
                <p:oleObj name="Equation" r:id="rId2" imgW="545760" imgH="215640" progId="Equation.DSMT4">
                  <p:embed/>
                  <p:pic>
                    <p:nvPicPr>
                      <p:cNvPr id="0" name="Object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752600"/>
                        <a:ext cx="1339850" cy="469900"/>
                      </a:xfrm>
                      <a:prstGeom prst="rect">
                        <a:avLst/>
                      </a:prstGeom>
                      <a:noFill/>
                      <a:ln w="38100">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5391" name="Text Box 31"/>
          <p:cNvSpPr txBox="1">
            <a:spLocks noChangeArrowheads="1"/>
          </p:cNvSpPr>
          <p:nvPr/>
        </p:nvSpPr>
        <p:spPr bwMode="auto">
          <a:xfrm>
            <a:off x="0" y="1752600"/>
            <a:ext cx="8763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i="1">
                <a:solidFill>
                  <a:srgbClr val="9900CC"/>
                </a:solidFill>
              </a:rPr>
              <a:t>Ohm’s Law</a:t>
            </a:r>
            <a:r>
              <a:rPr lang="en-US" sz="2400">
                <a:solidFill>
                  <a:srgbClr val="9900CC"/>
                </a:solidFill>
              </a:rPr>
              <a:t> says that it is proportional</a:t>
            </a:r>
          </a:p>
          <a:p>
            <a:pPr lvl="1" eaLnBrk="1" hangingPunct="1">
              <a:buFontTx/>
              <a:buChar char="•"/>
            </a:pPr>
            <a:r>
              <a:rPr lang="en-US" sz="2400">
                <a:solidFill>
                  <a:srgbClr val="9900CC"/>
                </a:solidFill>
              </a:rPr>
              <a:t>Ohm’s Law doesn’t </a:t>
            </a:r>
            <a:r>
              <a:rPr lang="en-US" sz="2400" i="1">
                <a:solidFill>
                  <a:srgbClr val="9900CC"/>
                </a:solidFill>
              </a:rPr>
              <a:t>always</a:t>
            </a:r>
            <a:r>
              <a:rPr lang="en-US" sz="2400">
                <a:solidFill>
                  <a:srgbClr val="9900CC"/>
                </a:solidFill>
              </a:rPr>
              <a:t> apply</a:t>
            </a:r>
          </a:p>
          <a:p>
            <a:pPr eaLnBrk="1" hangingPunct="1">
              <a:buFontTx/>
              <a:buChar char="•"/>
            </a:pPr>
            <a:r>
              <a:rPr lang="en-US" sz="2400">
                <a:solidFill>
                  <a:srgbClr val="9900CC"/>
                </a:solidFill>
              </a:rPr>
              <a:t>The proportionality constant, denoted </a:t>
            </a:r>
            <a:r>
              <a:rPr lang="en-US" sz="2400" i="1">
                <a:solidFill>
                  <a:srgbClr val="9900CC"/>
                </a:solidFill>
                <a:sym typeface="Symbol" pitchFamily="18" charset="2"/>
              </a:rPr>
              <a:t></a:t>
            </a:r>
            <a:r>
              <a:rPr lang="en-US" sz="2400">
                <a:solidFill>
                  <a:srgbClr val="9900CC"/>
                </a:solidFill>
                <a:sym typeface="Symbol" pitchFamily="18" charset="2"/>
              </a:rPr>
              <a:t>, is called the </a:t>
            </a:r>
            <a:r>
              <a:rPr lang="en-US" sz="2400" i="1">
                <a:solidFill>
                  <a:srgbClr val="9900CC"/>
                </a:solidFill>
                <a:sym typeface="Symbol" pitchFamily="18" charset="2"/>
              </a:rPr>
              <a:t>resistivity</a:t>
            </a:r>
          </a:p>
          <a:p>
            <a:pPr lvl="1" eaLnBrk="1" hangingPunct="1">
              <a:buFontTx/>
              <a:buChar char="•"/>
            </a:pPr>
            <a:r>
              <a:rPr lang="en-US" sz="2400">
                <a:solidFill>
                  <a:srgbClr val="9900CC"/>
                </a:solidFill>
                <a:sym typeface="Symbol" pitchFamily="18" charset="2"/>
              </a:rPr>
              <a:t>It has nothing to do with charge density, even though it has the same symbol</a:t>
            </a:r>
          </a:p>
          <a:p>
            <a:pPr lvl="1" eaLnBrk="1" hangingPunct="1">
              <a:buFontTx/>
              <a:buChar char="•"/>
            </a:pPr>
            <a:r>
              <a:rPr lang="en-US" sz="2400">
                <a:solidFill>
                  <a:srgbClr val="9900CC"/>
                </a:solidFill>
                <a:sym typeface="Symbol" pitchFamily="18" charset="2"/>
              </a:rPr>
              <a:t>It depends (strongly) on the substance used and (weakly) on the temperature</a:t>
            </a:r>
          </a:p>
        </p:txBody>
      </p:sp>
      <p:sp>
        <p:nvSpPr>
          <p:cNvPr id="655392" name="Text Box 32"/>
          <p:cNvSpPr txBox="1">
            <a:spLocks noChangeArrowheads="1"/>
          </p:cNvSpPr>
          <p:nvPr/>
        </p:nvSpPr>
        <p:spPr bwMode="auto">
          <a:xfrm>
            <a:off x="0" y="4267200"/>
            <a:ext cx="8763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chemeClr val="accent2"/>
                </a:solidFill>
                <a:sym typeface="Symbol" pitchFamily="18" charset="2"/>
              </a:rPr>
              <a:t>Resistivities vary over</a:t>
            </a:r>
            <a:r>
              <a:rPr lang="en-US" sz="2400" i="1">
                <a:solidFill>
                  <a:schemeClr val="accent2"/>
                </a:solidFill>
                <a:sym typeface="Symbol" pitchFamily="18" charset="2"/>
              </a:rPr>
              <a:t> many</a:t>
            </a:r>
            <a:r>
              <a:rPr lang="en-US" sz="2400">
                <a:solidFill>
                  <a:schemeClr val="accent2"/>
                </a:solidFill>
                <a:sym typeface="Symbol" pitchFamily="18" charset="2"/>
              </a:rPr>
              <a:t> orders of magnitude</a:t>
            </a:r>
          </a:p>
          <a:p>
            <a:pPr lvl="1" eaLnBrk="1" hangingPunct="1">
              <a:buFontTx/>
              <a:buChar char="•"/>
            </a:pPr>
            <a:r>
              <a:rPr lang="en-US" sz="2400">
                <a:solidFill>
                  <a:schemeClr val="accent2"/>
                </a:solidFill>
                <a:sym typeface="Symbol" pitchFamily="18" charset="2"/>
              </a:rPr>
              <a:t>Silver: </a:t>
            </a:r>
            <a:r>
              <a:rPr lang="en-US" sz="2400" i="1">
                <a:solidFill>
                  <a:schemeClr val="accent2"/>
                </a:solidFill>
                <a:sym typeface="Symbol" pitchFamily="18" charset="2"/>
              </a:rPr>
              <a:t> = </a:t>
            </a:r>
            <a:r>
              <a:rPr lang="en-US" sz="2400">
                <a:solidFill>
                  <a:schemeClr val="accent2"/>
                </a:solidFill>
                <a:sym typeface="Symbol" pitchFamily="18" charset="2"/>
              </a:rPr>
              <a:t>1.5910</a:t>
            </a:r>
            <a:r>
              <a:rPr lang="en-US" sz="2400" baseline="30000">
                <a:solidFill>
                  <a:schemeClr val="accent2"/>
                </a:solidFill>
                <a:sym typeface="Symbol" pitchFamily="18" charset="2"/>
              </a:rPr>
              <a:t>-8</a:t>
            </a:r>
            <a:r>
              <a:rPr lang="en-US" sz="2400">
                <a:solidFill>
                  <a:schemeClr val="accent2"/>
                </a:solidFill>
                <a:sym typeface="Symbol" pitchFamily="18" charset="2"/>
              </a:rPr>
              <a:t> m, a nearly perfect conductor</a:t>
            </a:r>
          </a:p>
          <a:p>
            <a:pPr lvl="1" eaLnBrk="1" hangingPunct="1">
              <a:buFontTx/>
              <a:buChar char="•"/>
            </a:pPr>
            <a:r>
              <a:rPr lang="en-US" sz="2400">
                <a:solidFill>
                  <a:schemeClr val="accent2"/>
                </a:solidFill>
                <a:sym typeface="Symbol" pitchFamily="18" charset="2"/>
              </a:rPr>
              <a:t>Fused Quartz: </a:t>
            </a:r>
            <a:r>
              <a:rPr lang="en-US" sz="2400" i="1">
                <a:solidFill>
                  <a:schemeClr val="accent2"/>
                </a:solidFill>
                <a:sym typeface="Symbol" pitchFamily="18" charset="2"/>
              </a:rPr>
              <a:t> = </a:t>
            </a:r>
            <a:r>
              <a:rPr lang="en-US" sz="2400">
                <a:solidFill>
                  <a:schemeClr val="accent2"/>
                </a:solidFill>
                <a:sym typeface="Symbol" pitchFamily="18" charset="2"/>
              </a:rPr>
              <a:t>7.510</a:t>
            </a:r>
            <a:r>
              <a:rPr lang="en-US" sz="2400" baseline="30000">
                <a:solidFill>
                  <a:schemeClr val="accent2"/>
                </a:solidFill>
                <a:sym typeface="Symbol" pitchFamily="18" charset="2"/>
              </a:rPr>
              <a:t>17</a:t>
            </a:r>
            <a:r>
              <a:rPr lang="en-US" sz="2400">
                <a:solidFill>
                  <a:schemeClr val="accent2"/>
                </a:solidFill>
                <a:sym typeface="Symbol" pitchFamily="18" charset="2"/>
              </a:rPr>
              <a:t> m, a nearly perfect insulator</a:t>
            </a:r>
          </a:p>
          <a:p>
            <a:pPr lvl="1" eaLnBrk="1" hangingPunct="1">
              <a:buFontTx/>
              <a:buChar char="•"/>
            </a:pPr>
            <a:r>
              <a:rPr lang="en-US" sz="2400">
                <a:solidFill>
                  <a:schemeClr val="accent2"/>
                </a:solidFill>
                <a:sym typeface="Symbol" pitchFamily="18" charset="2"/>
              </a:rPr>
              <a:t>Silicon: </a:t>
            </a:r>
            <a:r>
              <a:rPr lang="en-US" sz="2400" i="1">
                <a:solidFill>
                  <a:schemeClr val="accent2"/>
                </a:solidFill>
                <a:sym typeface="Symbol" pitchFamily="18" charset="2"/>
              </a:rPr>
              <a:t> = </a:t>
            </a:r>
            <a:r>
              <a:rPr lang="en-US" sz="2400">
                <a:solidFill>
                  <a:schemeClr val="accent2"/>
                </a:solidFill>
                <a:sym typeface="Symbol" pitchFamily="18" charset="2"/>
              </a:rPr>
              <a:t>640 m, a semi-conductor</a:t>
            </a:r>
          </a:p>
        </p:txBody>
      </p:sp>
      <p:sp>
        <p:nvSpPr>
          <p:cNvPr id="655393" name="Text Box 33"/>
          <p:cNvSpPr txBox="1">
            <a:spLocks noChangeArrowheads="1"/>
          </p:cNvSpPr>
          <p:nvPr/>
        </p:nvSpPr>
        <p:spPr bwMode="auto">
          <a:xfrm>
            <a:off x="2133600" y="5867400"/>
            <a:ext cx="3124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sz="2400"/>
              <a:t>Ignore units for now</a:t>
            </a:r>
            <a:endParaRPr lang="en-US" sz="240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65">
                                            <p:txEl>
                                              <p:pRg st="0" end="0"/>
                                            </p:txEl>
                                          </p:spTgt>
                                        </p:tgtEl>
                                        <p:attrNameLst>
                                          <p:attrName>style.visibility</p:attrName>
                                        </p:attrNameLst>
                                      </p:cBhvr>
                                      <p:to>
                                        <p:strVal val="visible"/>
                                      </p:to>
                                    </p:set>
                                    <p:anim calcmode="lin" valueType="num">
                                      <p:cBhvr additive="base">
                                        <p:cTn id="7" dur="500" fill="hold"/>
                                        <p:tgtEl>
                                          <p:spTgt spid="65536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6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5365">
                                            <p:txEl>
                                              <p:pRg st="1" end="1"/>
                                            </p:txEl>
                                          </p:spTgt>
                                        </p:tgtEl>
                                        <p:attrNameLst>
                                          <p:attrName>style.visibility</p:attrName>
                                        </p:attrNameLst>
                                      </p:cBhvr>
                                      <p:to>
                                        <p:strVal val="visible"/>
                                      </p:to>
                                    </p:set>
                                    <p:anim calcmode="lin" valueType="num">
                                      <p:cBhvr additive="base">
                                        <p:cTn id="13" dur="500" fill="hold"/>
                                        <p:tgtEl>
                                          <p:spTgt spid="65536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536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55391">
                                            <p:txEl>
                                              <p:pRg st="0" end="0"/>
                                            </p:txEl>
                                          </p:spTgt>
                                        </p:tgtEl>
                                        <p:attrNameLst>
                                          <p:attrName>style.visibility</p:attrName>
                                        </p:attrNameLst>
                                      </p:cBhvr>
                                      <p:to>
                                        <p:strVal val="visible"/>
                                      </p:to>
                                    </p:set>
                                    <p:anim calcmode="lin" valueType="num">
                                      <p:cBhvr additive="base">
                                        <p:cTn id="19" dur="500" fill="hold"/>
                                        <p:tgtEl>
                                          <p:spTgt spid="655391">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91">
                                            <p:txEl>
                                              <p:pRg st="0" end="0"/>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5391">
                                            <p:txEl>
                                              <p:pRg st="1" end="1"/>
                                            </p:txEl>
                                          </p:spTgt>
                                        </p:tgtEl>
                                        <p:attrNameLst>
                                          <p:attrName>style.visibility</p:attrName>
                                        </p:attrNameLst>
                                      </p:cBhvr>
                                      <p:to>
                                        <p:strVal val="visible"/>
                                      </p:to>
                                    </p:set>
                                    <p:anim calcmode="lin" valueType="num">
                                      <p:cBhvr additive="base">
                                        <p:cTn id="23" dur="500" fill="hold"/>
                                        <p:tgtEl>
                                          <p:spTgt spid="655391">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5391">
                                            <p:txEl>
                                              <p:pRg st="1" end="1"/>
                                            </p:txEl>
                                          </p:spTgt>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655390"/>
                                        </p:tgtEl>
                                        <p:attrNameLst>
                                          <p:attrName>style.visibility</p:attrName>
                                        </p:attrNameLst>
                                      </p:cBhvr>
                                      <p:to>
                                        <p:strVal val="visible"/>
                                      </p:to>
                                    </p:set>
                                    <p:animEffect transition="in" filter="wipe(left)">
                                      <p:cBhvr>
                                        <p:cTn id="28" dur="500"/>
                                        <p:tgtEl>
                                          <p:spTgt spid="65539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55391">
                                            <p:txEl>
                                              <p:pRg st="2" end="2"/>
                                            </p:txEl>
                                          </p:spTgt>
                                        </p:tgtEl>
                                        <p:attrNameLst>
                                          <p:attrName>style.visibility</p:attrName>
                                        </p:attrNameLst>
                                      </p:cBhvr>
                                      <p:to>
                                        <p:strVal val="visible"/>
                                      </p:to>
                                    </p:set>
                                    <p:anim calcmode="lin" valueType="num">
                                      <p:cBhvr additive="base">
                                        <p:cTn id="33" dur="500" fill="hold"/>
                                        <p:tgtEl>
                                          <p:spTgt spid="655391">
                                            <p:txEl>
                                              <p:pRg st="2" end="2"/>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55391">
                                            <p:txEl>
                                              <p:pRg st="2" end="2"/>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55391">
                                            <p:txEl>
                                              <p:pRg st="3" end="3"/>
                                            </p:txEl>
                                          </p:spTgt>
                                        </p:tgtEl>
                                        <p:attrNameLst>
                                          <p:attrName>style.visibility</p:attrName>
                                        </p:attrNameLst>
                                      </p:cBhvr>
                                      <p:to>
                                        <p:strVal val="visible"/>
                                      </p:to>
                                    </p:set>
                                    <p:anim calcmode="lin" valueType="num">
                                      <p:cBhvr additive="base">
                                        <p:cTn id="37" dur="500" fill="hold"/>
                                        <p:tgtEl>
                                          <p:spTgt spid="655391">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91">
                                            <p:txEl>
                                              <p:pRg st="3" end="3"/>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55391">
                                            <p:txEl>
                                              <p:pRg st="4" end="4"/>
                                            </p:txEl>
                                          </p:spTgt>
                                        </p:tgtEl>
                                        <p:attrNameLst>
                                          <p:attrName>style.visibility</p:attrName>
                                        </p:attrNameLst>
                                      </p:cBhvr>
                                      <p:to>
                                        <p:strVal val="visible"/>
                                      </p:to>
                                    </p:set>
                                    <p:anim calcmode="lin" valueType="num">
                                      <p:cBhvr additive="base">
                                        <p:cTn id="41" dur="500" fill="hold"/>
                                        <p:tgtEl>
                                          <p:spTgt spid="655391">
                                            <p:txEl>
                                              <p:pRg st="4" end="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553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655392">
                                            <p:txEl>
                                              <p:pRg st="0" end="0"/>
                                            </p:txEl>
                                          </p:spTgt>
                                        </p:tgtEl>
                                        <p:attrNameLst>
                                          <p:attrName>style.visibility</p:attrName>
                                        </p:attrNameLst>
                                      </p:cBhvr>
                                      <p:to>
                                        <p:strVal val="visible"/>
                                      </p:to>
                                    </p:set>
                                    <p:anim calcmode="lin" valueType="num">
                                      <p:cBhvr additive="base">
                                        <p:cTn id="47" dur="500" fill="hold"/>
                                        <p:tgtEl>
                                          <p:spTgt spid="655392">
                                            <p:txEl>
                                              <p:pRg st="0" end="0"/>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655392">
                                            <p:txEl>
                                              <p:pRg st="0" end="0"/>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655392">
                                            <p:txEl>
                                              <p:pRg st="1" end="1"/>
                                            </p:txEl>
                                          </p:spTgt>
                                        </p:tgtEl>
                                        <p:attrNameLst>
                                          <p:attrName>style.visibility</p:attrName>
                                        </p:attrNameLst>
                                      </p:cBhvr>
                                      <p:to>
                                        <p:strVal val="visible"/>
                                      </p:to>
                                    </p:set>
                                    <p:anim calcmode="lin" valueType="num">
                                      <p:cBhvr additive="base">
                                        <p:cTn id="51" dur="500" fill="hold"/>
                                        <p:tgtEl>
                                          <p:spTgt spid="655392">
                                            <p:txEl>
                                              <p:pRg st="1" end="1"/>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655392">
                                            <p:txEl>
                                              <p:pRg st="1" end="1"/>
                                            </p:txEl>
                                          </p:spTgt>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655392">
                                            <p:txEl>
                                              <p:pRg st="2" end="2"/>
                                            </p:txEl>
                                          </p:spTgt>
                                        </p:tgtEl>
                                        <p:attrNameLst>
                                          <p:attrName>style.visibility</p:attrName>
                                        </p:attrNameLst>
                                      </p:cBhvr>
                                      <p:to>
                                        <p:strVal val="visible"/>
                                      </p:to>
                                    </p:set>
                                    <p:anim calcmode="lin" valueType="num">
                                      <p:cBhvr additive="base">
                                        <p:cTn id="55" dur="500" fill="hold"/>
                                        <p:tgtEl>
                                          <p:spTgt spid="655392">
                                            <p:txEl>
                                              <p:pRg st="2" end="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55392">
                                            <p:txEl>
                                              <p:pRg st="2" end="2"/>
                                            </p:txEl>
                                          </p:spTgt>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655392">
                                            <p:txEl>
                                              <p:pRg st="3" end="3"/>
                                            </p:txEl>
                                          </p:spTgt>
                                        </p:tgtEl>
                                        <p:attrNameLst>
                                          <p:attrName>style.visibility</p:attrName>
                                        </p:attrNameLst>
                                      </p:cBhvr>
                                      <p:to>
                                        <p:strVal val="visible"/>
                                      </p:to>
                                    </p:set>
                                    <p:anim calcmode="lin" valueType="num">
                                      <p:cBhvr additive="base">
                                        <p:cTn id="59" dur="500" fill="hold"/>
                                        <p:tgtEl>
                                          <p:spTgt spid="655392">
                                            <p:txEl>
                                              <p:pRg st="3" end="3"/>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655392">
                                            <p:txEl>
                                              <p:pRg st="3" end="3"/>
                                            </p:txEl>
                                          </p:spTgt>
                                        </p:tgtEl>
                                        <p:attrNameLst>
                                          <p:attrName>ppt_y</p:attrName>
                                        </p:attrNameLst>
                                      </p:cBhvr>
                                      <p:tavLst>
                                        <p:tav tm="0">
                                          <p:val>
                                            <p:strVal val="#ppt_y"/>
                                          </p:val>
                                        </p:tav>
                                        <p:tav tm="100000">
                                          <p:val>
                                            <p:strVal val="#ppt_y"/>
                                          </p:val>
                                        </p:tav>
                                      </p:tavLst>
                                    </p:anim>
                                  </p:childTnLst>
                                </p:cTn>
                              </p:par>
                            </p:childTnLst>
                          </p:cTn>
                        </p:par>
                        <p:par>
                          <p:cTn id="61" fill="hold" nodeType="afterGroup">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655393">
                                            <p:bg/>
                                          </p:spTgt>
                                        </p:tgtEl>
                                        <p:attrNameLst>
                                          <p:attrName>style.visibility</p:attrName>
                                        </p:attrNameLst>
                                      </p:cBhvr>
                                      <p:to>
                                        <p:strVal val="visible"/>
                                      </p:to>
                                    </p:set>
                                    <p:animEffect transition="in" filter="dissolve">
                                      <p:cBhvr>
                                        <p:cTn id="64" dur="500"/>
                                        <p:tgtEl>
                                          <p:spTgt spid="65539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65" grpId="0" build="p"/>
      <p:bldP spid="655391" grpId="0" uiExpand="1" build="p"/>
      <p:bldP spid="655392" grpId="0" build="p"/>
      <p:bldP spid="65539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6419" name="Group 35"/>
          <p:cNvGrpSpPr>
            <a:grpSpLocks/>
          </p:cNvGrpSpPr>
          <p:nvPr/>
        </p:nvGrpSpPr>
        <p:grpSpPr bwMode="auto">
          <a:xfrm>
            <a:off x="533400" y="1752600"/>
            <a:ext cx="1066800" cy="1143000"/>
            <a:chOff x="3840" y="1200"/>
            <a:chExt cx="672" cy="720"/>
          </a:xfrm>
        </p:grpSpPr>
        <p:sp>
          <p:nvSpPr>
            <p:cNvPr id="656420" name="Line 36"/>
            <p:cNvSpPr>
              <a:spLocks noChangeShapeType="1"/>
            </p:cNvSpPr>
            <p:nvPr/>
          </p:nvSpPr>
          <p:spPr bwMode="auto">
            <a:xfrm>
              <a:off x="3936" y="120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1" name="Line 37"/>
            <p:cNvSpPr>
              <a:spLocks noChangeShapeType="1"/>
            </p:cNvSpPr>
            <p:nvPr/>
          </p:nvSpPr>
          <p:spPr bwMode="auto">
            <a:xfrm>
              <a:off x="3936" y="144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2" name="Line 38"/>
            <p:cNvSpPr>
              <a:spLocks noChangeShapeType="1"/>
            </p:cNvSpPr>
            <p:nvPr/>
          </p:nvSpPr>
          <p:spPr bwMode="auto">
            <a:xfrm>
              <a:off x="3936" y="168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3" name="Line 39"/>
            <p:cNvSpPr>
              <a:spLocks noChangeShapeType="1"/>
            </p:cNvSpPr>
            <p:nvPr/>
          </p:nvSpPr>
          <p:spPr bwMode="auto">
            <a:xfrm>
              <a:off x="3936" y="192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4" name="Line 40"/>
            <p:cNvSpPr>
              <a:spLocks noChangeShapeType="1"/>
            </p:cNvSpPr>
            <p:nvPr/>
          </p:nvSpPr>
          <p:spPr bwMode="auto">
            <a:xfrm>
              <a:off x="4032" y="1296"/>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5" name="Line 41"/>
            <p:cNvSpPr>
              <a:spLocks noChangeShapeType="1"/>
            </p:cNvSpPr>
            <p:nvPr/>
          </p:nvSpPr>
          <p:spPr bwMode="auto">
            <a:xfrm>
              <a:off x="4032" y="1536"/>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6" name="Line 42"/>
            <p:cNvSpPr>
              <a:spLocks noChangeShapeType="1"/>
            </p:cNvSpPr>
            <p:nvPr/>
          </p:nvSpPr>
          <p:spPr bwMode="auto">
            <a:xfrm>
              <a:off x="4032" y="1776"/>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7" name="Line 43"/>
            <p:cNvSpPr>
              <a:spLocks noChangeShapeType="1"/>
            </p:cNvSpPr>
            <p:nvPr/>
          </p:nvSpPr>
          <p:spPr bwMode="auto">
            <a:xfrm>
              <a:off x="3840" y="1344"/>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8" name="Line 44"/>
            <p:cNvSpPr>
              <a:spLocks noChangeShapeType="1"/>
            </p:cNvSpPr>
            <p:nvPr/>
          </p:nvSpPr>
          <p:spPr bwMode="auto">
            <a:xfrm>
              <a:off x="3840" y="1584"/>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29" name="Line 45"/>
            <p:cNvSpPr>
              <a:spLocks noChangeShapeType="1"/>
            </p:cNvSpPr>
            <p:nvPr/>
          </p:nvSpPr>
          <p:spPr bwMode="auto">
            <a:xfrm>
              <a:off x="3840" y="1824"/>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56386" name="Text Box 2"/>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Current</a:t>
            </a:r>
          </a:p>
        </p:txBody>
      </p:sp>
      <p:sp>
        <p:nvSpPr>
          <p:cNvPr id="656387" name="Text Box 3"/>
          <p:cNvSpPr txBox="1">
            <a:spLocks noChangeArrowheads="1"/>
          </p:cNvSpPr>
          <p:nvPr/>
        </p:nvSpPr>
        <p:spPr bwMode="auto">
          <a:xfrm>
            <a:off x="0" y="685800"/>
            <a:ext cx="8763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9900CC"/>
                </a:solidFill>
              </a:rPr>
              <a:t>It is rare we are interested in the microscopic current density</a:t>
            </a:r>
          </a:p>
          <a:p>
            <a:pPr eaLnBrk="1" hangingPunct="1">
              <a:buFontTx/>
              <a:buChar char="•"/>
            </a:pPr>
            <a:r>
              <a:rPr lang="en-US" sz="2400">
                <a:solidFill>
                  <a:srgbClr val="9900CC"/>
                </a:solidFill>
              </a:rPr>
              <a:t>We want to know about the total flow of charge through some object</a:t>
            </a:r>
          </a:p>
        </p:txBody>
      </p:sp>
      <p:sp>
        <p:nvSpPr>
          <p:cNvPr id="656391" name="AutoShape 7"/>
          <p:cNvSpPr>
            <a:spLocks noChangeArrowheads="1"/>
          </p:cNvSpPr>
          <p:nvPr/>
        </p:nvSpPr>
        <p:spPr bwMode="auto">
          <a:xfrm rot="5400000">
            <a:off x="2425700" y="342900"/>
            <a:ext cx="1524000" cy="4038600"/>
          </a:xfrm>
          <a:prstGeom prst="can">
            <a:avLst>
              <a:gd name="adj" fmla="val 37910"/>
            </a:avLst>
          </a:prstGeom>
          <a:gradFill rotWithShape="1">
            <a:gsLst>
              <a:gs pos="0">
                <a:srgbClr val="FFFF00">
                  <a:gamma/>
                  <a:shade val="46275"/>
                  <a:invGamma/>
                </a:srgbClr>
              </a:gs>
              <a:gs pos="50000">
                <a:srgbClr val="FFFF00"/>
              </a:gs>
              <a:gs pos="100000">
                <a:srgbClr val="FFFF00">
                  <a:gamma/>
                  <a:shade val="46275"/>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56405" name="Group 21"/>
          <p:cNvGrpSpPr>
            <a:grpSpLocks/>
          </p:cNvGrpSpPr>
          <p:nvPr/>
        </p:nvGrpSpPr>
        <p:grpSpPr bwMode="auto">
          <a:xfrm>
            <a:off x="4749800" y="1752600"/>
            <a:ext cx="1066800" cy="1143000"/>
            <a:chOff x="3840" y="1200"/>
            <a:chExt cx="672" cy="720"/>
          </a:xfrm>
        </p:grpSpPr>
        <p:sp>
          <p:nvSpPr>
            <p:cNvPr id="656392" name="Line 8"/>
            <p:cNvSpPr>
              <a:spLocks noChangeShapeType="1"/>
            </p:cNvSpPr>
            <p:nvPr/>
          </p:nvSpPr>
          <p:spPr bwMode="auto">
            <a:xfrm>
              <a:off x="3936" y="120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393" name="Line 9"/>
            <p:cNvSpPr>
              <a:spLocks noChangeShapeType="1"/>
            </p:cNvSpPr>
            <p:nvPr/>
          </p:nvSpPr>
          <p:spPr bwMode="auto">
            <a:xfrm>
              <a:off x="3936" y="144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394" name="Line 10"/>
            <p:cNvSpPr>
              <a:spLocks noChangeShapeType="1"/>
            </p:cNvSpPr>
            <p:nvPr/>
          </p:nvSpPr>
          <p:spPr bwMode="auto">
            <a:xfrm>
              <a:off x="3936" y="168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395" name="Line 11"/>
            <p:cNvSpPr>
              <a:spLocks noChangeShapeType="1"/>
            </p:cNvSpPr>
            <p:nvPr/>
          </p:nvSpPr>
          <p:spPr bwMode="auto">
            <a:xfrm>
              <a:off x="3936" y="1920"/>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396" name="Line 12"/>
            <p:cNvSpPr>
              <a:spLocks noChangeShapeType="1"/>
            </p:cNvSpPr>
            <p:nvPr/>
          </p:nvSpPr>
          <p:spPr bwMode="auto">
            <a:xfrm>
              <a:off x="4032" y="1296"/>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397" name="Line 13"/>
            <p:cNvSpPr>
              <a:spLocks noChangeShapeType="1"/>
            </p:cNvSpPr>
            <p:nvPr/>
          </p:nvSpPr>
          <p:spPr bwMode="auto">
            <a:xfrm>
              <a:off x="4032" y="1536"/>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398" name="Line 14"/>
            <p:cNvSpPr>
              <a:spLocks noChangeShapeType="1"/>
            </p:cNvSpPr>
            <p:nvPr/>
          </p:nvSpPr>
          <p:spPr bwMode="auto">
            <a:xfrm>
              <a:off x="4032" y="1776"/>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01" name="Line 17"/>
            <p:cNvSpPr>
              <a:spLocks noChangeShapeType="1"/>
            </p:cNvSpPr>
            <p:nvPr/>
          </p:nvSpPr>
          <p:spPr bwMode="auto">
            <a:xfrm>
              <a:off x="3840" y="1344"/>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02" name="Line 18"/>
            <p:cNvSpPr>
              <a:spLocks noChangeShapeType="1"/>
            </p:cNvSpPr>
            <p:nvPr/>
          </p:nvSpPr>
          <p:spPr bwMode="auto">
            <a:xfrm>
              <a:off x="3840" y="1584"/>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6403" name="Line 19"/>
            <p:cNvSpPr>
              <a:spLocks noChangeShapeType="1"/>
            </p:cNvSpPr>
            <p:nvPr/>
          </p:nvSpPr>
          <p:spPr bwMode="auto">
            <a:xfrm>
              <a:off x="3840" y="1824"/>
              <a:ext cx="480" cy="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56404" name="Text Box 20"/>
          <p:cNvSpPr txBox="1">
            <a:spLocks noChangeArrowheads="1"/>
          </p:cNvSpPr>
          <p:nvPr/>
        </p:nvSpPr>
        <p:spPr bwMode="auto">
          <a:xfrm>
            <a:off x="5969000" y="21336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009900"/>
                </a:solidFill>
              </a:rPr>
              <a:t>J </a:t>
            </a:r>
          </a:p>
        </p:txBody>
      </p:sp>
      <p:sp>
        <p:nvSpPr>
          <p:cNvPr id="656407" name="Line 23"/>
          <p:cNvSpPr>
            <a:spLocks noChangeShapeType="1"/>
          </p:cNvSpPr>
          <p:nvPr/>
        </p:nvSpPr>
        <p:spPr bwMode="auto">
          <a:xfrm rot="5400000" flipH="1" flipV="1">
            <a:off x="5048250" y="1898650"/>
            <a:ext cx="0" cy="3048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656408" name="Object 24"/>
          <p:cNvGraphicFramePr>
            <a:graphicFrameLocks noChangeAspect="1"/>
          </p:cNvGraphicFramePr>
          <p:nvPr/>
        </p:nvGraphicFramePr>
        <p:xfrm>
          <a:off x="5124450" y="1670050"/>
          <a:ext cx="311150" cy="387350"/>
        </p:xfrm>
        <a:graphic>
          <a:graphicData uri="http://schemas.openxmlformats.org/presentationml/2006/ole">
            <mc:AlternateContent xmlns:mc="http://schemas.openxmlformats.org/markup-compatibility/2006">
              <mc:Choice xmlns:v="urn:schemas-microsoft-com:vml" Requires="v">
                <p:oleObj name="Equation" r:id="rId2" imgW="126720" imgH="177480" progId="Equation.DSMT4">
                  <p:embed/>
                </p:oleObj>
              </mc:Choice>
              <mc:Fallback>
                <p:oleObj name="Equation" r:id="rId2" imgW="126720" imgH="177480" progId="Equation.DSMT4">
                  <p:embed/>
                  <p:pic>
                    <p:nvPicPr>
                      <p:cNvPr id="0" name="Object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4450" y="1670050"/>
                        <a:ext cx="311150"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rnd">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6409" name="Object 25"/>
          <p:cNvGraphicFramePr>
            <a:graphicFrameLocks noChangeAspect="1"/>
          </p:cNvGraphicFramePr>
          <p:nvPr/>
        </p:nvGraphicFramePr>
        <p:xfrm>
          <a:off x="6502400" y="1676400"/>
          <a:ext cx="1873250" cy="606425"/>
        </p:xfrm>
        <a:graphic>
          <a:graphicData uri="http://schemas.openxmlformats.org/presentationml/2006/ole">
            <mc:AlternateContent xmlns:mc="http://schemas.openxmlformats.org/markup-compatibility/2006">
              <mc:Choice xmlns:v="urn:schemas-microsoft-com:vml" Requires="v">
                <p:oleObj name="Equation" r:id="rId4" imgW="761760" imgH="279360" progId="Equation.DSMT4">
                  <p:embed/>
                </p:oleObj>
              </mc:Choice>
              <mc:Fallback>
                <p:oleObj name="Equation" r:id="rId4" imgW="761760" imgH="279360" progId="Equation.DSMT4">
                  <p:embed/>
                  <p:pic>
                    <p:nvPicPr>
                      <p:cNvPr id="0" name="Object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2400" y="1676400"/>
                        <a:ext cx="1873250" cy="606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6410" name="Object 26"/>
          <p:cNvGraphicFramePr>
            <a:graphicFrameLocks noChangeAspect="1"/>
          </p:cNvGraphicFramePr>
          <p:nvPr/>
        </p:nvGraphicFramePr>
        <p:xfrm>
          <a:off x="6886575" y="2514600"/>
          <a:ext cx="1062038" cy="385763"/>
        </p:xfrm>
        <a:graphic>
          <a:graphicData uri="http://schemas.openxmlformats.org/presentationml/2006/ole">
            <mc:AlternateContent xmlns:mc="http://schemas.openxmlformats.org/markup-compatibility/2006">
              <mc:Choice xmlns:v="urn:schemas-microsoft-com:vml" Requires="v">
                <p:oleObj name="Equation" r:id="rId6" imgW="431640" imgH="177480" progId="Equation.DSMT4">
                  <p:embed/>
                </p:oleObj>
              </mc:Choice>
              <mc:Fallback>
                <p:oleObj name="Equation" r:id="rId6" imgW="431640" imgH="177480" progId="Equation.DSMT4">
                  <p:embed/>
                  <p:pic>
                    <p:nvPicPr>
                      <p:cNvPr id="0" name="Object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6575" y="2514600"/>
                        <a:ext cx="1062038" cy="385763"/>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6411" name="Text Box 27"/>
          <p:cNvSpPr txBox="1">
            <a:spLocks noChangeArrowheads="1"/>
          </p:cNvSpPr>
          <p:nvPr/>
        </p:nvSpPr>
        <p:spPr bwMode="auto">
          <a:xfrm>
            <a:off x="0" y="3200400"/>
            <a:ext cx="9144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dirty="0">
                <a:solidFill>
                  <a:srgbClr val="008000"/>
                </a:solidFill>
              </a:rPr>
              <a:t>The total amount of charge flowing out of an object per unit time is called the </a:t>
            </a:r>
            <a:r>
              <a:rPr lang="en-US" sz="2400" i="1" dirty="0">
                <a:solidFill>
                  <a:srgbClr val="008000"/>
                </a:solidFill>
              </a:rPr>
              <a:t>current</a:t>
            </a:r>
          </a:p>
          <a:p>
            <a:pPr lvl="1" eaLnBrk="1" hangingPunct="1">
              <a:buFontTx/>
              <a:buChar char="•"/>
            </a:pPr>
            <a:r>
              <a:rPr lang="en-US" sz="2400" dirty="0">
                <a:solidFill>
                  <a:srgbClr val="008000"/>
                </a:solidFill>
              </a:rPr>
              <a:t>What are the units of </a:t>
            </a:r>
            <a:r>
              <a:rPr lang="en-US" sz="2400" i="1" dirty="0">
                <a:solidFill>
                  <a:srgbClr val="008000"/>
                </a:solidFill>
              </a:rPr>
              <a:t>I</a:t>
            </a:r>
            <a:r>
              <a:rPr lang="en-US" sz="2400" dirty="0">
                <a:solidFill>
                  <a:srgbClr val="008000"/>
                </a:solidFill>
              </a:rPr>
              <a:t>?</a:t>
            </a:r>
          </a:p>
        </p:txBody>
      </p:sp>
      <p:graphicFrame>
        <p:nvGraphicFramePr>
          <p:cNvPr id="656412" name="Object 28"/>
          <p:cNvGraphicFramePr>
            <a:graphicFrameLocks noChangeAspect="1"/>
          </p:cNvGraphicFramePr>
          <p:nvPr/>
        </p:nvGraphicFramePr>
        <p:xfrm>
          <a:off x="4114800" y="3810000"/>
          <a:ext cx="1063625" cy="385763"/>
        </p:xfrm>
        <a:graphic>
          <a:graphicData uri="http://schemas.openxmlformats.org/presentationml/2006/ole">
            <mc:AlternateContent xmlns:mc="http://schemas.openxmlformats.org/markup-compatibility/2006">
              <mc:Choice xmlns:v="urn:schemas-microsoft-com:vml" Requires="v">
                <p:oleObj name="Equation" r:id="rId8" imgW="431640" imgH="177480" progId="Equation.DSMT4">
                  <p:embed/>
                </p:oleObj>
              </mc:Choice>
              <mc:Fallback>
                <p:oleObj name="Equation" r:id="rId8" imgW="431640" imgH="177480" progId="Equation.DSMT4">
                  <p:embed/>
                  <p:pic>
                    <p:nvPicPr>
                      <p:cNvPr id="0" name="Object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4800" y="3810000"/>
                        <a:ext cx="1063625" cy="38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6413" name="Object 29"/>
          <p:cNvGraphicFramePr>
            <a:graphicFrameLocks noChangeAspect="1"/>
          </p:cNvGraphicFramePr>
          <p:nvPr/>
        </p:nvGraphicFramePr>
        <p:xfrm>
          <a:off x="5181600" y="3770313"/>
          <a:ext cx="1344613" cy="496887"/>
        </p:xfrm>
        <a:graphic>
          <a:graphicData uri="http://schemas.openxmlformats.org/presentationml/2006/ole">
            <mc:AlternateContent xmlns:mc="http://schemas.openxmlformats.org/markup-compatibility/2006">
              <mc:Choice xmlns:v="urn:schemas-microsoft-com:vml" Requires="v">
                <p:oleObj name="Equation" r:id="rId10" imgW="545760" imgH="228600" progId="Equation.DSMT4">
                  <p:embed/>
                </p:oleObj>
              </mc:Choice>
              <mc:Fallback>
                <p:oleObj name="Equation" r:id="rId10" imgW="545760" imgH="228600" progId="Equation.DSMT4">
                  <p:embed/>
                  <p:pic>
                    <p:nvPicPr>
                      <p:cNvPr id="0" name="Object 2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81600" y="3770313"/>
                        <a:ext cx="1344613" cy="496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6414" name="Object 30"/>
          <p:cNvGraphicFramePr>
            <a:graphicFrameLocks noChangeAspect="1"/>
          </p:cNvGraphicFramePr>
          <p:nvPr/>
        </p:nvGraphicFramePr>
        <p:xfrm>
          <a:off x="6526213" y="3505200"/>
          <a:ext cx="2252662" cy="939800"/>
        </p:xfrm>
        <a:graphic>
          <a:graphicData uri="http://schemas.openxmlformats.org/presentationml/2006/ole">
            <mc:AlternateContent xmlns:mc="http://schemas.openxmlformats.org/markup-compatibility/2006">
              <mc:Choice xmlns:v="urn:schemas-microsoft-com:vml" Requires="v">
                <p:oleObj name="Equation" r:id="rId12" imgW="914400" imgH="431640" progId="Equation.DSMT4">
                  <p:embed/>
                </p:oleObj>
              </mc:Choice>
              <mc:Fallback>
                <p:oleObj name="Equation" r:id="rId12" imgW="914400" imgH="431640" progId="Equation.DSMT4">
                  <p:embed/>
                  <p:pic>
                    <p:nvPicPr>
                      <p:cNvPr id="0" name="Object 3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26213" y="3505200"/>
                        <a:ext cx="2252662"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6415" name="Text Box 31"/>
          <p:cNvSpPr txBox="1">
            <a:spLocks noChangeArrowheads="1"/>
          </p:cNvSpPr>
          <p:nvPr/>
        </p:nvSpPr>
        <p:spPr bwMode="auto">
          <a:xfrm>
            <a:off x="0" y="426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chemeClr val="accent2"/>
                </a:solidFill>
              </a:rPr>
              <a:t>The ampere or amp (A) is 1 C/s</a:t>
            </a:r>
          </a:p>
        </p:txBody>
      </p:sp>
      <p:graphicFrame>
        <p:nvGraphicFramePr>
          <p:cNvPr id="656416" name="Object 32"/>
          <p:cNvGraphicFramePr>
            <a:graphicFrameLocks noChangeAspect="1"/>
          </p:cNvGraphicFramePr>
          <p:nvPr/>
        </p:nvGraphicFramePr>
        <p:xfrm>
          <a:off x="5519738" y="4260850"/>
          <a:ext cx="1627187" cy="857250"/>
        </p:xfrm>
        <a:graphic>
          <a:graphicData uri="http://schemas.openxmlformats.org/presentationml/2006/ole">
            <mc:AlternateContent xmlns:mc="http://schemas.openxmlformats.org/markup-compatibility/2006">
              <mc:Choice xmlns:v="urn:schemas-microsoft-com:vml" Requires="v">
                <p:oleObj name="Equation" r:id="rId14" imgW="660240" imgH="393480" progId="Equation.DSMT4">
                  <p:embed/>
                </p:oleObj>
              </mc:Choice>
              <mc:Fallback>
                <p:oleObj name="Equation" r:id="rId14" imgW="660240" imgH="393480" progId="Equation.DSMT4">
                  <p:embed/>
                  <p:pic>
                    <p:nvPicPr>
                      <p:cNvPr id="0" name="Object 3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519738" y="4260850"/>
                        <a:ext cx="1627187" cy="857250"/>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6417" name="Object 33"/>
          <p:cNvGraphicFramePr>
            <a:graphicFrameLocks noChangeAspect="1"/>
          </p:cNvGraphicFramePr>
          <p:nvPr/>
        </p:nvGraphicFramePr>
        <p:xfrm>
          <a:off x="7543800" y="5029200"/>
          <a:ext cx="1189038" cy="857250"/>
        </p:xfrm>
        <a:graphic>
          <a:graphicData uri="http://schemas.openxmlformats.org/presentationml/2006/ole">
            <mc:AlternateContent xmlns:mc="http://schemas.openxmlformats.org/markup-compatibility/2006">
              <mc:Choice xmlns:v="urn:schemas-microsoft-com:vml" Requires="v">
                <p:oleObj name="Equation" r:id="rId16" imgW="482400" imgH="393480" progId="Equation.DSMT4">
                  <p:embed/>
                </p:oleObj>
              </mc:Choice>
              <mc:Fallback>
                <p:oleObj name="Equation" r:id="rId16" imgW="482400" imgH="393480" progId="Equation.DSMT4">
                  <p:embed/>
                  <p:pic>
                    <p:nvPicPr>
                      <p:cNvPr id="0" name="Object 3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543800" y="5029200"/>
                        <a:ext cx="1189038" cy="857250"/>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6418" name="Text Box 34"/>
          <p:cNvSpPr txBox="1">
            <a:spLocks noChangeArrowheads="1"/>
          </p:cNvSpPr>
          <p:nvPr/>
        </p:nvSpPr>
        <p:spPr bwMode="auto">
          <a:xfrm>
            <a:off x="0" y="5305425"/>
            <a:ext cx="7315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dirty="0">
                <a:solidFill>
                  <a:srgbClr val="FF0000"/>
                </a:solidFill>
              </a:rPr>
              <a:t>Current represents a change in charge</a:t>
            </a:r>
          </a:p>
          <a:p>
            <a:pPr eaLnBrk="1" hangingPunct="1">
              <a:buFontTx/>
              <a:buChar char="•"/>
            </a:pPr>
            <a:r>
              <a:rPr lang="en-US" sz="2400" dirty="0">
                <a:solidFill>
                  <a:srgbClr val="FF0000"/>
                </a:solidFill>
              </a:rPr>
              <a:t>Almost always, this charge is being replaced somehow, so there is no accumulation of charge anywhere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56405"/>
                                        </p:tgtEl>
                                        <p:attrNameLst>
                                          <p:attrName>style.visibility</p:attrName>
                                        </p:attrNameLst>
                                      </p:cBhvr>
                                      <p:to>
                                        <p:strVal val="visible"/>
                                      </p:to>
                                    </p:set>
                                    <p:animEffect transition="in" filter="wipe(left)">
                                      <p:cBhvr>
                                        <p:cTn id="7" dur="500"/>
                                        <p:tgtEl>
                                          <p:spTgt spid="656405"/>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65640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656407"/>
                                        </p:tgtEl>
                                        <p:attrNameLst>
                                          <p:attrName>style.visibility</p:attrName>
                                        </p:attrNameLst>
                                      </p:cBhvr>
                                      <p:to>
                                        <p:strVal val="visible"/>
                                      </p:to>
                                    </p:set>
                                    <p:animEffect transition="in" filter="wipe(up)">
                                      <p:cBhvr>
                                        <p:cTn id="15" dur="500"/>
                                        <p:tgtEl>
                                          <p:spTgt spid="656407"/>
                                        </p:tgtEl>
                                      </p:cBhvr>
                                    </p:animEffect>
                                  </p:childTnLst>
                                </p:cTn>
                              </p:par>
                            </p:childTnLst>
                          </p:cTn>
                        </p:par>
                        <p:par>
                          <p:cTn id="16" fill="hold" nodeType="afterGroup">
                            <p:stCondLst>
                              <p:cond delay="500"/>
                            </p:stCondLst>
                            <p:childTnLst>
                              <p:par>
                                <p:cTn id="17" presetID="22" presetClass="entr" presetSubtype="8" fill="hold" nodeType="afterEffect">
                                  <p:stCondLst>
                                    <p:cond delay="0"/>
                                  </p:stCondLst>
                                  <p:childTnLst>
                                    <p:set>
                                      <p:cBhvr>
                                        <p:cTn id="18" dur="1" fill="hold">
                                          <p:stCondLst>
                                            <p:cond delay="0"/>
                                          </p:stCondLst>
                                        </p:cTn>
                                        <p:tgtEl>
                                          <p:spTgt spid="656408"/>
                                        </p:tgtEl>
                                        <p:attrNameLst>
                                          <p:attrName>style.visibility</p:attrName>
                                        </p:attrNameLst>
                                      </p:cBhvr>
                                      <p:to>
                                        <p:strVal val="visible"/>
                                      </p:to>
                                    </p:set>
                                    <p:animEffect transition="in" filter="wipe(left)">
                                      <p:cBhvr>
                                        <p:cTn id="19" dur="500"/>
                                        <p:tgtEl>
                                          <p:spTgt spid="65640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656409"/>
                                        </p:tgtEl>
                                        <p:attrNameLst>
                                          <p:attrName>style.visibility</p:attrName>
                                        </p:attrNameLst>
                                      </p:cBhvr>
                                      <p:to>
                                        <p:strVal val="visible"/>
                                      </p:to>
                                    </p:set>
                                    <p:animEffect transition="in" filter="dissolve">
                                      <p:cBhvr>
                                        <p:cTn id="24" dur="500"/>
                                        <p:tgtEl>
                                          <p:spTgt spid="65640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656410"/>
                                        </p:tgtEl>
                                        <p:attrNameLst>
                                          <p:attrName>style.visibility</p:attrName>
                                        </p:attrNameLst>
                                      </p:cBhvr>
                                      <p:to>
                                        <p:strVal val="visible"/>
                                      </p:to>
                                    </p:set>
                                    <p:animEffect transition="in" filter="dissolve">
                                      <p:cBhvr>
                                        <p:cTn id="29" dur="500"/>
                                        <p:tgtEl>
                                          <p:spTgt spid="65641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656411">
                                            <p:txEl>
                                              <p:pRg st="0" end="0"/>
                                            </p:txEl>
                                          </p:spTgt>
                                        </p:tgtEl>
                                        <p:attrNameLst>
                                          <p:attrName>style.visibility</p:attrName>
                                        </p:attrNameLst>
                                      </p:cBhvr>
                                      <p:to>
                                        <p:strVal val="visible"/>
                                      </p:to>
                                    </p:set>
                                    <p:anim calcmode="lin" valueType="num">
                                      <p:cBhvr additive="base">
                                        <p:cTn id="34" dur="500" fill="hold"/>
                                        <p:tgtEl>
                                          <p:spTgt spid="656411">
                                            <p:txEl>
                                              <p:pRg st="0" end="0"/>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656411">
                                            <p:txEl>
                                              <p:pRg st="0" end="0"/>
                                            </p:txEl>
                                          </p:spTgt>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656411">
                                            <p:txEl>
                                              <p:pRg st="1" end="1"/>
                                            </p:txEl>
                                          </p:spTgt>
                                        </p:tgtEl>
                                        <p:attrNameLst>
                                          <p:attrName>style.visibility</p:attrName>
                                        </p:attrNameLst>
                                      </p:cBhvr>
                                      <p:to>
                                        <p:strVal val="visible"/>
                                      </p:to>
                                    </p:set>
                                    <p:anim calcmode="lin" valueType="num">
                                      <p:cBhvr additive="base">
                                        <p:cTn id="38" dur="500" fill="hold"/>
                                        <p:tgtEl>
                                          <p:spTgt spid="656411">
                                            <p:txEl>
                                              <p:pRg st="1" end="1"/>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656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nodeType="clickEffect">
                                  <p:stCondLst>
                                    <p:cond delay="0"/>
                                  </p:stCondLst>
                                  <p:childTnLst>
                                    <p:set>
                                      <p:cBhvr>
                                        <p:cTn id="43" dur="1" fill="hold">
                                          <p:stCondLst>
                                            <p:cond delay="0"/>
                                          </p:stCondLst>
                                        </p:cTn>
                                        <p:tgtEl>
                                          <p:spTgt spid="656412"/>
                                        </p:tgtEl>
                                        <p:attrNameLst>
                                          <p:attrName>style.visibility</p:attrName>
                                        </p:attrNameLst>
                                      </p:cBhvr>
                                      <p:to>
                                        <p:strVal val="visible"/>
                                      </p:to>
                                    </p:set>
                                    <p:animEffect transition="in" filter="dissolve">
                                      <p:cBhvr>
                                        <p:cTn id="44" dur="500"/>
                                        <p:tgtEl>
                                          <p:spTgt spid="65641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nodeType="clickEffect">
                                  <p:stCondLst>
                                    <p:cond delay="0"/>
                                  </p:stCondLst>
                                  <p:childTnLst>
                                    <p:set>
                                      <p:cBhvr>
                                        <p:cTn id="48" dur="1" fill="hold">
                                          <p:stCondLst>
                                            <p:cond delay="0"/>
                                          </p:stCondLst>
                                        </p:cTn>
                                        <p:tgtEl>
                                          <p:spTgt spid="656413"/>
                                        </p:tgtEl>
                                        <p:attrNameLst>
                                          <p:attrName>style.visibility</p:attrName>
                                        </p:attrNameLst>
                                      </p:cBhvr>
                                      <p:to>
                                        <p:strVal val="visible"/>
                                      </p:to>
                                    </p:set>
                                    <p:animEffect transition="in" filter="dissolve">
                                      <p:cBhvr>
                                        <p:cTn id="49" dur="500"/>
                                        <p:tgtEl>
                                          <p:spTgt spid="65641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nodeType="clickEffect">
                                  <p:stCondLst>
                                    <p:cond delay="0"/>
                                  </p:stCondLst>
                                  <p:childTnLst>
                                    <p:set>
                                      <p:cBhvr>
                                        <p:cTn id="53" dur="1" fill="hold">
                                          <p:stCondLst>
                                            <p:cond delay="0"/>
                                          </p:stCondLst>
                                        </p:cTn>
                                        <p:tgtEl>
                                          <p:spTgt spid="656414"/>
                                        </p:tgtEl>
                                        <p:attrNameLst>
                                          <p:attrName>style.visibility</p:attrName>
                                        </p:attrNameLst>
                                      </p:cBhvr>
                                      <p:to>
                                        <p:strVal val="visible"/>
                                      </p:to>
                                    </p:set>
                                    <p:animEffect transition="in" filter="dissolve">
                                      <p:cBhvr>
                                        <p:cTn id="54" dur="500"/>
                                        <p:tgtEl>
                                          <p:spTgt spid="65641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656415">
                                            <p:txEl>
                                              <p:pRg st="0" end="0"/>
                                            </p:txEl>
                                          </p:spTgt>
                                        </p:tgtEl>
                                        <p:attrNameLst>
                                          <p:attrName>style.visibility</p:attrName>
                                        </p:attrNameLst>
                                      </p:cBhvr>
                                      <p:to>
                                        <p:strVal val="visible"/>
                                      </p:to>
                                    </p:set>
                                    <p:anim calcmode="lin" valueType="num">
                                      <p:cBhvr additive="base">
                                        <p:cTn id="59" dur="500" fill="hold"/>
                                        <p:tgtEl>
                                          <p:spTgt spid="656415">
                                            <p:txEl>
                                              <p:pRg st="0" end="0"/>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656415">
                                            <p:txEl>
                                              <p:pRg st="0" end="0"/>
                                            </p:txEl>
                                          </p:spTgt>
                                        </p:tgtEl>
                                        <p:attrNameLst>
                                          <p:attrName>ppt_y</p:attrName>
                                        </p:attrNameLst>
                                      </p:cBhvr>
                                      <p:tavLst>
                                        <p:tav tm="0">
                                          <p:val>
                                            <p:strVal val="#ppt_y"/>
                                          </p:val>
                                        </p:tav>
                                        <p:tav tm="100000">
                                          <p:val>
                                            <p:strVal val="#ppt_y"/>
                                          </p:val>
                                        </p:tav>
                                      </p:tavLst>
                                    </p:anim>
                                  </p:childTnLst>
                                </p:cTn>
                              </p:par>
                            </p:childTnLst>
                          </p:cTn>
                        </p:par>
                        <p:par>
                          <p:cTn id="61" fill="hold" nodeType="afterGroup">
                            <p:stCondLst>
                              <p:cond delay="500"/>
                            </p:stCondLst>
                            <p:childTnLst>
                              <p:par>
                                <p:cTn id="62" presetID="9" presetClass="entr" presetSubtype="0" fill="hold" nodeType="afterEffect">
                                  <p:stCondLst>
                                    <p:cond delay="0"/>
                                  </p:stCondLst>
                                  <p:childTnLst>
                                    <p:set>
                                      <p:cBhvr>
                                        <p:cTn id="63" dur="1" fill="hold">
                                          <p:stCondLst>
                                            <p:cond delay="0"/>
                                          </p:stCondLst>
                                        </p:cTn>
                                        <p:tgtEl>
                                          <p:spTgt spid="656416"/>
                                        </p:tgtEl>
                                        <p:attrNameLst>
                                          <p:attrName>style.visibility</p:attrName>
                                        </p:attrNameLst>
                                      </p:cBhvr>
                                      <p:to>
                                        <p:strVal val="visible"/>
                                      </p:to>
                                    </p:set>
                                    <p:animEffect transition="in" filter="dissolve">
                                      <p:cBhvr>
                                        <p:cTn id="64" dur="500"/>
                                        <p:tgtEl>
                                          <p:spTgt spid="65641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656418">
                                            <p:txEl>
                                              <p:pRg st="0" end="0"/>
                                            </p:txEl>
                                          </p:spTgt>
                                        </p:tgtEl>
                                        <p:attrNameLst>
                                          <p:attrName>style.visibility</p:attrName>
                                        </p:attrNameLst>
                                      </p:cBhvr>
                                      <p:to>
                                        <p:strVal val="visible"/>
                                      </p:to>
                                    </p:set>
                                    <p:anim calcmode="lin" valueType="num">
                                      <p:cBhvr additive="base">
                                        <p:cTn id="69" dur="500" fill="hold"/>
                                        <p:tgtEl>
                                          <p:spTgt spid="656418">
                                            <p:txEl>
                                              <p:pRg st="0" end="0"/>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656418">
                                            <p:txEl>
                                              <p:pRg st="0" end="0"/>
                                            </p:txEl>
                                          </p:spTgt>
                                        </p:tgtEl>
                                        <p:attrNameLst>
                                          <p:attrName>ppt_y</p:attrName>
                                        </p:attrNameLst>
                                      </p:cBhvr>
                                      <p:tavLst>
                                        <p:tav tm="0">
                                          <p:val>
                                            <p:strVal val="#ppt_y"/>
                                          </p:val>
                                        </p:tav>
                                        <p:tav tm="100000">
                                          <p:val>
                                            <p:strVal val="#ppt_y"/>
                                          </p:val>
                                        </p:tav>
                                      </p:tavLst>
                                    </p:anim>
                                  </p:childTnLst>
                                </p:cTn>
                              </p:par>
                            </p:childTnLst>
                          </p:cTn>
                        </p:par>
                        <p:par>
                          <p:cTn id="71" fill="hold" nodeType="afterGroup">
                            <p:stCondLst>
                              <p:cond delay="500"/>
                            </p:stCondLst>
                            <p:childTnLst>
                              <p:par>
                                <p:cTn id="72" presetID="9" presetClass="entr" presetSubtype="0" fill="hold" nodeType="afterEffect">
                                  <p:stCondLst>
                                    <p:cond delay="0"/>
                                  </p:stCondLst>
                                  <p:childTnLst>
                                    <p:set>
                                      <p:cBhvr>
                                        <p:cTn id="73" dur="1" fill="hold">
                                          <p:stCondLst>
                                            <p:cond delay="0"/>
                                          </p:stCondLst>
                                        </p:cTn>
                                        <p:tgtEl>
                                          <p:spTgt spid="656417"/>
                                        </p:tgtEl>
                                        <p:attrNameLst>
                                          <p:attrName>style.visibility</p:attrName>
                                        </p:attrNameLst>
                                      </p:cBhvr>
                                      <p:to>
                                        <p:strVal val="visible"/>
                                      </p:to>
                                    </p:set>
                                    <p:animEffect transition="in" filter="dissolve">
                                      <p:cBhvr>
                                        <p:cTn id="74" dur="500"/>
                                        <p:tgtEl>
                                          <p:spTgt spid="65641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656418">
                                            <p:txEl>
                                              <p:pRg st="1" end="1"/>
                                            </p:txEl>
                                          </p:spTgt>
                                        </p:tgtEl>
                                        <p:attrNameLst>
                                          <p:attrName>style.visibility</p:attrName>
                                        </p:attrNameLst>
                                      </p:cBhvr>
                                      <p:to>
                                        <p:strVal val="visible"/>
                                      </p:to>
                                    </p:set>
                                    <p:anim calcmode="lin" valueType="num">
                                      <p:cBhvr additive="base">
                                        <p:cTn id="79" dur="500" fill="hold"/>
                                        <p:tgtEl>
                                          <p:spTgt spid="656418">
                                            <p:txEl>
                                              <p:pRg st="1" end="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656418">
                                            <p:txEl>
                                              <p:pRg st="1" end="1"/>
                                            </p:txEl>
                                          </p:spTgt>
                                        </p:tgtEl>
                                        <p:attrNameLst>
                                          <p:attrName>ppt_y</p:attrName>
                                        </p:attrNameLst>
                                      </p:cBhvr>
                                      <p:tavLst>
                                        <p:tav tm="0">
                                          <p:val>
                                            <p:strVal val="#ppt_y"/>
                                          </p:val>
                                        </p:tav>
                                        <p:tav tm="100000">
                                          <p:val>
                                            <p:strVal val="#ppt_y"/>
                                          </p:val>
                                        </p:tav>
                                      </p:tavLst>
                                    </p:anim>
                                  </p:childTnLst>
                                </p:cTn>
                              </p:par>
                            </p:childTnLst>
                          </p:cTn>
                        </p:par>
                        <p:par>
                          <p:cTn id="81" fill="hold" nodeType="afterGroup">
                            <p:stCondLst>
                              <p:cond delay="500"/>
                            </p:stCondLst>
                            <p:childTnLst>
                              <p:par>
                                <p:cTn id="82" presetID="22" presetClass="entr" presetSubtype="8" fill="hold" nodeType="afterEffect">
                                  <p:stCondLst>
                                    <p:cond delay="0"/>
                                  </p:stCondLst>
                                  <p:childTnLst>
                                    <p:set>
                                      <p:cBhvr>
                                        <p:cTn id="83" dur="1" fill="hold">
                                          <p:stCondLst>
                                            <p:cond delay="0"/>
                                          </p:stCondLst>
                                        </p:cTn>
                                        <p:tgtEl>
                                          <p:spTgt spid="656419"/>
                                        </p:tgtEl>
                                        <p:attrNameLst>
                                          <p:attrName>style.visibility</p:attrName>
                                        </p:attrNameLst>
                                      </p:cBhvr>
                                      <p:to>
                                        <p:strVal val="visible"/>
                                      </p:to>
                                    </p:set>
                                    <p:animEffect transition="in" filter="wipe(left)">
                                      <p:cBhvr>
                                        <p:cTn id="84" dur="500"/>
                                        <p:tgtEl>
                                          <p:spTgt spid="656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6404" grpId="0"/>
      <p:bldP spid="656407" grpId="0" animBg="1"/>
      <p:bldP spid="656411" grpId="0" build="p"/>
      <p:bldP spid="656415" grpId="0" build="p"/>
      <p:bldP spid="65641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286678073"/>
              </p:ext>
            </p:extLst>
          </p:nvPr>
        </p:nvGraphicFramePr>
        <p:xfrm>
          <a:off x="685800" y="457200"/>
          <a:ext cx="7551069" cy="2057400"/>
        </p:xfrm>
        <a:graphic>
          <a:graphicData uri="http://schemas.openxmlformats.org/presentationml/2006/ole">
            <mc:AlternateContent xmlns:mc="http://schemas.openxmlformats.org/markup-compatibility/2006">
              <mc:Choice xmlns:v="urn:schemas-microsoft-com:vml" Requires="v">
                <p:oleObj name="Document" r:id="rId2" imgW="5485703" imgH="1497770" progId="Word.Document.12">
                  <p:embed/>
                </p:oleObj>
              </mc:Choice>
              <mc:Fallback>
                <p:oleObj name="Document" r:id="rId2" imgW="5485703" imgH="1497770" progId="Word.Document.12">
                  <p:embed/>
                  <p:pic>
                    <p:nvPicPr>
                      <p:cNvPr id="0" name=""/>
                      <p:cNvPicPr/>
                      <p:nvPr/>
                    </p:nvPicPr>
                    <p:blipFill>
                      <a:blip r:embed="rId3"/>
                      <a:stretch>
                        <a:fillRect/>
                      </a:stretch>
                    </p:blipFill>
                    <p:spPr>
                      <a:xfrm>
                        <a:off x="685800" y="457200"/>
                        <a:ext cx="7551069" cy="2057400"/>
                      </a:xfrm>
                      <a:prstGeom prst="rect">
                        <a:avLst/>
                      </a:prstGeom>
                    </p:spPr>
                  </p:pic>
                </p:oleObj>
              </mc:Fallback>
            </mc:AlternateContent>
          </a:graphicData>
        </a:graphic>
      </p:graphicFrame>
      <p:sp>
        <p:nvSpPr>
          <p:cNvPr id="4" name="TextBox 3"/>
          <p:cNvSpPr txBox="1"/>
          <p:nvPr/>
        </p:nvSpPr>
        <p:spPr>
          <a:xfrm>
            <a:off x="1600200" y="2971800"/>
            <a:ext cx="2743200" cy="1569660"/>
          </a:xfrm>
          <a:prstGeom prst="rect">
            <a:avLst/>
          </a:prstGeom>
          <a:noFill/>
        </p:spPr>
        <p:txBody>
          <a:bodyPr wrap="square" rtlCol="0">
            <a:spAutoFit/>
          </a:bodyPr>
          <a:lstStyle/>
          <a:p>
            <a:r>
              <a:rPr lang="en-US" dirty="0">
                <a:solidFill>
                  <a:srgbClr val="FF0000"/>
                </a:solidFill>
              </a:rPr>
              <a:t>Solve on Board</a:t>
            </a:r>
          </a:p>
        </p:txBody>
      </p:sp>
    </p:spTree>
    <p:extLst>
      <p:ext uri="{BB962C8B-B14F-4D97-AF65-F5344CB8AC3E}">
        <p14:creationId xmlns:p14="http://schemas.microsoft.com/office/powerpoint/2010/main" val="2582742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62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1447800"/>
            <a:ext cx="7658100" cy="175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14400" y="304800"/>
            <a:ext cx="6096000" cy="830997"/>
          </a:xfrm>
          <a:prstGeom prst="rect">
            <a:avLst/>
          </a:prstGeom>
          <a:noFill/>
        </p:spPr>
        <p:txBody>
          <a:bodyPr wrap="square" rtlCol="0">
            <a:spAutoFit/>
          </a:bodyPr>
          <a:lstStyle/>
          <a:p>
            <a:r>
              <a:rPr lang="en-US" dirty="0" err="1">
                <a:solidFill>
                  <a:srgbClr val="FF0000"/>
                </a:solidFill>
              </a:rPr>
              <a:t>Warmup</a:t>
            </a:r>
            <a:r>
              <a:rPr lang="en-US" dirty="0">
                <a:solidFill>
                  <a:srgbClr val="FF0000"/>
                </a:solidFill>
              </a:rPr>
              <a:t> 10</a:t>
            </a:r>
          </a:p>
        </p:txBody>
      </p:sp>
      <p:pic>
        <p:nvPicPr>
          <p:cNvPr id="7362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 y="2209800"/>
            <a:ext cx="72771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00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51" name="AutoShape 43"/>
          <p:cNvSpPr>
            <a:spLocks noChangeArrowheads="1"/>
          </p:cNvSpPr>
          <p:nvPr/>
        </p:nvSpPr>
        <p:spPr bwMode="auto">
          <a:xfrm rot="5400000">
            <a:off x="342900" y="2247900"/>
            <a:ext cx="381000" cy="762000"/>
          </a:xfrm>
          <a:prstGeom prst="can">
            <a:avLst>
              <a:gd name="adj" fmla="val 31667"/>
            </a:avLst>
          </a:prstGeom>
          <a:gradFill rotWithShape="1">
            <a:gsLst>
              <a:gs pos="0">
                <a:schemeClr val="folHlink">
                  <a:gamma/>
                  <a:shade val="46275"/>
                  <a:invGamma/>
                </a:schemeClr>
              </a:gs>
              <a:gs pos="5000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7449" name="AutoShape 41"/>
          <p:cNvSpPr>
            <a:spLocks noChangeArrowheads="1"/>
          </p:cNvSpPr>
          <p:nvPr/>
        </p:nvSpPr>
        <p:spPr bwMode="auto">
          <a:xfrm rot="5400000">
            <a:off x="457200" y="2133600"/>
            <a:ext cx="1524000" cy="914400"/>
          </a:xfrm>
          <a:prstGeom prst="can">
            <a:avLst>
              <a:gd name="adj" fmla="val 50000"/>
            </a:avLst>
          </a:prstGeom>
          <a:gradFill rotWithShape="1">
            <a:gsLst>
              <a:gs pos="0">
                <a:schemeClr val="folHlink">
                  <a:gamma/>
                  <a:shade val="46275"/>
                  <a:invGamma/>
                </a:schemeClr>
              </a:gs>
              <a:gs pos="5000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7421" name="Text Box 13"/>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Ohm’s Law for Resistors</a:t>
            </a:r>
          </a:p>
        </p:txBody>
      </p:sp>
      <p:sp>
        <p:nvSpPr>
          <p:cNvPr id="657422" name="Text Box 14"/>
          <p:cNvSpPr txBox="1">
            <a:spLocks noChangeArrowheads="1"/>
          </p:cNvSpPr>
          <p:nvPr/>
        </p:nvSpPr>
        <p:spPr bwMode="auto">
          <a:xfrm>
            <a:off x="0" y="685800"/>
            <a:ext cx="8763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dirty="0">
                <a:solidFill>
                  <a:srgbClr val="9900CC"/>
                </a:solidFill>
              </a:rPr>
              <a:t>Suppose we have a cylinder of material with conducting </a:t>
            </a:r>
            <a:r>
              <a:rPr lang="en-US" sz="2400" dirty="0" err="1">
                <a:solidFill>
                  <a:srgbClr val="9900CC"/>
                </a:solidFill>
              </a:rPr>
              <a:t>endcaps</a:t>
            </a:r>
            <a:endParaRPr lang="en-US" sz="2400" dirty="0">
              <a:solidFill>
                <a:srgbClr val="9900CC"/>
              </a:solidFill>
            </a:endParaRPr>
          </a:p>
          <a:p>
            <a:pPr lvl="1" eaLnBrk="1" hangingPunct="1">
              <a:buFontTx/>
              <a:buChar char="•"/>
            </a:pPr>
            <a:r>
              <a:rPr lang="en-US" sz="2400" dirty="0">
                <a:solidFill>
                  <a:srgbClr val="9900CC"/>
                </a:solidFill>
              </a:rPr>
              <a:t>Length </a:t>
            </a:r>
            <a:r>
              <a:rPr lang="en-US" sz="2400" i="1" dirty="0">
                <a:solidFill>
                  <a:srgbClr val="9900CC"/>
                </a:solidFill>
              </a:rPr>
              <a:t>L</a:t>
            </a:r>
            <a:r>
              <a:rPr lang="en-US" sz="2400" dirty="0">
                <a:solidFill>
                  <a:srgbClr val="9900CC"/>
                </a:solidFill>
              </a:rPr>
              <a:t>, cross-sectional area </a:t>
            </a:r>
            <a:r>
              <a:rPr lang="en-US" sz="2400" i="1" dirty="0">
                <a:solidFill>
                  <a:srgbClr val="9900CC"/>
                </a:solidFill>
              </a:rPr>
              <a:t>A</a:t>
            </a:r>
            <a:endParaRPr lang="en-US" sz="2400" dirty="0">
              <a:solidFill>
                <a:srgbClr val="9900CC"/>
              </a:solidFill>
            </a:endParaRPr>
          </a:p>
          <a:p>
            <a:pPr lvl="1" eaLnBrk="1" hangingPunct="1">
              <a:buFontTx/>
              <a:buChar char="•"/>
            </a:pPr>
            <a:r>
              <a:rPr lang="en-US" sz="2400" dirty="0">
                <a:solidFill>
                  <a:srgbClr val="9900CC"/>
                </a:solidFill>
              </a:rPr>
              <a:t>The material will be assumed to follow Ohm’s Microscopic Law</a:t>
            </a:r>
          </a:p>
        </p:txBody>
      </p:sp>
      <p:sp>
        <p:nvSpPr>
          <p:cNvPr id="657423" name="AutoShape 15"/>
          <p:cNvSpPr>
            <a:spLocks noChangeArrowheads="1"/>
          </p:cNvSpPr>
          <p:nvPr/>
        </p:nvSpPr>
        <p:spPr bwMode="auto">
          <a:xfrm rot="5400000">
            <a:off x="2438400" y="609600"/>
            <a:ext cx="1524000" cy="3962400"/>
          </a:xfrm>
          <a:prstGeom prst="can">
            <a:avLst>
              <a:gd name="adj" fmla="val 35618"/>
            </a:avLst>
          </a:prstGeom>
          <a:gradFill rotWithShape="1">
            <a:gsLst>
              <a:gs pos="0">
                <a:srgbClr val="FFFF00">
                  <a:gamma/>
                  <a:shade val="46275"/>
                  <a:invGamma/>
                </a:srgbClr>
              </a:gs>
              <a:gs pos="50000">
                <a:srgbClr val="FFFF00"/>
              </a:gs>
              <a:gs pos="100000">
                <a:srgbClr val="FFFF00">
                  <a:gamma/>
                  <a:shade val="46275"/>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7440" name="Text Box 32"/>
          <p:cNvSpPr txBox="1">
            <a:spLocks noChangeArrowheads="1"/>
          </p:cNvSpPr>
          <p:nvPr/>
        </p:nvSpPr>
        <p:spPr bwMode="auto">
          <a:xfrm>
            <a:off x="0" y="3429000"/>
            <a:ext cx="411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008000"/>
                </a:solidFill>
              </a:rPr>
              <a:t>Apply a voltage </a:t>
            </a:r>
            <a:r>
              <a:rPr lang="en-US" sz="2400">
                <a:solidFill>
                  <a:srgbClr val="008000"/>
                </a:solidFill>
                <a:sym typeface="Symbol" pitchFamily="18" charset="2"/>
              </a:rPr>
              <a:t></a:t>
            </a:r>
            <a:r>
              <a:rPr lang="en-US" sz="2400" i="1">
                <a:solidFill>
                  <a:srgbClr val="008000"/>
                </a:solidFill>
                <a:sym typeface="Symbol" pitchFamily="18" charset="2"/>
              </a:rPr>
              <a:t>V</a:t>
            </a:r>
            <a:r>
              <a:rPr lang="en-US" sz="2400">
                <a:solidFill>
                  <a:srgbClr val="008000"/>
                </a:solidFill>
                <a:sym typeface="Symbol" pitchFamily="18" charset="2"/>
              </a:rPr>
              <a:t> </a:t>
            </a:r>
            <a:r>
              <a:rPr lang="en-US" sz="2400">
                <a:solidFill>
                  <a:srgbClr val="008000"/>
                </a:solidFill>
              </a:rPr>
              <a:t>across it</a:t>
            </a:r>
          </a:p>
        </p:txBody>
      </p:sp>
      <p:sp>
        <p:nvSpPr>
          <p:cNvPr id="657448" name="AutoShape 40"/>
          <p:cNvSpPr>
            <a:spLocks noChangeArrowheads="1"/>
          </p:cNvSpPr>
          <p:nvPr/>
        </p:nvSpPr>
        <p:spPr bwMode="auto">
          <a:xfrm rot="5400000">
            <a:off x="4343400" y="2133600"/>
            <a:ext cx="1524000" cy="914400"/>
          </a:xfrm>
          <a:prstGeom prst="can">
            <a:avLst>
              <a:gd name="adj" fmla="val 50000"/>
            </a:avLst>
          </a:prstGeom>
          <a:gradFill rotWithShape="1">
            <a:gsLst>
              <a:gs pos="0">
                <a:schemeClr val="folHlink">
                  <a:gamma/>
                  <a:shade val="46275"/>
                  <a:invGamma/>
                </a:schemeClr>
              </a:gs>
              <a:gs pos="5000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7450" name="AutoShape 42"/>
          <p:cNvSpPr>
            <a:spLocks noChangeArrowheads="1"/>
          </p:cNvSpPr>
          <p:nvPr/>
        </p:nvSpPr>
        <p:spPr bwMode="auto">
          <a:xfrm rot="5400000">
            <a:off x="5524500" y="2095500"/>
            <a:ext cx="381000" cy="914400"/>
          </a:xfrm>
          <a:prstGeom prst="can">
            <a:avLst>
              <a:gd name="adj" fmla="val 31244"/>
            </a:avLst>
          </a:prstGeom>
          <a:gradFill rotWithShape="1">
            <a:gsLst>
              <a:gs pos="0">
                <a:schemeClr val="folHlink">
                  <a:gamma/>
                  <a:shade val="46275"/>
                  <a:invGamma/>
                </a:schemeClr>
              </a:gs>
              <a:gs pos="5000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7452" name="Line 44"/>
          <p:cNvSpPr>
            <a:spLocks noChangeShapeType="1"/>
          </p:cNvSpPr>
          <p:nvPr/>
        </p:nvSpPr>
        <p:spPr bwMode="auto">
          <a:xfrm>
            <a:off x="1219200" y="2514600"/>
            <a:ext cx="3429000" cy="0"/>
          </a:xfrm>
          <a:prstGeom prst="line">
            <a:avLst/>
          </a:prstGeom>
          <a:noFill/>
          <a:ln w="28575">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53" name="Text Box 45"/>
          <p:cNvSpPr txBox="1">
            <a:spLocks noChangeArrowheads="1"/>
          </p:cNvSpPr>
          <p:nvPr/>
        </p:nvSpPr>
        <p:spPr bwMode="auto">
          <a:xfrm>
            <a:off x="2590800" y="22860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solidFill>
                  <a:srgbClr val="FF0000"/>
                </a:solidFill>
              </a:rPr>
              <a:t>L</a:t>
            </a:r>
          </a:p>
        </p:txBody>
      </p:sp>
      <p:graphicFrame>
        <p:nvGraphicFramePr>
          <p:cNvPr id="657454" name="Object 46"/>
          <p:cNvGraphicFramePr>
            <a:graphicFrameLocks noChangeAspect="1"/>
          </p:cNvGraphicFramePr>
          <p:nvPr/>
        </p:nvGraphicFramePr>
        <p:xfrm>
          <a:off x="6858000" y="1905000"/>
          <a:ext cx="1657350" cy="469900"/>
        </p:xfrm>
        <a:graphic>
          <a:graphicData uri="http://schemas.openxmlformats.org/presentationml/2006/ole">
            <mc:AlternateContent xmlns:mc="http://schemas.openxmlformats.org/markup-compatibility/2006">
              <mc:Choice xmlns:v="urn:schemas-microsoft-com:vml" Requires="v">
                <p:oleObj name="Equation" r:id="rId2" imgW="672840" imgH="215640" progId="Equation.DSMT4">
                  <p:embed/>
                </p:oleObj>
              </mc:Choice>
              <mc:Fallback>
                <p:oleObj name="Equation" r:id="rId2" imgW="672840" imgH="215640" progId="Equation.DSMT4">
                  <p:embed/>
                  <p:pic>
                    <p:nvPicPr>
                      <p:cNvPr id="0" name="Object 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1905000"/>
                        <a:ext cx="165735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55" name="Object 47"/>
          <p:cNvGraphicFramePr>
            <a:graphicFrameLocks noChangeAspect="1"/>
          </p:cNvGraphicFramePr>
          <p:nvPr/>
        </p:nvGraphicFramePr>
        <p:xfrm>
          <a:off x="6934200" y="2362200"/>
          <a:ext cx="1376363" cy="469900"/>
        </p:xfrm>
        <a:graphic>
          <a:graphicData uri="http://schemas.openxmlformats.org/presentationml/2006/ole">
            <mc:AlternateContent xmlns:mc="http://schemas.openxmlformats.org/markup-compatibility/2006">
              <mc:Choice xmlns:v="urn:schemas-microsoft-com:vml" Requires="v">
                <p:oleObj name="Equation" r:id="rId4" imgW="558720" imgH="215640" progId="Equation.DSMT4">
                  <p:embed/>
                </p:oleObj>
              </mc:Choice>
              <mc:Fallback>
                <p:oleObj name="Equation" r:id="rId4" imgW="558720" imgH="215640" progId="Equation.DSMT4">
                  <p:embed/>
                  <p:pic>
                    <p:nvPicPr>
                      <p:cNvPr id="0" name="Object 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2362200"/>
                        <a:ext cx="1376363"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56" name="Object 48"/>
          <p:cNvGraphicFramePr>
            <a:graphicFrameLocks noChangeAspect="1"/>
          </p:cNvGraphicFramePr>
          <p:nvPr/>
        </p:nvGraphicFramePr>
        <p:xfrm>
          <a:off x="6934200" y="2819400"/>
          <a:ext cx="1063625" cy="385763"/>
        </p:xfrm>
        <a:graphic>
          <a:graphicData uri="http://schemas.openxmlformats.org/presentationml/2006/ole">
            <mc:AlternateContent xmlns:mc="http://schemas.openxmlformats.org/markup-compatibility/2006">
              <mc:Choice xmlns:v="urn:schemas-microsoft-com:vml" Requires="v">
                <p:oleObj name="Equation" r:id="rId6" imgW="431640" imgH="177480" progId="Equation.DSMT4">
                  <p:embed/>
                </p:oleObj>
              </mc:Choice>
              <mc:Fallback>
                <p:oleObj name="Equation" r:id="rId6" imgW="431640" imgH="177480" progId="Equation.DSMT4">
                  <p:embed/>
                  <p:pic>
                    <p:nvPicPr>
                      <p:cNvPr id="0" name="Object 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4200" y="2819400"/>
                        <a:ext cx="1063625" cy="38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57" name="Object 49"/>
          <p:cNvGraphicFramePr>
            <a:graphicFrameLocks noChangeAspect="1"/>
          </p:cNvGraphicFramePr>
          <p:nvPr/>
        </p:nvGraphicFramePr>
        <p:xfrm>
          <a:off x="3979863" y="3470275"/>
          <a:ext cx="1470025" cy="387350"/>
        </p:xfrm>
        <a:graphic>
          <a:graphicData uri="http://schemas.openxmlformats.org/presentationml/2006/ole">
            <mc:AlternateContent xmlns:mc="http://schemas.openxmlformats.org/markup-compatibility/2006">
              <mc:Choice xmlns:v="urn:schemas-microsoft-com:vml" Requires="v">
                <p:oleObj name="Equation" r:id="rId8" imgW="596880" imgH="177480" progId="Equation.DSMT4">
                  <p:embed/>
                </p:oleObj>
              </mc:Choice>
              <mc:Fallback>
                <p:oleObj name="Equation" r:id="rId8" imgW="596880" imgH="177480" progId="Equation.DSMT4">
                  <p:embed/>
                  <p:pic>
                    <p:nvPicPr>
                      <p:cNvPr id="0" name="Object 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79863" y="3470275"/>
                        <a:ext cx="1470025"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58" name="Object 50"/>
          <p:cNvGraphicFramePr>
            <a:graphicFrameLocks noChangeAspect="1"/>
          </p:cNvGraphicFramePr>
          <p:nvPr/>
        </p:nvGraphicFramePr>
        <p:xfrm>
          <a:off x="5486400" y="3429000"/>
          <a:ext cx="1063625" cy="441325"/>
        </p:xfrm>
        <a:graphic>
          <a:graphicData uri="http://schemas.openxmlformats.org/presentationml/2006/ole">
            <mc:AlternateContent xmlns:mc="http://schemas.openxmlformats.org/markup-compatibility/2006">
              <mc:Choice xmlns:v="urn:schemas-microsoft-com:vml" Requires="v">
                <p:oleObj name="Equation" r:id="rId10" imgW="431640" imgH="203040" progId="Equation.DSMT4">
                  <p:embed/>
                </p:oleObj>
              </mc:Choice>
              <mc:Fallback>
                <p:oleObj name="Equation" r:id="rId10" imgW="431640" imgH="203040" progId="Equation.DSMT4">
                  <p:embed/>
                  <p:pic>
                    <p:nvPicPr>
                      <p:cNvPr id="0" name="Object 5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86400" y="3429000"/>
                        <a:ext cx="1063625" cy="44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59" name="Object 51"/>
          <p:cNvGraphicFramePr>
            <a:graphicFrameLocks noChangeAspect="1"/>
          </p:cNvGraphicFramePr>
          <p:nvPr/>
        </p:nvGraphicFramePr>
        <p:xfrm>
          <a:off x="6553200" y="3200400"/>
          <a:ext cx="1157288" cy="855663"/>
        </p:xfrm>
        <a:graphic>
          <a:graphicData uri="http://schemas.openxmlformats.org/presentationml/2006/ole">
            <mc:AlternateContent xmlns:mc="http://schemas.openxmlformats.org/markup-compatibility/2006">
              <mc:Choice xmlns:v="urn:schemas-microsoft-com:vml" Requires="v">
                <p:oleObj name="Equation" r:id="rId12" imgW="469800" imgH="393480" progId="Equation.DSMT4">
                  <p:embed/>
                </p:oleObj>
              </mc:Choice>
              <mc:Fallback>
                <p:oleObj name="Equation" r:id="rId12" imgW="469800" imgH="393480" progId="Equation.DSMT4">
                  <p:embed/>
                  <p:pic>
                    <p:nvPicPr>
                      <p:cNvPr id="0" name="Object 5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53200" y="3200400"/>
                        <a:ext cx="1157288"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7460" name="Text Box 52"/>
          <p:cNvSpPr txBox="1">
            <a:spLocks noChangeArrowheads="1"/>
          </p:cNvSpPr>
          <p:nvPr/>
        </p:nvSpPr>
        <p:spPr bwMode="auto">
          <a:xfrm>
            <a:off x="0" y="3886200"/>
            <a:ext cx="91440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chemeClr val="accent2"/>
                </a:solidFill>
              </a:rPr>
              <a:t>Define the </a:t>
            </a:r>
            <a:r>
              <a:rPr lang="en-US" sz="2400" i="1">
                <a:solidFill>
                  <a:schemeClr val="accent2"/>
                </a:solidFill>
              </a:rPr>
              <a:t>resistance</a:t>
            </a:r>
            <a:r>
              <a:rPr lang="en-US" sz="2400">
                <a:solidFill>
                  <a:schemeClr val="accent2"/>
                </a:solidFill>
              </a:rPr>
              <a:t> as</a:t>
            </a:r>
          </a:p>
          <a:p>
            <a:pPr eaLnBrk="1" hangingPunct="1">
              <a:buFontTx/>
              <a:buChar char="•"/>
            </a:pPr>
            <a:r>
              <a:rPr lang="en-US" sz="2400">
                <a:solidFill>
                  <a:schemeClr val="accent2"/>
                </a:solidFill>
              </a:rPr>
              <a:t>Then we have Ohm’s Law for devices</a:t>
            </a:r>
          </a:p>
          <a:p>
            <a:pPr lvl="1" eaLnBrk="1" hangingPunct="1">
              <a:buFontTx/>
              <a:buChar char="•"/>
            </a:pPr>
            <a:r>
              <a:rPr lang="en-US" sz="2400">
                <a:solidFill>
                  <a:schemeClr val="accent2"/>
                </a:solidFill>
              </a:rPr>
              <a:t>Just like microscopic Ohm’s Law, doesn’t always work</a:t>
            </a:r>
          </a:p>
          <a:p>
            <a:pPr eaLnBrk="1" hangingPunct="1">
              <a:buFontTx/>
              <a:buChar char="•"/>
            </a:pPr>
            <a:r>
              <a:rPr lang="en-US" sz="2400">
                <a:solidFill>
                  <a:schemeClr val="accent2"/>
                </a:solidFill>
              </a:rPr>
              <a:t>Resistance depends on composition, temperature </a:t>
            </a:r>
            <a:r>
              <a:rPr lang="en-US" sz="2400" i="1">
                <a:solidFill>
                  <a:schemeClr val="accent2"/>
                </a:solidFill>
              </a:rPr>
              <a:t>and</a:t>
            </a:r>
            <a:r>
              <a:rPr lang="en-US" sz="2400">
                <a:solidFill>
                  <a:schemeClr val="accent2"/>
                </a:solidFill>
              </a:rPr>
              <a:t> geometry</a:t>
            </a:r>
          </a:p>
          <a:p>
            <a:pPr lvl="1" eaLnBrk="1" hangingPunct="1">
              <a:buFontTx/>
              <a:buChar char="•"/>
            </a:pPr>
            <a:r>
              <a:rPr lang="en-US" sz="2400">
                <a:solidFill>
                  <a:schemeClr val="accent2"/>
                </a:solidFill>
              </a:rPr>
              <a:t>We can control it by manufacture</a:t>
            </a:r>
          </a:p>
          <a:p>
            <a:pPr eaLnBrk="1" hangingPunct="1">
              <a:buFontTx/>
              <a:buChar char="•"/>
            </a:pPr>
            <a:r>
              <a:rPr lang="en-US" sz="2400">
                <a:solidFill>
                  <a:schemeClr val="accent2"/>
                </a:solidFill>
              </a:rPr>
              <a:t>Resistance has units of Volts/Amps</a:t>
            </a:r>
          </a:p>
          <a:p>
            <a:pPr lvl="1" eaLnBrk="1" hangingPunct="1">
              <a:buFontTx/>
              <a:buChar char="•"/>
            </a:pPr>
            <a:r>
              <a:rPr lang="en-US" sz="2400">
                <a:solidFill>
                  <a:schemeClr val="accent2"/>
                </a:solidFill>
              </a:rPr>
              <a:t>Also called an Ohm (</a:t>
            </a:r>
            <a:r>
              <a:rPr lang="en-US" sz="2400">
                <a:solidFill>
                  <a:schemeClr val="accent2"/>
                </a:solidFill>
                <a:sym typeface="Symbol" pitchFamily="18" charset="2"/>
              </a:rPr>
              <a:t></a:t>
            </a:r>
            <a:r>
              <a:rPr lang="en-US" sz="2400">
                <a:solidFill>
                  <a:schemeClr val="accent2"/>
                </a:solidFill>
              </a:rPr>
              <a:t>)</a:t>
            </a:r>
          </a:p>
          <a:p>
            <a:pPr lvl="1" eaLnBrk="1" hangingPunct="1">
              <a:buFontTx/>
              <a:buChar char="•"/>
            </a:pPr>
            <a:r>
              <a:rPr lang="en-US" sz="2400">
                <a:solidFill>
                  <a:schemeClr val="accent2"/>
                </a:solidFill>
              </a:rPr>
              <a:t>An Ohm isn’t much resistance</a:t>
            </a:r>
          </a:p>
        </p:txBody>
      </p:sp>
      <p:graphicFrame>
        <p:nvGraphicFramePr>
          <p:cNvPr id="657461" name="Object 53"/>
          <p:cNvGraphicFramePr>
            <a:graphicFrameLocks noChangeAspect="1"/>
          </p:cNvGraphicFramePr>
          <p:nvPr/>
        </p:nvGraphicFramePr>
        <p:xfrm>
          <a:off x="5181600" y="3810000"/>
          <a:ext cx="1282700" cy="855663"/>
        </p:xfrm>
        <a:graphic>
          <a:graphicData uri="http://schemas.openxmlformats.org/presentationml/2006/ole">
            <mc:AlternateContent xmlns:mc="http://schemas.openxmlformats.org/markup-compatibility/2006">
              <mc:Choice xmlns:v="urn:schemas-microsoft-com:vml" Requires="v">
                <p:oleObj name="Equation" r:id="rId14" imgW="520560" imgH="393480" progId="Equation.DSMT4">
                  <p:embed/>
                </p:oleObj>
              </mc:Choice>
              <mc:Fallback>
                <p:oleObj name="Equation" r:id="rId14" imgW="520560" imgH="393480" progId="Equation.DSMT4">
                  <p:embed/>
                  <p:pic>
                    <p:nvPicPr>
                      <p:cNvPr id="0" name="Object 5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81600" y="3810000"/>
                        <a:ext cx="1282700" cy="855663"/>
                      </a:xfrm>
                      <a:prstGeom prst="rect">
                        <a:avLst/>
                      </a:prstGeom>
                      <a:noFill/>
                      <a:ln w="38100">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62" name="Object 54"/>
          <p:cNvGraphicFramePr>
            <a:graphicFrameLocks noChangeAspect="1"/>
          </p:cNvGraphicFramePr>
          <p:nvPr/>
        </p:nvGraphicFramePr>
        <p:xfrm>
          <a:off x="7620000" y="4572000"/>
          <a:ext cx="1376363" cy="387350"/>
        </p:xfrm>
        <a:graphic>
          <a:graphicData uri="http://schemas.openxmlformats.org/presentationml/2006/ole">
            <mc:AlternateContent xmlns:mc="http://schemas.openxmlformats.org/markup-compatibility/2006">
              <mc:Choice xmlns:v="urn:schemas-microsoft-com:vml" Requires="v">
                <p:oleObj name="Equation" r:id="rId16" imgW="558720" imgH="177480" progId="Equation.DSMT4">
                  <p:embed/>
                </p:oleObj>
              </mc:Choice>
              <mc:Fallback>
                <p:oleObj name="Equation" r:id="rId16" imgW="558720" imgH="177480" progId="Equation.DSMT4">
                  <p:embed/>
                  <p:pic>
                    <p:nvPicPr>
                      <p:cNvPr id="0" name="Object 5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620000" y="4572000"/>
                        <a:ext cx="1376363" cy="387350"/>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7463" name="Object 55"/>
          <p:cNvGraphicFramePr>
            <a:graphicFrameLocks noChangeAspect="1"/>
          </p:cNvGraphicFramePr>
          <p:nvPr/>
        </p:nvGraphicFramePr>
        <p:xfrm>
          <a:off x="4800600" y="5943600"/>
          <a:ext cx="1751013" cy="855663"/>
        </p:xfrm>
        <a:graphic>
          <a:graphicData uri="http://schemas.openxmlformats.org/presentationml/2006/ole">
            <mc:AlternateContent xmlns:mc="http://schemas.openxmlformats.org/markup-compatibility/2006">
              <mc:Choice xmlns:v="urn:schemas-microsoft-com:vml" Requires="v">
                <p:oleObj name="Equation" r:id="rId18" imgW="711000" imgH="393480" progId="Equation.DSMT4">
                  <p:embed/>
                </p:oleObj>
              </mc:Choice>
              <mc:Fallback>
                <p:oleObj name="Equation" r:id="rId18" imgW="711000" imgH="393480" progId="Equation.DSMT4">
                  <p:embed/>
                  <p:pic>
                    <p:nvPicPr>
                      <p:cNvPr id="0" name="Object 5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800600" y="5943600"/>
                        <a:ext cx="1751013" cy="855663"/>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57476" name="Group 68"/>
          <p:cNvGrpSpPr>
            <a:grpSpLocks/>
          </p:cNvGrpSpPr>
          <p:nvPr/>
        </p:nvGrpSpPr>
        <p:grpSpPr bwMode="auto">
          <a:xfrm>
            <a:off x="7467600" y="6477000"/>
            <a:ext cx="1371600" cy="304800"/>
            <a:chOff x="4272" y="3792"/>
            <a:chExt cx="864" cy="192"/>
          </a:xfrm>
        </p:grpSpPr>
        <p:sp>
          <p:nvSpPr>
            <p:cNvPr id="657464" name="Line 56"/>
            <p:cNvSpPr>
              <a:spLocks noChangeShapeType="1"/>
            </p:cNvSpPr>
            <p:nvPr/>
          </p:nvSpPr>
          <p:spPr bwMode="auto">
            <a:xfrm flipV="1">
              <a:off x="4416" y="3792"/>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65" name="Line 57"/>
            <p:cNvSpPr>
              <a:spLocks noChangeShapeType="1"/>
            </p:cNvSpPr>
            <p:nvPr/>
          </p:nvSpPr>
          <p:spPr bwMode="auto">
            <a:xfrm>
              <a:off x="4464"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66" name="Line 58"/>
            <p:cNvSpPr>
              <a:spLocks noChangeShapeType="1"/>
            </p:cNvSpPr>
            <p:nvPr/>
          </p:nvSpPr>
          <p:spPr bwMode="auto">
            <a:xfrm flipH="1">
              <a:off x="4560"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68" name="Line 60"/>
            <p:cNvSpPr>
              <a:spLocks noChangeShapeType="1"/>
            </p:cNvSpPr>
            <p:nvPr/>
          </p:nvSpPr>
          <p:spPr bwMode="auto">
            <a:xfrm>
              <a:off x="4656"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69" name="Line 61"/>
            <p:cNvSpPr>
              <a:spLocks noChangeShapeType="1"/>
            </p:cNvSpPr>
            <p:nvPr/>
          </p:nvSpPr>
          <p:spPr bwMode="auto">
            <a:xfrm flipH="1">
              <a:off x="4752"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70" name="Line 62"/>
            <p:cNvSpPr>
              <a:spLocks noChangeShapeType="1"/>
            </p:cNvSpPr>
            <p:nvPr/>
          </p:nvSpPr>
          <p:spPr bwMode="auto">
            <a:xfrm>
              <a:off x="4848" y="3792"/>
              <a:ext cx="96" cy="19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72" name="Line 64"/>
            <p:cNvSpPr>
              <a:spLocks noChangeShapeType="1"/>
            </p:cNvSpPr>
            <p:nvPr/>
          </p:nvSpPr>
          <p:spPr bwMode="auto">
            <a:xfrm flipV="1">
              <a:off x="4944" y="3888"/>
              <a:ext cx="48"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73" name="Line 65"/>
            <p:cNvSpPr>
              <a:spLocks noChangeShapeType="1"/>
            </p:cNvSpPr>
            <p:nvPr/>
          </p:nvSpPr>
          <p:spPr bwMode="auto">
            <a:xfrm flipV="1">
              <a:off x="427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7475" name="Line 67"/>
            <p:cNvSpPr>
              <a:spLocks noChangeShapeType="1"/>
            </p:cNvSpPr>
            <p:nvPr/>
          </p:nvSpPr>
          <p:spPr bwMode="auto">
            <a:xfrm flipV="1">
              <a:off x="4992" y="3888"/>
              <a:ext cx="1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57477" name="Text Box 69"/>
          <p:cNvSpPr txBox="1">
            <a:spLocks noChangeArrowheads="1"/>
          </p:cNvSpPr>
          <p:nvPr/>
        </p:nvSpPr>
        <p:spPr bwMode="auto">
          <a:xfrm>
            <a:off x="6781800" y="5502275"/>
            <a:ext cx="2286000" cy="822325"/>
          </a:xfrm>
          <a:prstGeom prst="rect">
            <a:avLst/>
          </a:prstGeom>
          <a:solidFill>
            <a:srgbClr val="00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a:t>Circuit diagram for resistor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7440">
                                            <p:txEl>
                                              <p:pRg st="0" end="0"/>
                                            </p:txEl>
                                          </p:spTgt>
                                        </p:tgtEl>
                                        <p:attrNameLst>
                                          <p:attrName>style.visibility</p:attrName>
                                        </p:attrNameLst>
                                      </p:cBhvr>
                                      <p:to>
                                        <p:strVal val="visible"/>
                                      </p:to>
                                    </p:set>
                                    <p:anim calcmode="lin" valueType="num">
                                      <p:cBhvr additive="base">
                                        <p:cTn id="7" dur="500" fill="hold"/>
                                        <p:tgtEl>
                                          <p:spTgt spid="65744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744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657454"/>
                                        </p:tgtEl>
                                        <p:attrNameLst>
                                          <p:attrName>style.visibility</p:attrName>
                                        </p:attrNameLst>
                                      </p:cBhvr>
                                      <p:to>
                                        <p:strVal val="visible"/>
                                      </p:to>
                                    </p:set>
                                    <p:animEffect transition="in" filter="dissolve">
                                      <p:cBhvr>
                                        <p:cTn id="13" dur="500"/>
                                        <p:tgtEl>
                                          <p:spTgt spid="65745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657455"/>
                                        </p:tgtEl>
                                        <p:attrNameLst>
                                          <p:attrName>style.visibility</p:attrName>
                                        </p:attrNameLst>
                                      </p:cBhvr>
                                      <p:to>
                                        <p:strVal val="visible"/>
                                      </p:to>
                                    </p:set>
                                    <p:animEffect transition="in" filter="dissolve">
                                      <p:cBhvr>
                                        <p:cTn id="18" dur="500"/>
                                        <p:tgtEl>
                                          <p:spTgt spid="65745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657456"/>
                                        </p:tgtEl>
                                        <p:attrNameLst>
                                          <p:attrName>style.visibility</p:attrName>
                                        </p:attrNameLst>
                                      </p:cBhvr>
                                      <p:to>
                                        <p:strVal val="visible"/>
                                      </p:to>
                                    </p:set>
                                    <p:animEffect transition="in" filter="dissolve">
                                      <p:cBhvr>
                                        <p:cTn id="23" dur="500"/>
                                        <p:tgtEl>
                                          <p:spTgt spid="65745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657457"/>
                                        </p:tgtEl>
                                        <p:attrNameLst>
                                          <p:attrName>style.visibility</p:attrName>
                                        </p:attrNameLst>
                                      </p:cBhvr>
                                      <p:to>
                                        <p:strVal val="visible"/>
                                      </p:to>
                                    </p:set>
                                    <p:animEffect transition="in" filter="dissolve">
                                      <p:cBhvr>
                                        <p:cTn id="28" dur="500"/>
                                        <p:tgtEl>
                                          <p:spTgt spid="65745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657458"/>
                                        </p:tgtEl>
                                        <p:attrNameLst>
                                          <p:attrName>style.visibility</p:attrName>
                                        </p:attrNameLst>
                                      </p:cBhvr>
                                      <p:to>
                                        <p:strVal val="visible"/>
                                      </p:to>
                                    </p:set>
                                    <p:animEffect transition="in" filter="dissolve">
                                      <p:cBhvr>
                                        <p:cTn id="33" dur="500"/>
                                        <p:tgtEl>
                                          <p:spTgt spid="65745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657459"/>
                                        </p:tgtEl>
                                        <p:attrNameLst>
                                          <p:attrName>style.visibility</p:attrName>
                                        </p:attrNameLst>
                                      </p:cBhvr>
                                      <p:to>
                                        <p:strVal val="visible"/>
                                      </p:to>
                                    </p:set>
                                    <p:animEffect transition="in" filter="dissolve">
                                      <p:cBhvr>
                                        <p:cTn id="38" dur="500"/>
                                        <p:tgtEl>
                                          <p:spTgt spid="65745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657460">
                                            <p:txEl>
                                              <p:pRg st="0" end="0"/>
                                            </p:txEl>
                                          </p:spTgt>
                                        </p:tgtEl>
                                        <p:attrNameLst>
                                          <p:attrName>style.visibility</p:attrName>
                                        </p:attrNameLst>
                                      </p:cBhvr>
                                      <p:to>
                                        <p:strVal val="visible"/>
                                      </p:to>
                                    </p:set>
                                    <p:anim calcmode="lin" valueType="num">
                                      <p:cBhvr additive="base">
                                        <p:cTn id="43" dur="500" fill="hold"/>
                                        <p:tgtEl>
                                          <p:spTgt spid="657460">
                                            <p:txEl>
                                              <p:pRg st="0" end="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57460">
                                            <p:txEl>
                                              <p:pRg st="0" end="0"/>
                                            </p:txEl>
                                          </p:spTgt>
                                        </p:tgtEl>
                                        <p:attrNameLst>
                                          <p:attrName>ppt_y</p:attrName>
                                        </p:attrNameLst>
                                      </p:cBhvr>
                                      <p:tavLst>
                                        <p:tav tm="0">
                                          <p:val>
                                            <p:strVal val="#ppt_y"/>
                                          </p:val>
                                        </p:tav>
                                        <p:tav tm="100000">
                                          <p:val>
                                            <p:strVal val="#ppt_y"/>
                                          </p:val>
                                        </p:tav>
                                      </p:tavLst>
                                    </p:anim>
                                  </p:childTnLst>
                                </p:cTn>
                              </p:par>
                            </p:childTnLst>
                          </p:cTn>
                        </p:par>
                        <p:par>
                          <p:cTn id="45" fill="hold" nodeType="afterGroup">
                            <p:stCondLst>
                              <p:cond delay="500"/>
                            </p:stCondLst>
                            <p:childTnLst>
                              <p:par>
                                <p:cTn id="46" presetID="9" presetClass="entr" presetSubtype="0" fill="hold" nodeType="afterEffect">
                                  <p:stCondLst>
                                    <p:cond delay="0"/>
                                  </p:stCondLst>
                                  <p:childTnLst>
                                    <p:set>
                                      <p:cBhvr>
                                        <p:cTn id="47" dur="1" fill="hold">
                                          <p:stCondLst>
                                            <p:cond delay="0"/>
                                          </p:stCondLst>
                                        </p:cTn>
                                        <p:tgtEl>
                                          <p:spTgt spid="657461"/>
                                        </p:tgtEl>
                                        <p:attrNameLst>
                                          <p:attrName>style.visibility</p:attrName>
                                        </p:attrNameLst>
                                      </p:cBhvr>
                                      <p:to>
                                        <p:strVal val="visible"/>
                                      </p:to>
                                    </p:set>
                                    <p:animEffect transition="in" filter="dissolve">
                                      <p:cBhvr>
                                        <p:cTn id="48" dur="500"/>
                                        <p:tgtEl>
                                          <p:spTgt spid="65746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657460">
                                            <p:txEl>
                                              <p:pRg st="1" end="1"/>
                                            </p:txEl>
                                          </p:spTgt>
                                        </p:tgtEl>
                                        <p:attrNameLst>
                                          <p:attrName>style.visibility</p:attrName>
                                        </p:attrNameLst>
                                      </p:cBhvr>
                                      <p:to>
                                        <p:strVal val="visible"/>
                                      </p:to>
                                    </p:set>
                                    <p:anim calcmode="lin" valueType="num">
                                      <p:cBhvr additive="base">
                                        <p:cTn id="53" dur="500" fill="hold"/>
                                        <p:tgtEl>
                                          <p:spTgt spid="657460">
                                            <p:txEl>
                                              <p:pRg st="1" end="1"/>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657460">
                                            <p:txEl>
                                              <p:pRg st="1" end="1"/>
                                            </p:txEl>
                                          </p:spTgt>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657460">
                                            <p:txEl>
                                              <p:pRg st="2" end="2"/>
                                            </p:txEl>
                                          </p:spTgt>
                                        </p:tgtEl>
                                        <p:attrNameLst>
                                          <p:attrName>style.visibility</p:attrName>
                                        </p:attrNameLst>
                                      </p:cBhvr>
                                      <p:to>
                                        <p:strVal val="visible"/>
                                      </p:to>
                                    </p:set>
                                    <p:anim calcmode="lin" valueType="num">
                                      <p:cBhvr additive="base">
                                        <p:cTn id="57" dur="500" fill="hold"/>
                                        <p:tgtEl>
                                          <p:spTgt spid="657460">
                                            <p:txEl>
                                              <p:pRg st="2" end="2"/>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657460">
                                            <p:txEl>
                                              <p:pRg st="2" end="2"/>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00"/>
                            </p:stCondLst>
                            <p:childTnLst>
                              <p:par>
                                <p:cTn id="60" presetID="9" presetClass="entr" presetSubtype="0" fill="hold" nodeType="afterEffect">
                                  <p:stCondLst>
                                    <p:cond delay="0"/>
                                  </p:stCondLst>
                                  <p:childTnLst>
                                    <p:set>
                                      <p:cBhvr>
                                        <p:cTn id="61" dur="1" fill="hold">
                                          <p:stCondLst>
                                            <p:cond delay="0"/>
                                          </p:stCondLst>
                                        </p:cTn>
                                        <p:tgtEl>
                                          <p:spTgt spid="657462"/>
                                        </p:tgtEl>
                                        <p:attrNameLst>
                                          <p:attrName>style.visibility</p:attrName>
                                        </p:attrNameLst>
                                      </p:cBhvr>
                                      <p:to>
                                        <p:strVal val="visible"/>
                                      </p:to>
                                    </p:set>
                                    <p:animEffect transition="in" filter="dissolve">
                                      <p:cBhvr>
                                        <p:cTn id="62" dur="500"/>
                                        <p:tgtEl>
                                          <p:spTgt spid="65746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657460">
                                            <p:txEl>
                                              <p:pRg st="3" end="3"/>
                                            </p:txEl>
                                          </p:spTgt>
                                        </p:tgtEl>
                                        <p:attrNameLst>
                                          <p:attrName>style.visibility</p:attrName>
                                        </p:attrNameLst>
                                      </p:cBhvr>
                                      <p:to>
                                        <p:strVal val="visible"/>
                                      </p:to>
                                    </p:set>
                                    <p:anim calcmode="lin" valueType="num">
                                      <p:cBhvr additive="base">
                                        <p:cTn id="67" dur="500" fill="hold"/>
                                        <p:tgtEl>
                                          <p:spTgt spid="657460">
                                            <p:txEl>
                                              <p:pRg st="3" end="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657460">
                                            <p:txEl>
                                              <p:pRg st="3" end="3"/>
                                            </p:txEl>
                                          </p:spTgt>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657460">
                                            <p:txEl>
                                              <p:pRg st="4" end="4"/>
                                            </p:txEl>
                                          </p:spTgt>
                                        </p:tgtEl>
                                        <p:attrNameLst>
                                          <p:attrName>style.visibility</p:attrName>
                                        </p:attrNameLst>
                                      </p:cBhvr>
                                      <p:to>
                                        <p:strVal val="visible"/>
                                      </p:to>
                                    </p:set>
                                    <p:anim calcmode="lin" valueType="num">
                                      <p:cBhvr additive="base">
                                        <p:cTn id="71" dur="500" fill="hold"/>
                                        <p:tgtEl>
                                          <p:spTgt spid="657460">
                                            <p:txEl>
                                              <p:pRg st="4" end="4"/>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65746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657460">
                                            <p:txEl>
                                              <p:pRg st="5" end="5"/>
                                            </p:txEl>
                                          </p:spTgt>
                                        </p:tgtEl>
                                        <p:attrNameLst>
                                          <p:attrName>style.visibility</p:attrName>
                                        </p:attrNameLst>
                                      </p:cBhvr>
                                      <p:to>
                                        <p:strVal val="visible"/>
                                      </p:to>
                                    </p:set>
                                    <p:anim calcmode="lin" valueType="num">
                                      <p:cBhvr additive="base">
                                        <p:cTn id="77" dur="500" fill="hold"/>
                                        <p:tgtEl>
                                          <p:spTgt spid="657460">
                                            <p:txEl>
                                              <p:pRg st="5" end="5"/>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657460">
                                            <p:txEl>
                                              <p:pRg st="5" end="5"/>
                                            </p:txEl>
                                          </p:spTgt>
                                        </p:tgtEl>
                                        <p:attrNameLst>
                                          <p:attrName>ppt_y</p:attrName>
                                        </p:attrNameLst>
                                      </p:cBhvr>
                                      <p:tavLst>
                                        <p:tav tm="0">
                                          <p:val>
                                            <p:strVal val="#ppt_y"/>
                                          </p:val>
                                        </p:tav>
                                        <p:tav tm="100000">
                                          <p:val>
                                            <p:strVal val="#ppt_y"/>
                                          </p:val>
                                        </p:tav>
                                      </p:tavLst>
                                    </p:anim>
                                  </p:childTnLst>
                                </p:cTn>
                              </p:par>
                              <p:par>
                                <p:cTn id="79" presetID="2" presetClass="entr" presetSubtype="8" fill="hold" grpId="0" nodeType="withEffect">
                                  <p:stCondLst>
                                    <p:cond delay="0"/>
                                  </p:stCondLst>
                                  <p:childTnLst>
                                    <p:set>
                                      <p:cBhvr>
                                        <p:cTn id="80" dur="1" fill="hold">
                                          <p:stCondLst>
                                            <p:cond delay="0"/>
                                          </p:stCondLst>
                                        </p:cTn>
                                        <p:tgtEl>
                                          <p:spTgt spid="657460">
                                            <p:txEl>
                                              <p:pRg st="6" end="6"/>
                                            </p:txEl>
                                          </p:spTgt>
                                        </p:tgtEl>
                                        <p:attrNameLst>
                                          <p:attrName>style.visibility</p:attrName>
                                        </p:attrNameLst>
                                      </p:cBhvr>
                                      <p:to>
                                        <p:strVal val="visible"/>
                                      </p:to>
                                    </p:set>
                                    <p:anim calcmode="lin" valueType="num">
                                      <p:cBhvr additive="base">
                                        <p:cTn id="81" dur="500" fill="hold"/>
                                        <p:tgtEl>
                                          <p:spTgt spid="657460">
                                            <p:txEl>
                                              <p:pRg st="6" end="6"/>
                                            </p:txEl>
                                          </p:spTgt>
                                        </p:tgtEl>
                                        <p:attrNameLst>
                                          <p:attrName>ppt_x</p:attrName>
                                        </p:attrNameLst>
                                      </p:cBhvr>
                                      <p:tavLst>
                                        <p:tav tm="0">
                                          <p:val>
                                            <p:strVal val="0-#ppt_w/2"/>
                                          </p:val>
                                        </p:tav>
                                        <p:tav tm="100000">
                                          <p:val>
                                            <p:strVal val="#ppt_x"/>
                                          </p:val>
                                        </p:tav>
                                      </p:tavLst>
                                    </p:anim>
                                    <p:anim calcmode="lin" valueType="num">
                                      <p:cBhvr additive="base">
                                        <p:cTn id="82" dur="500" fill="hold"/>
                                        <p:tgtEl>
                                          <p:spTgt spid="657460">
                                            <p:txEl>
                                              <p:pRg st="6" end="6"/>
                                            </p:txEl>
                                          </p:spTgt>
                                        </p:tgtEl>
                                        <p:attrNameLst>
                                          <p:attrName>ppt_y</p:attrName>
                                        </p:attrNameLst>
                                      </p:cBhvr>
                                      <p:tavLst>
                                        <p:tav tm="0">
                                          <p:val>
                                            <p:strVal val="#ppt_y"/>
                                          </p:val>
                                        </p:tav>
                                        <p:tav tm="100000">
                                          <p:val>
                                            <p:strVal val="#ppt_y"/>
                                          </p:val>
                                        </p:tav>
                                      </p:tavLst>
                                    </p:anim>
                                  </p:childTnLst>
                                </p:cTn>
                              </p:par>
                              <p:par>
                                <p:cTn id="83" presetID="2" presetClass="entr" presetSubtype="8" fill="hold" grpId="0" nodeType="withEffect">
                                  <p:stCondLst>
                                    <p:cond delay="0"/>
                                  </p:stCondLst>
                                  <p:childTnLst>
                                    <p:set>
                                      <p:cBhvr>
                                        <p:cTn id="84" dur="1" fill="hold">
                                          <p:stCondLst>
                                            <p:cond delay="0"/>
                                          </p:stCondLst>
                                        </p:cTn>
                                        <p:tgtEl>
                                          <p:spTgt spid="657460">
                                            <p:txEl>
                                              <p:pRg st="7" end="7"/>
                                            </p:txEl>
                                          </p:spTgt>
                                        </p:tgtEl>
                                        <p:attrNameLst>
                                          <p:attrName>style.visibility</p:attrName>
                                        </p:attrNameLst>
                                      </p:cBhvr>
                                      <p:to>
                                        <p:strVal val="visible"/>
                                      </p:to>
                                    </p:set>
                                    <p:anim calcmode="lin" valueType="num">
                                      <p:cBhvr additive="base">
                                        <p:cTn id="85" dur="500" fill="hold"/>
                                        <p:tgtEl>
                                          <p:spTgt spid="657460">
                                            <p:txEl>
                                              <p:pRg st="7" end="7"/>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657460">
                                            <p:txEl>
                                              <p:pRg st="7" end="7"/>
                                            </p:txEl>
                                          </p:spTgt>
                                        </p:tgtEl>
                                        <p:attrNameLst>
                                          <p:attrName>ppt_y</p:attrName>
                                        </p:attrNameLst>
                                      </p:cBhvr>
                                      <p:tavLst>
                                        <p:tav tm="0">
                                          <p:val>
                                            <p:strVal val="#ppt_y"/>
                                          </p:val>
                                        </p:tav>
                                        <p:tav tm="100000">
                                          <p:val>
                                            <p:strVal val="#ppt_y"/>
                                          </p:val>
                                        </p:tav>
                                      </p:tavLst>
                                    </p:anim>
                                  </p:childTnLst>
                                </p:cTn>
                              </p:par>
                            </p:childTnLst>
                          </p:cTn>
                        </p:par>
                        <p:par>
                          <p:cTn id="87" fill="hold" nodeType="afterGroup">
                            <p:stCondLst>
                              <p:cond delay="500"/>
                            </p:stCondLst>
                            <p:childTnLst>
                              <p:par>
                                <p:cTn id="88" presetID="9" presetClass="entr" presetSubtype="0" fill="hold" nodeType="afterEffect">
                                  <p:stCondLst>
                                    <p:cond delay="0"/>
                                  </p:stCondLst>
                                  <p:childTnLst>
                                    <p:set>
                                      <p:cBhvr>
                                        <p:cTn id="89" dur="1" fill="hold">
                                          <p:stCondLst>
                                            <p:cond delay="0"/>
                                          </p:stCondLst>
                                        </p:cTn>
                                        <p:tgtEl>
                                          <p:spTgt spid="657463"/>
                                        </p:tgtEl>
                                        <p:attrNameLst>
                                          <p:attrName>style.visibility</p:attrName>
                                        </p:attrNameLst>
                                      </p:cBhvr>
                                      <p:to>
                                        <p:strVal val="visible"/>
                                      </p:to>
                                    </p:set>
                                    <p:animEffect transition="in" filter="dissolve">
                                      <p:cBhvr>
                                        <p:cTn id="90" dur="500"/>
                                        <p:tgtEl>
                                          <p:spTgt spid="657463"/>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9" presetClass="entr" presetSubtype="0" fill="hold" grpId="0" nodeType="clickEffect">
                                  <p:stCondLst>
                                    <p:cond delay="0"/>
                                  </p:stCondLst>
                                  <p:childTnLst>
                                    <p:set>
                                      <p:cBhvr>
                                        <p:cTn id="94" dur="1" fill="hold">
                                          <p:stCondLst>
                                            <p:cond delay="0"/>
                                          </p:stCondLst>
                                        </p:cTn>
                                        <p:tgtEl>
                                          <p:spTgt spid="657477"/>
                                        </p:tgtEl>
                                        <p:attrNameLst>
                                          <p:attrName>style.visibility</p:attrName>
                                        </p:attrNameLst>
                                      </p:cBhvr>
                                      <p:to>
                                        <p:strVal val="visible"/>
                                      </p:to>
                                    </p:set>
                                    <p:animEffect transition="in" filter="dissolve">
                                      <p:cBhvr>
                                        <p:cTn id="95" dur="500"/>
                                        <p:tgtEl>
                                          <p:spTgt spid="657477"/>
                                        </p:tgtEl>
                                      </p:cBhvr>
                                    </p:animEffect>
                                  </p:childTnLst>
                                </p:cTn>
                              </p:par>
                            </p:childTnLst>
                          </p:cTn>
                        </p:par>
                        <p:par>
                          <p:cTn id="96" fill="hold" nodeType="afterGroup">
                            <p:stCondLst>
                              <p:cond delay="500"/>
                            </p:stCondLst>
                            <p:childTnLst>
                              <p:par>
                                <p:cTn id="97" presetID="23" presetClass="entr" presetSubtype="16" fill="hold" nodeType="afterEffect">
                                  <p:stCondLst>
                                    <p:cond delay="0"/>
                                  </p:stCondLst>
                                  <p:childTnLst>
                                    <p:set>
                                      <p:cBhvr>
                                        <p:cTn id="98" dur="1" fill="hold">
                                          <p:stCondLst>
                                            <p:cond delay="0"/>
                                          </p:stCondLst>
                                        </p:cTn>
                                        <p:tgtEl>
                                          <p:spTgt spid="657476"/>
                                        </p:tgtEl>
                                        <p:attrNameLst>
                                          <p:attrName>style.visibility</p:attrName>
                                        </p:attrNameLst>
                                      </p:cBhvr>
                                      <p:to>
                                        <p:strVal val="visible"/>
                                      </p:to>
                                    </p:set>
                                    <p:anim calcmode="lin" valueType="num">
                                      <p:cBhvr>
                                        <p:cTn id="99" dur="500" fill="hold"/>
                                        <p:tgtEl>
                                          <p:spTgt spid="657476"/>
                                        </p:tgtEl>
                                        <p:attrNameLst>
                                          <p:attrName>ppt_w</p:attrName>
                                        </p:attrNameLst>
                                      </p:cBhvr>
                                      <p:tavLst>
                                        <p:tav tm="0">
                                          <p:val>
                                            <p:fltVal val="0"/>
                                          </p:val>
                                        </p:tav>
                                        <p:tav tm="100000">
                                          <p:val>
                                            <p:strVal val="#ppt_w"/>
                                          </p:val>
                                        </p:tav>
                                      </p:tavLst>
                                    </p:anim>
                                    <p:anim calcmode="lin" valueType="num">
                                      <p:cBhvr>
                                        <p:cTn id="100" dur="500" fill="hold"/>
                                        <p:tgtEl>
                                          <p:spTgt spid="6574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7440" grpId="0" build="p"/>
      <p:bldP spid="657460" grpId="0" uiExpand="1" build="p"/>
      <p:bldP spid="65747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2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675" y="1981200"/>
            <a:ext cx="7486650" cy="237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14400" y="457200"/>
            <a:ext cx="6248400" cy="830997"/>
          </a:xfrm>
          <a:prstGeom prst="rect">
            <a:avLst/>
          </a:prstGeom>
          <a:noFill/>
        </p:spPr>
        <p:txBody>
          <a:bodyPr wrap="square" rtlCol="0">
            <a:spAutoFit/>
          </a:bodyPr>
          <a:lstStyle/>
          <a:p>
            <a:r>
              <a:rPr lang="en-US" dirty="0" err="1">
                <a:solidFill>
                  <a:srgbClr val="FF0000"/>
                </a:solidFill>
              </a:rPr>
              <a:t>Warmup</a:t>
            </a:r>
            <a:r>
              <a:rPr lang="en-US" dirty="0">
                <a:solidFill>
                  <a:srgbClr val="FF0000"/>
                </a:solidFill>
              </a:rPr>
              <a:t> 10</a:t>
            </a:r>
          </a:p>
        </p:txBody>
      </p:sp>
    </p:spTree>
    <p:extLst>
      <p:ext uri="{BB962C8B-B14F-4D97-AF65-F5344CB8AC3E}">
        <p14:creationId xmlns:p14="http://schemas.microsoft.com/office/powerpoint/2010/main" val="4231269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6" name="Text Box 4"/>
          <p:cNvSpPr txBox="1">
            <a:spLocks noChangeArrowheads="1"/>
          </p:cNvSpPr>
          <p:nvPr/>
        </p:nvSpPr>
        <p:spPr bwMode="auto">
          <a:xfrm>
            <a:off x="0" y="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400">
                <a:solidFill>
                  <a:schemeClr val="tx1"/>
                </a:solidFill>
              </a:rPr>
              <a:t>Ohm’s Law and Temperature</a:t>
            </a:r>
          </a:p>
        </p:txBody>
      </p:sp>
      <p:sp>
        <p:nvSpPr>
          <p:cNvPr id="658437" name="Text Box 5"/>
          <p:cNvSpPr txBox="1">
            <a:spLocks noChangeArrowheads="1"/>
          </p:cNvSpPr>
          <p:nvPr/>
        </p:nvSpPr>
        <p:spPr bwMode="auto">
          <a:xfrm>
            <a:off x="0" y="685800"/>
            <a:ext cx="8763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009900"/>
                </a:solidFill>
              </a:rPr>
              <a:t>Resistivity depends on composition and </a:t>
            </a:r>
            <a:r>
              <a:rPr lang="en-US" sz="2400" i="1">
                <a:solidFill>
                  <a:srgbClr val="009900"/>
                </a:solidFill>
              </a:rPr>
              <a:t>temperature</a:t>
            </a:r>
          </a:p>
          <a:p>
            <a:pPr eaLnBrk="1" hangingPunct="1">
              <a:buFontTx/>
              <a:buChar char="•"/>
            </a:pPr>
            <a:r>
              <a:rPr lang="en-US" sz="2400">
                <a:solidFill>
                  <a:srgbClr val="009900"/>
                </a:solidFill>
              </a:rPr>
              <a:t>If you look up the resistivity </a:t>
            </a:r>
            <a:r>
              <a:rPr lang="en-US" sz="2400" i="1">
                <a:solidFill>
                  <a:srgbClr val="009900"/>
                </a:solidFill>
                <a:sym typeface="Symbol" pitchFamily="18" charset="2"/>
              </a:rPr>
              <a:t></a:t>
            </a:r>
            <a:r>
              <a:rPr lang="en-US" sz="2400">
                <a:solidFill>
                  <a:srgbClr val="009900"/>
                </a:solidFill>
                <a:sym typeface="Symbol" pitchFamily="18" charset="2"/>
              </a:rPr>
              <a:t> for a substance, it would have to give it at some reference temperature</a:t>
            </a:r>
            <a:r>
              <a:rPr lang="en-US" sz="2400" i="1">
                <a:solidFill>
                  <a:srgbClr val="009900"/>
                </a:solidFill>
                <a:sym typeface="Symbol" pitchFamily="18" charset="2"/>
              </a:rPr>
              <a:t> T</a:t>
            </a:r>
            <a:r>
              <a:rPr lang="en-US" sz="2400" baseline="-25000">
                <a:solidFill>
                  <a:srgbClr val="009900"/>
                </a:solidFill>
                <a:sym typeface="Symbol" pitchFamily="18" charset="2"/>
              </a:rPr>
              <a:t>0</a:t>
            </a:r>
            <a:endParaRPr lang="en-US" sz="2400">
              <a:solidFill>
                <a:srgbClr val="009900"/>
              </a:solidFill>
              <a:sym typeface="Symbol" pitchFamily="18" charset="2"/>
            </a:endParaRPr>
          </a:p>
          <a:p>
            <a:pPr lvl="1" eaLnBrk="1" hangingPunct="1">
              <a:buFontTx/>
              <a:buChar char="•"/>
            </a:pPr>
            <a:r>
              <a:rPr lang="en-US" sz="2400">
                <a:solidFill>
                  <a:srgbClr val="009900"/>
                </a:solidFill>
                <a:sym typeface="Symbol" pitchFamily="18" charset="2"/>
              </a:rPr>
              <a:t>Normally 20C</a:t>
            </a:r>
          </a:p>
          <a:p>
            <a:pPr eaLnBrk="1" hangingPunct="1">
              <a:buFontTx/>
              <a:buChar char="•"/>
            </a:pPr>
            <a:r>
              <a:rPr lang="en-US" sz="2400">
                <a:solidFill>
                  <a:schemeClr val="accent2"/>
                </a:solidFill>
                <a:sym typeface="Symbol" pitchFamily="18" charset="2"/>
              </a:rPr>
              <a:t>For temperatures not too far from 20 C, we can hope that resistivity will be approximately linear in temperature</a:t>
            </a:r>
          </a:p>
          <a:p>
            <a:pPr lvl="1" eaLnBrk="1" hangingPunct="1">
              <a:buFontTx/>
              <a:buChar char="•"/>
            </a:pPr>
            <a:r>
              <a:rPr lang="en-US" sz="2400">
                <a:solidFill>
                  <a:schemeClr val="accent2"/>
                </a:solidFill>
                <a:sym typeface="Symbol" pitchFamily="18" charset="2"/>
              </a:rPr>
              <a:t>Look up </a:t>
            </a:r>
            <a:r>
              <a:rPr lang="en-US" sz="2400" i="1">
                <a:solidFill>
                  <a:schemeClr val="accent2"/>
                </a:solidFill>
                <a:sym typeface="Symbol" pitchFamily="18" charset="2"/>
              </a:rPr>
              <a:t></a:t>
            </a:r>
            <a:r>
              <a:rPr lang="en-US" sz="2400" baseline="-25000">
                <a:solidFill>
                  <a:schemeClr val="accent2"/>
                </a:solidFill>
                <a:sym typeface="Symbol" pitchFamily="18" charset="2"/>
              </a:rPr>
              <a:t>0</a:t>
            </a:r>
            <a:r>
              <a:rPr lang="en-US" sz="2400">
                <a:solidFill>
                  <a:schemeClr val="accent2"/>
                </a:solidFill>
                <a:sym typeface="Symbol" pitchFamily="18" charset="2"/>
              </a:rPr>
              <a:t> and</a:t>
            </a:r>
            <a:r>
              <a:rPr lang="en-US" sz="2400" i="1">
                <a:solidFill>
                  <a:schemeClr val="accent2"/>
                </a:solidFill>
                <a:sym typeface="Symbol" pitchFamily="18" charset="2"/>
              </a:rPr>
              <a:t> </a:t>
            </a:r>
            <a:r>
              <a:rPr lang="en-US" sz="2400">
                <a:solidFill>
                  <a:schemeClr val="accent2"/>
                </a:solidFill>
                <a:sym typeface="Symbol" pitchFamily="18" charset="2"/>
              </a:rPr>
              <a:t>in tables</a:t>
            </a:r>
          </a:p>
        </p:txBody>
      </p:sp>
      <p:graphicFrame>
        <p:nvGraphicFramePr>
          <p:cNvPr id="658454" name="Object 22"/>
          <p:cNvGraphicFramePr>
            <a:graphicFrameLocks noChangeAspect="1"/>
          </p:cNvGraphicFramePr>
          <p:nvPr/>
        </p:nvGraphicFramePr>
        <p:xfrm>
          <a:off x="4572000" y="1447800"/>
          <a:ext cx="1154113" cy="441325"/>
        </p:xfrm>
        <a:graphic>
          <a:graphicData uri="http://schemas.openxmlformats.org/presentationml/2006/ole">
            <mc:AlternateContent xmlns:mc="http://schemas.openxmlformats.org/markup-compatibility/2006">
              <mc:Choice xmlns:v="urn:schemas-microsoft-com:vml" Requires="v">
                <p:oleObj name="Equation" r:id="rId2" imgW="469800" imgH="203040" progId="Equation.DSMT4">
                  <p:embed/>
                </p:oleObj>
              </mc:Choice>
              <mc:Fallback>
                <p:oleObj name="Equation" r:id="rId2" imgW="469800" imgH="203040" progId="Equation.DSMT4">
                  <p:embed/>
                  <p:pic>
                    <p:nvPicPr>
                      <p:cNvPr id="0" name="Object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47800"/>
                        <a:ext cx="1154113" cy="441325"/>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8455" name="Object 23"/>
          <p:cNvGraphicFramePr>
            <a:graphicFrameLocks noChangeAspect="1"/>
          </p:cNvGraphicFramePr>
          <p:nvPr/>
        </p:nvGraphicFramePr>
        <p:xfrm>
          <a:off x="6835775" y="1524000"/>
          <a:ext cx="1778000" cy="552450"/>
        </p:xfrm>
        <a:graphic>
          <a:graphicData uri="http://schemas.openxmlformats.org/presentationml/2006/ole">
            <mc:AlternateContent xmlns:mc="http://schemas.openxmlformats.org/markup-compatibility/2006">
              <mc:Choice xmlns:v="urn:schemas-microsoft-com:vml" Requires="v">
                <p:oleObj name="Equation" r:id="rId4" imgW="723600" imgH="253800" progId="Equation.DSMT4">
                  <p:embed/>
                </p:oleObj>
              </mc:Choice>
              <mc:Fallback>
                <p:oleObj name="Equation" r:id="rId4" imgW="723600" imgH="253800" progId="Equation.DSMT4">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775" y="1524000"/>
                        <a:ext cx="1778000"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8459" name="Object 27"/>
          <p:cNvGraphicFramePr>
            <a:graphicFrameLocks noChangeAspect="1"/>
          </p:cNvGraphicFramePr>
          <p:nvPr/>
        </p:nvGraphicFramePr>
        <p:xfrm>
          <a:off x="4848225" y="2973388"/>
          <a:ext cx="1654175" cy="552450"/>
        </p:xfrm>
        <a:graphic>
          <a:graphicData uri="http://schemas.openxmlformats.org/presentationml/2006/ole">
            <mc:AlternateContent xmlns:mc="http://schemas.openxmlformats.org/markup-compatibility/2006">
              <mc:Choice xmlns:v="urn:schemas-microsoft-com:vml" Requires="v">
                <p:oleObj name="Equation" r:id="rId6" imgW="672840" imgH="253800" progId="Equation.DSMT4">
                  <p:embed/>
                </p:oleObj>
              </mc:Choice>
              <mc:Fallback>
                <p:oleObj name="Equation" r:id="rId6" imgW="672840" imgH="253800" progId="Equation.DSMT4">
                  <p:embed/>
                  <p:pic>
                    <p:nvPicPr>
                      <p:cNvPr id="0" name="Object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48225" y="2973388"/>
                        <a:ext cx="1654175"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8460" name="Object 28"/>
          <p:cNvGraphicFramePr>
            <a:graphicFrameLocks noChangeAspect="1"/>
          </p:cNvGraphicFramePr>
          <p:nvPr/>
        </p:nvGraphicFramePr>
        <p:xfrm>
          <a:off x="6467475" y="2973388"/>
          <a:ext cx="2371725" cy="608012"/>
        </p:xfrm>
        <a:graphic>
          <a:graphicData uri="http://schemas.openxmlformats.org/presentationml/2006/ole">
            <mc:AlternateContent xmlns:mc="http://schemas.openxmlformats.org/markup-compatibility/2006">
              <mc:Choice xmlns:v="urn:schemas-microsoft-com:vml" Requires="v">
                <p:oleObj name="Equation" r:id="rId8" imgW="965160" imgH="279360" progId="Equation.DSMT4">
                  <p:embed/>
                </p:oleObj>
              </mc:Choice>
              <mc:Fallback>
                <p:oleObj name="Equation" r:id="rId8" imgW="965160" imgH="279360" progId="Equation.DSMT4">
                  <p:embed/>
                  <p:pic>
                    <p:nvPicPr>
                      <p:cNvPr id="0" name="Object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67475" y="2973388"/>
                        <a:ext cx="2371725" cy="608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8461" name="Text Box 29"/>
          <p:cNvSpPr txBox="1">
            <a:spLocks noChangeArrowheads="1"/>
          </p:cNvSpPr>
          <p:nvPr/>
        </p:nvSpPr>
        <p:spPr bwMode="auto">
          <a:xfrm>
            <a:off x="76200" y="3733800"/>
            <a:ext cx="8763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buFontTx/>
              <a:buChar char="•"/>
            </a:pPr>
            <a:r>
              <a:rPr lang="en-US" sz="2400">
                <a:solidFill>
                  <a:srgbClr val="FF0000"/>
                </a:solidFill>
              </a:rPr>
              <a:t>For devices, it follows there will also be temperature dependence</a:t>
            </a:r>
          </a:p>
          <a:p>
            <a:pPr eaLnBrk="1" hangingPunct="1">
              <a:buFontTx/>
              <a:buChar char="•"/>
            </a:pPr>
            <a:r>
              <a:rPr lang="en-US" sz="2400">
                <a:solidFill>
                  <a:srgbClr val="FF0000"/>
                </a:solidFill>
              </a:rPr>
              <a:t>The constants </a:t>
            </a:r>
            <a:r>
              <a:rPr lang="en-US" sz="2400" i="1">
                <a:solidFill>
                  <a:srgbClr val="FF0000"/>
                </a:solidFill>
                <a:sym typeface="Symbol" pitchFamily="18" charset="2"/>
              </a:rPr>
              <a:t> </a:t>
            </a:r>
            <a:r>
              <a:rPr lang="en-US" sz="2400">
                <a:solidFill>
                  <a:srgbClr val="FF0000"/>
                </a:solidFill>
                <a:sym typeface="Symbol" pitchFamily="18" charset="2"/>
              </a:rPr>
              <a:t> and </a:t>
            </a:r>
            <a:r>
              <a:rPr lang="en-US" sz="2400" i="1">
                <a:solidFill>
                  <a:srgbClr val="FF0000"/>
                </a:solidFill>
                <a:sym typeface="Symbol" pitchFamily="18" charset="2"/>
              </a:rPr>
              <a:t>T</a:t>
            </a:r>
            <a:r>
              <a:rPr lang="en-US" sz="2400" baseline="-25000">
                <a:solidFill>
                  <a:srgbClr val="FF0000"/>
                </a:solidFill>
                <a:sym typeface="Symbol" pitchFamily="18" charset="2"/>
              </a:rPr>
              <a:t>0</a:t>
            </a:r>
            <a:r>
              <a:rPr lang="en-US" sz="2400">
                <a:solidFill>
                  <a:srgbClr val="FF0000"/>
                </a:solidFill>
                <a:sym typeface="Symbol" pitchFamily="18" charset="2"/>
              </a:rPr>
              <a:t> will be the same for the device</a:t>
            </a:r>
          </a:p>
        </p:txBody>
      </p:sp>
      <p:sp>
        <p:nvSpPr>
          <p:cNvPr id="658462" name="Rectangle 30"/>
          <p:cNvSpPr>
            <a:spLocks noChangeArrowheads="1"/>
          </p:cNvSpPr>
          <p:nvPr/>
        </p:nvSpPr>
        <p:spPr bwMode="auto">
          <a:xfrm>
            <a:off x="4800600" y="2895600"/>
            <a:ext cx="4038600" cy="685800"/>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658463" name="Object 31"/>
          <p:cNvGraphicFramePr>
            <a:graphicFrameLocks noChangeAspect="1"/>
          </p:cNvGraphicFramePr>
          <p:nvPr/>
        </p:nvGraphicFramePr>
        <p:xfrm>
          <a:off x="1219200" y="4495800"/>
          <a:ext cx="1282700" cy="855663"/>
        </p:xfrm>
        <a:graphic>
          <a:graphicData uri="http://schemas.openxmlformats.org/presentationml/2006/ole">
            <mc:AlternateContent xmlns:mc="http://schemas.openxmlformats.org/markup-compatibility/2006">
              <mc:Choice xmlns:v="urn:schemas-microsoft-com:vml" Requires="v">
                <p:oleObj name="Equation" r:id="rId10" imgW="520560" imgH="393480" progId="Equation.DSMT4">
                  <p:embed/>
                </p:oleObj>
              </mc:Choice>
              <mc:Fallback>
                <p:oleObj name="Equation" r:id="rId10" imgW="520560" imgH="393480" progId="Equation.DSMT4">
                  <p:embed/>
                  <p:pic>
                    <p:nvPicPr>
                      <p:cNvPr id="0" name="Object 3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19200" y="4495800"/>
                        <a:ext cx="1282700"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8464" name="Object 32"/>
          <p:cNvGraphicFramePr>
            <a:graphicFrameLocks noChangeAspect="1"/>
          </p:cNvGraphicFramePr>
          <p:nvPr/>
        </p:nvGraphicFramePr>
        <p:xfrm>
          <a:off x="2438400" y="4495800"/>
          <a:ext cx="3348038" cy="855663"/>
        </p:xfrm>
        <a:graphic>
          <a:graphicData uri="http://schemas.openxmlformats.org/presentationml/2006/ole">
            <mc:AlternateContent xmlns:mc="http://schemas.openxmlformats.org/markup-compatibility/2006">
              <mc:Choice xmlns:v="urn:schemas-microsoft-com:vml" Requires="v">
                <p:oleObj name="Equation" r:id="rId12" imgW="1358640" imgH="393480" progId="Equation.DSMT4">
                  <p:embed/>
                </p:oleObj>
              </mc:Choice>
              <mc:Fallback>
                <p:oleObj name="Equation" r:id="rId12" imgW="1358640" imgH="393480" progId="Equation.DSMT4">
                  <p:embed/>
                  <p:pic>
                    <p:nvPicPr>
                      <p:cNvPr id="0" name="Object 3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38400" y="4495800"/>
                        <a:ext cx="3348038"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8465" name="Object 33"/>
          <p:cNvGraphicFramePr>
            <a:graphicFrameLocks noChangeAspect="1"/>
          </p:cNvGraphicFramePr>
          <p:nvPr/>
        </p:nvGraphicFramePr>
        <p:xfrm>
          <a:off x="1036638" y="5610225"/>
          <a:ext cx="3409950" cy="606425"/>
        </p:xfrm>
        <a:graphic>
          <a:graphicData uri="http://schemas.openxmlformats.org/presentationml/2006/ole">
            <mc:AlternateContent xmlns:mc="http://schemas.openxmlformats.org/markup-compatibility/2006">
              <mc:Choice xmlns:v="urn:schemas-microsoft-com:vml" Requires="v">
                <p:oleObj name="Equation" r:id="rId14" imgW="1384200" imgH="279360" progId="Equation.DSMT4">
                  <p:embed/>
                </p:oleObj>
              </mc:Choice>
              <mc:Fallback>
                <p:oleObj name="Equation" r:id="rId14" imgW="1384200" imgH="279360" progId="Equation.DSMT4">
                  <p:embed/>
                  <p:pic>
                    <p:nvPicPr>
                      <p:cNvPr id="0" name="Object 3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36638" y="5610225"/>
                        <a:ext cx="3409950" cy="606425"/>
                      </a:xfrm>
                      <a:prstGeom prst="rect">
                        <a:avLst/>
                      </a:prstGeom>
                      <a:noFill/>
                      <a:ln w="38100">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extBox 1"/>
          <p:cNvSpPr txBox="1"/>
          <p:nvPr/>
        </p:nvSpPr>
        <p:spPr>
          <a:xfrm>
            <a:off x="4800600" y="5451901"/>
            <a:ext cx="4267200" cy="1384995"/>
          </a:xfrm>
          <a:prstGeom prst="rect">
            <a:avLst/>
          </a:prstGeom>
          <a:noFill/>
        </p:spPr>
        <p:txBody>
          <a:bodyPr wrap="square" rtlCol="0">
            <a:spAutoFit/>
          </a:bodyPr>
          <a:lstStyle/>
          <a:p>
            <a:pPr marL="457200" indent="-457200">
              <a:buFont typeface="Symbol"/>
              <a:buChar char="a"/>
            </a:pPr>
            <a:r>
              <a:rPr lang="en-US" sz="2800" dirty="0">
                <a:solidFill>
                  <a:schemeClr val="tx1"/>
                </a:solidFill>
              </a:rPr>
              <a:t>for tungsten, 0.0045 1/K</a:t>
            </a:r>
          </a:p>
          <a:p>
            <a:r>
              <a:rPr lang="en-US" sz="2800" dirty="0">
                <a:solidFill>
                  <a:schemeClr val="tx1"/>
                </a:solidFill>
                <a:latin typeface="Symbol" pitchFamily="18" charset="2"/>
              </a:rPr>
              <a:t>a</a:t>
            </a:r>
            <a:r>
              <a:rPr lang="en-US" sz="2800" dirty="0">
                <a:solidFill>
                  <a:schemeClr val="tx1"/>
                </a:solidFill>
              </a:rPr>
              <a:t> for carbon, -0.005 1/K</a:t>
            </a:r>
          </a:p>
          <a:p>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8437">
                                            <p:txEl>
                                              <p:pRg st="0" end="0"/>
                                            </p:txEl>
                                          </p:spTgt>
                                        </p:tgtEl>
                                        <p:attrNameLst>
                                          <p:attrName>style.visibility</p:attrName>
                                        </p:attrNameLst>
                                      </p:cBhvr>
                                      <p:to>
                                        <p:strVal val="visible"/>
                                      </p:to>
                                    </p:set>
                                    <p:anim calcmode="lin" valueType="num">
                                      <p:cBhvr additive="base">
                                        <p:cTn id="7" dur="500" fill="hold"/>
                                        <p:tgtEl>
                                          <p:spTgt spid="65843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843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58437">
                                            <p:txEl>
                                              <p:pRg st="1" end="1"/>
                                            </p:txEl>
                                          </p:spTgt>
                                        </p:tgtEl>
                                        <p:attrNameLst>
                                          <p:attrName>style.visibility</p:attrName>
                                        </p:attrNameLst>
                                      </p:cBhvr>
                                      <p:to>
                                        <p:strVal val="visible"/>
                                      </p:to>
                                    </p:set>
                                    <p:anim calcmode="lin" valueType="num">
                                      <p:cBhvr additive="base">
                                        <p:cTn id="13" dur="500" fill="hold"/>
                                        <p:tgtEl>
                                          <p:spTgt spid="65843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5843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58437">
                                            <p:txEl>
                                              <p:pRg st="2" end="2"/>
                                            </p:txEl>
                                          </p:spTgt>
                                        </p:tgtEl>
                                        <p:attrNameLst>
                                          <p:attrName>style.visibility</p:attrName>
                                        </p:attrNameLst>
                                      </p:cBhvr>
                                      <p:to>
                                        <p:strVal val="visible"/>
                                      </p:to>
                                    </p:set>
                                    <p:anim calcmode="lin" valueType="num">
                                      <p:cBhvr additive="base">
                                        <p:cTn id="17" dur="500" fill="hold"/>
                                        <p:tgtEl>
                                          <p:spTgt spid="65843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58437">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22" presetClass="entr" presetSubtype="8" fill="hold" nodeType="afterEffect">
                                  <p:stCondLst>
                                    <p:cond delay="0"/>
                                  </p:stCondLst>
                                  <p:childTnLst>
                                    <p:set>
                                      <p:cBhvr>
                                        <p:cTn id="21" dur="1" fill="hold">
                                          <p:stCondLst>
                                            <p:cond delay="0"/>
                                          </p:stCondLst>
                                        </p:cTn>
                                        <p:tgtEl>
                                          <p:spTgt spid="658455"/>
                                        </p:tgtEl>
                                        <p:attrNameLst>
                                          <p:attrName>style.visibility</p:attrName>
                                        </p:attrNameLst>
                                      </p:cBhvr>
                                      <p:to>
                                        <p:strVal val="visible"/>
                                      </p:to>
                                    </p:set>
                                    <p:animEffect transition="in" filter="wipe(left)">
                                      <p:cBhvr>
                                        <p:cTn id="22" dur="500"/>
                                        <p:tgtEl>
                                          <p:spTgt spid="65845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58437">
                                            <p:txEl>
                                              <p:pRg st="3" end="3"/>
                                            </p:txEl>
                                          </p:spTgt>
                                        </p:tgtEl>
                                        <p:attrNameLst>
                                          <p:attrName>style.visibility</p:attrName>
                                        </p:attrNameLst>
                                      </p:cBhvr>
                                      <p:to>
                                        <p:strVal val="visible"/>
                                      </p:to>
                                    </p:set>
                                    <p:anim calcmode="lin" valueType="num">
                                      <p:cBhvr additive="base">
                                        <p:cTn id="27" dur="500" fill="hold"/>
                                        <p:tgtEl>
                                          <p:spTgt spid="658437">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58437">
                                            <p:txEl>
                                              <p:pRg st="3" end="3"/>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658437">
                                            <p:txEl>
                                              <p:pRg st="4" end="4"/>
                                            </p:txEl>
                                          </p:spTgt>
                                        </p:tgtEl>
                                        <p:attrNameLst>
                                          <p:attrName>style.visibility</p:attrName>
                                        </p:attrNameLst>
                                      </p:cBhvr>
                                      <p:to>
                                        <p:strVal val="visible"/>
                                      </p:to>
                                    </p:set>
                                    <p:anim calcmode="lin" valueType="num">
                                      <p:cBhvr additive="base">
                                        <p:cTn id="31" dur="500" fill="hold"/>
                                        <p:tgtEl>
                                          <p:spTgt spid="65843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58437">
                                            <p:txEl>
                                              <p:pRg st="4" end="4"/>
                                            </p:txEl>
                                          </p:spTgt>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658459"/>
                                        </p:tgtEl>
                                        <p:attrNameLst>
                                          <p:attrName>style.visibility</p:attrName>
                                        </p:attrNameLst>
                                      </p:cBhvr>
                                      <p:to>
                                        <p:strVal val="visible"/>
                                      </p:to>
                                    </p:set>
                                    <p:animEffect transition="in" filter="wipe(left)">
                                      <p:cBhvr>
                                        <p:cTn id="36" dur="500"/>
                                        <p:tgtEl>
                                          <p:spTgt spid="658459"/>
                                        </p:tgtEl>
                                      </p:cBhvr>
                                    </p:animEffect>
                                  </p:childTnLst>
                                </p:cTn>
                              </p:par>
                            </p:childTnLst>
                          </p:cTn>
                        </p:par>
                        <p:par>
                          <p:cTn id="37" fill="hold" nodeType="afterGroup">
                            <p:stCondLst>
                              <p:cond delay="1000"/>
                            </p:stCondLst>
                            <p:childTnLst>
                              <p:par>
                                <p:cTn id="38" presetID="22" presetClass="entr" presetSubtype="8" fill="hold" nodeType="afterEffect">
                                  <p:stCondLst>
                                    <p:cond delay="0"/>
                                  </p:stCondLst>
                                  <p:childTnLst>
                                    <p:set>
                                      <p:cBhvr>
                                        <p:cTn id="39" dur="1" fill="hold">
                                          <p:stCondLst>
                                            <p:cond delay="0"/>
                                          </p:stCondLst>
                                        </p:cTn>
                                        <p:tgtEl>
                                          <p:spTgt spid="658460"/>
                                        </p:tgtEl>
                                        <p:attrNameLst>
                                          <p:attrName>style.visibility</p:attrName>
                                        </p:attrNameLst>
                                      </p:cBhvr>
                                      <p:to>
                                        <p:strVal val="visible"/>
                                      </p:to>
                                    </p:set>
                                    <p:animEffect transition="in" filter="wipe(left)">
                                      <p:cBhvr>
                                        <p:cTn id="40" dur="500"/>
                                        <p:tgtEl>
                                          <p:spTgt spid="658460"/>
                                        </p:tgtEl>
                                      </p:cBhvr>
                                    </p:animEffect>
                                  </p:childTnLst>
                                </p:cTn>
                              </p:par>
                            </p:childTnLst>
                          </p:cTn>
                        </p:par>
                        <p:par>
                          <p:cTn id="41" fill="hold" nodeType="afterGroup">
                            <p:stCondLst>
                              <p:cond delay="1500"/>
                            </p:stCondLst>
                            <p:childTnLst>
                              <p:par>
                                <p:cTn id="42" presetID="9" presetClass="entr" presetSubtype="0" fill="hold" grpId="0" nodeType="afterEffect">
                                  <p:stCondLst>
                                    <p:cond delay="0"/>
                                  </p:stCondLst>
                                  <p:childTnLst>
                                    <p:set>
                                      <p:cBhvr>
                                        <p:cTn id="43" dur="1" fill="hold">
                                          <p:stCondLst>
                                            <p:cond delay="0"/>
                                          </p:stCondLst>
                                        </p:cTn>
                                        <p:tgtEl>
                                          <p:spTgt spid="658462"/>
                                        </p:tgtEl>
                                        <p:attrNameLst>
                                          <p:attrName>style.visibility</p:attrName>
                                        </p:attrNameLst>
                                      </p:cBhvr>
                                      <p:to>
                                        <p:strVal val="visible"/>
                                      </p:to>
                                    </p:set>
                                    <p:animEffect transition="in" filter="dissolve">
                                      <p:cBhvr>
                                        <p:cTn id="44" dur="500"/>
                                        <p:tgtEl>
                                          <p:spTgt spid="65846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658461">
                                            <p:txEl>
                                              <p:pRg st="0" end="0"/>
                                            </p:txEl>
                                          </p:spTgt>
                                        </p:tgtEl>
                                        <p:attrNameLst>
                                          <p:attrName>style.visibility</p:attrName>
                                        </p:attrNameLst>
                                      </p:cBhvr>
                                      <p:to>
                                        <p:strVal val="visible"/>
                                      </p:to>
                                    </p:set>
                                    <p:anim calcmode="lin" valueType="num">
                                      <p:cBhvr additive="base">
                                        <p:cTn id="49" dur="500" fill="hold"/>
                                        <p:tgtEl>
                                          <p:spTgt spid="658461">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5846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nodeType="clickEffect">
                                  <p:stCondLst>
                                    <p:cond delay="0"/>
                                  </p:stCondLst>
                                  <p:childTnLst>
                                    <p:set>
                                      <p:cBhvr>
                                        <p:cTn id="54" dur="1" fill="hold">
                                          <p:stCondLst>
                                            <p:cond delay="0"/>
                                          </p:stCondLst>
                                        </p:cTn>
                                        <p:tgtEl>
                                          <p:spTgt spid="658463"/>
                                        </p:tgtEl>
                                        <p:attrNameLst>
                                          <p:attrName>style.visibility</p:attrName>
                                        </p:attrNameLst>
                                      </p:cBhvr>
                                      <p:to>
                                        <p:strVal val="visible"/>
                                      </p:to>
                                    </p:set>
                                    <p:animEffect transition="in" filter="dissolve">
                                      <p:cBhvr>
                                        <p:cTn id="55" dur="500"/>
                                        <p:tgtEl>
                                          <p:spTgt spid="65846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nodeType="clickEffect">
                                  <p:stCondLst>
                                    <p:cond delay="0"/>
                                  </p:stCondLst>
                                  <p:childTnLst>
                                    <p:set>
                                      <p:cBhvr>
                                        <p:cTn id="59" dur="1" fill="hold">
                                          <p:stCondLst>
                                            <p:cond delay="0"/>
                                          </p:stCondLst>
                                        </p:cTn>
                                        <p:tgtEl>
                                          <p:spTgt spid="658464"/>
                                        </p:tgtEl>
                                        <p:attrNameLst>
                                          <p:attrName>style.visibility</p:attrName>
                                        </p:attrNameLst>
                                      </p:cBhvr>
                                      <p:to>
                                        <p:strVal val="visible"/>
                                      </p:to>
                                    </p:set>
                                    <p:animEffect transition="in" filter="dissolve">
                                      <p:cBhvr>
                                        <p:cTn id="60" dur="500"/>
                                        <p:tgtEl>
                                          <p:spTgt spid="65846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nodeType="clickEffect">
                                  <p:stCondLst>
                                    <p:cond delay="0"/>
                                  </p:stCondLst>
                                  <p:childTnLst>
                                    <p:set>
                                      <p:cBhvr>
                                        <p:cTn id="64" dur="1" fill="hold">
                                          <p:stCondLst>
                                            <p:cond delay="0"/>
                                          </p:stCondLst>
                                        </p:cTn>
                                        <p:tgtEl>
                                          <p:spTgt spid="658465"/>
                                        </p:tgtEl>
                                        <p:attrNameLst>
                                          <p:attrName>style.visibility</p:attrName>
                                        </p:attrNameLst>
                                      </p:cBhvr>
                                      <p:to>
                                        <p:strVal val="visible"/>
                                      </p:to>
                                    </p:set>
                                    <p:animEffect transition="in" filter="dissolve">
                                      <p:cBhvr>
                                        <p:cTn id="65" dur="500"/>
                                        <p:tgtEl>
                                          <p:spTgt spid="658465"/>
                                        </p:tgtEl>
                                      </p:cBhvr>
                                    </p:animEffect>
                                  </p:childTnLst>
                                </p:cTn>
                              </p:par>
                            </p:childTnLst>
                          </p:cTn>
                        </p:par>
                        <p:par>
                          <p:cTn id="66" fill="hold" nodeType="afterGroup">
                            <p:stCondLst>
                              <p:cond delay="500"/>
                            </p:stCondLst>
                            <p:childTnLst>
                              <p:par>
                                <p:cTn id="67" presetID="2" presetClass="entr" presetSubtype="8" fill="hold" grpId="0" nodeType="afterEffect">
                                  <p:stCondLst>
                                    <p:cond delay="0"/>
                                  </p:stCondLst>
                                  <p:childTnLst>
                                    <p:set>
                                      <p:cBhvr>
                                        <p:cTn id="68" dur="1" fill="hold">
                                          <p:stCondLst>
                                            <p:cond delay="0"/>
                                          </p:stCondLst>
                                        </p:cTn>
                                        <p:tgtEl>
                                          <p:spTgt spid="658461">
                                            <p:txEl>
                                              <p:pRg st="1" end="1"/>
                                            </p:txEl>
                                          </p:spTgt>
                                        </p:tgtEl>
                                        <p:attrNameLst>
                                          <p:attrName>style.visibility</p:attrName>
                                        </p:attrNameLst>
                                      </p:cBhvr>
                                      <p:to>
                                        <p:strVal val="visible"/>
                                      </p:to>
                                    </p:set>
                                    <p:anim calcmode="lin" valueType="num">
                                      <p:cBhvr additive="base">
                                        <p:cTn id="69" dur="500" fill="hold"/>
                                        <p:tgtEl>
                                          <p:spTgt spid="658461">
                                            <p:txEl>
                                              <p:pRg st="1" end="1"/>
                                            </p:txEl>
                                          </p:spTgt>
                                        </p:tgtEl>
                                        <p:attrNameLst>
                                          <p:attrName>ppt_x</p:attrName>
                                        </p:attrNameLst>
                                      </p:cBhvr>
                                      <p:tavLst>
                                        <p:tav tm="0">
                                          <p:val>
                                            <p:strVal val="0-#ppt_w/2"/>
                                          </p:val>
                                        </p:tav>
                                        <p:tav tm="100000">
                                          <p:val>
                                            <p:strVal val="#ppt_x"/>
                                          </p:val>
                                        </p:tav>
                                      </p:tavLst>
                                    </p:anim>
                                    <p:anim calcmode="lin" valueType="num">
                                      <p:cBhvr additive="base">
                                        <p:cTn id="70" dur="500" fill="hold"/>
                                        <p:tgtEl>
                                          <p:spTgt spid="65846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8437" grpId="0" uiExpand="1" build="p"/>
      <p:bldP spid="658461" grpId="0" uiExpand="1" build="p"/>
      <p:bldP spid="658462" grpId="0" animBg="1"/>
      <p:bldP spid="2" grpId="0"/>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21212</TotalTime>
  <Words>1021</Words>
  <Application>Microsoft Office PowerPoint</Application>
  <PresentationFormat>On-screen Show (4:3)</PresentationFormat>
  <Paragraphs>156</Paragraphs>
  <Slides>19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6" baseType="lpstr">
      <vt:lpstr>Arial Black</vt:lpstr>
      <vt:lpstr>Euclid Math One</vt:lpstr>
      <vt:lpstr>Symbol</vt:lpstr>
      <vt:lpstr>Times New Roman</vt:lpstr>
      <vt:lpstr>Blank Presentation</vt:lpstr>
      <vt:lpstr>Equation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Wake Forest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Wake Forest University</dc:creator>
  <cp:lastModifiedBy>Kim-Shapiro, Daniel</cp:lastModifiedBy>
  <cp:revision>548</cp:revision>
  <cp:lastPrinted>1998-03-31T16:12:30Z</cp:lastPrinted>
  <dcterms:created xsi:type="dcterms:W3CDTF">1997-09-10T20:18:06Z</dcterms:created>
  <dcterms:modified xsi:type="dcterms:W3CDTF">2023-02-21T13:01:12Z</dcterms:modified>
</cp:coreProperties>
</file>