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wav" ContentType="audio/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sldIdLst>
    <p:sldId id="719" r:id="rId2"/>
    <p:sldId id="720" r:id="rId3"/>
    <p:sldId id="721" r:id="rId4"/>
    <p:sldId id="722" r:id="rId5"/>
    <p:sldId id="865" r:id="rId6"/>
    <p:sldId id="842" r:id="rId7"/>
    <p:sldId id="723" r:id="rId8"/>
    <p:sldId id="731" r:id="rId9"/>
    <p:sldId id="862" r:id="rId10"/>
    <p:sldId id="861" r:id="rId11"/>
    <p:sldId id="843" r:id="rId12"/>
    <p:sldId id="844" r:id="rId13"/>
    <p:sldId id="859" r:id="rId14"/>
    <p:sldId id="724" r:id="rId15"/>
    <p:sldId id="725" r:id="rId16"/>
    <p:sldId id="726" r:id="rId17"/>
    <p:sldId id="727" r:id="rId18"/>
    <p:sldId id="854" r:id="rId19"/>
    <p:sldId id="728" r:id="rId20"/>
    <p:sldId id="730" r:id="rId21"/>
    <p:sldId id="732" r:id="rId22"/>
    <p:sldId id="734" r:id="rId23"/>
    <p:sldId id="850" r:id="rId24"/>
    <p:sldId id="851" r:id="rId25"/>
    <p:sldId id="855" r:id="rId26"/>
  </p:sldIdLst>
  <p:sldSz cx="9144000" cy="6858000" type="screen4x3"/>
  <p:notesSz cx="7023100" cy="9309100"/>
  <p:defaultTextStyle>
    <a:defPPr>
      <a:defRPr lang="en-US"/>
    </a:defPPr>
    <a:lvl1pPr algn="l" rtl="0" eaLnBrk="0" fontAlgn="base" hangingPunct="0">
      <a:spcBef>
        <a:spcPct val="0"/>
      </a:spcBef>
      <a:spcAft>
        <a:spcPct val="0"/>
      </a:spcAft>
      <a:defRPr sz="4800" kern="1200">
        <a:solidFill>
          <a:schemeClr val="bg1"/>
        </a:solidFill>
        <a:latin typeface="Times New Roman" pitchFamily="18" charset="0"/>
        <a:ea typeface="+mn-ea"/>
        <a:cs typeface="+mn-cs"/>
      </a:defRPr>
    </a:lvl1pPr>
    <a:lvl2pPr marL="457200" algn="l" rtl="0" eaLnBrk="0" fontAlgn="base" hangingPunct="0">
      <a:spcBef>
        <a:spcPct val="0"/>
      </a:spcBef>
      <a:spcAft>
        <a:spcPct val="0"/>
      </a:spcAft>
      <a:defRPr sz="4800" kern="1200">
        <a:solidFill>
          <a:schemeClr val="bg1"/>
        </a:solidFill>
        <a:latin typeface="Times New Roman" pitchFamily="18" charset="0"/>
        <a:ea typeface="+mn-ea"/>
        <a:cs typeface="+mn-cs"/>
      </a:defRPr>
    </a:lvl2pPr>
    <a:lvl3pPr marL="914400" algn="l" rtl="0" eaLnBrk="0" fontAlgn="base" hangingPunct="0">
      <a:spcBef>
        <a:spcPct val="0"/>
      </a:spcBef>
      <a:spcAft>
        <a:spcPct val="0"/>
      </a:spcAft>
      <a:defRPr sz="4800" kern="1200">
        <a:solidFill>
          <a:schemeClr val="bg1"/>
        </a:solidFill>
        <a:latin typeface="Times New Roman" pitchFamily="18" charset="0"/>
        <a:ea typeface="+mn-ea"/>
        <a:cs typeface="+mn-cs"/>
      </a:defRPr>
    </a:lvl3pPr>
    <a:lvl4pPr marL="1371600" algn="l" rtl="0" eaLnBrk="0" fontAlgn="base" hangingPunct="0">
      <a:spcBef>
        <a:spcPct val="0"/>
      </a:spcBef>
      <a:spcAft>
        <a:spcPct val="0"/>
      </a:spcAft>
      <a:defRPr sz="4800" kern="1200">
        <a:solidFill>
          <a:schemeClr val="bg1"/>
        </a:solidFill>
        <a:latin typeface="Times New Roman" pitchFamily="18" charset="0"/>
        <a:ea typeface="+mn-ea"/>
        <a:cs typeface="+mn-cs"/>
      </a:defRPr>
    </a:lvl4pPr>
    <a:lvl5pPr marL="1828800" algn="l" rtl="0" eaLnBrk="0" fontAlgn="base" hangingPunct="0">
      <a:spcBef>
        <a:spcPct val="0"/>
      </a:spcBef>
      <a:spcAft>
        <a:spcPct val="0"/>
      </a:spcAft>
      <a:defRPr sz="4800" kern="1200">
        <a:solidFill>
          <a:schemeClr val="bg1"/>
        </a:solidFill>
        <a:latin typeface="Times New Roman" pitchFamily="18" charset="0"/>
        <a:ea typeface="+mn-ea"/>
        <a:cs typeface="+mn-cs"/>
      </a:defRPr>
    </a:lvl5pPr>
    <a:lvl6pPr marL="2286000" algn="l" defTabSz="914400" rtl="0" eaLnBrk="1" latinLnBrk="0" hangingPunct="1">
      <a:defRPr sz="4800" kern="1200">
        <a:solidFill>
          <a:schemeClr val="bg1"/>
        </a:solidFill>
        <a:latin typeface="Times New Roman" pitchFamily="18" charset="0"/>
        <a:ea typeface="+mn-ea"/>
        <a:cs typeface="+mn-cs"/>
      </a:defRPr>
    </a:lvl6pPr>
    <a:lvl7pPr marL="2743200" algn="l" defTabSz="914400" rtl="0" eaLnBrk="1" latinLnBrk="0" hangingPunct="1">
      <a:defRPr sz="4800" kern="1200">
        <a:solidFill>
          <a:schemeClr val="bg1"/>
        </a:solidFill>
        <a:latin typeface="Times New Roman" pitchFamily="18" charset="0"/>
        <a:ea typeface="+mn-ea"/>
        <a:cs typeface="+mn-cs"/>
      </a:defRPr>
    </a:lvl7pPr>
    <a:lvl8pPr marL="3200400" algn="l" defTabSz="914400" rtl="0" eaLnBrk="1" latinLnBrk="0" hangingPunct="1">
      <a:defRPr sz="4800" kern="1200">
        <a:solidFill>
          <a:schemeClr val="bg1"/>
        </a:solidFill>
        <a:latin typeface="Times New Roman" pitchFamily="18" charset="0"/>
        <a:ea typeface="+mn-ea"/>
        <a:cs typeface="+mn-cs"/>
      </a:defRPr>
    </a:lvl8pPr>
    <a:lvl9pPr marL="3657600" algn="l" defTabSz="914400" rtl="0" eaLnBrk="1" latinLnBrk="0" hangingPunct="1">
      <a:defRPr sz="4800" kern="1200">
        <a:solidFill>
          <a:schemeClr val="bg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8000"/>
    <a:srgbClr val="FF0000"/>
    <a:srgbClr val="6600FF"/>
    <a:srgbClr val="66FFCC"/>
    <a:srgbClr val="FFFF00"/>
    <a:srgbClr val="9900CC"/>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6482" autoAdjust="0"/>
  </p:normalViewPr>
  <p:slideViewPr>
    <p:cSldViewPr>
      <p:cViewPr varScale="1">
        <p:scale>
          <a:sx n="60" d="100"/>
          <a:sy n="60" d="100"/>
        </p:scale>
        <p:origin x="756" y="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0068"/>
    </p:cViewPr>
  </p:sorterViewPr>
  <p:notesViewPr>
    <p:cSldViewPr>
      <p:cViewPr varScale="1">
        <p:scale>
          <a:sx n="40" d="100"/>
          <a:sy n="40" d="100"/>
        </p:scale>
        <p:origin x="-1488" y="-96"/>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42915" cy="465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defTabSz="932610">
              <a:defRPr sz="1200">
                <a:solidFill>
                  <a:schemeClr val="tx1"/>
                </a:solidFill>
              </a:defRPr>
            </a:lvl1pPr>
          </a:lstStyle>
          <a:p>
            <a:pPr>
              <a:defRPr/>
            </a:pPr>
            <a:endParaRPr lang="en-US"/>
          </a:p>
        </p:txBody>
      </p:sp>
      <p:sp>
        <p:nvSpPr>
          <p:cNvPr id="3075" name="Rectangle 3"/>
          <p:cNvSpPr>
            <a:spLocks noGrp="1" noChangeArrowheads="1"/>
          </p:cNvSpPr>
          <p:nvPr>
            <p:ph type="dt" idx="1"/>
          </p:nvPr>
        </p:nvSpPr>
        <p:spPr bwMode="auto">
          <a:xfrm>
            <a:off x="3980185" y="0"/>
            <a:ext cx="3042915" cy="465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algn="r" defTabSz="932610">
              <a:defRPr sz="1200">
                <a:solidFill>
                  <a:schemeClr val="tx1"/>
                </a:solidFill>
              </a:defRPr>
            </a:lvl1pPr>
          </a:lstStyle>
          <a:p>
            <a:pPr>
              <a:defRPr/>
            </a:pPr>
            <a:endParaRPr lang="en-US"/>
          </a:p>
        </p:txBody>
      </p:sp>
      <p:sp>
        <p:nvSpPr>
          <p:cNvPr id="137220"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35666" y="4422464"/>
            <a:ext cx="5151771" cy="4188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843325"/>
            <a:ext cx="3042915" cy="46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defTabSz="932610">
              <a:defRPr sz="1200">
                <a:solidFill>
                  <a:schemeClr val="tx1"/>
                </a:solidFill>
              </a:defRPr>
            </a:lvl1pPr>
          </a:lstStyle>
          <a:p>
            <a:pPr>
              <a:defRPr/>
            </a:pPr>
            <a:endParaRPr lang="en-US"/>
          </a:p>
        </p:txBody>
      </p:sp>
      <p:sp>
        <p:nvSpPr>
          <p:cNvPr id="3079" name="Rectangle 7"/>
          <p:cNvSpPr>
            <a:spLocks noGrp="1" noChangeArrowheads="1"/>
          </p:cNvSpPr>
          <p:nvPr>
            <p:ph type="sldNum" sz="quarter" idx="5"/>
          </p:nvPr>
        </p:nvSpPr>
        <p:spPr bwMode="auto">
          <a:xfrm>
            <a:off x="3980185" y="8843325"/>
            <a:ext cx="3042915" cy="46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algn="r" defTabSz="932610">
              <a:defRPr sz="1200">
                <a:solidFill>
                  <a:schemeClr val="tx1"/>
                </a:solidFill>
              </a:defRPr>
            </a:lvl1pPr>
          </a:lstStyle>
          <a:p>
            <a:pPr>
              <a:defRPr/>
            </a:pPr>
            <a:fld id="{B04CB548-250C-47EA-91D9-F0C9F6026E36}" type="slidenum">
              <a:rPr lang="en-US"/>
              <a:pPr>
                <a:defRPr/>
              </a:pPr>
              <a:t>‹#›</a:t>
            </a:fld>
            <a:endParaRPr lang="en-US"/>
          </a:p>
        </p:txBody>
      </p:sp>
    </p:spTree>
    <p:extLst>
      <p:ext uri="{BB962C8B-B14F-4D97-AF65-F5344CB8AC3E}">
        <p14:creationId xmlns:p14="http://schemas.microsoft.com/office/powerpoint/2010/main" val="3451999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B04CB548-250C-47EA-91D9-F0C9F6026E36}" type="slidenum">
              <a:rPr lang="en-US" smtClean="0"/>
              <a:pPr>
                <a:defRPr/>
              </a:pPr>
              <a:t>6</a:t>
            </a:fld>
            <a:endParaRPr lang="en-US"/>
          </a:p>
        </p:txBody>
      </p:sp>
    </p:spTree>
    <p:extLst>
      <p:ext uri="{BB962C8B-B14F-4D97-AF65-F5344CB8AC3E}">
        <p14:creationId xmlns:p14="http://schemas.microsoft.com/office/powerpoint/2010/main" val="3920979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4CB548-250C-47EA-91D9-F0C9F6026E36}" type="slidenum">
              <a:rPr lang="en-US" smtClean="0"/>
              <a:pPr>
                <a:defRPr/>
              </a:pPr>
              <a:t>8</a:t>
            </a:fld>
            <a:endParaRPr lang="en-US"/>
          </a:p>
        </p:txBody>
      </p:sp>
    </p:spTree>
    <p:extLst>
      <p:ext uri="{BB962C8B-B14F-4D97-AF65-F5344CB8AC3E}">
        <p14:creationId xmlns:p14="http://schemas.microsoft.com/office/powerpoint/2010/main" val="625500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4CB548-250C-47EA-91D9-F0C9F6026E36}" type="slidenum">
              <a:rPr lang="en-US" smtClean="0"/>
              <a:pPr>
                <a:defRPr/>
              </a:pPr>
              <a:t>10</a:t>
            </a:fld>
            <a:endParaRPr lang="en-US"/>
          </a:p>
        </p:txBody>
      </p:sp>
    </p:spTree>
    <p:extLst>
      <p:ext uri="{BB962C8B-B14F-4D97-AF65-F5344CB8AC3E}">
        <p14:creationId xmlns:p14="http://schemas.microsoft.com/office/powerpoint/2010/main" val="625500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7FB4A1D-8005-4526-B29E-12B9D8E6402A}" type="slidenum">
              <a:rPr lang="en-US"/>
              <a:pPr>
                <a:defRPr/>
              </a:pPr>
              <a:t>‹#›</a:t>
            </a:fld>
            <a:endParaRPr lang="en-US"/>
          </a:p>
        </p:txBody>
      </p:sp>
    </p:spTree>
    <p:extLst>
      <p:ext uri="{BB962C8B-B14F-4D97-AF65-F5344CB8AC3E}">
        <p14:creationId xmlns:p14="http://schemas.microsoft.com/office/powerpoint/2010/main" val="953621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A1A230F-B621-4674-87CE-EDB6066D1D13}" type="slidenum">
              <a:rPr lang="en-US"/>
              <a:pPr>
                <a:defRPr/>
              </a:pPr>
              <a:t>‹#›</a:t>
            </a:fld>
            <a:endParaRPr lang="en-US"/>
          </a:p>
        </p:txBody>
      </p:sp>
    </p:spTree>
    <p:extLst>
      <p:ext uri="{BB962C8B-B14F-4D97-AF65-F5344CB8AC3E}">
        <p14:creationId xmlns:p14="http://schemas.microsoft.com/office/powerpoint/2010/main" val="2918399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65D5088-FB67-424E-97CD-C5B65BAF19DE}" type="slidenum">
              <a:rPr lang="en-US"/>
              <a:pPr>
                <a:defRPr/>
              </a:pPr>
              <a:t>‹#›</a:t>
            </a:fld>
            <a:endParaRPr lang="en-US"/>
          </a:p>
        </p:txBody>
      </p:sp>
    </p:spTree>
    <p:extLst>
      <p:ext uri="{BB962C8B-B14F-4D97-AF65-F5344CB8AC3E}">
        <p14:creationId xmlns:p14="http://schemas.microsoft.com/office/powerpoint/2010/main" val="4011221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AC7CA0C-FA54-4F59-A9F4-C78AADFE5679}" type="slidenum">
              <a:rPr lang="en-US"/>
              <a:pPr>
                <a:defRPr/>
              </a:pPr>
              <a:t>‹#›</a:t>
            </a:fld>
            <a:endParaRPr lang="en-US"/>
          </a:p>
        </p:txBody>
      </p:sp>
    </p:spTree>
    <p:extLst>
      <p:ext uri="{BB962C8B-B14F-4D97-AF65-F5344CB8AC3E}">
        <p14:creationId xmlns:p14="http://schemas.microsoft.com/office/powerpoint/2010/main" val="199892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0B6DCC-C8AF-4E48-B3D5-B90E411BAE02}" type="slidenum">
              <a:rPr lang="en-US"/>
              <a:pPr>
                <a:defRPr/>
              </a:pPr>
              <a:t>‹#›</a:t>
            </a:fld>
            <a:endParaRPr lang="en-US"/>
          </a:p>
        </p:txBody>
      </p:sp>
    </p:spTree>
    <p:extLst>
      <p:ext uri="{BB962C8B-B14F-4D97-AF65-F5344CB8AC3E}">
        <p14:creationId xmlns:p14="http://schemas.microsoft.com/office/powerpoint/2010/main" val="3639762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2D1500C-8AD7-4DBF-83A9-D4AA678B884E}" type="slidenum">
              <a:rPr lang="en-US"/>
              <a:pPr>
                <a:defRPr/>
              </a:pPr>
              <a:t>‹#›</a:t>
            </a:fld>
            <a:endParaRPr lang="en-US"/>
          </a:p>
        </p:txBody>
      </p:sp>
    </p:spTree>
    <p:extLst>
      <p:ext uri="{BB962C8B-B14F-4D97-AF65-F5344CB8AC3E}">
        <p14:creationId xmlns:p14="http://schemas.microsoft.com/office/powerpoint/2010/main" val="407856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7351393-A79C-452A-B566-69C7C7AE0E7D}" type="slidenum">
              <a:rPr lang="en-US"/>
              <a:pPr>
                <a:defRPr/>
              </a:pPr>
              <a:t>‹#›</a:t>
            </a:fld>
            <a:endParaRPr lang="en-US"/>
          </a:p>
        </p:txBody>
      </p:sp>
    </p:spTree>
    <p:extLst>
      <p:ext uri="{BB962C8B-B14F-4D97-AF65-F5344CB8AC3E}">
        <p14:creationId xmlns:p14="http://schemas.microsoft.com/office/powerpoint/2010/main" val="2170087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519E9E8-C2F5-457A-AD1A-D187B346981F}" type="slidenum">
              <a:rPr lang="en-US"/>
              <a:pPr>
                <a:defRPr/>
              </a:pPr>
              <a:t>‹#›</a:t>
            </a:fld>
            <a:endParaRPr lang="en-US"/>
          </a:p>
        </p:txBody>
      </p:sp>
    </p:spTree>
    <p:extLst>
      <p:ext uri="{BB962C8B-B14F-4D97-AF65-F5344CB8AC3E}">
        <p14:creationId xmlns:p14="http://schemas.microsoft.com/office/powerpoint/2010/main" val="152167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F5F0E49-ECB8-4832-8627-2652C63937ED}" type="slidenum">
              <a:rPr lang="en-US"/>
              <a:pPr>
                <a:defRPr/>
              </a:pPr>
              <a:t>‹#›</a:t>
            </a:fld>
            <a:endParaRPr lang="en-US"/>
          </a:p>
        </p:txBody>
      </p:sp>
    </p:spTree>
    <p:extLst>
      <p:ext uri="{BB962C8B-B14F-4D97-AF65-F5344CB8AC3E}">
        <p14:creationId xmlns:p14="http://schemas.microsoft.com/office/powerpoint/2010/main" val="21241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DF68EA-E5AF-4B8E-9A24-7C5C43614507}" type="slidenum">
              <a:rPr lang="en-US"/>
              <a:pPr>
                <a:defRPr/>
              </a:pPr>
              <a:t>‹#›</a:t>
            </a:fld>
            <a:endParaRPr lang="en-US"/>
          </a:p>
        </p:txBody>
      </p:sp>
    </p:spTree>
    <p:extLst>
      <p:ext uri="{BB962C8B-B14F-4D97-AF65-F5344CB8AC3E}">
        <p14:creationId xmlns:p14="http://schemas.microsoft.com/office/powerpoint/2010/main" val="2830345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8E337B1-CB63-4C86-929C-544FDC656ADD}" type="slidenum">
              <a:rPr lang="en-US"/>
              <a:pPr>
                <a:defRPr/>
              </a:pPr>
              <a:t>‹#›</a:t>
            </a:fld>
            <a:endParaRPr lang="en-US"/>
          </a:p>
        </p:txBody>
      </p:sp>
    </p:spTree>
    <p:extLst>
      <p:ext uri="{BB962C8B-B14F-4D97-AF65-F5344CB8AC3E}">
        <p14:creationId xmlns:p14="http://schemas.microsoft.com/office/powerpoint/2010/main" val="2225661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defRPr>
            </a:lvl1pPr>
          </a:lstStyle>
          <a:p>
            <a:pPr>
              <a:defRPr/>
            </a:pPr>
            <a:fld id="{CC76C1BF-A3D5-4141-9382-FBFCCB2DD10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image" Target="../media/image1.wmf"/><Relationship Id="rId7" Type="http://schemas.openxmlformats.org/officeDocument/2006/relationships/image" Target="../media/image3.wmf"/><Relationship Id="rId2" Type="http://schemas.openxmlformats.org/officeDocument/2006/relationships/oleObject" Target="../embeddings/oleObject1.bin"/><Relationship Id="rId1" Type="http://schemas.openxmlformats.org/officeDocument/2006/relationships/slideLayout" Target="../slideLayouts/slideLayout7.xml"/><Relationship Id="rId6" Type="http://schemas.openxmlformats.org/officeDocument/2006/relationships/oleObject" Target="../embeddings/oleObject3.bin"/><Relationship Id="rId11" Type="http://schemas.openxmlformats.org/officeDocument/2006/relationships/image" Target="../media/image5.wmf"/><Relationship Id="rId5" Type="http://schemas.openxmlformats.org/officeDocument/2006/relationships/image" Target="../media/image2.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4.wmf"/></Relationships>
</file>

<file path=ppt/slides/_rels/slide10.x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oleObject" Target="../embeddings/oleObject35.bin"/><Relationship Id="rId7" Type="http://schemas.openxmlformats.org/officeDocument/2006/relationships/oleObject" Target="../embeddings/oleObject37.bin"/><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38.wmf"/><Relationship Id="rId5" Type="http://schemas.openxmlformats.org/officeDocument/2006/relationships/oleObject" Target="../embeddings/oleObject36.bin"/><Relationship Id="rId4" Type="http://schemas.openxmlformats.org/officeDocument/2006/relationships/image" Target="../media/image37.wmf"/></Relationships>
</file>

<file path=ppt/slides/_rels/slide11.xml.rels><?xml version="1.0" encoding="UTF-8" standalone="yes"?>
<Relationships xmlns="http://schemas.openxmlformats.org/package/2006/relationships"><Relationship Id="rId3" Type="http://schemas.openxmlformats.org/officeDocument/2006/relationships/image" Target="../media/image40.emf"/><Relationship Id="rId2" Type="http://schemas.openxmlformats.org/officeDocument/2006/relationships/package" Target="../embeddings/Microsoft_Word_Document1.docx"/><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1.emf"/><Relationship Id="rId2" Type="http://schemas.openxmlformats.org/officeDocument/2006/relationships/oleObject" Target="../embeddings/oleObject38.bin"/><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42.bin"/><Relationship Id="rId13" Type="http://schemas.openxmlformats.org/officeDocument/2006/relationships/oleObject" Target="../embeddings/oleObject45.bin"/><Relationship Id="rId18" Type="http://schemas.openxmlformats.org/officeDocument/2006/relationships/image" Target="../media/image49.wmf"/><Relationship Id="rId3" Type="http://schemas.openxmlformats.org/officeDocument/2006/relationships/image" Target="../media/image25.wmf"/><Relationship Id="rId7" Type="http://schemas.openxmlformats.org/officeDocument/2006/relationships/image" Target="../media/image44.wmf"/><Relationship Id="rId12" Type="http://schemas.openxmlformats.org/officeDocument/2006/relationships/oleObject" Target="../embeddings/oleObject44.bin"/><Relationship Id="rId17" Type="http://schemas.openxmlformats.org/officeDocument/2006/relationships/oleObject" Target="../embeddings/oleObject47.bin"/><Relationship Id="rId2" Type="http://schemas.openxmlformats.org/officeDocument/2006/relationships/oleObject" Target="../embeddings/oleObject39.bin"/><Relationship Id="rId16" Type="http://schemas.openxmlformats.org/officeDocument/2006/relationships/image" Target="../media/image48.wmf"/><Relationship Id="rId20" Type="http://schemas.openxmlformats.org/officeDocument/2006/relationships/image" Target="../media/image50.wmf"/><Relationship Id="rId1" Type="http://schemas.openxmlformats.org/officeDocument/2006/relationships/slideLayout" Target="../slideLayouts/slideLayout7.xml"/><Relationship Id="rId6" Type="http://schemas.openxmlformats.org/officeDocument/2006/relationships/oleObject" Target="../embeddings/oleObject41.bin"/><Relationship Id="rId11" Type="http://schemas.openxmlformats.org/officeDocument/2006/relationships/image" Target="../media/image46.wmf"/><Relationship Id="rId5" Type="http://schemas.openxmlformats.org/officeDocument/2006/relationships/image" Target="../media/image43.wmf"/><Relationship Id="rId15" Type="http://schemas.openxmlformats.org/officeDocument/2006/relationships/oleObject" Target="../embeddings/oleObject46.bin"/><Relationship Id="rId10" Type="http://schemas.openxmlformats.org/officeDocument/2006/relationships/oleObject" Target="../embeddings/oleObject43.bin"/><Relationship Id="rId19" Type="http://schemas.openxmlformats.org/officeDocument/2006/relationships/oleObject" Target="../embeddings/oleObject48.bin"/><Relationship Id="rId4" Type="http://schemas.openxmlformats.org/officeDocument/2006/relationships/oleObject" Target="../embeddings/oleObject40.bin"/><Relationship Id="rId9" Type="http://schemas.openxmlformats.org/officeDocument/2006/relationships/image" Target="../media/image45.wmf"/><Relationship Id="rId14" Type="http://schemas.openxmlformats.org/officeDocument/2006/relationships/image" Target="../media/image47.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9.bin"/><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image" Target="../media/image51.wmf"/><Relationship Id="rId5" Type="http://schemas.openxmlformats.org/officeDocument/2006/relationships/oleObject" Target="../embeddings/oleObject50.bin"/><Relationship Id="rId4" Type="http://schemas.openxmlformats.org/officeDocument/2006/relationships/image" Target="../media/image49.wmf"/></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54.bin"/><Relationship Id="rId3" Type="http://schemas.openxmlformats.org/officeDocument/2006/relationships/image" Target="../media/image52.wmf"/><Relationship Id="rId7" Type="http://schemas.openxmlformats.org/officeDocument/2006/relationships/image" Target="../media/image54.wmf"/><Relationship Id="rId2" Type="http://schemas.openxmlformats.org/officeDocument/2006/relationships/oleObject" Target="../embeddings/oleObject51.bin"/><Relationship Id="rId1" Type="http://schemas.openxmlformats.org/officeDocument/2006/relationships/slideLayout" Target="../slideLayouts/slideLayout7.xml"/><Relationship Id="rId6" Type="http://schemas.openxmlformats.org/officeDocument/2006/relationships/oleObject" Target="../embeddings/oleObject53.bin"/><Relationship Id="rId5" Type="http://schemas.openxmlformats.org/officeDocument/2006/relationships/image" Target="../media/image53.wmf"/><Relationship Id="rId4" Type="http://schemas.openxmlformats.org/officeDocument/2006/relationships/oleObject" Target="../embeddings/oleObject52.bin"/><Relationship Id="rId9" Type="http://schemas.openxmlformats.org/officeDocument/2006/relationships/image" Target="../media/image55.wmf"/></Relationships>
</file>

<file path=ppt/slides/_rels/slide17.xml.rels><?xml version="1.0" encoding="UTF-8" standalone="yes"?>
<Relationships xmlns="http://schemas.openxmlformats.org/package/2006/relationships"><Relationship Id="rId8" Type="http://schemas.openxmlformats.org/officeDocument/2006/relationships/image" Target="../media/image58.wmf"/><Relationship Id="rId13" Type="http://schemas.openxmlformats.org/officeDocument/2006/relationships/oleObject" Target="../embeddings/oleObject60.bin"/><Relationship Id="rId3" Type="http://schemas.openxmlformats.org/officeDocument/2006/relationships/oleObject" Target="../embeddings/oleObject55.bin"/><Relationship Id="rId7" Type="http://schemas.openxmlformats.org/officeDocument/2006/relationships/oleObject" Target="../embeddings/oleObject57.bin"/><Relationship Id="rId12" Type="http://schemas.openxmlformats.org/officeDocument/2006/relationships/image" Target="../media/image60.wmf"/><Relationship Id="rId2" Type="http://schemas.openxmlformats.org/officeDocument/2006/relationships/image" Target="../media/image56.png"/><Relationship Id="rId16" Type="http://schemas.openxmlformats.org/officeDocument/2006/relationships/image" Target="../media/image62.wmf"/><Relationship Id="rId1" Type="http://schemas.openxmlformats.org/officeDocument/2006/relationships/slideLayout" Target="../slideLayouts/slideLayout7.xml"/><Relationship Id="rId6" Type="http://schemas.openxmlformats.org/officeDocument/2006/relationships/image" Target="../media/image57.wmf"/><Relationship Id="rId11" Type="http://schemas.openxmlformats.org/officeDocument/2006/relationships/oleObject" Target="../embeddings/oleObject59.bin"/><Relationship Id="rId5" Type="http://schemas.openxmlformats.org/officeDocument/2006/relationships/oleObject" Target="../embeddings/oleObject56.bin"/><Relationship Id="rId15" Type="http://schemas.openxmlformats.org/officeDocument/2006/relationships/oleObject" Target="../embeddings/oleObject61.bin"/><Relationship Id="rId10" Type="http://schemas.openxmlformats.org/officeDocument/2006/relationships/image" Target="../media/image59.wmf"/><Relationship Id="rId4" Type="http://schemas.openxmlformats.org/officeDocument/2006/relationships/image" Target="../media/image54.wmf"/><Relationship Id="rId9" Type="http://schemas.openxmlformats.org/officeDocument/2006/relationships/oleObject" Target="../embeddings/oleObject58.bin"/><Relationship Id="rId14" Type="http://schemas.openxmlformats.org/officeDocument/2006/relationships/image" Target="../media/image61.wmf"/></Relationships>
</file>

<file path=ppt/slides/_rels/slide18.xml.rels><?xml version="1.0" encoding="UTF-8" standalone="yes"?>
<Relationships xmlns="http://schemas.openxmlformats.org/package/2006/relationships"><Relationship Id="rId2" Type="http://schemas.openxmlformats.org/officeDocument/2006/relationships/image" Target="../media/image6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64.wmf"/><Relationship Id="rId2" Type="http://schemas.openxmlformats.org/officeDocument/2006/relationships/oleObject" Target="../embeddings/oleObject62.bin"/><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9.bin"/><Relationship Id="rId13" Type="http://schemas.openxmlformats.org/officeDocument/2006/relationships/image" Target="../media/image9.wmf"/><Relationship Id="rId18" Type="http://schemas.openxmlformats.org/officeDocument/2006/relationships/oleObject" Target="../embeddings/oleObject15.bin"/><Relationship Id="rId3" Type="http://schemas.openxmlformats.org/officeDocument/2006/relationships/image" Target="../media/image3.wmf"/><Relationship Id="rId21" Type="http://schemas.openxmlformats.org/officeDocument/2006/relationships/oleObject" Target="../embeddings/oleObject17.bin"/><Relationship Id="rId7" Type="http://schemas.openxmlformats.org/officeDocument/2006/relationships/image" Target="../media/image7.wmf"/><Relationship Id="rId12" Type="http://schemas.openxmlformats.org/officeDocument/2006/relationships/oleObject" Target="../embeddings/oleObject12.bin"/><Relationship Id="rId17" Type="http://schemas.openxmlformats.org/officeDocument/2006/relationships/image" Target="../media/image11.wmf"/><Relationship Id="rId2" Type="http://schemas.openxmlformats.org/officeDocument/2006/relationships/oleObject" Target="../embeddings/oleObject6.bin"/><Relationship Id="rId16" Type="http://schemas.openxmlformats.org/officeDocument/2006/relationships/oleObject" Target="../embeddings/oleObject14.bin"/><Relationship Id="rId20" Type="http://schemas.openxmlformats.org/officeDocument/2006/relationships/image" Target="../media/image12.wmf"/><Relationship Id="rId1" Type="http://schemas.openxmlformats.org/officeDocument/2006/relationships/slideLayout" Target="../slideLayouts/slideLayout7.xml"/><Relationship Id="rId6" Type="http://schemas.openxmlformats.org/officeDocument/2006/relationships/oleObject" Target="../embeddings/oleObject8.bin"/><Relationship Id="rId11" Type="http://schemas.openxmlformats.org/officeDocument/2006/relationships/image" Target="../media/image8.wmf"/><Relationship Id="rId5" Type="http://schemas.openxmlformats.org/officeDocument/2006/relationships/image" Target="../media/image6.wmf"/><Relationship Id="rId15" Type="http://schemas.openxmlformats.org/officeDocument/2006/relationships/image" Target="../media/image10.wmf"/><Relationship Id="rId10" Type="http://schemas.openxmlformats.org/officeDocument/2006/relationships/oleObject" Target="../embeddings/oleObject11.bin"/><Relationship Id="rId19" Type="http://schemas.openxmlformats.org/officeDocument/2006/relationships/oleObject" Target="../embeddings/oleObject16.bin"/><Relationship Id="rId4" Type="http://schemas.openxmlformats.org/officeDocument/2006/relationships/oleObject" Target="../embeddings/oleObject7.bin"/><Relationship Id="rId9" Type="http://schemas.openxmlformats.org/officeDocument/2006/relationships/oleObject" Target="../embeddings/oleObject10.bin"/><Relationship Id="rId14" Type="http://schemas.openxmlformats.org/officeDocument/2006/relationships/oleObject" Target="../embeddings/oleObject13.bin"/><Relationship Id="rId22" Type="http://schemas.openxmlformats.org/officeDocument/2006/relationships/image" Target="../media/image13.wmf"/></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66.bin"/><Relationship Id="rId3" Type="http://schemas.openxmlformats.org/officeDocument/2006/relationships/image" Target="../media/image65.wmf"/><Relationship Id="rId7" Type="http://schemas.openxmlformats.org/officeDocument/2006/relationships/image" Target="../media/image67.wmf"/><Relationship Id="rId2" Type="http://schemas.openxmlformats.org/officeDocument/2006/relationships/oleObject" Target="../embeddings/oleObject63.bin"/><Relationship Id="rId1" Type="http://schemas.openxmlformats.org/officeDocument/2006/relationships/slideLayout" Target="../slideLayouts/slideLayout7.xml"/><Relationship Id="rId6" Type="http://schemas.openxmlformats.org/officeDocument/2006/relationships/oleObject" Target="../embeddings/oleObject65.bin"/><Relationship Id="rId11" Type="http://schemas.openxmlformats.org/officeDocument/2006/relationships/image" Target="../media/image69.wmf"/><Relationship Id="rId5" Type="http://schemas.openxmlformats.org/officeDocument/2006/relationships/image" Target="../media/image66.wmf"/><Relationship Id="rId10" Type="http://schemas.openxmlformats.org/officeDocument/2006/relationships/oleObject" Target="../embeddings/oleObject67.bin"/><Relationship Id="rId4" Type="http://schemas.openxmlformats.org/officeDocument/2006/relationships/oleObject" Target="../embeddings/oleObject64.bin"/><Relationship Id="rId9" Type="http://schemas.openxmlformats.org/officeDocument/2006/relationships/image" Target="../media/image68.wmf"/></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71.bin"/><Relationship Id="rId13" Type="http://schemas.openxmlformats.org/officeDocument/2006/relationships/image" Target="../media/image75.wmf"/><Relationship Id="rId3" Type="http://schemas.openxmlformats.org/officeDocument/2006/relationships/image" Target="../media/image70.wmf"/><Relationship Id="rId7" Type="http://schemas.openxmlformats.org/officeDocument/2006/relationships/image" Target="../media/image72.wmf"/><Relationship Id="rId12" Type="http://schemas.openxmlformats.org/officeDocument/2006/relationships/oleObject" Target="../embeddings/oleObject73.bin"/><Relationship Id="rId17" Type="http://schemas.openxmlformats.org/officeDocument/2006/relationships/image" Target="../media/image77.wmf"/><Relationship Id="rId2" Type="http://schemas.openxmlformats.org/officeDocument/2006/relationships/oleObject" Target="../embeddings/oleObject68.bin"/><Relationship Id="rId16" Type="http://schemas.openxmlformats.org/officeDocument/2006/relationships/oleObject" Target="../embeddings/oleObject75.bin"/><Relationship Id="rId1" Type="http://schemas.openxmlformats.org/officeDocument/2006/relationships/slideLayout" Target="../slideLayouts/slideLayout7.xml"/><Relationship Id="rId6" Type="http://schemas.openxmlformats.org/officeDocument/2006/relationships/oleObject" Target="../embeddings/oleObject70.bin"/><Relationship Id="rId11" Type="http://schemas.openxmlformats.org/officeDocument/2006/relationships/image" Target="../media/image74.wmf"/><Relationship Id="rId5" Type="http://schemas.openxmlformats.org/officeDocument/2006/relationships/image" Target="../media/image71.wmf"/><Relationship Id="rId15" Type="http://schemas.openxmlformats.org/officeDocument/2006/relationships/image" Target="../media/image76.wmf"/><Relationship Id="rId10" Type="http://schemas.openxmlformats.org/officeDocument/2006/relationships/oleObject" Target="../embeddings/oleObject72.bin"/><Relationship Id="rId4" Type="http://schemas.openxmlformats.org/officeDocument/2006/relationships/oleObject" Target="../embeddings/oleObject69.bin"/><Relationship Id="rId9" Type="http://schemas.openxmlformats.org/officeDocument/2006/relationships/image" Target="../media/image73.wmf"/><Relationship Id="rId14" Type="http://schemas.openxmlformats.org/officeDocument/2006/relationships/oleObject" Target="../embeddings/oleObject74.bin"/></Relationships>
</file>

<file path=ppt/slides/_rels/slide22.xml.rels><?xml version="1.0" encoding="UTF-8" standalone="yes"?>
<Relationships xmlns="http://schemas.openxmlformats.org/package/2006/relationships"><Relationship Id="rId8" Type="http://schemas.openxmlformats.org/officeDocument/2006/relationships/image" Target="../media/image80.wmf"/><Relationship Id="rId3" Type="http://schemas.openxmlformats.org/officeDocument/2006/relationships/oleObject" Target="../embeddings/oleObject76.bin"/><Relationship Id="rId7" Type="http://schemas.openxmlformats.org/officeDocument/2006/relationships/oleObject" Target="../embeddings/oleObject78.bin"/><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image" Target="../media/image79.wmf"/><Relationship Id="rId5" Type="http://schemas.openxmlformats.org/officeDocument/2006/relationships/oleObject" Target="../embeddings/oleObject77.bin"/><Relationship Id="rId4" Type="http://schemas.openxmlformats.org/officeDocument/2006/relationships/image" Target="../media/image78.wmf"/></Relationships>
</file>

<file path=ppt/slides/_rels/slide23.xml.rels><?xml version="1.0" encoding="UTF-8" standalone="yes"?>
<Relationships xmlns="http://schemas.openxmlformats.org/package/2006/relationships"><Relationship Id="rId3" Type="http://schemas.openxmlformats.org/officeDocument/2006/relationships/image" Target="../media/image81.emf"/><Relationship Id="rId2" Type="http://schemas.openxmlformats.org/officeDocument/2006/relationships/package" Target="../embeddings/Microsoft_Word_Document2.docx"/><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82.emf"/><Relationship Id="rId2" Type="http://schemas.openxmlformats.org/officeDocument/2006/relationships/oleObject" Target="../embeddings/oleObject79.bin"/><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84.png"/><Relationship Id="rId2" Type="http://schemas.openxmlformats.org/officeDocument/2006/relationships/image" Target="../media/image8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21.bin"/><Relationship Id="rId13" Type="http://schemas.openxmlformats.org/officeDocument/2006/relationships/image" Target="../media/image19.wmf"/><Relationship Id="rId18" Type="http://schemas.openxmlformats.org/officeDocument/2006/relationships/oleObject" Target="../embeddings/oleObject26.bin"/><Relationship Id="rId3" Type="http://schemas.openxmlformats.org/officeDocument/2006/relationships/image" Target="../media/image14.wmf"/><Relationship Id="rId7" Type="http://schemas.openxmlformats.org/officeDocument/2006/relationships/image" Target="../media/image16.wmf"/><Relationship Id="rId12" Type="http://schemas.openxmlformats.org/officeDocument/2006/relationships/oleObject" Target="../embeddings/oleObject23.bin"/><Relationship Id="rId17" Type="http://schemas.openxmlformats.org/officeDocument/2006/relationships/image" Target="../media/image21.wmf"/><Relationship Id="rId2" Type="http://schemas.openxmlformats.org/officeDocument/2006/relationships/oleObject" Target="../embeddings/oleObject18.bin"/><Relationship Id="rId16" Type="http://schemas.openxmlformats.org/officeDocument/2006/relationships/oleObject" Target="../embeddings/oleObject25.bin"/><Relationship Id="rId1" Type="http://schemas.openxmlformats.org/officeDocument/2006/relationships/slideLayout" Target="../slideLayouts/slideLayout7.xml"/><Relationship Id="rId6" Type="http://schemas.openxmlformats.org/officeDocument/2006/relationships/oleObject" Target="../embeddings/oleObject20.bin"/><Relationship Id="rId11" Type="http://schemas.openxmlformats.org/officeDocument/2006/relationships/image" Target="../media/image18.wmf"/><Relationship Id="rId5" Type="http://schemas.openxmlformats.org/officeDocument/2006/relationships/image" Target="../media/image15.wmf"/><Relationship Id="rId15" Type="http://schemas.openxmlformats.org/officeDocument/2006/relationships/image" Target="../media/image20.wmf"/><Relationship Id="rId10" Type="http://schemas.openxmlformats.org/officeDocument/2006/relationships/oleObject" Target="../embeddings/oleObject22.bin"/><Relationship Id="rId19" Type="http://schemas.openxmlformats.org/officeDocument/2006/relationships/image" Target="../media/image22.wmf"/><Relationship Id="rId4" Type="http://schemas.openxmlformats.org/officeDocument/2006/relationships/oleObject" Target="../embeddings/oleObject19.bin"/><Relationship Id="rId9" Type="http://schemas.openxmlformats.org/officeDocument/2006/relationships/image" Target="../media/image17.wmf"/><Relationship Id="rId14" Type="http://schemas.openxmlformats.org/officeDocument/2006/relationships/oleObject" Target="../embeddings/oleObject24.bin"/></Relationships>
</file>

<file path=ppt/slides/_rels/slide4.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27.bin"/><Relationship Id="rId7" Type="http://schemas.openxmlformats.org/officeDocument/2006/relationships/oleObject" Target="../embeddings/oleObject29.bin"/><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image" Target="../media/image24.wmf"/><Relationship Id="rId5" Type="http://schemas.openxmlformats.org/officeDocument/2006/relationships/oleObject" Target="../embeddings/oleObject28.bin"/><Relationship Id="rId4" Type="http://schemas.openxmlformats.org/officeDocument/2006/relationships/image" Target="../media/image23.wmf"/></Relationships>
</file>

<file path=ppt/slides/_rels/slide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7.e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33.bin"/><Relationship Id="rId3" Type="http://schemas.openxmlformats.org/officeDocument/2006/relationships/image" Target="../media/image28.wmf"/><Relationship Id="rId7" Type="http://schemas.openxmlformats.org/officeDocument/2006/relationships/image" Target="../media/image30.wmf"/><Relationship Id="rId2" Type="http://schemas.openxmlformats.org/officeDocument/2006/relationships/oleObject" Target="../embeddings/oleObject30.bin"/><Relationship Id="rId1" Type="http://schemas.openxmlformats.org/officeDocument/2006/relationships/slideLayout" Target="../slideLayouts/slideLayout7.xml"/><Relationship Id="rId6" Type="http://schemas.openxmlformats.org/officeDocument/2006/relationships/oleObject" Target="../embeddings/oleObject32.bin"/><Relationship Id="rId11" Type="http://schemas.openxmlformats.org/officeDocument/2006/relationships/image" Target="../media/image32.wmf"/><Relationship Id="rId5" Type="http://schemas.openxmlformats.org/officeDocument/2006/relationships/image" Target="../media/image29.wmf"/><Relationship Id="rId10" Type="http://schemas.openxmlformats.org/officeDocument/2006/relationships/oleObject" Target="../embeddings/oleObject34.bin"/><Relationship Id="rId4" Type="http://schemas.openxmlformats.org/officeDocument/2006/relationships/oleObject" Target="../embeddings/oleObject31.bin"/><Relationship Id="rId9" Type="http://schemas.openxmlformats.org/officeDocument/2006/relationships/image" Target="../media/image31.wmf"/></Relationships>
</file>

<file path=ppt/slides/_rels/slide8.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5.png"/><Relationship Id="rId4" Type="http://schemas.openxmlformats.org/officeDocument/2006/relationships/image" Target="../media/image34.png"/></Relationships>
</file>

<file path=ppt/slides/_rels/slide9.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35291" name="Group 59"/>
          <p:cNvGrpSpPr>
            <a:grpSpLocks/>
          </p:cNvGrpSpPr>
          <p:nvPr/>
        </p:nvGrpSpPr>
        <p:grpSpPr bwMode="auto">
          <a:xfrm>
            <a:off x="457200" y="3355975"/>
            <a:ext cx="7848600" cy="2130425"/>
            <a:chOff x="288" y="2976"/>
            <a:chExt cx="4944" cy="1342"/>
          </a:xfrm>
        </p:grpSpPr>
        <p:sp>
          <p:nvSpPr>
            <p:cNvPr id="24611" name="Arc 15"/>
            <p:cNvSpPr>
              <a:spLocks/>
            </p:cNvSpPr>
            <p:nvPr/>
          </p:nvSpPr>
          <p:spPr bwMode="auto">
            <a:xfrm rot="10800000" flipV="1">
              <a:off x="432" y="3312"/>
              <a:ext cx="153" cy="67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2" name="Arc 24"/>
            <p:cNvSpPr>
              <a:spLocks/>
            </p:cNvSpPr>
            <p:nvPr/>
          </p:nvSpPr>
          <p:spPr bwMode="auto">
            <a:xfrm rot="10800000" flipV="1">
              <a:off x="288" y="2976"/>
              <a:ext cx="305" cy="134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3" name="Arc 26"/>
            <p:cNvSpPr>
              <a:spLocks/>
            </p:cNvSpPr>
            <p:nvPr/>
          </p:nvSpPr>
          <p:spPr bwMode="auto">
            <a:xfrm rot="10800000" flipV="1">
              <a:off x="1087" y="3312"/>
              <a:ext cx="153" cy="67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4" name="Arc 28"/>
            <p:cNvSpPr>
              <a:spLocks/>
            </p:cNvSpPr>
            <p:nvPr/>
          </p:nvSpPr>
          <p:spPr bwMode="auto">
            <a:xfrm rot="10800000" flipV="1">
              <a:off x="943" y="2976"/>
              <a:ext cx="305" cy="134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5" name="Arc 30"/>
            <p:cNvSpPr>
              <a:spLocks/>
            </p:cNvSpPr>
            <p:nvPr/>
          </p:nvSpPr>
          <p:spPr bwMode="auto">
            <a:xfrm rot="10800000" flipV="1">
              <a:off x="1759" y="3312"/>
              <a:ext cx="153" cy="67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6" name="Arc 32"/>
            <p:cNvSpPr>
              <a:spLocks/>
            </p:cNvSpPr>
            <p:nvPr/>
          </p:nvSpPr>
          <p:spPr bwMode="auto">
            <a:xfrm rot="10800000" flipV="1">
              <a:off x="1615" y="2976"/>
              <a:ext cx="305" cy="134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7" name="Arc 34"/>
            <p:cNvSpPr>
              <a:spLocks/>
            </p:cNvSpPr>
            <p:nvPr/>
          </p:nvSpPr>
          <p:spPr bwMode="auto">
            <a:xfrm rot="10800000" flipV="1">
              <a:off x="2448" y="3312"/>
              <a:ext cx="153" cy="67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8" name="Arc 36"/>
            <p:cNvSpPr>
              <a:spLocks/>
            </p:cNvSpPr>
            <p:nvPr/>
          </p:nvSpPr>
          <p:spPr bwMode="auto">
            <a:xfrm rot="10800000" flipV="1">
              <a:off x="2304" y="2976"/>
              <a:ext cx="305" cy="134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9" name="Arc 38"/>
            <p:cNvSpPr>
              <a:spLocks/>
            </p:cNvSpPr>
            <p:nvPr/>
          </p:nvSpPr>
          <p:spPr bwMode="auto">
            <a:xfrm rot="10800000" flipV="1">
              <a:off x="3103" y="3312"/>
              <a:ext cx="153" cy="67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0" name="Arc 40"/>
            <p:cNvSpPr>
              <a:spLocks/>
            </p:cNvSpPr>
            <p:nvPr/>
          </p:nvSpPr>
          <p:spPr bwMode="auto">
            <a:xfrm rot="10800000" flipV="1">
              <a:off x="2959" y="2976"/>
              <a:ext cx="305" cy="134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1" name="Arc 42"/>
            <p:cNvSpPr>
              <a:spLocks/>
            </p:cNvSpPr>
            <p:nvPr/>
          </p:nvSpPr>
          <p:spPr bwMode="auto">
            <a:xfrm rot="10800000" flipV="1">
              <a:off x="3775" y="3312"/>
              <a:ext cx="153" cy="67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2" name="Arc 44"/>
            <p:cNvSpPr>
              <a:spLocks/>
            </p:cNvSpPr>
            <p:nvPr/>
          </p:nvSpPr>
          <p:spPr bwMode="auto">
            <a:xfrm rot="10800000" flipV="1">
              <a:off x="3631" y="2976"/>
              <a:ext cx="305" cy="134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3" name="Arc 46"/>
            <p:cNvSpPr>
              <a:spLocks/>
            </p:cNvSpPr>
            <p:nvPr/>
          </p:nvSpPr>
          <p:spPr bwMode="auto">
            <a:xfrm rot="10800000" flipV="1">
              <a:off x="4416" y="3312"/>
              <a:ext cx="153" cy="67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4" name="Arc 48"/>
            <p:cNvSpPr>
              <a:spLocks/>
            </p:cNvSpPr>
            <p:nvPr/>
          </p:nvSpPr>
          <p:spPr bwMode="auto">
            <a:xfrm rot="10800000" flipV="1">
              <a:off x="4272" y="2976"/>
              <a:ext cx="305" cy="134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5" name="Arc 50"/>
            <p:cNvSpPr>
              <a:spLocks/>
            </p:cNvSpPr>
            <p:nvPr/>
          </p:nvSpPr>
          <p:spPr bwMode="auto">
            <a:xfrm rot="10800000" flipV="1">
              <a:off x="5071" y="3312"/>
              <a:ext cx="153" cy="67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6" name="Arc 52"/>
            <p:cNvSpPr>
              <a:spLocks/>
            </p:cNvSpPr>
            <p:nvPr/>
          </p:nvSpPr>
          <p:spPr bwMode="auto">
            <a:xfrm rot="10800000" flipV="1">
              <a:off x="4927" y="2976"/>
              <a:ext cx="305" cy="134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4579" name="WordArt 2"/>
          <p:cNvSpPr>
            <a:spLocks noChangeArrowheads="1" noChangeShapeType="1" noTextEdit="1"/>
          </p:cNvSpPr>
          <p:nvPr/>
        </p:nvSpPr>
        <p:spPr bwMode="auto">
          <a:xfrm>
            <a:off x="462279" y="76200"/>
            <a:ext cx="5405121" cy="990600"/>
          </a:xfrm>
          <a:prstGeom prst="rect">
            <a:avLst/>
          </a:prstGeom>
        </p:spPr>
        <p:txBody>
          <a:bodyPr wrap="none" fromWordArt="1">
            <a:prstTxWarp prst="textPlain">
              <a:avLst>
                <a:gd name="adj" fmla="val 50000"/>
              </a:avLst>
            </a:prstTxWarp>
          </a:bodyPr>
          <a:lstStyle/>
          <a:p>
            <a:pPr algn="ctr"/>
            <a:r>
              <a:rPr lang="en-US" sz="3600"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t>Magnetic Sources</a:t>
            </a:r>
          </a:p>
        </p:txBody>
      </p:sp>
      <p:sp>
        <p:nvSpPr>
          <p:cNvPr id="24580" name="Text Box 11"/>
          <p:cNvSpPr txBox="1">
            <a:spLocks noChangeArrowheads="1"/>
          </p:cNvSpPr>
          <p:nvPr/>
        </p:nvSpPr>
        <p:spPr bwMode="auto">
          <a:xfrm>
            <a:off x="6400800" y="1371600"/>
            <a:ext cx="27432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algn="ctr"/>
            <a:r>
              <a:rPr lang="en-US" sz="4400">
                <a:solidFill>
                  <a:schemeClr val="tx1"/>
                </a:solidFill>
              </a:rPr>
              <a:t>The Biot-Savart Law</a:t>
            </a:r>
          </a:p>
        </p:txBody>
      </p:sp>
      <p:sp>
        <p:nvSpPr>
          <p:cNvPr id="735244" name="Text Box 12"/>
          <p:cNvSpPr txBox="1">
            <a:spLocks noChangeArrowheads="1"/>
          </p:cNvSpPr>
          <p:nvPr/>
        </p:nvSpPr>
        <p:spPr bwMode="auto">
          <a:xfrm>
            <a:off x="0" y="1358900"/>
            <a:ext cx="6450012" cy="1938992"/>
          </a:xfrm>
          <a:prstGeom prst="rect">
            <a:avLst/>
          </a:prstGeom>
          <a:solidFill>
            <a:schemeClr val="bg1"/>
          </a:solidFill>
          <a:ln>
            <a:noFill/>
          </a:ln>
          <a:effectLst/>
        </p:spPr>
        <p:txBody>
          <a:bodyPr wrap="square">
            <a:spAutoFit/>
          </a:bodyPr>
          <a:lstStyle>
            <a:lvl1pPr>
              <a:defRPr sz="4800">
                <a:solidFill>
                  <a:schemeClr val="bg1"/>
                </a:solidFill>
                <a:latin typeface="Times New Roman" pitchFamily="18" charset="0"/>
              </a:defRPr>
            </a:lvl1pPr>
            <a:lvl2pPr>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dirty="0">
                <a:solidFill>
                  <a:srgbClr val="9900CC"/>
                </a:solidFill>
              </a:rPr>
              <a:t>Magnetic fields go around the wire – they are</a:t>
            </a:r>
            <a:br>
              <a:rPr lang="en-US" sz="2400" dirty="0">
                <a:solidFill>
                  <a:srgbClr val="9900CC"/>
                </a:solidFill>
              </a:rPr>
            </a:br>
            <a:r>
              <a:rPr lang="en-US" sz="2400" dirty="0">
                <a:solidFill>
                  <a:srgbClr val="9900CC"/>
                </a:solidFill>
              </a:rPr>
              <a:t>perpendicular to the direction of current</a:t>
            </a:r>
          </a:p>
          <a:p>
            <a:pPr eaLnBrk="1" hangingPunct="1">
              <a:buFontTx/>
              <a:buChar char="•"/>
            </a:pPr>
            <a:r>
              <a:rPr lang="en-US" sz="2400" dirty="0">
                <a:solidFill>
                  <a:srgbClr val="9900CC"/>
                </a:solidFill>
              </a:rPr>
              <a:t>Magnetic fields are perpendicular to the separation between the wire and the point where you measure it - Sounds like a cross product!</a:t>
            </a:r>
          </a:p>
        </p:txBody>
      </p:sp>
      <p:sp>
        <p:nvSpPr>
          <p:cNvPr id="735245" name="Line 13"/>
          <p:cNvSpPr>
            <a:spLocks noChangeShapeType="1"/>
          </p:cNvSpPr>
          <p:nvPr/>
        </p:nvSpPr>
        <p:spPr bwMode="auto">
          <a:xfrm>
            <a:off x="76200" y="4422775"/>
            <a:ext cx="8991600"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735290" name="Group 58"/>
          <p:cNvGrpSpPr>
            <a:grpSpLocks/>
          </p:cNvGrpSpPr>
          <p:nvPr/>
        </p:nvGrpSpPr>
        <p:grpSpPr bwMode="auto">
          <a:xfrm>
            <a:off x="900113" y="3355975"/>
            <a:ext cx="7862887" cy="2130425"/>
            <a:chOff x="567" y="2976"/>
            <a:chExt cx="4953" cy="1342"/>
          </a:xfrm>
        </p:grpSpPr>
        <p:sp>
          <p:nvSpPr>
            <p:cNvPr id="24595" name="Arc 14"/>
            <p:cNvSpPr>
              <a:spLocks/>
            </p:cNvSpPr>
            <p:nvPr/>
          </p:nvSpPr>
          <p:spPr bwMode="auto">
            <a:xfrm flipV="1">
              <a:off x="567" y="3312"/>
              <a:ext cx="153" cy="67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6" name="Arc 22"/>
            <p:cNvSpPr>
              <a:spLocks/>
            </p:cNvSpPr>
            <p:nvPr/>
          </p:nvSpPr>
          <p:spPr bwMode="auto">
            <a:xfrm flipV="1">
              <a:off x="576" y="2976"/>
              <a:ext cx="305" cy="134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7" name="Arc 25"/>
            <p:cNvSpPr>
              <a:spLocks/>
            </p:cNvSpPr>
            <p:nvPr/>
          </p:nvSpPr>
          <p:spPr bwMode="auto">
            <a:xfrm flipV="1">
              <a:off x="1222" y="3312"/>
              <a:ext cx="153" cy="67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8" name="Arc 27"/>
            <p:cNvSpPr>
              <a:spLocks/>
            </p:cNvSpPr>
            <p:nvPr/>
          </p:nvSpPr>
          <p:spPr bwMode="auto">
            <a:xfrm flipV="1">
              <a:off x="1231" y="2976"/>
              <a:ext cx="305" cy="134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9" name="Arc 29"/>
            <p:cNvSpPr>
              <a:spLocks/>
            </p:cNvSpPr>
            <p:nvPr/>
          </p:nvSpPr>
          <p:spPr bwMode="auto">
            <a:xfrm flipV="1">
              <a:off x="1894" y="3312"/>
              <a:ext cx="153" cy="67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0" name="Arc 31"/>
            <p:cNvSpPr>
              <a:spLocks/>
            </p:cNvSpPr>
            <p:nvPr/>
          </p:nvSpPr>
          <p:spPr bwMode="auto">
            <a:xfrm flipV="1">
              <a:off x="1903" y="2976"/>
              <a:ext cx="305" cy="134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1" name="Arc 33"/>
            <p:cNvSpPr>
              <a:spLocks/>
            </p:cNvSpPr>
            <p:nvPr/>
          </p:nvSpPr>
          <p:spPr bwMode="auto">
            <a:xfrm flipV="1">
              <a:off x="2583" y="3312"/>
              <a:ext cx="153" cy="67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2" name="Arc 35"/>
            <p:cNvSpPr>
              <a:spLocks/>
            </p:cNvSpPr>
            <p:nvPr/>
          </p:nvSpPr>
          <p:spPr bwMode="auto">
            <a:xfrm flipV="1">
              <a:off x="2592" y="2976"/>
              <a:ext cx="305" cy="134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3" name="Arc 37"/>
            <p:cNvSpPr>
              <a:spLocks/>
            </p:cNvSpPr>
            <p:nvPr/>
          </p:nvSpPr>
          <p:spPr bwMode="auto">
            <a:xfrm flipV="1">
              <a:off x="3238" y="3312"/>
              <a:ext cx="153" cy="67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4" name="Arc 39"/>
            <p:cNvSpPr>
              <a:spLocks/>
            </p:cNvSpPr>
            <p:nvPr/>
          </p:nvSpPr>
          <p:spPr bwMode="auto">
            <a:xfrm flipV="1">
              <a:off x="3247" y="2976"/>
              <a:ext cx="305" cy="134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5" name="Arc 41"/>
            <p:cNvSpPr>
              <a:spLocks/>
            </p:cNvSpPr>
            <p:nvPr/>
          </p:nvSpPr>
          <p:spPr bwMode="auto">
            <a:xfrm flipV="1">
              <a:off x="3910" y="3312"/>
              <a:ext cx="153" cy="67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6" name="Arc 43"/>
            <p:cNvSpPr>
              <a:spLocks/>
            </p:cNvSpPr>
            <p:nvPr/>
          </p:nvSpPr>
          <p:spPr bwMode="auto">
            <a:xfrm flipV="1">
              <a:off x="3919" y="2976"/>
              <a:ext cx="305" cy="134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7" name="Arc 45"/>
            <p:cNvSpPr>
              <a:spLocks/>
            </p:cNvSpPr>
            <p:nvPr/>
          </p:nvSpPr>
          <p:spPr bwMode="auto">
            <a:xfrm flipV="1">
              <a:off x="4551" y="3312"/>
              <a:ext cx="153" cy="67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8" name="Arc 47"/>
            <p:cNvSpPr>
              <a:spLocks/>
            </p:cNvSpPr>
            <p:nvPr/>
          </p:nvSpPr>
          <p:spPr bwMode="auto">
            <a:xfrm flipV="1">
              <a:off x="4560" y="2976"/>
              <a:ext cx="305" cy="134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9" name="Arc 49"/>
            <p:cNvSpPr>
              <a:spLocks/>
            </p:cNvSpPr>
            <p:nvPr/>
          </p:nvSpPr>
          <p:spPr bwMode="auto">
            <a:xfrm flipV="1">
              <a:off x="5206" y="3312"/>
              <a:ext cx="153" cy="67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0" name="Arc 51"/>
            <p:cNvSpPr>
              <a:spLocks/>
            </p:cNvSpPr>
            <p:nvPr/>
          </p:nvSpPr>
          <p:spPr bwMode="auto">
            <a:xfrm flipV="1">
              <a:off x="5215" y="2976"/>
              <a:ext cx="305" cy="134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35292" name="Line 60"/>
          <p:cNvSpPr>
            <a:spLocks noChangeShapeType="1"/>
          </p:cNvSpPr>
          <p:nvPr/>
        </p:nvSpPr>
        <p:spPr bwMode="auto">
          <a:xfrm flipH="1" flipV="1">
            <a:off x="5181600" y="3355975"/>
            <a:ext cx="1066800" cy="10668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5293" name="Text Box 61"/>
          <p:cNvSpPr txBox="1">
            <a:spLocks noChangeArrowheads="1"/>
          </p:cNvSpPr>
          <p:nvPr/>
        </p:nvSpPr>
        <p:spPr bwMode="auto">
          <a:xfrm>
            <a:off x="5486400" y="3355975"/>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a:solidFill>
                  <a:srgbClr val="FF0000"/>
                </a:solidFill>
              </a:rPr>
              <a:t>r</a:t>
            </a:r>
          </a:p>
        </p:txBody>
      </p:sp>
      <p:sp>
        <p:nvSpPr>
          <p:cNvPr id="735294" name="Text Box 62"/>
          <p:cNvSpPr txBox="1">
            <a:spLocks noChangeArrowheads="1"/>
          </p:cNvSpPr>
          <p:nvPr/>
        </p:nvSpPr>
        <p:spPr bwMode="auto">
          <a:xfrm>
            <a:off x="0" y="3889375"/>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rgbClr val="996600"/>
                </a:solidFill>
              </a:rPr>
              <a:t>I</a:t>
            </a:r>
          </a:p>
        </p:txBody>
      </p:sp>
      <p:graphicFrame>
        <p:nvGraphicFramePr>
          <p:cNvPr id="735295" name="Object 63"/>
          <p:cNvGraphicFramePr>
            <a:graphicFrameLocks noChangeAspect="1"/>
          </p:cNvGraphicFramePr>
          <p:nvPr>
            <p:extLst>
              <p:ext uri="{D42A27DB-BD31-4B8C-83A1-F6EECF244321}">
                <p14:modId xmlns:p14="http://schemas.microsoft.com/office/powerpoint/2010/main" val="2691064423"/>
              </p:ext>
            </p:extLst>
          </p:nvPr>
        </p:nvGraphicFramePr>
        <p:xfrm>
          <a:off x="6718300" y="2560638"/>
          <a:ext cx="1339850" cy="868362"/>
        </p:xfrm>
        <a:graphic>
          <a:graphicData uri="http://schemas.openxmlformats.org/presentationml/2006/ole">
            <mc:AlternateContent xmlns:mc="http://schemas.openxmlformats.org/markup-compatibility/2006">
              <mc:Choice xmlns:v="urn:schemas-microsoft-com:vml" Requires="v">
                <p:oleObj name="Equation" r:id="rId2" imgW="545863" imgH="393529" progId="Equation.DSMT4">
                  <p:embed/>
                </p:oleObj>
              </mc:Choice>
              <mc:Fallback>
                <p:oleObj name="Equation" r:id="rId2" imgW="545863" imgH="393529" progId="Equation.DSMT4">
                  <p:embed/>
                  <p:pic>
                    <p:nvPicPr>
                      <p:cNvPr id="0" name="Object 6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8300" y="2560638"/>
                        <a:ext cx="1339850" cy="868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35296" name="Line 64"/>
          <p:cNvSpPr>
            <a:spLocks noChangeShapeType="1"/>
          </p:cNvSpPr>
          <p:nvPr/>
        </p:nvSpPr>
        <p:spPr bwMode="auto">
          <a:xfrm>
            <a:off x="6096000" y="4422775"/>
            <a:ext cx="228600"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5297" name="Text Box 65"/>
          <p:cNvSpPr txBox="1">
            <a:spLocks noChangeArrowheads="1"/>
          </p:cNvSpPr>
          <p:nvPr/>
        </p:nvSpPr>
        <p:spPr bwMode="auto">
          <a:xfrm>
            <a:off x="5943600" y="4422775"/>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i="1">
                <a:solidFill>
                  <a:srgbClr val="FF0000"/>
                </a:solidFill>
              </a:rPr>
              <a:t>d</a:t>
            </a:r>
            <a:r>
              <a:rPr lang="en-US" sz="2400" b="1">
                <a:solidFill>
                  <a:srgbClr val="FF0000"/>
                </a:solidFill>
              </a:rPr>
              <a:t>s</a:t>
            </a:r>
          </a:p>
        </p:txBody>
      </p:sp>
      <p:graphicFrame>
        <p:nvGraphicFramePr>
          <p:cNvPr id="735298" name="Object 66"/>
          <p:cNvGraphicFramePr>
            <a:graphicFrameLocks noChangeAspect="1"/>
          </p:cNvGraphicFramePr>
          <p:nvPr/>
        </p:nvGraphicFramePr>
        <p:xfrm>
          <a:off x="8010525" y="2722563"/>
          <a:ext cx="904875" cy="419100"/>
        </p:xfrm>
        <a:graphic>
          <a:graphicData uri="http://schemas.openxmlformats.org/presentationml/2006/ole">
            <mc:AlternateContent xmlns:mc="http://schemas.openxmlformats.org/markup-compatibility/2006">
              <mc:Choice xmlns:v="urn:schemas-microsoft-com:vml" Requires="v">
                <p:oleObj name="Equation" r:id="rId4" imgW="368300" imgH="190500" progId="Equation.DSMT4">
                  <p:embed/>
                </p:oleObj>
              </mc:Choice>
              <mc:Fallback>
                <p:oleObj name="Equation" r:id="rId4" imgW="368300" imgH="190500" progId="Equation.DSMT4">
                  <p:embed/>
                  <p:pic>
                    <p:nvPicPr>
                      <p:cNvPr id="0" name="Object 6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10525" y="2722563"/>
                        <a:ext cx="904875" cy="419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35299" name="Object 67"/>
          <p:cNvGraphicFramePr>
            <a:graphicFrameLocks noChangeAspect="1"/>
          </p:cNvGraphicFramePr>
          <p:nvPr/>
        </p:nvGraphicFramePr>
        <p:xfrm>
          <a:off x="204788" y="5608638"/>
          <a:ext cx="2462212" cy="868362"/>
        </p:xfrm>
        <a:graphic>
          <a:graphicData uri="http://schemas.openxmlformats.org/presentationml/2006/ole">
            <mc:AlternateContent xmlns:mc="http://schemas.openxmlformats.org/markup-compatibility/2006">
              <mc:Choice xmlns:v="urn:schemas-microsoft-com:vml" Requires="v">
                <p:oleObj name="Equation" r:id="rId6" imgW="1002865" imgH="393529" progId="Equation.DSMT4">
                  <p:embed/>
                </p:oleObj>
              </mc:Choice>
              <mc:Fallback>
                <p:oleObj name="Equation" r:id="rId6" imgW="1002865" imgH="393529" progId="Equation.DSMT4">
                  <p:embed/>
                  <p:pic>
                    <p:nvPicPr>
                      <p:cNvPr id="0" name="Object 6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4788" y="5608638"/>
                        <a:ext cx="2462212" cy="868362"/>
                      </a:xfrm>
                      <a:prstGeom prst="rect">
                        <a:avLst/>
                      </a:prstGeom>
                      <a:noFill/>
                      <a:ln w="28575">
                        <a:solidFill>
                          <a:srgbClr val="FF0000"/>
                        </a:solidFill>
                        <a:prstDash val="dash"/>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35300" name="Object 68"/>
          <p:cNvGraphicFramePr>
            <a:graphicFrameLocks noChangeAspect="1"/>
          </p:cNvGraphicFramePr>
          <p:nvPr/>
        </p:nvGraphicFramePr>
        <p:xfrm>
          <a:off x="6529388" y="5608638"/>
          <a:ext cx="2462212" cy="868362"/>
        </p:xfrm>
        <a:graphic>
          <a:graphicData uri="http://schemas.openxmlformats.org/presentationml/2006/ole">
            <mc:AlternateContent xmlns:mc="http://schemas.openxmlformats.org/markup-compatibility/2006">
              <mc:Choice xmlns:v="urn:schemas-microsoft-com:vml" Requires="v">
                <p:oleObj name="Equation" r:id="rId8" imgW="1002865" imgH="393529" progId="Equation.DSMT4">
                  <p:embed/>
                </p:oleObj>
              </mc:Choice>
              <mc:Fallback>
                <p:oleObj name="Equation" r:id="rId8" imgW="1002865" imgH="393529" progId="Equation.DSMT4">
                  <p:embed/>
                  <p:pic>
                    <p:nvPicPr>
                      <p:cNvPr id="0" name="Object 6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29388" y="5608638"/>
                        <a:ext cx="2462212" cy="868362"/>
                      </a:xfrm>
                      <a:prstGeom prst="rect">
                        <a:avLst/>
                      </a:prstGeom>
                      <a:noFill/>
                      <a:ln w="28575">
                        <a:solidFill>
                          <a:srgbClr val="FF0000"/>
                        </a:solidFill>
                        <a:prstDash val="sysDot"/>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35301" name="Object 69"/>
          <p:cNvGraphicFramePr>
            <a:graphicFrameLocks noChangeAspect="1"/>
          </p:cNvGraphicFramePr>
          <p:nvPr/>
        </p:nvGraphicFramePr>
        <p:xfrm>
          <a:off x="2989263" y="5638800"/>
          <a:ext cx="3305175" cy="531813"/>
        </p:xfrm>
        <a:graphic>
          <a:graphicData uri="http://schemas.openxmlformats.org/presentationml/2006/ole">
            <mc:AlternateContent xmlns:mc="http://schemas.openxmlformats.org/markup-compatibility/2006">
              <mc:Choice xmlns:v="urn:schemas-microsoft-com:vml" Requires="v">
                <p:oleObj name="Equation" r:id="rId10" imgW="1346200" imgH="241300" progId="Equation.DSMT4">
                  <p:embed/>
                </p:oleObj>
              </mc:Choice>
              <mc:Fallback>
                <p:oleObj name="Equation" r:id="rId10" imgW="1346200" imgH="241300" progId="Equation.DSMT4">
                  <p:embed/>
                  <p:pic>
                    <p:nvPicPr>
                      <p:cNvPr id="0" name="Object 6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989263" y="5638800"/>
                        <a:ext cx="3305175" cy="531813"/>
                      </a:xfrm>
                      <a:prstGeom prst="rect">
                        <a:avLst/>
                      </a:prstGeom>
                      <a:noFill/>
                      <a:ln w="28575">
                        <a:solidFill>
                          <a:srgbClr val="FF0000"/>
                        </a:solidFill>
                        <a:prstDash val="dash"/>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35302" name="Text Box 70"/>
          <p:cNvSpPr txBox="1">
            <a:spLocks noChangeArrowheads="1"/>
          </p:cNvSpPr>
          <p:nvPr/>
        </p:nvSpPr>
        <p:spPr bwMode="auto">
          <a:xfrm>
            <a:off x="2743200" y="6096000"/>
            <a:ext cx="5410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a:solidFill>
                  <a:srgbClr val="009900"/>
                </a:solidFill>
              </a:rPr>
              <a:t>Permeability of free space</a:t>
            </a:r>
          </a:p>
          <a:p>
            <a:pPr eaLnBrk="1" hangingPunct="1">
              <a:buFontTx/>
              <a:buChar char="•"/>
            </a:pPr>
            <a:r>
              <a:rPr lang="en-US" sz="2400">
                <a:solidFill>
                  <a:srgbClr val="009900"/>
                </a:solidFill>
              </a:rPr>
              <a:t>The Amp is defined to work out this way</a:t>
            </a:r>
          </a:p>
        </p:txBody>
      </p:sp>
      <p:sp>
        <p:nvSpPr>
          <p:cNvPr id="2" name="TextBox 1"/>
          <p:cNvSpPr txBox="1"/>
          <p:nvPr/>
        </p:nvSpPr>
        <p:spPr>
          <a:xfrm>
            <a:off x="6477000" y="381000"/>
            <a:ext cx="1908968" cy="830997"/>
          </a:xfrm>
          <a:prstGeom prst="rect">
            <a:avLst/>
          </a:prstGeom>
          <a:noFill/>
        </p:spPr>
        <p:txBody>
          <a:bodyPr wrap="square" rtlCol="0">
            <a:spAutoFit/>
          </a:bodyPr>
          <a:lstStyle/>
          <a:p>
            <a:r>
              <a:rPr lang="en-US" b="1" dirty="0">
                <a:solidFill>
                  <a:srgbClr val="FF0000"/>
                </a:solidFill>
              </a:rPr>
              <a:t>Ch. 29</a:t>
            </a:r>
          </a:p>
        </p:txBody>
      </p:sp>
      <p:sp>
        <p:nvSpPr>
          <p:cNvPr id="4" name="TextBox 3"/>
          <p:cNvSpPr txBox="1"/>
          <p:nvPr/>
        </p:nvSpPr>
        <p:spPr>
          <a:xfrm>
            <a:off x="7291586" y="2772410"/>
            <a:ext cx="352028" cy="461665"/>
          </a:xfrm>
          <a:prstGeom prst="rect">
            <a:avLst/>
          </a:prstGeom>
          <a:solidFill>
            <a:schemeClr val="bg1"/>
          </a:solidFill>
        </p:spPr>
        <p:txBody>
          <a:bodyPr wrap="square" rtlCol="0">
            <a:spAutoFit/>
          </a:bodyPr>
          <a:lstStyle/>
          <a:p>
            <a:r>
              <a:rPr lang="en-US" sz="2400" b="1" dirty="0">
                <a:solidFill>
                  <a:schemeClr val="tx1"/>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735245"/>
                                        </p:tgtEl>
                                        <p:attrNameLst>
                                          <p:attrName>style.visibility</p:attrName>
                                        </p:attrNameLst>
                                      </p:cBhvr>
                                      <p:to>
                                        <p:strVal val="visible"/>
                                      </p:to>
                                    </p:set>
                                    <p:animEffect transition="in" filter="wipe(right)">
                                      <p:cBhvr>
                                        <p:cTn id="7" dur="500"/>
                                        <p:tgtEl>
                                          <p:spTgt spid="735245"/>
                                        </p:tgtEl>
                                      </p:cBhvr>
                                    </p:animEffect>
                                  </p:childTnLst>
                                </p:cTn>
                              </p:par>
                            </p:childTnLst>
                          </p:cTn>
                        </p:par>
                        <p:par>
                          <p:cTn id="8" fill="hold" nodeType="afterGroup">
                            <p:stCondLst>
                              <p:cond delay="500"/>
                            </p:stCondLst>
                            <p:childTnLst>
                              <p:par>
                                <p:cTn id="9" presetID="1" presetClass="entr" presetSubtype="0" fill="hold" nodeType="afterEffect">
                                  <p:stCondLst>
                                    <p:cond delay="0"/>
                                  </p:stCondLst>
                                  <p:childTnLst>
                                    <p:set>
                                      <p:cBhvr>
                                        <p:cTn id="10" dur="1" fill="hold">
                                          <p:stCondLst>
                                            <p:cond delay="0"/>
                                          </p:stCondLst>
                                        </p:cTn>
                                        <p:tgtEl>
                                          <p:spTgt spid="735294">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735244">
                                            <p:bg/>
                                          </p:spTgt>
                                        </p:tgtEl>
                                        <p:attrNameLst>
                                          <p:attrName>style.visibility</p:attrName>
                                        </p:attrNameLst>
                                      </p:cBhvr>
                                      <p:to>
                                        <p:strVal val="visible"/>
                                      </p:to>
                                    </p:set>
                                    <p:anim calcmode="lin" valueType="num">
                                      <p:cBhvr additive="base">
                                        <p:cTn id="15" dur="500" fill="hold"/>
                                        <p:tgtEl>
                                          <p:spTgt spid="735244">
                                            <p:bg/>
                                          </p:spTgt>
                                        </p:tgtEl>
                                        <p:attrNameLst>
                                          <p:attrName>ppt_x</p:attrName>
                                        </p:attrNameLst>
                                      </p:cBhvr>
                                      <p:tavLst>
                                        <p:tav tm="0">
                                          <p:val>
                                            <p:strVal val="0-#ppt_w/2"/>
                                          </p:val>
                                        </p:tav>
                                        <p:tav tm="100000">
                                          <p:val>
                                            <p:strVal val="#ppt_x"/>
                                          </p:val>
                                        </p:tav>
                                      </p:tavLst>
                                    </p:anim>
                                    <p:anim calcmode="lin" valueType="num">
                                      <p:cBhvr additive="base">
                                        <p:cTn id="16" dur="500" fill="hold"/>
                                        <p:tgtEl>
                                          <p:spTgt spid="735244">
                                            <p:bg/>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735244">
                                            <p:txEl>
                                              <p:pRg st="0" end="0"/>
                                            </p:txEl>
                                          </p:spTgt>
                                        </p:tgtEl>
                                        <p:attrNameLst>
                                          <p:attrName>style.visibility</p:attrName>
                                        </p:attrNameLst>
                                      </p:cBhvr>
                                      <p:to>
                                        <p:strVal val="visible"/>
                                      </p:to>
                                    </p:set>
                                    <p:anim calcmode="lin" valueType="num">
                                      <p:cBhvr additive="base">
                                        <p:cTn id="21" dur="500" fill="hold"/>
                                        <p:tgtEl>
                                          <p:spTgt spid="735244">
                                            <p:txEl>
                                              <p:pRg st="0" end="0"/>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73524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735290"/>
                                        </p:tgtEl>
                                        <p:attrNameLst>
                                          <p:attrName>style.visibility</p:attrName>
                                        </p:attrNameLst>
                                      </p:cBhvr>
                                      <p:to>
                                        <p:strVal val="visible"/>
                                      </p:to>
                                    </p:set>
                                    <p:animEffect transition="in" filter="wipe(left)">
                                      <p:cBhvr>
                                        <p:cTn id="27" dur="500"/>
                                        <p:tgtEl>
                                          <p:spTgt spid="735290"/>
                                        </p:tgtEl>
                                      </p:cBhvr>
                                    </p:animEffect>
                                  </p:childTnLst>
                                </p:cTn>
                              </p:par>
                              <p:par>
                                <p:cTn id="28" presetID="22" presetClass="entr" presetSubtype="8" fill="hold" nodeType="withEffect">
                                  <p:stCondLst>
                                    <p:cond delay="0"/>
                                  </p:stCondLst>
                                  <p:childTnLst>
                                    <p:set>
                                      <p:cBhvr>
                                        <p:cTn id="29" dur="1" fill="hold">
                                          <p:stCondLst>
                                            <p:cond delay="0"/>
                                          </p:stCondLst>
                                        </p:cTn>
                                        <p:tgtEl>
                                          <p:spTgt spid="735291"/>
                                        </p:tgtEl>
                                        <p:attrNameLst>
                                          <p:attrName>style.visibility</p:attrName>
                                        </p:attrNameLst>
                                      </p:cBhvr>
                                      <p:to>
                                        <p:strVal val="visible"/>
                                      </p:to>
                                    </p:set>
                                    <p:animEffect transition="in" filter="wipe(left)">
                                      <p:cBhvr>
                                        <p:cTn id="30" dur="500"/>
                                        <p:tgtEl>
                                          <p:spTgt spid="735291"/>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735292"/>
                                        </p:tgtEl>
                                        <p:attrNameLst>
                                          <p:attrName>style.visibility</p:attrName>
                                        </p:attrNameLst>
                                      </p:cBhvr>
                                      <p:to>
                                        <p:strVal val="visible"/>
                                      </p:to>
                                    </p:set>
                                    <p:animEffect transition="in" filter="wipe(down)">
                                      <p:cBhvr>
                                        <p:cTn id="35" dur="500"/>
                                        <p:tgtEl>
                                          <p:spTgt spid="735292"/>
                                        </p:tgtEl>
                                      </p:cBhvr>
                                    </p:animEffect>
                                  </p:childTnLst>
                                </p:cTn>
                              </p:par>
                            </p:childTnLst>
                          </p:cTn>
                        </p:par>
                        <p:par>
                          <p:cTn id="36" fill="hold" nodeType="afterGroup">
                            <p:stCondLst>
                              <p:cond delay="500"/>
                            </p:stCondLst>
                            <p:childTnLst>
                              <p:par>
                                <p:cTn id="37" presetID="1" presetClass="entr" presetSubtype="0" fill="hold" grpId="0" nodeType="afterEffect">
                                  <p:stCondLst>
                                    <p:cond delay="0"/>
                                  </p:stCondLst>
                                  <p:childTnLst>
                                    <p:set>
                                      <p:cBhvr>
                                        <p:cTn id="38" dur="1" fill="hold">
                                          <p:stCondLst>
                                            <p:cond delay="0"/>
                                          </p:stCondLst>
                                        </p:cTn>
                                        <p:tgtEl>
                                          <p:spTgt spid="735293">
                                            <p:txEl>
                                              <p:pRg st="0" end="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735244">
                                            <p:txEl>
                                              <p:pRg st="1" end="1"/>
                                            </p:txEl>
                                          </p:spTgt>
                                        </p:tgtEl>
                                        <p:attrNameLst>
                                          <p:attrName>style.visibility</p:attrName>
                                        </p:attrNameLst>
                                      </p:cBhvr>
                                      <p:to>
                                        <p:strVal val="visible"/>
                                      </p:to>
                                    </p:set>
                                    <p:anim calcmode="lin" valueType="num">
                                      <p:cBhvr additive="base">
                                        <p:cTn id="43" dur="500" fill="hold"/>
                                        <p:tgtEl>
                                          <p:spTgt spid="735244">
                                            <p:txEl>
                                              <p:pRg st="1" end="1"/>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3524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735296"/>
                                        </p:tgtEl>
                                        <p:attrNameLst>
                                          <p:attrName>style.visibility</p:attrName>
                                        </p:attrNameLst>
                                      </p:cBhvr>
                                      <p:to>
                                        <p:strVal val="visible"/>
                                      </p:to>
                                    </p:set>
                                    <p:animEffect transition="in" filter="dissolve">
                                      <p:cBhvr>
                                        <p:cTn id="49" dur="500"/>
                                        <p:tgtEl>
                                          <p:spTgt spid="735296"/>
                                        </p:tgtEl>
                                      </p:cBhvr>
                                    </p:animEffect>
                                  </p:childTnLst>
                                </p:cTn>
                              </p:par>
                            </p:childTnLst>
                          </p:cTn>
                        </p:par>
                        <p:par>
                          <p:cTn id="50" fill="hold" nodeType="afterGroup">
                            <p:stCondLst>
                              <p:cond delay="500"/>
                            </p:stCondLst>
                            <p:childTnLst>
                              <p:par>
                                <p:cTn id="51" presetID="1" presetClass="entr" presetSubtype="0" fill="hold" grpId="0" nodeType="afterEffect">
                                  <p:stCondLst>
                                    <p:cond delay="0"/>
                                  </p:stCondLst>
                                  <p:childTnLst>
                                    <p:set>
                                      <p:cBhvr>
                                        <p:cTn id="52" dur="1" fill="hold">
                                          <p:stCondLst>
                                            <p:cond delay="0"/>
                                          </p:stCondLst>
                                        </p:cTn>
                                        <p:tgtEl>
                                          <p:spTgt spid="735297">
                                            <p:txEl>
                                              <p:pRg st="0" end="0"/>
                                            </p:txEl>
                                          </p:spTgt>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nodeType="clickEffect">
                                  <p:stCondLst>
                                    <p:cond delay="0"/>
                                  </p:stCondLst>
                                  <p:childTnLst>
                                    <p:set>
                                      <p:cBhvr>
                                        <p:cTn id="60" dur="1" fill="hold">
                                          <p:stCondLst>
                                            <p:cond delay="0"/>
                                          </p:stCondLst>
                                        </p:cTn>
                                        <p:tgtEl>
                                          <p:spTgt spid="735295"/>
                                        </p:tgtEl>
                                        <p:attrNameLst>
                                          <p:attrName>style.visibility</p:attrName>
                                        </p:attrNameLst>
                                      </p:cBhvr>
                                      <p:to>
                                        <p:strVal val="visible"/>
                                      </p:to>
                                    </p:set>
                                    <p:animEffect transition="in" filter="dissolve">
                                      <p:cBhvr>
                                        <p:cTn id="61" dur="500"/>
                                        <p:tgtEl>
                                          <p:spTgt spid="735295"/>
                                        </p:tgtEl>
                                      </p:cBhvr>
                                    </p:animEffect>
                                  </p:childTnLst>
                                </p:cTn>
                              </p:par>
                            </p:childTnLst>
                          </p:cTn>
                        </p:par>
                      </p:childTnLst>
                    </p:cTn>
                  </p:par>
                  <p:par>
                    <p:cTn id="62" fill="hold">
                      <p:stCondLst>
                        <p:cond delay="indefinite"/>
                      </p:stCondLst>
                      <p:childTnLst>
                        <p:par>
                          <p:cTn id="63" fill="hold">
                            <p:stCondLst>
                              <p:cond delay="0"/>
                            </p:stCondLst>
                            <p:childTnLst>
                              <p:par>
                                <p:cTn id="64" presetID="9" presetClass="entr" presetSubtype="0" fill="hold" nodeType="clickEffect">
                                  <p:stCondLst>
                                    <p:cond delay="0"/>
                                  </p:stCondLst>
                                  <p:childTnLst>
                                    <p:set>
                                      <p:cBhvr>
                                        <p:cTn id="65" dur="1" fill="hold">
                                          <p:stCondLst>
                                            <p:cond delay="0"/>
                                          </p:stCondLst>
                                        </p:cTn>
                                        <p:tgtEl>
                                          <p:spTgt spid="735298"/>
                                        </p:tgtEl>
                                        <p:attrNameLst>
                                          <p:attrName>style.visibility</p:attrName>
                                        </p:attrNameLst>
                                      </p:cBhvr>
                                      <p:to>
                                        <p:strVal val="visible"/>
                                      </p:to>
                                    </p:set>
                                    <p:animEffect transition="in" filter="dissolve">
                                      <p:cBhvr>
                                        <p:cTn id="66" dur="500"/>
                                        <p:tgtEl>
                                          <p:spTgt spid="735298"/>
                                        </p:tgtEl>
                                      </p:cBhvr>
                                    </p:animEffect>
                                  </p:childTnLst>
                                </p:cTn>
                              </p:par>
                            </p:childTnLst>
                          </p:cTn>
                        </p:par>
                      </p:childTnLst>
                    </p:cTn>
                  </p:par>
                  <p:par>
                    <p:cTn id="67" fill="hold">
                      <p:stCondLst>
                        <p:cond delay="indefinite"/>
                      </p:stCondLst>
                      <p:childTnLst>
                        <p:par>
                          <p:cTn id="68" fill="hold">
                            <p:stCondLst>
                              <p:cond delay="0"/>
                            </p:stCondLst>
                            <p:childTnLst>
                              <p:par>
                                <p:cTn id="69" presetID="9" presetClass="entr" presetSubtype="0" fill="hold" nodeType="clickEffect">
                                  <p:stCondLst>
                                    <p:cond delay="0"/>
                                  </p:stCondLst>
                                  <p:childTnLst>
                                    <p:set>
                                      <p:cBhvr>
                                        <p:cTn id="70" dur="1" fill="hold">
                                          <p:stCondLst>
                                            <p:cond delay="0"/>
                                          </p:stCondLst>
                                        </p:cTn>
                                        <p:tgtEl>
                                          <p:spTgt spid="735299"/>
                                        </p:tgtEl>
                                        <p:attrNameLst>
                                          <p:attrName>style.visibility</p:attrName>
                                        </p:attrNameLst>
                                      </p:cBhvr>
                                      <p:to>
                                        <p:strVal val="visible"/>
                                      </p:to>
                                    </p:set>
                                    <p:animEffect transition="in" filter="dissolve">
                                      <p:cBhvr>
                                        <p:cTn id="71" dur="500"/>
                                        <p:tgtEl>
                                          <p:spTgt spid="735299"/>
                                        </p:tgtEl>
                                      </p:cBhvr>
                                    </p:animEffect>
                                  </p:childTnLst>
                                </p:cTn>
                              </p:par>
                            </p:childTnLst>
                          </p:cTn>
                        </p:par>
                        <p:par>
                          <p:cTn id="72" fill="hold">
                            <p:stCondLst>
                              <p:cond delay="500"/>
                            </p:stCondLst>
                            <p:childTnLst>
                              <p:par>
                                <p:cTn id="73" presetID="9" presetClass="entr" presetSubtype="0" fill="hold" nodeType="afterEffect">
                                  <p:stCondLst>
                                    <p:cond delay="0"/>
                                  </p:stCondLst>
                                  <p:childTnLst>
                                    <p:set>
                                      <p:cBhvr>
                                        <p:cTn id="74" dur="1" fill="hold">
                                          <p:stCondLst>
                                            <p:cond delay="0"/>
                                          </p:stCondLst>
                                        </p:cTn>
                                        <p:tgtEl>
                                          <p:spTgt spid="735301"/>
                                        </p:tgtEl>
                                        <p:attrNameLst>
                                          <p:attrName>style.visibility</p:attrName>
                                        </p:attrNameLst>
                                      </p:cBhvr>
                                      <p:to>
                                        <p:strVal val="visible"/>
                                      </p:to>
                                    </p:set>
                                    <p:animEffect transition="in" filter="dissolve">
                                      <p:cBhvr>
                                        <p:cTn id="75" dur="500"/>
                                        <p:tgtEl>
                                          <p:spTgt spid="735301"/>
                                        </p:tgtEl>
                                      </p:cBhvr>
                                    </p:animEffect>
                                  </p:childTnLst>
                                </p:cTn>
                              </p:par>
                            </p:childTnLst>
                          </p:cTn>
                        </p:par>
                        <p:par>
                          <p:cTn id="76" fill="hold">
                            <p:stCondLst>
                              <p:cond delay="1000"/>
                            </p:stCondLst>
                            <p:childTnLst>
                              <p:par>
                                <p:cTn id="77" presetID="2" presetClass="entr" presetSubtype="8" fill="hold" grpId="0" nodeType="afterEffect">
                                  <p:stCondLst>
                                    <p:cond delay="0"/>
                                  </p:stCondLst>
                                  <p:childTnLst>
                                    <p:set>
                                      <p:cBhvr>
                                        <p:cTn id="78" dur="1" fill="hold">
                                          <p:stCondLst>
                                            <p:cond delay="0"/>
                                          </p:stCondLst>
                                        </p:cTn>
                                        <p:tgtEl>
                                          <p:spTgt spid="735302">
                                            <p:txEl>
                                              <p:pRg st="0" end="0"/>
                                            </p:txEl>
                                          </p:spTgt>
                                        </p:tgtEl>
                                        <p:attrNameLst>
                                          <p:attrName>style.visibility</p:attrName>
                                        </p:attrNameLst>
                                      </p:cBhvr>
                                      <p:to>
                                        <p:strVal val="visible"/>
                                      </p:to>
                                    </p:set>
                                    <p:anim calcmode="lin" valueType="num">
                                      <p:cBhvr additive="base">
                                        <p:cTn id="79" dur="500" fill="hold"/>
                                        <p:tgtEl>
                                          <p:spTgt spid="735302">
                                            <p:txEl>
                                              <p:pRg st="0" end="0"/>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73530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735302">
                                            <p:txEl>
                                              <p:pRg st="1" end="1"/>
                                            </p:txEl>
                                          </p:spTgt>
                                        </p:tgtEl>
                                        <p:attrNameLst>
                                          <p:attrName>style.visibility</p:attrName>
                                        </p:attrNameLst>
                                      </p:cBhvr>
                                      <p:to>
                                        <p:strVal val="visible"/>
                                      </p:to>
                                    </p:set>
                                    <p:anim calcmode="lin" valueType="num">
                                      <p:cBhvr additive="base">
                                        <p:cTn id="85" dur="500" fill="hold"/>
                                        <p:tgtEl>
                                          <p:spTgt spid="735302">
                                            <p:txEl>
                                              <p:pRg st="1" end="1"/>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73530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9" presetClass="entr" presetSubtype="0" fill="hold" nodeType="clickEffect">
                                  <p:stCondLst>
                                    <p:cond delay="0"/>
                                  </p:stCondLst>
                                  <p:childTnLst>
                                    <p:set>
                                      <p:cBhvr>
                                        <p:cTn id="90" dur="1" fill="hold">
                                          <p:stCondLst>
                                            <p:cond delay="0"/>
                                          </p:stCondLst>
                                        </p:cTn>
                                        <p:tgtEl>
                                          <p:spTgt spid="735300"/>
                                        </p:tgtEl>
                                        <p:attrNameLst>
                                          <p:attrName>style.visibility</p:attrName>
                                        </p:attrNameLst>
                                      </p:cBhvr>
                                      <p:to>
                                        <p:strVal val="visible"/>
                                      </p:to>
                                    </p:set>
                                    <p:animEffect transition="in" filter="dissolve">
                                      <p:cBhvr>
                                        <p:cTn id="91" dur="500"/>
                                        <p:tgtEl>
                                          <p:spTgt spid="7353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5244" grpId="0" build="p" animBg="1"/>
      <p:bldP spid="735245" grpId="0" animBg="1"/>
      <p:bldP spid="735292" grpId="0" animBg="1"/>
      <p:bldP spid="735293" grpId="0" build="p"/>
      <p:bldP spid="735296" grpId="0" animBg="1"/>
      <p:bldP spid="735297" grpId="0" build="p"/>
      <p:bldP spid="735302" grpId="0" build="p"/>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8546" name="Text Box 2"/>
          <p:cNvSpPr txBox="1">
            <a:spLocks noChangeArrowheads="1"/>
          </p:cNvSpPr>
          <p:nvPr/>
        </p:nvSpPr>
        <p:spPr bwMode="auto">
          <a:xfrm>
            <a:off x="152400" y="758825"/>
            <a:ext cx="899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algn="ctr"/>
            <a:r>
              <a:rPr lang="en-US" sz="4400" dirty="0">
                <a:solidFill>
                  <a:schemeClr val="tx1"/>
                </a:solidFill>
              </a:rPr>
              <a:t>Force Between Parallel Wires</a:t>
            </a:r>
          </a:p>
        </p:txBody>
      </p:sp>
      <p:sp>
        <p:nvSpPr>
          <p:cNvPr id="748556" name="Text Box 12"/>
          <p:cNvSpPr txBox="1">
            <a:spLocks noChangeArrowheads="1"/>
          </p:cNvSpPr>
          <p:nvPr/>
        </p:nvSpPr>
        <p:spPr bwMode="auto">
          <a:xfrm>
            <a:off x="-38100" y="2889250"/>
            <a:ext cx="9220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dirty="0">
                <a:solidFill>
                  <a:schemeClr val="accent2"/>
                </a:solidFill>
              </a:rPr>
              <a:t>One wire – infinite – creates a magnetic field</a:t>
            </a:r>
          </a:p>
          <a:p>
            <a:pPr eaLnBrk="1" hangingPunct="1">
              <a:buFontTx/>
              <a:buChar char="•"/>
            </a:pPr>
            <a:r>
              <a:rPr lang="en-US" sz="2400" dirty="0">
                <a:solidFill>
                  <a:schemeClr val="accent2"/>
                </a:solidFill>
              </a:rPr>
              <a:t>Other wire – finite or infinite – feels the force</a:t>
            </a:r>
          </a:p>
        </p:txBody>
      </p:sp>
      <p:grpSp>
        <p:nvGrpSpPr>
          <p:cNvPr id="748692" name="Group 148"/>
          <p:cNvGrpSpPr>
            <a:grpSpLocks/>
          </p:cNvGrpSpPr>
          <p:nvPr/>
        </p:nvGrpSpPr>
        <p:grpSpPr bwMode="auto">
          <a:xfrm>
            <a:off x="838200" y="1520825"/>
            <a:ext cx="7848600" cy="1447800"/>
            <a:chOff x="528" y="1920"/>
            <a:chExt cx="4944" cy="912"/>
          </a:xfrm>
        </p:grpSpPr>
        <p:sp>
          <p:nvSpPr>
            <p:cNvPr id="30759" name="Text Box 4"/>
            <p:cNvSpPr txBox="1">
              <a:spLocks noChangeArrowheads="1"/>
            </p:cNvSpPr>
            <p:nvPr/>
          </p:nvSpPr>
          <p:spPr bwMode="auto">
            <a:xfrm>
              <a:off x="528" y="1920"/>
              <a:ext cx="2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rgbClr val="996600"/>
                  </a:solidFill>
                </a:rPr>
                <a:t>I</a:t>
              </a:r>
              <a:r>
                <a:rPr lang="en-US" sz="2400" b="1" baseline="-25000">
                  <a:solidFill>
                    <a:srgbClr val="996600"/>
                  </a:solidFill>
                </a:rPr>
                <a:t>1</a:t>
              </a:r>
              <a:endParaRPr lang="en-US" sz="2400" b="1" i="1">
                <a:solidFill>
                  <a:srgbClr val="996600"/>
                </a:solidFill>
              </a:endParaRPr>
            </a:p>
          </p:txBody>
        </p:sp>
        <p:sp>
          <p:nvSpPr>
            <p:cNvPr id="30760" name="Text Box 23"/>
            <p:cNvSpPr txBox="1">
              <a:spLocks noChangeArrowheads="1"/>
            </p:cNvSpPr>
            <p:nvPr/>
          </p:nvSpPr>
          <p:spPr bwMode="auto">
            <a:xfrm>
              <a:off x="2256" y="2160"/>
              <a:ext cx="2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rgbClr val="996600"/>
                  </a:solidFill>
                </a:rPr>
                <a:t>I</a:t>
              </a:r>
              <a:r>
                <a:rPr lang="en-US" sz="2400" b="1" baseline="-25000">
                  <a:solidFill>
                    <a:srgbClr val="996600"/>
                  </a:solidFill>
                </a:rPr>
                <a:t>2</a:t>
              </a:r>
              <a:endParaRPr lang="en-US" sz="2400" b="1" i="1">
                <a:solidFill>
                  <a:srgbClr val="996600"/>
                </a:solidFill>
              </a:endParaRPr>
            </a:p>
          </p:txBody>
        </p:sp>
        <p:grpSp>
          <p:nvGrpSpPr>
            <p:cNvPr id="30761" name="Group 147"/>
            <p:cNvGrpSpPr>
              <a:grpSpLocks/>
            </p:cNvGrpSpPr>
            <p:nvPr/>
          </p:nvGrpSpPr>
          <p:grpSpPr bwMode="auto">
            <a:xfrm>
              <a:off x="912" y="2064"/>
              <a:ext cx="4560" cy="768"/>
              <a:chOff x="912" y="2064"/>
              <a:chExt cx="4560" cy="768"/>
            </a:xfrm>
          </p:grpSpPr>
          <p:sp>
            <p:nvSpPr>
              <p:cNvPr id="30762" name="Line 22"/>
              <p:cNvSpPr>
                <a:spLocks noChangeShapeType="1"/>
              </p:cNvSpPr>
              <p:nvPr/>
            </p:nvSpPr>
            <p:spPr bwMode="auto">
              <a:xfrm>
                <a:off x="912" y="2064"/>
                <a:ext cx="4560" cy="0"/>
              </a:xfrm>
              <a:prstGeom prst="line">
                <a:avLst/>
              </a:prstGeom>
              <a:noFill/>
              <a:ln w="38100">
                <a:solidFill>
                  <a:srgbClr val="99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63" name="Text Box 25"/>
              <p:cNvSpPr txBox="1">
                <a:spLocks noChangeArrowheads="1"/>
              </p:cNvSpPr>
              <p:nvPr/>
            </p:nvSpPr>
            <p:spPr bwMode="auto">
              <a:xfrm>
                <a:off x="3072" y="2112"/>
                <a:ext cx="2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chemeClr val="tx1"/>
                    </a:solidFill>
                  </a:rPr>
                  <a:t>d</a:t>
                </a:r>
              </a:p>
            </p:txBody>
          </p:sp>
          <p:sp>
            <p:nvSpPr>
              <p:cNvPr id="30764" name="Line 26"/>
              <p:cNvSpPr>
                <a:spLocks noChangeShapeType="1"/>
              </p:cNvSpPr>
              <p:nvPr/>
            </p:nvSpPr>
            <p:spPr bwMode="auto">
              <a:xfrm>
                <a:off x="3072" y="2064"/>
                <a:ext cx="0" cy="384"/>
              </a:xfrm>
              <a:prstGeom prst="line">
                <a:avLst/>
              </a:prstGeom>
              <a:noFill/>
              <a:ln w="28575">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65" name="Text Box 27"/>
              <p:cNvSpPr txBox="1">
                <a:spLocks noChangeArrowheads="1"/>
              </p:cNvSpPr>
              <p:nvPr/>
            </p:nvSpPr>
            <p:spPr bwMode="auto">
              <a:xfrm>
                <a:off x="2880" y="2544"/>
                <a:ext cx="2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chemeClr val="tx1"/>
                    </a:solidFill>
                  </a:rPr>
                  <a:t>L</a:t>
                </a:r>
              </a:p>
            </p:txBody>
          </p:sp>
          <p:sp>
            <p:nvSpPr>
              <p:cNvPr id="30766" name="Line 28"/>
              <p:cNvSpPr>
                <a:spLocks noChangeShapeType="1"/>
              </p:cNvSpPr>
              <p:nvPr/>
            </p:nvSpPr>
            <p:spPr bwMode="auto">
              <a:xfrm>
                <a:off x="2208" y="2544"/>
                <a:ext cx="1584" cy="0"/>
              </a:xfrm>
              <a:prstGeom prst="line">
                <a:avLst/>
              </a:prstGeom>
              <a:noFill/>
              <a:ln w="28575">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0767" name="Group 69"/>
              <p:cNvGrpSpPr>
                <a:grpSpLocks/>
              </p:cNvGrpSpPr>
              <p:nvPr/>
            </p:nvGrpSpPr>
            <p:grpSpPr bwMode="auto">
              <a:xfrm>
                <a:off x="1008" y="2400"/>
                <a:ext cx="3792" cy="96"/>
                <a:chOff x="1008" y="960"/>
                <a:chExt cx="3792" cy="96"/>
              </a:xfrm>
            </p:grpSpPr>
            <p:grpSp>
              <p:nvGrpSpPr>
                <p:cNvPr id="30769" name="Group 31"/>
                <p:cNvGrpSpPr>
                  <a:grpSpLocks/>
                </p:cNvGrpSpPr>
                <p:nvPr/>
              </p:nvGrpSpPr>
              <p:grpSpPr bwMode="auto">
                <a:xfrm>
                  <a:off x="1008" y="960"/>
                  <a:ext cx="96" cy="96"/>
                  <a:chOff x="1008" y="960"/>
                  <a:chExt cx="96" cy="96"/>
                </a:xfrm>
              </p:grpSpPr>
              <p:sp>
                <p:nvSpPr>
                  <p:cNvPr id="30803" name="Line 29"/>
                  <p:cNvSpPr>
                    <a:spLocks noChangeShapeType="1"/>
                  </p:cNvSpPr>
                  <p:nvPr/>
                </p:nvSpPr>
                <p:spPr bwMode="auto">
                  <a:xfrm>
                    <a:off x="1008" y="960"/>
                    <a:ext cx="96" cy="9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04" name="Line 30"/>
                  <p:cNvSpPr>
                    <a:spLocks noChangeShapeType="1"/>
                  </p:cNvSpPr>
                  <p:nvPr/>
                </p:nvSpPr>
                <p:spPr bwMode="auto">
                  <a:xfrm flipH="1">
                    <a:off x="1008" y="960"/>
                    <a:ext cx="96" cy="9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0770" name="Group 35"/>
                <p:cNvGrpSpPr>
                  <a:grpSpLocks/>
                </p:cNvGrpSpPr>
                <p:nvPr/>
              </p:nvGrpSpPr>
              <p:grpSpPr bwMode="auto">
                <a:xfrm>
                  <a:off x="1344" y="960"/>
                  <a:ext cx="96" cy="96"/>
                  <a:chOff x="1008" y="960"/>
                  <a:chExt cx="96" cy="96"/>
                </a:xfrm>
              </p:grpSpPr>
              <p:sp>
                <p:nvSpPr>
                  <p:cNvPr id="30801" name="Line 36"/>
                  <p:cNvSpPr>
                    <a:spLocks noChangeShapeType="1"/>
                  </p:cNvSpPr>
                  <p:nvPr/>
                </p:nvSpPr>
                <p:spPr bwMode="auto">
                  <a:xfrm>
                    <a:off x="1008" y="960"/>
                    <a:ext cx="96" cy="9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02" name="Line 37"/>
                  <p:cNvSpPr>
                    <a:spLocks noChangeShapeType="1"/>
                  </p:cNvSpPr>
                  <p:nvPr/>
                </p:nvSpPr>
                <p:spPr bwMode="auto">
                  <a:xfrm flipH="1">
                    <a:off x="1008" y="960"/>
                    <a:ext cx="96" cy="9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0771" name="Group 38"/>
                <p:cNvGrpSpPr>
                  <a:grpSpLocks/>
                </p:cNvGrpSpPr>
                <p:nvPr/>
              </p:nvGrpSpPr>
              <p:grpSpPr bwMode="auto">
                <a:xfrm>
                  <a:off x="1680" y="960"/>
                  <a:ext cx="96" cy="96"/>
                  <a:chOff x="1008" y="960"/>
                  <a:chExt cx="96" cy="96"/>
                </a:xfrm>
              </p:grpSpPr>
              <p:sp>
                <p:nvSpPr>
                  <p:cNvPr id="30799" name="Line 39"/>
                  <p:cNvSpPr>
                    <a:spLocks noChangeShapeType="1"/>
                  </p:cNvSpPr>
                  <p:nvPr/>
                </p:nvSpPr>
                <p:spPr bwMode="auto">
                  <a:xfrm>
                    <a:off x="1008" y="960"/>
                    <a:ext cx="96" cy="9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00" name="Line 40"/>
                  <p:cNvSpPr>
                    <a:spLocks noChangeShapeType="1"/>
                  </p:cNvSpPr>
                  <p:nvPr/>
                </p:nvSpPr>
                <p:spPr bwMode="auto">
                  <a:xfrm flipH="1">
                    <a:off x="1008" y="960"/>
                    <a:ext cx="96" cy="9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0772" name="Group 41"/>
                <p:cNvGrpSpPr>
                  <a:grpSpLocks/>
                </p:cNvGrpSpPr>
                <p:nvPr/>
              </p:nvGrpSpPr>
              <p:grpSpPr bwMode="auto">
                <a:xfrm>
                  <a:off x="2016" y="960"/>
                  <a:ext cx="96" cy="96"/>
                  <a:chOff x="1008" y="960"/>
                  <a:chExt cx="96" cy="96"/>
                </a:xfrm>
              </p:grpSpPr>
              <p:sp>
                <p:nvSpPr>
                  <p:cNvPr id="30797" name="Line 42"/>
                  <p:cNvSpPr>
                    <a:spLocks noChangeShapeType="1"/>
                  </p:cNvSpPr>
                  <p:nvPr/>
                </p:nvSpPr>
                <p:spPr bwMode="auto">
                  <a:xfrm>
                    <a:off x="1008" y="960"/>
                    <a:ext cx="96" cy="9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98" name="Line 43"/>
                  <p:cNvSpPr>
                    <a:spLocks noChangeShapeType="1"/>
                  </p:cNvSpPr>
                  <p:nvPr/>
                </p:nvSpPr>
                <p:spPr bwMode="auto">
                  <a:xfrm flipH="1">
                    <a:off x="1008" y="960"/>
                    <a:ext cx="96" cy="9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0773" name="Group 44"/>
                <p:cNvGrpSpPr>
                  <a:grpSpLocks/>
                </p:cNvGrpSpPr>
                <p:nvPr/>
              </p:nvGrpSpPr>
              <p:grpSpPr bwMode="auto">
                <a:xfrm>
                  <a:off x="2352" y="960"/>
                  <a:ext cx="96" cy="96"/>
                  <a:chOff x="1008" y="960"/>
                  <a:chExt cx="96" cy="96"/>
                </a:xfrm>
              </p:grpSpPr>
              <p:sp>
                <p:nvSpPr>
                  <p:cNvPr id="30795" name="Line 45"/>
                  <p:cNvSpPr>
                    <a:spLocks noChangeShapeType="1"/>
                  </p:cNvSpPr>
                  <p:nvPr/>
                </p:nvSpPr>
                <p:spPr bwMode="auto">
                  <a:xfrm>
                    <a:off x="1008" y="960"/>
                    <a:ext cx="96" cy="9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96" name="Line 46"/>
                  <p:cNvSpPr>
                    <a:spLocks noChangeShapeType="1"/>
                  </p:cNvSpPr>
                  <p:nvPr/>
                </p:nvSpPr>
                <p:spPr bwMode="auto">
                  <a:xfrm flipH="1">
                    <a:off x="1008" y="960"/>
                    <a:ext cx="96" cy="9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0774" name="Group 47"/>
                <p:cNvGrpSpPr>
                  <a:grpSpLocks/>
                </p:cNvGrpSpPr>
                <p:nvPr/>
              </p:nvGrpSpPr>
              <p:grpSpPr bwMode="auto">
                <a:xfrm>
                  <a:off x="2688" y="960"/>
                  <a:ext cx="96" cy="96"/>
                  <a:chOff x="1008" y="960"/>
                  <a:chExt cx="96" cy="96"/>
                </a:xfrm>
              </p:grpSpPr>
              <p:sp>
                <p:nvSpPr>
                  <p:cNvPr id="30793" name="Line 48"/>
                  <p:cNvSpPr>
                    <a:spLocks noChangeShapeType="1"/>
                  </p:cNvSpPr>
                  <p:nvPr/>
                </p:nvSpPr>
                <p:spPr bwMode="auto">
                  <a:xfrm>
                    <a:off x="1008" y="960"/>
                    <a:ext cx="96" cy="9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94" name="Line 49"/>
                  <p:cNvSpPr>
                    <a:spLocks noChangeShapeType="1"/>
                  </p:cNvSpPr>
                  <p:nvPr/>
                </p:nvSpPr>
                <p:spPr bwMode="auto">
                  <a:xfrm flipH="1">
                    <a:off x="1008" y="960"/>
                    <a:ext cx="96" cy="9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0775" name="Group 50"/>
                <p:cNvGrpSpPr>
                  <a:grpSpLocks/>
                </p:cNvGrpSpPr>
                <p:nvPr/>
              </p:nvGrpSpPr>
              <p:grpSpPr bwMode="auto">
                <a:xfrm>
                  <a:off x="3024" y="960"/>
                  <a:ext cx="96" cy="96"/>
                  <a:chOff x="1008" y="960"/>
                  <a:chExt cx="96" cy="96"/>
                </a:xfrm>
              </p:grpSpPr>
              <p:sp>
                <p:nvSpPr>
                  <p:cNvPr id="30791" name="Line 51"/>
                  <p:cNvSpPr>
                    <a:spLocks noChangeShapeType="1"/>
                  </p:cNvSpPr>
                  <p:nvPr/>
                </p:nvSpPr>
                <p:spPr bwMode="auto">
                  <a:xfrm>
                    <a:off x="1008" y="960"/>
                    <a:ext cx="96" cy="9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92" name="Line 52"/>
                  <p:cNvSpPr>
                    <a:spLocks noChangeShapeType="1"/>
                  </p:cNvSpPr>
                  <p:nvPr/>
                </p:nvSpPr>
                <p:spPr bwMode="auto">
                  <a:xfrm flipH="1">
                    <a:off x="1008" y="960"/>
                    <a:ext cx="96" cy="9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0776" name="Group 53"/>
                <p:cNvGrpSpPr>
                  <a:grpSpLocks/>
                </p:cNvGrpSpPr>
                <p:nvPr/>
              </p:nvGrpSpPr>
              <p:grpSpPr bwMode="auto">
                <a:xfrm>
                  <a:off x="3360" y="960"/>
                  <a:ext cx="96" cy="96"/>
                  <a:chOff x="1008" y="960"/>
                  <a:chExt cx="96" cy="96"/>
                </a:xfrm>
              </p:grpSpPr>
              <p:sp>
                <p:nvSpPr>
                  <p:cNvPr id="30789" name="Line 54"/>
                  <p:cNvSpPr>
                    <a:spLocks noChangeShapeType="1"/>
                  </p:cNvSpPr>
                  <p:nvPr/>
                </p:nvSpPr>
                <p:spPr bwMode="auto">
                  <a:xfrm>
                    <a:off x="1008" y="960"/>
                    <a:ext cx="96" cy="9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90" name="Line 55"/>
                  <p:cNvSpPr>
                    <a:spLocks noChangeShapeType="1"/>
                  </p:cNvSpPr>
                  <p:nvPr/>
                </p:nvSpPr>
                <p:spPr bwMode="auto">
                  <a:xfrm flipH="1">
                    <a:off x="1008" y="960"/>
                    <a:ext cx="96" cy="9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0777" name="Group 56"/>
                <p:cNvGrpSpPr>
                  <a:grpSpLocks/>
                </p:cNvGrpSpPr>
                <p:nvPr/>
              </p:nvGrpSpPr>
              <p:grpSpPr bwMode="auto">
                <a:xfrm>
                  <a:off x="3696" y="960"/>
                  <a:ext cx="96" cy="96"/>
                  <a:chOff x="1008" y="960"/>
                  <a:chExt cx="96" cy="96"/>
                </a:xfrm>
              </p:grpSpPr>
              <p:sp>
                <p:nvSpPr>
                  <p:cNvPr id="30787" name="Line 57"/>
                  <p:cNvSpPr>
                    <a:spLocks noChangeShapeType="1"/>
                  </p:cNvSpPr>
                  <p:nvPr/>
                </p:nvSpPr>
                <p:spPr bwMode="auto">
                  <a:xfrm>
                    <a:off x="1008" y="960"/>
                    <a:ext cx="96" cy="9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88" name="Line 58"/>
                  <p:cNvSpPr>
                    <a:spLocks noChangeShapeType="1"/>
                  </p:cNvSpPr>
                  <p:nvPr/>
                </p:nvSpPr>
                <p:spPr bwMode="auto">
                  <a:xfrm flipH="1">
                    <a:off x="1008" y="960"/>
                    <a:ext cx="96" cy="9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0778" name="Group 59"/>
                <p:cNvGrpSpPr>
                  <a:grpSpLocks/>
                </p:cNvGrpSpPr>
                <p:nvPr/>
              </p:nvGrpSpPr>
              <p:grpSpPr bwMode="auto">
                <a:xfrm>
                  <a:off x="4032" y="960"/>
                  <a:ext cx="96" cy="96"/>
                  <a:chOff x="1008" y="960"/>
                  <a:chExt cx="96" cy="96"/>
                </a:xfrm>
              </p:grpSpPr>
              <p:sp>
                <p:nvSpPr>
                  <p:cNvPr id="30785" name="Line 60"/>
                  <p:cNvSpPr>
                    <a:spLocks noChangeShapeType="1"/>
                  </p:cNvSpPr>
                  <p:nvPr/>
                </p:nvSpPr>
                <p:spPr bwMode="auto">
                  <a:xfrm>
                    <a:off x="1008" y="960"/>
                    <a:ext cx="96" cy="9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86" name="Line 61"/>
                  <p:cNvSpPr>
                    <a:spLocks noChangeShapeType="1"/>
                  </p:cNvSpPr>
                  <p:nvPr/>
                </p:nvSpPr>
                <p:spPr bwMode="auto">
                  <a:xfrm flipH="1">
                    <a:off x="1008" y="960"/>
                    <a:ext cx="96" cy="9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0779" name="Group 62"/>
                <p:cNvGrpSpPr>
                  <a:grpSpLocks/>
                </p:cNvGrpSpPr>
                <p:nvPr/>
              </p:nvGrpSpPr>
              <p:grpSpPr bwMode="auto">
                <a:xfrm>
                  <a:off x="4368" y="960"/>
                  <a:ext cx="96" cy="96"/>
                  <a:chOff x="1008" y="960"/>
                  <a:chExt cx="96" cy="96"/>
                </a:xfrm>
              </p:grpSpPr>
              <p:sp>
                <p:nvSpPr>
                  <p:cNvPr id="30783" name="Line 63"/>
                  <p:cNvSpPr>
                    <a:spLocks noChangeShapeType="1"/>
                  </p:cNvSpPr>
                  <p:nvPr/>
                </p:nvSpPr>
                <p:spPr bwMode="auto">
                  <a:xfrm>
                    <a:off x="1008" y="960"/>
                    <a:ext cx="96" cy="9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84" name="Line 64"/>
                  <p:cNvSpPr>
                    <a:spLocks noChangeShapeType="1"/>
                  </p:cNvSpPr>
                  <p:nvPr/>
                </p:nvSpPr>
                <p:spPr bwMode="auto">
                  <a:xfrm flipH="1">
                    <a:off x="1008" y="960"/>
                    <a:ext cx="96" cy="9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0780" name="Group 65"/>
                <p:cNvGrpSpPr>
                  <a:grpSpLocks/>
                </p:cNvGrpSpPr>
                <p:nvPr/>
              </p:nvGrpSpPr>
              <p:grpSpPr bwMode="auto">
                <a:xfrm>
                  <a:off x="4704" y="960"/>
                  <a:ext cx="96" cy="96"/>
                  <a:chOff x="1008" y="960"/>
                  <a:chExt cx="96" cy="96"/>
                </a:xfrm>
              </p:grpSpPr>
              <p:sp>
                <p:nvSpPr>
                  <p:cNvPr id="30781" name="Line 66"/>
                  <p:cNvSpPr>
                    <a:spLocks noChangeShapeType="1"/>
                  </p:cNvSpPr>
                  <p:nvPr/>
                </p:nvSpPr>
                <p:spPr bwMode="auto">
                  <a:xfrm>
                    <a:off x="1008" y="960"/>
                    <a:ext cx="96" cy="9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82" name="Line 67"/>
                  <p:cNvSpPr>
                    <a:spLocks noChangeShapeType="1"/>
                  </p:cNvSpPr>
                  <p:nvPr/>
                </p:nvSpPr>
                <p:spPr bwMode="auto">
                  <a:xfrm flipH="1">
                    <a:off x="1008" y="960"/>
                    <a:ext cx="96" cy="9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30768" name="Line 24"/>
              <p:cNvSpPr>
                <a:spLocks noChangeShapeType="1"/>
              </p:cNvSpPr>
              <p:nvPr/>
            </p:nvSpPr>
            <p:spPr bwMode="auto">
              <a:xfrm>
                <a:off x="2208" y="2448"/>
                <a:ext cx="1632" cy="0"/>
              </a:xfrm>
              <a:prstGeom prst="line">
                <a:avLst/>
              </a:prstGeom>
              <a:noFill/>
              <a:ln w="38100">
                <a:solidFill>
                  <a:srgbClr val="99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aphicFrame>
        <p:nvGraphicFramePr>
          <p:cNvPr id="748612" name="Object 68"/>
          <p:cNvGraphicFramePr>
            <a:graphicFrameLocks noChangeAspect="1"/>
          </p:cNvGraphicFramePr>
          <p:nvPr>
            <p:extLst>
              <p:ext uri="{D42A27DB-BD31-4B8C-83A1-F6EECF244321}">
                <p14:modId xmlns:p14="http://schemas.microsoft.com/office/powerpoint/2010/main" val="2941696760"/>
              </p:ext>
            </p:extLst>
          </p:nvPr>
        </p:nvGraphicFramePr>
        <p:xfrm>
          <a:off x="6462713" y="2740025"/>
          <a:ext cx="1465262" cy="868363"/>
        </p:xfrm>
        <a:graphic>
          <a:graphicData uri="http://schemas.openxmlformats.org/presentationml/2006/ole">
            <mc:AlternateContent xmlns:mc="http://schemas.openxmlformats.org/markup-compatibility/2006">
              <mc:Choice xmlns:v="urn:schemas-microsoft-com:vml" Requires="v">
                <p:oleObj name="Equation" r:id="rId3" imgW="596641" imgH="393529" progId="Equation.DSMT4">
                  <p:embed/>
                </p:oleObj>
              </mc:Choice>
              <mc:Fallback>
                <p:oleObj name="Equation" r:id="rId3" imgW="596641" imgH="393529"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62713" y="2740025"/>
                        <a:ext cx="1465262" cy="868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sysDot"/>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8614" name="Object 70"/>
          <p:cNvGraphicFramePr>
            <a:graphicFrameLocks noChangeAspect="1"/>
          </p:cNvGraphicFramePr>
          <p:nvPr>
            <p:extLst>
              <p:ext uri="{D42A27DB-BD31-4B8C-83A1-F6EECF244321}">
                <p14:modId xmlns:p14="http://schemas.microsoft.com/office/powerpoint/2010/main" val="1264613169"/>
              </p:ext>
            </p:extLst>
          </p:nvPr>
        </p:nvGraphicFramePr>
        <p:xfrm>
          <a:off x="345281" y="3962400"/>
          <a:ext cx="1900238" cy="501650"/>
        </p:xfrm>
        <a:graphic>
          <a:graphicData uri="http://schemas.openxmlformats.org/presentationml/2006/ole">
            <mc:AlternateContent xmlns:mc="http://schemas.openxmlformats.org/markup-compatibility/2006">
              <mc:Choice xmlns:v="urn:schemas-microsoft-com:vml" Requires="v">
                <p:oleObj name="Equation" r:id="rId5" imgW="774364" imgH="228501" progId="Equation.DSMT4">
                  <p:embed/>
                </p:oleObj>
              </mc:Choice>
              <mc:Fallback>
                <p:oleObj name="Equation" r:id="rId5" imgW="774364" imgH="228501"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5281" y="3962400"/>
                        <a:ext cx="1900238"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8615" name="Object 71"/>
          <p:cNvGraphicFramePr>
            <a:graphicFrameLocks noChangeAspect="1"/>
          </p:cNvGraphicFramePr>
          <p:nvPr>
            <p:extLst>
              <p:ext uri="{D42A27DB-BD31-4B8C-83A1-F6EECF244321}">
                <p14:modId xmlns:p14="http://schemas.microsoft.com/office/powerpoint/2010/main" val="1645467203"/>
              </p:ext>
            </p:extLst>
          </p:nvPr>
        </p:nvGraphicFramePr>
        <p:xfrm>
          <a:off x="4013200" y="4191000"/>
          <a:ext cx="1806575" cy="863600"/>
        </p:xfrm>
        <a:graphic>
          <a:graphicData uri="http://schemas.openxmlformats.org/presentationml/2006/ole">
            <mc:AlternateContent xmlns:mc="http://schemas.openxmlformats.org/markup-compatibility/2006">
              <mc:Choice xmlns:v="urn:schemas-microsoft-com:vml" Requires="v">
                <p:oleObj name="Equation" r:id="rId7" imgW="736280" imgH="393529" progId="Equation.DSMT4">
                  <p:embed/>
                </p:oleObj>
              </mc:Choice>
              <mc:Fallback>
                <p:oleObj name="Equation" r:id="rId7" imgW="736280" imgH="393529"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13200" y="4191000"/>
                        <a:ext cx="1806575" cy="863600"/>
                      </a:xfrm>
                      <a:prstGeom prst="rect">
                        <a:avLst/>
                      </a:prstGeom>
                      <a:noFill/>
                      <a:ln w="38100">
                        <a:solidFill>
                          <a:srgbClr val="FF0000"/>
                        </a:solidFill>
                        <a:prstDash val="dash"/>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48616" name="Text Box 72"/>
          <p:cNvSpPr txBox="1">
            <a:spLocks noChangeArrowheads="1"/>
          </p:cNvSpPr>
          <p:nvPr/>
        </p:nvSpPr>
        <p:spPr bwMode="auto">
          <a:xfrm>
            <a:off x="-76200" y="5334000"/>
            <a:ext cx="922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dirty="0">
                <a:solidFill>
                  <a:srgbClr val="FF0000"/>
                </a:solidFill>
              </a:rPr>
              <a:t>Attractive if current is parallel, repulsive if anti-parallel</a:t>
            </a:r>
          </a:p>
        </p:txBody>
      </p:sp>
      <p:sp>
        <p:nvSpPr>
          <p:cNvPr id="748617" name="Line 73"/>
          <p:cNvSpPr>
            <a:spLocks noChangeShapeType="1"/>
          </p:cNvSpPr>
          <p:nvPr/>
        </p:nvSpPr>
        <p:spPr bwMode="auto">
          <a:xfrm flipV="1">
            <a:off x="4648200" y="1901825"/>
            <a:ext cx="0" cy="4572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8618" name="Text Box 74"/>
          <p:cNvSpPr txBox="1">
            <a:spLocks noChangeArrowheads="1"/>
          </p:cNvSpPr>
          <p:nvPr/>
        </p:nvSpPr>
        <p:spPr bwMode="auto">
          <a:xfrm>
            <a:off x="4267200" y="1825625"/>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a:solidFill>
                  <a:srgbClr val="FF0000"/>
                </a:solidFill>
              </a:rPr>
              <a:t>F</a:t>
            </a:r>
          </a:p>
        </p:txBody>
      </p:sp>
    </p:spTree>
    <p:extLst>
      <p:ext uri="{BB962C8B-B14F-4D97-AF65-F5344CB8AC3E}">
        <p14:creationId xmlns:p14="http://schemas.microsoft.com/office/powerpoint/2010/main" val="4548890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48546"/>
                                        </p:tgtEl>
                                        <p:attrNameLst>
                                          <p:attrName>style.visibility</p:attrName>
                                        </p:attrNameLst>
                                      </p:cBhvr>
                                      <p:to>
                                        <p:strVal val="visible"/>
                                      </p:to>
                                    </p:set>
                                    <p:anim calcmode="lin" valueType="num">
                                      <p:cBhvr additive="base">
                                        <p:cTn id="7" dur="500" fill="hold"/>
                                        <p:tgtEl>
                                          <p:spTgt spid="748546"/>
                                        </p:tgtEl>
                                        <p:attrNameLst>
                                          <p:attrName>ppt_x</p:attrName>
                                        </p:attrNameLst>
                                      </p:cBhvr>
                                      <p:tavLst>
                                        <p:tav tm="0">
                                          <p:val>
                                            <p:strVal val="#ppt_x"/>
                                          </p:val>
                                        </p:tav>
                                        <p:tav tm="100000">
                                          <p:val>
                                            <p:strVal val="#ppt_x"/>
                                          </p:val>
                                        </p:tav>
                                      </p:tavLst>
                                    </p:anim>
                                    <p:anim calcmode="lin" valueType="num">
                                      <p:cBhvr additive="base">
                                        <p:cTn id="8" dur="500" fill="hold"/>
                                        <p:tgtEl>
                                          <p:spTgt spid="748546"/>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9" presetClass="entr" presetSubtype="0" fill="hold" nodeType="afterEffect">
                                  <p:stCondLst>
                                    <p:cond delay="0"/>
                                  </p:stCondLst>
                                  <p:childTnLst>
                                    <p:set>
                                      <p:cBhvr>
                                        <p:cTn id="11" dur="1" fill="hold">
                                          <p:stCondLst>
                                            <p:cond delay="0"/>
                                          </p:stCondLst>
                                        </p:cTn>
                                        <p:tgtEl>
                                          <p:spTgt spid="748692"/>
                                        </p:tgtEl>
                                        <p:attrNameLst>
                                          <p:attrName>style.visibility</p:attrName>
                                        </p:attrNameLst>
                                      </p:cBhvr>
                                      <p:to>
                                        <p:strVal val="visible"/>
                                      </p:to>
                                    </p:set>
                                    <p:animEffect transition="in" filter="dissolve">
                                      <p:cBhvr>
                                        <p:cTn id="12" dur="500"/>
                                        <p:tgtEl>
                                          <p:spTgt spid="74869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748556">
                                            <p:txEl>
                                              <p:pRg st="0" end="0"/>
                                            </p:txEl>
                                          </p:spTgt>
                                        </p:tgtEl>
                                        <p:attrNameLst>
                                          <p:attrName>style.visibility</p:attrName>
                                        </p:attrNameLst>
                                      </p:cBhvr>
                                      <p:to>
                                        <p:strVal val="visible"/>
                                      </p:to>
                                    </p:set>
                                    <p:anim calcmode="lin" valueType="num">
                                      <p:cBhvr additive="base">
                                        <p:cTn id="17" dur="500" fill="hold"/>
                                        <p:tgtEl>
                                          <p:spTgt spid="748556">
                                            <p:txEl>
                                              <p:pRg st="0" end="0"/>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748556">
                                            <p:txEl>
                                              <p:pRg st="0" end="0"/>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500"/>
                            </p:stCondLst>
                            <p:childTnLst>
                              <p:par>
                                <p:cTn id="20" presetID="22" presetClass="entr" presetSubtype="8" fill="hold" nodeType="afterEffect">
                                  <p:stCondLst>
                                    <p:cond delay="0"/>
                                  </p:stCondLst>
                                  <p:childTnLst>
                                    <p:set>
                                      <p:cBhvr>
                                        <p:cTn id="21" dur="1" fill="hold">
                                          <p:stCondLst>
                                            <p:cond delay="0"/>
                                          </p:stCondLst>
                                        </p:cTn>
                                        <p:tgtEl>
                                          <p:spTgt spid="748612"/>
                                        </p:tgtEl>
                                        <p:attrNameLst>
                                          <p:attrName>style.visibility</p:attrName>
                                        </p:attrNameLst>
                                      </p:cBhvr>
                                      <p:to>
                                        <p:strVal val="visible"/>
                                      </p:to>
                                    </p:set>
                                    <p:animEffect transition="in" filter="wipe(left)">
                                      <p:cBhvr>
                                        <p:cTn id="22" dur="500"/>
                                        <p:tgtEl>
                                          <p:spTgt spid="74861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748556">
                                            <p:txEl>
                                              <p:pRg st="1" end="1"/>
                                            </p:txEl>
                                          </p:spTgt>
                                        </p:tgtEl>
                                        <p:attrNameLst>
                                          <p:attrName>style.visibility</p:attrName>
                                        </p:attrNameLst>
                                      </p:cBhvr>
                                      <p:to>
                                        <p:strVal val="visible"/>
                                      </p:to>
                                    </p:set>
                                    <p:anim calcmode="lin" valueType="num">
                                      <p:cBhvr additive="base">
                                        <p:cTn id="27" dur="500" fill="hold"/>
                                        <p:tgtEl>
                                          <p:spTgt spid="748556">
                                            <p:txEl>
                                              <p:pRg st="1" end="1"/>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74855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nodeType="clickEffect">
                                  <p:stCondLst>
                                    <p:cond delay="0"/>
                                  </p:stCondLst>
                                  <p:childTnLst>
                                    <p:set>
                                      <p:cBhvr>
                                        <p:cTn id="32" dur="1" fill="hold">
                                          <p:stCondLst>
                                            <p:cond delay="0"/>
                                          </p:stCondLst>
                                        </p:cTn>
                                        <p:tgtEl>
                                          <p:spTgt spid="748614"/>
                                        </p:tgtEl>
                                        <p:attrNameLst>
                                          <p:attrName>style.visibility</p:attrName>
                                        </p:attrNameLst>
                                      </p:cBhvr>
                                      <p:to>
                                        <p:strVal val="visible"/>
                                      </p:to>
                                    </p:set>
                                    <p:animEffect transition="in" filter="wipe(left)">
                                      <p:cBhvr>
                                        <p:cTn id="33" dur="500"/>
                                        <p:tgtEl>
                                          <p:spTgt spid="748614"/>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nodeType="clickEffect">
                                  <p:stCondLst>
                                    <p:cond delay="0"/>
                                  </p:stCondLst>
                                  <p:childTnLst>
                                    <p:set>
                                      <p:cBhvr>
                                        <p:cTn id="37" dur="1" fill="hold">
                                          <p:stCondLst>
                                            <p:cond delay="0"/>
                                          </p:stCondLst>
                                        </p:cTn>
                                        <p:tgtEl>
                                          <p:spTgt spid="748615"/>
                                        </p:tgtEl>
                                        <p:attrNameLst>
                                          <p:attrName>style.visibility</p:attrName>
                                        </p:attrNameLst>
                                      </p:cBhvr>
                                      <p:to>
                                        <p:strVal val="visible"/>
                                      </p:to>
                                    </p:set>
                                    <p:animEffect transition="in" filter="wipe(left)">
                                      <p:cBhvr>
                                        <p:cTn id="38" dur="500"/>
                                        <p:tgtEl>
                                          <p:spTgt spid="748615"/>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748617"/>
                                        </p:tgtEl>
                                        <p:attrNameLst>
                                          <p:attrName>style.visibility</p:attrName>
                                        </p:attrNameLst>
                                      </p:cBhvr>
                                      <p:to>
                                        <p:strVal val="visible"/>
                                      </p:to>
                                    </p:set>
                                    <p:animEffect transition="in" filter="wipe(down)">
                                      <p:cBhvr>
                                        <p:cTn id="43" dur="500"/>
                                        <p:tgtEl>
                                          <p:spTgt spid="748617"/>
                                        </p:tgtEl>
                                      </p:cBhvr>
                                    </p:animEffect>
                                  </p:childTnLst>
                                </p:cTn>
                              </p:par>
                            </p:childTnLst>
                          </p:cTn>
                        </p:par>
                        <p:par>
                          <p:cTn id="44" fill="hold" nodeType="afterGroup">
                            <p:stCondLst>
                              <p:cond delay="500"/>
                            </p:stCondLst>
                            <p:childTnLst>
                              <p:par>
                                <p:cTn id="45" presetID="1" presetClass="entr" presetSubtype="0" fill="hold" grpId="0" nodeType="afterEffect">
                                  <p:stCondLst>
                                    <p:cond delay="0"/>
                                  </p:stCondLst>
                                  <p:childTnLst>
                                    <p:set>
                                      <p:cBhvr>
                                        <p:cTn id="46" dur="1" fill="hold">
                                          <p:stCondLst>
                                            <p:cond delay="0"/>
                                          </p:stCondLst>
                                        </p:cTn>
                                        <p:tgtEl>
                                          <p:spTgt spid="748618"/>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748616">
                                            <p:txEl>
                                              <p:pRg st="0" end="0"/>
                                            </p:txEl>
                                          </p:spTgt>
                                        </p:tgtEl>
                                        <p:attrNameLst>
                                          <p:attrName>style.visibility</p:attrName>
                                        </p:attrNameLst>
                                      </p:cBhvr>
                                      <p:to>
                                        <p:strVal val="visible"/>
                                      </p:to>
                                    </p:set>
                                    <p:anim calcmode="lin" valueType="num">
                                      <p:cBhvr additive="base">
                                        <p:cTn id="51" dur="500" fill="hold"/>
                                        <p:tgtEl>
                                          <p:spTgt spid="748616">
                                            <p:txEl>
                                              <p:pRg st="0" end="0"/>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74861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8546" grpId="0"/>
      <p:bldP spid="748556" grpId="0" build="p"/>
      <p:bldP spid="748616" grpId="0" build="p"/>
      <p:bldP spid="748617" grpId="0" animBg="1"/>
      <p:bldP spid="7486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545613994"/>
              </p:ext>
            </p:extLst>
          </p:nvPr>
        </p:nvGraphicFramePr>
        <p:xfrm>
          <a:off x="1143000" y="990600"/>
          <a:ext cx="6867525" cy="2959100"/>
        </p:xfrm>
        <a:graphic>
          <a:graphicData uri="http://schemas.openxmlformats.org/presentationml/2006/ole">
            <mc:AlternateContent xmlns:mc="http://schemas.openxmlformats.org/markup-compatibility/2006">
              <mc:Choice xmlns:v="urn:schemas-microsoft-com:vml" Requires="v">
                <p:oleObj name="Document" r:id="rId2" imgW="6867713" imgH="2959888" progId="Word.Document.12">
                  <p:embed/>
                </p:oleObj>
              </mc:Choice>
              <mc:Fallback>
                <p:oleObj name="Document" r:id="rId2" imgW="6867713" imgH="2959888" progId="Word.Document.12">
                  <p:embed/>
                  <p:pic>
                    <p:nvPicPr>
                      <p:cNvPr id="0" name=""/>
                      <p:cNvPicPr/>
                      <p:nvPr/>
                    </p:nvPicPr>
                    <p:blipFill>
                      <a:blip r:embed="rId3"/>
                      <a:stretch>
                        <a:fillRect/>
                      </a:stretch>
                    </p:blipFill>
                    <p:spPr>
                      <a:xfrm>
                        <a:off x="1143000" y="990600"/>
                        <a:ext cx="6867525" cy="2959100"/>
                      </a:xfrm>
                      <a:prstGeom prst="rect">
                        <a:avLst/>
                      </a:prstGeom>
                    </p:spPr>
                  </p:pic>
                </p:oleObj>
              </mc:Fallback>
            </mc:AlternateContent>
          </a:graphicData>
        </a:graphic>
      </p:graphicFrame>
    </p:spTree>
    <p:extLst>
      <p:ext uri="{BB962C8B-B14F-4D97-AF65-F5344CB8AC3E}">
        <p14:creationId xmlns:p14="http://schemas.microsoft.com/office/powerpoint/2010/main" val="2544663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val="2219442270"/>
              </p:ext>
            </p:extLst>
          </p:nvPr>
        </p:nvGraphicFramePr>
        <p:xfrm>
          <a:off x="838200" y="1295400"/>
          <a:ext cx="7718185" cy="2362200"/>
        </p:xfrm>
        <a:graphic>
          <a:graphicData uri="http://schemas.openxmlformats.org/presentationml/2006/ole">
            <mc:AlternateContent xmlns:mc="http://schemas.openxmlformats.org/markup-compatibility/2006">
              <mc:Choice xmlns:v="urn:schemas-microsoft-com:vml" Requires="v">
                <p:oleObj name="Document" r:id="rId2" imgW="6857129" imgH="2106452" progId="Word.Document.12">
                  <p:embed/>
                </p:oleObj>
              </mc:Choice>
              <mc:Fallback>
                <p:oleObj name="Document" r:id="rId2" imgW="6857129" imgH="2106452" progId="Word.Document.12">
                  <p:embed/>
                  <p:pic>
                    <p:nvPicPr>
                      <p:cNvPr id="0" name=""/>
                      <p:cNvPicPr/>
                      <p:nvPr/>
                    </p:nvPicPr>
                    <p:blipFill>
                      <a:blip r:embed="rId3"/>
                      <a:stretch>
                        <a:fillRect/>
                      </a:stretch>
                    </p:blipFill>
                    <p:spPr>
                      <a:xfrm>
                        <a:off x="838200" y="1295400"/>
                        <a:ext cx="7718185" cy="2362200"/>
                      </a:xfrm>
                      <a:prstGeom prst="rect">
                        <a:avLst/>
                      </a:prstGeom>
                    </p:spPr>
                  </p:pic>
                </p:oleObj>
              </mc:Fallback>
            </mc:AlternateContent>
          </a:graphicData>
        </a:graphic>
      </p:graphicFrame>
    </p:spTree>
    <p:extLst>
      <p:ext uri="{BB962C8B-B14F-4D97-AF65-F5344CB8AC3E}">
        <p14:creationId xmlns:p14="http://schemas.microsoft.com/office/powerpoint/2010/main" val="2858656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609600"/>
            <a:ext cx="5715000" cy="830997"/>
          </a:xfrm>
          <a:prstGeom prst="rect">
            <a:avLst/>
          </a:prstGeom>
          <a:noFill/>
        </p:spPr>
        <p:txBody>
          <a:bodyPr wrap="square" rtlCol="0">
            <a:spAutoFit/>
          </a:bodyPr>
          <a:lstStyle/>
          <a:p>
            <a:r>
              <a:rPr lang="en-US" dirty="0" err="1">
                <a:solidFill>
                  <a:srgbClr val="FF0000"/>
                </a:solidFill>
              </a:rPr>
              <a:t>Warmup</a:t>
            </a:r>
            <a:r>
              <a:rPr lang="en-US" dirty="0">
                <a:solidFill>
                  <a:srgbClr val="FF0000"/>
                </a:solidFill>
              </a:rPr>
              <a:t> 14</a:t>
            </a:r>
          </a:p>
        </p:txBody>
      </p:sp>
      <p:pic>
        <p:nvPicPr>
          <p:cNvPr id="3" name="Picture 2"/>
          <p:cNvPicPr>
            <a:picLocks noChangeAspect="1"/>
          </p:cNvPicPr>
          <p:nvPr/>
        </p:nvPicPr>
        <p:blipFill>
          <a:blip r:embed="rId2"/>
          <a:stretch>
            <a:fillRect/>
          </a:stretch>
        </p:blipFill>
        <p:spPr>
          <a:xfrm>
            <a:off x="228599" y="2209800"/>
            <a:ext cx="8879407" cy="3200400"/>
          </a:xfrm>
          <a:prstGeom prst="rect">
            <a:avLst/>
          </a:prstGeom>
        </p:spPr>
      </p:pic>
    </p:spTree>
    <p:extLst>
      <p:ext uri="{BB962C8B-B14F-4D97-AF65-F5344CB8AC3E}">
        <p14:creationId xmlns:p14="http://schemas.microsoft.com/office/powerpoint/2010/main" val="1212562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152400" y="0"/>
            <a:ext cx="899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algn="ctr"/>
            <a:r>
              <a:rPr lang="en-US" sz="4400">
                <a:solidFill>
                  <a:schemeClr val="tx1"/>
                </a:solidFill>
              </a:rPr>
              <a:t>Ampere’s Law (original recipe)</a:t>
            </a:r>
          </a:p>
        </p:txBody>
      </p:sp>
      <p:sp>
        <p:nvSpPr>
          <p:cNvPr id="741388" name="Text Box 12"/>
          <p:cNvSpPr txBox="1">
            <a:spLocks noChangeArrowheads="1"/>
          </p:cNvSpPr>
          <p:nvPr/>
        </p:nvSpPr>
        <p:spPr bwMode="auto">
          <a:xfrm>
            <a:off x="0" y="762000"/>
            <a:ext cx="71628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dirty="0">
                <a:solidFill>
                  <a:schemeClr val="accent2"/>
                </a:solidFill>
              </a:rPr>
              <a:t>Suppose we have a wire coming out of the plane</a:t>
            </a:r>
          </a:p>
          <a:p>
            <a:pPr eaLnBrk="1" hangingPunct="1">
              <a:buFontTx/>
              <a:buChar char="•"/>
            </a:pPr>
            <a:r>
              <a:rPr lang="en-US" sz="2400" dirty="0">
                <a:solidFill>
                  <a:schemeClr val="accent2"/>
                </a:solidFill>
              </a:rPr>
              <a:t>Let’s integrate the magnetic field around a closed path</a:t>
            </a:r>
          </a:p>
          <a:p>
            <a:pPr lvl="1" eaLnBrk="1" hangingPunct="1">
              <a:buFontTx/>
              <a:buChar char="•"/>
            </a:pPr>
            <a:r>
              <a:rPr lang="en-US" sz="2400" dirty="0">
                <a:solidFill>
                  <a:schemeClr val="accent2"/>
                </a:solidFill>
              </a:rPr>
              <a:t>There’s a new symbol for such an integral</a:t>
            </a:r>
          </a:p>
          <a:p>
            <a:pPr lvl="1" eaLnBrk="1" hangingPunct="1">
              <a:buFontTx/>
              <a:buChar char="•"/>
            </a:pPr>
            <a:r>
              <a:rPr lang="en-US" sz="2400" dirty="0">
                <a:solidFill>
                  <a:schemeClr val="accent2"/>
                </a:solidFill>
              </a:rPr>
              <a:t>Circle means “over a closed loop”</a:t>
            </a:r>
          </a:p>
          <a:p>
            <a:pPr eaLnBrk="1" hangingPunct="1">
              <a:buFontTx/>
              <a:buChar char="•"/>
            </a:pPr>
            <a:r>
              <a:rPr lang="en-US" sz="2400" dirty="0">
                <a:solidFill>
                  <a:schemeClr val="accent2"/>
                </a:solidFill>
              </a:rPr>
              <a:t>The magnetic field is parallel to direction of integration</a:t>
            </a:r>
          </a:p>
        </p:txBody>
      </p:sp>
      <p:graphicFrame>
        <p:nvGraphicFramePr>
          <p:cNvPr id="31748" name="Object 22"/>
          <p:cNvGraphicFramePr>
            <a:graphicFrameLocks noChangeAspect="1"/>
          </p:cNvGraphicFramePr>
          <p:nvPr/>
        </p:nvGraphicFramePr>
        <p:xfrm>
          <a:off x="7391400" y="762000"/>
          <a:ext cx="1435100" cy="868363"/>
        </p:xfrm>
        <a:graphic>
          <a:graphicData uri="http://schemas.openxmlformats.org/presentationml/2006/ole">
            <mc:AlternateContent xmlns:mc="http://schemas.openxmlformats.org/markup-compatibility/2006">
              <mc:Choice xmlns:v="urn:schemas-microsoft-com:vml" Requires="v">
                <p:oleObj name="Equation" r:id="rId2" imgW="583947" imgH="393529" progId="Equation.DSMT4">
                  <p:embed/>
                </p:oleObj>
              </mc:Choice>
              <mc:Fallback>
                <p:oleObj name="Equation" r:id="rId2" imgW="583947" imgH="393529" progId="Equation.DSMT4">
                  <p:embed/>
                  <p:pic>
                    <p:nvPicPr>
                      <p:cNvPr id="0" name="Object 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762000"/>
                        <a:ext cx="1435100" cy="868363"/>
                      </a:xfrm>
                      <a:prstGeom prst="rect">
                        <a:avLst/>
                      </a:prstGeom>
                      <a:noFill/>
                      <a:ln w="28575">
                        <a:solidFill>
                          <a:srgbClr val="FF0000"/>
                        </a:solidFill>
                        <a:prstDash val="sysDot"/>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31749" name="Group 46"/>
          <p:cNvGrpSpPr>
            <a:grpSpLocks/>
          </p:cNvGrpSpPr>
          <p:nvPr/>
        </p:nvGrpSpPr>
        <p:grpSpPr bwMode="auto">
          <a:xfrm>
            <a:off x="7620000" y="3886200"/>
            <a:ext cx="152400" cy="152400"/>
            <a:chOff x="4096" y="2016"/>
            <a:chExt cx="96" cy="96"/>
          </a:xfrm>
        </p:grpSpPr>
        <p:sp>
          <p:nvSpPr>
            <p:cNvPr id="31795" name="Oval 32"/>
            <p:cNvSpPr>
              <a:spLocks noChangeArrowheads="1"/>
            </p:cNvSpPr>
            <p:nvPr/>
          </p:nvSpPr>
          <p:spPr bwMode="auto">
            <a:xfrm>
              <a:off x="4096" y="2016"/>
              <a:ext cx="96" cy="96"/>
            </a:xfrm>
            <a:prstGeom prst="ellipse">
              <a:avLst/>
            </a:prstGeom>
            <a:noFill/>
            <a:ln w="28575">
              <a:solidFill>
                <a:srgbClr val="99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96" name="Oval 33"/>
            <p:cNvSpPr>
              <a:spLocks noChangeArrowheads="1"/>
            </p:cNvSpPr>
            <p:nvPr/>
          </p:nvSpPr>
          <p:spPr bwMode="auto">
            <a:xfrm>
              <a:off x="4128" y="2048"/>
              <a:ext cx="35" cy="35"/>
            </a:xfrm>
            <a:prstGeom prst="ellipse">
              <a:avLst/>
            </a:prstGeom>
            <a:solidFill>
              <a:srgbClr val="996600"/>
            </a:solidFill>
            <a:ln w="9525">
              <a:solidFill>
                <a:srgbClr val="99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750" name="Group 68"/>
          <p:cNvGrpSpPr>
            <a:grpSpLocks/>
          </p:cNvGrpSpPr>
          <p:nvPr/>
        </p:nvGrpSpPr>
        <p:grpSpPr bwMode="auto">
          <a:xfrm>
            <a:off x="6326188" y="2592388"/>
            <a:ext cx="2741612" cy="2741612"/>
            <a:chOff x="3265" y="1201"/>
            <a:chExt cx="1727" cy="1727"/>
          </a:xfrm>
        </p:grpSpPr>
        <p:grpSp>
          <p:nvGrpSpPr>
            <p:cNvPr id="31780" name="Group 57"/>
            <p:cNvGrpSpPr>
              <a:grpSpLocks/>
            </p:cNvGrpSpPr>
            <p:nvPr/>
          </p:nvGrpSpPr>
          <p:grpSpPr bwMode="auto">
            <a:xfrm>
              <a:off x="3552" y="1488"/>
              <a:ext cx="1152" cy="1152"/>
              <a:chOff x="3552" y="1488"/>
              <a:chExt cx="1152" cy="1152"/>
            </a:xfrm>
          </p:grpSpPr>
          <p:sp>
            <p:nvSpPr>
              <p:cNvPr id="31791" name="Arc 47"/>
              <p:cNvSpPr>
                <a:spLocks/>
              </p:cNvSpPr>
              <p:nvPr/>
            </p:nvSpPr>
            <p:spPr bwMode="auto">
              <a:xfrm flipH="1" flipV="1">
                <a:off x="3552" y="2064"/>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92" name="Arc 48"/>
              <p:cNvSpPr>
                <a:spLocks/>
              </p:cNvSpPr>
              <p:nvPr/>
            </p:nvSpPr>
            <p:spPr bwMode="auto">
              <a:xfrm rot="5400000" flipH="1" flipV="1">
                <a:off x="3552" y="1488"/>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93" name="Arc 49"/>
              <p:cNvSpPr>
                <a:spLocks/>
              </p:cNvSpPr>
              <p:nvPr/>
            </p:nvSpPr>
            <p:spPr bwMode="auto">
              <a:xfrm rot="10800000" flipH="1" flipV="1">
                <a:off x="4128" y="1488"/>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94" name="Arc 50"/>
              <p:cNvSpPr>
                <a:spLocks/>
              </p:cNvSpPr>
              <p:nvPr/>
            </p:nvSpPr>
            <p:spPr bwMode="auto">
              <a:xfrm rot="-5400000" flipH="1" flipV="1">
                <a:off x="4128" y="2064"/>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781" name="Group 58"/>
            <p:cNvGrpSpPr>
              <a:grpSpLocks/>
            </p:cNvGrpSpPr>
            <p:nvPr/>
          </p:nvGrpSpPr>
          <p:grpSpPr bwMode="auto">
            <a:xfrm>
              <a:off x="3840" y="1776"/>
              <a:ext cx="576" cy="576"/>
              <a:chOff x="3552" y="1488"/>
              <a:chExt cx="1152" cy="1152"/>
            </a:xfrm>
          </p:grpSpPr>
          <p:sp>
            <p:nvSpPr>
              <p:cNvPr id="31787" name="Arc 59"/>
              <p:cNvSpPr>
                <a:spLocks/>
              </p:cNvSpPr>
              <p:nvPr/>
            </p:nvSpPr>
            <p:spPr bwMode="auto">
              <a:xfrm flipH="1" flipV="1">
                <a:off x="3552" y="2064"/>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88" name="Arc 60"/>
              <p:cNvSpPr>
                <a:spLocks/>
              </p:cNvSpPr>
              <p:nvPr/>
            </p:nvSpPr>
            <p:spPr bwMode="auto">
              <a:xfrm rot="5400000" flipH="1" flipV="1">
                <a:off x="3552" y="1488"/>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89" name="Arc 61"/>
              <p:cNvSpPr>
                <a:spLocks/>
              </p:cNvSpPr>
              <p:nvPr/>
            </p:nvSpPr>
            <p:spPr bwMode="auto">
              <a:xfrm rot="10800000" flipH="1" flipV="1">
                <a:off x="4128" y="1488"/>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90" name="Arc 62"/>
              <p:cNvSpPr>
                <a:spLocks/>
              </p:cNvSpPr>
              <p:nvPr/>
            </p:nvSpPr>
            <p:spPr bwMode="auto">
              <a:xfrm rot="-5400000" flipH="1" flipV="1">
                <a:off x="4128" y="2064"/>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782" name="Group 63"/>
            <p:cNvGrpSpPr>
              <a:grpSpLocks/>
            </p:cNvGrpSpPr>
            <p:nvPr/>
          </p:nvGrpSpPr>
          <p:grpSpPr bwMode="auto">
            <a:xfrm>
              <a:off x="3265" y="1201"/>
              <a:ext cx="1727" cy="1727"/>
              <a:chOff x="3552" y="1488"/>
              <a:chExt cx="1152" cy="1152"/>
            </a:xfrm>
          </p:grpSpPr>
          <p:sp>
            <p:nvSpPr>
              <p:cNvPr id="31783" name="Arc 64"/>
              <p:cNvSpPr>
                <a:spLocks/>
              </p:cNvSpPr>
              <p:nvPr/>
            </p:nvSpPr>
            <p:spPr bwMode="auto">
              <a:xfrm flipH="1" flipV="1">
                <a:off x="3552" y="2064"/>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84" name="Arc 65"/>
              <p:cNvSpPr>
                <a:spLocks/>
              </p:cNvSpPr>
              <p:nvPr/>
            </p:nvSpPr>
            <p:spPr bwMode="auto">
              <a:xfrm rot="5400000" flipH="1" flipV="1">
                <a:off x="3552" y="1488"/>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85" name="Arc 66"/>
              <p:cNvSpPr>
                <a:spLocks/>
              </p:cNvSpPr>
              <p:nvPr/>
            </p:nvSpPr>
            <p:spPr bwMode="auto">
              <a:xfrm rot="10800000" flipH="1" flipV="1">
                <a:off x="4128" y="1488"/>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86" name="Arc 67"/>
              <p:cNvSpPr>
                <a:spLocks/>
              </p:cNvSpPr>
              <p:nvPr/>
            </p:nvSpPr>
            <p:spPr bwMode="auto">
              <a:xfrm rot="-5400000" flipH="1" flipV="1">
                <a:off x="4128" y="2064"/>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741447" name="Group 71"/>
          <p:cNvGrpSpPr>
            <a:grpSpLocks/>
          </p:cNvGrpSpPr>
          <p:nvPr/>
        </p:nvGrpSpPr>
        <p:grpSpPr bwMode="auto">
          <a:xfrm>
            <a:off x="6554788" y="2819400"/>
            <a:ext cx="2286000" cy="2286000"/>
            <a:chOff x="3552" y="1488"/>
            <a:chExt cx="1152" cy="1152"/>
          </a:xfrm>
        </p:grpSpPr>
        <p:sp>
          <p:nvSpPr>
            <p:cNvPr id="31776" name="Arc 72"/>
            <p:cNvSpPr>
              <a:spLocks/>
            </p:cNvSpPr>
            <p:nvPr/>
          </p:nvSpPr>
          <p:spPr bwMode="auto">
            <a:xfrm flipH="1" flipV="1">
              <a:off x="3552" y="2064"/>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accent2"/>
              </a:solidFill>
              <a:prstDash val="lgDash"/>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77" name="Arc 73"/>
            <p:cNvSpPr>
              <a:spLocks/>
            </p:cNvSpPr>
            <p:nvPr/>
          </p:nvSpPr>
          <p:spPr bwMode="auto">
            <a:xfrm rot="5400000" flipH="1" flipV="1">
              <a:off x="3552" y="1488"/>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accent2"/>
              </a:solidFill>
              <a:prstDash val="lgDash"/>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78" name="Arc 74"/>
            <p:cNvSpPr>
              <a:spLocks/>
            </p:cNvSpPr>
            <p:nvPr/>
          </p:nvSpPr>
          <p:spPr bwMode="auto">
            <a:xfrm rot="10800000" flipH="1" flipV="1">
              <a:off x="4128" y="1488"/>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accent2"/>
              </a:solidFill>
              <a:prstDash val="lgDash"/>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79" name="Arc 75"/>
            <p:cNvSpPr>
              <a:spLocks/>
            </p:cNvSpPr>
            <p:nvPr/>
          </p:nvSpPr>
          <p:spPr bwMode="auto">
            <a:xfrm rot="-5400000" flipH="1" flipV="1">
              <a:off x="4128" y="2064"/>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accent2"/>
              </a:solidFill>
              <a:prstDash val="lgDash"/>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aphicFrame>
        <p:nvGraphicFramePr>
          <p:cNvPr id="741462" name="Object 86"/>
          <p:cNvGraphicFramePr>
            <a:graphicFrameLocks noChangeAspect="1"/>
          </p:cNvGraphicFramePr>
          <p:nvPr/>
        </p:nvGraphicFramePr>
        <p:xfrm>
          <a:off x="304800" y="2813050"/>
          <a:ext cx="1184275" cy="615950"/>
        </p:xfrm>
        <a:graphic>
          <a:graphicData uri="http://schemas.openxmlformats.org/presentationml/2006/ole">
            <mc:AlternateContent xmlns:mc="http://schemas.openxmlformats.org/markup-compatibility/2006">
              <mc:Choice xmlns:v="urn:schemas-microsoft-com:vml" Requires="v">
                <p:oleObj name="Equation" r:id="rId4" imgW="482391" imgH="279279" progId="Equation.DSMT4">
                  <p:embed/>
                </p:oleObj>
              </mc:Choice>
              <mc:Fallback>
                <p:oleObj name="Equation" r:id="rId4" imgW="482391" imgH="279279" progId="Equation.DSMT4">
                  <p:embed/>
                  <p:pic>
                    <p:nvPicPr>
                      <p:cNvPr id="0" name="Object 8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2813050"/>
                        <a:ext cx="1184275" cy="615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1463" name="Object 87"/>
          <p:cNvGraphicFramePr>
            <a:graphicFrameLocks noChangeAspect="1"/>
          </p:cNvGraphicFramePr>
          <p:nvPr/>
        </p:nvGraphicFramePr>
        <p:xfrm>
          <a:off x="1447800" y="2813050"/>
          <a:ext cx="1309688" cy="615950"/>
        </p:xfrm>
        <a:graphic>
          <a:graphicData uri="http://schemas.openxmlformats.org/presentationml/2006/ole">
            <mc:AlternateContent xmlns:mc="http://schemas.openxmlformats.org/markup-compatibility/2006">
              <mc:Choice xmlns:v="urn:schemas-microsoft-com:vml" Requires="v">
                <p:oleObj name="Equation" r:id="rId6" imgW="533169" imgH="279279" progId="Equation.DSMT4">
                  <p:embed/>
                </p:oleObj>
              </mc:Choice>
              <mc:Fallback>
                <p:oleObj name="Equation" r:id="rId6" imgW="533169" imgH="279279" progId="Equation.DSMT4">
                  <p:embed/>
                  <p:pic>
                    <p:nvPicPr>
                      <p:cNvPr id="0" name="Object 8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47800" y="2813050"/>
                        <a:ext cx="1309688" cy="615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1465" name="Object 89"/>
          <p:cNvGraphicFramePr>
            <a:graphicFrameLocks noChangeAspect="1"/>
          </p:cNvGraphicFramePr>
          <p:nvPr/>
        </p:nvGraphicFramePr>
        <p:xfrm>
          <a:off x="2781300" y="2687638"/>
          <a:ext cx="1714500" cy="868362"/>
        </p:xfrm>
        <a:graphic>
          <a:graphicData uri="http://schemas.openxmlformats.org/presentationml/2006/ole">
            <mc:AlternateContent xmlns:mc="http://schemas.openxmlformats.org/markup-compatibility/2006">
              <mc:Choice xmlns:v="urn:schemas-microsoft-com:vml" Requires="v">
                <p:oleObj name="Equation" r:id="rId8" imgW="698197" imgH="393529" progId="Equation.DSMT4">
                  <p:embed/>
                </p:oleObj>
              </mc:Choice>
              <mc:Fallback>
                <p:oleObj name="Equation" r:id="rId8" imgW="698197" imgH="393529" progId="Equation.DSMT4">
                  <p:embed/>
                  <p:pic>
                    <p:nvPicPr>
                      <p:cNvPr id="0" name="Object 8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81300" y="2687638"/>
                        <a:ext cx="1714500" cy="868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1466" name="Object 90"/>
          <p:cNvGraphicFramePr>
            <a:graphicFrameLocks noChangeAspect="1"/>
          </p:cNvGraphicFramePr>
          <p:nvPr/>
        </p:nvGraphicFramePr>
        <p:xfrm>
          <a:off x="4343400" y="2895600"/>
          <a:ext cx="935038" cy="504825"/>
        </p:xfrm>
        <a:graphic>
          <a:graphicData uri="http://schemas.openxmlformats.org/presentationml/2006/ole">
            <mc:AlternateContent xmlns:mc="http://schemas.openxmlformats.org/markup-compatibility/2006">
              <mc:Choice xmlns:v="urn:schemas-microsoft-com:vml" Requires="v">
                <p:oleObj name="Equation" r:id="rId10" imgW="381000" imgH="228600" progId="Equation.DSMT4">
                  <p:embed/>
                </p:oleObj>
              </mc:Choice>
              <mc:Fallback>
                <p:oleObj name="Equation" r:id="rId10" imgW="381000" imgH="228600" progId="Equation.DSMT4">
                  <p:embed/>
                  <p:pic>
                    <p:nvPicPr>
                      <p:cNvPr id="0" name="Object 9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343400" y="2895600"/>
                        <a:ext cx="935038" cy="504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41467" name="Text Box 91"/>
          <p:cNvSpPr txBox="1">
            <a:spLocks noChangeArrowheads="1"/>
          </p:cNvSpPr>
          <p:nvPr/>
        </p:nvSpPr>
        <p:spPr bwMode="auto">
          <a:xfrm>
            <a:off x="0" y="3416300"/>
            <a:ext cx="7162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a:solidFill>
                  <a:srgbClr val="9900CC"/>
                </a:solidFill>
              </a:rPr>
              <a:t>What if we pick a different path?</a:t>
            </a:r>
          </a:p>
        </p:txBody>
      </p:sp>
      <p:grpSp>
        <p:nvGrpSpPr>
          <p:cNvPr id="741473" name="Group 97"/>
          <p:cNvGrpSpPr>
            <a:grpSpLocks/>
          </p:cNvGrpSpPr>
          <p:nvPr/>
        </p:nvGrpSpPr>
        <p:grpSpPr bwMode="auto">
          <a:xfrm>
            <a:off x="6592888" y="2387600"/>
            <a:ext cx="1866900" cy="2628900"/>
            <a:chOff x="4152" y="1360"/>
            <a:chExt cx="1176" cy="1656"/>
          </a:xfrm>
        </p:grpSpPr>
        <p:sp>
          <p:nvSpPr>
            <p:cNvPr id="31774" name="Freeform 95"/>
            <p:cNvSpPr>
              <a:spLocks/>
            </p:cNvSpPr>
            <p:nvPr/>
          </p:nvSpPr>
          <p:spPr bwMode="auto">
            <a:xfrm>
              <a:off x="4464" y="1872"/>
              <a:ext cx="864" cy="1144"/>
            </a:xfrm>
            <a:custGeom>
              <a:avLst/>
              <a:gdLst>
                <a:gd name="T0" fmla="*/ 0 w 864"/>
                <a:gd name="T1" fmla="*/ 768 h 1144"/>
                <a:gd name="T2" fmla="*/ 480 w 864"/>
                <a:gd name="T3" fmla="*/ 1104 h 1144"/>
                <a:gd name="T4" fmla="*/ 816 w 864"/>
                <a:gd name="T5" fmla="*/ 528 h 1144"/>
                <a:gd name="T6" fmla="*/ 768 w 864"/>
                <a:gd name="T7" fmla="*/ 0 h 11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4" h="1144">
                  <a:moveTo>
                    <a:pt x="0" y="768"/>
                  </a:moveTo>
                  <a:cubicBezTo>
                    <a:pt x="172" y="956"/>
                    <a:pt x="344" y="1144"/>
                    <a:pt x="480" y="1104"/>
                  </a:cubicBezTo>
                  <a:cubicBezTo>
                    <a:pt x="616" y="1064"/>
                    <a:pt x="768" y="712"/>
                    <a:pt x="816" y="528"/>
                  </a:cubicBezTo>
                  <a:cubicBezTo>
                    <a:pt x="864" y="344"/>
                    <a:pt x="816" y="172"/>
                    <a:pt x="768" y="0"/>
                  </a:cubicBezTo>
                </a:path>
              </a:pathLst>
            </a:custGeom>
            <a:noFill/>
            <a:ln w="28575" cap="flat" cmpd="sng">
              <a:solidFill>
                <a:srgbClr val="9900CC"/>
              </a:solidFill>
              <a:prstDash val="lgDash"/>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5" name="Freeform 96"/>
            <p:cNvSpPr>
              <a:spLocks/>
            </p:cNvSpPr>
            <p:nvPr/>
          </p:nvSpPr>
          <p:spPr bwMode="auto">
            <a:xfrm>
              <a:off x="4152" y="1360"/>
              <a:ext cx="1080" cy="1280"/>
            </a:xfrm>
            <a:custGeom>
              <a:avLst/>
              <a:gdLst>
                <a:gd name="T0" fmla="*/ 1080 w 1080"/>
                <a:gd name="T1" fmla="*/ 512 h 1280"/>
                <a:gd name="T2" fmla="*/ 920 w 1080"/>
                <a:gd name="T3" fmla="*/ 48 h 1280"/>
                <a:gd name="T4" fmla="*/ 456 w 1080"/>
                <a:gd name="T5" fmla="*/ 224 h 1280"/>
                <a:gd name="T6" fmla="*/ 24 w 1080"/>
                <a:gd name="T7" fmla="*/ 896 h 1280"/>
                <a:gd name="T8" fmla="*/ 312 w 1080"/>
                <a:gd name="T9" fmla="*/ 1280 h 128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80" h="1280">
                  <a:moveTo>
                    <a:pt x="1080" y="512"/>
                  </a:moveTo>
                  <a:cubicBezTo>
                    <a:pt x="1053" y="435"/>
                    <a:pt x="1024" y="96"/>
                    <a:pt x="920" y="48"/>
                  </a:cubicBezTo>
                  <a:cubicBezTo>
                    <a:pt x="816" y="0"/>
                    <a:pt x="605" y="83"/>
                    <a:pt x="456" y="224"/>
                  </a:cubicBezTo>
                  <a:cubicBezTo>
                    <a:pt x="307" y="365"/>
                    <a:pt x="48" y="720"/>
                    <a:pt x="24" y="896"/>
                  </a:cubicBezTo>
                  <a:cubicBezTo>
                    <a:pt x="0" y="1072"/>
                    <a:pt x="156" y="1176"/>
                    <a:pt x="312" y="1280"/>
                  </a:cubicBezTo>
                </a:path>
              </a:pathLst>
            </a:custGeom>
            <a:noFill/>
            <a:ln w="28575" cap="flat" cmpd="sng">
              <a:solidFill>
                <a:srgbClr val="9900CC"/>
              </a:solidFill>
              <a:prstDash val="lgDash"/>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aphicFrame>
        <p:nvGraphicFramePr>
          <p:cNvPr id="741474" name="Object 98"/>
          <p:cNvGraphicFramePr>
            <a:graphicFrameLocks noChangeAspect="1"/>
          </p:cNvGraphicFramePr>
          <p:nvPr/>
        </p:nvGraphicFramePr>
        <p:xfrm>
          <a:off x="228600" y="3962400"/>
          <a:ext cx="1184275" cy="615950"/>
        </p:xfrm>
        <a:graphic>
          <a:graphicData uri="http://schemas.openxmlformats.org/presentationml/2006/ole">
            <mc:AlternateContent xmlns:mc="http://schemas.openxmlformats.org/markup-compatibility/2006">
              <mc:Choice xmlns:v="urn:schemas-microsoft-com:vml" Requires="v">
                <p:oleObj name="Equation" r:id="rId12" imgW="482391" imgH="279279" progId="Equation.DSMT4">
                  <p:embed/>
                </p:oleObj>
              </mc:Choice>
              <mc:Fallback>
                <p:oleObj name="Equation" r:id="rId12" imgW="482391" imgH="279279" progId="Equation.DSMT4">
                  <p:embed/>
                  <p:pic>
                    <p:nvPicPr>
                      <p:cNvPr id="0" name="Object 9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3962400"/>
                        <a:ext cx="1184275" cy="615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41475" name="Line 99"/>
          <p:cNvSpPr>
            <a:spLocks noChangeShapeType="1"/>
          </p:cNvSpPr>
          <p:nvPr/>
        </p:nvSpPr>
        <p:spPr bwMode="auto">
          <a:xfrm flipH="1" flipV="1">
            <a:off x="8154988" y="2590800"/>
            <a:ext cx="152400" cy="7112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741476" name="Object 100"/>
          <p:cNvGraphicFramePr>
            <a:graphicFrameLocks noChangeAspect="1"/>
          </p:cNvGraphicFramePr>
          <p:nvPr/>
        </p:nvGraphicFramePr>
        <p:xfrm>
          <a:off x="1447800" y="3962400"/>
          <a:ext cx="2089150" cy="615950"/>
        </p:xfrm>
        <a:graphic>
          <a:graphicData uri="http://schemas.openxmlformats.org/presentationml/2006/ole">
            <mc:AlternateContent xmlns:mc="http://schemas.openxmlformats.org/markup-compatibility/2006">
              <mc:Choice xmlns:v="urn:schemas-microsoft-com:vml" Requires="v">
                <p:oleObj name="Equation" r:id="rId13" imgW="850531" imgH="279279" progId="Equation.DSMT4">
                  <p:embed/>
                </p:oleObj>
              </mc:Choice>
              <mc:Fallback>
                <p:oleObj name="Equation" r:id="rId13" imgW="850531" imgH="279279" progId="Equation.DSMT4">
                  <p:embed/>
                  <p:pic>
                    <p:nvPicPr>
                      <p:cNvPr id="0" name="Object 10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447800" y="3962400"/>
                        <a:ext cx="2089150" cy="615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41477" name="Line 101"/>
          <p:cNvSpPr>
            <a:spLocks noChangeShapeType="1"/>
          </p:cNvSpPr>
          <p:nvPr/>
        </p:nvSpPr>
        <p:spPr bwMode="auto">
          <a:xfrm flipH="1" flipV="1">
            <a:off x="8002588" y="3048000"/>
            <a:ext cx="304800" cy="2286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62" name="Text Box 102"/>
          <p:cNvSpPr txBox="1">
            <a:spLocks noChangeArrowheads="1"/>
          </p:cNvSpPr>
          <p:nvPr/>
        </p:nvSpPr>
        <p:spPr bwMode="auto">
          <a:xfrm>
            <a:off x="7316788" y="39624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rgbClr val="996600"/>
                </a:solidFill>
              </a:rPr>
              <a:t>I</a:t>
            </a:r>
          </a:p>
        </p:txBody>
      </p:sp>
      <p:sp>
        <p:nvSpPr>
          <p:cNvPr id="741479" name="Line 103"/>
          <p:cNvSpPr>
            <a:spLocks noChangeShapeType="1"/>
          </p:cNvSpPr>
          <p:nvPr/>
        </p:nvSpPr>
        <p:spPr bwMode="auto">
          <a:xfrm flipV="1">
            <a:off x="7697788" y="3276600"/>
            <a:ext cx="609600" cy="685800"/>
          </a:xfrm>
          <a:prstGeom prst="line">
            <a:avLst/>
          </a:prstGeom>
          <a:noFill/>
          <a:ln w="28575">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1480" name="Line 104"/>
          <p:cNvSpPr>
            <a:spLocks noChangeShapeType="1"/>
          </p:cNvSpPr>
          <p:nvPr/>
        </p:nvSpPr>
        <p:spPr bwMode="auto">
          <a:xfrm flipV="1">
            <a:off x="7697788" y="3048000"/>
            <a:ext cx="304800" cy="914400"/>
          </a:xfrm>
          <a:prstGeom prst="line">
            <a:avLst/>
          </a:prstGeom>
          <a:noFill/>
          <a:ln w="28575">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741481" name="Object 105"/>
          <p:cNvGraphicFramePr>
            <a:graphicFrameLocks noChangeAspect="1"/>
          </p:cNvGraphicFramePr>
          <p:nvPr/>
        </p:nvGraphicFramePr>
        <p:xfrm>
          <a:off x="3505200" y="3810000"/>
          <a:ext cx="2338388" cy="952500"/>
        </p:xfrm>
        <a:graphic>
          <a:graphicData uri="http://schemas.openxmlformats.org/presentationml/2006/ole">
            <mc:AlternateContent xmlns:mc="http://schemas.openxmlformats.org/markup-compatibility/2006">
              <mc:Choice xmlns:v="urn:schemas-microsoft-com:vml" Requires="v">
                <p:oleObj name="Equation" r:id="rId15" imgW="952087" imgH="431613" progId="Equation.DSMT4">
                  <p:embed/>
                </p:oleObj>
              </mc:Choice>
              <mc:Fallback>
                <p:oleObj name="Equation" r:id="rId15" imgW="952087" imgH="431613" progId="Equation.DSMT4">
                  <p:embed/>
                  <p:pic>
                    <p:nvPicPr>
                      <p:cNvPr id="0" name="Object 10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505200" y="3810000"/>
                        <a:ext cx="2338388" cy="952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1482" name="Object 106"/>
          <p:cNvGraphicFramePr>
            <a:graphicFrameLocks noChangeAspect="1"/>
          </p:cNvGraphicFramePr>
          <p:nvPr/>
        </p:nvGraphicFramePr>
        <p:xfrm>
          <a:off x="3810000" y="4800600"/>
          <a:ext cx="2087563" cy="615950"/>
        </p:xfrm>
        <a:graphic>
          <a:graphicData uri="http://schemas.openxmlformats.org/presentationml/2006/ole">
            <mc:AlternateContent xmlns:mc="http://schemas.openxmlformats.org/markup-compatibility/2006">
              <mc:Choice xmlns:v="urn:schemas-microsoft-com:vml" Requires="v">
                <p:oleObj name="Equation" r:id="rId17" imgW="850531" imgH="279279" progId="Equation.DSMT4">
                  <p:embed/>
                </p:oleObj>
              </mc:Choice>
              <mc:Fallback>
                <p:oleObj name="Equation" r:id="rId17" imgW="850531" imgH="279279" progId="Equation.DSMT4">
                  <p:embed/>
                  <p:pic>
                    <p:nvPicPr>
                      <p:cNvPr id="0" name="Object 10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810000" y="4800600"/>
                        <a:ext cx="2087563" cy="615950"/>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41483" name="Text Box 107"/>
          <p:cNvSpPr txBox="1">
            <a:spLocks noChangeArrowheads="1"/>
          </p:cNvSpPr>
          <p:nvPr/>
        </p:nvSpPr>
        <p:spPr bwMode="auto">
          <a:xfrm>
            <a:off x="8231188" y="281940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rgbClr val="FF0000"/>
                </a:solidFill>
                <a:sym typeface="Symbol" pitchFamily="18" charset="2"/>
              </a:rPr>
              <a:t>d</a:t>
            </a:r>
            <a:r>
              <a:rPr lang="en-US" sz="2400" b="1">
                <a:solidFill>
                  <a:srgbClr val="FF0000"/>
                </a:solidFill>
                <a:sym typeface="Symbol" pitchFamily="18" charset="2"/>
              </a:rPr>
              <a:t>s</a:t>
            </a:r>
            <a:endParaRPr lang="en-US" sz="2400" i="1">
              <a:solidFill>
                <a:srgbClr val="FF0000"/>
              </a:solidFill>
              <a:sym typeface="Symbol" pitchFamily="18" charset="2"/>
            </a:endParaRPr>
          </a:p>
        </p:txBody>
      </p:sp>
      <p:graphicFrame>
        <p:nvGraphicFramePr>
          <p:cNvPr id="741484" name="Object 108"/>
          <p:cNvGraphicFramePr>
            <a:graphicFrameLocks noChangeAspect="1"/>
          </p:cNvGraphicFramePr>
          <p:nvPr/>
        </p:nvGraphicFramePr>
        <p:xfrm>
          <a:off x="838200" y="4773613"/>
          <a:ext cx="2214563" cy="447675"/>
        </p:xfrm>
        <a:graphic>
          <a:graphicData uri="http://schemas.openxmlformats.org/presentationml/2006/ole">
            <mc:AlternateContent xmlns:mc="http://schemas.openxmlformats.org/markup-compatibility/2006">
              <mc:Choice xmlns:v="urn:schemas-microsoft-com:vml" Requires="v">
                <p:oleObj name="Equation" r:id="rId19" imgW="901309" imgH="203112" progId="Equation.DSMT4">
                  <p:embed/>
                </p:oleObj>
              </mc:Choice>
              <mc:Fallback>
                <p:oleObj name="Equation" r:id="rId19" imgW="901309" imgH="203112" progId="Equation.DSMT4">
                  <p:embed/>
                  <p:pic>
                    <p:nvPicPr>
                      <p:cNvPr id="0" name="Object 108"/>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838200" y="4773613"/>
                        <a:ext cx="2214563"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41485" name="Text Box 109"/>
          <p:cNvSpPr txBox="1">
            <a:spLocks noChangeArrowheads="1"/>
          </p:cNvSpPr>
          <p:nvPr/>
        </p:nvSpPr>
        <p:spPr bwMode="auto">
          <a:xfrm>
            <a:off x="5715000" y="29718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rgbClr val="FF0000"/>
                </a:solidFill>
                <a:sym typeface="Symbol" pitchFamily="18" charset="2"/>
              </a:rPr>
              <a:t>ds</a:t>
            </a:r>
            <a:r>
              <a:rPr lang="en-US" sz="2400" i="1">
                <a:solidFill>
                  <a:srgbClr val="FF0000"/>
                </a:solidFill>
                <a:sym typeface="Symbol" pitchFamily="18" charset="2"/>
              </a:rPr>
              <a:t> </a:t>
            </a:r>
            <a:r>
              <a:rPr lang="en-US" sz="2400" b="1">
                <a:solidFill>
                  <a:srgbClr val="FF0000"/>
                </a:solidFill>
                <a:sym typeface="Symbol" pitchFamily="18" charset="2"/>
              </a:rPr>
              <a:t>cos</a:t>
            </a:r>
            <a:r>
              <a:rPr lang="en-US" sz="2400" b="1" i="1">
                <a:solidFill>
                  <a:srgbClr val="FF0000"/>
                </a:solidFill>
                <a:sym typeface="Symbol" pitchFamily="18" charset="2"/>
              </a:rPr>
              <a:t></a:t>
            </a:r>
          </a:p>
        </p:txBody>
      </p:sp>
      <p:sp>
        <p:nvSpPr>
          <p:cNvPr id="741486" name="Line 110"/>
          <p:cNvSpPr>
            <a:spLocks noChangeShapeType="1"/>
          </p:cNvSpPr>
          <p:nvPr/>
        </p:nvSpPr>
        <p:spPr bwMode="auto">
          <a:xfrm flipV="1">
            <a:off x="6705600" y="3200400"/>
            <a:ext cx="1449388" cy="762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1487" name="Text Box 111"/>
          <p:cNvSpPr txBox="1">
            <a:spLocks noChangeArrowheads="1"/>
          </p:cNvSpPr>
          <p:nvPr/>
        </p:nvSpPr>
        <p:spPr bwMode="auto">
          <a:xfrm>
            <a:off x="8077200" y="33528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chemeClr val="accent2"/>
                </a:solidFill>
                <a:sym typeface="Symbol" pitchFamily="18" charset="2"/>
              </a:rPr>
              <a:t>r</a:t>
            </a:r>
          </a:p>
        </p:txBody>
      </p:sp>
      <p:sp>
        <p:nvSpPr>
          <p:cNvPr id="741489" name="Text Box 113"/>
          <p:cNvSpPr txBox="1">
            <a:spLocks noChangeArrowheads="1"/>
          </p:cNvSpPr>
          <p:nvPr/>
        </p:nvSpPr>
        <p:spPr bwMode="auto">
          <a:xfrm>
            <a:off x="7315200" y="3429000"/>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chemeClr val="accent2"/>
                </a:solidFill>
                <a:sym typeface="Symbol" pitchFamily="18" charset="2"/>
              </a:rPr>
              <a:t>d</a:t>
            </a:r>
          </a:p>
        </p:txBody>
      </p:sp>
      <p:sp>
        <p:nvSpPr>
          <p:cNvPr id="741490" name="Text Box 114"/>
          <p:cNvSpPr txBox="1">
            <a:spLocks noChangeArrowheads="1"/>
          </p:cNvSpPr>
          <p:nvPr/>
        </p:nvSpPr>
        <p:spPr bwMode="auto">
          <a:xfrm>
            <a:off x="0" y="5334000"/>
            <a:ext cx="9144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dirty="0">
                <a:solidFill>
                  <a:srgbClr val="009900"/>
                </a:solidFill>
              </a:rPr>
              <a:t>We have demonstrated this is true no matter what path you take</a:t>
            </a:r>
          </a:p>
          <a:p>
            <a:pPr eaLnBrk="1" hangingPunct="1">
              <a:buFontTx/>
              <a:buChar char="•"/>
            </a:pPr>
            <a:r>
              <a:rPr lang="en-US" sz="2400">
                <a:solidFill>
                  <a:srgbClr val="009900"/>
                </a:solidFill>
              </a:rPr>
              <a:t>We </a:t>
            </a:r>
            <a:r>
              <a:rPr lang="en-US" sz="2400" dirty="0">
                <a:solidFill>
                  <a:srgbClr val="009900"/>
                </a:solidFill>
              </a:rPr>
              <a:t>don’t even need a straight infinite wire</a:t>
            </a:r>
          </a:p>
          <a:p>
            <a:pPr lvl="1" eaLnBrk="1" hangingPunct="1">
              <a:buFontTx/>
              <a:buChar char="•"/>
            </a:pPr>
            <a:r>
              <a:rPr lang="en-US" sz="2400" dirty="0">
                <a:solidFill>
                  <a:srgbClr val="009900"/>
                </a:solidFill>
              </a:rPr>
              <a:t>All that matters is that current passes through the closed Ampere loop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41388">
                                            <p:txEl>
                                              <p:pRg st="0" end="0"/>
                                            </p:txEl>
                                          </p:spTgt>
                                        </p:tgtEl>
                                        <p:attrNameLst>
                                          <p:attrName>style.visibility</p:attrName>
                                        </p:attrNameLst>
                                      </p:cBhvr>
                                      <p:to>
                                        <p:strVal val="visible"/>
                                      </p:to>
                                    </p:set>
                                    <p:anim calcmode="lin" valueType="num">
                                      <p:cBhvr additive="base">
                                        <p:cTn id="7" dur="500" fill="hold"/>
                                        <p:tgtEl>
                                          <p:spTgt spid="74138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4138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41388">
                                            <p:txEl>
                                              <p:pRg st="1" end="1"/>
                                            </p:txEl>
                                          </p:spTgt>
                                        </p:tgtEl>
                                        <p:attrNameLst>
                                          <p:attrName>style.visibility</p:attrName>
                                        </p:attrNameLst>
                                      </p:cBhvr>
                                      <p:to>
                                        <p:strVal val="visible"/>
                                      </p:to>
                                    </p:set>
                                    <p:anim calcmode="lin" valueType="num">
                                      <p:cBhvr additive="base">
                                        <p:cTn id="13" dur="500" fill="hold"/>
                                        <p:tgtEl>
                                          <p:spTgt spid="741388">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41388">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741388">
                                            <p:txEl>
                                              <p:pRg st="2" end="2"/>
                                            </p:txEl>
                                          </p:spTgt>
                                        </p:tgtEl>
                                        <p:attrNameLst>
                                          <p:attrName>style.visibility</p:attrName>
                                        </p:attrNameLst>
                                      </p:cBhvr>
                                      <p:to>
                                        <p:strVal val="visible"/>
                                      </p:to>
                                    </p:set>
                                    <p:anim calcmode="lin" valueType="num">
                                      <p:cBhvr additive="base">
                                        <p:cTn id="17" dur="500" fill="hold"/>
                                        <p:tgtEl>
                                          <p:spTgt spid="741388">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741388">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741388">
                                            <p:txEl>
                                              <p:pRg st="3" end="3"/>
                                            </p:txEl>
                                          </p:spTgt>
                                        </p:tgtEl>
                                        <p:attrNameLst>
                                          <p:attrName>style.visibility</p:attrName>
                                        </p:attrNameLst>
                                      </p:cBhvr>
                                      <p:to>
                                        <p:strVal val="visible"/>
                                      </p:to>
                                    </p:set>
                                    <p:anim calcmode="lin" valueType="num">
                                      <p:cBhvr additive="base">
                                        <p:cTn id="21" dur="500" fill="hold"/>
                                        <p:tgtEl>
                                          <p:spTgt spid="741388">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741388">
                                            <p:txEl>
                                              <p:pRg st="3" end="3"/>
                                            </p:txEl>
                                          </p:spTgt>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500"/>
                            </p:stCondLst>
                            <p:childTnLst>
                              <p:par>
                                <p:cTn id="24" presetID="9" presetClass="entr" presetSubtype="0" fill="hold" nodeType="afterEffect">
                                  <p:stCondLst>
                                    <p:cond delay="0"/>
                                  </p:stCondLst>
                                  <p:childTnLst>
                                    <p:set>
                                      <p:cBhvr>
                                        <p:cTn id="25" dur="1" fill="hold">
                                          <p:stCondLst>
                                            <p:cond delay="0"/>
                                          </p:stCondLst>
                                        </p:cTn>
                                        <p:tgtEl>
                                          <p:spTgt spid="741447"/>
                                        </p:tgtEl>
                                        <p:attrNameLst>
                                          <p:attrName>style.visibility</p:attrName>
                                        </p:attrNameLst>
                                      </p:cBhvr>
                                      <p:to>
                                        <p:strVal val="visible"/>
                                      </p:to>
                                    </p:set>
                                    <p:animEffect transition="in" filter="dissolve">
                                      <p:cBhvr>
                                        <p:cTn id="26" dur="500"/>
                                        <p:tgtEl>
                                          <p:spTgt spid="741447"/>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nodeType="clickEffect">
                                  <p:stCondLst>
                                    <p:cond delay="0"/>
                                  </p:stCondLst>
                                  <p:childTnLst>
                                    <p:set>
                                      <p:cBhvr>
                                        <p:cTn id="30" dur="1" fill="hold">
                                          <p:stCondLst>
                                            <p:cond delay="0"/>
                                          </p:stCondLst>
                                        </p:cTn>
                                        <p:tgtEl>
                                          <p:spTgt spid="741462"/>
                                        </p:tgtEl>
                                        <p:attrNameLst>
                                          <p:attrName>style.visibility</p:attrName>
                                        </p:attrNameLst>
                                      </p:cBhvr>
                                      <p:to>
                                        <p:strVal val="visible"/>
                                      </p:to>
                                    </p:set>
                                    <p:animEffect transition="in" filter="wipe(left)">
                                      <p:cBhvr>
                                        <p:cTn id="31" dur="500"/>
                                        <p:tgtEl>
                                          <p:spTgt spid="741462"/>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741388">
                                            <p:txEl>
                                              <p:pRg st="4" end="4"/>
                                            </p:txEl>
                                          </p:spTgt>
                                        </p:tgtEl>
                                        <p:attrNameLst>
                                          <p:attrName>style.visibility</p:attrName>
                                        </p:attrNameLst>
                                      </p:cBhvr>
                                      <p:to>
                                        <p:strVal val="visible"/>
                                      </p:to>
                                    </p:set>
                                    <p:anim calcmode="lin" valueType="num">
                                      <p:cBhvr additive="base">
                                        <p:cTn id="36" dur="500" fill="hold"/>
                                        <p:tgtEl>
                                          <p:spTgt spid="741388">
                                            <p:txEl>
                                              <p:pRg st="4" end="4"/>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74138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741463"/>
                                        </p:tgtEl>
                                        <p:attrNameLst>
                                          <p:attrName>style.visibility</p:attrName>
                                        </p:attrNameLst>
                                      </p:cBhvr>
                                      <p:to>
                                        <p:strVal val="visible"/>
                                      </p:to>
                                    </p:set>
                                    <p:animEffect transition="in" filter="wipe(left)">
                                      <p:cBhvr>
                                        <p:cTn id="42" dur="500"/>
                                        <p:tgtEl>
                                          <p:spTgt spid="74146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741465"/>
                                        </p:tgtEl>
                                        <p:attrNameLst>
                                          <p:attrName>style.visibility</p:attrName>
                                        </p:attrNameLst>
                                      </p:cBhvr>
                                      <p:to>
                                        <p:strVal val="visible"/>
                                      </p:to>
                                    </p:set>
                                    <p:animEffect transition="in" filter="wipe(left)">
                                      <p:cBhvr>
                                        <p:cTn id="47" dur="500"/>
                                        <p:tgtEl>
                                          <p:spTgt spid="74146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741466"/>
                                        </p:tgtEl>
                                        <p:attrNameLst>
                                          <p:attrName>style.visibility</p:attrName>
                                        </p:attrNameLst>
                                      </p:cBhvr>
                                      <p:to>
                                        <p:strVal val="visible"/>
                                      </p:to>
                                    </p:set>
                                    <p:animEffect transition="in" filter="wipe(left)">
                                      <p:cBhvr>
                                        <p:cTn id="52" dur="500"/>
                                        <p:tgtEl>
                                          <p:spTgt spid="74146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741467">
                                            <p:txEl>
                                              <p:pRg st="0" end="0"/>
                                            </p:txEl>
                                          </p:spTgt>
                                        </p:tgtEl>
                                        <p:attrNameLst>
                                          <p:attrName>style.visibility</p:attrName>
                                        </p:attrNameLst>
                                      </p:cBhvr>
                                      <p:to>
                                        <p:strVal val="visible"/>
                                      </p:to>
                                    </p:set>
                                    <p:anim calcmode="lin" valueType="num">
                                      <p:cBhvr additive="base">
                                        <p:cTn id="57" dur="500" fill="hold"/>
                                        <p:tgtEl>
                                          <p:spTgt spid="741467">
                                            <p:txEl>
                                              <p:pRg st="0" end="0"/>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741467">
                                            <p:txEl>
                                              <p:pRg st="0" end="0"/>
                                            </p:txEl>
                                          </p:spTgt>
                                        </p:tgtEl>
                                        <p:attrNameLst>
                                          <p:attrName>ppt_y</p:attrName>
                                        </p:attrNameLst>
                                      </p:cBhvr>
                                      <p:tavLst>
                                        <p:tav tm="0">
                                          <p:val>
                                            <p:strVal val="#ppt_y"/>
                                          </p:val>
                                        </p:tav>
                                        <p:tav tm="100000">
                                          <p:val>
                                            <p:strVal val="#ppt_y"/>
                                          </p:val>
                                        </p:tav>
                                      </p:tavLst>
                                    </p:anim>
                                  </p:childTnLst>
                                </p:cTn>
                              </p:par>
                            </p:childTnLst>
                          </p:cTn>
                        </p:par>
                        <p:par>
                          <p:cTn id="59" fill="hold" nodeType="afterGroup">
                            <p:stCondLst>
                              <p:cond delay="500"/>
                            </p:stCondLst>
                            <p:childTnLst>
                              <p:par>
                                <p:cTn id="60" presetID="9" presetClass="exit" presetSubtype="0" fill="hold" nodeType="afterEffect">
                                  <p:stCondLst>
                                    <p:cond delay="0"/>
                                  </p:stCondLst>
                                  <p:childTnLst>
                                    <p:animEffect transition="out" filter="dissolve">
                                      <p:cBhvr>
                                        <p:cTn id="61" dur="500"/>
                                        <p:tgtEl>
                                          <p:spTgt spid="741447"/>
                                        </p:tgtEl>
                                      </p:cBhvr>
                                    </p:animEffect>
                                    <p:set>
                                      <p:cBhvr>
                                        <p:cTn id="62" dur="1" fill="hold">
                                          <p:stCondLst>
                                            <p:cond delay="499"/>
                                          </p:stCondLst>
                                        </p:cTn>
                                        <p:tgtEl>
                                          <p:spTgt spid="741447"/>
                                        </p:tgtEl>
                                        <p:attrNameLst>
                                          <p:attrName>style.visibility</p:attrName>
                                        </p:attrNameLst>
                                      </p:cBhvr>
                                      <p:to>
                                        <p:strVal val="hidden"/>
                                      </p:to>
                                    </p:set>
                                  </p:childTnLst>
                                </p:cTn>
                              </p:par>
                            </p:childTnLst>
                          </p:cTn>
                        </p:par>
                        <p:par>
                          <p:cTn id="63" fill="hold" nodeType="afterGroup">
                            <p:stCondLst>
                              <p:cond delay="1000"/>
                            </p:stCondLst>
                            <p:childTnLst>
                              <p:par>
                                <p:cTn id="64" presetID="9" presetClass="entr" presetSubtype="0" fill="hold" nodeType="afterEffect">
                                  <p:stCondLst>
                                    <p:cond delay="0"/>
                                  </p:stCondLst>
                                  <p:childTnLst>
                                    <p:set>
                                      <p:cBhvr>
                                        <p:cTn id="65" dur="1" fill="hold">
                                          <p:stCondLst>
                                            <p:cond delay="0"/>
                                          </p:stCondLst>
                                        </p:cTn>
                                        <p:tgtEl>
                                          <p:spTgt spid="741473"/>
                                        </p:tgtEl>
                                        <p:attrNameLst>
                                          <p:attrName>style.visibility</p:attrName>
                                        </p:attrNameLst>
                                      </p:cBhvr>
                                      <p:to>
                                        <p:strVal val="visible"/>
                                      </p:to>
                                    </p:set>
                                    <p:animEffect transition="in" filter="dissolve">
                                      <p:cBhvr>
                                        <p:cTn id="66" dur="500"/>
                                        <p:tgtEl>
                                          <p:spTgt spid="741473"/>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8" fill="hold" nodeType="clickEffect">
                                  <p:stCondLst>
                                    <p:cond delay="0"/>
                                  </p:stCondLst>
                                  <p:childTnLst>
                                    <p:set>
                                      <p:cBhvr>
                                        <p:cTn id="70" dur="1" fill="hold">
                                          <p:stCondLst>
                                            <p:cond delay="0"/>
                                          </p:stCondLst>
                                        </p:cTn>
                                        <p:tgtEl>
                                          <p:spTgt spid="741474"/>
                                        </p:tgtEl>
                                        <p:attrNameLst>
                                          <p:attrName>style.visibility</p:attrName>
                                        </p:attrNameLst>
                                      </p:cBhvr>
                                      <p:to>
                                        <p:strVal val="visible"/>
                                      </p:to>
                                    </p:set>
                                    <p:animEffect transition="in" filter="wipe(left)">
                                      <p:cBhvr>
                                        <p:cTn id="71" dur="500"/>
                                        <p:tgtEl>
                                          <p:spTgt spid="741474"/>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8" fill="hold" nodeType="clickEffect">
                                  <p:stCondLst>
                                    <p:cond delay="0"/>
                                  </p:stCondLst>
                                  <p:childTnLst>
                                    <p:set>
                                      <p:cBhvr>
                                        <p:cTn id="75" dur="1" fill="hold">
                                          <p:stCondLst>
                                            <p:cond delay="0"/>
                                          </p:stCondLst>
                                        </p:cTn>
                                        <p:tgtEl>
                                          <p:spTgt spid="741476"/>
                                        </p:tgtEl>
                                        <p:attrNameLst>
                                          <p:attrName>style.visibility</p:attrName>
                                        </p:attrNameLst>
                                      </p:cBhvr>
                                      <p:to>
                                        <p:strVal val="visible"/>
                                      </p:to>
                                    </p:set>
                                    <p:animEffect transition="in" filter="wipe(left)">
                                      <p:cBhvr>
                                        <p:cTn id="76" dur="500"/>
                                        <p:tgtEl>
                                          <p:spTgt spid="741476"/>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4" fill="hold" grpId="0" nodeType="clickEffect">
                                  <p:stCondLst>
                                    <p:cond delay="0"/>
                                  </p:stCondLst>
                                  <p:childTnLst>
                                    <p:set>
                                      <p:cBhvr>
                                        <p:cTn id="80" dur="1" fill="hold">
                                          <p:stCondLst>
                                            <p:cond delay="0"/>
                                          </p:stCondLst>
                                        </p:cTn>
                                        <p:tgtEl>
                                          <p:spTgt spid="741475"/>
                                        </p:tgtEl>
                                        <p:attrNameLst>
                                          <p:attrName>style.visibility</p:attrName>
                                        </p:attrNameLst>
                                      </p:cBhvr>
                                      <p:to>
                                        <p:strVal val="visible"/>
                                      </p:to>
                                    </p:set>
                                    <p:animEffect transition="in" filter="wipe(down)">
                                      <p:cBhvr>
                                        <p:cTn id="81" dur="500"/>
                                        <p:tgtEl>
                                          <p:spTgt spid="741475"/>
                                        </p:tgtEl>
                                      </p:cBhvr>
                                    </p:animEffect>
                                  </p:childTnLst>
                                </p:cTn>
                              </p:par>
                            </p:childTnLst>
                          </p:cTn>
                        </p:par>
                        <p:par>
                          <p:cTn id="82" fill="hold" nodeType="afterGroup">
                            <p:stCondLst>
                              <p:cond delay="500"/>
                            </p:stCondLst>
                            <p:childTnLst>
                              <p:par>
                                <p:cTn id="83" presetID="9" presetClass="entr" presetSubtype="0" fill="hold" grpId="0" nodeType="afterEffect">
                                  <p:stCondLst>
                                    <p:cond delay="0"/>
                                  </p:stCondLst>
                                  <p:childTnLst>
                                    <p:set>
                                      <p:cBhvr>
                                        <p:cTn id="84" dur="1" fill="hold">
                                          <p:stCondLst>
                                            <p:cond delay="0"/>
                                          </p:stCondLst>
                                        </p:cTn>
                                        <p:tgtEl>
                                          <p:spTgt spid="741483"/>
                                        </p:tgtEl>
                                        <p:attrNameLst>
                                          <p:attrName>style.visibility</p:attrName>
                                        </p:attrNameLst>
                                      </p:cBhvr>
                                      <p:to>
                                        <p:strVal val="visible"/>
                                      </p:to>
                                    </p:set>
                                    <p:animEffect transition="in" filter="dissolve">
                                      <p:cBhvr>
                                        <p:cTn id="85" dur="500"/>
                                        <p:tgtEl>
                                          <p:spTgt spid="741483"/>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2" presetClass="entr" presetSubtype="4" fill="hold" grpId="0" nodeType="clickEffect">
                                  <p:stCondLst>
                                    <p:cond delay="0"/>
                                  </p:stCondLst>
                                  <p:childTnLst>
                                    <p:set>
                                      <p:cBhvr>
                                        <p:cTn id="89" dur="1" fill="hold">
                                          <p:stCondLst>
                                            <p:cond delay="0"/>
                                          </p:stCondLst>
                                        </p:cTn>
                                        <p:tgtEl>
                                          <p:spTgt spid="741477"/>
                                        </p:tgtEl>
                                        <p:attrNameLst>
                                          <p:attrName>style.visibility</p:attrName>
                                        </p:attrNameLst>
                                      </p:cBhvr>
                                      <p:to>
                                        <p:strVal val="visible"/>
                                      </p:to>
                                    </p:set>
                                    <p:animEffect transition="in" filter="wipe(down)">
                                      <p:cBhvr>
                                        <p:cTn id="90" dur="500"/>
                                        <p:tgtEl>
                                          <p:spTgt spid="741477"/>
                                        </p:tgtEl>
                                      </p:cBhvr>
                                    </p:animEffect>
                                  </p:childTnLst>
                                </p:cTn>
                              </p:par>
                            </p:childTnLst>
                          </p:cTn>
                        </p:par>
                        <p:par>
                          <p:cTn id="91" fill="hold" nodeType="afterGroup">
                            <p:stCondLst>
                              <p:cond delay="500"/>
                            </p:stCondLst>
                            <p:childTnLst>
                              <p:par>
                                <p:cTn id="92" presetID="9" presetClass="entr" presetSubtype="0" fill="hold" grpId="0" nodeType="afterEffect">
                                  <p:stCondLst>
                                    <p:cond delay="0"/>
                                  </p:stCondLst>
                                  <p:childTnLst>
                                    <p:set>
                                      <p:cBhvr>
                                        <p:cTn id="93" dur="1" fill="hold">
                                          <p:stCondLst>
                                            <p:cond delay="0"/>
                                          </p:stCondLst>
                                        </p:cTn>
                                        <p:tgtEl>
                                          <p:spTgt spid="741485"/>
                                        </p:tgtEl>
                                        <p:attrNameLst>
                                          <p:attrName>style.visibility</p:attrName>
                                        </p:attrNameLst>
                                      </p:cBhvr>
                                      <p:to>
                                        <p:strVal val="visible"/>
                                      </p:to>
                                    </p:set>
                                    <p:animEffect transition="in" filter="dissolve">
                                      <p:cBhvr>
                                        <p:cTn id="94" dur="500"/>
                                        <p:tgtEl>
                                          <p:spTgt spid="741485"/>
                                        </p:tgtEl>
                                      </p:cBhvr>
                                    </p:animEffect>
                                  </p:childTnLst>
                                </p:cTn>
                              </p:par>
                            </p:childTnLst>
                          </p:cTn>
                        </p:par>
                        <p:par>
                          <p:cTn id="95" fill="hold" nodeType="afterGroup">
                            <p:stCondLst>
                              <p:cond delay="1000"/>
                            </p:stCondLst>
                            <p:childTnLst>
                              <p:par>
                                <p:cTn id="96" presetID="22" presetClass="entr" presetSubtype="8" fill="hold" grpId="0" nodeType="afterEffect">
                                  <p:stCondLst>
                                    <p:cond delay="0"/>
                                  </p:stCondLst>
                                  <p:childTnLst>
                                    <p:set>
                                      <p:cBhvr>
                                        <p:cTn id="97" dur="1" fill="hold">
                                          <p:stCondLst>
                                            <p:cond delay="0"/>
                                          </p:stCondLst>
                                        </p:cTn>
                                        <p:tgtEl>
                                          <p:spTgt spid="741486"/>
                                        </p:tgtEl>
                                        <p:attrNameLst>
                                          <p:attrName>style.visibility</p:attrName>
                                        </p:attrNameLst>
                                      </p:cBhvr>
                                      <p:to>
                                        <p:strVal val="visible"/>
                                      </p:to>
                                    </p:set>
                                    <p:animEffect transition="in" filter="wipe(left)">
                                      <p:cBhvr>
                                        <p:cTn id="98" dur="500"/>
                                        <p:tgtEl>
                                          <p:spTgt spid="741486"/>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22" presetClass="entr" presetSubtype="4" fill="hold" grpId="0" nodeType="clickEffect">
                                  <p:stCondLst>
                                    <p:cond delay="0"/>
                                  </p:stCondLst>
                                  <p:childTnLst>
                                    <p:set>
                                      <p:cBhvr>
                                        <p:cTn id="102" dur="1" fill="hold">
                                          <p:stCondLst>
                                            <p:cond delay="0"/>
                                          </p:stCondLst>
                                        </p:cTn>
                                        <p:tgtEl>
                                          <p:spTgt spid="741479"/>
                                        </p:tgtEl>
                                        <p:attrNameLst>
                                          <p:attrName>style.visibility</p:attrName>
                                        </p:attrNameLst>
                                      </p:cBhvr>
                                      <p:to>
                                        <p:strVal val="visible"/>
                                      </p:to>
                                    </p:set>
                                    <p:animEffect transition="in" filter="wipe(down)">
                                      <p:cBhvr>
                                        <p:cTn id="103" dur="500"/>
                                        <p:tgtEl>
                                          <p:spTgt spid="741479"/>
                                        </p:tgtEl>
                                      </p:cBhvr>
                                    </p:animEffect>
                                  </p:childTnLst>
                                </p:cTn>
                              </p:par>
                              <p:par>
                                <p:cTn id="104" presetID="22" presetClass="entr" presetSubtype="4" fill="hold" grpId="0" nodeType="withEffect">
                                  <p:stCondLst>
                                    <p:cond delay="0"/>
                                  </p:stCondLst>
                                  <p:childTnLst>
                                    <p:set>
                                      <p:cBhvr>
                                        <p:cTn id="105" dur="1" fill="hold">
                                          <p:stCondLst>
                                            <p:cond delay="0"/>
                                          </p:stCondLst>
                                        </p:cTn>
                                        <p:tgtEl>
                                          <p:spTgt spid="741480"/>
                                        </p:tgtEl>
                                        <p:attrNameLst>
                                          <p:attrName>style.visibility</p:attrName>
                                        </p:attrNameLst>
                                      </p:cBhvr>
                                      <p:to>
                                        <p:strVal val="visible"/>
                                      </p:to>
                                    </p:set>
                                    <p:animEffect transition="in" filter="wipe(down)">
                                      <p:cBhvr>
                                        <p:cTn id="106" dur="500"/>
                                        <p:tgtEl>
                                          <p:spTgt spid="741480"/>
                                        </p:tgtEl>
                                      </p:cBhvr>
                                    </p:animEffect>
                                  </p:childTnLst>
                                </p:cTn>
                              </p:par>
                            </p:childTnLst>
                          </p:cTn>
                        </p:par>
                        <p:par>
                          <p:cTn id="107" fill="hold" nodeType="afterGroup">
                            <p:stCondLst>
                              <p:cond delay="500"/>
                            </p:stCondLst>
                            <p:childTnLst>
                              <p:par>
                                <p:cTn id="108" presetID="9" presetClass="entr" presetSubtype="0" fill="hold" grpId="0" nodeType="afterEffect">
                                  <p:stCondLst>
                                    <p:cond delay="0"/>
                                  </p:stCondLst>
                                  <p:childTnLst>
                                    <p:set>
                                      <p:cBhvr>
                                        <p:cTn id="109" dur="1" fill="hold">
                                          <p:stCondLst>
                                            <p:cond delay="0"/>
                                          </p:stCondLst>
                                        </p:cTn>
                                        <p:tgtEl>
                                          <p:spTgt spid="741487"/>
                                        </p:tgtEl>
                                        <p:attrNameLst>
                                          <p:attrName>style.visibility</p:attrName>
                                        </p:attrNameLst>
                                      </p:cBhvr>
                                      <p:to>
                                        <p:strVal val="visible"/>
                                      </p:to>
                                    </p:set>
                                    <p:animEffect transition="in" filter="dissolve">
                                      <p:cBhvr>
                                        <p:cTn id="110" dur="500"/>
                                        <p:tgtEl>
                                          <p:spTgt spid="741487"/>
                                        </p:tgtEl>
                                      </p:cBhvr>
                                    </p:animEffect>
                                  </p:childTnLst>
                                </p:cTn>
                              </p:par>
                            </p:childTnLst>
                          </p:cTn>
                        </p:par>
                        <p:par>
                          <p:cTn id="111" fill="hold" nodeType="afterGroup">
                            <p:stCondLst>
                              <p:cond delay="1000"/>
                            </p:stCondLst>
                            <p:childTnLst>
                              <p:par>
                                <p:cTn id="112" presetID="9" presetClass="entr" presetSubtype="0" fill="hold" grpId="0" nodeType="afterEffect">
                                  <p:stCondLst>
                                    <p:cond delay="0"/>
                                  </p:stCondLst>
                                  <p:childTnLst>
                                    <p:set>
                                      <p:cBhvr>
                                        <p:cTn id="113" dur="1" fill="hold">
                                          <p:stCondLst>
                                            <p:cond delay="0"/>
                                          </p:stCondLst>
                                        </p:cTn>
                                        <p:tgtEl>
                                          <p:spTgt spid="741489"/>
                                        </p:tgtEl>
                                        <p:attrNameLst>
                                          <p:attrName>style.visibility</p:attrName>
                                        </p:attrNameLst>
                                      </p:cBhvr>
                                      <p:to>
                                        <p:strVal val="visible"/>
                                      </p:to>
                                    </p:set>
                                    <p:animEffect transition="in" filter="dissolve">
                                      <p:cBhvr>
                                        <p:cTn id="114" dur="500"/>
                                        <p:tgtEl>
                                          <p:spTgt spid="741489"/>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22" presetClass="entr" presetSubtype="8" fill="hold" nodeType="clickEffect">
                                  <p:stCondLst>
                                    <p:cond delay="0"/>
                                  </p:stCondLst>
                                  <p:childTnLst>
                                    <p:set>
                                      <p:cBhvr>
                                        <p:cTn id="118" dur="1" fill="hold">
                                          <p:stCondLst>
                                            <p:cond delay="0"/>
                                          </p:stCondLst>
                                        </p:cTn>
                                        <p:tgtEl>
                                          <p:spTgt spid="741484"/>
                                        </p:tgtEl>
                                        <p:attrNameLst>
                                          <p:attrName>style.visibility</p:attrName>
                                        </p:attrNameLst>
                                      </p:cBhvr>
                                      <p:to>
                                        <p:strVal val="visible"/>
                                      </p:to>
                                    </p:set>
                                    <p:animEffect transition="in" filter="wipe(left)">
                                      <p:cBhvr>
                                        <p:cTn id="119" dur="500"/>
                                        <p:tgtEl>
                                          <p:spTgt spid="741484"/>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22" presetClass="entr" presetSubtype="8" fill="hold" nodeType="clickEffect">
                                  <p:stCondLst>
                                    <p:cond delay="0"/>
                                  </p:stCondLst>
                                  <p:childTnLst>
                                    <p:set>
                                      <p:cBhvr>
                                        <p:cTn id="123" dur="1" fill="hold">
                                          <p:stCondLst>
                                            <p:cond delay="0"/>
                                          </p:stCondLst>
                                        </p:cTn>
                                        <p:tgtEl>
                                          <p:spTgt spid="741481"/>
                                        </p:tgtEl>
                                        <p:attrNameLst>
                                          <p:attrName>style.visibility</p:attrName>
                                        </p:attrNameLst>
                                      </p:cBhvr>
                                      <p:to>
                                        <p:strVal val="visible"/>
                                      </p:to>
                                    </p:set>
                                    <p:animEffect transition="in" filter="wipe(left)">
                                      <p:cBhvr>
                                        <p:cTn id="124" dur="500"/>
                                        <p:tgtEl>
                                          <p:spTgt spid="741481"/>
                                        </p:tgtEl>
                                      </p:cBhvr>
                                    </p:animEffec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22" presetClass="entr" presetSubtype="8" fill="hold" nodeType="clickEffect">
                                  <p:stCondLst>
                                    <p:cond delay="0"/>
                                  </p:stCondLst>
                                  <p:childTnLst>
                                    <p:set>
                                      <p:cBhvr>
                                        <p:cTn id="128" dur="1" fill="hold">
                                          <p:stCondLst>
                                            <p:cond delay="0"/>
                                          </p:stCondLst>
                                        </p:cTn>
                                        <p:tgtEl>
                                          <p:spTgt spid="741482"/>
                                        </p:tgtEl>
                                        <p:attrNameLst>
                                          <p:attrName>style.visibility</p:attrName>
                                        </p:attrNameLst>
                                      </p:cBhvr>
                                      <p:to>
                                        <p:strVal val="visible"/>
                                      </p:to>
                                    </p:set>
                                    <p:animEffect transition="in" filter="wipe(left)">
                                      <p:cBhvr>
                                        <p:cTn id="129" dur="500"/>
                                        <p:tgtEl>
                                          <p:spTgt spid="741482"/>
                                        </p:tgtEl>
                                      </p:cBhvr>
                                    </p:animEffec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2" presetClass="entr" presetSubtype="8" fill="hold" grpId="0" nodeType="clickEffect">
                                  <p:stCondLst>
                                    <p:cond delay="0"/>
                                  </p:stCondLst>
                                  <p:childTnLst>
                                    <p:set>
                                      <p:cBhvr>
                                        <p:cTn id="133" dur="1" fill="hold">
                                          <p:stCondLst>
                                            <p:cond delay="0"/>
                                          </p:stCondLst>
                                        </p:cTn>
                                        <p:tgtEl>
                                          <p:spTgt spid="741490">
                                            <p:txEl>
                                              <p:pRg st="0" end="0"/>
                                            </p:txEl>
                                          </p:spTgt>
                                        </p:tgtEl>
                                        <p:attrNameLst>
                                          <p:attrName>style.visibility</p:attrName>
                                        </p:attrNameLst>
                                      </p:cBhvr>
                                      <p:to>
                                        <p:strVal val="visible"/>
                                      </p:to>
                                    </p:set>
                                    <p:anim calcmode="lin" valueType="num">
                                      <p:cBhvr additive="base">
                                        <p:cTn id="134" dur="500" fill="hold"/>
                                        <p:tgtEl>
                                          <p:spTgt spid="741490">
                                            <p:txEl>
                                              <p:pRg st="0" end="0"/>
                                            </p:txEl>
                                          </p:spTgt>
                                        </p:tgtEl>
                                        <p:attrNameLst>
                                          <p:attrName>ppt_x</p:attrName>
                                        </p:attrNameLst>
                                      </p:cBhvr>
                                      <p:tavLst>
                                        <p:tav tm="0">
                                          <p:val>
                                            <p:strVal val="0-#ppt_w/2"/>
                                          </p:val>
                                        </p:tav>
                                        <p:tav tm="100000">
                                          <p:val>
                                            <p:strVal val="#ppt_x"/>
                                          </p:val>
                                        </p:tav>
                                      </p:tavLst>
                                    </p:anim>
                                    <p:anim calcmode="lin" valueType="num">
                                      <p:cBhvr additive="base">
                                        <p:cTn id="135" dur="500" fill="hold"/>
                                        <p:tgtEl>
                                          <p:spTgt spid="74149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6" fill="hold" nodeType="clickPar">
                      <p:stCondLst>
                        <p:cond delay="indefinite"/>
                      </p:stCondLst>
                      <p:childTnLst>
                        <p:par>
                          <p:cTn id="137" fill="hold" nodeType="withGroup">
                            <p:stCondLst>
                              <p:cond delay="0"/>
                            </p:stCondLst>
                            <p:childTnLst>
                              <p:par>
                                <p:cTn id="138" presetID="2" presetClass="entr" presetSubtype="8" fill="hold" grpId="0" nodeType="clickEffect">
                                  <p:stCondLst>
                                    <p:cond delay="0"/>
                                  </p:stCondLst>
                                  <p:childTnLst>
                                    <p:set>
                                      <p:cBhvr>
                                        <p:cTn id="139" dur="1" fill="hold">
                                          <p:stCondLst>
                                            <p:cond delay="0"/>
                                          </p:stCondLst>
                                        </p:cTn>
                                        <p:tgtEl>
                                          <p:spTgt spid="741490">
                                            <p:txEl>
                                              <p:pRg st="1" end="1"/>
                                            </p:txEl>
                                          </p:spTgt>
                                        </p:tgtEl>
                                        <p:attrNameLst>
                                          <p:attrName>style.visibility</p:attrName>
                                        </p:attrNameLst>
                                      </p:cBhvr>
                                      <p:to>
                                        <p:strVal val="visible"/>
                                      </p:to>
                                    </p:set>
                                    <p:anim calcmode="lin" valueType="num">
                                      <p:cBhvr additive="base">
                                        <p:cTn id="140" dur="500" fill="hold"/>
                                        <p:tgtEl>
                                          <p:spTgt spid="741490">
                                            <p:txEl>
                                              <p:pRg st="1" end="1"/>
                                            </p:txEl>
                                          </p:spTgt>
                                        </p:tgtEl>
                                        <p:attrNameLst>
                                          <p:attrName>ppt_x</p:attrName>
                                        </p:attrNameLst>
                                      </p:cBhvr>
                                      <p:tavLst>
                                        <p:tav tm="0">
                                          <p:val>
                                            <p:strVal val="0-#ppt_w/2"/>
                                          </p:val>
                                        </p:tav>
                                        <p:tav tm="100000">
                                          <p:val>
                                            <p:strVal val="#ppt_x"/>
                                          </p:val>
                                        </p:tav>
                                      </p:tavLst>
                                    </p:anim>
                                    <p:anim calcmode="lin" valueType="num">
                                      <p:cBhvr additive="base">
                                        <p:cTn id="141" dur="500" fill="hold"/>
                                        <p:tgtEl>
                                          <p:spTgt spid="741490">
                                            <p:txEl>
                                              <p:pRg st="1" end="1"/>
                                            </p:txEl>
                                          </p:spTgt>
                                        </p:tgtEl>
                                        <p:attrNameLst>
                                          <p:attrName>ppt_y</p:attrName>
                                        </p:attrNameLst>
                                      </p:cBhvr>
                                      <p:tavLst>
                                        <p:tav tm="0">
                                          <p:val>
                                            <p:strVal val="#ppt_y"/>
                                          </p:val>
                                        </p:tav>
                                        <p:tav tm="100000">
                                          <p:val>
                                            <p:strVal val="#ppt_y"/>
                                          </p:val>
                                        </p:tav>
                                      </p:tavLst>
                                    </p:anim>
                                  </p:childTnLst>
                                </p:cTn>
                              </p:par>
                              <p:par>
                                <p:cTn id="142" presetID="2" presetClass="entr" presetSubtype="8" fill="hold" grpId="0" nodeType="withEffect">
                                  <p:stCondLst>
                                    <p:cond delay="0"/>
                                  </p:stCondLst>
                                  <p:childTnLst>
                                    <p:set>
                                      <p:cBhvr>
                                        <p:cTn id="143" dur="1" fill="hold">
                                          <p:stCondLst>
                                            <p:cond delay="0"/>
                                          </p:stCondLst>
                                        </p:cTn>
                                        <p:tgtEl>
                                          <p:spTgt spid="741490">
                                            <p:txEl>
                                              <p:pRg st="2" end="2"/>
                                            </p:txEl>
                                          </p:spTgt>
                                        </p:tgtEl>
                                        <p:attrNameLst>
                                          <p:attrName>style.visibility</p:attrName>
                                        </p:attrNameLst>
                                      </p:cBhvr>
                                      <p:to>
                                        <p:strVal val="visible"/>
                                      </p:to>
                                    </p:set>
                                    <p:anim calcmode="lin" valueType="num">
                                      <p:cBhvr additive="base">
                                        <p:cTn id="144" dur="500" fill="hold"/>
                                        <p:tgtEl>
                                          <p:spTgt spid="741490">
                                            <p:txEl>
                                              <p:pRg st="2" end="2"/>
                                            </p:txEl>
                                          </p:spTgt>
                                        </p:tgtEl>
                                        <p:attrNameLst>
                                          <p:attrName>ppt_x</p:attrName>
                                        </p:attrNameLst>
                                      </p:cBhvr>
                                      <p:tavLst>
                                        <p:tav tm="0">
                                          <p:val>
                                            <p:strVal val="0-#ppt_w/2"/>
                                          </p:val>
                                        </p:tav>
                                        <p:tav tm="100000">
                                          <p:val>
                                            <p:strVal val="#ppt_x"/>
                                          </p:val>
                                        </p:tav>
                                      </p:tavLst>
                                    </p:anim>
                                    <p:anim calcmode="lin" valueType="num">
                                      <p:cBhvr additive="base">
                                        <p:cTn id="145" dur="500" fill="hold"/>
                                        <p:tgtEl>
                                          <p:spTgt spid="74149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1388" grpId="0" build="p"/>
      <p:bldP spid="741467" grpId="0" build="p"/>
      <p:bldP spid="741475" grpId="0" animBg="1"/>
      <p:bldP spid="741477" grpId="0" animBg="1"/>
      <p:bldP spid="741479" grpId="0" animBg="1"/>
      <p:bldP spid="741480" grpId="0" animBg="1"/>
      <p:bldP spid="741483" grpId="0"/>
      <p:bldP spid="741485" grpId="0"/>
      <p:bldP spid="741486" grpId="0" animBg="1"/>
      <p:bldP spid="741487" grpId="0"/>
      <p:bldP spid="741489" grpId="0"/>
      <p:bldP spid="741490"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152400" y="0"/>
            <a:ext cx="899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algn="ctr"/>
            <a:r>
              <a:rPr lang="en-US" sz="4400">
                <a:solidFill>
                  <a:schemeClr val="tx1"/>
                </a:solidFill>
              </a:rPr>
              <a:t>Understanding Ampere’s Law</a:t>
            </a:r>
          </a:p>
        </p:txBody>
      </p:sp>
      <p:sp>
        <p:nvSpPr>
          <p:cNvPr id="742403" name="Text Box 3"/>
          <p:cNvSpPr txBox="1">
            <a:spLocks noChangeArrowheads="1"/>
          </p:cNvSpPr>
          <p:nvPr/>
        </p:nvSpPr>
        <p:spPr bwMode="auto">
          <a:xfrm>
            <a:off x="0" y="762000"/>
            <a:ext cx="89154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a:solidFill>
                  <a:schemeClr val="accent2"/>
                </a:solidFill>
              </a:rPr>
              <a:t>If multiple currents flow through, add up all that are </a:t>
            </a:r>
            <a:r>
              <a:rPr lang="en-US" sz="2400" u="sng">
                <a:solidFill>
                  <a:schemeClr val="accent2"/>
                </a:solidFill>
              </a:rPr>
              <a:t>inside the loop</a:t>
            </a:r>
            <a:endParaRPr lang="en-US" sz="2400">
              <a:solidFill>
                <a:schemeClr val="accent2"/>
              </a:solidFill>
            </a:endParaRPr>
          </a:p>
          <a:p>
            <a:pPr eaLnBrk="1" hangingPunct="1">
              <a:buFontTx/>
              <a:buChar char="•"/>
            </a:pPr>
            <a:r>
              <a:rPr lang="en-US" sz="2400">
                <a:solidFill>
                  <a:schemeClr val="accent2"/>
                </a:solidFill>
              </a:rPr>
              <a:t>Use right-hand rule to determine if they count as + or –</a:t>
            </a:r>
          </a:p>
          <a:p>
            <a:pPr lvl="1" eaLnBrk="1" hangingPunct="1">
              <a:buFontTx/>
              <a:buChar char="•"/>
            </a:pPr>
            <a:r>
              <a:rPr lang="en-US" sz="2400">
                <a:solidFill>
                  <a:schemeClr val="accent2"/>
                </a:solidFill>
              </a:rPr>
              <a:t>Curl fingers in direction of Ampere loop</a:t>
            </a:r>
          </a:p>
          <a:p>
            <a:pPr lvl="1" eaLnBrk="1" hangingPunct="1">
              <a:buFontTx/>
              <a:buChar char="•"/>
            </a:pPr>
            <a:r>
              <a:rPr lang="en-US" sz="2400">
                <a:solidFill>
                  <a:schemeClr val="accent2"/>
                </a:solidFill>
              </a:rPr>
              <a:t>If thumb points in direction of current, plus, otherwise minus</a:t>
            </a:r>
          </a:p>
          <a:p>
            <a:pPr eaLnBrk="1" hangingPunct="1">
              <a:buFontTx/>
              <a:buChar char="•"/>
            </a:pPr>
            <a:r>
              <a:rPr lang="en-US" sz="2400">
                <a:solidFill>
                  <a:schemeClr val="accent2"/>
                </a:solidFill>
              </a:rPr>
              <a:t>The wire can be bent, the loop can be any shape, even non-planar</a:t>
            </a:r>
          </a:p>
        </p:txBody>
      </p:sp>
      <p:graphicFrame>
        <p:nvGraphicFramePr>
          <p:cNvPr id="32772" name="Object 45"/>
          <p:cNvGraphicFramePr>
            <a:graphicFrameLocks noChangeAspect="1"/>
          </p:cNvGraphicFramePr>
          <p:nvPr/>
        </p:nvGraphicFramePr>
        <p:xfrm>
          <a:off x="7010400" y="1295400"/>
          <a:ext cx="2087563" cy="615950"/>
        </p:xfrm>
        <a:graphic>
          <a:graphicData uri="http://schemas.openxmlformats.org/presentationml/2006/ole">
            <mc:AlternateContent xmlns:mc="http://schemas.openxmlformats.org/markup-compatibility/2006">
              <mc:Choice xmlns:v="urn:schemas-microsoft-com:vml" Requires="v">
                <p:oleObj name="Equation" r:id="rId3" imgW="850531" imgH="279279" progId="Equation.DSMT4">
                  <p:embed/>
                </p:oleObj>
              </mc:Choice>
              <mc:Fallback>
                <p:oleObj name="Equation" r:id="rId3" imgW="850531" imgH="279279" progId="Equation.DSMT4">
                  <p:embed/>
                  <p:pic>
                    <p:nvPicPr>
                      <p:cNvPr id="0" name="Object 4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400" y="1295400"/>
                        <a:ext cx="2087563" cy="615950"/>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742485" name="Group 85"/>
          <p:cNvGrpSpPr>
            <a:grpSpLocks/>
          </p:cNvGrpSpPr>
          <p:nvPr/>
        </p:nvGrpSpPr>
        <p:grpSpPr bwMode="auto">
          <a:xfrm>
            <a:off x="5918200" y="3048000"/>
            <a:ext cx="2827338" cy="2387600"/>
            <a:chOff x="3728" y="1920"/>
            <a:chExt cx="1781" cy="1504"/>
          </a:xfrm>
        </p:grpSpPr>
        <p:grpSp>
          <p:nvGrpSpPr>
            <p:cNvPr id="32778" name="Group 53"/>
            <p:cNvGrpSpPr>
              <a:grpSpLocks/>
            </p:cNvGrpSpPr>
            <p:nvPr/>
          </p:nvGrpSpPr>
          <p:grpSpPr bwMode="auto">
            <a:xfrm>
              <a:off x="4896" y="2544"/>
              <a:ext cx="96" cy="96"/>
              <a:chOff x="4096" y="2016"/>
              <a:chExt cx="96" cy="96"/>
            </a:xfrm>
          </p:grpSpPr>
          <p:sp>
            <p:nvSpPr>
              <p:cNvPr id="32798" name="Oval 54"/>
              <p:cNvSpPr>
                <a:spLocks noChangeArrowheads="1"/>
              </p:cNvSpPr>
              <p:nvPr/>
            </p:nvSpPr>
            <p:spPr bwMode="auto">
              <a:xfrm>
                <a:off x="4096" y="2016"/>
                <a:ext cx="96" cy="96"/>
              </a:xfrm>
              <a:prstGeom prst="ellipse">
                <a:avLst/>
              </a:prstGeom>
              <a:noFill/>
              <a:ln w="28575">
                <a:solidFill>
                  <a:srgbClr val="99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9" name="Oval 55"/>
              <p:cNvSpPr>
                <a:spLocks noChangeArrowheads="1"/>
              </p:cNvSpPr>
              <p:nvPr/>
            </p:nvSpPr>
            <p:spPr bwMode="auto">
              <a:xfrm>
                <a:off x="4128" y="2048"/>
                <a:ext cx="35" cy="35"/>
              </a:xfrm>
              <a:prstGeom prst="ellipse">
                <a:avLst/>
              </a:prstGeom>
              <a:solidFill>
                <a:srgbClr val="996600"/>
              </a:solidFill>
              <a:ln w="9525">
                <a:solidFill>
                  <a:srgbClr val="99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2779" name="Text Box 56"/>
            <p:cNvSpPr txBox="1">
              <a:spLocks noChangeArrowheads="1"/>
            </p:cNvSpPr>
            <p:nvPr/>
          </p:nvSpPr>
          <p:spPr bwMode="auto">
            <a:xfrm>
              <a:off x="4993" y="2592"/>
              <a:ext cx="47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a:solidFill>
                    <a:srgbClr val="996600"/>
                  </a:solidFill>
                </a:rPr>
                <a:t>5 A</a:t>
              </a:r>
            </a:p>
          </p:txBody>
        </p:sp>
        <p:grpSp>
          <p:nvGrpSpPr>
            <p:cNvPr id="32780" name="Group 57"/>
            <p:cNvGrpSpPr>
              <a:grpSpLocks/>
            </p:cNvGrpSpPr>
            <p:nvPr/>
          </p:nvGrpSpPr>
          <p:grpSpPr bwMode="auto">
            <a:xfrm>
              <a:off x="5280" y="2112"/>
              <a:ext cx="96" cy="96"/>
              <a:chOff x="4096" y="2016"/>
              <a:chExt cx="96" cy="96"/>
            </a:xfrm>
          </p:grpSpPr>
          <p:sp>
            <p:nvSpPr>
              <p:cNvPr id="32796" name="Oval 58"/>
              <p:cNvSpPr>
                <a:spLocks noChangeArrowheads="1"/>
              </p:cNvSpPr>
              <p:nvPr/>
            </p:nvSpPr>
            <p:spPr bwMode="auto">
              <a:xfrm>
                <a:off x="4096" y="2016"/>
                <a:ext cx="96" cy="96"/>
              </a:xfrm>
              <a:prstGeom prst="ellipse">
                <a:avLst/>
              </a:prstGeom>
              <a:noFill/>
              <a:ln w="28575">
                <a:solidFill>
                  <a:srgbClr val="99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7" name="Oval 59"/>
              <p:cNvSpPr>
                <a:spLocks noChangeArrowheads="1"/>
              </p:cNvSpPr>
              <p:nvPr/>
            </p:nvSpPr>
            <p:spPr bwMode="auto">
              <a:xfrm>
                <a:off x="4128" y="2048"/>
                <a:ext cx="35" cy="35"/>
              </a:xfrm>
              <a:prstGeom prst="ellipse">
                <a:avLst/>
              </a:prstGeom>
              <a:solidFill>
                <a:srgbClr val="996600"/>
              </a:solidFill>
              <a:ln w="9525">
                <a:solidFill>
                  <a:srgbClr val="99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2781" name="Group 60"/>
            <p:cNvGrpSpPr>
              <a:grpSpLocks/>
            </p:cNvGrpSpPr>
            <p:nvPr/>
          </p:nvGrpSpPr>
          <p:grpSpPr bwMode="auto">
            <a:xfrm>
              <a:off x="4272" y="2160"/>
              <a:ext cx="96" cy="96"/>
              <a:chOff x="4096" y="2016"/>
              <a:chExt cx="96" cy="96"/>
            </a:xfrm>
          </p:grpSpPr>
          <p:sp>
            <p:nvSpPr>
              <p:cNvPr id="32794" name="Oval 61"/>
              <p:cNvSpPr>
                <a:spLocks noChangeArrowheads="1"/>
              </p:cNvSpPr>
              <p:nvPr/>
            </p:nvSpPr>
            <p:spPr bwMode="auto">
              <a:xfrm>
                <a:off x="4096" y="2016"/>
                <a:ext cx="96" cy="96"/>
              </a:xfrm>
              <a:prstGeom prst="ellipse">
                <a:avLst/>
              </a:prstGeom>
              <a:noFill/>
              <a:ln w="28575">
                <a:solidFill>
                  <a:srgbClr val="99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5" name="Oval 62"/>
              <p:cNvSpPr>
                <a:spLocks noChangeArrowheads="1"/>
              </p:cNvSpPr>
              <p:nvPr/>
            </p:nvSpPr>
            <p:spPr bwMode="auto">
              <a:xfrm>
                <a:off x="4128" y="2048"/>
                <a:ext cx="35" cy="35"/>
              </a:xfrm>
              <a:prstGeom prst="ellipse">
                <a:avLst/>
              </a:prstGeom>
              <a:solidFill>
                <a:srgbClr val="996600"/>
              </a:solidFill>
              <a:ln w="9525">
                <a:solidFill>
                  <a:srgbClr val="99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2782" name="Freeform 69"/>
            <p:cNvSpPr>
              <a:spLocks/>
            </p:cNvSpPr>
            <p:nvPr/>
          </p:nvSpPr>
          <p:spPr bwMode="auto">
            <a:xfrm>
              <a:off x="4168" y="1955"/>
              <a:ext cx="1341" cy="1165"/>
            </a:xfrm>
            <a:custGeom>
              <a:avLst/>
              <a:gdLst>
                <a:gd name="T0" fmla="*/ 0 w 1341"/>
                <a:gd name="T1" fmla="*/ 157 h 1165"/>
                <a:gd name="T2" fmla="*/ 200 w 1341"/>
                <a:gd name="T3" fmla="*/ 685 h 1165"/>
                <a:gd name="T4" fmla="*/ 776 w 1341"/>
                <a:gd name="T5" fmla="*/ 493 h 1165"/>
                <a:gd name="T6" fmla="*/ 968 w 1341"/>
                <a:gd name="T7" fmla="*/ 109 h 1165"/>
                <a:gd name="T8" fmla="*/ 1304 w 1341"/>
                <a:gd name="T9" fmla="*/ 61 h 1165"/>
                <a:gd name="T10" fmla="*/ 1192 w 1341"/>
                <a:gd name="T11" fmla="*/ 477 h 1165"/>
                <a:gd name="T12" fmla="*/ 1256 w 1341"/>
                <a:gd name="T13" fmla="*/ 1165 h 11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41" h="1165">
                  <a:moveTo>
                    <a:pt x="0" y="157"/>
                  </a:moveTo>
                  <a:cubicBezTo>
                    <a:pt x="35" y="244"/>
                    <a:pt x="71" y="629"/>
                    <a:pt x="200" y="685"/>
                  </a:cubicBezTo>
                  <a:cubicBezTo>
                    <a:pt x="329" y="741"/>
                    <a:pt x="648" y="589"/>
                    <a:pt x="776" y="493"/>
                  </a:cubicBezTo>
                  <a:cubicBezTo>
                    <a:pt x="904" y="397"/>
                    <a:pt x="880" y="181"/>
                    <a:pt x="968" y="109"/>
                  </a:cubicBezTo>
                  <a:cubicBezTo>
                    <a:pt x="1056" y="37"/>
                    <a:pt x="1267" y="0"/>
                    <a:pt x="1304" y="61"/>
                  </a:cubicBezTo>
                  <a:cubicBezTo>
                    <a:pt x="1341" y="122"/>
                    <a:pt x="1200" y="293"/>
                    <a:pt x="1192" y="477"/>
                  </a:cubicBezTo>
                  <a:cubicBezTo>
                    <a:pt x="1184" y="661"/>
                    <a:pt x="1243" y="1022"/>
                    <a:pt x="1256" y="1165"/>
                  </a:cubicBezTo>
                </a:path>
              </a:pathLst>
            </a:custGeom>
            <a:noFill/>
            <a:ln w="28575" cap="flat" cmpd="sng">
              <a:solidFill>
                <a:srgbClr val="9900CC"/>
              </a:solidFill>
              <a:prstDash val="lgDash"/>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83" name="Text Box 70"/>
            <p:cNvSpPr txBox="1">
              <a:spLocks noChangeArrowheads="1"/>
            </p:cNvSpPr>
            <p:nvPr/>
          </p:nvSpPr>
          <p:spPr bwMode="auto">
            <a:xfrm>
              <a:off x="4992" y="2160"/>
              <a:ext cx="47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a:solidFill>
                    <a:srgbClr val="996600"/>
                  </a:solidFill>
                </a:rPr>
                <a:t>2 A</a:t>
              </a:r>
            </a:p>
          </p:txBody>
        </p:sp>
        <p:sp>
          <p:nvSpPr>
            <p:cNvPr id="32784" name="Freeform 71"/>
            <p:cNvSpPr>
              <a:spLocks/>
            </p:cNvSpPr>
            <p:nvPr/>
          </p:nvSpPr>
          <p:spPr bwMode="auto">
            <a:xfrm>
              <a:off x="3728" y="1936"/>
              <a:ext cx="1728" cy="1488"/>
            </a:xfrm>
            <a:custGeom>
              <a:avLst/>
              <a:gdLst>
                <a:gd name="T0" fmla="*/ 1696 w 1728"/>
                <a:gd name="T1" fmla="*/ 1184 h 1488"/>
                <a:gd name="T2" fmla="*/ 1648 w 1728"/>
                <a:gd name="T3" fmla="*/ 1472 h 1488"/>
                <a:gd name="T4" fmla="*/ 1216 w 1728"/>
                <a:gd name="T5" fmla="*/ 1280 h 1488"/>
                <a:gd name="T6" fmla="*/ 1216 w 1728"/>
                <a:gd name="T7" fmla="*/ 848 h 1488"/>
                <a:gd name="T8" fmla="*/ 832 w 1728"/>
                <a:gd name="T9" fmla="*/ 800 h 1488"/>
                <a:gd name="T10" fmla="*/ 400 w 1728"/>
                <a:gd name="T11" fmla="*/ 944 h 1488"/>
                <a:gd name="T12" fmla="*/ 16 w 1728"/>
                <a:gd name="T13" fmla="*/ 368 h 1488"/>
                <a:gd name="T14" fmla="*/ 304 w 1728"/>
                <a:gd name="T15" fmla="*/ 32 h 1488"/>
                <a:gd name="T16" fmla="*/ 448 w 1728"/>
                <a:gd name="T17" fmla="*/ 176 h 148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28" h="1488">
                  <a:moveTo>
                    <a:pt x="1696" y="1184"/>
                  </a:moveTo>
                  <a:cubicBezTo>
                    <a:pt x="1712" y="1320"/>
                    <a:pt x="1728" y="1456"/>
                    <a:pt x="1648" y="1472"/>
                  </a:cubicBezTo>
                  <a:cubicBezTo>
                    <a:pt x="1568" y="1488"/>
                    <a:pt x="1288" y="1384"/>
                    <a:pt x="1216" y="1280"/>
                  </a:cubicBezTo>
                  <a:cubicBezTo>
                    <a:pt x="1144" y="1176"/>
                    <a:pt x="1280" y="928"/>
                    <a:pt x="1216" y="848"/>
                  </a:cubicBezTo>
                  <a:cubicBezTo>
                    <a:pt x="1152" y="768"/>
                    <a:pt x="968" y="784"/>
                    <a:pt x="832" y="800"/>
                  </a:cubicBezTo>
                  <a:cubicBezTo>
                    <a:pt x="696" y="816"/>
                    <a:pt x="536" y="1016"/>
                    <a:pt x="400" y="944"/>
                  </a:cubicBezTo>
                  <a:cubicBezTo>
                    <a:pt x="264" y="872"/>
                    <a:pt x="32" y="520"/>
                    <a:pt x="16" y="368"/>
                  </a:cubicBezTo>
                  <a:cubicBezTo>
                    <a:pt x="0" y="216"/>
                    <a:pt x="232" y="64"/>
                    <a:pt x="304" y="32"/>
                  </a:cubicBezTo>
                  <a:cubicBezTo>
                    <a:pt x="376" y="0"/>
                    <a:pt x="412" y="88"/>
                    <a:pt x="448" y="176"/>
                  </a:cubicBezTo>
                </a:path>
              </a:pathLst>
            </a:custGeom>
            <a:noFill/>
            <a:ln w="28575" cap="flat" cmpd="sng">
              <a:solidFill>
                <a:srgbClr val="9900CC"/>
              </a:solidFill>
              <a:prstDash val="lgDash"/>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85" name="Text Box 72"/>
            <p:cNvSpPr txBox="1">
              <a:spLocks noChangeArrowheads="1"/>
            </p:cNvSpPr>
            <p:nvPr/>
          </p:nvSpPr>
          <p:spPr bwMode="auto">
            <a:xfrm>
              <a:off x="4272" y="1920"/>
              <a:ext cx="47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a:solidFill>
                    <a:srgbClr val="996600"/>
                  </a:solidFill>
                </a:rPr>
                <a:t>1 A</a:t>
              </a:r>
            </a:p>
          </p:txBody>
        </p:sp>
        <p:grpSp>
          <p:nvGrpSpPr>
            <p:cNvPr id="32786" name="Group 75"/>
            <p:cNvGrpSpPr>
              <a:grpSpLocks/>
            </p:cNvGrpSpPr>
            <p:nvPr/>
          </p:nvGrpSpPr>
          <p:grpSpPr bwMode="auto">
            <a:xfrm>
              <a:off x="3840" y="2208"/>
              <a:ext cx="96" cy="96"/>
              <a:chOff x="3840" y="2208"/>
              <a:chExt cx="96" cy="96"/>
            </a:xfrm>
          </p:grpSpPr>
          <p:sp>
            <p:nvSpPr>
              <p:cNvPr id="32792" name="Line 73"/>
              <p:cNvSpPr>
                <a:spLocks noChangeShapeType="1"/>
              </p:cNvSpPr>
              <p:nvPr/>
            </p:nvSpPr>
            <p:spPr bwMode="auto">
              <a:xfrm>
                <a:off x="3840" y="220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93" name="Line 74"/>
              <p:cNvSpPr>
                <a:spLocks noChangeShapeType="1"/>
              </p:cNvSpPr>
              <p:nvPr/>
            </p:nvSpPr>
            <p:spPr bwMode="auto">
              <a:xfrm flipH="1">
                <a:off x="3840" y="220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2787" name="Group 76"/>
            <p:cNvGrpSpPr>
              <a:grpSpLocks/>
            </p:cNvGrpSpPr>
            <p:nvPr/>
          </p:nvGrpSpPr>
          <p:grpSpPr bwMode="auto">
            <a:xfrm>
              <a:off x="4560" y="2832"/>
              <a:ext cx="96" cy="96"/>
              <a:chOff x="3840" y="2208"/>
              <a:chExt cx="96" cy="96"/>
            </a:xfrm>
          </p:grpSpPr>
          <p:sp>
            <p:nvSpPr>
              <p:cNvPr id="32790" name="Line 77"/>
              <p:cNvSpPr>
                <a:spLocks noChangeShapeType="1"/>
              </p:cNvSpPr>
              <p:nvPr/>
            </p:nvSpPr>
            <p:spPr bwMode="auto">
              <a:xfrm>
                <a:off x="3840" y="220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91" name="Line 78"/>
              <p:cNvSpPr>
                <a:spLocks noChangeShapeType="1"/>
              </p:cNvSpPr>
              <p:nvPr/>
            </p:nvSpPr>
            <p:spPr bwMode="auto">
              <a:xfrm flipH="1">
                <a:off x="3840" y="220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2788" name="Text Box 79"/>
            <p:cNvSpPr txBox="1">
              <a:spLocks noChangeArrowheads="1"/>
            </p:cNvSpPr>
            <p:nvPr/>
          </p:nvSpPr>
          <p:spPr bwMode="auto">
            <a:xfrm>
              <a:off x="3840" y="2256"/>
              <a:ext cx="47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a:solidFill>
                    <a:srgbClr val="996600"/>
                  </a:solidFill>
                </a:rPr>
                <a:t>4 A</a:t>
              </a:r>
            </a:p>
          </p:txBody>
        </p:sp>
        <p:sp>
          <p:nvSpPr>
            <p:cNvPr id="32789" name="Text Box 80"/>
            <p:cNvSpPr txBox="1">
              <a:spLocks noChangeArrowheads="1"/>
            </p:cNvSpPr>
            <p:nvPr/>
          </p:nvSpPr>
          <p:spPr bwMode="auto">
            <a:xfrm>
              <a:off x="4464" y="2880"/>
              <a:ext cx="47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a:solidFill>
                    <a:srgbClr val="996600"/>
                  </a:solidFill>
                </a:rPr>
                <a:t>7 A</a:t>
              </a:r>
            </a:p>
          </p:txBody>
        </p:sp>
      </p:grpSp>
      <p:sp>
        <p:nvSpPr>
          <p:cNvPr id="742481" name="Text Box 81"/>
          <p:cNvSpPr txBox="1">
            <a:spLocks noChangeArrowheads="1"/>
          </p:cNvSpPr>
          <p:nvPr/>
        </p:nvSpPr>
        <p:spPr bwMode="auto">
          <a:xfrm>
            <a:off x="0" y="2743200"/>
            <a:ext cx="5867400" cy="2282825"/>
          </a:xfrm>
          <a:prstGeom prst="rect">
            <a:avLst/>
          </a:prstGeom>
          <a:solidFill>
            <a:srgbClr val="800000"/>
          </a:solidFill>
          <a:ln>
            <a:noFill/>
          </a:ln>
          <a:effectLst/>
          <a:extLs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r>
              <a:rPr lang="en-US" sz="2400"/>
              <a:t>There are currents going in and out of the screen as sketched at right.  What is the ingtegral of the magnetic field around the path sketched in purple?</a:t>
            </a:r>
          </a:p>
          <a:p>
            <a:r>
              <a:rPr lang="en-US" sz="2400"/>
              <a:t>A) </a:t>
            </a:r>
            <a:r>
              <a:rPr lang="en-US" sz="2400" i="1">
                <a:sym typeface="Symbol" pitchFamily="18" charset="2"/>
              </a:rPr>
              <a:t></a:t>
            </a:r>
            <a:r>
              <a:rPr lang="en-US" sz="2400" baseline="-25000">
                <a:sym typeface="Symbol" pitchFamily="18" charset="2"/>
              </a:rPr>
              <a:t>0</a:t>
            </a:r>
            <a:r>
              <a:rPr lang="en-US" sz="2400"/>
              <a:t>(11 A)</a:t>
            </a:r>
            <a:r>
              <a:rPr lang="en-US" sz="2400" i="1">
                <a:sym typeface="Symbol" pitchFamily="18" charset="2"/>
              </a:rPr>
              <a:t> </a:t>
            </a:r>
            <a:r>
              <a:rPr lang="en-US" sz="2400">
                <a:sym typeface="Symbol" pitchFamily="18" charset="2"/>
              </a:rPr>
              <a:t>	B) </a:t>
            </a:r>
            <a:r>
              <a:rPr lang="en-US" sz="2400" i="1">
                <a:sym typeface="Symbol" pitchFamily="18" charset="2"/>
              </a:rPr>
              <a:t></a:t>
            </a:r>
            <a:r>
              <a:rPr lang="en-US" sz="2400" baseline="-25000">
                <a:sym typeface="Symbol" pitchFamily="18" charset="2"/>
              </a:rPr>
              <a:t>0</a:t>
            </a:r>
            <a:r>
              <a:rPr lang="en-US" sz="2400"/>
              <a:t>(-11 A)</a:t>
            </a:r>
            <a:r>
              <a:rPr lang="en-US" sz="2400" i="1">
                <a:sym typeface="Symbol" pitchFamily="18" charset="2"/>
              </a:rPr>
              <a:t> </a:t>
            </a:r>
            <a:r>
              <a:rPr lang="en-US" sz="2400">
                <a:sym typeface="Symbol" pitchFamily="18" charset="2"/>
              </a:rPr>
              <a:t>	C) </a:t>
            </a:r>
            <a:r>
              <a:rPr lang="en-US" sz="2400" i="1">
                <a:sym typeface="Symbol" pitchFamily="18" charset="2"/>
              </a:rPr>
              <a:t></a:t>
            </a:r>
            <a:r>
              <a:rPr lang="en-US" sz="2400" baseline="-25000">
                <a:sym typeface="Symbol" pitchFamily="18" charset="2"/>
              </a:rPr>
              <a:t>0</a:t>
            </a:r>
            <a:r>
              <a:rPr lang="en-US" sz="2400"/>
              <a:t>(3 A)</a:t>
            </a:r>
            <a:endParaRPr lang="en-US" sz="2400" baseline="-25000">
              <a:sym typeface="Symbol" pitchFamily="18" charset="2"/>
            </a:endParaRPr>
          </a:p>
          <a:p>
            <a:r>
              <a:rPr lang="en-US" sz="2400">
                <a:sym typeface="Symbol" pitchFamily="18" charset="2"/>
              </a:rPr>
              <a:t>D) </a:t>
            </a:r>
            <a:r>
              <a:rPr lang="en-US" sz="2400" i="1">
                <a:sym typeface="Symbol" pitchFamily="18" charset="2"/>
              </a:rPr>
              <a:t></a:t>
            </a:r>
            <a:r>
              <a:rPr lang="en-US" sz="2400" baseline="-25000">
                <a:sym typeface="Symbol" pitchFamily="18" charset="2"/>
              </a:rPr>
              <a:t>0</a:t>
            </a:r>
            <a:r>
              <a:rPr lang="en-US" sz="2400"/>
              <a:t>(-3 A)</a:t>
            </a:r>
            <a:r>
              <a:rPr lang="en-US" sz="2400" i="1">
                <a:sym typeface="Symbol" pitchFamily="18" charset="2"/>
              </a:rPr>
              <a:t> </a:t>
            </a:r>
            <a:r>
              <a:rPr lang="en-US" sz="2400">
                <a:sym typeface="Symbol" pitchFamily="18" charset="2"/>
              </a:rPr>
              <a:t>	E) None of the above</a:t>
            </a:r>
          </a:p>
        </p:txBody>
      </p:sp>
      <p:sp>
        <p:nvSpPr>
          <p:cNvPr id="742482" name="Text Box 82"/>
          <p:cNvSpPr txBox="1">
            <a:spLocks noChangeArrowheads="1"/>
          </p:cNvSpPr>
          <p:nvPr/>
        </p:nvSpPr>
        <p:spPr bwMode="auto">
          <a:xfrm>
            <a:off x="0" y="5181600"/>
            <a:ext cx="6553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a:solidFill>
                  <a:srgbClr val="009900"/>
                </a:solidFill>
              </a:rPr>
              <a:t>Right hand rule causes thumb to point down</a:t>
            </a:r>
          </a:p>
          <a:p>
            <a:pPr lvl="1" eaLnBrk="1" hangingPunct="1">
              <a:buFontTx/>
              <a:buChar char="•"/>
            </a:pPr>
            <a:r>
              <a:rPr lang="en-US" sz="2400">
                <a:solidFill>
                  <a:srgbClr val="009900"/>
                </a:solidFill>
              </a:rPr>
              <a:t>Downward currents count as +, upwards as –</a:t>
            </a:r>
          </a:p>
        </p:txBody>
      </p:sp>
      <p:graphicFrame>
        <p:nvGraphicFramePr>
          <p:cNvPr id="742483" name="Object 83"/>
          <p:cNvGraphicFramePr>
            <a:graphicFrameLocks noChangeAspect="1"/>
          </p:cNvGraphicFramePr>
          <p:nvPr/>
        </p:nvGraphicFramePr>
        <p:xfrm>
          <a:off x="1557338" y="6019800"/>
          <a:ext cx="4611687" cy="615950"/>
        </p:xfrm>
        <a:graphic>
          <a:graphicData uri="http://schemas.openxmlformats.org/presentationml/2006/ole">
            <mc:AlternateContent xmlns:mc="http://schemas.openxmlformats.org/markup-compatibility/2006">
              <mc:Choice xmlns:v="urn:schemas-microsoft-com:vml" Requires="v">
                <p:oleObj name="Equation" r:id="rId5" imgW="1879600" imgH="279400" progId="Equation.DSMT4">
                  <p:embed/>
                </p:oleObj>
              </mc:Choice>
              <mc:Fallback>
                <p:oleObj name="Equation" r:id="rId5" imgW="1879600" imgH="279400" progId="Equation.DSMT4">
                  <p:embed/>
                  <p:pic>
                    <p:nvPicPr>
                      <p:cNvPr id="0" name="Object 8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57338" y="6019800"/>
                        <a:ext cx="4611687" cy="615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TextBox 1"/>
          <p:cNvSpPr txBox="1"/>
          <p:nvPr/>
        </p:nvSpPr>
        <p:spPr>
          <a:xfrm>
            <a:off x="6248400" y="5435600"/>
            <a:ext cx="2743200" cy="1323439"/>
          </a:xfrm>
          <a:prstGeom prst="rect">
            <a:avLst/>
          </a:prstGeom>
          <a:noFill/>
        </p:spPr>
        <p:txBody>
          <a:bodyPr wrap="square" rtlCol="0">
            <a:spAutoFit/>
          </a:bodyPr>
          <a:lstStyle/>
          <a:p>
            <a:r>
              <a:rPr lang="en-US" sz="1600" dirty="0">
                <a:solidFill>
                  <a:srgbClr val="FF0000"/>
                </a:solidFill>
              </a:rPr>
              <a:t>Note.  If point thumb in direction of net current and sum in direction of curled fingers, sum will be positive – B points in that direction.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42403">
                                            <p:txEl>
                                              <p:pRg st="0" end="0"/>
                                            </p:txEl>
                                          </p:spTgt>
                                        </p:tgtEl>
                                        <p:attrNameLst>
                                          <p:attrName>style.visibility</p:attrName>
                                        </p:attrNameLst>
                                      </p:cBhvr>
                                      <p:to>
                                        <p:strVal val="visible"/>
                                      </p:to>
                                    </p:set>
                                    <p:anim calcmode="lin" valueType="num">
                                      <p:cBhvr additive="base">
                                        <p:cTn id="7" dur="500" fill="hold"/>
                                        <p:tgtEl>
                                          <p:spTgt spid="7424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424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42403">
                                            <p:txEl>
                                              <p:pRg st="1" end="1"/>
                                            </p:txEl>
                                          </p:spTgt>
                                        </p:tgtEl>
                                        <p:attrNameLst>
                                          <p:attrName>style.visibility</p:attrName>
                                        </p:attrNameLst>
                                      </p:cBhvr>
                                      <p:to>
                                        <p:strVal val="visible"/>
                                      </p:to>
                                    </p:set>
                                    <p:anim calcmode="lin" valueType="num">
                                      <p:cBhvr additive="base">
                                        <p:cTn id="13" dur="500" fill="hold"/>
                                        <p:tgtEl>
                                          <p:spTgt spid="74240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4240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742403">
                                            <p:txEl>
                                              <p:pRg st="2" end="2"/>
                                            </p:txEl>
                                          </p:spTgt>
                                        </p:tgtEl>
                                        <p:attrNameLst>
                                          <p:attrName>style.visibility</p:attrName>
                                        </p:attrNameLst>
                                      </p:cBhvr>
                                      <p:to>
                                        <p:strVal val="visible"/>
                                      </p:to>
                                    </p:set>
                                    <p:anim calcmode="lin" valueType="num">
                                      <p:cBhvr additive="base">
                                        <p:cTn id="17" dur="500" fill="hold"/>
                                        <p:tgtEl>
                                          <p:spTgt spid="74240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74240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742403">
                                            <p:txEl>
                                              <p:pRg st="3" end="3"/>
                                            </p:txEl>
                                          </p:spTgt>
                                        </p:tgtEl>
                                        <p:attrNameLst>
                                          <p:attrName>style.visibility</p:attrName>
                                        </p:attrNameLst>
                                      </p:cBhvr>
                                      <p:to>
                                        <p:strVal val="visible"/>
                                      </p:to>
                                    </p:set>
                                    <p:anim calcmode="lin" valueType="num">
                                      <p:cBhvr additive="base">
                                        <p:cTn id="21" dur="500" fill="hold"/>
                                        <p:tgtEl>
                                          <p:spTgt spid="742403">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74240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742403">
                                            <p:txEl>
                                              <p:pRg st="4" end="4"/>
                                            </p:txEl>
                                          </p:spTgt>
                                        </p:tgtEl>
                                        <p:attrNameLst>
                                          <p:attrName>style.visibility</p:attrName>
                                        </p:attrNameLst>
                                      </p:cBhvr>
                                      <p:to>
                                        <p:strVal val="visible"/>
                                      </p:to>
                                    </p:set>
                                    <p:anim calcmode="lin" valueType="num">
                                      <p:cBhvr additive="base">
                                        <p:cTn id="27" dur="500" fill="hold"/>
                                        <p:tgtEl>
                                          <p:spTgt spid="742403">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74240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2" fill="hold" nodeType="clickEffect">
                                  <p:stCondLst>
                                    <p:cond delay="0"/>
                                  </p:stCondLst>
                                  <p:childTnLst>
                                    <p:set>
                                      <p:cBhvr>
                                        <p:cTn id="32" dur="1" fill="hold">
                                          <p:stCondLst>
                                            <p:cond delay="0"/>
                                          </p:stCondLst>
                                        </p:cTn>
                                        <p:tgtEl>
                                          <p:spTgt spid="742485"/>
                                        </p:tgtEl>
                                        <p:attrNameLst>
                                          <p:attrName>style.visibility</p:attrName>
                                        </p:attrNameLst>
                                      </p:cBhvr>
                                      <p:to>
                                        <p:strVal val="visible"/>
                                      </p:to>
                                    </p:set>
                                    <p:anim calcmode="lin" valueType="num">
                                      <p:cBhvr additive="base">
                                        <p:cTn id="33" dur="500" fill="hold"/>
                                        <p:tgtEl>
                                          <p:spTgt spid="742485"/>
                                        </p:tgtEl>
                                        <p:attrNameLst>
                                          <p:attrName>ppt_x</p:attrName>
                                        </p:attrNameLst>
                                      </p:cBhvr>
                                      <p:tavLst>
                                        <p:tav tm="0">
                                          <p:val>
                                            <p:strVal val="1+#ppt_w/2"/>
                                          </p:val>
                                        </p:tav>
                                        <p:tav tm="100000">
                                          <p:val>
                                            <p:strVal val="#ppt_x"/>
                                          </p:val>
                                        </p:tav>
                                      </p:tavLst>
                                    </p:anim>
                                    <p:anim calcmode="lin" valueType="num">
                                      <p:cBhvr additive="base">
                                        <p:cTn id="34" dur="500" fill="hold"/>
                                        <p:tgtEl>
                                          <p:spTgt spid="742485"/>
                                        </p:tgtEl>
                                        <p:attrNameLst>
                                          <p:attrName>ppt_y</p:attrName>
                                        </p:attrNameLst>
                                      </p:cBhvr>
                                      <p:tavLst>
                                        <p:tav tm="0">
                                          <p:val>
                                            <p:strVal val="#ppt_y"/>
                                          </p:val>
                                        </p:tav>
                                        <p:tav tm="100000">
                                          <p:val>
                                            <p:strVal val="#ppt_y"/>
                                          </p:val>
                                        </p:tav>
                                      </p:tavLst>
                                    </p:anim>
                                  </p:childTnLst>
                                </p:cTn>
                              </p:par>
                            </p:childTnLst>
                          </p:cTn>
                        </p:par>
                        <p:par>
                          <p:cTn id="35" fill="hold" nodeType="afterGroup">
                            <p:stCondLst>
                              <p:cond delay="500"/>
                            </p:stCondLst>
                            <p:childTnLst>
                              <p:par>
                                <p:cTn id="36" presetID="23" presetClass="entr" presetSubtype="16" fill="hold" grpId="0" nodeType="afterEffect">
                                  <p:stCondLst>
                                    <p:cond delay="0"/>
                                  </p:stCondLst>
                                  <p:childTnLst>
                                    <p:set>
                                      <p:cBhvr>
                                        <p:cTn id="37" dur="1" fill="hold">
                                          <p:stCondLst>
                                            <p:cond delay="0"/>
                                          </p:stCondLst>
                                        </p:cTn>
                                        <p:tgtEl>
                                          <p:spTgt spid="742481"/>
                                        </p:tgtEl>
                                        <p:attrNameLst>
                                          <p:attrName>style.visibility</p:attrName>
                                        </p:attrNameLst>
                                      </p:cBhvr>
                                      <p:to>
                                        <p:strVal val="visible"/>
                                      </p:to>
                                    </p:set>
                                    <p:anim calcmode="lin" valueType="num">
                                      <p:cBhvr>
                                        <p:cTn id="38" dur="500" fill="hold"/>
                                        <p:tgtEl>
                                          <p:spTgt spid="742481"/>
                                        </p:tgtEl>
                                        <p:attrNameLst>
                                          <p:attrName>ppt_w</p:attrName>
                                        </p:attrNameLst>
                                      </p:cBhvr>
                                      <p:tavLst>
                                        <p:tav tm="0">
                                          <p:val>
                                            <p:fltVal val="0"/>
                                          </p:val>
                                        </p:tav>
                                        <p:tav tm="100000">
                                          <p:val>
                                            <p:strVal val="#ppt_w"/>
                                          </p:val>
                                        </p:tav>
                                      </p:tavLst>
                                    </p:anim>
                                    <p:anim calcmode="lin" valueType="num">
                                      <p:cBhvr>
                                        <p:cTn id="39" dur="500" fill="hold"/>
                                        <p:tgtEl>
                                          <p:spTgt spid="742481"/>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36"/>
                                            </p:cond>
                                          </p:stCondLst>
                                          <p:endCondLst>
                                            <p:cond evt="onStopAudio" delay="0">
                                              <p:tgtEl>
                                                <p:sldTgt/>
                                              </p:tgtEl>
                                            </p:cond>
                                          </p:endCondLst>
                                        </p:cTn>
                                        <p:tgtEl>
                                          <p:sndTgt r:embed="rId2" name="camera.wav"/>
                                        </p:tgtEl>
                                      </p:cMediaNode>
                                    </p:audio>
                                  </p:sub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742482">
                                            <p:txEl>
                                              <p:pRg st="0" end="0"/>
                                            </p:txEl>
                                          </p:spTgt>
                                        </p:tgtEl>
                                        <p:attrNameLst>
                                          <p:attrName>style.visibility</p:attrName>
                                        </p:attrNameLst>
                                      </p:cBhvr>
                                      <p:to>
                                        <p:strVal val="visible"/>
                                      </p:to>
                                    </p:set>
                                    <p:anim calcmode="lin" valueType="num">
                                      <p:cBhvr additive="base">
                                        <p:cTn id="44" dur="500" fill="hold"/>
                                        <p:tgtEl>
                                          <p:spTgt spid="742482">
                                            <p:txEl>
                                              <p:pRg st="0" end="0"/>
                                            </p:txEl>
                                          </p:spTgt>
                                        </p:tgtEl>
                                        <p:attrNameLst>
                                          <p:attrName>ppt_x</p:attrName>
                                        </p:attrNameLst>
                                      </p:cBhvr>
                                      <p:tavLst>
                                        <p:tav tm="0">
                                          <p:val>
                                            <p:strVal val="0-#ppt_w/2"/>
                                          </p:val>
                                        </p:tav>
                                        <p:tav tm="100000">
                                          <p:val>
                                            <p:strVal val="#ppt_x"/>
                                          </p:val>
                                        </p:tav>
                                      </p:tavLst>
                                    </p:anim>
                                    <p:anim calcmode="lin" valueType="num">
                                      <p:cBhvr additive="base">
                                        <p:cTn id="45" dur="500" fill="hold"/>
                                        <p:tgtEl>
                                          <p:spTgt spid="742482">
                                            <p:txEl>
                                              <p:pRg st="0" end="0"/>
                                            </p:txEl>
                                          </p:spTgt>
                                        </p:tgtEl>
                                        <p:attrNameLst>
                                          <p:attrName>ppt_y</p:attrName>
                                        </p:attrNameLst>
                                      </p:cBhvr>
                                      <p:tavLst>
                                        <p:tav tm="0">
                                          <p:val>
                                            <p:strVal val="#ppt_y"/>
                                          </p:val>
                                        </p:tav>
                                        <p:tav tm="100000">
                                          <p:val>
                                            <p:strVal val="#ppt_y"/>
                                          </p:val>
                                        </p:tav>
                                      </p:tavLst>
                                    </p:anim>
                                  </p:childTnLst>
                                </p:cTn>
                              </p:par>
                              <p:par>
                                <p:cTn id="46" presetID="2" presetClass="entr" presetSubtype="8" fill="hold" grpId="0" nodeType="withEffect">
                                  <p:stCondLst>
                                    <p:cond delay="0"/>
                                  </p:stCondLst>
                                  <p:childTnLst>
                                    <p:set>
                                      <p:cBhvr>
                                        <p:cTn id="47" dur="1" fill="hold">
                                          <p:stCondLst>
                                            <p:cond delay="0"/>
                                          </p:stCondLst>
                                        </p:cTn>
                                        <p:tgtEl>
                                          <p:spTgt spid="742482">
                                            <p:txEl>
                                              <p:pRg st="1" end="1"/>
                                            </p:txEl>
                                          </p:spTgt>
                                        </p:tgtEl>
                                        <p:attrNameLst>
                                          <p:attrName>style.visibility</p:attrName>
                                        </p:attrNameLst>
                                      </p:cBhvr>
                                      <p:to>
                                        <p:strVal val="visible"/>
                                      </p:to>
                                    </p:set>
                                    <p:anim calcmode="lin" valueType="num">
                                      <p:cBhvr additive="base">
                                        <p:cTn id="48" dur="500" fill="hold"/>
                                        <p:tgtEl>
                                          <p:spTgt spid="742482">
                                            <p:txEl>
                                              <p:pRg st="1" end="1"/>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74248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nodeType="clickEffect">
                                  <p:stCondLst>
                                    <p:cond delay="0"/>
                                  </p:stCondLst>
                                  <p:childTnLst>
                                    <p:set>
                                      <p:cBhvr>
                                        <p:cTn id="53" dur="1" fill="hold">
                                          <p:stCondLst>
                                            <p:cond delay="0"/>
                                          </p:stCondLst>
                                        </p:cTn>
                                        <p:tgtEl>
                                          <p:spTgt spid="742483"/>
                                        </p:tgtEl>
                                        <p:attrNameLst>
                                          <p:attrName>style.visibility</p:attrName>
                                        </p:attrNameLst>
                                      </p:cBhvr>
                                      <p:to>
                                        <p:strVal val="visible"/>
                                      </p:to>
                                    </p:set>
                                    <p:animEffect transition="in" filter="wipe(left)">
                                      <p:cBhvr>
                                        <p:cTn id="54" dur="500"/>
                                        <p:tgtEl>
                                          <p:spTgt spid="742483"/>
                                        </p:tgtEl>
                                      </p:cBhvr>
                                    </p:animEffec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2403" grpId="0" build="p"/>
      <p:bldP spid="742481" grpId="0" animBg="1" autoUpdateAnimBg="0"/>
      <p:bldP spid="742482" grpId="0" build="p"/>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43470" name="Group 46"/>
          <p:cNvGrpSpPr>
            <a:grpSpLocks/>
          </p:cNvGrpSpPr>
          <p:nvPr/>
        </p:nvGrpSpPr>
        <p:grpSpPr bwMode="auto">
          <a:xfrm>
            <a:off x="914400" y="2971800"/>
            <a:ext cx="3659188" cy="1524000"/>
            <a:chOff x="576" y="2064"/>
            <a:chExt cx="2305" cy="960"/>
          </a:xfrm>
        </p:grpSpPr>
        <p:sp>
          <p:nvSpPr>
            <p:cNvPr id="33885" name="Arc 37"/>
            <p:cNvSpPr>
              <a:spLocks/>
            </p:cNvSpPr>
            <p:nvPr/>
          </p:nvSpPr>
          <p:spPr bwMode="auto">
            <a:xfrm rot="10800000">
              <a:off x="576" y="2064"/>
              <a:ext cx="289" cy="960"/>
            </a:xfrm>
            <a:custGeom>
              <a:avLst/>
              <a:gdLst>
                <a:gd name="T0" fmla="*/ 0 w 21675"/>
                <a:gd name="T1" fmla="*/ 0 h 43200"/>
                <a:gd name="T2" fmla="*/ 0 w 21675"/>
                <a:gd name="T3" fmla="*/ 0 h 43200"/>
                <a:gd name="T4" fmla="*/ 0 w 21675"/>
                <a:gd name="T5" fmla="*/ 0 h 43200"/>
                <a:gd name="T6" fmla="*/ 0 60000 65536"/>
                <a:gd name="T7" fmla="*/ 0 60000 65536"/>
                <a:gd name="T8" fmla="*/ 0 60000 65536"/>
              </a:gdLst>
              <a:ahLst/>
              <a:cxnLst>
                <a:cxn ang="T6">
                  <a:pos x="T0" y="T1"/>
                </a:cxn>
                <a:cxn ang="T7">
                  <a:pos x="T2" y="T3"/>
                </a:cxn>
                <a:cxn ang="T8">
                  <a:pos x="T4" y="T5"/>
                </a:cxn>
              </a:cxnLst>
              <a:rect l="0" t="0" r="r" b="b"/>
              <a:pathLst>
                <a:path w="21675" h="43200" fill="none" extrusionOk="0">
                  <a:moveTo>
                    <a:pt x="74" y="0"/>
                  </a:moveTo>
                  <a:cubicBezTo>
                    <a:pt x="12004" y="0"/>
                    <a:pt x="21675" y="9670"/>
                    <a:pt x="21675" y="21600"/>
                  </a:cubicBezTo>
                  <a:cubicBezTo>
                    <a:pt x="21675" y="33529"/>
                    <a:pt x="12004" y="43200"/>
                    <a:pt x="75" y="43200"/>
                  </a:cubicBezTo>
                  <a:cubicBezTo>
                    <a:pt x="50" y="43200"/>
                    <a:pt x="25" y="43199"/>
                    <a:pt x="0" y="43199"/>
                  </a:cubicBezTo>
                </a:path>
                <a:path w="21675" h="43200" stroke="0" extrusionOk="0">
                  <a:moveTo>
                    <a:pt x="74" y="0"/>
                  </a:moveTo>
                  <a:cubicBezTo>
                    <a:pt x="12004" y="0"/>
                    <a:pt x="21675" y="9670"/>
                    <a:pt x="21675" y="21600"/>
                  </a:cubicBezTo>
                  <a:cubicBezTo>
                    <a:pt x="21675" y="33529"/>
                    <a:pt x="12004" y="43200"/>
                    <a:pt x="75" y="43200"/>
                  </a:cubicBezTo>
                  <a:cubicBezTo>
                    <a:pt x="50" y="43200"/>
                    <a:pt x="25" y="43199"/>
                    <a:pt x="0" y="43199"/>
                  </a:cubicBezTo>
                  <a:lnTo>
                    <a:pt x="75" y="21600"/>
                  </a:lnTo>
                  <a:lnTo>
                    <a:pt x="74"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86" name="Arc 39"/>
            <p:cNvSpPr>
              <a:spLocks/>
            </p:cNvSpPr>
            <p:nvPr/>
          </p:nvSpPr>
          <p:spPr bwMode="auto">
            <a:xfrm rot="10800000">
              <a:off x="1248" y="2064"/>
              <a:ext cx="289" cy="960"/>
            </a:xfrm>
            <a:custGeom>
              <a:avLst/>
              <a:gdLst>
                <a:gd name="T0" fmla="*/ 0 w 21675"/>
                <a:gd name="T1" fmla="*/ 0 h 43200"/>
                <a:gd name="T2" fmla="*/ 0 w 21675"/>
                <a:gd name="T3" fmla="*/ 0 h 43200"/>
                <a:gd name="T4" fmla="*/ 0 w 21675"/>
                <a:gd name="T5" fmla="*/ 0 h 43200"/>
                <a:gd name="T6" fmla="*/ 0 60000 65536"/>
                <a:gd name="T7" fmla="*/ 0 60000 65536"/>
                <a:gd name="T8" fmla="*/ 0 60000 65536"/>
              </a:gdLst>
              <a:ahLst/>
              <a:cxnLst>
                <a:cxn ang="T6">
                  <a:pos x="T0" y="T1"/>
                </a:cxn>
                <a:cxn ang="T7">
                  <a:pos x="T2" y="T3"/>
                </a:cxn>
                <a:cxn ang="T8">
                  <a:pos x="T4" y="T5"/>
                </a:cxn>
              </a:cxnLst>
              <a:rect l="0" t="0" r="r" b="b"/>
              <a:pathLst>
                <a:path w="21675" h="43200" fill="none" extrusionOk="0">
                  <a:moveTo>
                    <a:pt x="74" y="0"/>
                  </a:moveTo>
                  <a:cubicBezTo>
                    <a:pt x="12004" y="0"/>
                    <a:pt x="21675" y="9670"/>
                    <a:pt x="21675" y="21600"/>
                  </a:cubicBezTo>
                  <a:cubicBezTo>
                    <a:pt x="21675" y="33529"/>
                    <a:pt x="12004" y="43200"/>
                    <a:pt x="75" y="43200"/>
                  </a:cubicBezTo>
                  <a:cubicBezTo>
                    <a:pt x="50" y="43200"/>
                    <a:pt x="25" y="43199"/>
                    <a:pt x="0" y="43199"/>
                  </a:cubicBezTo>
                </a:path>
                <a:path w="21675" h="43200" stroke="0" extrusionOk="0">
                  <a:moveTo>
                    <a:pt x="74" y="0"/>
                  </a:moveTo>
                  <a:cubicBezTo>
                    <a:pt x="12004" y="0"/>
                    <a:pt x="21675" y="9670"/>
                    <a:pt x="21675" y="21600"/>
                  </a:cubicBezTo>
                  <a:cubicBezTo>
                    <a:pt x="21675" y="33529"/>
                    <a:pt x="12004" y="43200"/>
                    <a:pt x="75" y="43200"/>
                  </a:cubicBezTo>
                  <a:cubicBezTo>
                    <a:pt x="50" y="43200"/>
                    <a:pt x="25" y="43199"/>
                    <a:pt x="0" y="43199"/>
                  </a:cubicBezTo>
                  <a:lnTo>
                    <a:pt x="75" y="21600"/>
                  </a:lnTo>
                  <a:lnTo>
                    <a:pt x="74"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87" name="Arc 41"/>
            <p:cNvSpPr>
              <a:spLocks/>
            </p:cNvSpPr>
            <p:nvPr/>
          </p:nvSpPr>
          <p:spPr bwMode="auto">
            <a:xfrm rot="10800000">
              <a:off x="1920" y="2064"/>
              <a:ext cx="289" cy="960"/>
            </a:xfrm>
            <a:custGeom>
              <a:avLst/>
              <a:gdLst>
                <a:gd name="T0" fmla="*/ 0 w 21675"/>
                <a:gd name="T1" fmla="*/ 0 h 43200"/>
                <a:gd name="T2" fmla="*/ 0 w 21675"/>
                <a:gd name="T3" fmla="*/ 0 h 43200"/>
                <a:gd name="T4" fmla="*/ 0 w 21675"/>
                <a:gd name="T5" fmla="*/ 0 h 43200"/>
                <a:gd name="T6" fmla="*/ 0 60000 65536"/>
                <a:gd name="T7" fmla="*/ 0 60000 65536"/>
                <a:gd name="T8" fmla="*/ 0 60000 65536"/>
              </a:gdLst>
              <a:ahLst/>
              <a:cxnLst>
                <a:cxn ang="T6">
                  <a:pos x="T0" y="T1"/>
                </a:cxn>
                <a:cxn ang="T7">
                  <a:pos x="T2" y="T3"/>
                </a:cxn>
                <a:cxn ang="T8">
                  <a:pos x="T4" y="T5"/>
                </a:cxn>
              </a:cxnLst>
              <a:rect l="0" t="0" r="r" b="b"/>
              <a:pathLst>
                <a:path w="21675" h="43200" fill="none" extrusionOk="0">
                  <a:moveTo>
                    <a:pt x="74" y="0"/>
                  </a:moveTo>
                  <a:cubicBezTo>
                    <a:pt x="12004" y="0"/>
                    <a:pt x="21675" y="9670"/>
                    <a:pt x="21675" y="21600"/>
                  </a:cubicBezTo>
                  <a:cubicBezTo>
                    <a:pt x="21675" y="33529"/>
                    <a:pt x="12004" y="43200"/>
                    <a:pt x="75" y="43200"/>
                  </a:cubicBezTo>
                  <a:cubicBezTo>
                    <a:pt x="50" y="43200"/>
                    <a:pt x="25" y="43199"/>
                    <a:pt x="0" y="43199"/>
                  </a:cubicBezTo>
                </a:path>
                <a:path w="21675" h="43200" stroke="0" extrusionOk="0">
                  <a:moveTo>
                    <a:pt x="74" y="0"/>
                  </a:moveTo>
                  <a:cubicBezTo>
                    <a:pt x="12004" y="0"/>
                    <a:pt x="21675" y="9670"/>
                    <a:pt x="21675" y="21600"/>
                  </a:cubicBezTo>
                  <a:cubicBezTo>
                    <a:pt x="21675" y="33529"/>
                    <a:pt x="12004" y="43200"/>
                    <a:pt x="75" y="43200"/>
                  </a:cubicBezTo>
                  <a:cubicBezTo>
                    <a:pt x="50" y="43200"/>
                    <a:pt x="25" y="43199"/>
                    <a:pt x="0" y="43199"/>
                  </a:cubicBezTo>
                  <a:lnTo>
                    <a:pt x="75" y="21600"/>
                  </a:lnTo>
                  <a:lnTo>
                    <a:pt x="74"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88" name="Arc 43"/>
            <p:cNvSpPr>
              <a:spLocks/>
            </p:cNvSpPr>
            <p:nvPr/>
          </p:nvSpPr>
          <p:spPr bwMode="auto">
            <a:xfrm rot="10800000">
              <a:off x="2592" y="2064"/>
              <a:ext cx="289" cy="960"/>
            </a:xfrm>
            <a:custGeom>
              <a:avLst/>
              <a:gdLst>
                <a:gd name="T0" fmla="*/ 0 w 21675"/>
                <a:gd name="T1" fmla="*/ 0 h 43200"/>
                <a:gd name="T2" fmla="*/ 0 w 21675"/>
                <a:gd name="T3" fmla="*/ 0 h 43200"/>
                <a:gd name="T4" fmla="*/ 0 w 21675"/>
                <a:gd name="T5" fmla="*/ 0 h 43200"/>
                <a:gd name="T6" fmla="*/ 0 60000 65536"/>
                <a:gd name="T7" fmla="*/ 0 60000 65536"/>
                <a:gd name="T8" fmla="*/ 0 60000 65536"/>
              </a:gdLst>
              <a:ahLst/>
              <a:cxnLst>
                <a:cxn ang="T6">
                  <a:pos x="T0" y="T1"/>
                </a:cxn>
                <a:cxn ang="T7">
                  <a:pos x="T2" y="T3"/>
                </a:cxn>
                <a:cxn ang="T8">
                  <a:pos x="T4" y="T5"/>
                </a:cxn>
              </a:cxnLst>
              <a:rect l="0" t="0" r="r" b="b"/>
              <a:pathLst>
                <a:path w="21675" h="43200" fill="none" extrusionOk="0">
                  <a:moveTo>
                    <a:pt x="74" y="0"/>
                  </a:moveTo>
                  <a:cubicBezTo>
                    <a:pt x="12004" y="0"/>
                    <a:pt x="21675" y="9670"/>
                    <a:pt x="21675" y="21600"/>
                  </a:cubicBezTo>
                  <a:cubicBezTo>
                    <a:pt x="21675" y="33529"/>
                    <a:pt x="12004" y="43200"/>
                    <a:pt x="75" y="43200"/>
                  </a:cubicBezTo>
                  <a:cubicBezTo>
                    <a:pt x="50" y="43200"/>
                    <a:pt x="25" y="43199"/>
                    <a:pt x="0" y="43199"/>
                  </a:cubicBezTo>
                </a:path>
                <a:path w="21675" h="43200" stroke="0" extrusionOk="0">
                  <a:moveTo>
                    <a:pt x="74" y="0"/>
                  </a:moveTo>
                  <a:cubicBezTo>
                    <a:pt x="12004" y="0"/>
                    <a:pt x="21675" y="9670"/>
                    <a:pt x="21675" y="21600"/>
                  </a:cubicBezTo>
                  <a:cubicBezTo>
                    <a:pt x="21675" y="33529"/>
                    <a:pt x="12004" y="43200"/>
                    <a:pt x="75" y="43200"/>
                  </a:cubicBezTo>
                  <a:cubicBezTo>
                    <a:pt x="50" y="43200"/>
                    <a:pt x="25" y="43199"/>
                    <a:pt x="0" y="43199"/>
                  </a:cubicBezTo>
                  <a:lnTo>
                    <a:pt x="75" y="21600"/>
                  </a:lnTo>
                  <a:lnTo>
                    <a:pt x="74"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3795" name="Text Box 2"/>
          <p:cNvSpPr txBox="1">
            <a:spLocks noChangeArrowheads="1"/>
          </p:cNvSpPr>
          <p:nvPr/>
        </p:nvSpPr>
        <p:spPr bwMode="auto">
          <a:xfrm>
            <a:off x="152400" y="0"/>
            <a:ext cx="899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algn="ctr"/>
            <a:r>
              <a:rPr lang="en-US" sz="4400">
                <a:solidFill>
                  <a:schemeClr val="tx1"/>
                </a:solidFill>
              </a:rPr>
              <a:t>Using Ampere’s Law</a:t>
            </a:r>
          </a:p>
        </p:txBody>
      </p:sp>
      <p:sp>
        <p:nvSpPr>
          <p:cNvPr id="743427" name="Text Box 3"/>
          <p:cNvSpPr txBox="1">
            <a:spLocks noChangeArrowheads="1"/>
          </p:cNvSpPr>
          <p:nvPr/>
        </p:nvSpPr>
        <p:spPr bwMode="auto">
          <a:xfrm>
            <a:off x="0" y="762000"/>
            <a:ext cx="8915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a:solidFill>
                  <a:srgbClr val="FF0000"/>
                </a:solidFill>
              </a:rPr>
              <a:t>Ampere’s Law can be used – rarely – to calculate magnetic fields</a:t>
            </a:r>
          </a:p>
          <a:p>
            <a:pPr eaLnBrk="1" hangingPunct="1">
              <a:buFontTx/>
              <a:buChar char="•"/>
            </a:pPr>
            <a:r>
              <a:rPr lang="en-US" sz="2400">
                <a:solidFill>
                  <a:srgbClr val="FF0000"/>
                </a:solidFill>
              </a:rPr>
              <a:t>Need lots of symmetry – usually cylindrical</a:t>
            </a:r>
          </a:p>
        </p:txBody>
      </p:sp>
      <p:sp>
        <p:nvSpPr>
          <p:cNvPr id="743459" name="Text Box 35"/>
          <p:cNvSpPr txBox="1">
            <a:spLocks noChangeArrowheads="1"/>
          </p:cNvSpPr>
          <p:nvPr/>
        </p:nvSpPr>
        <p:spPr bwMode="auto">
          <a:xfrm>
            <a:off x="0" y="1708150"/>
            <a:ext cx="6172200" cy="1187450"/>
          </a:xfrm>
          <a:prstGeom prst="rect">
            <a:avLst/>
          </a:prstGeom>
          <a:solidFill>
            <a:schemeClr val="bg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algn="ctr"/>
            <a:r>
              <a:rPr lang="en-US" sz="2400" b="1">
                <a:sym typeface="Symbol" pitchFamily="18" charset="2"/>
              </a:rPr>
              <a:t>A wire of radius </a:t>
            </a:r>
            <a:r>
              <a:rPr lang="en-US" sz="2400" b="1" i="1">
                <a:sym typeface="Symbol" pitchFamily="18" charset="2"/>
              </a:rPr>
              <a:t>a</a:t>
            </a:r>
            <a:r>
              <a:rPr lang="en-US" sz="2400" b="1">
                <a:sym typeface="Symbol" pitchFamily="18" charset="2"/>
              </a:rPr>
              <a:t> has total current </a:t>
            </a:r>
            <a:r>
              <a:rPr lang="en-US" sz="2400" b="1" i="1">
                <a:sym typeface="Symbol" pitchFamily="18" charset="2"/>
              </a:rPr>
              <a:t>I</a:t>
            </a:r>
            <a:r>
              <a:rPr lang="en-US" sz="2400" b="1">
                <a:sym typeface="Symbol" pitchFamily="18" charset="2"/>
              </a:rPr>
              <a:t> distribu-ted uniformly across its cross-sectional area.  Find the magnetic field everywhere.</a:t>
            </a:r>
          </a:p>
        </p:txBody>
      </p:sp>
      <p:grpSp>
        <p:nvGrpSpPr>
          <p:cNvPr id="743474" name="Group 50"/>
          <p:cNvGrpSpPr>
            <a:grpSpLocks/>
          </p:cNvGrpSpPr>
          <p:nvPr/>
        </p:nvGrpSpPr>
        <p:grpSpPr bwMode="auto">
          <a:xfrm>
            <a:off x="228600" y="3124200"/>
            <a:ext cx="5791200" cy="914400"/>
            <a:chOff x="144" y="2160"/>
            <a:chExt cx="3648" cy="576"/>
          </a:xfrm>
        </p:grpSpPr>
        <p:sp>
          <p:nvSpPr>
            <p:cNvPr id="33880" name="Line 34"/>
            <p:cNvSpPr>
              <a:spLocks noChangeShapeType="1"/>
            </p:cNvSpPr>
            <p:nvPr/>
          </p:nvSpPr>
          <p:spPr bwMode="auto">
            <a:xfrm>
              <a:off x="3312" y="2496"/>
              <a:ext cx="480" cy="0"/>
            </a:xfrm>
            <a:prstGeom prst="line">
              <a:avLst/>
            </a:prstGeom>
            <a:noFill/>
            <a:ln w="28575">
              <a:solidFill>
                <a:srgbClr val="99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3456" name="AutoShape 32"/>
            <p:cNvSpPr>
              <a:spLocks noChangeArrowheads="1"/>
            </p:cNvSpPr>
            <p:nvPr/>
          </p:nvSpPr>
          <p:spPr bwMode="auto">
            <a:xfrm rot="-5400000">
              <a:off x="1704" y="1032"/>
              <a:ext cx="480" cy="2928"/>
            </a:xfrm>
            <a:prstGeom prst="can">
              <a:avLst>
                <a:gd name="adj" fmla="val 56594"/>
              </a:avLst>
            </a:prstGeom>
            <a:gradFill rotWithShape="1">
              <a:gsLst>
                <a:gs pos="0">
                  <a:schemeClr val="folHlink">
                    <a:gamma/>
                    <a:shade val="46275"/>
                    <a:invGamma/>
                  </a:schemeClr>
                </a:gs>
                <a:gs pos="50000">
                  <a:schemeClr val="folHlink"/>
                </a:gs>
                <a:gs pos="100000">
                  <a:schemeClr val="folHlink">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33882" name="Line 33"/>
            <p:cNvSpPr>
              <a:spLocks noChangeShapeType="1"/>
            </p:cNvSpPr>
            <p:nvPr/>
          </p:nvSpPr>
          <p:spPr bwMode="auto">
            <a:xfrm>
              <a:off x="144" y="2496"/>
              <a:ext cx="480" cy="0"/>
            </a:xfrm>
            <a:prstGeom prst="line">
              <a:avLst/>
            </a:prstGeom>
            <a:noFill/>
            <a:ln w="28575">
              <a:solidFill>
                <a:srgbClr val="99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83" name="Text Box 48"/>
            <p:cNvSpPr txBox="1">
              <a:spLocks noChangeArrowheads="1"/>
            </p:cNvSpPr>
            <p:nvPr/>
          </p:nvSpPr>
          <p:spPr bwMode="auto">
            <a:xfrm>
              <a:off x="144" y="2160"/>
              <a:ext cx="2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rgbClr val="996600"/>
                  </a:solidFill>
                </a:rPr>
                <a:t>I</a:t>
              </a:r>
            </a:p>
          </p:txBody>
        </p:sp>
        <p:sp>
          <p:nvSpPr>
            <p:cNvPr id="33884" name="Text Box 49"/>
            <p:cNvSpPr txBox="1">
              <a:spLocks noChangeArrowheads="1"/>
            </p:cNvSpPr>
            <p:nvPr/>
          </p:nvSpPr>
          <p:spPr bwMode="auto">
            <a:xfrm>
              <a:off x="3456" y="2160"/>
              <a:ext cx="2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rgbClr val="996600"/>
                  </a:solidFill>
                </a:rPr>
                <a:t>I</a:t>
              </a:r>
            </a:p>
          </p:txBody>
        </p:sp>
      </p:grpSp>
      <p:grpSp>
        <p:nvGrpSpPr>
          <p:cNvPr id="743471" name="Group 47"/>
          <p:cNvGrpSpPr>
            <a:grpSpLocks/>
          </p:cNvGrpSpPr>
          <p:nvPr/>
        </p:nvGrpSpPr>
        <p:grpSpPr bwMode="auto">
          <a:xfrm>
            <a:off x="1370013" y="2974975"/>
            <a:ext cx="3659187" cy="1524000"/>
            <a:chOff x="863" y="2066"/>
            <a:chExt cx="2305" cy="960"/>
          </a:xfrm>
        </p:grpSpPr>
        <p:sp>
          <p:nvSpPr>
            <p:cNvPr id="33876" name="Arc 36"/>
            <p:cNvSpPr>
              <a:spLocks/>
            </p:cNvSpPr>
            <p:nvPr/>
          </p:nvSpPr>
          <p:spPr bwMode="auto">
            <a:xfrm>
              <a:off x="863" y="2066"/>
              <a:ext cx="289" cy="960"/>
            </a:xfrm>
            <a:custGeom>
              <a:avLst/>
              <a:gdLst>
                <a:gd name="T0" fmla="*/ 0 w 21675"/>
                <a:gd name="T1" fmla="*/ 0 h 43200"/>
                <a:gd name="T2" fmla="*/ 0 w 21675"/>
                <a:gd name="T3" fmla="*/ 0 h 43200"/>
                <a:gd name="T4" fmla="*/ 0 w 21675"/>
                <a:gd name="T5" fmla="*/ 0 h 43200"/>
                <a:gd name="T6" fmla="*/ 0 60000 65536"/>
                <a:gd name="T7" fmla="*/ 0 60000 65536"/>
                <a:gd name="T8" fmla="*/ 0 60000 65536"/>
              </a:gdLst>
              <a:ahLst/>
              <a:cxnLst>
                <a:cxn ang="T6">
                  <a:pos x="T0" y="T1"/>
                </a:cxn>
                <a:cxn ang="T7">
                  <a:pos x="T2" y="T3"/>
                </a:cxn>
                <a:cxn ang="T8">
                  <a:pos x="T4" y="T5"/>
                </a:cxn>
              </a:cxnLst>
              <a:rect l="0" t="0" r="r" b="b"/>
              <a:pathLst>
                <a:path w="21675" h="43200" fill="none" extrusionOk="0">
                  <a:moveTo>
                    <a:pt x="74" y="0"/>
                  </a:moveTo>
                  <a:cubicBezTo>
                    <a:pt x="12004" y="0"/>
                    <a:pt x="21675" y="9670"/>
                    <a:pt x="21675" y="21600"/>
                  </a:cubicBezTo>
                  <a:cubicBezTo>
                    <a:pt x="21675" y="33529"/>
                    <a:pt x="12004" y="43200"/>
                    <a:pt x="75" y="43200"/>
                  </a:cubicBezTo>
                  <a:cubicBezTo>
                    <a:pt x="50" y="43200"/>
                    <a:pt x="25" y="43199"/>
                    <a:pt x="0" y="43199"/>
                  </a:cubicBezTo>
                </a:path>
                <a:path w="21675" h="43200" stroke="0" extrusionOk="0">
                  <a:moveTo>
                    <a:pt x="74" y="0"/>
                  </a:moveTo>
                  <a:cubicBezTo>
                    <a:pt x="12004" y="0"/>
                    <a:pt x="21675" y="9670"/>
                    <a:pt x="21675" y="21600"/>
                  </a:cubicBezTo>
                  <a:cubicBezTo>
                    <a:pt x="21675" y="33529"/>
                    <a:pt x="12004" y="43200"/>
                    <a:pt x="75" y="43200"/>
                  </a:cubicBezTo>
                  <a:cubicBezTo>
                    <a:pt x="50" y="43200"/>
                    <a:pt x="25" y="43199"/>
                    <a:pt x="0" y="43199"/>
                  </a:cubicBezTo>
                  <a:lnTo>
                    <a:pt x="75" y="21600"/>
                  </a:lnTo>
                  <a:lnTo>
                    <a:pt x="74"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77" name="Arc 38"/>
            <p:cNvSpPr>
              <a:spLocks/>
            </p:cNvSpPr>
            <p:nvPr/>
          </p:nvSpPr>
          <p:spPr bwMode="auto">
            <a:xfrm>
              <a:off x="1535" y="2066"/>
              <a:ext cx="289" cy="960"/>
            </a:xfrm>
            <a:custGeom>
              <a:avLst/>
              <a:gdLst>
                <a:gd name="T0" fmla="*/ 0 w 21675"/>
                <a:gd name="T1" fmla="*/ 0 h 43200"/>
                <a:gd name="T2" fmla="*/ 0 w 21675"/>
                <a:gd name="T3" fmla="*/ 0 h 43200"/>
                <a:gd name="T4" fmla="*/ 0 w 21675"/>
                <a:gd name="T5" fmla="*/ 0 h 43200"/>
                <a:gd name="T6" fmla="*/ 0 60000 65536"/>
                <a:gd name="T7" fmla="*/ 0 60000 65536"/>
                <a:gd name="T8" fmla="*/ 0 60000 65536"/>
              </a:gdLst>
              <a:ahLst/>
              <a:cxnLst>
                <a:cxn ang="T6">
                  <a:pos x="T0" y="T1"/>
                </a:cxn>
                <a:cxn ang="T7">
                  <a:pos x="T2" y="T3"/>
                </a:cxn>
                <a:cxn ang="T8">
                  <a:pos x="T4" y="T5"/>
                </a:cxn>
              </a:cxnLst>
              <a:rect l="0" t="0" r="r" b="b"/>
              <a:pathLst>
                <a:path w="21675" h="43200" fill="none" extrusionOk="0">
                  <a:moveTo>
                    <a:pt x="74" y="0"/>
                  </a:moveTo>
                  <a:cubicBezTo>
                    <a:pt x="12004" y="0"/>
                    <a:pt x="21675" y="9670"/>
                    <a:pt x="21675" y="21600"/>
                  </a:cubicBezTo>
                  <a:cubicBezTo>
                    <a:pt x="21675" y="33529"/>
                    <a:pt x="12004" y="43200"/>
                    <a:pt x="75" y="43200"/>
                  </a:cubicBezTo>
                  <a:cubicBezTo>
                    <a:pt x="50" y="43200"/>
                    <a:pt x="25" y="43199"/>
                    <a:pt x="0" y="43199"/>
                  </a:cubicBezTo>
                </a:path>
                <a:path w="21675" h="43200" stroke="0" extrusionOk="0">
                  <a:moveTo>
                    <a:pt x="74" y="0"/>
                  </a:moveTo>
                  <a:cubicBezTo>
                    <a:pt x="12004" y="0"/>
                    <a:pt x="21675" y="9670"/>
                    <a:pt x="21675" y="21600"/>
                  </a:cubicBezTo>
                  <a:cubicBezTo>
                    <a:pt x="21675" y="33529"/>
                    <a:pt x="12004" y="43200"/>
                    <a:pt x="75" y="43200"/>
                  </a:cubicBezTo>
                  <a:cubicBezTo>
                    <a:pt x="50" y="43200"/>
                    <a:pt x="25" y="43199"/>
                    <a:pt x="0" y="43199"/>
                  </a:cubicBezTo>
                  <a:lnTo>
                    <a:pt x="75" y="21600"/>
                  </a:lnTo>
                  <a:lnTo>
                    <a:pt x="74"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78" name="Arc 40"/>
            <p:cNvSpPr>
              <a:spLocks/>
            </p:cNvSpPr>
            <p:nvPr/>
          </p:nvSpPr>
          <p:spPr bwMode="auto">
            <a:xfrm>
              <a:off x="2207" y="2066"/>
              <a:ext cx="289" cy="960"/>
            </a:xfrm>
            <a:custGeom>
              <a:avLst/>
              <a:gdLst>
                <a:gd name="T0" fmla="*/ 0 w 21675"/>
                <a:gd name="T1" fmla="*/ 0 h 43200"/>
                <a:gd name="T2" fmla="*/ 0 w 21675"/>
                <a:gd name="T3" fmla="*/ 0 h 43200"/>
                <a:gd name="T4" fmla="*/ 0 w 21675"/>
                <a:gd name="T5" fmla="*/ 0 h 43200"/>
                <a:gd name="T6" fmla="*/ 0 60000 65536"/>
                <a:gd name="T7" fmla="*/ 0 60000 65536"/>
                <a:gd name="T8" fmla="*/ 0 60000 65536"/>
              </a:gdLst>
              <a:ahLst/>
              <a:cxnLst>
                <a:cxn ang="T6">
                  <a:pos x="T0" y="T1"/>
                </a:cxn>
                <a:cxn ang="T7">
                  <a:pos x="T2" y="T3"/>
                </a:cxn>
                <a:cxn ang="T8">
                  <a:pos x="T4" y="T5"/>
                </a:cxn>
              </a:cxnLst>
              <a:rect l="0" t="0" r="r" b="b"/>
              <a:pathLst>
                <a:path w="21675" h="43200" fill="none" extrusionOk="0">
                  <a:moveTo>
                    <a:pt x="74" y="0"/>
                  </a:moveTo>
                  <a:cubicBezTo>
                    <a:pt x="12004" y="0"/>
                    <a:pt x="21675" y="9670"/>
                    <a:pt x="21675" y="21600"/>
                  </a:cubicBezTo>
                  <a:cubicBezTo>
                    <a:pt x="21675" y="33529"/>
                    <a:pt x="12004" y="43200"/>
                    <a:pt x="75" y="43200"/>
                  </a:cubicBezTo>
                  <a:cubicBezTo>
                    <a:pt x="50" y="43200"/>
                    <a:pt x="25" y="43199"/>
                    <a:pt x="0" y="43199"/>
                  </a:cubicBezTo>
                </a:path>
                <a:path w="21675" h="43200" stroke="0" extrusionOk="0">
                  <a:moveTo>
                    <a:pt x="74" y="0"/>
                  </a:moveTo>
                  <a:cubicBezTo>
                    <a:pt x="12004" y="0"/>
                    <a:pt x="21675" y="9670"/>
                    <a:pt x="21675" y="21600"/>
                  </a:cubicBezTo>
                  <a:cubicBezTo>
                    <a:pt x="21675" y="33529"/>
                    <a:pt x="12004" y="43200"/>
                    <a:pt x="75" y="43200"/>
                  </a:cubicBezTo>
                  <a:cubicBezTo>
                    <a:pt x="50" y="43200"/>
                    <a:pt x="25" y="43199"/>
                    <a:pt x="0" y="43199"/>
                  </a:cubicBezTo>
                  <a:lnTo>
                    <a:pt x="75" y="21600"/>
                  </a:lnTo>
                  <a:lnTo>
                    <a:pt x="74"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79" name="Arc 42"/>
            <p:cNvSpPr>
              <a:spLocks/>
            </p:cNvSpPr>
            <p:nvPr/>
          </p:nvSpPr>
          <p:spPr bwMode="auto">
            <a:xfrm>
              <a:off x="2879" y="2066"/>
              <a:ext cx="289" cy="960"/>
            </a:xfrm>
            <a:custGeom>
              <a:avLst/>
              <a:gdLst>
                <a:gd name="T0" fmla="*/ 0 w 21675"/>
                <a:gd name="T1" fmla="*/ 0 h 43200"/>
                <a:gd name="T2" fmla="*/ 0 w 21675"/>
                <a:gd name="T3" fmla="*/ 0 h 43200"/>
                <a:gd name="T4" fmla="*/ 0 w 21675"/>
                <a:gd name="T5" fmla="*/ 0 h 43200"/>
                <a:gd name="T6" fmla="*/ 0 60000 65536"/>
                <a:gd name="T7" fmla="*/ 0 60000 65536"/>
                <a:gd name="T8" fmla="*/ 0 60000 65536"/>
              </a:gdLst>
              <a:ahLst/>
              <a:cxnLst>
                <a:cxn ang="T6">
                  <a:pos x="T0" y="T1"/>
                </a:cxn>
                <a:cxn ang="T7">
                  <a:pos x="T2" y="T3"/>
                </a:cxn>
                <a:cxn ang="T8">
                  <a:pos x="T4" y="T5"/>
                </a:cxn>
              </a:cxnLst>
              <a:rect l="0" t="0" r="r" b="b"/>
              <a:pathLst>
                <a:path w="21675" h="43200" fill="none" extrusionOk="0">
                  <a:moveTo>
                    <a:pt x="74" y="0"/>
                  </a:moveTo>
                  <a:cubicBezTo>
                    <a:pt x="12004" y="0"/>
                    <a:pt x="21675" y="9670"/>
                    <a:pt x="21675" y="21600"/>
                  </a:cubicBezTo>
                  <a:cubicBezTo>
                    <a:pt x="21675" y="33529"/>
                    <a:pt x="12004" y="43200"/>
                    <a:pt x="75" y="43200"/>
                  </a:cubicBezTo>
                  <a:cubicBezTo>
                    <a:pt x="50" y="43200"/>
                    <a:pt x="25" y="43199"/>
                    <a:pt x="0" y="43199"/>
                  </a:cubicBezTo>
                </a:path>
                <a:path w="21675" h="43200" stroke="0" extrusionOk="0">
                  <a:moveTo>
                    <a:pt x="74" y="0"/>
                  </a:moveTo>
                  <a:cubicBezTo>
                    <a:pt x="12004" y="0"/>
                    <a:pt x="21675" y="9670"/>
                    <a:pt x="21675" y="21600"/>
                  </a:cubicBezTo>
                  <a:cubicBezTo>
                    <a:pt x="21675" y="33529"/>
                    <a:pt x="12004" y="43200"/>
                    <a:pt x="75" y="43200"/>
                  </a:cubicBezTo>
                  <a:cubicBezTo>
                    <a:pt x="50" y="43200"/>
                    <a:pt x="25" y="43199"/>
                    <a:pt x="0" y="43199"/>
                  </a:cubicBezTo>
                  <a:lnTo>
                    <a:pt x="75" y="21600"/>
                  </a:lnTo>
                  <a:lnTo>
                    <a:pt x="74"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43483" name="Text Box 59"/>
          <p:cNvSpPr txBox="1">
            <a:spLocks noChangeArrowheads="1"/>
          </p:cNvSpPr>
          <p:nvPr/>
        </p:nvSpPr>
        <p:spPr bwMode="auto">
          <a:xfrm>
            <a:off x="7010400" y="3581400"/>
            <a:ext cx="1828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a:spcBef>
                <a:spcPct val="50000"/>
              </a:spcBef>
            </a:pPr>
            <a:r>
              <a:rPr lang="en-US" sz="2400">
                <a:solidFill>
                  <a:schemeClr val="tx1"/>
                </a:solidFill>
              </a:rPr>
              <a:t>End-on view</a:t>
            </a:r>
          </a:p>
        </p:txBody>
      </p:sp>
      <p:grpSp>
        <p:nvGrpSpPr>
          <p:cNvPr id="743553" name="Group 129"/>
          <p:cNvGrpSpPr>
            <a:grpSpLocks/>
          </p:cNvGrpSpPr>
          <p:nvPr/>
        </p:nvGrpSpPr>
        <p:grpSpPr bwMode="auto">
          <a:xfrm>
            <a:off x="6553200" y="1219200"/>
            <a:ext cx="2286000" cy="2286000"/>
            <a:chOff x="4128" y="864"/>
            <a:chExt cx="1440" cy="1440"/>
          </a:xfrm>
        </p:grpSpPr>
        <p:sp>
          <p:nvSpPr>
            <p:cNvPr id="33874" name="Arc 60"/>
            <p:cNvSpPr>
              <a:spLocks/>
            </p:cNvSpPr>
            <p:nvPr/>
          </p:nvSpPr>
          <p:spPr bwMode="auto">
            <a:xfrm>
              <a:off x="4848" y="864"/>
              <a:ext cx="720" cy="1440"/>
            </a:xfrm>
            <a:custGeom>
              <a:avLst/>
              <a:gdLst>
                <a:gd name="T0" fmla="*/ 0 w 21675"/>
                <a:gd name="T1" fmla="*/ 0 h 43200"/>
                <a:gd name="T2" fmla="*/ 0 w 21675"/>
                <a:gd name="T3" fmla="*/ 0 h 43200"/>
                <a:gd name="T4" fmla="*/ 0 w 21675"/>
                <a:gd name="T5" fmla="*/ 0 h 43200"/>
                <a:gd name="T6" fmla="*/ 0 60000 65536"/>
                <a:gd name="T7" fmla="*/ 0 60000 65536"/>
                <a:gd name="T8" fmla="*/ 0 60000 65536"/>
              </a:gdLst>
              <a:ahLst/>
              <a:cxnLst>
                <a:cxn ang="T6">
                  <a:pos x="T0" y="T1"/>
                </a:cxn>
                <a:cxn ang="T7">
                  <a:pos x="T2" y="T3"/>
                </a:cxn>
                <a:cxn ang="T8">
                  <a:pos x="T4" y="T5"/>
                </a:cxn>
              </a:cxnLst>
              <a:rect l="0" t="0" r="r" b="b"/>
              <a:pathLst>
                <a:path w="21675" h="43200" fill="none" extrusionOk="0">
                  <a:moveTo>
                    <a:pt x="74" y="0"/>
                  </a:moveTo>
                  <a:cubicBezTo>
                    <a:pt x="12004" y="0"/>
                    <a:pt x="21675" y="9670"/>
                    <a:pt x="21675" y="21600"/>
                  </a:cubicBezTo>
                  <a:cubicBezTo>
                    <a:pt x="21675" y="33529"/>
                    <a:pt x="12004" y="43200"/>
                    <a:pt x="75" y="43200"/>
                  </a:cubicBezTo>
                  <a:cubicBezTo>
                    <a:pt x="50" y="43200"/>
                    <a:pt x="25" y="43199"/>
                    <a:pt x="0" y="43199"/>
                  </a:cubicBezTo>
                </a:path>
                <a:path w="21675" h="43200" stroke="0" extrusionOk="0">
                  <a:moveTo>
                    <a:pt x="74" y="0"/>
                  </a:moveTo>
                  <a:cubicBezTo>
                    <a:pt x="12004" y="0"/>
                    <a:pt x="21675" y="9670"/>
                    <a:pt x="21675" y="21600"/>
                  </a:cubicBezTo>
                  <a:cubicBezTo>
                    <a:pt x="21675" y="33529"/>
                    <a:pt x="12004" y="43200"/>
                    <a:pt x="75" y="43200"/>
                  </a:cubicBezTo>
                  <a:cubicBezTo>
                    <a:pt x="50" y="43200"/>
                    <a:pt x="25" y="43199"/>
                    <a:pt x="0" y="43199"/>
                  </a:cubicBezTo>
                  <a:lnTo>
                    <a:pt x="75" y="21600"/>
                  </a:lnTo>
                  <a:lnTo>
                    <a:pt x="74" y="0"/>
                  </a:lnTo>
                  <a:close/>
                </a:path>
              </a:pathLst>
            </a:custGeom>
            <a:noFill/>
            <a:ln w="28575">
              <a:solidFill>
                <a:srgbClr val="9900CC"/>
              </a:solidFill>
              <a:prstDash val="lgDash"/>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75" name="Arc 62"/>
            <p:cNvSpPr>
              <a:spLocks/>
            </p:cNvSpPr>
            <p:nvPr/>
          </p:nvSpPr>
          <p:spPr bwMode="auto">
            <a:xfrm rot="10800000">
              <a:off x="4128" y="864"/>
              <a:ext cx="720" cy="1440"/>
            </a:xfrm>
            <a:custGeom>
              <a:avLst/>
              <a:gdLst>
                <a:gd name="T0" fmla="*/ 0 w 21675"/>
                <a:gd name="T1" fmla="*/ 0 h 43200"/>
                <a:gd name="T2" fmla="*/ 0 w 21675"/>
                <a:gd name="T3" fmla="*/ 0 h 43200"/>
                <a:gd name="T4" fmla="*/ 0 w 21675"/>
                <a:gd name="T5" fmla="*/ 0 h 43200"/>
                <a:gd name="T6" fmla="*/ 0 60000 65536"/>
                <a:gd name="T7" fmla="*/ 0 60000 65536"/>
                <a:gd name="T8" fmla="*/ 0 60000 65536"/>
              </a:gdLst>
              <a:ahLst/>
              <a:cxnLst>
                <a:cxn ang="T6">
                  <a:pos x="T0" y="T1"/>
                </a:cxn>
                <a:cxn ang="T7">
                  <a:pos x="T2" y="T3"/>
                </a:cxn>
                <a:cxn ang="T8">
                  <a:pos x="T4" y="T5"/>
                </a:cxn>
              </a:cxnLst>
              <a:rect l="0" t="0" r="r" b="b"/>
              <a:pathLst>
                <a:path w="21675" h="43200" fill="none" extrusionOk="0">
                  <a:moveTo>
                    <a:pt x="74" y="0"/>
                  </a:moveTo>
                  <a:cubicBezTo>
                    <a:pt x="12004" y="0"/>
                    <a:pt x="21675" y="9670"/>
                    <a:pt x="21675" y="21600"/>
                  </a:cubicBezTo>
                  <a:cubicBezTo>
                    <a:pt x="21675" y="33529"/>
                    <a:pt x="12004" y="43200"/>
                    <a:pt x="75" y="43200"/>
                  </a:cubicBezTo>
                  <a:cubicBezTo>
                    <a:pt x="50" y="43200"/>
                    <a:pt x="25" y="43199"/>
                    <a:pt x="0" y="43199"/>
                  </a:cubicBezTo>
                </a:path>
                <a:path w="21675" h="43200" stroke="0" extrusionOk="0">
                  <a:moveTo>
                    <a:pt x="74" y="0"/>
                  </a:moveTo>
                  <a:cubicBezTo>
                    <a:pt x="12004" y="0"/>
                    <a:pt x="21675" y="9670"/>
                    <a:pt x="21675" y="21600"/>
                  </a:cubicBezTo>
                  <a:cubicBezTo>
                    <a:pt x="21675" y="33529"/>
                    <a:pt x="12004" y="43200"/>
                    <a:pt x="75" y="43200"/>
                  </a:cubicBezTo>
                  <a:cubicBezTo>
                    <a:pt x="50" y="43200"/>
                    <a:pt x="25" y="43199"/>
                    <a:pt x="0" y="43199"/>
                  </a:cubicBezTo>
                  <a:lnTo>
                    <a:pt x="75" y="21600"/>
                  </a:lnTo>
                  <a:lnTo>
                    <a:pt x="74" y="0"/>
                  </a:lnTo>
                  <a:close/>
                </a:path>
              </a:pathLst>
            </a:custGeom>
            <a:noFill/>
            <a:ln w="28575">
              <a:solidFill>
                <a:srgbClr val="9900CC"/>
              </a:solidFill>
              <a:prstDash val="lgDash"/>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43488" name="Text Box 64"/>
          <p:cNvSpPr txBox="1">
            <a:spLocks noChangeArrowheads="1"/>
          </p:cNvSpPr>
          <p:nvPr/>
        </p:nvSpPr>
        <p:spPr bwMode="auto">
          <a:xfrm>
            <a:off x="0" y="4572000"/>
            <a:ext cx="89154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a:solidFill>
                  <a:srgbClr val="9900CC"/>
                </a:solidFill>
              </a:rPr>
              <a:t>Draw an Ampere loop outside the wire – it contains all the current</a:t>
            </a:r>
          </a:p>
          <a:p>
            <a:pPr eaLnBrk="1" hangingPunct="1">
              <a:buFontTx/>
              <a:buChar char="•"/>
            </a:pPr>
            <a:r>
              <a:rPr lang="en-US" sz="2400">
                <a:solidFill>
                  <a:srgbClr val="9900CC"/>
                </a:solidFill>
              </a:rPr>
              <a:t>Magnetic field is parallel to the direction of this loop, and constant around it</a:t>
            </a:r>
          </a:p>
          <a:p>
            <a:pPr eaLnBrk="1" hangingPunct="1">
              <a:buFontTx/>
              <a:buChar char="•"/>
            </a:pPr>
            <a:r>
              <a:rPr lang="en-US" sz="2400">
                <a:solidFill>
                  <a:srgbClr val="9900CC"/>
                </a:solidFill>
              </a:rPr>
              <a:t>Use Ampere’s Law</a:t>
            </a:r>
          </a:p>
          <a:p>
            <a:pPr eaLnBrk="1" hangingPunct="1">
              <a:buFontTx/>
              <a:buChar char="•"/>
            </a:pPr>
            <a:r>
              <a:rPr lang="en-US" sz="2400">
                <a:solidFill>
                  <a:srgbClr val="9900CC"/>
                </a:solidFill>
              </a:rPr>
              <a:t>But we used a loop outside the wire, so we only have it for </a:t>
            </a:r>
            <a:br>
              <a:rPr lang="en-US" sz="2400">
                <a:solidFill>
                  <a:srgbClr val="9900CC"/>
                </a:solidFill>
              </a:rPr>
            </a:br>
            <a:r>
              <a:rPr lang="en-US" sz="2400" i="1">
                <a:solidFill>
                  <a:srgbClr val="9900CC"/>
                </a:solidFill>
              </a:rPr>
              <a:t>r</a:t>
            </a:r>
            <a:r>
              <a:rPr lang="en-US" sz="2400">
                <a:solidFill>
                  <a:srgbClr val="9900CC"/>
                </a:solidFill>
              </a:rPr>
              <a:t> &gt; </a:t>
            </a:r>
            <a:r>
              <a:rPr lang="en-US" sz="2400" i="1">
                <a:solidFill>
                  <a:srgbClr val="9900CC"/>
                </a:solidFill>
              </a:rPr>
              <a:t>a</a:t>
            </a:r>
            <a:endParaRPr lang="en-US" sz="2400">
              <a:solidFill>
                <a:srgbClr val="9900CC"/>
              </a:solidFill>
            </a:endParaRPr>
          </a:p>
        </p:txBody>
      </p:sp>
      <p:grpSp>
        <p:nvGrpSpPr>
          <p:cNvPr id="743552" name="Group 128"/>
          <p:cNvGrpSpPr>
            <a:grpSpLocks/>
          </p:cNvGrpSpPr>
          <p:nvPr/>
        </p:nvGrpSpPr>
        <p:grpSpPr bwMode="auto">
          <a:xfrm>
            <a:off x="6781800" y="1447800"/>
            <a:ext cx="1828800" cy="1828800"/>
            <a:chOff x="4272" y="1008"/>
            <a:chExt cx="1152" cy="1152"/>
          </a:xfrm>
        </p:grpSpPr>
        <p:sp>
          <p:nvSpPr>
            <p:cNvPr id="743475" name="Oval 51"/>
            <p:cNvSpPr>
              <a:spLocks noChangeArrowheads="1"/>
            </p:cNvSpPr>
            <p:nvPr/>
          </p:nvSpPr>
          <p:spPr bwMode="auto">
            <a:xfrm>
              <a:off x="4416" y="1152"/>
              <a:ext cx="864" cy="864"/>
            </a:xfrm>
            <a:prstGeom prst="ellipse">
              <a:avLst/>
            </a:prstGeom>
            <a:gradFill rotWithShape="1">
              <a:gsLst>
                <a:gs pos="0">
                  <a:schemeClr val="folHlink">
                    <a:gamma/>
                    <a:shade val="46275"/>
                    <a:invGamma/>
                  </a:schemeClr>
                </a:gs>
                <a:gs pos="50000">
                  <a:schemeClr val="folHlink"/>
                </a:gs>
                <a:gs pos="100000">
                  <a:schemeClr val="folHlink">
                    <a:gamma/>
                    <a:shade val="46275"/>
                    <a:invGamma/>
                  </a:schemeClr>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33809" name="Arc 53"/>
            <p:cNvSpPr>
              <a:spLocks/>
            </p:cNvSpPr>
            <p:nvPr/>
          </p:nvSpPr>
          <p:spPr bwMode="auto">
            <a:xfrm>
              <a:off x="4848" y="1008"/>
              <a:ext cx="576" cy="1152"/>
            </a:xfrm>
            <a:custGeom>
              <a:avLst/>
              <a:gdLst>
                <a:gd name="T0" fmla="*/ 0 w 21675"/>
                <a:gd name="T1" fmla="*/ 0 h 43200"/>
                <a:gd name="T2" fmla="*/ 0 w 21675"/>
                <a:gd name="T3" fmla="*/ 0 h 43200"/>
                <a:gd name="T4" fmla="*/ 0 w 21675"/>
                <a:gd name="T5" fmla="*/ 0 h 43200"/>
                <a:gd name="T6" fmla="*/ 0 60000 65536"/>
                <a:gd name="T7" fmla="*/ 0 60000 65536"/>
                <a:gd name="T8" fmla="*/ 0 60000 65536"/>
              </a:gdLst>
              <a:ahLst/>
              <a:cxnLst>
                <a:cxn ang="T6">
                  <a:pos x="T0" y="T1"/>
                </a:cxn>
                <a:cxn ang="T7">
                  <a:pos x="T2" y="T3"/>
                </a:cxn>
                <a:cxn ang="T8">
                  <a:pos x="T4" y="T5"/>
                </a:cxn>
              </a:cxnLst>
              <a:rect l="0" t="0" r="r" b="b"/>
              <a:pathLst>
                <a:path w="21675" h="43200" fill="none" extrusionOk="0">
                  <a:moveTo>
                    <a:pt x="74" y="0"/>
                  </a:moveTo>
                  <a:cubicBezTo>
                    <a:pt x="12004" y="0"/>
                    <a:pt x="21675" y="9670"/>
                    <a:pt x="21675" y="21600"/>
                  </a:cubicBezTo>
                  <a:cubicBezTo>
                    <a:pt x="21675" y="33529"/>
                    <a:pt x="12004" y="43200"/>
                    <a:pt x="75" y="43200"/>
                  </a:cubicBezTo>
                  <a:cubicBezTo>
                    <a:pt x="50" y="43200"/>
                    <a:pt x="25" y="43199"/>
                    <a:pt x="0" y="43199"/>
                  </a:cubicBezTo>
                </a:path>
                <a:path w="21675" h="43200" stroke="0" extrusionOk="0">
                  <a:moveTo>
                    <a:pt x="74" y="0"/>
                  </a:moveTo>
                  <a:cubicBezTo>
                    <a:pt x="12004" y="0"/>
                    <a:pt x="21675" y="9670"/>
                    <a:pt x="21675" y="21600"/>
                  </a:cubicBezTo>
                  <a:cubicBezTo>
                    <a:pt x="21675" y="33529"/>
                    <a:pt x="12004" y="43200"/>
                    <a:pt x="75" y="43200"/>
                  </a:cubicBezTo>
                  <a:cubicBezTo>
                    <a:pt x="50" y="43200"/>
                    <a:pt x="25" y="43199"/>
                    <a:pt x="0" y="43199"/>
                  </a:cubicBezTo>
                  <a:lnTo>
                    <a:pt x="75" y="21600"/>
                  </a:lnTo>
                  <a:lnTo>
                    <a:pt x="74"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0" name="Arc 57"/>
            <p:cNvSpPr>
              <a:spLocks/>
            </p:cNvSpPr>
            <p:nvPr/>
          </p:nvSpPr>
          <p:spPr bwMode="auto">
            <a:xfrm rot="10800000">
              <a:off x="4272" y="1008"/>
              <a:ext cx="576" cy="1152"/>
            </a:xfrm>
            <a:custGeom>
              <a:avLst/>
              <a:gdLst>
                <a:gd name="T0" fmla="*/ 0 w 21675"/>
                <a:gd name="T1" fmla="*/ 0 h 43200"/>
                <a:gd name="T2" fmla="*/ 0 w 21675"/>
                <a:gd name="T3" fmla="*/ 0 h 43200"/>
                <a:gd name="T4" fmla="*/ 0 w 21675"/>
                <a:gd name="T5" fmla="*/ 0 h 43200"/>
                <a:gd name="T6" fmla="*/ 0 60000 65536"/>
                <a:gd name="T7" fmla="*/ 0 60000 65536"/>
                <a:gd name="T8" fmla="*/ 0 60000 65536"/>
              </a:gdLst>
              <a:ahLst/>
              <a:cxnLst>
                <a:cxn ang="T6">
                  <a:pos x="T0" y="T1"/>
                </a:cxn>
                <a:cxn ang="T7">
                  <a:pos x="T2" y="T3"/>
                </a:cxn>
                <a:cxn ang="T8">
                  <a:pos x="T4" y="T5"/>
                </a:cxn>
              </a:cxnLst>
              <a:rect l="0" t="0" r="r" b="b"/>
              <a:pathLst>
                <a:path w="21675" h="43200" fill="none" extrusionOk="0">
                  <a:moveTo>
                    <a:pt x="74" y="0"/>
                  </a:moveTo>
                  <a:cubicBezTo>
                    <a:pt x="12004" y="0"/>
                    <a:pt x="21675" y="9670"/>
                    <a:pt x="21675" y="21600"/>
                  </a:cubicBezTo>
                  <a:cubicBezTo>
                    <a:pt x="21675" y="33529"/>
                    <a:pt x="12004" y="43200"/>
                    <a:pt x="75" y="43200"/>
                  </a:cubicBezTo>
                  <a:cubicBezTo>
                    <a:pt x="50" y="43200"/>
                    <a:pt x="25" y="43199"/>
                    <a:pt x="0" y="43199"/>
                  </a:cubicBezTo>
                </a:path>
                <a:path w="21675" h="43200" stroke="0" extrusionOk="0">
                  <a:moveTo>
                    <a:pt x="74" y="0"/>
                  </a:moveTo>
                  <a:cubicBezTo>
                    <a:pt x="12004" y="0"/>
                    <a:pt x="21675" y="9670"/>
                    <a:pt x="21675" y="21600"/>
                  </a:cubicBezTo>
                  <a:cubicBezTo>
                    <a:pt x="21675" y="33529"/>
                    <a:pt x="12004" y="43200"/>
                    <a:pt x="75" y="43200"/>
                  </a:cubicBezTo>
                  <a:cubicBezTo>
                    <a:pt x="50" y="43200"/>
                    <a:pt x="25" y="43199"/>
                    <a:pt x="0" y="43199"/>
                  </a:cubicBezTo>
                  <a:lnTo>
                    <a:pt x="75" y="21600"/>
                  </a:lnTo>
                  <a:lnTo>
                    <a:pt x="74"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3811" name="Group 67"/>
            <p:cNvGrpSpPr>
              <a:grpSpLocks/>
            </p:cNvGrpSpPr>
            <p:nvPr/>
          </p:nvGrpSpPr>
          <p:grpSpPr bwMode="auto">
            <a:xfrm>
              <a:off x="4656" y="1248"/>
              <a:ext cx="96" cy="96"/>
              <a:chOff x="3888" y="2688"/>
              <a:chExt cx="96" cy="96"/>
            </a:xfrm>
          </p:grpSpPr>
          <p:sp>
            <p:nvSpPr>
              <p:cNvPr id="33872" name="Line 65"/>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73" name="Line 66"/>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3812" name="Group 68"/>
            <p:cNvGrpSpPr>
              <a:grpSpLocks/>
            </p:cNvGrpSpPr>
            <p:nvPr/>
          </p:nvGrpSpPr>
          <p:grpSpPr bwMode="auto">
            <a:xfrm>
              <a:off x="4800" y="1248"/>
              <a:ext cx="96" cy="96"/>
              <a:chOff x="3888" y="2688"/>
              <a:chExt cx="96" cy="96"/>
            </a:xfrm>
          </p:grpSpPr>
          <p:sp>
            <p:nvSpPr>
              <p:cNvPr id="33870" name="Line 69"/>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71" name="Line 70"/>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3813" name="Group 71"/>
            <p:cNvGrpSpPr>
              <a:grpSpLocks/>
            </p:cNvGrpSpPr>
            <p:nvPr/>
          </p:nvGrpSpPr>
          <p:grpSpPr bwMode="auto">
            <a:xfrm>
              <a:off x="4944" y="1248"/>
              <a:ext cx="96" cy="96"/>
              <a:chOff x="3888" y="2688"/>
              <a:chExt cx="96" cy="96"/>
            </a:xfrm>
          </p:grpSpPr>
          <p:sp>
            <p:nvSpPr>
              <p:cNvPr id="33868" name="Line 72"/>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69" name="Line 73"/>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3814" name="Group 74"/>
            <p:cNvGrpSpPr>
              <a:grpSpLocks/>
            </p:cNvGrpSpPr>
            <p:nvPr/>
          </p:nvGrpSpPr>
          <p:grpSpPr bwMode="auto">
            <a:xfrm>
              <a:off x="4512" y="1392"/>
              <a:ext cx="96" cy="96"/>
              <a:chOff x="3888" y="2688"/>
              <a:chExt cx="96" cy="96"/>
            </a:xfrm>
          </p:grpSpPr>
          <p:sp>
            <p:nvSpPr>
              <p:cNvPr id="33866" name="Line 75"/>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67" name="Line 76"/>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3815" name="Group 77"/>
            <p:cNvGrpSpPr>
              <a:grpSpLocks/>
            </p:cNvGrpSpPr>
            <p:nvPr/>
          </p:nvGrpSpPr>
          <p:grpSpPr bwMode="auto">
            <a:xfrm>
              <a:off x="4656" y="1392"/>
              <a:ext cx="96" cy="96"/>
              <a:chOff x="3888" y="2688"/>
              <a:chExt cx="96" cy="96"/>
            </a:xfrm>
          </p:grpSpPr>
          <p:sp>
            <p:nvSpPr>
              <p:cNvPr id="33864" name="Line 78"/>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65" name="Line 79"/>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3816" name="Group 80"/>
            <p:cNvGrpSpPr>
              <a:grpSpLocks/>
            </p:cNvGrpSpPr>
            <p:nvPr/>
          </p:nvGrpSpPr>
          <p:grpSpPr bwMode="auto">
            <a:xfrm>
              <a:off x="4800" y="1392"/>
              <a:ext cx="96" cy="96"/>
              <a:chOff x="3888" y="2688"/>
              <a:chExt cx="96" cy="96"/>
            </a:xfrm>
          </p:grpSpPr>
          <p:sp>
            <p:nvSpPr>
              <p:cNvPr id="33862" name="Line 81"/>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63" name="Line 82"/>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3817" name="Group 83"/>
            <p:cNvGrpSpPr>
              <a:grpSpLocks/>
            </p:cNvGrpSpPr>
            <p:nvPr/>
          </p:nvGrpSpPr>
          <p:grpSpPr bwMode="auto">
            <a:xfrm>
              <a:off x="4512" y="1536"/>
              <a:ext cx="96" cy="96"/>
              <a:chOff x="3888" y="2688"/>
              <a:chExt cx="96" cy="96"/>
            </a:xfrm>
          </p:grpSpPr>
          <p:sp>
            <p:nvSpPr>
              <p:cNvPr id="33860" name="Line 84"/>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61" name="Line 85"/>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3818" name="Group 86"/>
            <p:cNvGrpSpPr>
              <a:grpSpLocks/>
            </p:cNvGrpSpPr>
            <p:nvPr/>
          </p:nvGrpSpPr>
          <p:grpSpPr bwMode="auto">
            <a:xfrm>
              <a:off x="4656" y="1536"/>
              <a:ext cx="96" cy="96"/>
              <a:chOff x="3888" y="2688"/>
              <a:chExt cx="96" cy="96"/>
            </a:xfrm>
          </p:grpSpPr>
          <p:sp>
            <p:nvSpPr>
              <p:cNvPr id="33858" name="Line 87"/>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59" name="Line 88"/>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3819" name="Group 89"/>
            <p:cNvGrpSpPr>
              <a:grpSpLocks/>
            </p:cNvGrpSpPr>
            <p:nvPr/>
          </p:nvGrpSpPr>
          <p:grpSpPr bwMode="auto">
            <a:xfrm>
              <a:off x="4800" y="1536"/>
              <a:ext cx="96" cy="96"/>
              <a:chOff x="3888" y="2688"/>
              <a:chExt cx="96" cy="96"/>
            </a:xfrm>
          </p:grpSpPr>
          <p:sp>
            <p:nvSpPr>
              <p:cNvPr id="33856" name="Line 90"/>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57" name="Line 91"/>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3820" name="Group 92"/>
            <p:cNvGrpSpPr>
              <a:grpSpLocks/>
            </p:cNvGrpSpPr>
            <p:nvPr/>
          </p:nvGrpSpPr>
          <p:grpSpPr bwMode="auto">
            <a:xfrm>
              <a:off x="4512" y="1680"/>
              <a:ext cx="96" cy="96"/>
              <a:chOff x="3888" y="2688"/>
              <a:chExt cx="96" cy="96"/>
            </a:xfrm>
          </p:grpSpPr>
          <p:sp>
            <p:nvSpPr>
              <p:cNvPr id="33854" name="Line 93"/>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55" name="Line 94"/>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3821" name="Group 95"/>
            <p:cNvGrpSpPr>
              <a:grpSpLocks/>
            </p:cNvGrpSpPr>
            <p:nvPr/>
          </p:nvGrpSpPr>
          <p:grpSpPr bwMode="auto">
            <a:xfrm>
              <a:off x="4656" y="1680"/>
              <a:ext cx="96" cy="96"/>
              <a:chOff x="3888" y="2688"/>
              <a:chExt cx="96" cy="96"/>
            </a:xfrm>
          </p:grpSpPr>
          <p:sp>
            <p:nvSpPr>
              <p:cNvPr id="33852" name="Line 96"/>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53" name="Line 97"/>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3822" name="Group 98"/>
            <p:cNvGrpSpPr>
              <a:grpSpLocks/>
            </p:cNvGrpSpPr>
            <p:nvPr/>
          </p:nvGrpSpPr>
          <p:grpSpPr bwMode="auto">
            <a:xfrm>
              <a:off x="4800" y="1680"/>
              <a:ext cx="96" cy="96"/>
              <a:chOff x="3888" y="2688"/>
              <a:chExt cx="96" cy="96"/>
            </a:xfrm>
          </p:grpSpPr>
          <p:sp>
            <p:nvSpPr>
              <p:cNvPr id="33850" name="Line 99"/>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51" name="Line 100"/>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3823" name="Group 101"/>
            <p:cNvGrpSpPr>
              <a:grpSpLocks/>
            </p:cNvGrpSpPr>
            <p:nvPr/>
          </p:nvGrpSpPr>
          <p:grpSpPr bwMode="auto">
            <a:xfrm>
              <a:off x="4656" y="1824"/>
              <a:ext cx="96" cy="96"/>
              <a:chOff x="3888" y="2688"/>
              <a:chExt cx="96" cy="96"/>
            </a:xfrm>
          </p:grpSpPr>
          <p:sp>
            <p:nvSpPr>
              <p:cNvPr id="33848" name="Line 102"/>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49" name="Line 103"/>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3824" name="Group 104"/>
            <p:cNvGrpSpPr>
              <a:grpSpLocks/>
            </p:cNvGrpSpPr>
            <p:nvPr/>
          </p:nvGrpSpPr>
          <p:grpSpPr bwMode="auto">
            <a:xfrm>
              <a:off x="4800" y="1824"/>
              <a:ext cx="96" cy="96"/>
              <a:chOff x="3888" y="2688"/>
              <a:chExt cx="96" cy="96"/>
            </a:xfrm>
          </p:grpSpPr>
          <p:sp>
            <p:nvSpPr>
              <p:cNvPr id="33846" name="Line 105"/>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47" name="Line 106"/>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3825" name="Group 107"/>
            <p:cNvGrpSpPr>
              <a:grpSpLocks/>
            </p:cNvGrpSpPr>
            <p:nvPr/>
          </p:nvGrpSpPr>
          <p:grpSpPr bwMode="auto">
            <a:xfrm>
              <a:off x="4944" y="1824"/>
              <a:ext cx="96" cy="96"/>
              <a:chOff x="3888" y="2688"/>
              <a:chExt cx="96" cy="96"/>
            </a:xfrm>
          </p:grpSpPr>
          <p:sp>
            <p:nvSpPr>
              <p:cNvPr id="33844" name="Line 108"/>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45" name="Line 109"/>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3826" name="Group 110"/>
            <p:cNvGrpSpPr>
              <a:grpSpLocks/>
            </p:cNvGrpSpPr>
            <p:nvPr/>
          </p:nvGrpSpPr>
          <p:grpSpPr bwMode="auto">
            <a:xfrm>
              <a:off x="4944" y="1392"/>
              <a:ext cx="96" cy="96"/>
              <a:chOff x="3888" y="2688"/>
              <a:chExt cx="96" cy="96"/>
            </a:xfrm>
          </p:grpSpPr>
          <p:sp>
            <p:nvSpPr>
              <p:cNvPr id="33842" name="Line 111"/>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43" name="Line 112"/>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3827" name="Group 113"/>
            <p:cNvGrpSpPr>
              <a:grpSpLocks/>
            </p:cNvGrpSpPr>
            <p:nvPr/>
          </p:nvGrpSpPr>
          <p:grpSpPr bwMode="auto">
            <a:xfrm>
              <a:off x="5088" y="1392"/>
              <a:ext cx="96" cy="96"/>
              <a:chOff x="3888" y="2688"/>
              <a:chExt cx="96" cy="96"/>
            </a:xfrm>
          </p:grpSpPr>
          <p:sp>
            <p:nvSpPr>
              <p:cNvPr id="33840" name="Line 114"/>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41" name="Line 115"/>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3828" name="Group 116"/>
            <p:cNvGrpSpPr>
              <a:grpSpLocks/>
            </p:cNvGrpSpPr>
            <p:nvPr/>
          </p:nvGrpSpPr>
          <p:grpSpPr bwMode="auto">
            <a:xfrm>
              <a:off x="4944" y="1536"/>
              <a:ext cx="96" cy="96"/>
              <a:chOff x="3888" y="2688"/>
              <a:chExt cx="96" cy="96"/>
            </a:xfrm>
          </p:grpSpPr>
          <p:sp>
            <p:nvSpPr>
              <p:cNvPr id="33838" name="Line 117"/>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39" name="Line 118"/>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3829" name="Group 119"/>
            <p:cNvGrpSpPr>
              <a:grpSpLocks/>
            </p:cNvGrpSpPr>
            <p:nvPr/>
          </p:nvGrpSpPr>
          <p:grpSpPr bwMode="auto">
            <a:xfrm>
              <a:off x="5088" y="1536"/>
              <a:ext cx="96" cy="96"/>
              <a:chOff x="3888" y="2688"/>
              <a:chExt cx="96" cy="96"/>
            </a:xfrm>
          </p:grpSpPr>
          <p:sp>
            <p:nvSpPr>
              <p:cNvPr id="33836" name="Line 120"/>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37" name="Line 121"/>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3830" name="Group 122"/>
            <p:cNvGrpSpPr>
              <a:grpSpLocks/>
            </p:cNvGrpSpPr>
            <p:nvPr/>
          </p:nvGrpSpPr>
          <p:grpSpPr bwMode="auto">
            <a:xfrm>
              <a:off x="4944" y="1680"/>
              <a:ext cx="96" cy="96"/>
              <a:chOff x="3888" y="2688"/>
              <a:chExt cx="96" cy="96"/>
            </a:xfrm>
          </p:grpSpPr>
          <p:sp>
            <p:nvSpPr>
              <p:cNvPr id="33834" name="Line 123"/>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35" name="Line 124"/>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3831" name="Group 125"/>
            <p:cNvGrpSpPr>
              <a:grpSpLocks/>
            </p:cNvGrpSpPr>
            <p:nvPr/>
          </p:nvGrpSpPr>
          <p:grpSpPr bwMode="auto">
            <a:xfrm>
              <a:off x="5088" y="1680"/>
              <a:ext cx="96" cy="96"/>
              <a:chOff x="3888" y="2688"/>
              <a:chExt cx="96" cy="96"/>
            </a:xfrm>
          </p:grpSpPr>
          <p:sp>
            <p:nvSpPr>
              <p:cNvPr id="33832" name="Line 126"/>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33" name="Line 127"/>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aphicFrame>
        <p:nvGraphicFramePr>
          <p:cNvPr id="743554" name="Object 130"/>
          <p:cNvGraphicFramePr>
            <a:graphicFrameLocks noChangeAspect="1"/>
          </p:cNvGraphicFramePr>
          <p:nvPr/>
        </p:nvGraphicFramePr>
        <p:xfrm>
          <a:off x="2743200" y="5410200"/>
          <a:ext cx="2087563" cy="615950"/>
        </p:xfrm>
        <a:graphic>
          <a:graphicData uri="http://schemas.openxmlformats.org/presentationml/2006/ole">
            <mc:AlternateContent xmlns:mc="http://schemas.openxmlformats.org/markup-compatibility/2006">
              <mc:Choice xmlns:v="urn:schemas-microsoft-com:vml" Requires="v">
                <p:oleObj name="Equation" r:id="rId2" imgW="850531" imgH="279279" progId="Equation.DSMT4">
                  <p:embed/>
                </p:oleObj>
              </mc:Choice>
              <mc:Fallback>
                <p:oleObj name="Equation" r:id="rId2" imgW="850531" imgH="279279" progId="Equation.DSMT4">
                  <p:embed/>
                  <p:pic>
                    <p:nvPicPr>
                      <p:cNvPr id="0" name="Object 13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5410200"/>
                        <a:ext cx="2087563" cy="615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3555" name="Object 131"/>
          <p:cNvGraphicFramePr>
            <a:graphicFrameLocks noChangeAspect="1"/>
          </p:cNvGraphicFramePr>
          <p:nvPr/>
        </p:nvGraphicFramePr>
        <p:xfrm>
          <a:off x="4864100" y="5403850"/>
          <a:ext cx="1308100" cy="615950"/>
        </p:xfrm>
        <a:graphic>
          <a:graphicData uri="http://schemas.openxmlformats.org/presentationml/2006/ole">
            <mc:AlternateContent xmlns:mc="http://schemas.openxmlformats.org/markup-compatibility/2006">
              <mc:Choice xmlns:v="urn:schemas-microsoft-com:vml" Requires="v">
                <p:oleObj name="Equation" r:id="rId4" imgW="533169" imgH="279279" progId="Equation.DSMT4">
                  <p:embed/>
                </p:oleObj>
              </mc:Choice>
              <mc:Fallback>
                <p:oleObj name="Equation" r:id="rId4" imgW="533169" imgH="279279" progId="Equation.DSMT4">
                  <p:embed/>
                  <p:pic>
                    <p:nvPicPr>
                      <p:cNvPr id="0" name="Object 13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64100" y="5403850"/>
                        <a:ext cx="1308100" cy="615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3556" name="Object 132"/>
          <p:cNvGraphicFramePr>
            <a:graphicFrameLocks noChangeAspect="1"/>
          </p:cNvGraphicFramePr>
          <p:nvPr/>
        </p:nvGraphicFramePr>
        <p:xfrm>
          <a:off x="6205538" y="5521325"/>
          <a:ext cx="1214437" cy="392113"/>
        </p:xfrm>
        <a:graphic>
          <a:graphicData uri="http://schemas.openxmlformats.org/presentationml/2006/ole">
            <mc:AlternateContent xmlns:mc="http://schemas.openxmlformats.org/markup-compatibility/2006">
              <mc:Choice xmlns:v="urn:schemas-microsoft-com:vml" Requires="v">
                <p:oleObj name="Equation" r:id="rId6" imgW="494870" imgH="177646" progId="Equation.DSMT4">
                  <p:embed/>
                </p:oleObj>
              </mc:Choice>
              <mc:Fallback>
                <p:oleObj name="Equation" r:id="rId6" imgW="494870" imgH="177646" progId="Equation.DSMT4">
                  <p:embed/>
                  <p:pic>
                    <p:nvPicPr>
                      <p:cNvPr id="0" name="Object 13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05538" y="5521325"/>
                        <a:ext cx="1214437" cy="392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3557" name="Object 133"/>
          <p:cNvGraphicFramePr>
            <a:graphicFrameLocks noChangeAspect="1"/>
          </p:cNvGraphicFramePr>
          <p:nvPr/>
        </p:nvGraphicFramePr>
        <p:xfrm>
          <a:off x="7589838" y="5913438"/>
          <a:ext cx="1401762" cy="868362"/>
        </p:xfrm>
        <a:graphic>
          <a:graphicData uri="http://schemas.openxmlformats.org/presentationml/2006/ole">
            <mc:AlternateContent xmlns:mc="http://schemas.openxmlformats.org/markup-compatibility/2006">
              <mc:Choice xmlns:v="urn:schemas-microsoft-com:vml" Requires="v">
                <p:oleObj name="Equation" r:id="rId8" imgW="571252" imgH="393529" progId="Equation.DSMT4">
                  <p:embed/>
                </p:oleObj>
              </mc:Choice>
              <mc:Fallback>
                <p:oleObj name="Equation" r:id="rId8" imgW="571252" imgH="393529" progId="Equation.DSMT4">
                  <p:embed/>
                  <p:pic>
                    <p:nvPicPr>
                      <p:cNvPr id="0" name="Object 13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589838" y="5913438"/>
                        <a:ext cx="1401762" cy="868362"/>
                      </a:xfrm>
                      <a:prstGeom prst="rect">
                        <a:avLst/>
                      </a:prstGeom>
                      <a:noFill/>
                      <a:ln w="28575">
                        <a:solidFill>
                          <a:srgbClr val="9900CC"/>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43427">
                                            <p:txEl>
                                              <p:pRg st="0" end="0"/>
                                            </p:txEl>
                                          </p:spTgt>
                                        </p:tgtEl>
                                        <p:attrNameLst>
                                          <p:attrName>style.visibility</p:attrName>
                                        </p:attrNameLst>
                                      </p:cBhvr>
                                      <p:to>
                                        <p:strVal val="visible"/>
                                      </p:to>
                                    </p:set>
                                    <p:anim calcmode="lin" valueType="num">
                                      <p:cBhvr additive="base">
                                        <p:cTn id="7" dur="500" fill="hold"/>
                                        <p:tgtEl>
                                          <p:spTgt spid="7434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434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43427">
                                            <p:txEl>
                                              <p:pRg st="1" end="1"/>
                                            </p:txEl>
                                          </p:spTgt>
                                        </p:tgtEl>
                                        <p:attrNameLst>
                                          <p:attrName>style.visibility</p:attrName>
                                        </p:attrNameLst>
                                      </p:cBhvr>
                                      <p:to>
                                        <p:strVal val="visible"/>
                                      </p:to>
                                    </p:set>
                                    <p:anim calcmode="lin" valueType="num">
                                      <p:cBhvr additive="base">
                                        <p:cTn id="13" dur="500" fill="hold"/>
                                        <p:tgtEl>
                                          <p:spTgt spid="7434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434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743459"/>
                                        </p:tgtEl>
                                        <p:attrNameLst>
                                          <p:attrName>style.visibility</p:attrName>
                                        </p:attrNameLst>
                                      </p:cBhvr>
                                      <p:to>
                                        <p:strVal val="visible"/>
                                      </p:to>
                                    </p:set>
                                    <p:animEffect transition="in" filter="dissolve">
                                      <p:cBhvr>
                                        <p:cTn id="19" dur="500"/>
                                        <p:tgtEl>
                                          <p:spTgt spid="743459"/>
                                        </p:tgtEl>
                                      </p:cBhvr>
                                    </p:animEffect>
                                  </p:childTnLst>
                                </p:cTn>
                              </p:par>
                            </p:childTnLst>
                          </p:cTn>
                        </p:par>
                        <p:par>
                          <p:cTn id="20" fill="hold" nodeType="afterGroup">
                            <p:stCondLst>
                              <p:cond delay="500"/>
                            </p:stCondLst>
                            <p:childTnLst>
                              <p:par>
                                <p:cTn id="21" presetID="22" presetClass="entr" presetSubtype="8" fill="hold" nodeType="afterEffect">
                                  <p:stCondLst>
                                    <p:cond delay="0"/>
                                  </p:stCondLst>
                                  <p:childTnLst>
                                    <p:set>
                                      <p:cBhvr>
                                        <p:cTn id="22" dur="1" fill="hold">
                                          <p:stCondLst>
                                            <p:cond delay="0"/>
                                          </p:stCondLst>
                                        </p:cTn>
                                        <p:tgtEl>
                                          <p:spTgt spid="743474"/>
                                        </p:tgtEl>
                                        <p:attrNameLst>
                                          <p:attrName>style.visibility</p:attrName>
                                        </p:attrNameLst>
                                      </p:cBhvr>
                                      <p:to>
                                        <p:strVal val="visible"/>
                                      </p:to>
                                    </p:set>
                                    <p:animEffect transition="in" filter="wipe(left)">
                                      <p:cBhvr>
                                        <p:cTn id="23" dur="500"/>
                                        <p:tgtEl>
                                          <p:spTgt spid="74347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nodeType="clickEffect">
                                  <p:stCondLst>
                                    <p:cond delay="0"/>
                                  </p:stCondLst>
                                  <p:childTnLst>
                                    <p:set>
                                      <p:cBhvr>
                                        <p:cTn id="27" dur="1" fill="hold">
                                          <p:stCondLst>
                                            <p:cond delay="0"/>
                                          </p:stCondLst>
                                        </p:cTn>
                                        <p:tgtEl>
                                          <p:spTgt spid="743470"/>
                                        </p:tgtEl>
                                        <p:attrNameLst>
                                          <p:attrName>style.visibility</p:attrName>
                                        </p:attrNameLst>
                                      </p:cBhvr>
                                      <p:to>
                                        <p:strVal val="visible"/>
                                      </p:to>
                                    </p:set>
                                    <p:animEffect transition="in" filter="wipe(left)">
                                      <p:cBhvr>
                                        <p:cTn id="28" dur="500"/>
                                        <p:tgtEl>
                                          <p:spTgt spid="743470"/>
                                        </p:tgtEl>
                                      </p:cBhvr>
                                    </p:animEffect>
                                  </p:childTnLst>
                                </p:cTn>
                              </p:par>
                              <p:par>
                                <p:cTn id="29" presetID="22" presetClass="entr" presetSubtype="8" fill="hold" nodeType="withEffect">
                                  <p:stCondLst>
                                    <p:cond delay="0"/>
                                  </p:stCondLst>
                                  <p:childTnLst>
                                    <p:set>
                                      <p:cBhvr>
                                        <p:cTn id="30" dur="1" fill="hold">
                                          <p:stCondLst>
                                            <p:cond delay="0"/>
                                          </p:stCondLst>
                                        </p:cTn>
                                        <p:tgtEl>
                                          <p:spTgt spid="743471"/>
                                        </p:tgtEl>
                                        <p:attrNameLst>
                                          <p:attrName>style.visibility</p:attrName>
                                        </p:attrNameLst>
                                      </p:cBhvr>
                                      <p:to>
                                        <p:strVal val="visible"/>
                                      </p:to>
                                    </p:set>
                                    <p:animEffect transition="in" filter="wipe(left)">
                                      <p:cBhvr>
                                        <p:cTn id="31" dur="500"/>
                                        <p:tgtEl>
                                          <p:spTgt spid="743471"/>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3" presetClass="entr" presetSubtype="16" fill="hold" nodeType="clickEffect">
                                  <p:stCondLst>
                                    <p:cond delay="0"/>
                                  </p:stCondLst>
                                  <p:childTnLst>
                                    <p:set>
                                      <p:cBhvr>
                                        <p:cTn id="35" dur="1" fill="hold">
                                          <p:stCondLst>
                                            <p:cond delay="0"/>
                                          </p:stCondLst>
                                        </p:cTn>
                                        <p:tgtEl>
                                          <p:spTgt spid="743552"/>
                                        </p:tgtEl>
                                        <p:attrNameLst>
                                          <p:attrName>style.visibility</p:attrName>
                                        </p:attrNameLst>
                                      </p:cBhvr>
                                      <p:to>
                                        <p:strVal val="visible"/>
                                      </p:to>
                                    </p:set>
                                    <p:anim calcmode="lin" valueType="num">
                                      <p:cBhvr>
                                        <p:cTn id="36" dur="500" fill="hold"/>
                                        <p:tgtEl>
                                          <p:spTgt spid="743552"/>
                                        </p:tgtEl>
                                        <p:attrNameLst>
                                          <p:attrName>ppt_w</p:attrName>
                                        </p:attrNameLst>
                                      </p:cBhvr>
                                      <p:tavLst>
                                        <p:tav tm="0">
                                          <p:val>
                                            <p:fltVal val="0"/>
                                          </p:val>
                                        </p:tav>
                                        <p:tav tm="100000">
                                          <p:val>
                                            <p:strVal val="#ppt_w"/>
                                          </p:val>
                                        </p:tav>
                                      </p:tavLst>
                                    </p:anim>
                                    <p:anim calcmode="lin" valueType="num">
                                      <p:cBhvr>
                                        <p:cTn id="37" dur="500" fill="hold"/>
                                        <p:tgtEl>
                                          <p:spTgt spid="743552"/>
                                        </p:tgtEl>
                                        <p:attrNameLst>
                                          <p:attrName>ppt_h</p:attrName>
                                        </p:attrNameLst>
                                      </p:cBhvr>
                                      <p:tavLst>
                                        <p:tav tm="0">
                                          <p:val>
                                            <p:fltVal val="0"/>
                                          </p:val>
                                        </p:tav>
                                        <p:tav tm="100000">
                                          <p:val>
                                            <p:strVal val="#ppt_h"/>
                                          </p:val>
                                        </p:tav>
                                      </p:tavLst>
                                    </p:anim>
                                  </p:childTnLst>
                                </p:cTn>
                              </p:par>
                            </p:childTnLst>
                          </p:cTn>
                        </p:par>
                        <p:par>
                          <p:cTn id="38" fill="hold" nodeType="afterGroup">
                            <p:stCondLst>
                              <p:cond delay="500"/>
                            </p:stCondLst>
                            <p:childTnLst>
                              <p:par>
                                <p:cTn id="39" presetID="1" presetClass="entr" presetSubtype="0" fill="hold" grpId="0" nodeType="afterEffect">
                                  <p:stCondLst>
                                    <p:cond delay="0"/>
                                  </p:stCondLst>
                                  <p:childTnLst>
                                    <p:set>
                                      <p:cBhvr>
                                        <p:cTn id="40" dur="1" fill="hold">
                                          <p:stCondLst>
                                            <p:cond delay="0"/>
                                          </p:stCondLst>
                                        </p:cTn>
                                        <p:tgtEl>
                                          <p:spTgt spid="743483"/>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743488">
                                            <p:txEl>
                                              <p:pRg st="0" end="0"/>
                                            </p:txEl>
                                          </p:spTgt>
                                        </p:tgtEl>
                                        <p:attrNameLst>
                                          <p:attrName>style.visibility</p:attrName>
                                        </p:attrNameLst>
                                      </p:cBhvr>
                                      <p:to>
                                        <p:strVal val="visible"/>
                                      </p:to>
                                    </p:set>
                                    <p:anim calcmode="lin" valueType="num">
                                      <p:cBhvr additive="base">
                                        <p:cTn id="45" dur="500" fill="hold"/>
                                        <p:tgtEl>
                                          <p:spTgt spid="743488">
                                            <p:txEl>
                                              <p:pRg st="0" end="0"/>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743488">
                                            <p:txEl>
                                              <p:pRg st="0" end="0"/>
                                            </p:txEl>
                                          </p:spTgt>
                                        </p:tgtEl>
                                        <p:attrNameLst>
                                          <p:attrName>ppt_y</p:attrName>
                                        </p:attrNameLst>
                                      </p:cBhvr>
                                      <p:tavLst>
                                        <p:tav tm="0">
                                          <p:val>
                                            <p:strVal val="#ppt_y"/>
                                          </p:val>
                                        </p:tav>
                                        <p:tav tm="100000">
                                          <p:val>
                                            <p:strVal val="#ppt_y"/>
                                          </p:val>
                                        </p:tav>
                                      </p:tavLst>
                                    </p:anim>
                                  </p:childTnLst>
                                </p:cTn>
                              </p:par>
                            </p:childTnLst>
                          </p:cTn>
                        </p:par>
                        <p:par>
                          <p:cTn id="47" fill="hold" nodeType="afterGroup">
                            <p:stCondLst>
                              <p:cond delay="500"/>
                            </p:stCondLst>
                            <p:childTnLst>
                              <p:par>
                                <p:cTn id="48" presetID="23" presetClass="entr" presetSubtype="32" fill="hold" nodeType="afterEffect">
                                  <p:stCondLst>
                                    <p:cond delay="0"/>
                                  </p:stCondLst>
                                  <p:childTnLst>
                                    <p:set>
                                      <p:cBhvr>
                                        <p:cTn id="49" dur="1" fill="hold">
                                          <p:stCondLst>
                                            <p:cond delay="0"/>
                                          </p:stCondLst>
                                        </p:cTn>
                                        <p:tgtEl>
                                          <p:spTgt spid="743553"/>
                                        </p:tgtEl>
                                        <p:attrNameLst>
                                          <p:attrName>style.visibility</p:attrName>
                                        </p:attrNameLst>
                                      </p:cBhvr>
                                      <p:to>
                                        <p:strVal val="visible"/>
                                      </p:to>
                                    </p:set>
                                    <p:anim calcmode="lin" valueType="num">
                                      <p:cBhvr>
                                        <p:cTn id="50" dur="500" fill="hold"/>
                                        <p:tgtEl>
                                          <p:spTgt spid="743553"/>
                                        </p:tgtEl>
                                        <p:attrNameLst>
                                          <p:attrName>ppt_w</p:attrName>
                                        </p:attrNameLst>
                                      </p:cBhvr>
                                      <p:tavLst>
                                        <p:tav tm="0">
                                          <p:val>
                                            <p:strVal val="4*#ppt_w"/>
                                          </p:val>
                                        </p:tav>
                                        <p:tav tm="100000">
                                          <p:val>
                                            <p:strVal val="#ppt_w"/>
                                          </p:val>
                                        </p:tav>
                                      </p:tavLst>
                                    </p:anim>
                                    <p:anim calcmode="lin" valueType="num">
                                      <p:cBhvr>
                                        <p:cTn id="51" dur="500" fill="hold"/>
                                        <p:tgtEl>
                                          <p:spTgt spid="743553"/>
                                        </p:tgtEl>
                                        <p:attrNameLst>
                                          <p:attrName>ppt_h</p:attrName>
                                        </p:attrNameLst>
                                      </p:cBhvr>
                                      <p:tavLst>
                                        <p:tav tm="0">
                                          <p:val>
                                            <p:strVal val="4*#ppt_h"/>
                                          </p:val>
                                        </p:tav>
                                        <p:tav tm="100000">
                                          <p:val>
                                            <p:strVal val="#ppt_h"/>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2" presetClass="entr" presetSubtype="8" fill="hold" grpId="0" nodeType="clickEffect">
                                  <p:stCondLst>
                                    <p:cond delay="0"/>
                                  </p:stCondLst>
                                  <p:childTnLst>
                                    <p:set>
                                      <p:cBhvr>
                                        <p:cTn id="55" dur="1" fill="hold">
                                          <p:stCondLst>
                                            <p:cond delay="0"/>
                                          </p:stCondLst>
                                        </p:cTn>
                                        <p:tgtEl>
                                          <p:spTgt spid="743488">
                                            <p:txEl>
                                              <p:pRg st="1" end="1"/>
                                            </p:txEl>
                                          </p:spTgt>
                                        </p:tgtEl>
                                        <p:attrNameLst>
                                          <p:attrName>style.visibility</p:attrName>
                                        </p:attrNameLst>
                                      </p:cBhvr>
                                      <p:to>
                                        <p:strVal val="visible"/>
                                      </p:to>
                                    </p:set>
                                    <p:anim calcmode="lin" valueType="num">
                                      <p:cBhvr additive="base">
                                        <p:cTn id="56" dur="500" fill="hold"/>
                                        <p:tgtEl>
                                          <p:spTgt spid="743488">
                                            <p:txEl>
                                              <p:pRg st="1" end="1"/>
                                            </p:txEl>
                                          </p:spTgt>
                                        </p:tgtEl>
                                        <p:attrNameLst>
                                          <p:attrName>ppt_x</p:attrName>
                                        </p:attrNameLst>
                                      </p:cBhvr>
                                      <p:tavLst>
                                        <p:tav tm="0">
                                          <p:val>
                                            <p:strVal val="0-#ppt_w/2"/>
                                          </p:val>
                                        </p:tav>
                                        <p:tav tm="100000">
                                          <p:val>
                                            <p:strVal val="#ppt_x"/>
                                          </p:val>
                                        </p:tav>
                                      </p:tavLst>
                                    </p:anim>
                                    <p:anim calcmode="lin" valueType="num">
                                      <p:cBhvr additive="base">
                                        <p:cTn id="57" dur="500" fill="hold"/>
                                        <p:tgtEl>
                                          <p:spTgt spid="74348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58" fill="hold" nodeType="clickPar">
                      <p:stCondLst>
                        <p:cond delay="indefinite"/>
                      </p:stCondLst>
                      <p:childTnLst>
                        <p:par>
                          <p:cTn id="59" fill="hold" nodeType="withGroup">
                            <p:stCondLst>
                              <p:cond delay="0"/>
                            </p:stCondLst>
                            <p:childTnLst>
                              <p:par>
                                <p:cTn id="60" presetID="2" presetClass="entr" presetSubtype="8" fill="hold" grpId="0" nodeType="clickEffect">
                                  <p:stCondLst>
                                    <p:cond delay="0"/>
                                  </p:stCondLst>
                                  <p:childTnLst>
                                    <p:set>
                                      <p:cBhvr>
                                        <p:cTn id="61" dur="1" fill="hold">
                                          <p:stCondLst>
                                            <p:cond delay="0"/>
                                          </p:stCondLst>
                                        </p:cTn>
                                        <p:tgtEl>
                                          <p:spTgt spid="743488">
                                            <p:txEl>
                                              <p:pRg st="2" end="2"/>
                                            </p:txEl>
                                          </p:spTgt>
                                        </p:tgtEl>
                                        <p:attrNameLst>
                                          <p:attrName>style.visibility</p:attrName>
                                        </p:attrNameLst>
                                      </p:cBhvr>
                                      <p:to>
                                        <p:strVal val="visible"/>
                                      </p:to>
                                    </p:set>
                                    <p:anim calcmode="lin" valueType="num">
                                      <p:cBhvr additive="base">
                                        <p:cTn id="62" dur="500" fill="hold"/>
                                        <p:tgtEl>
                                          <p:spTgt spid="743488">
                                            <p:txEl>
                                              <p:pRg st="2" end="2"/>
                                            </p:txEl>
                                          </p:spTgt>
                                        </p:tgtEl>
                                        <p:attrNameLst>
                                          <p:attrName>ppt_x</p:attrName>
                                        </p:attrNameLst>
                                      </p:cBhvr>
                                      <p:tavLst>
                                        <p:tav tm="0">
                                          <p:val>
                                            <p:strVal val="0-#ppt_w/2"/>
                                          </p:val>
                                        </p:tav>
                                        <p:tav tm="100000">
                                          <p:val>
                                            <p:strVal val="#ppt_x"/>
                                          </p:val>
                                        </p:tav>
                                      </p:tavLst>
                                    </p:anim>
                                    <p:anim calcmode="lin" valueType="num">
                                      <p:cBhvr additive="base">
                                        <p:cTn id="63" dur="500" fill="hold"/>
                                        <p:tgtEl>
                                          <p:spTgt spid="74348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8" fill="hold" nodeType="clickEffect">
                                  <p:stCondLst>
                                    <p:cond delay="0"/>
                                  </p:stCondLst>
                                  <p:childTnLst>
                                    <p:set>
                                      <p:cBhvr>
                                        <p:cTn id="67" dur="1" fill="hold">
                                          <p:stCondLst>
                                            <p:cond delay="0"/>
                                          </p:stCondLst>
                                        </p:cTn>
                                        <p:tgtEl>
                                          <p:spTgt spid="743554"/>
                                        </p:tgtEl>
                                        <p:attrNameLst>
                                          <p:attrName>style.visibility</p:attrName>
                                        </p:attrNameLst>
                                      </p:cBhvr>
                                      <p:to>
                                        <p:strVal val="visible"/>
                                      </p:to>
                                    </p:set>
                                    <p:animEffect transition="in" filter="wipe(left)">
                                      <p:cBhvr>
                                        <p:cTn id="68" dur="500"/>
                                        <p:tgtEl>
                                          <p:spTgt spid="743554"/>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8" fill="hold" nodeType="clickEffect">
                                  <p:stCondLst>
                                    <p:cond delay="0"/>
                                  </p:stCondLst>
                                  <p:childTnLst>
                                    <p:set>
                                      <p:cBhvr>
                                        <p:cTn id="72" dur="1" fill="hold">
                                          <p:stCondLst>
                                            <p:cond delay="0"/>
                                          </p:stCondLst>
                                        </p:cTn>
                                        <p:tgtEl>
                                          <p:spTgt spid="743555"/>
                                        </p:tgtEl>
                                        <p:attrNameLst>
                                          <p:attrName>style.visibility</p:attrName>
                                        </p:attrNameLst>
                                      </p:cBhvr>
                                      <p:to>
                                        <p:strVal val="visible"/>
                                      </p:to>
                                    </p:set>
                                    <p:animEffect transition="in" filter="wipe(left)">
                                      <p:cBhvr>
                                        <p:cTn id="73" dur="500"/>
                                        <p:tgtEl>
                                          <p:spTgt spid="743555"/>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22" presetClass="entr" presetSubtype="8" fill="hold" nodeType="clickEffect">
                                  <p:stCondLst>
                                    <p:cond delay="0"/>
                                  </p:stCondLst>
                                  <p:childTnLst>
                                    <p:set>
                                      <p:cBhvr>
                                        <p:cTn id="77" dur="1" fill="hold">
                                          <p:stCondLst>
                                            <p:cond delay="0"/>
                                          </p:stCondLst>
                                        </p:cTn>
                                        <p:tgtEl>
                                          <p:spTgt spid="743556"/>
                                        </p:tgtEl>
                                        <p:attrNameLst>
                                          <p:attrName>style.visibility</p:attrName>
                                        </p:attrNameLst>
                                      </p:cBhvr>
                                      <p:to>
                                        <p:strVal val="visible"/>
                                      </p:to>
                                    </p:set>
                                    <p:animEffect transition="in" filter="wipe(left)">
                                      <p:cBhvr>
                                        <p:cTn id="78" dur="500"/>
                                        <p:tgtEl>
                                          <p:spTgt spid="743556"/>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8" fill="hold" nodeType="clickEffect">
                                  <p:stCondLst>
                                    <p:cond delay="0"/>
                                  </p:stCondLst>
                                  <p:childTnLst>
                                    <p:set>
                                      <p:cBhvr>
                                        <p:cTn id="82" dur="1" fill="hold">
                                          <p:stCondLst>
                                            <p:cond delay="0"/>
                                          </p:stCondLst>
                                        </p:cTn>
                                        <p:tgtEl>
                                          <p:spTgt spid="743557"/>
                                        </p:tgtEl>
                                        <p:attrNameLst>
                                          <p:attrName>style.visibility</p:attrName>
                                        </p:attrNameLst>
                                      </p:cBhvr>
                                      <p:to>
                                        <p:strVal val="visible"/>
                                      </p:to>
                                    </p:set>
                                    <p:animEffect transition="in" filter="wipe(left)">
                                      <p:cBhvr>
                                        <p:cTn id="83" dur="500"/>
                                        <p:tgtEl>
                                          <p:spTgt spid="743557"/>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 presetClass="entr" presetSubtype="8" fill="hold" grpId="0" nodeType="clickEffect">
                                  <p:stCondLst>
                                    <p:cond delay="0"/>
                                  </p:stCondLst>
                                  <p:childTnLst>
                                    <p:set>
                                      <p:cBhvr>
                                        <p:cTn id="87" dur="1" fill="hold">
                                          <p:stCondLst>
                                            <p:cond delay="0"/>
                                          </p:stCondLst>
                                        </p:cTn>
                                        <p:tgtEl>
                                          <p:spTgt spid="743488">
                                            <p:txEl>
                                              <p:pRg st="3" end="3"/>
                                            </p:txEl>
                                          </p:spTgt>
                                        </p:tgtEl>
                                        <p:attrNameLst>
                                          <p:attrName>style.visibility</p:attrName>
                                        </p:attrNameLst>
                                      </p:cBhvr>
                                      <p:to>
                                        <p:strVal val="visible"/>
                                      </p:to>
                                    </p:set>
                                    <p:anim calcmode="lin" valueType="num">
                                      <p:cBhvr additive="base">
                                        <p:cTn id="88" dur="500" fill="hold"/>
                                        <p:tgtEl>
                                          <p:spTgt spid="743488">
                                            <p:txEl>
                                              <p:pRg st="3" end="3"/>
                                            </p:txEl>
                                          </p:spTgt>
                                        </p:tgtEl>
                                        <p:attrNameLst>
                                          <p:attrName>ppt_x</p:attrName>
                                        </p:attrNameLst>
                                      </p:cBhvr>
                                      <p:tavLst>
                                        <p:tav tm="0">
                                          <p:val>
                                            <p:strVal val="0-#ppt_w/2"/>
                                          </p:val>
                                        </p:tav>
                                        <p:tav tm="100000">
                                          <p:val>
                                            <p:strVal val="#ppt_x"/>
                                          </p:val>
                                        </p:tav>
                                      </p:tavLst>
                                    </p:anim>
                                    <p:anim calcmode="lin" valueType="num">
                                      <p:cBhvr additive="base">
                                        <p:cTn id="89" dur="500" fill="hold"/>
                                        <p:tgtEl>
                                          <p:spTgt spid="743488">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3427" grpId="0" build="p"/>
      <p:bldP spid="743459" grpId="0" animBg="1"/>
      <p:bldP spid="743483" grpId="0"/>
      <p:bldP spid="74348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4555" name="Picture 1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4419600"/>
            <a:ext cx="5029200" cy="2465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819" name="Text Box 7"/>
          <p:cNvSpPr txBox="1">
            <a:spLocks noChangeArrowheads="1"/>
          </p:cNvSpPr>
          <p:nvPr/>
        </p:nvSpPr>
        <p:spPr bwMode="auto">
          <a:xfrm>
            <a:off x="152400" y="0"/>
            <a:ext cx="899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algn="ctr"/>
            <a:r>
              <a:rPr lang="en-US" sz="4400">
                <a:solidFill>
                  <a:schemeClr val="tx1"/>
                </a:solidFill>
              </a:rPr>
              <a:t>Using Ampere’s Law (2)</a:t>
            </a:r>
          </a:p>
        </p:txBody>
      </p:sp>
      <p:sp>
        <p:nvSpPr>
          <p:cNvPr id="744456" name="Text Box 8"/>
          <p:cNvSpPr txBox="1">
            <a:spLocks noChangeArrowheads="1"/>
          </p:cNvSpPr>
          <p:nvPr/>
        </p:nvSpPr>
        <p:spPr bwMode="auto">
          <a:xfrm>
            <a:off x="0" y="762000"/>
            <a:ext cx="89154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a:solidFill>
                  <a:srgbClr val="FF0000"/>
                </a:solidFill>
              </a:rPr>
              <a:t>Now do it inside the wire</a:t>
            </a:r>
          </a:p>
          <a:p>
            <a:pPr eaLnBrk="1" hangingPunct="1">
              <a:buFontTx/>
              <a:buChar char="•"/>
            </a:pPr>
            <a:r>
              <a:rPr lang="en-US" sz="2400">
                <a:solidFill>
                  <a:srgbClr val="FF0000"/>
                </a:solidFill>
              </a:rPr>
              <a:t>Ampere loop inside the wire does </a:t>
            </a:r>
            <a:r>
              <a:rPr lang="en-US" sz="2400" u="sng">
                <a:solidFill>
                  <a:srgbClr val="FF0000"/>
                </a:solidFill>
              </a:rPr>
              <a:t>not</a:t>
            </a:r>
            <a:r>
              <a:rPr lang="en-US" sz="2400">
                <a:solidFill>
                  <a:srgbClr val="FF0000"/>
                </a:solidFill>
              </a:rPr>
              <a:t> contain all the current</a:t>
            </a:r>
          </a:p>
          <a:p>
            <a:pPr eaLnBrk="1" hangingPunct="1">
              <a:buFontTx/>
              <a:buChar char="•"/>
            </a:pPr>
            <a:r>
              <a:rPr lang="en-US" sz="2400">
                <a:solidFill>
                  <a:srgbClr val="FF0000"/>
                </a:solidFill>
              </a:rPr>
              <a:t>The fraction is proportional to the area</a:t>
            </a:r>
          </a:p>
        </p:txBody>
      </p:sp>
      <p:sp>
        <p:nvSpPr>
          <p:cNvPr id="34821" name="Text Box 21"/>
          <p:cNvSpPr txBox="1">
            <a:spLocks noChangeArrowheads="1"/>
          </p:cNvSpPr>
          <p:nvPr/>
        </p:nvSpPr>
        <p:spPr bwMode="auto">
          <a:xfrm>
            <a:off x="7010400" y="3581400"/>
            <a:ext cx="1828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a:spcBef>
                <a:spcPct val="50000"/>
              </a:spcBef>
            </a:pPr>
            <a:r>
              <a:rPr lang="en-US" sz="2400">
                <a:solidFill>
                  <a:schemeClr val="tx1"/>
                </a:solidFill>
              </a:rPr>
              <a:t>End-on view</a:t>
            </a:r>
          </a:p>
        </p:txBody>
      </p:sp>
      <p:grpSp>
        <p:nvGrpSpPr>
          <p:cNvPr id="34822" name="Group 26"/>
          <p:cNvGrpSpPr>
            <a:grpSpLocks/>
          </p:cNvGrpSpPr>
          <p:nvPr/>
        </p:nvGrpSpPr>
        <p:grpSpPr bwMode="auto">
          <a:xfrm>
            <a:off x="6781800" y="1447800"/>
            <a:ext cx="1828800" cy="1828800"/>
            <a:chOff x="4272" y="1008"/>
            <a:chExt cx="1152" cy="1152"/>
          </a:xfrm>
        </p:grpSpPr>
        <p:sp>
          <p:nvSpPr>
            <p:cNvPr id="744475" name="Oval 27"/>
            <p:cNvSpPr>
              <a:spLocks noChangeArrowheads="1"/>
            </p:cNvSpPr>
            <p:nvPr/>
          </p:nvSpPr>
          <p:spPr bwMode="auto">
            <a:xfrm>
              <a:off x="4416" y="1152"/>
              <a:ext cx="864" cy="864"/>
            </a:xfrm>
            <a:prstGeom prst="ellipse">
              <a:avLst/>
            </a:prstGeom>
            <a:gradFill rotWithShape="1">
              <a:gsLst>
                <a:gs pos="0">
                  <a:schemeClr val="folHlink">
                    <a:gamma/>
                    <a:shade val="46275"/>
                    <a:invGamma/>
                  </a:schemeClr>
                </a:gs>
                <a:gs pos="50000">
                  <a:schemeClr val="folHlink"/>
                </a:gs>
                <a:gs pos="100000">
                  <a:schemeClr val="folHlink">
                    <a:gamma/>
                    <a:shade val="46275"/>
                    <a:invGamma/>
                  </a:schemeClr>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34836" name="Arc 28"/>
            <p:cNvSpPr>
              <a:spLocks/>
            </p:cNvSpPr>
            <p:nvPr/>
          </p:nvSpPr>
          <p:spPr bwMode="auto">
            <a:xfrm>
              <a:off x="4848" y="1008"/>
              <a:ext cx="576" cy="1152"/>
            </a:xfrm>
            <a:custGeom>
              <a:avLst/>
              <a:gdLst>
                <a:gd name="T0" fmla="*/ 0 w 21675"/>
                <a:gd name="T1" fmla="*/ 0 h 43200"/>
                <a:gd name="T2" fmla="*/ 0 w 21675"/>
                <a:gd name="T3" fmla="*/ 0 h 43200"/>
                <a:gd name="T4" fmla="*/ 0 w 21675"/>
                <a:gd name="T5" fmla="*/ 0 h 43200"/>
                <a:gd name="T6" fmla="*/ 0 60000 65536"/>
                <a:gd name="T7" fmla="*/ 0 60000 65536"/>
                <a:gd name="T8" fmla="*/ 0 60000 65536"/>
              </a:gdLst>
              <a:ahLst/>
              <a:cxnLst>
                <a:cxn ang="T6">
                  <a:pos x="T0" y="T1"/>
                </a:cxn>
                <a:cxn ang="T7">
                  <a:pos x="T2" y="T3"/>
                </a:cxn>
                <a:cxn ang="T8">
                  <a:pos x="T4" y="T5"/>
                </a:cxn>
              </a:cxnLst>
              <a:rect l="0" t="0" r="r" b="b"/>
              <a:pathLst>
                <a:path w="21675" h="43200" fill="none" extrusionOk="0">
                  <a:moveTo>
                    <a:pt x="74" y="0"/>
                  </a:moveTo>
                  <a:cubicBezTo>
                    <a:pt x="12004" y="0"/>
                    <a:pt x="21675" y="9670"/>
                    <a:pt x="21675" y="21600"/>
                  </a:cubicBezTo>
                  <a:cubicBezTo>
                    <a:pt x="21675" y="33529"/>
                    <a:pt x="12004" y="43200"/>
                    <a:pt x="75" y="43200"/>
                  </a:cubicBezTo>
                  <a:cubicBezTo>
                    <a:pt x="50" y="43200"/>
                    <a:pt x="25" y="43199"/>
                    <a:pt x="0" y="43199"/>
                  </a:cubicBezTo>
                </a:path>
                <a:path w="21675" h="43200" stroke="0" extrusionOk="0">
                  <a:moveTo>
                    <a:pt x="74" y="0"/>
                  </a:moveTo>
                  <a:cubicBezTo>
                    <a:pt x="12004" y="0"/>
                    <a:pt x="21675" y="9670"/>
                    <a:pt x="21675" y="21600"/>
                  </a:cubicBezTo>
                  <a:cubicBezTo>
                    <a:pt x="21675" y="33529"/>
                    <a:pt x="12004" y="43200"/>
                    <a:pt x="75" y="43200"/>
                  </a:cubicBezTo>
                  <a:cubicBezTo>
                    <a:pt x="50" y="43200"/>
                    <a:pt x="25" y="43199"/>
                    <a:pt x="0" y="43199"/>
                  </a:cubicBezTo>
                  <a:lnTo>
                    <a:pt x="75" y="21600"/>
                  </a:lnTo>
                  <a:lnTo>
                    <a:pt x="74"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7" name="Arc 29"/>
            <p:cNvSpPr>
              <a:spLocks/>
            </p:cNvSpPr>
            <p:nvPr/>
          </p:nvSpPr>
          <p:spPr bwMode="auto">
            <a:xfrm rot="10800000">
              <a:off x="4272" y="1008"/>
              <a:ext cx="576" cy="1152"/>
            </a:xfrm>
            <a:custGeom>
              <a:avLst/>
              <a:gdLst>
                <a:gd name="T0" fmla="*/ 0 w 21675"/>
                <a:gd name="T1" fmla="*/ 0 h 43200"/>
                <a:gd name="T2" fmla="*/ 0 w 21675"/>
                <a:gd name="T3" fmla="*/ 0 h 43200"/>
                <a:gd name="T4" fmla="*/ 0 w 21675"/>
                <a:gd name="T5" fmla="*/ 0 h 43200"/>
                <a:gd name="T6" fmla="*/ 0 60000 65536"/>
                <a:gd name="T7" fmla="*/ 0 60000 65536"/>
                <a:gd name="T8" fmla="*/ 0 60000 65536"/>
              </a:gdLst>
              <a:ahLst/>
              <a:cxnLst>
                <a:cxn ang="T6">
                  <a:pos x="T0" y="T1"/>
                </a:cxn>
                <a:cxn ang="T7">
                  <a:pos x="T2" y="T3"/>
                </a:cxn>
                <a:cxn ang="T8">
                  <a:pos x="T4" y="T5"/>
                </a:cxn>
              </a:cxnLst>
              <a:rect l="0" t="0" r="r" b="b"/>
              <a:pathLst>
                <a:path w="21675" h="43200" fill="none" extrusionOk="0">
                  <a:moveTo>
                    <a:pt x="74" y="0"/>
                  </a:moveTo>
                  <a:cubicBezTo>
                    <a:pt x="12004" y="0"/>
                    <a:pt x="21675" y="9670"/>
                    <a:pt x="21675" y="21600"/>
                  </a:cubicBezTo>
                  <a:cubicBezTo>
                    <a:pt x="21675" y="33529"/>
                    <a:pt x="12004" y="43200"/>
                    <a:pt x="75" y="43200"/>
                  </a:cubicBezTo>
                  <a:cubicBezTo>
                    <a:pt x="50" y="43200"/>
                    <a:pt x="25" y="43199"/>
                    <a:pt x="0" y="43199"/>
                  </a:cubicBezTo>
                </a:path>
                <a:path w="21675" h="43200" stroke="0" extrusionOk="0">
                  <a:moveTo>
                    <a:pt x="74" y="0"/>
                  </a:moveTo>
                  <a:cubicBezTo>
                    <a:pt x="12004" y="0"/>
                    <a:pt x="21675" y="9670"/>
                    <a:pt x="21675" y="21600"/>
                  </a:cubicBezTo>
                  <a:cubicBezTo>
                    <a:pt x="21675" y="33529"/>
                    <a:pt x="12004" y="43200"/>
                    <a:pt x="75" y="43200"/>
                  </a:cubicBezTo>
                  <a:cubicBezTo>
                    <a:pt x="50" y="43200"/>
                    <a:pt x="25" y="43199"/>
                    <a:pt x="0" y="43199"/>
                  </a:cubicBezTo>
                  <a:lnTo>
                    <a:pt x="75" y="21600"/>
                  </a:lnTo>
                  <a:lnTo>
                    <a:pt x="74" y="0"/>
                  </a:lnTo>
                  <a:close/>
                </a:path>
              </a:pathLst>
            </a:custGeom>
            <a:noFill/>
            <a:ln w="28575">
              <a:solidFill>
                <a:srgbClr val="0099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4838" name="Group 30"/>
            <p:cNvGrpSpPr>
              <a:grpSpLocks/>
            </p:cNvGrpSpPr>
            <p:nvPr/>
          </p:nvGrpSpPr>
          <p:grpSpPr bwMode="auto">
            <a:xfrm>
              <a:off x="4656" y="1248"/>
              <a:ext cx="96" cy="96"/>
              <a:chOff x="3888" y="2688"/>
              <a:chExt cx="96" cy="96"/>
            </a:xfrm>
          </p:grpSpPr>
          <p:sp>
            <p:nvSpPr>
              <p:cNvPr id="34899" name="Line 31"/>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900" name="Line 32"/>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839" name="Group 33"/>
            <p:cNvGrpSpPr>
              <a:grpSpLocks/>
            </p:cNvGrpSpPr>
            <p:nvPr/>
          </p:nvGrpSpPr>
          <p:grpSpPr bwMode="auto">
            <a:xfrm>
              <a:off x="4800" y="1248"/>
              <a:ext cx="96" cy="96"/>
              <a:chOff x="3888" y="2688"/>
              <a:chExt cx="96" cy="96"/>
            </a:xfrm>
          </p:grpSpPr>
          <p:sp>
            <p:nvSpPr>
              <p:cNvPr id="34897" name="Line 34"/>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98" name="Line 35"/>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840" name="Group 36"/>
            <p:cNvGrpSpPr>
              <a:grpSpLocks/>
            </p:cNvGrpSpPr>
            <p:nvPr/>
          </p:nvGrpSpPr>
          <p:grpSpPr bwMode="auto">
            <a:xfrm>
              <a:off x="4944" y="1248"/>
              <a:ext cx="96" cy="96"/>
              <a:chOff x="3888" y="2688"/>
              <a:chExt cx="96" cy="96"/>
            </a:xfrm>
          </p:grpSpPr>
          <p:sp>
            <p:nvSpPr>
              <p:cNvPr id="34895" name="Line 37"/>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96" name="Line 38"/>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841" name="Group 39"/>
            <p:cNvGrpSpPr>
              <a:grpSpLocks/>
            </p:cNvGrpSpPr>
            <p:nvPr/>
          </p:nvGrpSpPr>
          <p:grpSpPr bwMode="auto">
            <a:xfrm>
              <a:off x="4512" y="1392"/>
              <a:ext cx="96" cy="96"/>
              <a:chOff x="3888" y="2688"/>
              <a:chExt cx="96" cy="96"/>
            </a:xfrm>
          </p:grpSpPr>
          <p:sp>
            <p:nvSpPr>
              <p:cNvPr id="34893" name="Line 40"/>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94" name="Line 41"/>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842" name="Group 42"/>
            <p:cNvGrpSpPr>
              <a:grpSpLocks/>
            </p:cNvGrpSpPr>
            <p:nvPr/>
          </p:nvGrpSpPr>
          <p:grpSpPr bwMode="auto">
            <a:xfrm>
              <a:off x="4656" y="1392"/>
              <a:ext cx="96" cy="96"/>
              <a:chOff x="3888" y="2688"/>
              <a:chExt cx="96" cy="96"/>
            </a:xfrm>
          </p:grpSpPr>
          <p:sp>
            <p:nvSpPr>
              <p:cNvPr id="34891" name="Line 43"/>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92" name="Line 44"/>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843" name="Group 45"/>
            <p:cNvGrpSpPr>
              <a:grpSpLocks/>
            </p:cNvGrpSpPr>
            <p:nvPr/>
          </p:nvGrpSpPr>
          <p:grpSpPr bwMode="auto">
            <a:xfrm>
              <a:off x="4800" y="1392"/>
              <a:ext cx="96" cy="96"/>
              <a:chOff x="3888" y="2688"/>
              <a:chExt cx="96" cy="96"/>
            </a:xfrm>
          </p:grpSpPr>
          <p:sp>
            <p:nvSpPr>
              <p:cNvPr id="34889" name="Line 46"/>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90" name="Line 47"/>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844" name="Group 48"/>
            <p:cNvGrpSpPr>
              <a:grpSpLocks/>
            </p:cNvGrpSpPr>
            <p:nvPr/>
          </p:nvGrpSpPr>
          <p:grpSpPr bwMode="auto">
            <a:xfrm>
              <a:off x="4512" y="1536"/>
              <a:ext cx="96" cy="96"/>
              <a:chOff x="3888" y="2688"/>
              <a:chExt cx="96" cy="96"/>
            </a:xfrm>
          </p:grpSpPr>
          <p:sp>
            <p:nvSpPr>
              <p:cNvPr id="34887" name="Line 49"/>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88" name="Line 50"/>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845" name="Group 51"/>
            <p:cNvGrpSpPr>
              <a:grpSpLocks/>
            </p:cNvGrpSpPr>
            <p:nvPr/>
          </p:nvGrpSpPr>
          <p:grpSpPr bwMode="auto">
            <a:xfrm>
              <a:off x="4656" y="1536"/>
              <a:ext cx="96" cy="96"/>
              <a:chOff x="3888" y="2688"/>
              <a:chExt cx="96" cy="96"/>
            </a:xfrm>
          </p:grpSpPr>
          <p:sp>
            <p:nvSpPr>
              <p:cNvPr id="34885" name="Line 52"/>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86" name="Line 53"/>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846" name="Group 54"/>
            <p:cNvGrpSpPr>
              <a:grpSpLocks/>
            </p:cNvGrpSpPr>
            <p:nvPr/>
          </p:nvGrpSpPr>
          <p:grpSpPr bwMode="auto">
            <a:xfrm>
              <a:off x="4800" y="1536"/>
              <a:ext cx="96" cy="96"/>
              <a:chOff x="3888" y="2688"/>
              <a:chExt cx="96" cy="96"/>
            </a:xfrm>
          </p:grpSpPr>
          <p:sp>
            <p:nvSpPr>
              <p:cNvPr id="34883" name="Line 55"/>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84" name="Line 56"/>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847" name="Group 57"/>
            <p:cNvGrpSpPr>
              <a:grpSpLocks/>
            </p:cNvGrpSpPr>
            <p:nvPr/>
          </p:nvGrpSpPr>
          <p:grpSpPr bwMode="auto">
            <a:xfrm>
              <a:off x="4512" y="1680"/>
              <a:ext cx="96" cy="96"/>
              <a:chOff x="3888" y="2688"/>
              <a:chExt cx="96" cy="96"/>
            </a:xfrm>
          </p:grpSpPr>
          <p:sp>
            <p:nvSpPr>
              <p:cNvPr id="34881" name="Line 58"/>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82" name="Line 59"/>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848" name="Group 60"/>
            <p:cNvGrpSpPr>
              <a:grpSpLocks/>
            </p:cNvGrpSpPr>
            <p:nvPr/>
          </p:nvGrpSpPr>
          <p:grpSpPr bwMode="auto">
            <a:xfrm>
              <a:off x="4656" y="1680"/>
              <a:ext cx="96" cy="96"/>
              <a:chOff x="3888" y="2688"/>
              <a:chExt cx="96" cy="96"/>
            </a:xfrm>
          </p:grpSpPr>
          <p:sp>
            <p:nvSpPr>
              <p:cNvPr id="34879" name="Line 61"/>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80" name="Line 62"/>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849" name="Group 63"/>
            <p:cNvGrpSpPr>
              <a:grpSpLocks/>
            </p:cNvGrpSpPr>
            <p:nvPr/>
          </p:nvGrpSpPr>
          <p:grpSpPr bwMode="auto">
            <a:xfrm>
              <a:off x="4800" y="1680"/>
              <a:ext cx="96" cy="96"/>
              <a:chOff x="3888" y="2688"/>
              <a:chExt cx="96" cy="96"/>
            </a:xfrm>
          </p:grpSpPr>
          <p:sp>
            <p:nvSpPr>
              <p:cNvPr id="34877" name="Line 64"/>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78" name="Line 65"/>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850" name="Group 66"/>
            <p:cNvGrpSpPr>
              <a:grpSpLocks/>
            </p:cNvGrpSpPr>
            <p:nvPr/>
          </p:nvGrpSpPr>
          <p:grpSpPr bwMode="auto">
            <a:xfrm>
              <a:off x="4656" y="1824"/>
              <a:ext cx="96" cy="96"/>
              <a:chOff x="3888" y="2688"/>
              <a:chExt cx="96" cy="96"/>
            </a:xfrm>
          </p:grpSpPr>
          <p:sp>
            <p:nvSpPr>
              <p:cNvPr id="34875" name="Line 67"/>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76" name="Line 68"/>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851" name="Group 69"/>
            <p:cNvGrpSpPr>
              <a:grpSpLocks/>
            </p:cNvGrpSpPr>
            <p:nvPr/>
          </p:nvGrpSpPr>
          <p:grpSpPr bwMode="auto">
            <a:xfrm>
              <a:off x="4800" y="1824"/>
              <a:ext cx="96" cy="96"/>
              <a:chOff x="3888" y="2688"/>
              <a:chExt cx="96" cy="96"/>
            </a:xfrm>
          </p:grpSpPr>
          <p:sp>
            <p:nvSpPr>
              <p:cNvPr id="34873" name="Line 70"/>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74" name="Line 71"/>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852" name="Group 72"/>
            <p:cNvGrpSpPr>
              <a:grpSpLocks/>
            </p:cNvGrpSpPr>
            <p:nvPr/>
          </p:nvGrpSpPr>
          <p:grpSpPr bwMode="auto">
            <a:xfrm>
              <a:off x="4944" y="1824"/>
              <a:ext cx="96" cy="96"/>
              <a:chOff x="3888" y="2688"/>
              <a:chExt cx="96" cy="96"/>
            </a:xfrm>
          </p:grpSpPr>
          <p:sp>
            <p:nvSpPr>
              <p:cNvPr id="34871" name="Line 73"/>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72" name="Line 74"/>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853" name="Group 75"/>
            <p:cNvGrpSpPr>
              <a:grpSpLocks/>
            </p:cNvGrpSpPr>
            <p:nvPr/>
          </p:nvGrpSpPr>
          <p:grpSpPr bwMode="auto">
            <a:xfrm>
              <a:off x="4944" y="1392"/>
              <a:ext cx="96" cy="96"/>
              <a:chOff x="3888" y="2688"/>
              <a:chExt cx="96" cy="96"/>
            </a:xfrm>
          </p:grpSpPr>
          <p:sp>
            <p:nvSpPr>
              <p:cNvPr id="34869" name="Line 76"/>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70" name="Line 77"/>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854" name="Group 78"/>
            <p:cNvGrpSpPr>
              <a:grpSpLocks/>
            </p:cNvGrpSpPr>
            <p:nvPr/>
          </p:nvGrpSpPr>
          <p:grpSpPr bwMode="auto">
            <a:xfrm>
              <a:off x="5088" y="1392"/>
              <a:ext cx="96" cy="96"/>
              <a:chOff x="3888" y="2688"/>
              <a:chExt cx="96" cy="96"/>
            </a:xfrm>
          </p:grpSpPr>
          <p:sp>
            <p:nvSpPr>
              <p:cNvPr id="34867" name="Line 79"/>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68" name="Line 80"/>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855" name="Group 81"/>
            <p:cNvGrpSpPr>
              <a:grpSpLocks/>
            </p:cNvGrpSpPr>
            <p:nvPr/>
          </p:nvGrpSpPr>
          <p:grpSpPr bwMode="auto">
            <a:xfrm>
              <a:off x="4944" y="1536"/>
              <a:ext cx="96" cy="96"/>
              <a:chOff x="3888" y="2688"/>
              <a:chExt cx="96" cy="96"/>
            </a:xfrm>
          </p:grpSpPr>
          <p:sp>
            <p:nvSpPr>
              <p:cNvPr id="34865" name="Line 82"/>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66" name="Line 83"/>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856" name="Group 84"/>
            <p:cNvGrpSpPr>
              <a:grpSpLocks/>
            </p:cNvGrpSpPr>
            <p:nvPr/>
          </p:nvGrpSpPr>
          <p:grpSpPr bwMode="auto">
            <a:xfrm>
              <a:off x="5088" y="1536"/>
              <a:ext cx="96" cy="96"/>
              <a:chOff x="3888" y="2688"/>
              <a:chExt cx="96" cy="96"/>
            </a:xfrm>
          </p:grpSpPr>
          <p:sp>
            <p:nvSpPr>
              <p:cNvPr id="34863" name="Line 85"/>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64" name="Line 86"/>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857" name="Group 87"/>
            <p:cNvGrpSpPr>
              <a:grpSpLocks/>
            </p:cNvGrpSpPr>
            <p:nvPr/>
          </p:nvGrpSpPr>
          <p:grpSpPr bwMode="auto">
            <a:xfrm>
              <a:off x="4944" y="1680"/>
              <a:ext cx="96" cy="96"/>
              <a:chOff x="3888" y="2688"/>
              <a:chExt cx="96" cy="96"/>
            </a:xfrm>
          </p:grpSpPr>
          <p:sp>
            <p:nvSpPr>
              <p:cNvPr id="34861" name="Line 88"/>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62" name="Line 89"/>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858" name="Group 90"/>
            <p:cNvGrpSpPr>
              <a:grpSpLocks/>
            </p:cNvGrpSpPr>
            <p:nvPr/>
          </p:nvGrpSpPr>
          <p:grpSpPr bwMode="auto">
            <a:xfrm>
              <a:off x="5088" y="1680"/>
              <a:ext cx="96" cy="96"/>
              <a:chOff x="3888" y="2688"/>
              <a:chExt cx="96" cy="96"/>
            </a:xfrm>
          </p:grpSpPr>
          <p:sp>
            <p:nvSpPr>
              <p:cNvPr id="34859" name="Line 91"/>
              <p:cNvSpPr>
                <a:spLocks noChangeShapeType="1"/>
              </p:cNvSpPr>
              <p:nvPr/>
            </p:nvSpPr>
            <p:spPr bwMode="auto">
              <a:xfrm>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60" name="Line 92"/>
              <p:cNvSpPr>
                <a:spLocks noChangeShapeType="1"/>
              </p:cNvSpPr>
              <p:nvPr/>
            </p:nvSpPr>
            <p:spPr bwMode="auto">
              <a:xfrm flipH="1">
                <a:off x="3888" y="2688"/>
                <a:ext cx="96" cy="96"/>
              </a:xfrm>
              <a:prstGeom prst="line">
                <a:avLst/>
              </a:prstGeom>
              <a:noFill/>
              <a:ln w="28575">
                <a:solidFill>
                  <a:srgbClr val="99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aphicFrame>
        <p:nvGraphicFramePr>
          <p:cNvPr id="744543" name="Object 95"/>
          <p:cNvGraphicFramePr>
            <a:graphicFrameLocks noChangeAspect="1"/>
          </p:cNvGraphicFramePr>
          <p:nvPr/>
        </p:nvGraphicFramePr>
        <p:xfrm>
          <a:off x="2286000" y="2660650"/>
          <a:ext cx="1214438" cy="392113"/>
        </p:xfrm>
        <a:graphic>
          <a:graphicData uri="http://schemas.openxmlformats.org/presentationml/2006/ole">
            <mc:AlternateContent xmlns:mc="http://schemas.openxmlformats.org/markup-compatibility/2006">
              <mc:Choice xmlns:v="urn:schemas-microsoft-com:vml" Requires="v">
                <p:oleObj name="Equation" r:id="rId3" imgW="494870" imgH="177646" progId="Equation.DSMT4">
                  <p:embed/>
                </p:oleObj>
              </mc:Choice>
              <mc:Fallback>
                <p:oleObj name="Equation" r:id="rId3" imgW="494870" imgH="177646" progId="Equation.DSMT4">
                  <p:embed/>
                  <p:pic>
                    <p:nvPicPr>
                      <p:cNvPr id="0" name="Object 9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2660650"/>
                        <a:ext cx="1214438" cy="392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744470" name="Group 22"/>
          <p:cNvGrpSpPr>
            <a:grpSpLocks/>
          </p:cNvGrpSpPr>
          <p:nvPr/>
        </p:nvGrpSpPr>
        <p:grpSpPr bwMode="auto">
          <a:xfrm>
            <a:off x="7315200" y="1981200"/>
            <a:ext cx="762000" cy="762000"/>
            <a:chOff x="4128" y="864"/>
            <a:chExt cx="1440" cy="1440"/>
          </a:xfrm>
        </p:grpSpPr>
        <p:sp>
          <p:nvSpPr>
            <p:cNvPr id="34833" name="Arc 23"/>
            <p:cNvSpPr>
              <a:spLocks/>
            </p:cNvSpPr>
            <p:nvPr/>
          </p:nvSpPr>
          <p:spPr bwMode="auto">
            <a:xfrm>
              <a:off x="4848" y="864"/>
              <a:ext cx="720" cy="1440"/>
            </a:xfrm>
            <a:custGeom>
              <a:avLst/>
              <a:gdLst>
                <a:gd name="T0" fmla="*/ 0 w 21675"/>
                <a:gd name="T1" fmla="*/ 0 h 43200"/>
                <a:gd name="T2" fmla="*/ 0 w 21675"/>
                <a:gd name="T3" fmla="*/ 0 h 43200"/>
                <a:gd name="T4" fmla="*/ 0 w 21675"/>
                <a:gd name="T5" fmla="*/ 0 h 43200"/>
                <a:gd name="T6" fmla="*/ 0 60000 65536"/>
                <a:gd name="T7" fmla="*/ 0 60000 65536"/>
                <a:gd name="T8" fmla="*/ 0 60000 65536"/>
              </a:gdLst>
              <a:ahLst/>
              <a:cxnLst>
                <a:cxn ang="T6">
                  <a:pos x="T0" y="T1"/>
                </a:cxn>
                <a:cxn ang="T7">
                  <a:pos x="T2" y="T3"/>
                </a:cxn>
                <a:cxn ang="T8">
                  <a:pos x="T4" y="T5"/>
                </a:cxn>
              </a:cxnLst>
              <a:rect l="0" t="0" r="r" b="b"/>
              <a:pathLst>
                <a:path w="21675" h="43200" fill="none" extrusionOk="0">
                  <a:moveTo>
                    <a:pt x="74" y="0"/>
                  </a:moveTo>
                  <a:cubicBezTo>
                    <a:pt x="12004" y="0"/>
                    <a:pt x="21675" y="9670"/>
                    <a:pt x="21675" y="21600"/>
                  </a:cubicBezTo>
                  <a:cubicBezTo>
                    <a:pt x="21675" y="33529"/>
                    <a:pt x="12004" y="43200"/>
                    <a:pt x="75" y="43200"/>
                  </a:cubicBezTo>
                  <a:cubicBezTo>
                    <a:pt x="50" y="43200"/>
                    <a:pt x="25" y="43199"/>
                    <a:pt x="0" y="43199"/>
                  </a:cubicBezTo>
                </a:path>
                <a:path w="21675" h="43200" stroke="0" extrusionOk="0">
                  <a:moveTo>
                    <a:pt x="74" y="0"/>
                  </a:moveTo>
                  <a:cubicBezTo>
                    <a:pt x="12004" y="0"/>
                    <a:pt x="21675" y="9670"/>
                    <a:pt x="21675" y="21600"/>
                  </a:cubicBezTo>
                  <a:cubicBezTo>
                    <a:pt x="21675" y="33529"/>
                    <a:pt x="12004" y="43200"/>
                    <a:pt x="75" y="43200"/>
                  </a:cubicBezTo>
                  <a:cubicBezTo>
                    <a:pt x="50" y="43200"/>
                    <a:pt x="25" y="43199"/>
                    <a:pt x="0" y="43199"/>
                  </a:cubicBezTo>
                  <a:lnTo>
                    <a:pt x="75" y="21600"/>
                  </a:lnTo>
                  <a:lnTo>
                    <a:pt x="74" y="0"/>
                  </a:lnTo>
                  <a:close/>
                </a:path>
              </a:pathLst>
            </a:custGeom>
            <a:noFill/>
            <a:ln w="28575">
              <a:solidFill>
                <a:srgbClr val="FF0000"/>
              </a:solidFill>
              <a:prstDash val="lgDash"/>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4" name="Arc 24"/>
            <p:cNvSpPr>
              <a:spLocks/>
            </p:cNvSpPr>
            <p:nvPr/>
          </p:nvSpPr>
          <p:spPr bwMode="auto">
            <a:xfrm rot="10800000">
              <a:off x="4128" y="864"/>
              <a:ext cx="720" cy="1440"/>
            </a:xfrm>
            <a:custGeom>
              <a:avLst/>
              <a:gdLst>
                <a:gd name="T0" fmla="*/ 0 w 21675"/>
                <a:gd name="T1" fmla="*/ 0 h 43200"/>
                <a:gd name="T2" fmla="*/ 0 w 21675"/>
                <a:gd name="T3" fmla="*/ 0 h 43200"/>
                <a:gd name="T4" fmla="*/ 0 w 21675"/>
                <a:gd name="T5" fmla="*/ 0 h 43200"/>
                <a:gd name="T6" fmla="*/ 0 60000 65536"/>
                <a:gd name="T7" fmla="*/ 0 60000 65536"/>
                <a:gd name="T8" fmla="*/ 0 60000 65536"/>
              </a:gdLst>
              <a:ahLst/>
              <a:cxnLst>
                <a:cxn ang="T6">
                  <a:pos x="T0" y="T1"/>
                </a:cxn>
                <a:cxn ang="T7">
                  <a:pos x="T2" y="T3"/>
                </a:cxn>
                <a:cxn ang="T8">
                  <a:pos x="T4" y="T5"/>
                </a:cxn>
              </a:cxnLst>
              <a:rect l="0" t="0" r="r" b="b"/>
              <a:pathLst>
                <a:path w="21675" h="43200" fill="none" extrusionOk="0">
                  <a:moveTo>
                    <a:pt x="74" y="0"/>
                  </a:moveTo>
                  <a:cubicBezTo>
                    <a:pt x="12004" y="0"/>
                    <a:pt x="21675" y="9670"/>
                    <a:pt x="21675" y="21600"/>
                  </a:cubicBezTo>
                  <a:cubicBezTo>
                    <a:pt x="21675" y="33529"/>
                    <a:pt x="12004" y="43200"/>
                    <a:pt x="75" y="43200"/>
                  </a:cubicBezTo>
                  <a:cubicBezTo>
                    <a:pt x="50" y="43200"/>
                    <a:pt x="25" y="43199"/>
                    <a:pt x="0" y="43199"/>
                  </a:cubicBezTo>
                </a:path>
                <a:path w="21675" h="43200" stroke="0" extrusionOk="0">
                  <a:moveTo>
                    <a:pt x="74" y="0"/>
                  </a:moveTo>
                  <a:cubicBezTo>
                    <a:pt x="12004" y="0"/>
                    <a:pt x="21675" y="9670"/>
                    <a:pt x="21675" y="21600"/>
                  </a:cubicBezTo>
                  <a:cubicBezTo>
                    <a:pt x="21675" y="33529"/>
                    <a:pt x="12004" y="43200"/>
                    <a:pt x="75" y="43200"/>
                  </a:cubicBezTo>
                  <a:cubicBezTo>
                    <a:pt x="50" y="43200"/>
                    <a:pt x="25" y="43199"/>
                    <a:pt x="0" y="43199"/>
                  </a:cubicBezTo>
                  <a:lnTo>
                    <a:pt x="75" y="21600"/>
                  </a:lnTo>
                  <a:lnTo>
                    <a:pt x="74" y="0"/>
                  </a:lnTo>
                  <a:close/>
                </a:path>
              </a:pathLst>
            </a:custGeom>
            <a:noFill/>
            <a:ln w="28575">
              <a:solidFill>
                <a:srgbClr val="FF0000"/>
              </a:solidFill>
              <a:prstDash val="lgDash"/>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aphicFrame>
        <p:nvGraphicFramePr>
          <p:cNvPr id="744545" name="Object 97"/>
          <p:cNvGraphicFramePr>
            <a:graphicFrameLocks noChangeAspect="1"/>
          </p:cNvGraphicFramePr>
          <p:nvPr/>
        </p:nvGraphicFramePr>
        <p:xfrm>
          <a:off x="5029200" y="1524000"/>
          <a:ext cx="1493838" cy="923925"/>
        </p:xfrm>
        <a:graphic>
          <a:graphicData uri="http://schemas.openxmlformats.org/presentationml/2006/ole">
            <mc:AlternateContent xmlns:mc="http://schemas.openxmlformats.org/markup-compatibility/2006">
              <mc:Choice xmlns:v="urn:schemas-microsoft-com:vml" Requires="v">
                <p:oleObj name="Equation" r:id="rId5" imgW="609600" imgH="419100" progId="Equation.DSMT4">
                  <p:embed/>
                </p:oleObj>
              </mc:Choice>
              <mc:Fallback>
                <p:oleObj name="Equation" r:id="rId5" imgW="609600" imgH="419100" progId="Equation.DSMT4">
                  <p:embed/>
                  <p:pic>
                    <p:nvPicPr>
                      <p:cNvPr id="0" name="Object 9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29200" y="1524000"/>
                        <a:ext cx="1493838" cy="923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4826" name="Line 98"/>
          <p:cNvSpPr>
            <a:spLocks noChangeShapeType="1"/>
          </p:cNvSpPr>
          <p:nvPr/>
        </p:nvSpPr>
        <p:spPr bwMode="auto">
          <a:xfrm flipV="1">
            <a:off x="8686800" y="1676400"/>
            <a:ext cx="0" cy="685800"/>
          </a:xfrm>
          <a:prstGeom prst="line">
            <a:avLst/>
          </a:prstGeom>
          <a:noFill/>
          <a:ln w="28575">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27" name="Text Box 99"/>
          <p:cNvSpPr txBox="1">
            <a:spLocks noChangeArrowheads="1"/>
          </p:cNvSpPr>
          <p:nvPr/>
        </p:nvSpPr>
        <p:spPr bwMode="auto">
          <a:xfrm>
            <a:off x="8763000" y="17526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a:spcBef>
                <a:spcPct val="50000"/>
              </a:spcBef>
            </a:pPr>
            <a:r>
              <a:rPr lang="en-US" sz="2400" i="1">
                <a:solidFill>
                  <a:schemeClr val="tx1"/>
                </a:solidFill>
              </a:rPr>
              <a:t>a</a:t>
            </a:r>
          </a:p>
        </p:txBody>
      </p:sp>
      <p:graphicFrame>
        <p:nvGraphicFramePr>
          <p:cNvPr id="744548" name="Object 100"/>
          <p:cNvGraphicFramePr>
            <a:graphicFrameLocks noChangeAspect="1"/>
          </p:cNvGraphicFramePr>
          <p:nvPr/>
        </p:nvGraphicFramePr>
        <p:xfrm>
          <a:off x="228600" y="1981200"/>
          <a:ext cx="1773238" cy="531813"/>
        </p:xfrm>
        <a:graphic>
          <a:graphicData uri="http://schemas.openxmlformats.org/presentationml/2006/ole">
            <mc:AlternateContent xmlns:mc="http://schemas.openxmlformats.org/markup-compatibility/2006">
              <mc:Choice xmlns:v="urn:schemas-microsoft-com:vml" Requires="v">
                <p:oleObj name="Equation" r:id="rId7" imgW="723586" imgH="241195" progId="Equation.DSMT4">
                  <p:embed/>
                </p:oleObj>
              </mc:Choice>
              <mc:Fallback>
                <p:oleObj name="Equation" r:id="rId7" imgW="723586" imgH="241195" progId="Equation.DSMT4">
                  <p:embed/>
                  <p:pic>
                    <p:nvPicPr>
                      <p:cNvPr id="0" name="Object 10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 y="1981200"/>
                        <a:ext cx="1773238" cy="531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4549" name="Object 101"/>
          <p:cNvGraphicFramePr>
            <a:graphicFrameLocks noChangeAspect="1"/>
          </p:cNvGraphicFramePr>
          <p:nvPr/>
        </p:nvGraphicFramePr>
        <p:xfrm>
          <a:off x="166688" y="2584450"/>
          <a:ext cx="2211387" cy="615950"/>
        </p:xfrm>
        <a:graphic>
          <a:graphicData uri="http://schemas.openxmlformats.org/presentationml/2006/ole">
            <mc:AlternateContent xmlns:mc="http://schemas.openxmlformats.org/markup-compatibility/2006">
              <mc:Choice xmlns:v="urn:schemas-microsoft-com:vml" Requires="v">
                <p:oleObj name="Equation" r:id="rId9" imgW="901309" imgH="279279" progId="Equation.DSMT4">
                  <p:embed/>
                </p:oleObj>
              </mc:Choice>
              <mc:Fallback>
                <p:oleObj name="Equation" r:id="rId9" imgW="901309" imgH="279279" progId="Equation.DSMT4">
                  <p:embed/>
                  <p:pic>
                    <p:nvPicPr>
                      <p:cNvPr id="0" name="Object 10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6688" y="2584450"/>
                        <a:ext cx="2211387" cy="615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4552" name="Object 104"/>
          <p:cNvGraphicFramePr>
            <a:graphicFrameLocks noChangeAspect="1"/>
          </p:cNvGraphicFramePr>
          <p:nvPr/>
        </p:nvGraphicFramePr>
        <p:xfrm>
          <a:off x="228600" y="3429000"/>
          <a:ext cx="1463675" cy="868363"/>
        </p:xfrm>
        <a:graphic>
          <a:graphicData uri="http://schemas.openxmlformats.org/presentationml/2006/ole">
            <mc:AlternateContent xmlns:mc="http://schemas.openxmlformats.org/markup-compatibility/2006">
              <mc:Choice xmlns:v="urn:schemas-microsoft-com:vml" Requires="v">
                <p:oleObj name="Equation" r:id="rId11" imgW="596641" imgH="393529" progId="Equation.DSMT4">
                  <p:embed/>
                </p:oleObj>
              </mc:Choice>
              <mc:Fallback>
                <p:oleObj name="Equation" r:id="rId11" imgW="596641" imgH="393529" progId="Equation.DSMT4">
                  <p:embed/>
                  <p:pic>
                    <p:nvPicPr>
                      <p:cNvPr id="0" name="Object 10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8600" y="3429000"/>
                        <a:ext cx="1463675" cy="868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4553" name="Object 105"/>
          <p:cNvGraphicFramePr>
            <a:graphicFrameLocks noChangeAspect="1"/>
          </p:cNvGraphicFramePr>
          <p:nvPr/>
        </p:nvGraphicFramePr>
        <p:xfrm>
          <a:off x="1676400" y="3429000"/>
          <a:ext cx="1246188" cy="868363"/>
        </p:xfrm>
        <a:graphic>
          <a:graphicData uri="http://schemas.openxmlformats.org/presentationml/2006/ole">
            <mc:AlternateContent xmlns:mc="http://schemas.openxmlformats.org/markup-compatibility/2006">
              <mc:Choice xmlns:v="urn:schemas-microsoft-com:vml" Requires="v">
                <p:oleObj name="Equation" r:id="rId13" imgW="507780" imgH="393529" progId="Equation.DSMT4">
                  <p:embed/>
                </p:oleObj>
              </mc:Choice>
              <mc:Fallback>
                <p:oleObj name="Equation" r:id="rId13" imgW="507780" imgH="393529" progId="Equation.DSMT4">
                  <p:embed/>
                  <p:pic>
                    <p:nvPicPr>
                      <p:cNvPr id="0" name="Object 10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676400" y="3429000"/>
                        <a:ext cx="1246188" cy="868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4544" name="Object 96"/>
          <p:cNvGraphicFramePr>
            <a:graphicFrameLocks noChangeAspect="1"/>
          </p:cNvGraphicFramePr>
          <p:nvPr/>
        </p:nvGraphicFramePr>
        <p:xfrm>
          <a:off x="3200400" y="3505200"/>
          <a:ext cx="3676650" cy="1063625"/>
        </p:xfrm>
        <a:graphic>
          <a:graphicData uri="http://schemas.openxmlformats.org/presentationml/2006/ole">
            <mc:AlternateContent xmlns:mc="http://schemas.openxmlformats.org/markup-compatibility/2006">
              <mc:Choice xmlns:v="urn:schemas-microsoft-com:vml" Requires="v">
                <p:oleObj name="Equation" r:id="rId15" imgW="1497950" imgH="482391" progId="Equation.DSMT4">
                  <p:embed/>
                </p:oleObj>
              </mc:Choice>
              <mc:Fallback>
                <p:oleObj name="Equation" r:id="rId15" imgW="1497950" imgH="482391" progId="Equation.DSMT4">
                  <p:embed/>
                  <p:pic>
                    <p:nvPicPr>
                      <p:cNvPr id="0" name="Object 9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200400" y="3505200"/>
                        <a:ext cx="3676650" cy="1063625"/>
                      </a:xfrm>
                      <a:prstGeom prst="rect">
                        <a:avLst/>
                      </a:prstGeom>
                      <a:noFill/>
                      <a:ln w="28575">
                        <a:solidFill>
                          <a:srgbClr val="9900CC"/>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44456">
                                            <p:txEl>
                                              <p:pRg st="0" end="0"/>
                                            </p:txEl>
                                          </p:spTgt>
                                        </p:tgtEl>
                                        <p:attrNameLst>
                                          <p:attrName>style.visibility</p:attrName>
                                        </p:attrNameLst>
                                      </p:cBhvr>
                                      <p:to>
                                        <p:strVal val="visible"/>
                                      </p:to>
                                    </p:set>
                                    <p:anim calcmode="lin" valueType="num">
                                      <p:cBhvr additive="base">
                                        <p:cTn id="7" dur="500" fill="hold"/>
                                        <p:tgtEl>
                                          <p:spTgt spid="74445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44456">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3" presetClass="entr" presetSubtype="32" fill="hold" nodeType="afterEffect">
                                  <p:stCondLst>
                                    <p:cond delay="0"/>
                                  </p:stCondLst>
                                  <p:childTnLst>
                                    <p:set>
                                      <p:cBhvr>
                                        <p:cTn id="11" dur="1" fill="hold">
                                          <p:stCondLst>
                                            <p:cond delay="0"/>
                                          </p:stCondLst>
                                        </p:cTn>
                                        <p:tgtEl>
                                          <p:spTgt spid="744470"/>
                                        </p:tgtEl>
                                        <p:attrNameLst>
                                          <p:attrName>style.visibility</p:attrName>
                                        </p:attrNameLst>
                                      </p:cBhvr>
                                      <p:to>
                                        <p:strVal val="visible"/>
                                      </p:to>
                                    </p:set>
                                    <p:anim calcmode="lin" valueType="num">
                                      <p:cBhvr>
                                        <p:cTn id="12" dur="500" fill="hold"/>
                                        <p:tgtEl>
                                          <p:spTgt spid="744470"/>
                                        </p:tgtEl>
                                        <p:attrNameLst>
                                          <p:attrName>ppt_w</p:attrName>
                                        </p:attrNameLst>
                                      </p:cBhvr>
                                      <p:tavLst>
                                        <p:tav tm="0">
                                          <p:val>
                                            <p:strVal val="4*#ppt_w"/>
                                          </p:val>
                                        </p:tav>
                                        <p:tav tm="100000">
                                          <p:val>
                                            <p:strVal val="#ppt_w"/>
                                          </p:val>
                                        </p:tav>
                                      </p:tavLst>
                                    </p:anim>
                                    <p:anim calcmode="lin" valueType="num">
                                      <p:cBhvr>
                                        <p:cTn id="13" dur="500" fill="hold"/>
                                        <p:tgtEl>
                                          <p:spTgt spid="744470"/>
                                        </p:tgtEl>
                                        <p:attrNameLst>
                                          <p:attrName>ppt_h</p:attrName>
                                        </p:attrNameLst>
                                      </p:cBhvr>
                                      <p:tavLst>
                                        <p:tav tm="0">
                                          <p:val>
                                            <p:strVal val="4*#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744456">
                                            <p:txEl>
                                              <p:pRg st="1" end="1"/>
                                            </p:txEl>
                                          </p:spTgt>
                                        </p:tgtEl>
                                        <p:attrNameLst>
                                          <p:attrName>style.visibility</p:attrName>
                                        </p:attrNameLst>
                                      </p:cBhvr>
                                      <p:to>
                                        <p:strVal val="visible"/>
                                      </p:to>
                                    </p:set>
                                    <p:anim calcmode="lin" valueType="num">
                                      <p:cBhvr additive="base">
                                        <p:cTn id="18" dur="500" fill="hold"/>
                                        <p:tgtEl>
                                          <p:spTgt spid="744456">
                                            <p:txEl>
                                              <p:pRg st="1" end="1"/>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74445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744456">
                                            <p:txEl>
                                              <p:pRg st="2" end="2"/>
                                            </p:txEl>
                                          </p:spTgt>
                                        </p:tgtEl>
                                        <p:attrNameLst>
                                          <p:attrName>style.visibility</p:attrName>
                                        </p:attrNameLst>
                                      </p:cBhvr>
                                      <p:to>
                                        <p:strVal val="visible"/>
                                      </p:to>
                                    </p:set>
                                    <p:anim calcmode="lin" valueType="num">
                                      <p:cBhvr additive="base">
                                        <p:cTn id="24" dur="500" fill="hold"/>
                                        <p:tgtEl>
                                          <p:spTgt spid="744456">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74445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nodeType="clickEffect">
                                  <p:stCondLst>
                                    <p:cond delay="0"/>
                                  </p:stCondLst>
                                  <p:childTnLst>
                                    <p:set>
                                      <p:cBhvr>
                                        <p:cTn id="29" dur="1" fill="hold">
                                          <p:stCondLst>
                                            <p:cond delay="0"/>
                                          </p:stCondLst>
                                        </p:cTn>
                                        <p:tgtEl>
                                          <p:spTgt spid="744545"/>
                                        </p:tgtEl>
                                        <p:attrNameLst>
                                          <p:attrName>style.visibility</p:attrName>
                                        </p:attrNameLst>
                                      </p:cBhvr>
                                      <p:to>
                                        <p:strVal val="visible"/>
                                      </p:to>
                                    </p:set>
                                    <p:animEffect transition="in" filter="wipe(left)">
                                      <p:cBhvr>
                                        <p:cTn id="30" dur="500"/>
                                        <p:tgtEl>
                                          <p:spTgt spid="74454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nodeType="clickEffect">
                                  <p:stCondLst>
                                    <p:cond delay="0"/>
                                  </p:stCondLst>
                                  <p:childTnLst>
                                    <p:set>
                                      <p:cBhvr>
                                        <p:cTn id="34" dur="1" fill="hold">
                                          <p:stCondLst>
                                            <p:cond delay="0"/>
                                          </p:stCondLst>
                                        </p:cTn>
                                        <p:tgtEl>
                                          <p:spTgt spid="744548"/>
                                        </p:tgtEl>
                                        <p:attrNameLst>
                                          <p:attrName>style.visibility</p:attrName>
                                        </p:attrNameLst>
                                      </p:cBhvr>
                                      <p:to>
                                        <p:strVal val="visible"/>
                                      </p:to>
                                    </p:set>
                                    <p:animEffect transition="in" filter="wipe(left)">
                                      <p:cBhvr>
                                        <p:cTn id="35" dur="500"/>
                                        <p:tgtEl>
                                          <p:spTgt spid="744548"/>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nodeType="clickEffect">
                                  <p:stCondLst>
                                    <p:cond delay="0"/>
                                  </p:stCondLst>
                                  <p:childTnLst>
                                    <p:set>
                                      <p:cBhvr>
                                        <p:cTn id="39" dur="1" fill="hold">
                                          <p:stCondLst>
                                            <p:cond delay="0"/>
                                          </p:stCondLst>
                                        </p:cTn>
                                        <p:tgtEl>
                                          <p:spTgt spid="744549"/>
                                        </p:tgtEl>
                                        <p:attrNameLst>
                                          <p:attrName>style.visibility</p:attrName>
                                        </p:attrNameLst>
                                      </p:cBhvr>
                                      <p:to>
                                        <p:strVal val="visible"/>
                                      </p:to>
                                    </p:set>
                                    <p:animEffect transition="in" filter="wipe(left)">
                                      <p:cBhvr>
                                        <p:cTn id="40" dur="500"/>
                                        <p:tgtEl>
                                          <p:spTgt spid="744549"/>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8" fill="hold" nodeType="clickEffect">
                                  <p:stCondLst>
                                    <p:cond delay="0"/>
                                  </p:stCondLst>
                                  <p:childTnLst>
                                    <p:set>
                                      <p:cBhvr>
                                        <p:cTn id="44" dur="1" fill="hold">
                                          <p:stCondLst>
                                            <p:cond delay="0"/>
                                          </p:stCondLst>
                                        </p:cTn>
                                        <p:tgtEl>
                                          <p:spTgt spid="744543"/>
                                        </p:tgtEl>
                                        <p:attrNameLst>
                                          <p:attrName>style.visibility</p:attrName>
                                        </p:attrNameLst>
                                      </p:cBhvr>
                                      <p:to>
                                        <p:strVal val="visible"/>
                                      </p:to>
                                    </p:set>
                                    <p:animEffect transition="in" filter="wipe(left)">
                                      <p:cBhvr>
                                        <p:cTn id="45" dur="500"/>
                                        <p:tgtEl>
                                          <p:spTgt spid="744543"/>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8" fill="hold" nodeType="clickEffect">
                                  <p:stCondLst>
                                    <p:cond delay="0"/>
                                  </p:stCondLst>
                                  <p:childTnLst>
                                    <p:set>
                                      <p:cBhvr>
                                        <p:cTn id="49" dur="1" fill="hold">
                                          <p:stCondLst>
                                            <p:cond delay="0"/>
                                          </p:stCondLst>
                                        </p:cTn>
                                        <p:tgtEl>
                                          <p:spTgt spid="744552"/>
                                        </p:tgtEl>
                                        <p:attrNameLst>
                                          <p:attrName>style.visibility</p:attrName>
                                        </p:attrNameLst>
                                      </p:cBhvr>
                                      <p:to>
                                        <p:strVal val="visible"/>
                                      </p:to>
                                    </p:set>
                                    <p:animEffect transition="in" filter="wipe(left)">
                                      <p:cBhvr>
                                        <p:cTn id="50" dur="500"/>
                                        <p:tgtEl>
                                          <p:spTgt spid="744552"/>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nodeType="clickEffect">
                                  <p:stCondLst>
                                    <p:cond delay="0"/>
                                  </p:stCondLst>
                                  <p:childTnLst>
                                    <p:set>
                                      <p:cBhvr>
                                        <p:cTn id="54" dur="1" fill="hold">
                                          <p:stCondLst>
                                            <p:cond delay="0"/>
                                          </p:stCondLst>
                                        </p:cTn>
                                        <p:tgtEl>
                                          <p:spTgt spid="744553"/>
                                        </p:tgtEl>
                                        <p:attrNameLst>
                                          <p:attrName>style.visibility</p:attrName>
                                        </p:attrNameLst>
                                      </p:cBhvr>
                                      <p:to>
                                        <p:strVal val="visible"/>
                                      </p:to>
                                    </p:set>
                                    <p:animEffect transition="in" filter="wipe(left)">
                                      <p:cBhvr>
                                        <p:cTn id="55" dur="500"/>
                                        <p:tgtEl>
                                          <p:spTgt spid="744553"/>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22" presetClass="entr" presetSubtype="8" fill="hold" nodeType="clickEffect">
                                  <p:stCondLst>
                                    <p:cond delay="0"/>
                                  </p:stCondLst>
                                  <p:childTnLst>
                                    <p:set>
                                      <p:cBhvr>
                                        <p:cTn id="59" dur="1" fill="hold">
                                          <p:stCondLst>
                                            <p:cond delay="0"/>
                                          </p:stCondLst>
                                        </p:cTn>
                                        <p:tgtEl>
                                          <p:spTgt spid="744544"/>
                                        </p:tgtEl>
                                        <p:attrNameLst>
                                          <p:attrName>style.visibility</p:attrName>
                                        </p:attrNameLst>
                                      </p:cBhvr>
                                      <p:to>
                                        <p:strVal val="visible"/>
                                      </p:to>
                                    </p:set>
                                    <p:animEffect transition="in" filter="wipe(left)">
                                      <p:cBhvr>
                                        <p:cTn id="60" dur="500"/>
                                        <p:tgtEl>
                                          <p:spTgt spid="744544"/>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9" presetClass="entr" presetSubtype="0" fill="hold" nodeType="clickEffect">
                                  <p:stCondLst>
                                    <p:cond delay="0"/>
                                  </p:stCondLst>
                                  <p:childTnLst>
                                    <p:set>
                                      <p:cBhvr>
                                        <p:cTn id="64" dur="1" fill="hold">
                                          <p:stCondLst>
                                            <p:cond delay="0"/>
                                          </p:stCondLst>
                                        </p:cTn>
                                        <p:tgtEl>
                                          <p:spTgt spid="744555"/>
                                        </p:tgtEl>
                                        <p:attrNameLst>
                                          <p:attrName>style.visibility</p:attrName>
                                        </p:attrNameLst>
                                      </p:cBhvr>
                                      <p:to>
                                        <p:strVal val="visible"/>
                                      </p:to>
                                    </p:set>
                                    <p:animEffect transition="in" filter="dissolve">
                                      <p:cBhvr>
                                        <p:cTn id="65" dur="500"/>
                                        <p:tgtEl>
                                          <p:spTgt spid="7445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445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5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3425" y="2689225"/>
            <a:ext cx="7677150" cy="147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447800" y="762000"/>
            <a:ext cx="3810000" cy="838200"/>
          </a:xfrm>
          <a:prstGeom prst="rect">
            <a:avLst/>
          </a:prstGeom>
          <a:noFill/>
        </p:spPr>
        <p:txBody>
          <a:bodyPr wrap="square" rtlCol="0">
            <a:spAutoFit/>
          </a:bodyPr>
          <a:lstStyle/>
          <a:p>
            <a:r>
              <a:rPr lang="en-US" dirty="0" err="1">
                <a:solidFill>
                  <a:srgbClr val="FF0000"/>
                </a:solidFill>
              </a:rPr>
              <a:t>Warmup</a:t>
            </a:r>
            <a:r>
              <a:rPr lang="en-US" dirty="0">
                <a:solidFill>
                  <a:srgbClr val="FF0000"/>
                </a:solidFill>
              </a:rPr>
              <a:t> 15</a:t>
            </a:r>
          </a:p>
        </p:txBody>
      </p:sp>
    </p:spTree>
    <p:extLst>
      <p:ext uri="{BB962C8B-B14F-4D97-AF65-F5344CB8AC3E}">
        <p14:creationId xmlns:p14="http://schemas.microsoft.com/office/powerpoint/2010/main" val="4118167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46013" name="Group 541"/>
          <p:cNvGrpSpPr>
            <a:grpSpLocks/>
          </p:cNvGrpSpPr>
          <p:nvPr/>
        </p:nvGrpSpPr>
        <p:grpSpPr bwMode="auto">
          <a:xfrm>
            <a:off x="5791200" y="533400"/>
            <a:ext cx="1219200" cy="5867400"/>
            <a:chOff x="3648" y="336"/>
            <a:chExt cx="768" cy="3696"/>
          </a:xfrm>
        </p:grpSpPr>
        <p:sp>
          <p:nvSpPr>
            <p:cNvPr id="36078" name="Line 536"/>
            <p:cNvSpPr>
              <a:spLocks noChangeShapeType="1"/>
            </p:cNvSpPr>
            <p:nvPr/>
          </p:nvSpPr>
          <p:spPr bwMode="auto">
            <a:xfrm>
              <a:off x="4080" y="768"/>
              <a:ext cx="0" cy="3264"/>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79" name="Line 537"/>
            <p:cNvSpPr>
              <a:spLocks noChangeShapeType="1"/>
            </p:cNvSpPr>
            <p:nvPr/>
          </p:nvSpPr>
          <p:spPr bwMode="auto">
            <a:xfrm>
              <a:off x="3648" y="768"/>
              <a:ext cx="0" cy="3264"/>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80" name="Line 539"/>
            <p:cNvSpPr>
              <a:spLocks noChangeShapeType="1"/>
            </p:cNvSpPr>
            <p:nvPr/>
          </p:nvSpPr>
          <p:spPr bwMode="auto">
            <a:xfrm>
              <a:off x="4416" y="336"/>
              <a:ext cx="0" cy="3264"/>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81" name="Line 540"/>
            <p:cNvSpPr>
              <a:spLocks noChangeShapeType="1"/>
            </p:cNvSpPr>
            <p:nvPr/>
          </p:nvSpPr>
          <p:spPr bwMode="auto">
            <a:xfrm>
              <a:off x="3984" y="336"/>
              <a:ext cx="0" cy="3264"/>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745947" name="Group 475"/>
          <p:cNvGrpSpPr>
            <a:grpSpLocks/>
          </p:cNvGrpSpPr>
          <p:nvPr/>
        </p:nvGrpSpPr>
        <p:grpSpPr bwMode="auto">
          <a:xfrm>
            <a:off x="6629400" y="990600"/>
            <a:ext cx="2286000" cy="5334000"/>
            <a:chOff x="3216" y="624"/>
            <a:chExt cx="1440" cy="3360"/>
          </a:xfrm>
        </p:grpSpPr>
        <p:grpSp>
          <p:nvGrpSpPr>
            <p:cNvPr id="35982" name="Group 372"/>
            <p:cNvGrpSpPr>
              <a:grpSpLocks/>
            </p:cNvGrpSpPr>
            <p:nvPr/>
          </p:nvGrpSpPr>
          <p:grpSpPr bwMode="auto">
            <a:xfrm>
              <a:off x="3216" y="3600"/>
              <a:ext cx="1440" cy="384"/>
              <a:chOff x="1296" y="3312"/>
              <a:chExt cx="1440" cy="384"/>
            </a:xfrm>
          </p:grpSpPr>
          <p:sp>
            <p:nvSpPr>
              <p:cNvPr id="36076" name="Line 273"/>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77" name="Line 276"/>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983" name="Group 373"/>
            <p:cNvGrpSpPr>
              <a:grpSpLocks/>
            </p:cNvGrpSpPr>
            <p:nvPr/>
          </p:nvGrpSpPr>
          <p:grpSpPr bwMode="auto">
            <a:xfrm>
              <a:off x="3216" y="3504"/>
              <a:ext cx="1440" cy="384"/>
              <a:chOff x="1296" y="3312"/>
              <a:chExt cx="1440" cy="384"/>
            </a:xfrm>
          </p:grpSpPr>
          <p:sp>
            <p:nvSpPr>
              <p:cNvPr id="36074" name="Line 374"/>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75" name="Line 375"/>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984" name="Group 376"/>
            <p:cNvGrpSpPr>
              <a:grpSpLocks/>
            </p:cNvGrpSpPr>
            <p:nvPr/>
          </p:nvGrpSpPr>
          <p:grpSpPr bwMode="auto">
            <a:xfrm>
              <a:off x="3216" y="3408"/>
              <a:ext cx="1440" cy="384"/>
              <a:chOff x="1296" y="3312"/>
              <a:chExt cx="1440" cy="384"/>
            </a:xfrm>
          </p:grpSpPr>
          <p:sp>
            <p:nvSpPr>
              <p:cNvPr id="36072" name="Line 377"/>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73" name="Line 378"/>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985" name="Group 379"/>
            <p:cNvGrpSpPr>
              <a:grpSpLocks/>
            </p:cNvGrpSpPr>
            <p:nvPr/>
          </p:nvGrpSpPr>
          <p:grpSpPr bwMode="auto">
            <a:xfrm>
              <a:off x="3216" y="3312"/>
              <a:ext cx="1440" cy="384"/>
              <a:chOff x="1296" y="3312"/>
              <a:chExt cx="1440" cy="384"/>
            </a:xfrm>
          </p:grpSpPr>
          <p:sp>
            <p:nvSpPr>
              <p:cNvPr id="36070" name="Line 380"/>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71" name="Line 381"/>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986" name="Group 382"/>
            <p:cNvGrpSpPr>
              <a:grpSpLocks/>
            </p:cNvGrpSpPr>
            <p:nvPr/>
          </p:nvGrpSpPr>
          <p:grpSpPr bwMode="auto">
            <a:xfrm>
              <a:off x="3216" y="3216"/>
              <a:ext cx="1440" cy="384"/>
              <a:chOff x="1296" y="3312"/>
              <a:chExt cx="1440" cy="384"/>
            </a:xfrm>
          </p:grpSpPr>
          <p:sp>
            <p:nvSpPr>
              <p:cNvPr id="36068" name="Line 383"/>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69" name="Line 384"/>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987" name="Group 385"/>
            <p:cNvGrpSpPr>
              <a:grpSpLocks/>
            </p:cNvGrpSpPr>
            <p:nvPr/>
          </p:nvGrpSpPr>
          <p:grpSpPr bwMode="auto">
            <a:xfrm>
              <a:off x="3216" y="3120"/>
              <a:ext cx="1440" cy="384"/>
              <a:chOff x="1296" y="3312"/>
              <a:chExt cx="1440" cy="384"/>
            </a:xfrm>
          </p:grpSpPr>
          <p:sp>
            <p:nvSpPr>
              <p:cNvPr id="36066" name="Line 386"/>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67" name="Line 387"/>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988" name="Group 388"/>
            <p:cNvGrpSpPr>
              <a:grpSpLocks/>
            </p:cNvGrpSpPr>
            <p:nvPr/>
          </p:nvGrpSpPr>
          <p:grpSpPr bwMode="auto">
            <a:xfrm>
              <a:off x="3216" y="3024"/>
              <a:ext cx="1440" cy="384"/>
              <a:chOff x="1296" y="3312"/>
              <a:chExt cx="1440" cy="384"/>
            </a:xfrm>
          </p:grpSpPr>
          <p:sp>
            <p:nvSpPr>
              <p:cNvPr id="36064" name="Line 389"/>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65" name="Line 390"/>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989" name="Group 391"/>
            <p:cNvGrpSpPr>
              <a:grpSpLocks/>
            </p:cNvGrpSpPr>
            <p:nvPr/>
          </p:nvGrpSpPr>
          <p:grpSpPr bwMode="auto">
            <a:xfrm>
              <a:off x="3216" y="2928"/>
              <a:ext cx="1440" cy="384"/>
              <a:chOff x="1296" y="3312"/>
              <a:chExt cx="1440" cy="384"/>
            </a:xfrm>
          </p:grpSpPr>
          <p:sp>
            <p:nvSpPr>
              <p:cNvPr id="36062" name="Line 392"/>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63" name="Line 393"/>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990" name="Group 394"/>
            <p:cNvGrpSpPr>
              <a:grpSpLocks/>
            </p:cNvGrpSpPr>
            <p:nvPr/>
          </p:nvGrpSpPr>
          <p:grpSpPr bwMode="auto">
            <a:xfrm>
              <a:off x="3216" y="2832"/>
              <a:ext cx="1440" cy="384"/>
              <a:chOff x="1296" y="3312"/>
              <a:chExt cx="1440" cy="384"/>
            </a:xfrm>
          </p:grpSpPr>
          <p:sp>
            <p:nvSpPr>
              <p:cNvPr id="36060" name="Line 395"/>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61" name="Line 396"/>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991" name="Group 397"/>
            <p:cNvGrpSpPr>
              <a:grpSpLocks/>
            </p:cNvGrpSpPr>
            <p:nvPr/>
          </p:nvGrpSpPr>
          <p:grpSpPr bwMode="auto">
            <a:xfrm>
              <a:off x="3216" y="2736"/>
              <a:ext cx="1440" cy="384"/>
              <a:chOff x="1296" y="3312"/>
              <a:chExt cx="1440" cy="384"/>
            </a:xfrm>
          </p:grpSpPr>
          <p:sp>
            <p:nvSpPr>
              <p:cNvPr id="36058" name="Line 398"/>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59" name="Line 399"/>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992" name="Group 400"/>
            <p:cNvGrpSpPr>
              <a:grpSpLocks/>
            </p:cNvGrpSpPr>
            <p:nvPr/>
          </p:nvGrpSpPr>
          <p:grpSpPr bwMode="auto">
            <a:xfrm>
              <a:off x="3216" y="2640"/>
              <a:ext cx="1440" cy="384"/>
              <a:chOff x="1296" y="3312"/>
              <a:chExt cx="1440" cy="384"/>
            </a:xfrm>
          </p:grpSpPr>
          <p:sp>
            <p:nvSpPr>
              <p:cNvPr id="36056" name="Line 401"/>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57" name="Line 402"/>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993" name="Group 403"/>
            <p:cNvGrpSpPr>
              <a:grpSpLocks/>
            </p:cNvGrpSpPr>
            <p:nvPr/>
          </p:nvGrpSpPr>
          <p:grpSpPr bwMode="auto">
            <a:xfrm>
              <a:off x="3216" y="2544"/>
              <a:ext cx="1440" cy="384"/>
              <a:chOff x="1296" y="3312"/>
              <a:chExt cx="1440" cy="384"/>
            </a:xfrm>
          </p:grpSpPr>
          <p:sp>
            <p:nvSpPr>
              <p:cNvPr id="36054" name="Line 404"/>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55" name="Line 405"/>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994" name="Group 406"/>
            <p:cNvGrpSpPr>
              <a:grpSpLocks/>
            </p:cNvGrpSpPr>
            <p:nvPr/>
          </p:nvGrpSpPr>
          <p:grpSpPr bwMode="auto">
            <a:xfrm>
              <a:off x="3216" y="2448"/>
              <a:ext cx="1440" cy="384"/>
              <a:chOff x="1296" y="3312"/>
              <a:chExt cx="1440" cy="384"/>
            </a:xfrm>
          </p:grpSpPr>
          <p:sp>
            <p:nvSpPr>
              <p:cNvPr id="36052" name="Line 407"/>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53" name="Line 408"/>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995" name="Group 409"/>
            <p:cNvGrpSpPr>
              <a:grpSpLocks/>
            </p:cNvGrpSpPr>
            <p:nvPr/>
          </p:nvGrpSpPr>
          <p:grpSpPr bwMode="auto">
            <a:xfrm>
              <a:off x="3216" y="2352"/>
              <a:ext cx="1440" cy="384"/>
              <a:chOff x="1296" y="3312"/>
              <a:chExt cx="1440" cy="384"/>
            </a:xfrm>
          </p:grpSpPr>
          <p:sp>
            <p:nvSpPr>
              <p:cNvPr id="36050" name="Line 410"/>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51" name="Line 411"/>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996" name="Group 412"/>
            <p:cNvGrpSpPr>
              <a:grpSpLocks/>
            </p:cNvGrpSpPr>
            <p:nvPr/>
          </p:nvGrpSpPr>
          <p:grpSpPr bwMode="auto">
            <a:xfrm>
              <a:off x="3216" y="2256"/>
              <a:ext cx="1440" cy="384"/>
              <a:chOff x="1296" y="3312"/>
              <a:chExt cx="1440" cy="384"/>
            </a:xfrm>
          </p:grpSpPr>
          <p:sp>
            <p:nvSpPr>
              <p:cNvPr id="36048" name="Line 413"/>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49" name="Line 414"/>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997" name="Group 415"/>
            <p:cNvGrpSpPr>
              <a:grpSpLocks/>
            </p:cNvGrpSpPr>
            <p:nvPr/>
          </p:nvGrpSpPr>
          <p:grpSpPr bwMode="auto">
            <a:xfrm>
              <a:off x="3216" y="2160"/>
              <a:ext cx="1440" cy="384"/>
              <a:chOff x="1296" y="3312"/>
              <a:chExt cx="1440" cy="384"/>
            </a:xfrm>
          </p:grpSpPr>
          <p:sp>
            <p:nvSpPr>
              <p:cNvPr id="36046" name="Line 416"/>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47" name="Line 417"/>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998" name="Group 418"/>
            <p:cNvGrpSpPr>
              <a:grpSpLocks/>
            </p:cNvGrpSpPr>
            <p:nvPr/>
          </p:nvGrpSpPr>
          <p:grpSpPr bwMode="auto">
            <a:xfrm>
              <a:off x="3216" y="2064"/>
              <a:ext cx="1440" cy="384"/>
              <a:chOff x="1296" y="3312"/>
              <a:chExt cx="1440" cy="384"/>
            </a:xfrm>
          </p:grpSpPr>
          <p:sp>
            <p:nvSpPr>
              <p:cNvPr id="36044" name="Line 419"/>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45" name="Line 420"/>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999" name="Group 421"/>
            <p:cNvGrpSpPr>
              <a:grpSpLocks/>
            </p:cNvGrpSpPr>
            <p:nvPr/>
          </p:nvGrpSpPr>
          <p:grpSpPr bwMode="auto">
            <a:xfrm>
              <a:off x="3216" y="1968"/>
              <a:ext cx="1440" cy="384"/>
              <a:chOff x="1296" y="3312"/>
              <a:chExt cx="1440" cy="384"/>
            </a:xfrm>
          </p:grpSpPr>
          <p:sp>
            <p:nvSpPr>
              <p:cNvPr id="36042" name="Line 422"/>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43" name="Line 423"/>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000" name="Group 424"/>
            <p:cNvGrpSpPr>
              <a:grpSpLocks/>
            </p:cNvGrpSpPr>
            <p:nvPr/>
          </p:nvGrpSpPr>
          <p:grpSpPr bwMode="auto">
            <a:xfrm>
              <a:off x="3216" y="1872"/>
              <a:ext cx="1440" cy="384"/>
              <a:chOff x="1296" y="3312"/>
              <a:chExt cx="1440" cy="384"/>
            </a:xfrm>
          </p:grpSpPr>
          <p:sp>
            <p:nvSpPr>
              <p:cNvPr id="36040" name="Line 425"/>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41" name="Line 426"/>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001" name="Group 427"/>
            <p:cNvGrpSpPr>
              <a:grpSpLocks/>
            </p:cNvGrpSpPr>
            <p:nvPr/>
          </p:nvGrpSpPr>
          <p:grpSpPr bwMode="auto">
            <a:xfrm>
              <a:off x="3216" y="1776"/>
              <a:ext cx="1440" cy="384"/>
              <a:chOff x="1296" y="3312"/>
              <a:chExt cx="1440" cy="384"/>
            </a:xfrm>
          </p:grpSpPr>
          <p:sp>
            <p:nvSpPr>
              <p:cNvPr id="36038" name="Line 428"/>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39" name="Line 429"/>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002" name="Group 430"/>
            <p:cNvGrpSpPr>
              <a:grpSpLocks/>
            </p:cNvGrpSpPr>
            <p:nvPr/>
          </p:nvGrpSpPr>
          <p:grpSpPr bwMode="auto">
            <a:xfrm>
              <a:off x="3216" y="1680"/>
              <a:ext cx="1440" cy="384"/>
              <a:chOff x="1296" y="3312"/>
              <a:chExt cx="1440" cy="384"/>
            </a:xfrm>
          </p:grpSpPr>
          <p:sp>
            <p:nvSpPr>
              <p:cNvPr id="36036" name="Line 431"/>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37" name="Line 432"/>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003" name="Group 433"/>
            <p:cNvGrpSpPr>
              <a:grpSpLocks/>
            </p:cNvGrpSpPr>
            <p:nvPr/>
          </p:nvGrpSpPr>
          <p:grpSpPr bwMode="auto">
            <a:xfrm>
              <a:off x="3216" y="1584"/>
              <a:ext cx="1440" cy="384"/>
              <a:chOff x="1296" y="3312"/>
              <a:chExt cx="1440" cy="384"/>
            </a:xfrm>
          </p:grpSpPr>
          <p:sp>
            <p:nvSpPr>
              <p:cNvPr id="36034" name="Line 434"/>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35" name="Line 435"/>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004" name="Group 436"/>
            <p:cNvGrpSpPr>
              <a:grpSpLocks/>
            </p:cNvGrpSpPr>
            <p:nvPr/>
          </p:nvGrpSpPr>
          <p:grpSpPr bwMode="auto">
            <a:xfrm>
              <a:off x="3216" y="1488"/>
              <a:ext cx="1440" cy="384"/>
              <a:chOff x="1296" y="3312"/>
              <a:chExt cx="1440" cy="384"/>
            </a:xfrm>
          </p:grpSpPr>
          <p:sp>
            <p:nvSpPr>
              <p:cNvPr id="36032" name="Line 437"/>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33" name="Line 438"/>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005" name="Group 439"/>
            <p:cNvGrpSpPr>
              <a:grpSpLocks/>
            </p:cNvGrpSpPr>
            <p:nvPr/>
          </p:nvGrpSpPr>
          <p:grpSpPr bwMode="auto">
            <a:xfrm>
              <a:off x="3216" y="1392"/>
              <a:ext cx="1440" cy="384"/>
              <a:chOff x="1296" y="3312"/>
              <a:chExt cx="1440" cy="384"/>
            </a:xfrm>
          </p:grpSpPr>
          <p:sp>
            <p:nvSpPr>
              <p:cNvPr id="36030" name="Line 440"/>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31" name="Line 441"/>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006" name="Group 442"/>
            <p:cNvGrpSpPr>
              <a:grpSpLocks/>
            </p:cNvGrpSpPr>
            <p:nvPr/>
          </p:nvGrpSpPr>
          <p:grpSpPr bwMode="auto">
            <a:xfrm>
              <a:off x="3216" y="1296"/>
              <a:ext cx="1440" cy="384"/>
              <a:chOff x="1296" y="3312"/>
              <a:chExt cx="1440" cy="384"/>
            </a:xfrm>
          </p:grpSpPr>
          <p:sp>
            <p:nvSpPr>
              <p:cNvPr id="36028" name="Line 443"/>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29" name="Line 444"/>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007" name="Group 445"/>
            <p:cNvGrpSpPr>
              <a:grpSpLocks/>
            </p:cNvGrpSpPr>
            <p:nvPr/>
          </p:nvGrpSpPr>
          <p:grpSpPr bwMode="auto">
            <a:xfrm>
              <a:off x="3216" y="1200"/>
              <a:ext cx="1440" cy="384"/>
              <a:chOff x="1296" y="3312"/>
              <a:chExt cx="1440" cy="384"/>
            </a:xfrm>
          </p:grpSpPr>
          <p:sp>
            <p:nvSpPr>
              <p:cNvPr id="36026" name="Line 446"/>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27" name="Line 447"/>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008" name="Group 448"/>
            <p:cNvGrpSpPr>
              <a:grpSpLocks/>
            </p:cNvGrpSpPr>
            <p:nvPr/>
          </p:nvGrpSpPr>
          <p:grpSpPr bwMode="auto">
            <a:xfrm>
              <a:off x="3216" y="1104"/>
              <a:ext cx="1440" cy="384"/>
              <a:chOff x="1296" y="3312"/>
              <a:chExt cx="1440" cy="384"/>
            </a:xfrm>
          </p:grpSpPr>
          <p:sp>
            <p:nvSpPr>
              <p:cNvPr id="36024" name="Line 449"/>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25" name="Line 450"/>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009" name="Group 451"/>
            <p:cNvGrpSpPr>
              <a:grpSpLocks/>
            </p:cNvGrpSpPr>
            <p:nvPr/>
          </p:nvGrpSpPr>
          <p:grpSpPr bwMode="auto">
            <a:xfrm>
              <a:off x="3216" y="1008"/>
              <a:ext cx="1440" cy="384"/>
              <a:chOff x="1296" y="3312"/>
              <a:chExt cx="1440" cy="384"/>
            </a:xfrm>
          </p:grpSpPr>
          <p:sp>
            <p:nvSpPr>
              <p:cNvPr id="36022" name="Line 452"/>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23" name="Line 453"/>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010" name="Group 454"/>
            <p:cNvGrpSpPr>
              <a:grpSpLocks/>
            </p:cNvGrpSpPr>
            <p:nvPr/>
          </p:nvGrpSpPr>
          <p:grpSpPr bwMode="auto">
            <a:xfrm>
              <a:off x="3216" y="912"/>
              <a:ext cx="1440" cy="384"/>
              <a:chOff x="1296" y="3312"/>
              <a:chExt cx="1440" cy="384"/>
            </a:xfrm>
          </p:grpSpPr>
          <p:sp>
            <p:nvSpPr>
              <p:cNvPr id="36020" name="Line 455"/>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21" name="Line 456"/>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011" name="Group 457"/>
            <p:cNvGrpSpPr>
              <a:grpSpLocks/>
            </p:cNvGrpSpPr>
            <p:nvPr/>
          </p:nvGrpSpPr>
          <p:grpSpPr bwMode="auto">
            <a:xfrm>
              <a:off x="3216" y="816"/>
              <a:ext cx="1440" cy="384"/>
              <a:chOff x="1296" y="3312"/>
              <a:chExt cx="1440" cy="384"/>
            </a:xfrm>
          </p:grpSpPr>
          <p:sp>
            <p:nvSpPr>
              <p:cNvPr id="36018" name="Line 458"/>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19" name="Line 459"/>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012" name="Group 469"/>
            <p:cNvGrpSpPr>
              <a:grpSpLocks/>
            </p:cNvGrpSpPr>
            <p:nvPr/>
          </p:nvGrpSpPr>
          <p:grpSpPr bwMode="auto">
            <a:xfrm>
              <a:off x="3216" y="720"/>
              <a:ext cx="1440" cy="384"/>
              <a:chOff x="1296" y="3312"/>
              <a:chExt cx="1440" cy="384"/>
            </a:xfrm>
          </p:grpSpPr>
          <p:sp>
            <p:nvSpPr>
              <p:cNvPr id="36016" name="Line 470"/>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17" name="Line 471"/>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013" name="Group 472"/>
            <p:cNvGrpSpPr>
              <a:grpSpLocks/>
            </p:cNvGrpSpPr>
            <p:nvPr/>
          </p:nvGrpSpPr>
          <p:grpSpPr bwMode="auto">
            <a:xfrm>
              <a:off x="3216" y="624"/>
              <a:ext cx="1440" cy="384"/>
              <a:chOff x="1296" y="3312"/>
              <a:chExt cx="1440" cy="384"/>
            </a:xfrm>
          </p:grpSpPr>
          <p:sp>
            <p:nvSpPr>
              <p:cNvPr id="36014" name="Line 473"/>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015" name="Line 474"/>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35844" name="Text Box 3"/>
          <p:cNvSpPr txBox="1">
            <a:spLocks noChangeArrowheads="1"/>
          </p:cNvSpPr>
          <p:nvPr/>
        </p:nvSpPr>
        <p:spPr bwMode="auto">
          <a:xfrm>
            <a:off x="152400" y="0"/>
            <a:ext cx="899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algn="ctr"/>
            <a:r>
              <a:rPr lang="en-US" sz="4400">
                <a:solidFill>
                  <a:schemeClr val="tx1"/>
                </a:solidFill>
              </a:rPr>
              <a:t>Solenoids</a:t>
            </a:r>
          </a:p>
        </p:txBody>
      </p:sp>
      <p:sp>
        <p:nvSpPr>
          <p:cNvPr id="745476" name="Text Box 4"/>
          <p:cNvSpPr txBox="1">
            <a:spLocks noChangeArrowheads="1"/>
          </p:cNvSpPr>
          <p:nvPr/>
        </p:nvSpPr>
        <p:spPr bwMode="auto">
          <a:xfrm>
            <a:off x="0" y="762000"/>
            <a:ext cx="52578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dirty="0">
                <a:solidFill>
                  <a:srgbClr val="FF0000"/>
                </a:solidFill>
              </a:rPr>
              <a:t>Consider a planar loop of wire – any shape – with a current </a:t>
            </a:r>
            <a:r>
              <a:rPr lang="en-US" sz="2400" i="1" dirty="0">
                <a:solidFill>
                  <a:srgbClr val="FF0000"/>
                </a:solidFill>
              </a:rPr>
              <a:t>I</a:t>
            </a:r>
            <a:r>
              <a:rPr lang="en-US" sz="2400" dirty="0">
                <a:solidFill>
                  <a:srgbClr val="FF0000"/>
                </a:solidFill>
              </a:rPr>
              <a:t> going around it</a:t>
            </a:r>
          </a:p>
          <a:p>
            <a:pPr eaLnBrk="1" hangingPunct="1">
              <a:buFontTx/>
              <a:buChar char="•"/>
            </a:pPr>
            <a:r>
              <a:rPr lang="en-US" sz="2400" dirty="0">
                <a:solidFill>
                  <a:srgbClr val="FF0000"/>
                </a:solidFill>
              </a:rPr>
              <a:t>Now, stack many, many such loops</a:t>
            </a:r>
          </a:p>
          <a:p>
            <a:pPr lvl="1" eaLnBrk="1" hangingPunct="1">
              <a:buFontTx/>
              <a:buChar char="•"/>
            </a:pPr>
            <a:r>
              <a:rPr lang="en-US" sz="2400" dirty="0">
                <a:solidFill>
                  <a:srgbClr val="FF0000"/>
                </a:solidFill>
              </a:rPr>
              <a:t>Treat spacing as very closely spaced</a:t>
            </a:r>
          </a:p>
          <a:p>
            <a:pPr lvl="1" eaLnBrk="1" hangingPunct="1">
              <a:buFontTx/>
              <a:buChar char="•"/>
            </a:pPr>
            <a:r>
              <a:rPr lang="en-US" sz="2400" dirty="0">
                <a:solidFill>
                  <a:srgbClr val="FF0000"/>
                </a:solidFill>
              </a:rPr>
              <a:t>Assume stack is tall compared to size of loop</a:t>
            </a:r>
          </a:p>
        </p:txBody>
      </p:sp>
      <p:grpSp>
        <p:nvGrpSpPr>
          <p:cNvPr id="746016" name="Group 544"/>
          <p:cNvGrpSpPr>
            <a:grpSpLocks/>
          </p:cNvGrpSpPr>
          <p:nvPr/>
        </p:nvGrpSpPr>
        <p:grpSpPr bwMode="auto">
          <a:xfrm>
            <a:off x="6629400" y="5867400"/>
            <a:ext cx="2286000" cy="609600"/>
            <a:chOff x="4176" y="3696"/>
            <a:chExt cx="1440" cy="384"/>
          </a:xfrm>
        </p:grpSpPr>
        <p:sp>
          <p:nvSpPr>
            <p:cNvPr id="35978" name="Line 85"/>
            <p:cNvSpPr>
              <a:spLocks noChangeShapeType="1"/>
            </p:cNvSpPr>
            <p:nvPr/>
          </p:nvSpPr>
          <p:spPr bwMode="auto">
            <a:xfrm flipH="1">
              <a:off x="4176" y="3696"/>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79" name="Line 86"/>
            <p:cNvSpPr>
              <a:spLocks noChangeShapeType="1"/>
            </p:cNvSpPr>
            <p:nvPr/>
          </p:nvSpPr>
          <p:spPr bwMode="auto">
            <a:xfrm flipH="1">
              <a:off x="4992" y="3696"/>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80" name="Line 87"/>
            <p:cNvSpPr>
              <a:spLocks noChangeShapeType="1"/>
            </p:cNvSpPr>
            <p:nvPr/>
          </p:nvSpPr>
          <p:spPr bwMode="auto">
            <a:xfrm flipH="1">
              <a:off x="4176" y="4080"/>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81" name="Line 88"/>
            <p:cNvSpPr>
              <a:spLocks noChangeShapeType="1"/>
            </p:cNvSpPr>
            <p:nvPr/>
          </p:nvSpPr>
          <p:spPr bwMode="auto">
            <a:xfrm flipH="1">
              <a:off x="4800" y="3696"/>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745743" name="Text Box 271"/>
          <p:cNvSpPr txBox="1">
            <a:spLocks noChangeArrowheads="1"/>
          </p:cNvSpPr>
          <p:nvPr/>
        </p:nvSpPr>
        <p:spPr bwMode="auto">
          <a:xfrm>
            <a:off x="152400" y="3581400"/>
            <a:ext cx="54102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dirty="0">
                <a:solidFill>
                  <a:srgbClr val="9900CC"/>
                </a:solidFill>
              </a:rPr>
              <a:t>Outside, most of the field cancels for ideal solenoid (long, thin, tightly packed)</a:t>
            </a:r>
          </a:p>
        </p:txBody>
      </p:sp>
      <p:grpSp>
        <p:nvGrpSpPr>
          <p:cNvPr id="745987" name="Group 515"/>
          <p:cNvGrpSpPr>
            <a:grpSpLocks/>
          </p:cNvGrpSpPr>
          <p:nvPr/>
        </p:nvGrpSpPr>
        <p:grpSpPr bwMode="auto">
          <a:xfrm>
            <a:off x="6934200" y="609600"/>
            <a:ext cx="1600200" cy="5791200"/>
            <a:chOff x="4368" y="384"/>
            <a:chExt cx="1008" cy="3648"/>
          </a:xfrm>
        </p:grpSpPr>
        <p:grpSp>
          <p:nvGrpSpPr>
            <p:cNvPr id="35958" name="Group 499"/>
            <p:cNvGrpSpPr>
              <a:grpSpLocks/>
            </p:cNvGrpSpPr>
            <p:nvPr/>
          </p:nvGrpSpPr>
          <p:grpSpPr bwMode="auto">
            <a:xfrm>
              <a:off x="4368" y="672"/>
              <a:ext cx="576" cy="3360"/>
              <a:chOff x="4368" y="720"/>
              <a:chExt cx="576" cy="3360"/>
            </a:xfrm>
          </p:grpSpPr>
          <p:sp>
            <p:nvSpPr>
              <p:cNvPr id="35974" name="Line 476"/>
              <p:cNvSpPr>
                <a:spLocks noChangeShapeType="1"/>
              </p:cNvSpPr>
              <p:nvPr/>
            </p:nvSpPr>
            <p:spPr bwMode="auto">
              <a:xfrm flipV="1">
                <a:off x="4368"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75" name="Line 480"/>
              <p:cNvSpPr>
                <a:spLocks noChangeShapeType="1"/>
              </p:cNvSpPr>
              <p:nvPr/>
            </p:nvSpPr>
            <p:spPr bwMode="auto">
              <a:xfrm flipV="1">
                <a:off x="4560"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76" name="Line 481"/>
              <p:cNvSpPr>
                <a:spLocks noChangeShapeType="1"/>
              </p:cNvSpPr>
              <p:nvPr/>
            </p:nvSpPr>
            <p:spPr bwMode="auto">
              <a:xfrm flipV="1">
                <a:off x="4752"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77" name="Line 482"/>
              <p:cNvSpPr>
                <a:spLocks noChangeShapeType="1"/>
              </p:cNvSpPr>
              <p:nvPr/>
            </p:nvSpPr>
            <p:spPr bwMode="auto">
              <a:xfrm flipV="1">
                <a:off x="4944"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959" name="Group 500"/>
            <p:cNvGrpSpPr>
              <a:grpSpLocks/>
            </p:cNvGrpSpPr>
            <p:nvPr/>
          </p:nvGrpSpPr>
          <p:grpSpPr bwMode="auto">
            <a:xfrm>
              <a:off x="4512" y="576"/>
              <a:ext cx="576" cy="3360"/>
              <a:chOff x="4368" y="720"/>
              <a:chExt cx="576" cy="3360"/>
            </a:xfrm>
          </p:grpSpPr>
          <p:sp>
            <p:nvSpPr>
              <p:cNvPr id="35970" name="Line 501"/>
              <p:cNvSpPr>
                <a:spLocks noChangeShapeType="1"/>
              </p:cNvSpPr>
              <p:nvPr/>
            </p:nvSpPr>
            <p:spPr bwMode="auto">
              <a:xfrm flipV="1">
                <a:off x="4368"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71" name="Line 502"/>
              <p:cNvSpPr>
                <a:spLocks noChangeShapeType="1"/>
              </p:cNvSpPr>
              <p:nvPr/>
            </p:nvSpPr>
            <p:spPr bwMode="auto">
              <a:xfrm flipV="1">
                <a:off x="4560"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72" name="Line 503"/>
              <p:cNvSpPr>
                <a:spLocks noChangeShapeType="1"/>
              </p:cNvSpPr>
              <p:nvPr/>
            </p:nvSpPr>
            <p:spPr bwMode="auto">
              <a:xfrm flipV="1">
                <a:off x="4752"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73" name="Line 504"/>
              <p:cNvSpPr>
                <a:spLocks noChangeShapeType="1"/>
              </p:cNvSpPr>
              <p:nvPr/>
            </p:nvSpPr>
            <p:spPr bwMode="auto">
              <a:xfrm flipV="1">
                <a:off x="4944"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960" name="Group 505"/>
            <p:cNvGrpSpPr>
              <a:grpSpLocks/>
            </p:cNvGrpSpPr>
            <p:nvPr/>
          </p:nvGrpSpPr>
          <p:grpSpPr bwMode="auto">
            <a:xfrm>
              <a:off x="4656" y="480"/>
              <a:ext cx="576" cy="3360"/>
              <a:chOff x="4368" y="720"/>
              <a:chExt cx="576" cy="3360"/>
            </a:xfrm>
          </p:grpSpPr>
          <p:sp>
            <p:nvSpPr>
              <p:cNvPr id="35966" name="Line 506"/>
              <p:cNvSpPr>
                <a:spLocks noChangeShapeType="1"/>
              </p:cNvSpPr>
              <p:nvPr/>
            </p:nvSpPr>
            <p:spPr bwMode="auto">
              <a:xfrm flipV="1">
                <a:off x="4368"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67" name="Line 507"/>
              <p:cNvSpPr>
                <a:spLocks noChangeShapeType="1"/>
              </p:cNvSpPr>
              <p:nvPr/>
            </p:nvSpPr>
            <p:spPr bwMode="auto">
              <a:xfrm flipV="1">
                <a:off x="4560"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68" name="Line 508"/>
              <p:cNvSpPr>
                <a:spLocks noChangeShapeType="1"/>
              </p:cNvSpPr>
              <p:nvPr/>
            </p:nvSpPr>
            <p:spPr bwMode="auto">
              <a:xfrm flipV="1">
                <a:off x="4752"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69" name="Line 509"/>
              <p:cNvSpPr>
                <a:spLocks noChangeShapeType="1"/>
              </p:cNvSpPr>
              <p:nvPr/>
            </p:nvSpPr>
            <p:spPr bwMode="auto">
              <a:xfrm flipV="1">
                <a:off x="4944"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961" name="Group 510"/>
            <p:cNvGrpSpPr>
              <a:grpSpLocks/>
            </p:cNvGrpSpPr>
            <p:nvPr/>
          </p:nvGrpSpPr>
          <p:grpSpPr bwMode="auto">
            <a:xfrm>
              <a:off x="4800" y="384"/>
              <a:ext cx="576" cy="3360"/>
              <a:chOff x="4368" y="720"/>
              <a:chExt cx="576" cy="3360"/>
            </a:xfrm>
          </p:grpSpPr>
          <p:sp>
            <p:nvSpPr>
              <p:cNvPr id="35962" name="Line 511"/>
              <p:cNvSpPr>
                <a:spLocks noChangeShapeType="1"/>
              </p:cNvSpPr>
              <p:nvPr/>
            </p:nvSpPr>
            <p:spPr bwMode="auto">
              <a:xfrm flipV="1">
                <a:off x="4368"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63" name="Line 512"/>
              <p:cNvSpPr>
                <a:spLocks noChangeShapeType="1"/>
              </p:cNvSpPr>
              <p:nvPr/>
            </p:nvSpPr>
            <p:spPr bwMode="auto">
              <a:xfrm flipV="1">
                <a:off x="4560"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64" name="Line 513"/>
              <p:cNvSpPr>
                <a:spLocks noChangeShapeType="1"/>
              </p:cNvSpPr>
              <p:nvPr/>
            </p:nvSpPr>
            <p:spPr bwMode="auto">
              <a:xfrm flipV="1">
                <a:off x="4752"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65" name="Line 514"/>
              <p:cNvSpPr>
                <a:spLocks noChangeShapeType="1"/>
              </p:cNvSpPr>
              <p:nvPr/>
            </p:nvSpPr>
            <p:spPr bwMode="auto">
              <a:xfrm flipV="1">
                <a:off x="4944"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745843" name="Group 371"/>
          <p:cNvGrpSpPr>
            <a:grpSpLocks/>
          </p:cNvGrpSpPr>
          <p:nvPr/>
        </p:nvGrpSpPr>
        <p:grpSpPr bwMode="auto">
          <a:xfrm>
            <a:off x="6629400" y="990600"/>
            <a:ext cx="2286000" cy="5334000"/>
            <a:chOff x="4176" y="624"/>
            <a:chExt cx="1440" cy="3360"/>
          </a:xfrm>
        </p:grpSpPr>
        <p:grpSp>
          <p:nvGrpSpPr>
            <p:cNvPr id="35862" name="Group 277"/>
            <p:cNvGrpSpPr>
              <a:grpSpLocks/>
            </p:cNvGrpSpPr>
            <p:nvPr/>
          </p:nvGrpSpPr>
          <p:grpSpPr bwMode="auto">
            <a:xfrm>
              <a:off x="4176" y="3600"/>
              <a:ext cx="1440" cy="384"/>
              <a:chOff x="4176" y="3600"/>
              <a:chExt cx="1440" cy="384"/>
            </a:xfrm>
          </p:grpSpPr>
          <p:sp>
            <p:nvSpPr>
              <p:cNvPr id="35956" name="Line 274"/>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57" name="Line 275"/>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63" name="Group 278"/>
            <p:cNvGrpSpPr>
              <a:grpSpLocks/>
            </p:cNvGrpSpPr>
            <p:nvPr/>
          </p:nvGrpSpPr>
          <p:grpSpPr bwMode="auto">
            <a:xfrm>
              <a:off x="4176" y="3504"/>
              <a:ext cx="1440" cy="384"/>
              <a:chOff x="4176" y="3600"/>
              <a:chExt cx="1440" cy="384"/>
            </a:xfrm>
          </p:grpSpPr>
          <p:sp>
            <p:nvSpPr>
              <p:cNvPr id="35954" name="Line 279"/>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55" name="Line 280"/>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64" name="Group 281"/>
            <p:cNvGrpSpPr>
              <a:grpSpLocks/>
            </p:cNvGrpSpPr>
            <p:nvPr/>
          </p:nvGrpSpPr>
          <p:grpSpPr bwMode="auto">
            <a:xfrm>
              <a:off x="4176" y="3408"/>
              <a:ext cx="1440" cy="384"/>
              <a:chOff x="4176" y="3600"/>
              <a:chExt cx="1440" cy="384"/>
            </a:xfrm>
          </p:grpSpPr>
          <p:sp>
            <p:nvSpPr>
              <p:cNvPr id="35952" name="Line 282"/>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53" name="Line 283"/>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65" name="Group 284"/>
            <p:cNvGrpSpPr>
              <a:grpSpLocks/>
            </p:cNvGrpSpPr>
            <p:nvPr/>
          </p:nvGrpSpPr>
          <p:grpSpPr bwMode="auto">
            <a:xfrm>
              <a:off x="4176" y="3312"/>
              <a:ext cx="1440" cy="384"/>
              <a:chOff x="4176" y="3600"/>
              <a:chExt cx="1440" cy="384"/>
            </a:xfrm>
          </p:grpSpPr>
          <p:sp>
            <p:nvSpPr>
              <p:cNvPr id="35950" name="Line 285"/>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51" name="Line 286"/>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66" name="Group 287"/>
            <p:cNvGrpSpPr>
              <a:grpSpLocks/>
            </p:cNvGrpSpPr>
            <p:nvPr/>
          </p:nvGrpSpPr>
          <p:grpSpPr bwMode="auto">
            <a:xfrm>
              <a:off x="4176" y="3216"/>
              <a:ext cx="1440" cy="384"/>
              <a:chOff x="4176" y="3600"/>
              <a:chExt cx="1440" cy="384"/>
            </a:xfrm>
          </p:grpSpPr>
          <p:sp>
            <p:nvSpPr>
              <p:cNvPr id="35948" name="Line 288"/>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49" name="Line 289"/>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67" name="Group 290"/>
            <p:cNvGrpSpPr>
              <a:grpSpLocks/>
            </p:cNvGrpSpPr>
            <p:nvPr/>
          </p:nvGrpSpPr>
          <p:grpSpPr bwMode="auto">
            <a:xfrm>
              <a:off x="4176" y="3120"/>
              <a:ext cx="1440" cy="384"/>
              <a:chOff x="4176" y="3600"/>
              <a:chExt cx="1440" cy="384"/>
            </a:xfrm>
          </p:grpSpPr>
          <p:sp>
            <p:nvSpPr>
              <p:cNvPr id="35946" name="Line 291"/>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47" name="Line 292"/>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68" name="Group 293"/>
            <p:cNvGrpSpPr>
              <a:grpSpLocks/>
            </p:cNvGrpSpPr>
            <p:nvPr/>
          </p:nvGrpSpPr>
          <p:grpSpPr bwMode="auto">
            <a:xfrm>
              <a:off x="4176" y="3024"/>
              <a:ext cx="1440" cy="384"/>
              <a:chOff x="4176" y="3600"/>
              <a:chExt cx="1440" cy="384"/>
            </a:xfrm>
          </p:grpSpPr>
          <p:sp>
            <p:nvSpPr>
              <p:cNvPr id="35944" name="Line 294"/>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45" name="Line 295"/>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69" name="Group 296"/>
            <p:cNvGrpSpPr>
              <a:grpSpLocks/>
            </p:cNvGrpSpPr>
            <p:nvPr/>
          </p:nvGrpSpPr>
          <p:grpSpPr bwMode="auto">
            <a:xfrm>
              <a:off x="4176" y="2928"/>
              <a:ext cx="1440" cy="384"/>
              <a:chOff x="4176" y="3600"/>
              <a:chExt cx="1440" cy="384"/>
            </a:xfrm>
          </p:grpSpPr>
          <p:sp>
            <p:nvSpPr>
              <p:cNvPr id="35942" name="Line 297"/>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43" name="Line 298"/>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70" name="Group 299"/>
            <p:cNvGrpSpPr>
              <a:grpSpLocks/>
            </p:cNvGrpSpPr>
            <p:nvPr/>
          </p:nvGrpSpPr>
          <p:grpSpPr bwMode="auto">
            <a:xfrm>
              <a:off x="4176" y="2832"/>
              <a:ext cx="1440" cy="384"/>
              <a:chOff x="4176" y="3600"/>
              <a:chExt cx="1440" cy="384"/>
            </a:xfrm>
          </p:grpSpPr>
          <p:sp>
            <p:nvSpPr>
              <p:cNvPr id="35940" name="Line 300"/>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41" name="Line 301"/>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71" name="Group 302"/>
            <p:cNvGrpSpPr>
              <a:grpSpLocks/>
            </p:cNvGrpSpPr>
            <p:nvPr/>
          </p:nvGrpSpPr>
          <p:grpSpPr bwMode="auto">
            <a:xfrm>
              <a:off x="4176" y="2736"/>
              <a:ext cx="1440" cy="384"/>
              <a:chOff x="4176" y="3600"/>
              <a:chExt cx="1440" cy="384"/>
            </a:xfrm>
          </p:grpSpPr>
          <p:sp>
            <p:nvSpPr>
              <p:cNvPr id="35938" name="Line 303"/>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39" name="Line 304"/>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72" name="Group 305"/>
            <p:cNvGrpSpPr>
              <a:grpSpLocks/>
            </p:cNvGrpSpPr>
            <p:nvPr/>
          </p:nvGrpSpPr>
          <p:grpSpPr bwMode="auto">
            <a:xfrm>
              <a:off x="4176" y="2640"/>
              <a:ext cx="1440" cy="384"/>
              <a:chOff x="4176" y="3600"/>
              <a:chExt cx="1440" cy="384"/>
            </a:xfrm>
          </p:grpSpPr>
          <p:sp>
            <p:nvSpPr>
              <p:cNvPr id="35936" name="Line 306"/>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37" name="Line 307"/>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73" name="Group 308"/>
            <p:cNvGrpSpPr>
              <a:grpSpLocks/>
            </p:cNvGrpSpPr>
            <p:nvPr/>
          </p:nvGrpSpPr>
          <p:grpSpPr bwMode="auto">
            <a:xfrm>
              <a:off x="4176" y="2544"/>
              <a:ext cx="1440" cy="384"/>
              <a:chOff x="4176" y="3600"/>
              <a:chExt cx="1440" cy="384"/>
            </a:xfrm>
          </p:grpSpPr>
          <p:sp>
            <p:nvSpPr>
              <p:cNvPr id="35934" name="Line 309"/>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35" name="Line 310"/>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74" name="Group 311"/>
            <p:cNvGrpSpPr>
              <a:grpSpLocks/>
            </p:cNvGrpSpPr>
            <p:nvPr/>
          </p:nvGrpSpPr>
          <p:grpSpPr bwMode="auto">
            <a:xfrm>
              <a:off x="4176" y="2448"/>
              <a:ext cx="1440" cy="384"/>
              <a:chOff x="4176" y="3600"/>
              <a:chExt cx="1440" cy="384"/>
            </a:xfrm>
          </p:grpSpPr>
          <p:sp>
            <p:nvSpPr>
              <p:cNvPr id="35932" name="Line 312"/>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33" name="Line 313"/>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75" name="Group 314"/>
            <p:cNvGrpSpPr>
              <a:grpSpLocks/>
            </p:cNvGrpSpPr>
            <p:nvPr/>
          </p:nvGrpSpPr>
          <p:grpSpPr bwMode="auto">
            <a:xfrm>
              <a:off x="4176" y="2352"/>
              <a:ext cx="1440" cy="384"/>
              <a:chOff x="4176" y="3600"/>
              <a:chExt cx="1440" cy="384"/>
            </a:xfrm>
          </p:grpSpPr>
          <p:sp>
            <p:nvSpPr>
              <p:cNvPr id="35930" name="Line 315"/>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31" name="Line 316"/>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76" name="Group 317"/>
            <p:cNvGrpSpPr>
              <a:grpSpLocks/>
            </p:cNvGrpSpPr>
            <p:nvPr/>
          </p:nvGrpSpPr>
          <p:grpSpPr bwMode="auto">
            <a:xfrm>
              <a:off x="4176" y="2256"/>
              <a:ext cx="1440" cy="384"/>
              <a:chOff x="4176" y="3600"/>
              <a:chExt cx="1440" cy="384"/>
            </a:xfrm>
          </p:grpSpPr>
          <p:sp>
            <p:nvSpPr>
              <p:cNvPr id="35928" name="Line 318"/>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29" name="Line 319"/>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77" name="Group 320"/>
            <p:cNvGrpSpPr>
              <a:grpSpLocks/>
            </p:cNvGrpSpPr>
            <p:nvPr/>
          </p:nvGrpSpPr>
          <p:grpSpPr bwMode="auto">
            <a:xfrm>
              <a:off x="4176" y="2160"/>
              <a:ext cx="1440" cy="384"/>
              <a:chOff x="4176" y="3600"/>
              <a:chExt cx="1440" cy="384"/>
            </a:xfrm>
          </p:grpSpPr>
          <p:sp>
            <p:nvSpPr>
              <p:cNvPr id="35926" name="Line 321"/>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27" name="Line 322"/>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78" name="Group 323"/>
            <p:cNvGrpSpPr>
              <a:grpSpLocks/>
            </p:cNvGrpSpPr>
            <p:nvPr/>
          </p:nvGrpSpPr>
          <p:grpSpPr bwMode="auto">
            <a:xfrm>
              <a:off x="4176" y="2064"/>
              <a:ext cx="1440" cy="384"/>
              <a:chOff x="4176" y="3600"/>
              <a:chExt cx="1440" cy="384"/>
            </a:xfrm>
          </p:grpSpPr>
          <p:sp>
            <p:nvSpPr>
              <p:cNvPr id="35924" name="Line 324"/>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25" name="Line 325"/>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79" name="Group 326"/>
            <p:cNvGrpSpPr>
              <a:grpSpLocks/>
            </p:cNvGrpSpPr>
            <p:nvPr/>
          </p:nvGrpSpPr>
          <p:grpSpPr bwMode="auto">
            <a:xfrm>
              <a:off x="4176" y="1968"/>
              <a:ext cx="1440" cy="384"/>
              <a:chOff x="4176" y="3600"/>
              <a:chExt cx="1440" cy="384"/>
            </a:xfrm>
          </p:grpSpPr>
          <p:sp>
            <p:nvSpPr>
              <p:cNvPr id="35922" name="Line 327"/>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23" name="Line 328"/>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80" name="Group 329"/>
            <p:cNvGrpSpPr>
              <a:grpSpLocks/>
            </p:cNvGrpSpPr>
            <p:nvPr/>
          </p:nvGrpSpPr>
          <p:grpSpPr bwMode="auto">
            <a:xfrm>
              <a:off x="4176" y="1872"/>
              <a:ext cx="1440" cy="384"/>
              <a:chOff x="4176" y="3600"/>
              <a:chExt cx="1440" cy="384"/>
            </a:xfrm>
          </p:grpSpPr>
          <p:sp>
            <p:nvSpPr>
              <p:cNvPr id="35920" name="Line 330"/>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21" name="Line 331"/>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81" name="Group 332"/>
            <p:cNvGrpSpPr>
              <a:grpSpLocks/>
            </p:cNvGrpSpPr>
            <p:nvPr/>
          </p:nvGrpSpPr>
          <p:grpSpPr bwMode="auto">
            <a:xfrm>
              <a:off x="4176" y="1776"/>
              <a:ext cx="1440" cy="384"/>
              <a:chOff x="4176" y="3600"/>
              <a:chExt cx="1440" cy="384"/>
            </a:xfrm>
          </p:grpSpPr>
          <p:sp>
            <p:nvSpPr>
              <p:cNvPr id="35918" name="Line 333"/>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19" name="Line 334"/>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82" name="Group 335"/>
            <p:cNvGrpSpPr>
              <a:grpSpLocks/>
            </p:cNvGrpSpPr>
            <p:nvPr/>
          </p:nvGrpSpPr>
          <p:grpSpPr bwMode="auto">
            <a:xfrm>
              <a:off x="4176" y="1680"/>
              <a:ext cx="1440" cy="384"/>
              <a:chOff x="4176" y="3600"/>
              <a:chExt cx="1440" cy="384"/>
            </a:xfrm>
          </p:grpSpPr>
          <p:sp>
            <p:nvSpPr>
              <p:cNvPr id="35916" name="Line 336"/>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17" name="Line 337"/>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83" name="Group 338"/>
            <p:cNvGrpSpPr>
              <a:grpSpLocks/>
            </p:cNvGrpSpPr>
            <p:nvPr/>
          </p:nvGrpSpPr>
          <p:grpSpPr bwMode="auto">
            <a:xfrm>
              <a:off x="4176" y="1584"/>
              <a:ext cx="1440" cy="384"/>
              <a:chOff x="4176" y="3600"/>
              <a:chExt cx="1440" cy="384"/>
            </a:xfrm>
          </p:grpSpPr>
          <p:sp>
            <p:nvSpPr>
              <p:cNvPr id="35914" name="Line 339"/>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15" name="Line 340"/>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84" name="Group 341"/>
            <p:cNvGrpSpPr>
              <a:grpSpLocks/>
            </p:cNvGrpSpPr>
            <p:nvPr/>
          </p:nvGrpSpPr>
          <p:grpSpPr bwMode="auto">
            <a:xfrm>
              <a:off x="4176" y="1488"/>
              <a:ext cx="1440" cy="384"/>
              <a:chOff x="4176" y="3600"/>
              <a:chExt cx="1440" cy="384"/>
            </a:xfrm>
          </p:grpSpPr>
          <p:sp>
            <p:nvSpPr>
              <p:cNvPr id="35912" name="Line 342"/>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13" name="Line 343"/>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85" name="Group 344"/>
            <p:cNvGrpSpPr>
              <a:grpSpLocks/>
            </p:cNvGrpSpPr>
            <p:nvPr/>
          </p:nvGrpSpPr>
          <p:grpSpPr bwMode="auto">
            <a:xfrm>
              <a:off x="4176" y="1392"/>
              <a:ext cx="1440" cy="384"/>
              <a:chOff x="4176" y="3600"/>
              <a:chExt cx="1440" cy="384"/>
            </a:xfrm>
          </p:grpSpPr>
          <p:sp>
            <p:nvSpPr>
              <p:cNvPr id="35910" name="Line 345"/>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11" name="Line 346"/>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86" name="Group 347"/>
            <p:cNvGrpSpPr>
              <a:grpSpLocks/>
            </p:cNvGrpSpPr>
            <p:nvPr/>
          </p:nvGrpSpPr>
          <p:grpSpPr bwMode="auto">
            <a:xfrm>
              <a:off x="4176" y="1296"/>
              <a:ext cx="1440" cy="384"/>
              <a:chOff x="4176" y="3600"/>
              <a:chExt cx="1440" cy="384"/>
            </a:xfrm>
          </p:grpSpPr>
          <p:sp>
            <p:nvSpPr>
              <p:cNvPr id="35908" name="Line 348"/>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09" name="Line 349"/>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87" name="Group 350"/>
            <p:cNvGrpSpPr>
              <a:grpSpLocks/>
            </p:cNvGrpSpPr>
            <p:nvPr/>
          </p:nvGrpSpPr>
          <p:grpSpPr bwMode="auto">
            <a:xfrm>
              <a:off x="4176" y="1200"/>
              <a:ext cx="1440" cy="384"/>
              <a:chOff x="4176" y="3600"/>
              <a:chExt cx="1440" cy="384"/>
            </a:xfrm>
          </p:grpSpPr>
          <p:sp>
            <p:nvSpPr>
              <p:cNvPr id="35906" name="Line 351"/>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07" name="Line 352"/>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88" name="Group 353"/>
            <p:cNvGrpSpPr>
              <a:grpSpLocks/>
            </p:cNvGrpSpPr>
            <p:nvPr/>
          </p:nvGrpSpPr>
          <p:grpSpPr bwMode="auto">
            <a:xfrm>
              <a:off x="4176" y="1104"/>
              <a:ext cx="1440" cy="384"/>
              <a:chOff x="4176" y="3600"/>
              <a:chExt cx="1440" cy="384"/>
            </a:xfrm>
          </p:grpSpPr>
          <p:sp>
            <p:nvSpPr>
              <p:cNvPr id="35904" name="Line 354"/>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05" name="Line 355"/>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89" name="Group 356"/>
            <p:cNvGrpSpPr>
              <a:grpSpLocks/>
            </p:cNvGrpSpPr>
            <p:nvPr/>
          </p:nvGrpSpPr>
          <p:grpSpPr bwMode="auto">
            <a:xfrm>
              <a:off x="4176" y="1008"/>
              <a:ext cx="1440" cy="384"/>
              <a:chOff x="4176" y="3600"/>
              <a:chExt cx="1440" cy="384"/>
            </a:xfrm>
          </p:grpSpPr>
          <p:sp>
            <p:nvSpPr>
              <p:cNvPr id="35902" name="Line 357"/>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03" name="Line 358"/>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90" name="Group 359"/>
            <p:cNvGrpSpPr>
              <a:grpSpLocks/>
            </p:cNvGrpSpPr>
            <p:nvPr/>
          </p:nvGrpSpPr>
          <p:grpSpPr bwMode="auto">
            <a:xfrm>
              <a:off x="4176" y="912"/>
              <a:ext cx="1440" cy="384"/>
              <a:chOff x="4176" y="3600"/>
              <a:chExt cx="1440" cy="384"/>
            </a:xfrm>
          </p:grpSpPr>
          <p:sp>
            <p:nvSpPr>
              <p:cNvPr id="35900" name="Line 360"/>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901" name="Line 361"/>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91" name="Group 362"/>
            <p:cNvGrpSpPr>
              <a:grpSpLocks/>
            </p:cNvGrpSpPr>
            <p:nvPr/>
          </p:nvGrpSpPr>
          <p:grpSpPr bwMode="auto">
            <a:xfrm>
              <a:off x="4176" y="816"/>
              <a:ext cx="1440" cy="384"/>
              <a:chOff x="4176" y="3600"/>
              <a:chExt cx="1440" cy="384"/>
            </a:xfrm>
          </p:grpSpPr>
          <p:sp>
            <p:nvSpPr>
              <p:cNvPr id="35898" name="Line 363"/>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99" name="Line 364"/>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92" name="Group 365"/>
            <p:cNvGrpSpPr>
              <a:grpSpLocks/>
            </p:cNvGrpSpPr>
            <p:nvPr/>
          </p:nvGrpSpPr>
          <p:grpSpPr bwMode="auto">
            <a:xfrm>
              <a:off x="4176" y="720"/>
              <a:ext cx="1440" cy="384"/>
              <a:chOff x="4176" y="3600"/>
              <a:chExt cx="1440" cy="384"/>
            </a:xfrm>
          </p:grpSpPr>
          <p:sp>
            <p:nvSpPr>
              <p:cNvPr id="35896" name="Line 366"/>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97" name="Line 367"/>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893" name="Group 368"/>
            <p:cNvGrpSpPr>
              <a:grpSpLocks/>
            </p:cNvGrpSpPr>
            <p:nvPr/>
          </p:nvGrpSpPr>
          <p:grpSpPr bwMode="auto">
            <a:xfrm>
              <a:off x="4176" y="624"/>
              <a:ext cx="1440" cy="384"/>
              <a:chOff x="4176" y="3600"/>
              <a:chExt cx="1440" cy="384"/>
            </a:xfrm>
          </p:grpSpPr>
          <p:sp>
            <p:nvSpPr>
              <p:cNvPr id="35894" name="Line 369"/>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95" name="Line 370"/>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aphicFrame>
        <p:nvGraphicFramePr>
          <p:cNvPr id="746027" name="Object 555"/>
          <p:cNvGraphicFramePr>
            <a:graphicFrameLocks noChangeAspect="1"/>
          </p:cNvGraphicFramePr>
          <p:nvPr>
            <p:extLst>
              <p:ext uri="{D42A27DB-BD31-4B8C-83A1-F6EECF244321}">
                <p14:modId xmlns:p14="http://schemas.microsoft.com/office/powerpoint/2010/main" val="196321613"/>
              </p:ext>
            </p:extLst>
          </p:nvPr>
        </p:nvGraphicFramePr>
        <p:xfrm>
          <a:off x="637656" y="5157787"/>
          <a:ext cx="4735513" cy="504825"/>
        </p:xfrm>
        <a:graphic>
          <a:graphicData uri="http://schemas.openxmlformats.org/presentationml/2006/ole">
            <mc:AlternateContent xmlns:mc="http://schemas.openxmlformats.org/markup-compatibility/2006">
              <mc:Choice xmlns:v="urn:schemas-microsoft-com:vml" Requires="v">
                <p:oleObj name="Equation" r:id="rId2" imgW="1930320" imgH="228600" progId="Equation.DSMT4">
                  <p:embed/>
                </p:oleObj>
              </mc:Choice>
              <mc:Fallback>
                <p:oleObj name="Equation" r:id="rId2" imgW="1930320" imgH="228600" progId="Equation.DSMT4">
                  <p:embed/>
                  <p:pic>
                    <p:nvPicPr>
                      <p:cNvPr id="0" name="Object 555"/>
                      <p:cNvPicPr>
                        <a:picLocks noChangeAspect="1" noChangeArrowheads="1"/>
                      </p:cNvPicPr>
                      <p:nvPr/>
                    </p:nvPicPr>
                    <p:blipFill>
                      <a:blip r:embed="rId3"/>
                      <a:srcRect/>
                      <a:stretch>
                        <a:fillRect/>
                      </a:stretch>
                    </p:blipFill>
                    <p:spPr bwMode="auto">
                      <a:xfrm>
                        <a:off x="637656" y="5157787"/>
                        <a:ext cx="4735513" cy="504825"/>
                      </a:xfrm>
                      <a:prstGeom prst="rect">
                        <a:avLst/>
                      </a:prstGeom>
                      <a:noFill/>
                      <a:ln w="28575">
                        <a:solidFill>
                          <a:srgbClr val="9900CC"/>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45476">
                                            <p:txEl>
                                              <p:pRg st="0" end="0"/>
                                            </p:txEl>
                                          </p:spTgt>
                                        </p:tgtEl>
                                        <p:attrNameLst>
                                          <p:attrName>style.visibility</p:attrName>
                                        </p:attrNameLst>
                                      </p:cBhvr>
                                      <p:to>
                                        <p:strVal val="visible"/>
                                      </p:to>
                                    </p:set>
                                    <p:anim calcmode="lin" valueType="num">
                                      <p:cBhvr additive="base">
                                        <p:cTn id="7" dur="500" fill="hold"/>
                                        <p:tgtEl>
                                          <p:spTgt spid="74547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45476">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746016"/>
                                        </p:tgtEl>
                                        <p:attrNameLst>
                                          <p:attrName>style.visibility</p:attrName>
                                        </p:attrNameLst>
                                      </p:cBhvr>
                                      <p:to>
                                        <p:strVal val="visible"/>
                                      </p:to>
                                    </p:set>
                                    <p:anim calcmode="lin" valueType="num">
                                      <p:cBhvr additive="base">
                                        <p:cTn id="12" dur="500" fill="hold"/>
                                        <p:tgtEl>
                                          <p:spTgt spid="746016"/>
                                        </p:tgtEl>
                                        <p:attrNameLst>
                                          <p:attrName>ppt_x</p:attrName>
                                        </p:attrNameLst>
                                      </p:cBhvr>
                                      <p:tavLst>
                                        <p:tav tm="0">
                                          <p:val>
                                            <p:strVal val="#ppt_x"/>
                                          </p:val>
                                        </p:tav>
                                        <p:tav tm="100000">
                                          <p:val>
                                            <p:strVal val="#ppt_x"/>
                                          </p:val>
                                        </p:tav>
                                      </p:tavLst>
                                    </p:anim>
                                    <p:anim calcmode="lin" valueType="num">
                                      <p:cBhvr additive="base">
                                        <p:cTn id="13" dur="500" fill="hold"/>
                                        <p:tgtEl>
                                          <p:spTgt spid="746016"/>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745476">
                                            <p:txEl>
                                              <p:pRg st="1" end="1"/>
                                            </p:txEl>
                                          </p:spTgt>
                                        </p:tgtEl>
                                        <p:attrNameLst>
                                          <p:attrName>style.visibility</p:attrName>
                                        </p:attrNameLst>
                                      </p:cBhvr>
                                      <p:to>
                                        <p:strVal val="visible"/>
                                      </p:to>
                                    </p:set>
                                    <p:anim calcmode="lin" valueType="num">
                                      <p:cBhvr additive="base">
                                        <p:cTn id="18" dur="500" fill="hold"/>
                                        <p:tgtEl>
                                          <p:spTgt spid="745476">
                                            <p:txEl>
                                              <p:pRg st="1" end="1"/>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745476">
                                            <p:txEl>
                                              <p:pRg st="1" end="1"/>
                                            </p:txEl>
                                          </p:spTgt>
                                        </p:tgtEl>
                                        <p:attrNameLst>
                                          <p:attrName>ppt_y</p:attrName>
                                        </p:attrNameLst>
                                      </p:cBhvr>
                                      <p:tavLst>
                                        <p:tav tm="0">
                                          <p:val>
                                            <p:strVal val="#ppt_y"/>
                                          </p:val>
                                        </p:tav>
                                        <p:tav tm="100000">
                                          <p:val>
                                            <p:strVal val="#ppt_y"/>
                                          </p:val>
                                        </p:tav>
                                      </p:tavLst>
                                    </p:anim>
                                  </p:childTnLst>
                                </p:cTn>
                              </p:par>
                              <p:par>
                                <p:cTn id="20" presetID="2" presetClass="entr" presetSubtype="8" fill="hold" grpId="0" nodeType="withEffect">
                                  <p:stCondLst>
                                    <p:cond delay="0"/>
                                  </p:stCondLst>
                                  <p:childTnLst>
                                    <p:set>
                                      <p:cBhvr>
                                        <p:cTn id="21" dur="1" fill="hold">
                                          <p:stCondLst>
                                            <p:cond delay="0"/>
                                          </p:stCondLst>
                                        </p:cTn>
                                        <p:tgtEl>
                                          <p:spTgt spid="745476">
                                            <p:txEl>
                                              <p:pRg st="2" end="2"/>
                                            </p:txEl>
                                          </p:spTgt>
                                        </p:tgtEl>
                                        <p:attrNameLst>
                                          <p:attrName>style.visibility</p:attrName>
                                        </p:attrNameLst>
                                      </p:cBhvr>
                                      <p:to>
                                        <p:strVal val="visible"/>
                                      </p:to>
                                    </p:set>
                                    <p:anim calcmode="lin" valueType="num">
                                      <p:cBhvr additive="base">
                                        <p:cTn id="22" dur="500" fill="hold"/>
                                        <p:tgtEl>
                                          <p:spTgt spid="745476">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745476">
                                            <p:txEl>
                                              <p:pRg st="2" end="2"/>
                                            </p:txEl>
                                          </p:spTgt>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745476">
                                            <p:txEl>
                                              <p:pRg st="3" end="3"/>
                                            </p:txEl>
                                          </p:spTgt>
                                        </p:tgtEl>
                                        <p:attrNameLst>
                                          <p:attrName>style.visibility</p:attrName>
                                        </p:attrNameLst>
                                      </p:cBhvr>
                                      <p:to>
                                        <p:strVal val="visible"/>
                                      </p:to>
                                    </p:set>
                                    <p:anim calcmode="lin" valueType="num">
                                      <p:cBhvr additive="base">
                                        <p:cTn id="26" dur="500" fill="hold"/>
                                        <p:tgtEl>
                                          <p:spTgt spid="745476">
                                            <p:txEl>
                                              <p:pRg st="3" end="3"/>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745476">
                                            <p:txEl>
                                              <p:pRg st="3" end="3"/>
                                            </p:txEl>
                                          </p:spTgt>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500"/>
                            </p:stCondLst>
                            <p:childTnLst>
                              <p:par>
                                <p:cTn id="29" presetID="22" presetClass="entr" presetSubtype="4" fill="hold" nodeType="afterEffect">
                                  <p:stCondLst>
                                    <p:cond delay="0"/>
                                  </p:stCondLst>
                                  <p:childTnLst>
                                    <p:set>
                                      <p:cBhvr>
                                        <p:cTn id="30" dur="1" fill="hold">
                                          <p:stCondLst>
                                            <p:cond delay="0"/>
                                          </p:stCondLst>
                                        </p:cTn>
                                        <p:tgtEl>
                                          <p:spTgt spid="745843"/>
                                        </p:tgtEl>
                                        <p:attrNameLst>
                                          <p:attrName>style.visibility</p:attrName>
                                        </p:attrNameLst>
                                      </p:cBhvr>
                                      <p:to>
                                        <p:strVal val="visible"/>
                                      </p:to>
                                    </p:set>
                                    <p:animEffect transition="in" filter="wipe(down)">
                                      <p:cBhvr>
                                        <p:cTn id="31" dur="500"/>
                                        <p:tgtEl>
                                          <p:spTgt spid="745843"/>
                                        </p:tgtEl>
                                      </p:cBhvr>
                                    </p:animEffect>
                                  </p:childTnLst>
                                </p:cTn>
                              </p:par>
                              <p:par>
                                <p:cTn id="32" presetID="22" presetClass="entr" presetSubtype="4" fill="hold" nodeType="withEffect">
                                  <p:stCondLst>
                                    <p:cond delay="0"/>
                                  </p:stCondLst>
                                  <p:childTnLst>
                                    <p:set>
                                      <p:cBhvr>
                                        <p:cTn id="33" dur="1" fill="hold">
                                          <p:stCondLst>
                                            <p:cond delay="0"/>
                                          </p:stCondLst>
                                        </p:cTn>
                                        <p:tgtEl>
                                          <p:spTgt spid="745947"/>
                                        </p:tgtEl>
                                        <p:attrNameLst>
                                          <p:attrName>style.visibility</p:attrName>
                                        </p:attrNameLst>
                                      </p:cBhvr>
                                      <p:to>
                                        <p:strVal val="visible"/>
                                      </p:to>
                                    </p:set>
                                    <p:animEffect transition="in" filter="wipe(down)">
                                      <p:cBhvr>
                                        <p:cTn id="34" dur="500"/>
                                        <p:tgtEl>
                                          <p:spTgt spid="745947"/>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745743">
                                            <p:txEl>
                                              <p:pRg st="0" end="0"/>
                                            </p:txEl>
                                          </p:spTgt>
                                        </p:tgtEl>
                                        <p:attrNameLst>
                                          <p:attrName>style.visibility</p:attrName>
                                        </p:attrNameLst>
                                      </p:cBhvr>
                                      <p:to>
                                        <p:strVal val="visible"/>
                                      </p:to>
                                    </p:set>
                                    <p:anim calcmode="lin" valueType="num">
                                      <p:cBhvr additive="base">
                                        <p:cTn id="39" dur="500" fill="hold"/>
                                        <p:tgtEl>
                                          <p:spTgt spid="745743">
                                            <p:txEl>
                                              <p:pRg st="0" end="0"/>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7457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4" fill="hold" nodeType="clickEffect">
                                  <p:stCondLst>
                                    <p:cond delay="0"/>
                                  </p:stCondLst>
                                  <p:childTnLst>
                                    <p:set>
                                      <p:cBhvr>
                                        <p:cTn id="44" dur="1" fill="hold">
                                          <p:stCondLst>
                                            <p:cond delay="0"/>
                                          </p:stCondLst>
                                        </p:cTn>
                                        <p:tgtEl>
                                          <p:spTgt spid="745987"/>
                                        </p:tgtEl>
                                        <p:attrNameLst>
                                          <p:attrName>style.visibility</p:attrName>
                                        </p:attrNameLst>
                                      </p:cBhvr>
                                      <p:to>
                                        <p:strVal val="visible"/>
                                      </p:to>
                                    </p:set>
                                    <p:animEffect transition="in" filter="wipe(down)">
                                      <p:cBhvr>
                                        <p:cTn id="45" dur="500"/>
                                        <p:tgtEl>
                                          <p:spTgt spid="745987"/>
                                        </p:tgtEl>
                                      </p:cBhvr>
                                    </p:animEffect>
                                  </p:childTnLst>
                                </p:cTn>
                              </p:par>
                            </p:childTnLst>
                          </p:cTn>
                        </p:par>
                        <p:par>
                          <p:cTn id="46" fill="hold" nodeType="afterGroup">
                            <p:stCondLst>
                              <p:cond delay="500"/>
                            </p:stCondLst>
                            <p:childTnLst>
                              <p:par>
                                <p:cTn id="47" presetID="22" presetClass="entr" presetSubtype="1" fill="hold" nodeType="afterEffect">
                                  <p:stCondLst>
                                    <p:cond delay="0"/>
                                  </p:stCondLst>
                                  <p:childTnLst>
                                    <p:set>
                                      <p:cBhvr>
                                        <p:cTn id="48" dur="1" fill="hold">
                                          <p:stCondLst>
                                            <p:cond delay="0"/>
                                          </p:stCondLst>
                                        </p:cTn>
                                        <p:tgtEl>
                                          <p:spTgt spid="746013"/>
                                        </p:tgtEl>
                                        <p:attrNameLst>
                                          <p:attrName>style.visibility</p:attrName>
                                        </p:attrNameLst>
                                      </p:cBhvr>
                                      <p:to>
                                        <p:strVal val="visible"/>
                                      </p:to>
                                    </p:set>
                                    <p:animEffect transition="in" filter="wipe(up)">
                                      <p:cBhvr>
                                        <p:cTn id="49" dur="500"/>
                                        <p:tgtEl>
                                          <p:spTgt spid="746013"/>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nodeType="clickEffect">
                                  <p:stCondLst>
                                    <p:cond delay="0"/>
                                  </p:stCondLst>
                                  <p:childTnLst>
                                    <p:set>
                                      <p:cBhvr>
                                        <p:cTn id="53" dur="1" fill="hold">
                                          <p:stCondLst>
                                            <p:cond delay="0"/>
                                          </p:stCondLst>
                                        </p:cTn>
                                        <p:tgtEl>
                                          <p:spTgt spid="746027"/>
                                        </p:tgtEl>
                                        <p:attrNameLst>
                                          <p:attrName>style.visibility</p:attrName>
                                        </p:attrNameLst>
                                      </p:cBhvr>
                                      <p:to>
                                        <p:strVal val="visible"/>
                                      </p:to>
                                    </p:set>
                                    <p:animEffect transition="in" filter="wipe(left)">
                                      <p:cBhvr>
                                        <p:cTn id="54" dur="500"/>
                                        <p:tgtEl>
                                          <p:spTgt spid="746027"/>
                                        </p:tgtEl>
                                      </p:cBhvr>
                                    </p:animEffect>
                                  </p:childTnLst>
                                </p:cTn>
                              </p:par>
                            </p:childTnLst>
                          </p:cTn>
                        </p:par>
                        <p:par>
                          <p:cTn id="55" fill="hold" nodeType="afterGroup">
                            <p:stCondLst>
                              <p:cond delay="500"/>
                            </p:stCondLst>
                            <p:childTnLst>
                              <p:par>
                                <p:cTn id="56" presetID="22" presetClass="exit" presetSubtype="1" fill="hold" nodeType="afterEffect">
                                  <p:stCondLst>
                                    <p:cond delay="0"/>
                                  </p:stCondLst>
                                  <p:childTnLst>
                                    <p:animEffect transition="out" filter="wipe(up)">
                                      <p:cBhvr>
                                        <p:cTn id="57" dur="500"/>
                                        <p:tgtEl>
                                          <p:spTgt spid="746013"/>
                                        </p:tgtEl>
                                      </p:cBhvr>
                                    </p:animEffect>
                                    <p:set>
                                      <p:cBhvr>
                                        <p:cTn id="58" dur="1" fill="hold">
                                          <p:stCondLst>
                                            <p:cond delay="499"/>
                                          </p:stCondLst>
                                        </p:cTn>
                                        <p:tgtEl>
                                          <p:spTgt spid="7460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5476" grpId="0" build="p"/>
      <p:bldP spid="74574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1"/>
          <p:cNvSpPr txBox="1">
            <a:spLocks noChangeArrowheads="1"/>
          </p:cNvSpPr>
          <p:nvPr/>
        </p:nvSpPr>
        <p:spPr bwMode="auto">
          <a:xfrm>
            <a:off x="152400" y="0"/>
            <a:ext cx="899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algn="ctr"/>
            <a:r>
              <a:rPr lang="en-US" sz="4400">
                <a:solidFill>
                  <a:schemeClr val="tx1"/>
                </a:solidFill>
              </a:rPr>
              <a:t>Sample Problem</a:t>
            </a:r>
          </a:p>
        </p:txBody>
      </p:sp>
      <p:graphicFrame>
        <p:nvGraphicFramePr>
          <p:cNvPr id="25603" name="Object 154"/>
          <p:cNvGraphicFramePr>
            <a:graphicFrameLocks noChangeAspect="1"/>
          </p:cNvGraphicFramePr>
          <p:nvPr/>
        </p:nvGraphicFramePr>
        <p:xfrm>
          <a:off x="6605588" y="76200"/>
          <a:ext cx="2462212" cy="868363"/>
        </p:xfrm>
        <a:graphic>
          <a:graphicData uri="http://schemas.openxmlformats.org/presentationml/2006/ole">
            <mc:AlternateContent xmlns:mc="http://schemas.openxmlformats.org/markup-compatibility/2006">
              <mc:Choice xmlns:v="urn:schemas-microsoft-com:vml" Requires="v">
                <p:oleObj name="Equation" r:id="rId2" imgW="1002865" imgH="393529" progId="Equation.DSMT4">
                  <p:embed/>
                </p:oleObj>
              </mc:Choice>
              <mc:Fallback>
                <p:oleObj name="Equation" r:id="rId2" imgW="1002865" imgH="393529" progId="Equation.DSMT4">
                  <p:embed/>
                  <p:pic>
                    <p:nvPicPr>
                      <p:cNvPr id="0" name="Object 1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05588" y="76200"/>
                        <a:ext cx="2462212" cy="868363"/>
                      </a:xfrm>
                      <a:prstGeom prst="rect">
                        <a:avLst/>
                      </a:prstGeom>
                      <a:noFill/>
                      <a:ln w="28575">
                        <a:solidFill>
                          <a:srgbClr val="FF0000"/>
                        </a:solidFill>
                        <a:prstDash val="dash"/>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604" name="Line 155"/>
          <p:cNvSpPr>
            <a:spLocks noChangeShapeType="1"/>
          </p:cNvSpPr>
          <p:nvPr/>
        </p:nvSpPr>
        <p:spPr bwMode="auto">
          <a:xfrm flipV="1">
            <a:off x="6172200" y="1066800"/>
            <a:ext cx="0" cy="1371600"/>
          </a:xfrm>
          <a:prstGeom prst="line">
            <a:avLst/>
          </a:prstGeom>
          <a:noFill/>
          <a:ln w="28575">
            <a:solidFill>
              <a:srgbClr val="99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05" name="Arc 156"/>
          <p:cNvSpPr>
            <a:spLocks/>
          </p:cNvSpPr>
          <p:nvPr/>
        </p:nvSpPr>
        <p:spPr bwMode="auto">
          <a:xfrm>
            <a:off x="6172200" y="2438400"/>
            <a:ext cx="1371600" cy="13716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9966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6" name="Arc 157"/>
          <p:cNvSpPr>
            <a:spLocks/>
          </p:cNvSpPr>
          <p:nvPr/>
        </p:nvSpPr>
        <p:spPr bwMode="auto">
          <a:xfrm>
            <a:off x="6172200" y="1066800"/>
            <a:ext cx="2741613" cy="2741613"/>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9966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7" name="Line 158"/>
          <p:cNvSpPr>
            <a:spLocks noChangeShapeType="1"/>
          </p:cNvSpPr>
          <p:nvPr/>
        </p:nvSpPr>
        <p:spPr bwMode="auto">
          <a:xfrm flipH="1">
            <a:off x="7543800" y="3810000"/>
            <a:ext cx="1371600" cy="0"/>
          </a:xfrm>
          <a:prstGeom prst="line">
            <a:avLst/>
          </a:prstGeom>
          <a:noFill/>
          <a:ln w="28575">
            <a:solidFill>
              <a:srgbClr val="99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08" name="Oval 159"/>
          <p:cNvSpPr>
            <a:spLocks noChangeArrowheads="1"/>
          </p:cNvSpPr>
          <p:nvPr/>
        </p:nvSpPr>
        <p:spPr bwMode="auto">
          <a:xfrm>
            <a:off x="6172200" y="3657600"/>
            <a:ext cx="76200" cy="762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9" name="Text Box 160"/>
          <p:cNvSpPr txBox="1">
            <a:spLocks noChangeArrowheads="1"/>
          </p:cNvSpPr>
          <p:nvPr/>
        </p:nvSpPr>
        <p:spPr bwMode="auto">
          <a:xfrm>
            <a:off x="5715000" y="33528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a:solidFill>
                  <a:schemeClr val="tx1"/>
                </a:solidFill>
              </a:rPr>
              <a:t>P</a:t>
            </a:r>
          </a:p>
        </p:txBody>
      </p:sp>
      <p:sp>
        <p:nvSpPr>
          <p:cNvPr id="25610" name="Text Box 161"/>
          <p:cNvSpPr txBox="1">
            <a:spLocks noChangeArrowheads="1"/>
          </p:cNvSpPr>
          <p:nvPr/>
        </p:nvSpPr>
        <p:spPr bwMode="auto">
          <a:xfrm>
            <a:off x="0" y="685800"/>
            <a:ext cx="5791200" cy="2282825"/>
          </a:xfrm>
          <a:prstGeom prst="rect">
            <a:avLst/>
          </a:prstGeom>
          <a:solidFill>
            <a:schemeClr val="bg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algn="ctr"/>
            <a:r>
              <a:rPr lang="en-US" sz="2400" b="1">
                <a:sym typeface="Symbol" pitchFamily="18" charset="2"/>
              </a:rPr>
              <a:t>A loop of wire consists of two quarter circles of radii </a:t>
            </a:r>
            <a:r>
              <a:rPr lang="en-US" sz="2400" b="1" i="1">
                <a:sym typeface="Symbol" pitchFamily="18" charset="2"/>
              </a:rPr>
              <a:t>R</a:t>
            </a:r>
            <a:r>
              <a:rPr lang="en-US" sz="2400" b="1">
                <a:sym typeface="Symbol" pitchFamily="18" charset="2"/>
              </a:rPr>
              <a:t> and 2</a:t>
            </a:r>
            <a:r>
              <a:rPr lang="en-US" sz="2400" b="1" i="1">
                <a:sym typeface="Symbol" pitchFamily="18" charset="2"/>
              </a:rPr>
              <a:t>R</a:t>
            </a:r>
            <a:r>
              <a:rPr lang="en-US" sz="2400" b="1">
                <a:sym typeface="Symbol" pitchFamily="18" charset="2"/>
              </a:rPr>
              <a:t>, both centered at a point </a:t>
            </a:r>
            <a:r>
              <a:rPr lang="en-US" sz="2400" b="1" i="1">
                <a:sym typeface="Symbol" pitchFamily="18" charset="2"/>
              </a:rPr>
              <a:t>P</a:t>
            </a:r>
            <a:r>
              <a:rPr lang="en-US" sz="2400" b="1">
                <a:sym typeface="Symbol" pitchFamily="18" charset="2"/>
              </a:rPr>
              <a:t>, and connected with wires going radially from one to the other.  If  a current </a:t>
            </a:r>
            <a:r>
              <a:rPr lang="en-US" sz="2400" b="1" i="1">
                <a:sym typeface="Symbol" pitchFamily="18" charset="2"/>
              </a:rPr>
              <a:t>I</a:t>
            </a:r>
            <a:r>
              <a:rPr lang="en-US" sz="2400" b="1">
                <a:sym typeface="Symbol" pitchFamily="18" charset="2"/>
              </a:rPr>
              <a:t> flows in the loop, what is the magnetic field at the point </a:t>
            </a:r>
            <a:r>
              <a:rPr lang="en-US" sz="2400" b="1" i="1">
                <a:sym typeface="Symbol" pitchFamily="18" charset="2"/>
              </a:rPr>
              <a:t>P</a:t>
            </a:r>
            <a:r>
              <a:rPr lang="en-US" sz="2400" b="1">
                <a:sym typeface="Symbol" pitchFamily="18" charset="2"/>
              </a:rPr>
              <a:t>?</a:t>
            </a:r>
          </a:p>
        </p:txBody>
      </p:sp>
      <p:sp>
        <p:nvSpPr>
          <p:cNvPr id="25611" name="Line 162"/>
          <p:cNvSpPr>
            <a:spLocks noChangeShapeType="1"/>
          </p:cNvSpPr>
          <p:nvPr/>
        </p:nvSpPr>
        <p:spPr bwMode="auto">
          <a:xfrm>
            <a:off x="6172200" y="3886200"/>
            <a:ext cx="1295400" cy="0"/>
          </a:xfrm>
          <a:prstGeom prst="line">
            <a:avLst/>
          </a:prstGeom>
          <a:noFill/>
          <a:ln w="28575">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2" name="Text Box 163"/>
          <p:cNvSpPr txBox="1">
            <a:spLocks noChangeArrowheads="1"/>
          </p:cNvSpPr>
          <p:nvPr/>
        </p:nvSpPr>
        <p:spPr bwMode="auto">
          <a:xfrm>
            <a:off x="6781800" y="38100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chemeClr val="tx1"/>
                </a:solidFill>
              </a:rPr>
              <a:t>R</a:t>
            </a:r>
          </a:p>
        </p:txBody>
      </p:sp>
      <p:sp>
        <p:nvSpPr>
          <p:cNvPr id="25613" name="Line 164"/>
          <p:cNvSpPr>
            <a:spLocks noChangeShapeType="1"/>
          </p:cNvSpPr>
          <p:nvPr/>
        </p:nvSpPr>
        <p:spPr bwMode="auto">
          <a:xfrm>
            <a:off x="6248400" y="4191000"/>
            <a:ext cx="2667000" cy="0"/>
          </a:xfrm>
          <a:prstGeom prst="line">
            <a:avLst/>
          </a:prstGeom>
          <a:noFill/>
          <a:ln w="28575">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4" name="Text Box 165"/>
          <p:cNvSpPr txBox="1">
            <a:spLocks noChangeArrowheads="1"/>
          </p:cNvSpPr>
          <p:nvPr/>
        </p:nvSpPr>
        <p:spPr bwMode="auto">
          <a:xfrm>
            <a:off x="7924800" y="38100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a:solidFill>
                  <a:schemeClr val="tx1"/>
                </a:solidFill>
              </a:rPr>
              <a:t>2</a:t>
            </a:r>
            <a:r>
              <a:rPr lang="en-US" sz="2400" b="1" i="1">
                <a:solidFill>
                  <a:schemeClr val="tx1"/>
                </a:solidFill>
              </a:rPr>
              <a:t>R</a:t>
            </a:r>
          </a:p>
        </p:txBody>
      </p:sp>
      <p:sp>
        <p:nvSpPr>
          <p:cNvPr id="736422" name="Text Box 166"/>
          <p:cNvSpPr txBox="1">
            <a:spLocks noChangeArrowheads="1"/>
          </p:cNvSpPr>
          <p:nvPr/>
        </p:nvSpPr>
        <p:spPr bwMode="auto">
          <a:xfrm>
            <a:off x="0" y="3048000"/>
            <a:ext cx="48768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a:solidFill>
                  <a:srgbClr val="9900CC"/>
                </a:solidFill>
              </a:rPr>
              <a:t>Do one side at a time</a:t>
            </a:r>
          </a:p>
          <a:p>
            <a:pPr eaLnBrk="1" hangingPunct="1">
              <a:buFontTx/>
              <a:buChar char="•"/>
            </a:pPr>
            <a:r>
              <a:rPr lang="en-US" sz="2400">
                <a:solidFill>
                  <a:srgbClr val="9900CC"/>
                </a:solidFill>
              </a:rPr>
              <a:t>First do one of the straight segments</a:t>
            </a:r>
          </a:p>
          <a:p>
            <a:pPr eaLnBrk="1" hangingPunct="1">
              <a:buFontTx/>
              <a:buChar char="•"/>
            </a:pPr>
            <a:r>
              <a:rPr lang="en-US" sz="2400" b="1" i="1">
                <a:solidFill>
                  <a:srgbClr val="9900CC"/>
                </a:solidFill>
              </a:rPr>
              <a:t>d</a:t>
            </a:r>
            <a:r>
              <a:rPr lang="en-US" sz="2400" b="1">
                <a:solidFill>
                  <a:srgbClr val="9900CC"/>
                </a:solidFill>
              </a:rPr>
              <a:t>s </a:t>
            </a:r>
            <a:r>
              <a:rPr lang="en-US" sz="2400">
                <a:solidFill>
                  <a:srgbClr val="9900CC"/>
                </a:solidFill>
              </a:rPr>
              <a:t>and </a:t>
            </a:r>
            <a:r>
              <a:rPr lang="en-US" sz="2400" b="1">
                <a:solidFill>
                  <a:srgbClr val="9900CC"/>
                </a:solidFill>
              </a:rPr>
              <a:t>r</a:t>
            </a:r>
            <a:r>
              <a:rPr lang="en-US" sz="2400">
                <a:solidFill>
                  <a:srgbClr val="9900CC"/>
                </a:solidFill>
              </a:rPr>
              <a:t>-hat are parallel</a:t>
            </a:r>
          </a:p>
          <a:p>
            <a:pPr lvl="1" eaLnBrk="1" hangingPunct="1">
              <a:buFontTx/>
              <a:buChar char="•"/>
            </a:pPr>
            <a:r>
              <a:rPr lang="en-US" sz="2400">
                <a:solidFill>
                  <a:srgbClr val="9900CC"/>
                </a:solidFill>
              </a:rPr>
              <a:t>No contribution to the integral</a:t>
            </a:r>
          </a:p>
          <a:p>
            <a:pPr eaLnBrk="1" hangingPunct="1">
              <a:buFontTx/>
              <a:buChar char="•"/>
            </a:pPr>
            <a:r>
              <a:rPr lang="en-US" sz="2400">
                <a:solidFill>
                  <a:srgbClr val="9900CC"/>
                </a:solidFill>
              </a:rPr>
              <a:t>Other straight segment is the same</a:t>
            </a:r>
          </a:p>
        </p:txBody>
      </p:sp>
      <p:sp>
        <p:nvSpPr>
          <p:cNvPr id="736423" name="Line 167"/>
          <p:cNvSpPr>
            <a:spLocks noChangeShapeType="1"/>
          </p:cNvSpPr>
          <p:nvPr/>
        </p:nvSpPr>
        <p:spPr bwMode="auto">
          <a:xfrm flipH="1">
            <a:off x="8153400" y="3810000"/>
            <a:ext cx="228600" cy="0"/>
          </a:xfrm>
          <a:prstGeom prst="line">
            <a:avLst/>
          </a:prstGeom>
          <a:noFill/>
          <a:ln w="28575">
            <a:solidFill>
              <a:schemeClr val="accent2"/>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6424" name="Text Box 168"/>
          <p:cNvSpPr txBox="1">
            <a:spLocks noChangeArrowheads="1"/>
          </p:cNvSpPr>
          <p:nvPr/>
        </p:nvSpPr>
        <p:spPr bwMode="auto">
          <a:xfrm>
            <a:off x="8001000" y="3352800"/>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chemeClr val="accent2"/>
                </a:solidFill>
              </a:rPr>
              <a:t>d</a:t>
            </a:r>
            <a:r>
              <a:rPr lang="en-US" sz="2400" b="1">
                <a:solidFill>
                  <a:schemeClr val="accent2"/>
                </a:solidFill>
              </a:rPr>
              <a:t>s</a:t>
            </a:r>
          </a:p>
        </p:txBody>
      </p:sp>
      <p:sp>
        <p:nvSpPr>
          <p:cNvPr id="736425" name="Line 169"/>
          <p:cNvSpPr>
            <a:spLocks noChangeShapeType="1"/>
          </p:cNvSpPr>
          <p:nvPr/>
        </p:nvSpPr>
        <p:spPr bwMode="auto">
          <a:xfrm flipH="1">
            <a:off x="7696200" y="3810000"/>
            <a:ext cx="457200"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736427" name="Object 171"/>
          <p:cNvGraphicFramePr>
            <a:graphicFrameLocks noChangeAspect="1"/>
          </p:cNvGraphicFramePr>
          <p:nvPr/>
        </p:nvGraphicFramePr>
        <p:xfrm>
          <a:off x="7872413" y="3352800"/>
          <a:ext cx="280987" cy="392113"/>
        </p:xfrm>
        <a:graphic>
          <a:graphicData uri="http://schemas.openxmlformats.org/presentationml/2006/ole">
            <mc:AlternateContent xmlns:mc="http://schemas.openxmlformats.org/markup-compatibility/2006">
              <mc:Choice xmlns:v="urn:schemas-microsoft-com:vml" Requires="v">
                <p:oleObj name="Equation" r:id="rId4" imgW="114102" imgH="177492" progId="Equation.DSMT4">
                  <p:embed/>
                </p:oleObj>
              </mc:Choice>
              <mc:Fallback>
                <p:oleObj name="Equation" r:id="rId4" imgW="114102" imgH="177492" progId="Equation.DSMT4">
                  <p:embed/>
                  <p:pic>
                    <p:nvPicPr>
                      <p:cNvPr id="0" name="Object 17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72413" y="3352800"/>
                        <a:ext cx="280987" cy="392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36428" name="Object 172"/>
          <p:cNvGraphicFramePr>
            <a:graphicFrameLocks noChangeAspect="1"/>
          </p:cNvGraphicFramePr>
          <p:nvPr/>
        </p:nvGraphicFramePr>
        <p:xfrm>
          <a:off x="3505200" y="3810000"/>
          <a:ext cx="1465263" cy="419100"/>
        </p:xfrm>
        <a:graphic>
          <a:graphicData uri="http://schemas.openxmlformats.org/presentationml/2006/ole">
            <mc:AlternateContent xmlns:mc="http://schemas.openxmlformats.org/markup-compatibility/2006">
              <mc:Choice xmlns:v="urn:schemas-microsoft-com:vml" Requires="v">
                <p:oleObj name="Equation" r:id="rId6" imgW="596900" imgH="190500" progId="Equation.DSMT4">
                  <p:embed/>
                </p:oleObj>
              </mc:Choice>
              <mc:Fallback>
                <p:oleObj name="Equation" r:id="rId6" imgW="596900" imgH="190500" progId="Equation.DSMT4">
                  <p:embed/>
                  <p:pic>
                    <p:nvPicPr>
                      <p:cNvPr id="0" name="Object 17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05200" y="3810000"/>
                        <a:ext cx="1465263" cy="419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36429" name="Line 173"/>
          <p:cNvSpPr>
            <a:spLocks noChangeShapeType="1"/>
          </p:cNvSpPr>
          <p:nvPr/>
        </p:nvSpPr>
        <p:spPr bwMode="auto">
          <a:xfrm flipH="1" flipV="1">
            <a:off x="6172200" y="1600200"/>
            <a:ext cx="0" cy="304800"/>
          </a:xfrm>
          <a:prstGeom prst="line">
            <a:avLst/>
          </a:prstGeom>
          <a:noFill/>
          <a:ln w="28575">
            <a:solidFill>
              <a:schemeClr val="accent2"/>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6430" name="Text Box 174"/>
          <p:cNvSpPr txBox="1">
            <a:spLocks noChangeArrowheads="1"/>
          </p:cNvSpPr>
          <p:nvPr/>
        </p:nvSpPr>
        <p:spPr bwMode="auto">
          <a:xfrm>
            <a:off x="6172200" y="1371600"/>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chemeClr val="accent2"/>
                </a:solidFill>
              </a:rPr>
              <a:t>d</a:t>
            </a:r>
            <a:r>
              <a:rPr lang="en-US" sz="2400" b="1">
                <a:solidFill>
                  <a:schemeClr val="accent2"/>
                </a:solidFill>
              </a:rPr>
              <a:t>s</a:t>
            </a:r>
          </a:p>
        </p:txBody>
      </p:sp>
      <p:sp>
        <p:nvSpPr>
          <p:cNvPr id="736431" name="Line 175"/>
          <p:cNvSpPr>
            <a:spLocks noChangeShapeType="1"/>
          </p:cNvSpPr>
          <p:nvPr/>
        </p:nvSpPr>
        <p:spPr bwMode="auto">
          <a:xfrm flipH="1">
            <a:off x="6172200" y="1828800"/>
            <a:ext cx="0" cy="30480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736432" name="Object 176"/>
          <p:cNvGraphicFramePr>
            <a:graphicFrameLocks noChangeAspect="1"/>
          </p:cNvGraphicFramePr>
          <p:nvPr/>
        </p:nvGraphicFramePr>
        <p:xfrm>
          <a:off x="6248400" y="1676400"/>
          <a:ext cx="280988" cy="392113"/>
        </p:xfrm>
        <a:graphic>
          <a:graphicData uri="http://schemas.openxmlformats.org/presentationml/2006/ole">
            <mc:AlternateContent xmlns:mc="http://schemas.openxmlformats.org/markup-compatibility/2006">
              <mc:Choice xmlns:v="urn:schemas-microsoft-com:vml" Requires="v">
                <p:oleObj name="Equation" r:id="rId8" imgW="114102" imgH="177492" progId="Equation.DSMT4">
                  <p:embed/>
                </p:oleObj>
              </mc:Choice>
              <mc:Fallback>
                <p:oleObj name="Equation" r:id="rId8" imgW="114102" imgH="177492" progId="Equation.DSMT4">
                  <p:embed/>
                  <p:pic>
                    <p:nvPicPr>
                      <p:cNvPr id="0" name="Object 17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48400" y="1676400"/>
                        <a:ext cx="280988" cy="392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36433" name="Text Box 177"/>
          <p:cNvSpPr txBox="1">
            <a:spLocks noChangeArrowheads="1"/>
          </p:cNvSpPr>
          <p:nvPr/>
        </p:nvSpPr>
        <p:spPr bwMode="auto">
          <a:xfrm>
            <a:off x="0" y="4876800"/>
            <a:ext cx="5181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dirty="0">
                <a:solidFill>
                  <a:srgbClr val="009900"/>
                </a:solidFill>
              </a:rPr>
              <a:t>Now do inner quarter loop (assume x-y)</a:t>
            </a:r>
          </a:p>
        </p:txBody>
      </p:sp>
      <p:sp>
        <p:nvSpPr>
          <p:cNvPr id="736434" name="Line 178"/>
          <p:cNvSpPr>
            <a:spLocks noChangeShapeType="1"/>
          </p:cNvSpPr>
          <p:nvPr/>
        </p:nvSpPr>
        <p:spPr bwMode="auto">
          <a:xfrm flipH="1" flipV="1">
            <a:off x="7035800" y="2730500"/>
            <a:ext cx="215900" cy="228600"/>
          </a:xfrm>
          <a:prstGeom prst="line">
            <a:avLst/>
          </a:prstGeom>
          <a:noFill/>
          <a:ln w="28575">
            <a:solidFill>
              <a:schemeClr val="accent2"/>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6435" name="Text Box 179"/>
          <p:cNvSpPr txBox="1">
            <a:spLocks noChangeArrowheads="1"/>
          </p:cNvSpPr>
          <p:nvPr/>
        </p:nvSpPr>
        <p:spPr bwMode="auto">
          <a:xfrm>
            <a:off x="7239000" y="2590800"/>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chemeClr val="accent2"/>
                </a:solidFill>
              </a:rPr>
              <a:t>d</a:t>
            </a:r>
            <a:r>
              <a:rPr lang="en-US" sz="2400" b="1">
                <a:solidFill>
                  <a:schemeClr val="accent2"/>
                </a:solidFill>
              </a:rPr>
              <a:t>s</a:t>
            </a:r>
          </a:p>
        </p:txBody>
      </p:sp>
      <p:sp>
        <p:nvSpPr>
          <p:cNvPr id="736436" name="Line 180"/>
          <p:cNvSpPr>
            <a:spLocks noChangeShapeType="1"/>
          </p:cNvSpPr>
          <p:nvPr/>
        </p:nvSpPr>
        <p:spPr bwMode="auto">
          <a:xfrm flipH="1">
            <a:off x="6934200" y="2971800"/>
            <a:ext cx="304800" cy="30480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736437" name="Object 181"/>
          <p:cNvGraphicFramePr>
            <a:graphicFrameLocks noChangeAspect="1"/>
          </p:cNvGraphicFramePr>
          <p:nvPr/>
        </p:nvGraphicFramePr>
        <p:xfrm>
          <a:off x="6881813" y="2732088"/>
          <a:ext cx="280987" cy="392112"/>
        </p:xfrm>
        <a:graphic>
          <a:graphicData uri="http://schemas.openxmlformats.org/presentationml/2006/ole">
            <mc:AlternateContent xmlns:mc="http://schemas.openxmlformats.org/markup-compatibility/2006">
              <mc:Choice xmlns:v="urn:schemas-microsoft-com:vml" Requires="v">
                <p:oleObj name="Equation" r:id="rId9" imgW="114102" imgH="177492" progId="Equation.DSMT4">
                  <p:embed/>
                </p:oleObj>
              </mc:Choice>
              <mc:Fallback>
                <p:oleObj name="Equation" r:id="rId9" imgW="114102" imgH="177492" progId="Equation.DSMT4">
                  <p:embed/>
                  <p:pic>
                    <p:nvPicPr>
                      <p:cNvPr id="0" name="Object 18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81813" y="2732088"/>
                        <a:ext cx="280987" cy="392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36438" name="Object 182"/>
          <p:cNvGraphicFramePr>
            <a:graphicFrameLocks noChangeAspect="1"/>
          </p:cNvGraphicFramePr>
          <p:nvPr>
            <p:extLst>
              <p:ext uri="{D42A27DB-BD31-4B8C-83A1-F6EECF244321}">
                <p14:modId xmlns:p14="http://schemas.microsoft.com/office/powerpoint/2010/main" val="1040379153"/>
              </p:ext>
            </p:extLst>
          </p:nvPr>
        </p:nvGraphicFramePr>
        <p:xfrm>
          <a:off x="5146357" y="4863802"/>
          <a:ext cx="1808163" cy="474663"/>
        </p:xfrm>
        <a:graphic>
          <a:graphicData uri="http://schemas.openxmlformats.org/presentationml/2006/ole">
            <mc:AlternateContent xmlns:mc="http://schemas.openxmlformats.org/markup-compatibility/2006">
              <mc:Choice xmlns:v="urn:schemas-microsoft-com:vml" Requires="v">
                <p:oleObj name="Equation" r:id="rId10" imgW="736280" imgH="215806" progId="Equation.DSMT4">
                  <p:embed/>
                </p:oleObj>
              </mc:Choice>
              <mc:Fallback>
                <p:oleObj name="Equation" r:id="rId10" imgW="736280" imgH="215806" progId="Equation.DSMT4">
                  <p:embed/>
                  <p:pic>
                    <p:nvPicPr>
                      <p:cNvPr id="0" name="Object 18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146357" y="4863802"/>
                        <a:ext cx="1808163"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36439" name="Object 183"/>
          <p:cNvGraphicFramePr>
            <a:graphicFrameLocks noChangeAspect="1"/>
          </p:cNvGraphicFramePr>
          <p:nvPr/>
        </p:nvGraphicFramePr>
        <p:xfrm>
          <a:off x="214313" y="5257800"/>
          <a:ext cx="2835275" cy="868363"/>
        </p:xfrm>
        <a:graphic>
          <a:graphicData uri="http://schemas.openxmlformats.org/presentationml/2006/ole">
            <mc:AlternateContent xmlns:mc="http://schemas.openxmlformats.org/markup-compatibility/2006">
              <mc:Choice xmlns:v="urn:schemas-microsoft-com:vml" Requires="v">
                <p:oleObj name="Equation" r:id="rId12" imgW="1155700" imgH="393700" progId="Equation.DSMT4">
                  <p:embed/>
                </p:oleObj>
              </mc:Choice>
              <mc:Fallback>
                <p:oleObj name="Equation" r:id="rId12" imgW="1155700" imgH="393700" progId="Equation.DSMT4">
                  <p:embed/>
                  <p:pic>
                    <p:nvPicPr>
                      <p:cNvPr id="0" name="Object 18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14313" y="5257800"/>
                        <a:ext cx="2835275" cy="868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36440" name="Object 184"/>
          <p:cNvGraphicFramePr>
            <a:graphicFrameLocks noChangeAspect="1"/>
          </p:cNvGraphicFramePr>
          <p:nvPr/>
        </p:nvGraphicFramePr>
        <p:xfrm>
          <a:off x="2971800" y="5257800"/>
          <a:ext cx="2370138" cy="868363"/>
        </p:xfrm>
        <a:graphic>
          <a:graphicData uri="http://schemas.openxmlformats.org/presentationml/2006/ole">
            <mc:AlternateContent xmlns:mc="http://schemas.openxmlformats.org/markup-compatibility/2006">
              <mc:Choice xmlns:v="urn:schemas-microsoft-com:vml" Requires="v">
                <p:oleObj name="Equation" r:id="rId14" imgW="965200" imgH="393700" progId="Equation.DSMT4">
                  <p:embed/>
                </p:oleObj>
              </mc:Choice>
              <mc:Fallback>
                <p:oleObj name="Equation" r:id="rId14" imgW="965200" imgH="393700" progId="Equation.DSMT4">
                  <p:embed/>
                  <p:pic>
                    <p:nvPicPr>
                      <p:cNvPr id="0" name="Object 18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971800" y="5257800"/>
                        <a:ext cx="2370138" cy="868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36441" name="Object 185"/>
          <p:cNvGraphicFramePr>
            <a:graphicFrameLocks noChangeAspect="1"/>
          </p:cNvGraphicFramePr>
          <p:nvPr/>
        </p:nvGraphicFramePr>
        <p:xfrm>
          <a:off x="5334000" y="5227638"/>
          <a:ext cx="1279525" cy="868362"/>
        </p:xfrm>
        <a:graphic>
          <a:graphicData uri="http://schemas.openxmlformats.org/presentationml/2006/ole">
            <mc:AlternateContent xmlns:mc="http://schemas.openxmlformats.org/markup-compatibility/2006">
              <mc:Choice xmlns:v="urn:schemas-microsoft-com:vml" Requires="v">
                <p:oleObj name="Equation" r:id="rId16" imgW="520474" imgH="393529" progId="Equation.DSMT4">
                  <p:embed/>
                </p:oleObj>
              </mc:Choice>
              <mc:Fallback>
                <p:oleObj name="Equation" r:id="rId16" imgW="520474" imgH="393529" progId="Equation.DSMT4">
                  <p:embed/>
                  <p:pic>
                    <p:nvPicPr>
                      <p:cNvPr id="0" name="Object 185"/>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334000" y="5227638"/>
                        <a:ext cx="1279525" cy="868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36442" name="Text Box 186"/>
          <p:cNvSpPr txBox="1">
            <a:spLocks noChangeArrowheads="1"/>
          </p:cNvSpPr>
          <p:nvPr/>
        </p:nvSpPr>
        <p:spPr bwMode="auto">
          <a:xfrm>
            <a:off x="0" y="6172200"/>
            <a:ext cx="487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a:solidFill>
                  <a:srgbClr val="009900"/>
                </a:solidFill>
              </a:rPr>
              <a:t>Outer loop opposite direction, similar</a:t>
            </a:r>
          </a:p>
        </p:txBody>
      </p:sp>
      <p:sp>
        <p:nvSpPr>
          <p:cNvPr id="736443" name="Line 187"/>
          <p:cNvSpPr>
            <a:spLocks noChangeShapeType="1"/>
          </p:cNvSpPr>
          <p:nvPr/>
        </p:nvSpPr>
        <p:spPr bwMode="auto">
          <a:xfrm flipH="1" flipV="1">
            <a:off x="8001000" y="1752600"/>
            <a:ext cx="215900" cy="228600"/>
          </a:xfrm>
          <a:prstGeom prst="line">
            <a:avLst/>
          </a:prstGeom>
          <a:noFill/>
          <a:ln w="28575">
            <a:solidFill>
              <a:schemeClr val="accent2"/>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6444" name="Text Box 188"/>
          <p:cNvSpPr txBox="1">
            <a:spLocks noChangeArrowheads="1"/>
          </p:cNvSpPr>
          <p:nvPr/>
        </p:nvSpPr>
        <p:spPr bwMode="auto">
          <a:xfrm>
            <a:off x="8077200" y="1447800"/>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chemeClr val="accent2"/>
                </a:solidFill>
              </a:rPr>
              <a:t>d</a:t>
            </a:r>
            <a:r>
              <a:rPr lang="en-US" sz="2400" b="1">
                <a:solidFill>
                  <a:schemeClr val="accent2"/>
                </a:solidFill>
              </a:rPr>
              <a:t>s</a:t>
            </a:r>
          </a:p>
        </p:txBody>
      </p:sp>
      <p:sp>
        <p:nvSpPr>
          <p:cNvPr id="736445" name="Line 189"/>
          <p:cNvSpPr>
            <a:spLocks noChangeShapeType="1"/>
          </p:cNvSpPr>
          <p:nvPr/>
        </p:nvSpPr>
        <p:spPr bwMode="auto">
          <a:xfrm flipH="1">
            <a:off x="7696200" y="1752600"/>
            <a:ext cx="304800" cy="30480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736446" name="Object 190"/>
          <p:cNvGraphicFramePr>
            <a:graphicFrameLocks noChangeAspect="1"/>
          </p:cNvGraphicFramePr>
          <p:nvPr/>
        </p:nvGraphicFramePr>
        <p:xfrm>
          <a:off x="7696200" y="2057400"/>
          <a:ext cx="280988" cy="392113"/>
        </p:xfrm>
        <a:graphic>
          <a:graphicData uri="http://schemas.openxmlformats.org/presentationml/2006/ole">
            <mc:AlternateContent xmlns:mc="http://schemas.openxmlformats.org/markup-compatibility/2006">
              <mc:Choice xmlns:v="urn:schemas-microsoft-com:vml" Requires="v">
                <p:oleObj name="Equation" r:id="rId18" imgW="114102" imgH="177492" progId="Equation.DSMT4">
                  <p:embed/>
                </p:oleObj>
              </mc:Choice>
              <mc:Fallback>
                <p:oleObj name="Equation" r:id="rId18" imgW="114102" imgH="177492" progId="Equation.DSMT4">
                  <p:embed/>
                  <p:pic>
                    <p:nvPicPr>
                      <p:cNvPr id="0" name="Object 19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96200" y="2057400"/>
                        <a:ext cx="280988" cy="392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36447" name="Object 191"/>
          <p:cNvGraphicFramePr>
            <a:graphicFrameLocks noChangeAspect="1"/>
          </p:cNvGraphicFramePr>
          <p:nvPr/>
        </p:nvGraphicFramePr>
        <p:xfrm>
          <a:off x="5029200" y="5867400"/>
          <a:ext cx="2432050" cy="868363"/>
        </p:xfrm>
        <a:graphic>
          <a:graphicData uri="http://schemas.openxmlformats.org/presentationml/2006/ole">
            <mc:AlternateContent xmlns:mc="http://schemas.openxmlformats.org/markup-compatibility/2006">
              <mc:Choice xmlns:v="urn:schemas-microsoft-com:vml" Requires="v">
                <p:oleObj name="Equation" r:id="rId19" imgW="990170" imgH="393529" progId="Equation.DSMT4">
                  <p:embed/>
                </p:oleObj>
              </mc:Choice>
              <mc:Fallback>
                <p:oleObj name="Equation" r:id="rId19" imgW="990170" imgH="393529" progId="Equation.DSMT4">
                  <p:embed/>
                  <p:pic>
                    <p:nvPicPr>
                      <p:cNvPr id="0" name="Object 191"/>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029200" y="5867400"/>
                        <a:ext cx="2432050" cy="868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36448" name="Object 192"/>
          <p:cNvGraphicFramePr>
            <a:graphicFrameLocks noChangeAspect="1"/>
          </p:cNvGraphicFramePr>
          <p:nvPr/>
        </p:nvGraphicFramePr>
        <p:xfrm>
          <a:off x="7100888" y="4495800"/>
          <a:ext cx="1652587" cy="868363"/>
        </p:xfrm>
        <a:graphic>
          <a:graphicData uri="http://schemas.openxmlformats.org/presentationml/2006/ole">
            <mc:AlternateContent xmlns:mc="http://schemas.openxmlformats.org/markup-compatibility/2006">
              <mc:Choice xmlns:v="urn:schemas-microsoft-com:vml" Requires="v">
                <p:oleObj name="Equation" r:id="rId21" imgW="672808" imgH="393529" progId="Equation.DSMT4">
                  <p:embed/>
                </p:oleObj>
              </mc:Choice>
              <mc:Fallback>
                <p:oleObj name="Equation" r:id="rId21" imgW="672808" imgH="393529" progId="Equation.DSMT4">
                  <p:embed/>
                  <p:pic>
                    <p:nvPicPr>
                      <p:cNvPr id="0" name="Object 192"/>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100888" y="4495800"/>
                        <a:ext cx="1652587" cy="868363"/>
                      </a:xfrm>
                      <a:prstGeom prst="rect">
                        <a:avLst/>
                      </a:prstGeom>
                      <a:noFill/>
                      <a:ln w="28575">
                        <a:solidFill>
                          <a:srgbClr val="0099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641" name="Text Box 193"/>
          <p:cNvSpPr txBox="1">
            <a:spLocks noChangeArrowheads="1"/>
          </p:cNvSpPr>
          <p:nvPr/>
        </p:nvSpPr>
        <p:spPr bwMode="auto">
          <a:xfrm>
            <a:off x="8610600" y="21336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rgbClr val="996600"/>
                </a:solidFill>
              </a:rPr>
              <a:t>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36422">
                                            <p:txEl>
                                              <p:pRg st="0" end="0"/>
                                            </p:txEl>
                                          </p:spTgt>
                                        </p:tgtEl>
                                        <p:attrNameLst>
                                          <p:attrName>style.visibility</p:attrName>
                                        </p:attrNameLst>
                                      </p:cBhvr>
                                      <p:to>
                                        <p:strVal val="visible"/>
                                      </p:to>
                                    </p:set>
                                    <p:anim calcmode="lin" valueType="num">
                                      <p:cBhvr additive="base">
                                        <p:cTn id="7" dur="500" fill="hold"/>
                                        <p:tgtEl>
                                          <p:spTgt spid="73642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3642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36422">
                                            <p:txEl>
                                              <p:pRg st="1" end="1"/>
                                            </p:txEl>
                                          </p:spTgt>
                                        </p:tgtEl>
                                        <p:attrNameLst>
                                          <p:attrName>style.visibility</p:attrName>
                                        </p:attrNameLst>
                                      </p:cBhvr>
                                      <p:to>
                                        <p:strVal val="visible"/>
                                      </p:to>
                                    </p:set>
                                    <p:anim calcmode="lin" valueType="num">
                                      <p:cBhvr additive="base">
                                        <p:cTn id="13" dur="500" fill="hold"/>
                                        <p:tgtEl>
                                          <p:spTgt spid="73642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3642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2" fill="hold" grpId="0" nodeType="clickEffect">
                                  <p:stCondLst>
                                    <p:cond delay="0"/>
                                  </p:stCondLst>
                                  <p:childTnLst>
                                    <p:set>
                                      <p:cBhvr>
                                        <p:cTn id="18" dur="1" fill="hold">
                                          <p:stCondLst>
                                            <p:cond delay="0"/>
                                          </p:stCondLst>
                                        </p:cTn>
                                        <p:tgtEl>
                                          <p:spTgt spid="736423"/>
                                        </p:tgtEl>
                                        <p:attrNameLst>
                                          <p:attrName>style.visibility</p:attrName>
                                        </p:attrNameLst>
                                      </p:cBhvr>
                                      <p:to>
                                        <p:strVal val="visible"/>
                                      </p:to>
                                    </p:set>
                                    <p:animEffect transition="in" filter="wipe(right)">
                                      <p:cBhvr>
                                        <p:cTn id="19" dur="500"/>
                                        <p:tgtEl>
                                          <p:spTgt spid="736423"/>
                                        </p:tgtEl>
                                      </p:cBhvr>
                                    </p:animEffect>
                                  </p:childTnLst>
                                </p:cTn>
                              </p:par>
                            </p:childTnLst>
                          </p:cTn>
                        </p:par>
                        <p:par>
                          <p:cTn id="20" fill="hold" nodeType="afterGroup">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73642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736425"/>
                                        </p:tgtEl>
                                        <p:attrNameLst>
                                          <p:attrName>style.visibility</p:attrName>
                                        </p:attrNameLst>
                                      </p:cBhvr>
                                      <p:to>
                                        <p:strVal val="visible"/>
                                      </p:to>
                                    </p:set>
                                    <p:animEffect transition="in" filter="wipe(right)">
                                      <p:cBhvr>
                                        <p:cTn id="27" dur="500"/>
                                        <p:tgtEl>
                                          <p:spTgt spid="736425"/>
                                        </p:tgtEl>
                                      </p:cBhvr>
                                    </p:animEffect>
                                  </p:childTnLst>
                                </p:cTn>
                              </p:par>
                            </p:childTnLst>
                          </p:cTn>
                        </p:par>
                        <p:par>
                          <p:cTn id="28" fill="hold" nodeType="afterGroup">
                            <p:stCondLst>
                              <p:cond delay="500"/>
                            </p:stCondLst>
                            <p:childTnLst>
                              <p:par>
                                <p:cTn id="29" presetID="1" presetClass="entr" presetSubtype="0" fill="hold" nodeType="afterEffect">
                                  <p:stCondLst>
                                    <p:cond delay="0"/>
                                  </p:stCondLst>
                                  <p:childTnLst>
                                    <p:set>
                                      <p:cBhvr>
                                        <p:cTn id="30" dur="1" fill="hold">
                                          <p:stCondLst>
                                            <p:cond delay="0"/>
                                          </p:stCondLst>
                                        </p:cTn>
                                        <p:tgtEl>
                                          <p:spTgt spid="73642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nodeType="clickEffect">
                                  <p:stCondLst>
                                    <p:cond delay="0"/>
                                  </p:stCondLst>
                                  <p:childTnLst>
                                    <p:set>
                                      <p:cBhvr>
                                        <p:cTn id="34" dur="1" fill="hold">
                                          <p:stCondLst>
                                            <p:cond delay="0"/>
                                          </p:stCondLst>
                                        </p:cTn>
                                        <p:tgtEl>
                                          <p:spTgt spid="736428"/>
                                        </p:tgtEl>
                                        <p:attrNameLst>
                                          <p:attrName>style.visibility</p:attrName>
                                        </p:attrNameLst>
                                      </p:cBhvr>
                                      <p:to>
                                        <p:strVal val="visible"/>
                                      </p:to>
                                    </p:set>
                                    <p:animEffect transition="in" filter="wipe(left)">
                                      <p:cBhvr>
                                        <p:cTn id="35" dur="500"/>
                                        <p:tgtEl>
                                          <p:spTgt spid="736428"/>
                                        </p:tgtEl>
                                      </p:cBhvr>
                                    </p:animEffect>
                                  </p:childTnLst>
                                </p:cTn>
                              </p:par>
                            </p:childTnLst>
                          </p:cTn>
                        </p:par>
                        <p:par>
                          <p:cTn id="36" fill="hold" nodeType="afterGroup">
                            <p:stCondLst>
                              <p:cond delay="500"/>
                            </p:stCondLst>
                            <p:childTnLst>
                              <p:par>
                                <p:cTn id="37" presetID="2" presetClass="entr" presetSubtype="8" fill="hold" grpId="0" nodeType="afterEffect">
                                  <p:stCondLst>
                                    <p:cond delay="0"/>
                                  </p:stCondLst>
                                  <p:childTnLst>
                                    <p:set>
                                      <p:cBhvr>
                                        <p:cTn id="38" dur="1" fill="hold">
                                          <p:stCondLst>
                                            <p:cond delay="0"/>
                                          </p:stCondLst>
                                        </p:cTn>
                                        <p:tgtEl>
                                          <p:spTgt spid="736422">
                                            <p:txEl>
                                              <p:pRg st="2" end="2"/>
                                            </p:txEl>
                                          </p:spTgt>
                                        </p:tgtEl>
                                        <p:attrNameLst>
                                          <p:attrName>style.visibility</p:attrName>
                                        </p:attrNameLst>
                                      </p:cBhvr>
                                      <p:to>
                                        <p:strVal val="visible"/>
                                      </p:to>
                                    </p:set>
                                    <p:anim calcmode="lin" valueType="num">
                                      <p:cBhvr additive="base">
                                        <p:cTn id="39" dur="500" fill="hold"/>
                                        <p:tgtEl>
                                          <p:spTgt spid="736422">
                                            <p:txEl>
                                              <p:pRg st="2" end="2"/>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736422">
                                            <p:txEl>
                                              <p:pRg st="2" end="2"/>
                                            </p:txEl>
                                          </p:spTgt>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736422">
                                            <p:txEl>
                                              <p:pRg st="3" end="3"/>
                                            </p:txEl>
                                          </p:spTgt>
                                        </p:tgtEl>
                                        <p:attrNameLst>
                                          <p:attrName>style.visibility</p:attrName>
                                        </p:attrNameLst>
                                      </p:cBhvr>
                                      <p:to>
                                        <p:strVal val="visible"/>
                                      </p:to>
                                    </p:set>
                                    <p:anim calcmode="lin" valueType="num">
                                      <p:cBhvr additive="base">
                                        <p:cTn id="43" dur="500" fill="hold"/>
                                        <p:tgtEl>
                                          <p:spTgt spid="736422">
                                            <p:txEl>
                                              <p:pRg st="3" end="3"/>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3642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736422">
                                            <p:txEl>
                                              <p:pRg st="4" end="4"/>
                                            </p:txEl>
                                          </p:spTgt>
                                        </p:tgtEl>
                                        <p:attrNameLst>
                                          <p:attrName>style.visibility</p:attrName>
                                        </p:attrNameLst>
                                      </p:cBhvr>
                                      <p:to>
                                        <p:strVal val="visible"/>
                                      </p:to>
                                    </p:set>
                                    <p:anim calcmode="lin" valueType="num">
                                      <p:cBhvr additive="base">
                                        <p:cTn id="49" dur="500" fill="hold"/>
                                        <p:tgtEl>
                                          <p:spTgt spid="736422">
                                            <p:txEl>
                                              <p:pRg st="4" end="4"/>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73642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736429"/>
                                        </p:tgtEl>
                                        <p:attrNameLst>
                                          <p:attrName>style.visibility</p:attrName>
                                        </p:attrNameLst>
                                      </p:cBhvr>
                                      <p:to>
                                        <p:strVal val="visible"/>
                                      </p:to>
                                    </p:set>
                                    <p:animEffect transition="in" filter="wipe(down)">
                                      <p:cBhvr>
                                        <p:cTn id="55" dur="500"/>
                                        <p:tgtEl>
                                          <p:spTgt spid="736429"/>
                                        </p:tgtEl>
                                      </p:cBhvr>
                                    </p:animEffect>
                                  </p:childTnLst>
                                </p:cTn>
                              </p:par>
                            </p:childTnLst>
                          </p:cTn>
                        </p:par>
                        <p:par>
                          <p:cTn id="56" fill="hold" nodeType="afterGroup">
                            <p:stCondLst>
                              <p:cond delay="500"/>
                            </p:stCondLst>
                            <p:childTnLst>
                              <p:par>
                                <p:cTn id="57" presetID="1" presetClass="entr" presetSubtype="0" fill="hold" grpId="0" nodeType="afterEffect">
                                  <p:stCondLst>
                                    <p:cond delay="0"/>
                                  </p:stCondLst>
                                  <p:childTnLst>
                                    <p:set>
                                      <p:cBhvr>
                                        <p:cTn id="58" dur="1" fill="hold">
                                          <p:stCondLst>
                                            <p:cond delay="0"/>
                                          </p:stCondLst>
                                        </p:cTn>
                                        <p:tgtEl>
                                          <p:spTgt spid="736430"/>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1" fill="hold" grpId="0" nodeType="clickEffect">
                                  <p:stCondLst>
                                    <p:cond delay="0"/>
                                  </p:stCondLst>
                                  <p:childTnLst>
                                    <p:set>
                                      <p:cBhvr>
                                        <p:cTn id="62" dur="1" fill="hold">
                                          <p:stCondLst>
                                            <p:cond delay="0"/>
                                          </p:stCondLst>
                                        </p:cTn>
                                        <p:tgtEl>
                                          <p:spTgt spid="736431"/>
                                        </p:tgtEl>
                                        <p:attrNameLst>
                                          <p:attrName>style.visibility</p:attrName>
                                        </p:attrNameLst>
                                      </p:cBhvr>
                                      <p:to>
                                        <p:strVal val="visible"/>
                                      </p:to>
                                    </p:set>
                                    <p:animEffect transition="in" filter="wipe(up)">
                                      <p:cBhvr>
                                        <p:cTn id="63" dur="500"/>
                                        <p:tgtEl>
                                          <p:spTgt spid="736431"/>
                                        </p:tgtEl>
                                      </p:cBhvr>
                                    </p:animEffect>
                                  </p:childTnLst>
                                </p:cTn>
                              </p:par>
                            </p:childTnLst>
                          </p:cTn>
                        </p:par>
                        <p:par>
                          <p:cTn id="64" fill="hold" nodeType="afterGroup">
                            <p:stCondLst>
                              <p:cond delay="500"/>
                            </p:stCondLst>
                            <p:childTnLst>
                              <p:par>
                                <p:cTn id="65" presetID="1" presetClass="entr" presetSubtype="0" fill="hold" nodeType="afterEffect">
                                  <p:stCondLst>
                                    <p:cond delay="0"/>
                                  </p:stCondLst>
                                  <p:childTnLst>
                                    <p:set>
                                      <p:cBhvr>
                                        <p:cTn id="66" dur="1" fill="hold">
                                          <p:stCondLst>
                                            <p:cond delay="0"/>
                                          </p:stCondLst>
                                        </p:cTn>
                                        <p:tgtEl>
                                          <p:spTgt spid="736432"/>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8" fill="hold" grpId="0" nodeType="clickEffect">
                                  <p:stCondLst>
                                    <p:cond delay="0"/>
                                  </p:stCondLst>
                                  <p:childTnLst>
                                    <p:set>
                                      <p:cBhvr>
                                        <p:cTn id="70" dur="1" fill="hold">
                                          <p:stCondLst>
                                            <p:cond delay="0"/>
                                          </p:stCondLst>
                                        </p:cTn>
                                        <p:tgtEl>
                                          <p:spTgt spid="736433">
                                            <p:txEl>
                                              <p:pRg st="0" end="0"/>
                                            </p:txEl>
                                          </p:spTgt>
                                        </p:tgtEl>
                                        <p:attrNameLst>
                                          <p:attrName>style.visibility</p:attrName>
                                        </p:attrNameLst>
                                      </p:cBhvr>
                                      <p:to>
                                        <p:strVal val="visible"/>
                                      </p:to>
                                    </p:set>
                                    <p:anim calcmode="lin" valueType="num">
                                      <p:cBhvr additive="base">
                                        <p:cTn id="71" dur="500" fill="hold"/>
                                        <p:tgtEl>
                                          <p:spTgt spid="736433">
                                            <p:txEl>
                                              <p:pRg st="0" end="0"/>
                                            </p:txEl>
                                          </p:spTgt>
                                        </p:tgtEl>
                                        <p:attrNameLst>
                                          <p:attrName>ppt_x</p:attrName>
                                        </p:attrNameLst>
                                      </p:cBhvr>
                                      <p:tavLst>
                                        <p:tav tm="0">
                                          <p:val>
                                            <p:strVal val="0-#ppt_w/2"/>
                                          </p:val>
                                        </p:tav>
                                        <p:tav tm="100000">
                                          <p:val>
                                            <p:strVal val="#ppt_x"/>
                                          </p:val>
                                        </p:tav>
                                      </p:tavLst>
                                    </p:anim>
                                    <p:anim calcmode="lin" valueType="num">
                                      <p:cBhvr additive="base">
                                        <p:cTn id="72" dur="500" fill="hold"/>
                                        <p:tgtEl>
                                          <p:spTgt spid="73643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736434"/>
                                        </p:tgtEl>
                                        <p:attrNameLst>
                                          <p:attrName>style.visibility</p:attrName>
                                        </p:attrNameLst>
                                      </p:cBhvr>
                                      <p:to>
                                        <p:strVal val="visible"/>
                                      </p:to>
                                    </p:set>
                                    <p:animEffect transition="in" filter="wipe(down)">
                                      <p:cBhvr>
                                        <p:cTn id="77" dur="500"/>
                                        <p:tgtEl>
                                          <p:spTgt spid="736434"/>
                                        </p:tgtEl>
                                      </p:cBhvr>
                                    </p:animEffect>
                                  </p:childTnLst>
                                </p:cTn>
                              </p:par>
                            </p:childTnLst>
                          </p:cTn>
                        </p:par>
                        <p:par>
                          <p:cTn id="78" fill="hold" nodeType="afterGroup">
                            <p:stCondLst>
                              <p:cond delay="500"/>
                            </p:stCondLst>
                            <p:childTnLst>
                              <p:par>
                                <p:cTn id="79" presetID="1" presetClass="entr" presetSubtype="0" fill="hold" grpId="0" nodeType="afterEffect">
                                  <p:stCondLst>
                                    <p:cond delay="0"/>
                                  </p:stCondLst>
                                  <p:childTnLst>
                                    <p:set>
                                      <p:cBhvr>
                                        <p:cTn id="80" dur="1" fill="hold">
                                          <p:stCondLst>
                                            <p:cond delay="0"/>
                                          </p:stCondLst>
                                        </p:cTn>
                                        <p:tgtEl>
                                          <p:spTgt spid="736435"/>
                                        </p:tgtEl>
                                        <p:attrNameLst>
                                          <p:attrName>style.visibility</p:attrName>
                                        </p:attrNameLst>
                                      </p:cBhvr>
                                      <p:to>
                                        <p:strVal val="visible"/>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2" fill="hold" grpId="0" nodeType="clickEffect">
                                  <p:stCondLst>
                                    <p:cond delay="0"/>
                                  </p:stCondLst>
                                  <p:childTnLst>
                                    <p:set>
                                      <p:cBhvr>
                                        <p:cTn id="84" dur="1" fill="hold">
                                          <p:stCondLst>
                                            <p:cond delay="0"/>
                                          </p:stCondLst>
                                        </p:cTn>
                                        <p:tgtEl>
                                          <p:spTgt spid="736436"/>
                                        </p:tgtEl>
                                        <p:attrNameLst>
                                          <p:attrName>style.visibility</p:attrName>
                                        </p:attrNameLst>
                                      </p:cBhvr>
                                      <p:to>
                                        <p:strVal val="visible"/>
                                      </p:to>
                                    </p:set>
                                    <p:animEffect transition="in" filter="wipe(right)">
                                      <p:cBhvr>
                                        <p:cTn id="85" dur="500"/>
                                        <p:tgtEl>
                                          <p:spTgt spid="736436"/>
                                        </p:tgtEl>
                                      </p:cBhvr>
                                    </p:animEffect>
                                  </p:childTnLst>
                                </p:cTn>
                              </p:par>
                            </p:childTnLst>
                          </p:cTn>
                        </p:par>
                        <p:par>
                          <p:cTn id="86" fill="hold" nodeType="afterGroup">
                            <p:stCondLst>
                              <p:cond delay="500"/>
                            </p:stCondLst>
                            <p:childTnLst>
                              <p:par>
                                <p:cTn id="87" presetID="1" presetClass="entr" presetSubtype="0" fill="hold" nodeType="afterEffect">
                                  <p:stCondLst>
                                    <p:cond delay="0"/>
                                  </p:stCondLst>
                                  <p:childTnLst>
                                    <p:set>
                                      <p:cBhvr>
                                        <p:cTn id="88" dur="1" fill="hold">
                                          <p:stCondLst>
                                            <p:cond delay="0"/>
                                          </p:stCondLst>
                                        </p:cTn>
                                        <p:tgtEl>
                                          <p:spTgt spid="736437"/>
                                        </p:tgtEl>
                                        <p:attrNameLst>
                                          <p:attrName>style.visibility</p:attrName>
                                        </p:attrNameLst>
                                      </p:cBhvr>
                                      <p:to>
                                        <p:strVal val="visible"/>
                                      </p:to>
                                    </p:set>
                                  </p:childTnLst>
                                </p:cTn>
                              </p:par>
                            </p:childTnLst>
                          </p:cTn>
                        </p:par>
                      </p:childTnLst>
                    </p:cTn>
                  </p:par>
                  <p:par>
                    <p:cTn id="89" fill="hold" nodeType="clickPar">
                      <p:stCondLst>
                        <p:cond delay="indefinite"/>
                      </p:stCondLst>
                      <p:childTnLst>
                        <p:par>
                          <p:cTn id="90" fill="hold" nodeType="withGroup">
                            <p:stCondLst>
                              <p:cond delay="0"/>
                            </p:stCondLst>
                            <p:childTnLst>
                              <p:par>
                                <p:cTn id="91" presetID="22" presetClass="entr" presetSubtype="8" fill="hold" nodeType="clickEffect">
                                  <p:stCondLst>
                                    <p:cond delay="0"/>
                                  </p:stCondLst>
                                  <p:childTnLst>
                                    <p:set>
                                      <p:cBhvr>
                                        <p:cTn id="92" dur="1" fill="hold">
                                          <p:stCondLst>
                                            <p:cond delay="0"/>
                                          </p:stCondLst>
                                        </p:cTn>
                                        <p:tgtEl>
                                          <p:spTgt spid="736438"/>
                                        </p:tgtEl>
                                        <p:attrNameLst>
                                          <p:attrName>style.visibility</p:attrName>
                                        </p:attrNameLst>
                                      </p:cBhvr>
                                      <p:to>
                                        <p:strVal val="visible"/>
                                      </p:to>
                                    </p:set>
                                    <p:animEffect transition="in" filter="wipe(left)">
                                      <p:cBhvr>
                                        <p:cTn id="93" dur="500"/>
                                        <p:tgtEl>
                                          <p:spTgt spid="736438"/>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22" presetClass="entr" presetSubtype="8" fill="hold" nodeType="clickEffect">
                                  <p:stCondLst>
                                    <p:cond delay="0"/>
                                  </p:stCondLst>
                                  <p:childTnLst>
                                    <p:set>
                                      <p:cBhvr>
                                        <p:cTn id="97" dur="1" fill="hold">
                                          <p:stCondLst>
                                            <p:cond delay="0"/>
                                          </p:stCondLst>
                                        </p:cTn>
                                        <p:tgtEl>
                                          <p:spTgt spid="736439"/>
                                        </p:tgtEl>
                                        <p:attrNameLst>
                                          <p:attrName>style.visibility</p:attrName>
                                        </p:attrNameLst>
                                      </p:cBhvr>
                                      <p:to>
                                        <p:strVal val="visible"/>
                                      </p:to>
                                    </p:set>
                                    <p:animEffect transition="in" filter="wipe(left)">
                                      <p:cBhvr>
                                        <p:cTn id="98" dur="500"/>
                                        <p:tgtEl>
                                          <p:spTgt spid="736439"/>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22" presetClass="entr" presetSubtype="8" fill="hold" nodeType="clickEffect">
                                  <p:stCondLst>
                                    <p:cond delay="0"/>
                                  </p:stCondLst>
                                  <p:childTnLst>
                                    <p:set>
                                      <p:cBhvr>
                                        <p:cTn id="102" dur="1" fill="hold">
                                          <p:stCondLst>
                                            <p:cond delay="0"/>
                                          </p:stCondLst>
                                        </p:cTn>
                                        <p:tgtEl>
                                          <p:spTgt spid="736440"/>
                                        </p:tgtEl>
                                        <p:attrNameLst>
                                          <p:attrName>style.visibility</p:attrName>
                                        </p:attrNameLst>
                                      </p:cBhvr>
                                      <p:to>
                                        <p:strVal val="visible"/>
                                      </p:to>
                                    </p:set>
                                    <p:animEffect transition="in" filter="wipe(left)">
                                      <p:cBhvr>
                                        <p:cTn id="103" dur="500"/>
                                        <p:tgtEl>
                                          <p:spTgt spid="736440"/>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22" presetClass="entr" presetSubtype="8" fill="hold" nodeType="clickEffect">
                                  <p:stCondLst>
                                    <p:cond delay="0"/>
                                  </p:stCondLst>
                                  <p:childTnLst>
                                    <p:set>
                                      <p:cBhvr>
                                        <p:cTn id="107" dur="1" fill="hold">
                                          <p:stCondLst>
                                            <p:cond delay="0"/>
                                          </p:stCondLst>
                                        </p:cTn>
                                        <p:tgtEl>
                                          <p:spTgt spid="736441"/>
                                        </p:tgtEl>
                                        <p:attrNameLst>
                                          <p:attrName>style.visibility</p:attrName>
                                        </p:attrNameLst>
                                      </p:cBhvr>
                                      <p:to>
                                        <p:strVal val="visible"/>
                                      </p:to>
                                    </p:set>
                                    <p:animEffect transition="in" filter="wipe(left)">
                                      <p:cBhvr>
                                        <p:cTn id="108" dur="500"/>
                                        <p:tgtEl>
                                          <p:spTgt spid="736441"/>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2" presetClass="entr" presetSubtype="8" fill="hold" grpId="0" nodeType="clickEffect">
                                  <p:stCondLst>
                                    <p:cond delay="0"/>
                                  </p:stCondLst>
                                  <p:childTnLst>
                                    <p:set>
                                      <p:cBhvr>
                                        <p:cTn id="112" dur="1" fill="hold">
                                          <p:stCondLst>
                                            <p:cond delay="0"/>
                                          </p:stCondLst>
                                        </p:cTn>
                                        <p:tgtEl>
                                          <p:spTgt spid="736442">
                                            <p:txEl>
                                              <p:pRg st="0" end="0"/>
                                            </p:txEl>
                                          </p:spTgt>
                                        </p:tgtEl>
                                        <p:attrNameLst>
                                          <p:attrName>style.visibility</p:attrName>
                                        </p:attrNameLst>
                                      </p:cBhvr>
                                      <p:to>
                                        <p:strVal val="visible"/>
                                      </p:to>
                                    </p:set>
                                    <p:anim calcmode="lin" valueType="num">
                                      <p:cBhvr additive="base">
                                        <p:cTn id="113" dur="500" fill="hold"/>
                                        <p:tgtEl>
                                          <p:spTgt spid="736442">
                                            <p:txEl>
                                              <p:pRg st="0" end="0"/>
                                            </p:txEl>
                                          </p:spTgt>
                                        </p:tgtEl>
                                        <p:attrNameLst>
                                          <p:attrName>ppt_x</p:attrName>
                                        </p:attrNameLst>
                                      </p:cBhvr>
                                      <p:tavLst>
                                        <p:tav tm="0">
                                          <p:val>
                                            <p:strVal val="0-#ppt_w/2"/>
                                          </p:val>
                                        </p:tav>
                                        <p:tav tm="100000">
                                          <p:val>
                                            <p:strVal val="#ppt_x"/>
                                          </p:val>
                                        </p:tav>
                                      </p:tavLst>
                                    </p:anim>
                                    <p:anim calcmode="lin" valueType="num">
                                      <p:cBhvr additive="base">
                                        <p:cTn id="114" dur="500" fill="hold"/>
                                        <p:tgtEl>
                                          <p:spTgt spid="73644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5" fill="hold" nodeType="clickPar">
                      <p:stCondLst>
                        <p:cond delay="indefinite"/>
                      </p:stCondLst>
                      <p:childTnLst>
                        <p:par>
                          <p:cTn id="116" fill="hold" nodeType="withGroup">
                            <p:stCondLst>
                              <p:cond delay="0"/>
                            </p:stCondLst>
                            <p:childTnLst>
                              <p:par>
                                <p:cTn id="117" presetID="22" presetClass="entr" presetSubtype="1" fill="hold" grpId="0" nodeType="clickEffect">
                                  <p:stCondLst>
                                    <p:cond delay="0"/>
                                  </p:stCondLst>
                                  <p:childTnLst>
                                    <p:set>
                                      <p:cBhvr>
                                        <p:cTn id="118" dur="1" fill="hold">
                                          <p:stCondLst>
                                            <p:cond delay="0"/>
                                          </p:stCondLst>
                                        </p:cTn>
                                        <p:tgtEl>
                                          <p:spTgt spid="736443"/>
                                        </p:tgtEl>
                                        <p:attrNameLst>
                                          <p:attrName>style.visibility</p:attrName>
                                        </p:attrNameLst>
                                      </p:cBhvr>
                                      <p:to>
                                        <p:strVal val="visible"/>
                                      </p:to>
                                    </p:set>
                                    <p:animEffect transition="in" filter="wipe(up)">
                                      <p:cBhvr>
                                        <p:cTn id="119" dur="500"/>
                                        <p:tgtEl>
                                          <p:spTgt spid="736443"/>
                                        </p:tgtEl>
                                      </p:cBhvr>
                                    </p:animEffect>
                                  </p:childTnLst>
                                </p:cTn>
                              </p:par>
                            </p:childTnLst>
                          </p:cTn>
                        </p:par>
                        <p:par>
                          <p:cTn id="120" fill="hold" nodeType="afterGroup">
                            <p:stCondLst>
                              <p:cond delay="500"/>
                            </p:stCondLst>
                            <p:childTnLst>
                              <p:par>
                                <p:cTn id="121" presetID="1" presetClass="entr" presetSubtype="0" fill="hold" grpId="0" nodeType="afterEffect">
                                  <p:stCondLst>
                                    <p:cond delay="0"/>
                                  </p:stCondLst>
                                  <p:childTnLst>
                                    <p:set>
                                      <p:cBhvr>
                                        <p:cTn id="122" dur="1" fill="hold">
                                          <p:stCondLst>
                                            <p:cond delay="0"/>
                                          </p:stCondLst>
                                        </p:cTn>
                                        <p:tgtEl>
                                          <p:spTgt spid="736444"/>
                                        </p:tgtEl>
                                        <p:attrNameLst>
                                          <p:attrName>style.visibility</p:attrName>
                                        </p:attrNameLst>
                                      </p:cBhvr>
                                      <p:to>
                                        <p:strVal val="visible"/>
                                      </p:to>
                                    </p:se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2" presetClass="entr" presetSubtype="2" fill="hold" grpId="0" nodeType="clickEffect">
                                  <p:stCondLst>
                                    <p:cond delay="0"/>
                                  </p:stCondLst>
                                  <p:childTnLst>
                                    <p:set>
                                      <p:cBhvr>
                                        <p:cTn id="126" dur="1" fill="hold">
                                          <p:stCondLst>
                                            <p:cond delay="0"/>
                                          </p:stCondLst>
                                        </p:cTn>
                                        <p:tgtEl>
                                          <p:spTgt spid="736445"/>
                                        </p:tgtEl>
                                        <p:attrNameLst>
                                          <p:attrName>style.visibility</p:attrName>
                                        </p:attrNameLst>
                                      </p:cBhvr>
                                      <p:to>
                                        <p:strVal val="visible"/>
                                      </p:to>
                                    </p:set>
                                    <p:animEffect transition="in" filter="wipe(right)">
                                      <p:cBhvr>
                                        <p:cTn id="127" dur="500"/>
                                        <p:tgtEl>
                                          <p:spTgt spid="736445"/>
                                        </p:tgtEl>
                                      </p:cBhvr>
                                    </p:animEffect>
                                  </p:childTnLst>
                                </p:cTn>
                              </p:par>
                            </p:childTnLst>
                          </p:cTn>
                        </p:par>
                        <p:par>
                          <p:cTn id="128" fill="hold" nodeType="afterGroup">
                            <p:stCondLst>
                              <p:cond delay="500"/>
                            </p:stCondLst>
                            <p:childTnLst>
                              <p:par>
                                <p:cTn id="129" presetID="1" presetClass="entr" presetSubtype="0" fill="hold" nodeType="afterEffect">
                                  <p:stCondLst>
                                    <p:cond delay="0"/>
                                  </p:stCondLst>
                                  <p:childTnLst>
                                    <p:set>
                                      <p:cBhvr>
                                        <p:cTn id="130" dur="1" fill="hold">
                                          <p:stCondLst>
                                            <p:cond delay="0"/>
                                          </p:stCondLst>
                                        </p:cTn>
                                        <p:tgtEl>
                                          <p:spTgt spid="736446"/>
                                        </p:tgtEl>
                                        <p:attrNameLst>
                                          <p:attrName>style.visibility</p:attrName>
                                        </p:attrNameLst>
                                      </p:cBhvr>
                                      <p:to>
                                        <p:strVal val="visible"/>
                                      </p:to>
                                    </p:set>
                                  </p:childTnLst>
                                </p:cTn>
                              </p:par>
                            </p:childTnLst>
                          </p:cTn>
                        </p:par>
                      </p:childTnLst>
                    </p:cTn>
                  </p:par>
                  <p:par>
                    <p:cTn id="131" fill="hold" nodeType="clickPar">
                      <p:stCondLst>
                        <p:cond delay="indefinite"/>
                      </p:stCondLst>
                      <p:childTnLst>
                        <p:par>
                          <p:cTn id="132" fill="hold" nodeType="withGroup">
                            <p:stCondLst>
                              <p:cond delay="0"/>
                            </p:stCondLst>
                            <p:childTnLst>
                              <p:par>
                                <p:cTn id="133" presetID="22" presetClass="entr" presetSubtype="8" fill="hold" nodeType="clickEffect">
                                  <p:stCondLst>
                                    <p:cond delay="0"/>
                                  </p:stCondLst>
                                  <p:childTnLst>
                                    <p:set>
                                      <p:cBhvr>
                                        <p:cTn id="134" dur="1" fill="hold">
                                          <p:stCondLst>
                                            <p:cond delay="0"/>
                                          </p:stCondLst>
                                        </p:cTn>
                                        <p:tgtEl>
                                          <p:spTgt spid="736447"/>
                                        </p:tgtEl>
                                        <p:attrNameLst>
                                          <p:attrName>style.visibility</p:attrName>
                                        </p:attrNameLst>
                                      </p:cBhvr>
                                      <p:to>
                                        <p:strVal val="visible"/>
                                      </p:to>
                                    </p:set>
                                    <p:animEffect transition="in" filter="wipe(left)">
                                      <p:cBhvr>
                                        <p:cTn id="135" dur="500"/>
                                        <p:tgtEl>
                                          <p:spTgt spid="736447"/>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22" presetClass="entr" presetSubtype="8" fill="hold" nodeType="clickEffect">
                                  <p:stCondLst>
                                    <p:cond delay="0"/>
                                  </p:stCondLst>
                                  <p:childTnLst>
                                    <p:set>
                                      <p:cBhvr>
                                        <p:cTn id="139" dur="1" fill="hold">
                                          <p:stCondLst>
                                            <p:cond delay="0"/>
                                          </p:stCondLst>
                                        </p:cTn>
                                        <p:tgtEl>
                                          <p:spTgt spid="736448"/>
                                        </p:tgtEl>
                                        <p:attrNameLst>
                                          <p:attrName>style.visibility</p:attrName>
                                        </p:attrNameLst>
                                      </p:cBhvr>
                                      <p:to>
                                        <p:strVal val="visible"/>
                                      </p:to>
                                    </p:set>
                                    <p:animEffect transition="in" filter="wipe(left)">
                                      <p:cBhvr>
                                        <p:cTn id="140" dur="500"/>
                                        <p:tgtEl>
                                          <p:spTgt spid="7364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6422" grpId="0" build="p"/>
      <p:bldP spid="736423" grpId="0" animBg="1"/>
      <p:bldP spid="736424" grpId="0"/>
      <p:bldP spid="736425" grpId="0" animBg="1"/>
      <p:bldP spid="736429" grpId="0" animBg="1"/>
      <p:bldP spid="736430" grpId="0"/>
      <p:bldP spid="736431" grpId="0" animBg="1"/>
      <p:bldP spid="736433" grpId="0" build="p"/>
      <p:bldP spid="736434" grpId="0" animBg="1"/>
      <p:bldP spid="736435" grpId="0"/>
      <p:bldP spid="736436" grpId="0" animBg="1"/>
      <p:bldP spid="736442" grpId="0" build="p"/>
      <p:bldP spid="736443" grpId="0" animBg="1"/>
      <p:bldP spid="736444" grpId="0"/>
      <p:bldP spid="73644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866" name="Group 7"/>
          <p:cNvGrpSpPr>
            <a:grpSpLocks/>
          </p:cNvGrpSpPr>
          <p:nvPr/>
        </p:nvGrpSpPr>
        <p:grpSpPr bwMode="auto">
          <a:xfrm>
            <a:off x="6629400" y="990600"/>
            <a:ext cx="2286000" cy="5334000"/>
            <a:chOff x="3216" y="624"/>
            <a:chExt cx="1440" cy="3360"/>
          </a:xfrm>
        </p:grpSpPr>
        <p:grpSp>
          <p:nvGrpSpPr>
            <p:cNvPr id="37005" name="Group 8"/>
            <p:cNvGrpSpPr>
              <a:grpSpLocks/>
            </p:cNvGrpSpPr>
            <p:nvPr/>
          </p:nvGrpSpPr>
          <p:grpSpPr bwMode="auto">
            <a:xfrm>
              <a:off x="3216" y="3600"/>
              <a:ext cx="1440" cy="384"/>
              <a:chOff x="1296" y="3312"/>
              <a:chExt cx="1440" cy="384"/>
            </a:xfrm>
          </p:grpSpPr>
          <p:sp>
            <p:nvSpPr>
              <p:cNvPr id="37099" name="Line 9"/>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100" name="Line 10"/>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06" name="Group 11"/>
            <p:cNvGrpSpPr>
              <a:grpSpLocks/>
            </p:cNvGrpSpPr>
            <p:nvPr/>
          </p:nvGrpSpPr>
          <p:grpSpPr bwMode="auto">
            <a:xfrm>
              <a:off x="3216" y="3504"/>
              <a:ext cx="1440" cy="384"/>
              <a:chOff x="1296" y="3312"/>
              <a:chExt cx="1440" cy="384"/>
            </a:xfrm>
          </p:grpSpPr>
          <p:sp>
            <p:nvSpPr>
              <p:cNvPr id="37097" name="Line 12"/>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98" name="Line 13"/>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07" name="Group 14"/>
            <p:cNvGrpSpPr>
              <a:grpSpLocks/>
            </p:cNvGrpSpPr>
            <p:nvPr/>
          </p:nvGrpSpPr>
          <p:grpSpPr bwMode="auto">
            <a:xfrm>
              <a:off x="3216" y="3408"/>
              <a:ext cx="1440" cy="384"/>
              <a:chOff x="1296" y="3312"/>
              <a:chExt cx="1440" cy="384"/>
            </a:xfrm>
          </p:grpSpPr>
          <p:sp>
            <p:nvSpPr>
              <p:cNvPr id="37095" name="Line 15"/>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96" name="Line 16"/>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08" name="Group 17"/>
            <p:cNvGrpSpPr>
              <a:grpSpLocks/>
            </p:cNvGrpSpPr>
            <p:nvPr/>
          </p:nvGrpSpPr>
          <p:grpSpPr bwMode="auto">
            <a:xfrm>
              <a:off x="3216" y="3312"/>
              <a:ext cx="1440" cy="384"/>
              <a:chOff x="1296" y="3312"/>
              <a:chExt cx="1440" cy="384"/>
            </a:xfrm>
          </p:grpSpPr>
          <p:sp>
            <p:nvSpPr>
              <p:cNvPr id="37093" name="Line 18"/>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94" name="Line 19"/>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09" name="Group 20"/>
            <p:cNvGrpSpPr>
              <a:grpSpLocks/>
            </p:cNvGrpSpPr>
            <p:nvPr/>
          </p:nvGrpSpPr>
          <p:grpSpPr bwMode="auto">
            <a:xfrm>
              <a:off x="3216" y="3216"/>
              <a:ext cx="1440" cy="384"/>
              <a:chOff x="1296" y="3312"/>
              <a:chExt cx="1440" cy="384"/>
            </a:xfrm>
          </p:grpSpPr>
          <p:sp>
            <p:nvSpPr>
              <p:cNvPr id="37091" name="Line 21"/>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92" name="Line 22"/>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10" name="Group 23"/>
            <p:cNvGrpSpPr>
              <a:grpSpLocks/>
            </p:cNvGrpSpPr>
            <p:nvPr/>
          </p:nvGrpSpPr>
          <p:grpSpPr bwMode="auto">
            <a:xfrm>
              <a:off x="3216" y="3120"/>
              <a:ext cx="1440" cy="384"/>
              <a:chOff x="1296" y="3312"/>
              <a:chExt cx="1440" cy="384"/>
            </a:xfrm>
          </p:grpSpPr>
          <p:sp>
            <p:nvSpPr>
              <p:cNvPr id="37089" name="Line 24"/>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90" name="Line 25"/>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11" name="Group 26"/>
            <p:cNvGrpSpPr>
              <a:grpSpLocks/>
            </p:cNvGrpSpPr>
            <p:nvPr/>
          </p:nvGrpSpPr>
          <p:grpSpPr bwMode="auto">
            <a:xfrm>
              <a:off x="3216" y="3024"/>
              <a:ext cx="1440" cy="384"/>
              <a:chOff x="1296" y="3312"/>
              <a:chExt cx="1440" cy="384"/>
            </a:xfrm>
          </p:grpSpPr>
          <p:sp>
            <p:nvSpPr>
              <p:cNvPr id="37087" name="Line 27"/>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88" name="Line 28"/>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12" name="Group 29"/>
            <p:cNvGrpSpPr>
              <a:grpSpLocks/>
            </p:cNvGrpSpPr>
            <p:nvPr/>
          </p:nvGrpSpPr>
          <p:grpSpPr bwMode="auto">
            <a:xfrm>
              <a:off x="3216" y="2928"/>
              <a:ext cx="1440" cy="384"/>
              <a:chOff x="1296" y="3312"/>
              <a:chExt cx="1440" cy="384"/>
            </a:xfrm>
          </p:grpSpPr>
          <p:sp>
            <p:nvSpPr>
              <p:cNvPr id="37085" name="Line 30"/>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86" name="Line 31"/>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13" name="Group 32"/>
            <p:cNvGrpSpPr>
              <a:grpSpLocks/>
            </p:cNvGrpSpPr>
            <p:nvPr/>
          </p:nvGrpSpPr>
          <p:grpSpPr bwMode="auto">
            <a:xfrm>
              <a:off x="3216" y="2832"/>
              <a:ext cx="1440" cy="384"/>
              <a:chOff x="1296" y="3312"/>
              <a:chExt cx="1440" cy="384"/>
            </a:xfrm>
          </p:grpSpPr>
          <p:sp>
            <p:nvSpPr>
              <p:cNvPr id="37083" name="Line 33"/>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84" name="Line 34"/>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14" name="Group 35"/>
            <p:cNvGrpSpPr>
              <a:grpSpLocks/>
            </p:cNvGrpSpPr>
            <p:nvPr/>
          </p:nvGrpSpPr>
          <p:grpSpPr bwMode="auto">
            <a:xfrm>
              <a:off x="3216" y="2736"/>
              <a:ext cx="1440" cy="384"/>
              <a:chOff x="1296" y="3312"/>
              <a:chExt cx="1440" cy="384"/>
            </a:xfrm>
          </p:grpSpPr>
          <p:sp>
            <p:nvSpPr>
              <p:cNvPr id="37081" name="Line 36"/>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82" name="Line 37"/>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15" name="Group 38"/>
            <p:cNvGrpSpPr>
              <a:grpSpLocks/>
            </p:cNvGrpSpPr>
            <p:nvPr/>
          </p:nvGrpSpPr>
          <p:grpSpPr bwMode="auto">
            <a:xfrm>
              <a:off x="3216" y="2640"/>
              <a:ext cx="1440" cy="384"/>
              <a:chOff x="1296" y="3312"/>
              <a:chExt cx="1440" cy="384"/>
            </a:xfrm>
          </p:grpSpPr>
          <p:sp>
            <p:nvSpPr>
              <p:cNvPr id="37079" name="Line 39"/>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80" name="Line 40"/>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16" name="Group 41"/>
            <p:cNvGrpSpPr>
              <a:grpSpLocks/>
            </p:cNvGrpSpPr>
            <p:nvPr/>
          </p:nvGrpSpPr>
          <p:grpSpPr bwMode="auto">
            <a:xfrm>
              <a:off x="3216" y="2544"/>
              <a:ext cx="1440" cy="384"/>
              <a:chOff x="1296" y="3312"/>
              <a:chExt cx="1440" cy="384"/>
            </a:xfrm>
          </p:grpSpPr>
          <p:sp>
            <p:nvSpPr>
              <p:cNvPr id="37077" name="Line 42"/>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78" name="Line 43"/>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17" name="Group 44"/>
            <p:cNvGrpSpPr>
              <a:grpSpLocks/>
            </p:cNvGrpSpPr>
            <p:nvPr/>
          </p:nvGrpSpPr>
          <p:grpSpPr bwMode="auto">
            <a:xfrm>
              <a:off x="3216" y="2448"/>
              <a:ext cx="1440" cy="384"/>
              <a:chOff x="1296" y="3312"/>
              <a:chExt cx="1440" cy="384"/>
            </a:xfrm>
          </p:grpSpPr>
          <p:sp>
            <p:nvSpPr>
              <p:cNvPr id="37075" name="Line 45"/>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76" name="Line 46"/>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18" name="Group 47"/>
            <p:cNvGrpSpPr>
              <a:grpSpLocks/>
            </p:cNvGrpSpPr>
            <p:nvPr/>
          </p:nvGrpSpPr>
          <p:grpSpPr bwMode="auto">
            <a:xfrm>
              <a:off x="3216" y="2352"/>
              <a:ext cx="1440" cy="384"/>
              <a:chOff x="1296" y="3312"/>
              <a:chExt cx="1440" cy="384"/>
            </a:xfrm>
          </p:grpSpPr>
          <p:sp>
            <p:nvSpPr>
              <p:cNvPr id="37073" name="Line 48"/>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74" name="Line 49"/>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19" name="Group 50"/>
            <p:cNvGrpSpPr>
              <a:grpSpLocks/>
            </p:cNvGrpSpPr>
            <p:nvPr/>
          </p:nvGrpSpPr>
          <p:grpSpPr bwMode="auto">
            <a:xfrm>
              <a:off x="3216" y="2256"/>
              <a:ext cx="1440" cy="384"/>
              <a:chOff x="1296" y="3312"/>
              <a:chExt cx="1440" cy="384"/>
            </a:xfrm>
          </p:grpSpPr>
          <p:sp>
            <p:nvSpPr>
              <p:cNvPr id="37071" name="Line 51"/>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72" name="Line 52"/>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20" name="Group 53"/>
            <p:cNvGrpSpPr>
              <a:grpSpLocks/>
            </p:cNvGrpSpPr>
            <p:nvPr/>
          </p:nvGrpSpPr>
          <p:grpSpPr bwMode="auto">
            <a:xfrm>
              <a:off x="3216" y="2160"/>
              <a:ext cx="1440" cy="384"/>
              <a:chOff x="1296" y="3312"/>
              <a:chExt cx="1440" cy="384"/>
            </a:xfrm>
          </p:grpSpPr>
          <p:sp>
            <p:nvSpPr>
              <p:cNvPr id="37069" name="Line 54"/>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70" name="Line 55"/>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21" name="Group 56"/>
            <p:cNvGrpSpPr>
              <a:grpSpLocks/>
            </p:cNvGrpSpPr>
            <p:nvPr/>
          </p:nvGrpSpPr>
          <p:grpSpPr bwMode="auto">
            <a:xfrm>
              <a:off x="3216" y="2064"/>
              <a:ext cx="1440" cy="384"/>
              <a:chOff x="1296" y="3312"/>
              <a:chExt cx="1440" cy="384"/>
            </a:xfrm>
          </p:grpSpPr>
          <p:sp>
            <p:nvSpPr>
              <p:cNvPr id="37067" name="Line 57"/>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68" name="Line 58"/>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22" name="Group 59"/>
            <p:cNvGrpSpPr>
              <a:grpSpLocks/>
            </p:cNvGrpSpPr>
            <p:nvPr/>
          </p:nvGrpSpPr>
          <p:grpSpPr bwMode="auto">
            <a:xfrm>
              <a:off x="3216" y="1968"/>
              <a:ext cx="1440" cy="384"/>
              <a:chOff x="1296" y="3312"/>
              <a:chExt cx="1440" cy="384"/>
            </a:xfrm>
          </p:grpSpPr>
          <p:sp>
            <p:nvSpPr>
              <p:cNvPr id="37065" name="Line 60"/>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66" name="Line 61"/>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23" name="Group 62"/>
            <p:cNvGrpSpPr>
              <a:grpSpLocks/>
            </p:cNvGrpSpPr>
            <p:nvPr/>
          </p:nvGrpSpPr>
          <p:grpSpPr bwMode="auto">
            <a:xfrm>
              <a:off x="3216" y="1872"/>
              <a:ext cx="1440" cy="384"/>
              <a:chOff x="1296" y="3312"/>
              <a:chExt cx="1440" cy="384"/>
            </a:xfrm>
          </p:grpSpPr>
          <p:sp>
            <p:nvSpPr>
              <p:cNvPr id="37063" name="Line 63"/>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64" name="Line 64"/>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24" name="Group 65"/>
            <p:cNvGrpSpPr>
              <a:grpSpLocks/>
            </p:cNvGrpSpPr>
            <p:nvPr/>
          </p:nvGrpSpPr>
          <p:grpSpPr bwMode="auto">
            <a:xfrm>
              <a:off x="3216" y="1776"/>
              <a:ext cx="1440" cy="384"/>
              <a:chOff x="1296" y="3312"/>
              <a:chExt cx="1440" cy="384"/>
            </a:xfrm>
          </p:grpSpPr>
          <p:sp>
            <p:nvSpPr>
              <p:cNvPr id="37061" name="Line 66"/>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62" name="Line 67"/>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25" name="Group 68"/>
            <p:cNvGrpSpPr>
              <a:grpSpLocks/>
            </p:cNvGrpSpPr>
            <p:nvPr/>
          </p:nvGrpSpPr>
          <p:grpSpPr bwMode="auto">
            <a:xfrm>
              <a:off x="3216" y="1680"/>
              <a:ext cx="1440" cy="384"/>
              <a:chOff x="1296" y="3312"/>
              <a:chExt cx="1440" cy="384"/>
            </a:xfrm>
          </p:grpSpPr>
          <p:sp>
            <p:nvSpPr>
              <p:cNvPr id="37059" name="Line 69"/>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60" name="Line 70"/>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26" name="Group 71"/>
            <p:cNvGrpSpPr>
              <a:grpSpLocks/>
            </p:cNvGrpSpPr>
            <p:nvPr/>
          </p:nvGrpSpPr>
          <p:grpSpPr bwMode="auto">
            <a:xfrm>
              <a:off x="3216" y="1584"/>
              <a:ext cx="1440" cy="384"/>
              <a:chOff x="1296" y="3312"/>
              <a:chExt cx="1440" cy="384"/>
            </a:xfrm>
          </p:grpSpPr>
          <p:sp>
            <p:nvSpPr>
              <p:cNvPr id="37057" name="Line 72"/>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58" name="Line 73"/>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27" name="Group 74"/>
            <p:cNvGrpSpPr>
              <a:grpSpLocks/>
            </p:cNvGrpSpPr>
            <p:nvPr/>
          </p:nvGrpSpPr>
          <p:grpSpPr bwMode="auto">
            <a:xfrm>
              <a:off x="3216" y="1488"/>
              <a:ext cx="1440" cy="384"/>
              <a:chOff x="1296" y="3312"/>
              <a:chExt cx="1440" cy="384"/>
            </a:xfrm>
          </p:grpSpPr>
          <p:sp>
            <p:nvSpPr>
              <p:cNvPr id="37055" name="Line 75"/>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56" name="Line 76"/>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28" name="Group 77"/>
            <p:cNvGrpSpPr>
              <a:grpSpLocks/>
            </p:cNvGrpSpPr>
            <p:nvPr/>
          </p:nvGrpSpPr>
          <p:grpSpPr bwMode="auto">
            <a:xfrm>
              <a:off x="3216" y="1392"/>
              <a:ext cx="1440" cy="384"/>
              <a:chOff x="1296" y="3312"/>
              <a:chExt cx="1440" cy="384"/>
            </a:xfrm>
          </p:grpSpPr>
          <p:sp>
            <p:nvSpPr>
              <p:cNvPr id="37053" name="Line 78"/>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54" name="Line 79"/>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29" name="Group 80"/>
            <p:cNvGrpSpPr>
              <a:grpSpLocks/>
            </p:cNvGrpSpPr>
            <p:nvPr/>
          </p:nvGrpSpPr>
          <p:grpSpPr bwMode="auto">
            <a:xfrm>
              <a:off x="3216" y="1296"/>
              <a:ext cx="1440" cy="384"/>
              <a:chOff x="1296" y="3312"/>
              <a:chExt cx="1440" cy="384"/>
            </a:xfrm>
          </p:grpSpPr>
          <p:sp>
            <p:nvSpPr>
              <p:cNvPr id="37051" name="Line 81"/>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52" name="Line 82"/>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30" name="Group 83"/>
            <p:cNvGrpSpPr>
              <a:grpSpLocks/>
            </p:cNvGrpSpPr>
            <p:nvPr/>
          </p:nvGrpSpPr>
          <p:grpSpPr bwMode="auto">
            <a:xfrm>
              <a:off x="3216" y="1200"/>
              <a:ext cx="1440" cy="384"/>
              <a:chOff x="1296" y="3312"/>
              <a:chExt cx="1440" cy="384"/>
            </a:xfrm>
          </p:grpSpPr>
          <p:sp>
            <p:nvSpPr>
              <p:cNvPr id="37049" name="Line 84"/>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50" name="Line 85"/>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31" name="Group 86"/>
            <p:cNvGrpSpPr>
              <a:grpSpLocks/>
            </p:cNvGrpSpPr>
            <p:nvPr/>
          </p:nvGrpSpPr>
          <p:grpSpPr bwMode="auto">
            <a:xfrm>
              <a:off x="3216" y="1104"/>
              <a:ext cx="1440" cy="384"/>
              <a:chOff x="1296" y="3312"/>
              <a:chExt cx="1440" cy="384"/>
            </a:xfrm>
          </p:grpSpPr>
          <p:sp>
            <p:nvSpPr>
              <p:cNvPr id="37047" name="Line 87"/>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48" name="Line 88"/>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32" name="Group 89"/>
            <p:cNvGrpSpPr>
              <a:grpSpLocks/>
            </p:cNvGrpSpPr>
            <p:nvPr/>
          </p:nvGrpSpPr>
          <p:grpSpPr bwMode="auto">
            <a:xfrm>
              <a:off x="3216" y="1008"/>
              <a:ext cx="1440" cy="384"/>
              <a:chOff x="1296" y="3312"/>
              <a:chExt cx="1440" cy="384"/>
            </a:xfrm>
          </p:grpSpPr>
          <p:sp>
            <p:nvSpPr>
              <p:cNvPr id="37045" name="Line 90"/>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46" name="Line 91"/>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33" name="Group 92"/>
            <p:cNvGrpSpPr>
              <a:grpSpLocks/>
            </p:cNvGrpSpPr>
            <p:nvPr/>
          </p:nvGrpSpPr>
          <p:grpSpPr bwMode="auto">
            <a:xfrm>
              <a:off x="3216" y="912"/>
              <a:ext cx="1440" cy="384"/>
              <a:chOff x="1296" y="3312"/>
              <a:chExt cx="1440" cy="384"/>
            </a:xfrm>
          </p:grpSpPr>
          <p:sp>
            <p:nvSpPr>
              <p:cNvPr id="37043" name="Line 93"/>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44" name="Line 94"/>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34" name="Group 95"/>
            <p:cNvGrpSpPr>
              <a:grpSpLocks/>
            </p:cNvGrpSpPr>
            <p:nvPr/>
          </p:nvGrpSpPr>
          <p:grpSpPr bwMode="auto">
            <a:xfrm>
              <a:off x="3216" y="816"/>
              <a:ext cx="1440" cy="384"/>
              <a:chOff x="1296" y="3312"/>
              <a:chExt cx="1440" cy="384"/>
            </a:xfrm>
          </p:grpSpPr>
          <p:sp>
            <p:nvSpPr>
              <p:cNvPr id="37041" name="Line 96"/>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42" name="Line 97"/>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35" name="Group 98"/>
            <p:cNvGrpSpPr>
              <a:grpSpLocks/>
            </p:cNvGrpSpPr>
            <p:nvPr/>
          </p:nvGrpSpPr>
          <p:grpSpPr bwMode="auto">
            <a:xfrm>
              <a:off x="3216" y="720"/>
              <a:ext cx="1440" cy="384"/>
              <a:chOff x="1296" y="3312"/>
              <a:chExt cx="1440" cy="384"/>
            </a:xfrm>
          </p:grpSpPr>
          <p:sp>
            <p:nvSpPr>
              <p:cNvPr id="37039" name="Line 99"/>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40" name="Line 100"/>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36" name="Group 101"/>
            <p:cNvGrpSpPr>
              <a:grpSpLocks/>
            </p:cNvGrpSpPr>
            <p:nvPr/>
          </p:nvGrpSpPr>
          <p:grpSpPr bwMode="auto">
            <a:xfrm>
              <a:off x="3216" y="624"/>
              <a:ext cx="1440" cy="384"/>
              <a:chOff x="1296" y="3312"/>
              <a:chExt cx="1440" cy="384"/>
            </a:xfrm>
          </p:grpSpPr>
          <p:sp>
            <p:nvSpPr>
              <p:cNvPr id="37037" name="Line 102"/>
              <p:cNvSpPr>
                <a:spLocks noChangeShapeType="1"/>
              </p:cNvSpPr>
              <p:nvPr/>
            </p:nvSpPr>
            <p:spPr bwMode="auto">
              <a:xfrm flipH="1">
                <a:off x="1296" y="3312"/>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38" name="Line 103"/>
              <p:cNvSpPr>
                <a:spLocks noChangeShapeType="1"/>
              </p:cNvSpPr>
              <p:nvPr/>
            </p:nvSpPr>
            <p:spPr bwMode="auto">
              <a:xfrm flipH="1">
                <a:off x="1920" y="3312"/>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36867" name="Text Box 104"/>
          <p:cNvSpPr txBox="1">
            <a:spLocks noChangeArrowheads="1"/>
          </p:cNvSpPr>
          <p:nvPr/>
        </p:nvSpPr>
        <p:spPr bwMode="auto">
          <a:xfrm>
            <a:off x="152400" y="0"/>
            <a:ext cx="899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algn="ctr"/>
            <a:r>
              <a:rPr lang="en-US" sz="4400">
                <a:solidFill>
                  <a:schemeClr val="tx1"/>
                </a:solidFill>
              </a:rPr>
              <a:t>Field Inside a Solenoid</a:t>
            </a:r>
          </a:p>
        </p:txBody>
      </p:sp>
      <p:sp>
        <p:nvSpPr>
          <p:cNvPr id="747625" name="Text Box 105"/>
          <p:cNvSpPr txBox="1">
            <a:spLocks noChangeArrowheads="1"/>
          </p:cNvSpPr>
          <p:nvPr/>
        </p:nvSpPr>
        <p:spPr bwMode="auto">
          <a:xfrm>
            <a:off x="0" y="762000"/>
            <a:ext cx="6858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dirty="0">
                <a:solidFill>
                  <a:srgbClr val="FF0000"/>
                </a:solidFill>
              </a:rPr>
              <a:t>It remains only to calculate the magnetic field inside</a:t>
            </a:r>
          </a:p>
          <a:p>
            <a:pPr eaLnBrk="1" hangingPunct="1">
              <a:buFontTx/>
              <a:buChar char="•"/>
            </a:pPr>
            <a:r>
              <a:rPr lang="en-US" sz="2400" dirty="0">
                <a:solidFill>
                  <a:srgbClr val="FF0000"/>
                </a:solidFill>
              </a:rPr>
              <a:t>We use Ampere’s law</a:t>
            </a:r>
          </a:p>
          <a:p>
            <a:pPr lvl="1" eaLnBrk="1" hangingPunct="1">
              <a:buFontTx/>
              <a:buChar char="•"/>
            </a:pPr>
            <a:r>
              <a:rPr lang="en-US" sz="2400" dirty="0">
                <a:solidFill>
                  <a:srgbClr val="FF0000"/>
                </a:solidFill>
              </a:rPr>
              <a:t>Recall, </a:t>
            </a:r>
            <a:r>
              <a:rPr lang="en-US" sz="2400" dirty="0" err="1">
                <a:solidFill>
                  <a:srgbClr val="FF0000"/>
                </a:solidFill>
              </a:rPr>
              <a:t>neglible</a:t>
            </a:r>
            <a:r>
              <a:rPr lang="en-US" sz="2400" dirty="0">
                <a:solidFill>
                  <a:srgbClr val="FF0000"/>
                </a:solidFill>
              </a:rPr>
              <a:t> B-field outside</a:t>
            </a:r>
          </a:p>
        </p:txBody>
      </p:sp>
      <p:grpSp>
        <p:nvGrpSpPr>
          <p:cNvPr id="36869" name="Group 106"/>
          <p:cNvGrpSpPr>
            <a:grpSpLocks/>
          </p:cNvGrpSpPr>
          <p:nvPr/>
        </p:nvGrpSpPr>
        <p:grpSpPr bwMode="auto">
          <a:xfrm>
            <a:off x="6629400" y="5867400"/>
            <a:ext cx="2286000" cy="609600"/>
            <a:chOff x="4176" y="3696"/>
            <a:chExt cx="1440" cy="384"/>
          </a:xfrm>
        </p:grpSpPr>
        <p:sp>
          <p:nvSpPr>
            <p:cNvPr id="37001" name="Line 107"/>
            <p:cNvSpPr>
              <a:spLocks noChangeShapeType="1"/>
            </p:cNvSpPr>
            <p:nvPr/>
          </p:nvSpPr>
          <p:spPr bwMode="auto">
            <a:xfrm flipH="1">
              <a:off x="4176" y="3696"/>
              <a:ext cx="624" cy="384"/>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02" name="Line 108"/>
            <p:cNvSpPr>
              <a:spLocks noChangeShapeType="1"/>
            </p:cNvSpPr>
            <p:nvPr/>
          </p:nvSpPr>
          <p:spPr bwMode="auto">
            <a:xfrm flipH="1">
              <a:off x="4992" y="3696"/>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03" name="Line 109"/>
            <p:cNvSpPr>
              <a:spLocks noChangeShapeType="1"/>
            </p:cNvSpPr>
            <p:nvPr/>
          </p:nvSpPr>
          <p:spPr bwMode="auto">
            <a:xfrm flipH="1">
              <a:off x="4176" y="4080"/>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04" name="Line 110"/>
            <p:cNvSpPr>
              <a:spLocks noChangeShapeType="1"/>
            </p:cNvSpPr>
            <p:nvPr/>
          </p:nvSpPr>
          <p:spPr bwMode="auto">
            <a:xfrm flipH="1">
              <a:off x="4800" y="3696"/>
              <a:ext cx="816"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747631" name="Text Box 111"/>
          <p:cNvSpPr txBox="1">
            <a:spLocks noChangeArrowheads="1"/>
          </p:cNvSpPr>
          <p:nvPr/>
        </p:nvSpPr>
        <p:spPr bwMode="auto">
          <a:xfrm>
            <a:off x="0" y="3124200"/>
            <a:ext cx="54102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a:solidFill>
                  <a:srgbClr val="9900CC"/>
                </a:solidFill>
              </a:rPr>
              <a:t>There may be many (</a:t>
            </a:r>
            <a:r>
              <a:rPr lang="en-US" sz="2400" i="1">
                <a:solidFill>
                  <a:srgbClr val="9900CC"/>
                </a:solidFill>
              </a:rPr>
              <a:t>N</a:t>
            </a:r>
            <a:r>
              <a:rPr lang="en-US" sz="2400">
                <a:solidFill>
                  <a:srgbClr val="9900CC"/>
                </a:solidFill>
              </a:rPr>
              <a:t>) current loops within this Ampere loop</a:t>
            </a:r>
          </a:p>
          <a:p>
            <a:pPr eaLnBrk="1" hangingPunct="1">
              <a:buFontTx/>
              <a:buChar char="•"/>
            </a:pPr>
            <a:r>
              <a:rPr lang="en-US" sz="2400">
                <a:solidFill>
                  <a:srgbClr val="9900CC"/>
                </a:solidFill>
              </a:rPr>
              <a:t>Let </a:t>
            </a:r>
            <a:r>
              <a:rPr lang="en-US" sz="2400" i="1">
                <a:solidFill>
                  <a:srgbClr val="9900CC"/>
                </a:solidFill>
              </a:rPr>
              <a:t>n = N/L</a:t>
            </a:r>
            <a:r>
              <a:rPr lang="en-US" sz="2400">
                <a:solidFill>
                  <a:srgbClr val="9900CC"/>
                </a:solidFill>
              </a:rPr>
              <a:t> be loops per unit length</a:t>
            </a:r>
          </a:p>
        </p:txBody>
      </p:sp>
      <p:grpSp>
        <p:nvGrpSpPr>
          <p:cNvPr id="36871" name="Group 112"/>
          <p:cNvGrpSpPr>
            <a:grpSpLocks/>
          </p:cNvGrpSpPr>
          <p:nvPr/>
        </p:nvGrpSpPr>
        <p:grpSpPr bwMode="auto">
          <a:xfrm>
            <a:off x="6934200" y="609600"/>
            <a:ext cx="1600200" cy="5791200"/>
            <a:chOff x="4368" y="384"/>
            <a:chExt cx="1008" cy="3648"/>
          </a:xfrm>
        </p:grpSpPr>
        <p:grpSp>
          <p:nvGrpSpPr>
            <p:cNvPr id="36981" name="Group 113"/>
            <p:cNvGrpSpPr>
              <a:grpSpLocks/>
            </p:cNvGrpSpPr>
            <p:nvPr/>
          </p:nvGrpSpPr>
          <p:grpSpPr bwMode="auto">
            <a:xfrm>
              <a:off x="4368" y="672"/>
              <a:ext cx="576" cy="3360"/>
              <a:chOff x="4368" y="720"/>
              <a:chExt cx="576" cy="3360"/>
            </a:xfrm>
          </p:grpSpPr>
          <p:sp>
            <p:nvSpPr>
              <p:cNvPr id="36997" name="Line 114"/>
              <p:cNvSpPr>
                <a:spLocks noChangeShapeType="1"/>
              </p:cNvSpPr>
              <p:nvPr/>
            </p:nvSpPr>
            <p:spPr bwMode="auto">
              <a:xfrm flipV="1">
                <a:off x="4368"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98" name="Line 115"/>
              <p:cNvSpPr>
                <a:spLocks noChangeShapeType="1"/>
              </p:cNvSpPr>
              <p:nvPr/>
            </p:nvSpPr>
            <p:spPr bwMode="auto">
              <a:xfrm flipV="1">
                <a:off x="4560"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99" name="Line 116"/>
              <p:cNvSpPr>
                <a:spLocks noChangeShapeType="1"/>
              </p:cNvSpPr>
              <p:nvPr/>
            </p:nvSpPr>
            <p:spPr bwMode="auto">
              <a:xfrm flipV="1">
                <a:off x="4752"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00" name="Line 117"/>
              <p:cNvSpPr>
                <a:spLocks noChangeShapeType="1"/>
              </p:cNvSpPr>
              <p:nvPr/>
            </p:nvSpPr>
            <p:spPr bwMode="auto">
              <a:xfrm flipV="1">
                <a:off x="4944"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982" name="Group 118"/>
            <p:cNvGrpSpPr>
              <a:grpSpLocks/>
            </p:cNvGrpSpPr>
            <p:nvPr/>
          </p:nvGrpSpPr>
          <p:grpSpPr bwMode="auto">
            <a:xfrm>
              <a:off x="4512" y="576"/>
              <a:ext cx="576" cy="3360"/>
              <a:chOff x="4368" y="720"/>
              <a:chExt cx="576" cy="3360"/>
            </a:xfrm>
          </p:grpSpPr>
          <p:sp>
            <p:nvSpPr>
              <p:cNvPr id="36993" name="Line 119"/>
              <p:cNvSpPr>
                <a:spLocks noChangeShapeType="1"/>
              </p:cNvSpPr>
              <p:nvPr/>
            </p:nvSpPr>
            <p:spPr bwMode="auto">
              <a:xfrm flipV="1">
                <a:off x="4368"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94" name="Line 120"/>
              <p:cNvSpPr>
                <a:spLocks noChangeShapeType="1"/>
              </p:cNvSpPr>
              <p:nvPr/>
            </p:nvSpPr>
            <p:spPr bwMode="auto">
              <a:xfrm flipV="1">
                <a:off x="4560"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95" name="Line 121"/>
              <p:cNvSpPr>
                <a:spLocks noChangeShapeType="1"/>
              </p:cNvSpPr>
              <p:nvPr/>
            </p:nvSpPr>
            <p:spPr bwMode="auto">
              <a:xfrm flipV="1">
                <a:off x="4752"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96" name="Line 122"/>
              <p:cNvSpPr>
                <a:spLocks noChangeShapeType="1"/>
              </p:cNvSpPr>
              <p:nvPr/>
            </p:nvSpPr>
            <p:spPr bwMode="auto">
              <a:xfrm flipV="1">
                <a:off x="4944"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983" name="Group 123"/>
            <p:cNvGrpSpPr>
              <a:grpSpLocks/>
            </p:cNvGrpSpPr>
            <p:nvPr/>
          </p:nvGrpSpPr>
          <p:grpSpPr bwMode="auto">
            <a:xfrm>
              <a:off x="4656" y="480"/>
              <a:ext cx="576" cy="3360"/>
              <a:chOff x="4368" y="720"/>
              <a:chExt cx="576" cy="3360"/>
            </a:xfrm>
          </p:grpSpPr>
          <p:sp>
            <p:nvSpPr>
              <p:cNvPr id="36989" name="Line 124"/>
              <p:cNvSpPr>
                <a:spLocks noChangeShapeType="1"/>
              </p:cNvSpPr>
              <p:nvPr/>
            </p:nvSpPr>
            <p:spPr bwMode="auto">
              <a:xfrm flipV="1">
                <a:off x="4368"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90" name="Line 125"/>
              <p:cNvSpPr>
                <a:spLocks noChangeShapeType="1"/>
              </p:cNvSpPr>
              <p:nvPr/>
            </p:nvSpPr>
            <p:spPr bwMode="auto">
              <a:xfrm flipV="1">
                <a:off x="4560"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91" name="Line 126"/>
              <p:cNvSpPr>
                <a:spLocks noChangeShapeType="1"/>
              </p:cNvSpPr>
              <p:nvPr/>
            </p:nvSpPr>
            <p:spPr bwMode="auto">
              <a:xfrm flipV="1">
                <a:off x="4752"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92" name="Line 127"/>
              <p:cNvSpPr>
                <a:spLocks noChangeShapeType="1"/>
              </p:cNvSpPr>
              <p:nvPr/>
            </p:nvSpPr>
            <p:spPr bwMode="auto">
              <a:xfrm flipV="1">
                <a:off x="4944"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984" name="Group 128"/>
            <p:cNvGrpSpPr>
              <a:grpSpLocks/>
            </p:cNvGrpSpPr>
            <p:nvPr/>
          </p:nvGrpSpPr>
          <p:grpSpPr bwMode="auto">
            <a:xfrm>
              <a:off x="4800" y="384"/>
              <a:ext cx="576" cy="3360"/>
              <a:chOff x="4368" y="720"/>
              <a:chExt cx="576" cy="3360"/>
            </a:xfrm>
          </p:grpSpPr>
          <p:sp>
            <p:nvSpPr>
              <p:cNvPr id="36985" name="Line 129"/>
              <p:cNvSpPr>
                <a:spLocks noChangeShapeType="1"/>
              </p:cNvSpPr>
              <p:nvPr/>
            </p:nvSpPr>
            <p:spPr bwMode="auto">
              <a:xfrm flipV="1">
                <a:off x="4368"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86" name="Line 130"/>
              <p:cNvSpPr>
                <a:spLocks noChangeShapeType="1"/>
              </p:cNvSpPr>
              <p:nvPr/>
            </p:nvSpPr>
            <p:spPr bwMode="auto">
              <a:xfrm flipV="1">
                <a:off x="4560"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87" name="Line 131"/>
              <p:cNvSpPr>
                <a:spLocks noChangeShapeType="1"/>
              </p:cNvSpPr>
              <p:nvPr/>
            </p:nvSpPr>
            <p:spPr bwMode="auto">
              <a:xfrm flipV="1">
                <a:off x="4752"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88" name="Line 132"/>
              <p:cNvSpPr>
                <a:spLocks noChangeShapeType="1"/>
              </p:cNvSpPr>
              <p:nvPr/>
            </p:nvSpPr>
            <p:spPr bwMode="auto">
              <a:xfrm flipV="1">
                <a:off x="4944" y="720"/>
                <a:ext cx="0" cy="3360"/>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aphicFrame>
        <p:nvGraphicFramePr>
          <p:cNvPr id="747653" name="Object 133"/>
          <p:cNvGraphicFramePr>
            <a:graphicFrameLocks noChangeAspect="1"/>
          </p:cNvGraphicFramePr>
          <p:nvPr/>
        </p:nvGraphicFramePr>
        <p:xfrm>
          <a:off x="228600" y="2432050"/>
          <a:ext cx="2366963" cy="615950"/>
        </p:xfrm>
        <a:graphic>
          <a:graphicData uri="http://schemas.openxmlformats.org/presentationml/2006/ole">
            <mc:AlternateContent xmlns:mc="http://schemas.openxmlformats.org/markup-compatibility/2006">
              <mc:Choice xmlns:v="urn:schemas-microsoft-com:vml" Requires="v">
                <p:oleObj name="Equation" r:id="rId2" imgW="965200" imgH="279400" progId="Equation.DSMT4">
                  <p:embed/>
                </p:oleObj>
              </mc:Choice>
              <mc:Fallback>
                <p:oleObj name="Equation" r:id="rId2" imgW="965200" imgH="279400" progId="Equation.DSMT4">
                  <p:embed/>
                  <p:pic>
                    <p:nvPicPr>
                      <p:cNvPr id="0" name="Object 13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432050"/>
                        <a:ext cx="2366963" cy="615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47752" name="Line 232"/>
          <p:cNvSpPr>
            <a:spLocks noChangeShapeType="1"/>
          </p:cNvSpPr>
          <p:nvPr/>
        </p:nvSpPr>
        <p:spPr bwMode="auto">
          <a:xfrm>
            <a:off x="6400800" y="2743200"/>
            <a:ext cx="0" cy="2362200"/>
          </a:xfrm>
          <a:prstGeom prst="line">
            <a:avLst/>
          </a:prstGeom>
          <a:noFill/>
          <a:ln w="28575">
            <a:solidFill>
              <a:srgbClr val="9900CC"/>
            </a:solidFill>
            <a:prstDash val="lgDash"/>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755" name="Line 235"/>
          <p:cNvSpPr>
            <a:spLocks noChangeShapeType="1"/>
          </p:cNvSpPr>
          <p:nvPr/>
        </p:nvSpPr>
        <p:spPr bwMode="auto">
          <a:xfrm>
            <a:off x="6400800" y="5105400"/>
            <a:ext cx="685800" cy="0"/>
          </a:xfrm>
          <a:prstGeom prst="line">
            <a:avLst/>
          </a:prstGeom>
          <a:noFill/>
          <a:ln w="28575">
            <a:solidFill>
              <a:srgbClr val="9900CC"/>
            </a:solidFill>
            <a:prstDash val="lgDash"/>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756" name="Line 236"/>
          <p:cNvSpPr>
            <a:spLocks noChangeShapeType="1"/>
          </p:cNvSpPr>
          <p:nvPr/>
        </p:nvSpPr>
        <p:spPr bwMode="auto">
          <a:xfrm flipV="1">
            <a:off x="7086600" y="2743200"/>
            <a:ext cx="0" cy="2362200"/>
          </a:xfrm>
          <a:prstGeom prst="line">
            <a:avLst/>
          </a:prstGeom>
          <a:noFill/>
          <a:ln w="28575">
            <a:solidFill>
              <a:srgbClr val="9900CC"/>
            </a:solidFill>
            <a:prstDash val="lgDash"/>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757" name="Line 237"/>
          <p:cNvSpPr>
            <a:spLocks noChangeShapeType="1"/>
          </p:cNvSpPr>
          <p:nvPr/>
        </p:nvSpPr>
        <p:spPr bwMode="auto">
          <a:xfrm flipH="1">
            <a:off x="6400800" y="2743200"/>
            <a:ext cx="685800" cy="0"/>
          </a:xfrm>
          <a:prstGeom prst="line">
            <a:avLst/>
          </a:prstGeom>
          <a:noFill/>
          <a:ln w="28575">
            <a:solidFill>
              <a:srgbClr val="9900CC"/>
            </a:solidFill>
            <a:prstDash val="lgDash"/>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6877" name="Group 134"/>
          <p:cNvGrpSpPr>
            <a:grpSpLocks/>
          </p:cNvGrpSpPr>
          <p:nvPr/>
        </p:nvGrpSpPr>
        <p:grpSpPr bwMode="auto">
          <a:xfrm>
            <a:off x="6629400" y="990600"/>
            <a:ext cx="2286000" cy="5334000"/>
            <a:chOff x="4176" y="624"/>
            <a:chExt cx="1440" cy="3360"/>
          </a:xfrm>
        </p:grpSpPr>
        <p:grpSp>
          <p:nvGrpSpPr>
            <p:cNvPr id="36885" name="Group 135"/>
            <p:cNvGrpSpPr>
              <a:grpSpLocks/>
            </p:cNvGrpSpPr>
            <p:nvPr/>
          </p:nvGrpSpPr>
          <p:grpSpPr bwMode="auto">
            <a:xfrm>
              <a:off x="4176" y="3600"/>
              <a:ext cx="1440" cy="384"/>
              <a:chOff x="4176" y="3600"/>
              <a:chExt cx="1440" cy="384"/>
            </a:xfrm>
          </p:grpSpPr>
          <p:sp>
            <p:nvSpPr>
              <p:cNvPr id="36979" name="Line 136"/>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80" name="Line 137"/>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886" name="Group 138"/>
            <p:cNvGrpSpPr>
              <a:grpSpLocks/>
            </p:cNvGrpSpPr>
            <p:nvPr/>
          </p:nvGrpSpPr>
          <p:grpSpPr bwMode="auto">
            <a:xfrm>
              <a:off x="4176" y="3504"/>
              <a:ext cx="1440" cy="384"/>
              <a:chOff x="4176" y="3600"/>
              <a:chExt cx="1440" cy="384"/>
            </a:xfrm>
          </p:grpSpPr>
          <p:sp>
            <p:nvSpPr>
              <p:cNvPr id="36977" name="Line 139"/>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78" name="Line 140"/>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887" name="Group 141"/>
            <p:cNvGrpSpPr>
              <a:grpSpLocks/>
            </p:cNvGrpSpPr>
            <p:nvPr/>
          </p:nvGrpSpPr>
          <p:grpSpPr bwMode="auto">
            <a:xfrm>
              <a:off x="4176" y="3408"/>
              <a:ext cx="1440" cy="384"/>
              <a:chOff x="4176" y="3600"/>
              <a:chExt cx="1440" cy="384"/>
            </a:xfrm>
          </p:grpSpPr>
          <p:sp>
            <p:nvSpPr>
              <p:cNvPr id="36975" name="Line 142"/>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76" name="Line 143"/>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888" name="Group 144"/>
            <p:cNvGrpSpPr>
              <a:grpSpLocks/>
            </p:cNvGrpSpPr>
            <p:nvPr/>
          </p:nvGrpSpPr>
          <p:grpSpPr bwMode="auto">
            <a:xfrm>
              <a:off x="4176" y="3312"/>
              <a:ext cx="1440" cy="384"/>
              <a:chOff x="4176" y="3600"/>
              <a:chExt cx="1440" cy="384"/>
            </a:xfrm>
          </p:grpSpPr>
          <p:sp>
            <p:nvSpPr>
              <p:cNvPr id="36973" name="Line 145"/>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74" name="Line 146"/>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889" name="Group 147"/>
            <p:cNvGrpSpPr>
              <a:grpSpLocks/>
            </p:cNvGrpSpPr>
            <p:nvPr/>
          </p:nvGrpSpPr>
          <p:grpSpPr bwMode="auto">
            <a:xfrm>
              <a:off x="4176" y="3216"/>
              <a:ext cx="1440" cy="384"/>
              <a:chOff x="4176" y="3600"/>
              <a:chExt cx="1440" cy="384"/>
            </a:xfrm>
          </p:grpSpPr>
          <p:sp>
            <p:nvSpPr>
              <p:cNvPr id="36971" name="Line 148"/>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72" name="Line 149"/>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890" name="Group 150"/>
            <p:cNvGrpSpPr>
              <a:grpSpLocks/>
            </p:cNvGrpSpPr>
            <p:nvPr/>
          </p:nvGrpSpPr>
          <p:grpSpPr bwMode="auto">
            <a:xfrm>
              <a:off x="4176" y="3120"/>
              <a:ext cx="1440" cy="384"/>
              <a:chOff x="4176" y="3600"/>
              <a:chExt cx="1440" cy="384"/>
            </a:xfrm>
          </p:grpSpPr>
          <p:sp>
            <p:nvSpPr>
              <p:cNvPr id="36969" name="Line 151"/>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70" name="Line 152"/>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891" name="Group 153"/>
            <p:cNvGrpSpPr>
              <a:grpSpLocks/>
            </p:cNvGrpSpPr>
            <p:nvPr/>
          </p:nvGrpSpPr>
          <p:grpSpPr bwMode="auto">
            <a:xfrm>
              <a:off x="4176" y="3024"/>
              <a:ext cx="1440" cy="384"/>
              <a:chOff x="4176" y="3600"/>
              <a:chExt cx="1440" cy="384"/>
            </a:xfrm>
          </p:grpSpPr>
          <p:sp>
            <p:nvSpPr>
              <p:cNvPr id="36967" name="Line 154"/>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68" name="Line 155"/>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892" name="Group 156"/>
            <p:cNvGrpSpPr>
              <a:grpSpLocks/>
            </p:cNvGrpSpPr>
            <p:nvPr/>
          </p:nvGrpSpPr>
          <p:grpSpPr bwMode="auto">
            <a:xfrm>
              <a:off x="4176" y="2928"/>
              <a:ext cx="1440" cy="384"/>
              <a:chOff x="4176" y="3600"/>
              <a:chExt cx="1440" cy="384"/>
            </a:xfrm>
          </p:grpSpPr>
          <p:sp>
            <p:nvSpPr>
              <p:cNvPr id="36965" name="Line 157"/>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66" name="Line 158"/>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893" name="Group 159"/>
            <p:cNvGrpSpPr>
              <a:grpSpLocks/>
            </p:cNvGrpSpPr>
            <p:nvPr/>
          </p:nvGrpSpPr>
          <p:grpSpPr bwMode="auto">
            <a:xfrm>
              <a:off x="4176" y="2832"/>
              <a:ext cx="1440" cy="384"/>
              <a:chOff x="4176" y="3600"/>
              <a:chExt cx="1440" cy="384"/>
            </a:xfrm>
          </p:grpSpPr>
          <p:sp>
            <p:nvSpPr>
              <p:cNvPr id="36963" name="Line 160"/>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64" name="Line 161"/>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894" name="Group 162"/>
            <p:cNvGrpSpPr>
              <a:grpSpLocks/>
            </p:cNvGrpSpPr>
            <p:nvPr/>
          </p:nvGrpSpPr>
          <p:grpSpPr bwMode="auto">
            <a:xfrm>
              <a:off x="4176" y="2736"/>
              <a:ext cx="1440" cy="384"/>
              <a:chOff x="4176" y="3600"/>
              <a:chExt cx="1440" cy="384"/>
            </a:xfrm>
          </p:grpSpPr>
          <p:sp>
            <p:nvSpPr>
              <p:cNvPr id="36961" name="Line 163"/>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62" name="Line 164"/>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895" name="Group 165"/>
            <p:cNvGrpSpPr>
              <a:grpSpLocks/>
            </p:cNvGrpSpPr>
            <p:nvPr/>
          </p:nvGrpSpPr>
          <p:grpSpPr bwMode="auto">
            <a:xfrm>
              <a:off x="4176" y="2640"/>
              <a:ext cx="1440" cy="384"/>
              <a:chOff x="4176" y="3600"/>
              <a:chExt cx="1440" cy="384"/>
            </a:xfrm>
          </p:grpSpPr>
          <p:sp>
            <p:nvSpPr>
              <p:cNvPr id="36959" name="Line 166"/>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60" name="Line 167"/>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896" name="Group 168"/>
            <p:cNvGrpSpPr>
              <a:grpSpLocks/>
            </p:cNvGrpSpPr>
            <p:nvPr/>
          </p:nvGrpSpPr>
          <p:grpSpPr bwMode="auto">
            <a:xfrm>
              <a:off x="4176" y="2544"/>
              <a:ext cx="1440" cy="384"/>
              <a:chOff x="4176" y="3600"/>
              <a:chExt cx="1440" cy="384"/>
            </a:xfrm>
          </p:grpSpPr>
          <p:sp>
            <p:nvSpPr>
              <p:cNvPr id="36957" name="Line 169"/>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58" name="Line 170"/>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897" name="Group 171"/>
            <p:cNvGrpSpPr>
              <a:grpSpLocks/>
            </p:cNvGrpSpPr>
            <p:nvPr/>
          </p:nvGrpSpPr>
          <p:grpSpPr bwMode="auto">
            <a:xfrm>
              <a:off x="4176" y="2448"/>
              <a:ext cx="1440" cy="384"/>
              <a:chOff x="4176" y="3600"/>
              <a:chExt cx="1440" cy="384"/>
            </a:xfrm>
          </p:grpSpPr>
          <p:sp>
            <p:nvSpPr>
              <p:cNvPr id="36955" name="Line 172"/>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56" name="Line 173"/>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898" name="Group 174"/>
            <p:cNvGrpSpPr>
              <a:grpSpLocks/>
            </p:cNvGrpSpPr>
            <p:nvPr/>
          </p:nvGrpSpPr>
          <p:grpSpPr bwMode="auto">
            <a:xfrm>
              <a:off x="4176" y="2352"/>
              <a:ext cx="1440" cy="384"/>
              <a:chOff x="4176" y="3600"/>
              <a:chExt cx="1440" cy="384"/>
            </a:xfrm>
          </p:grpSpPr>
          <p:sp>
            <p:nvSpPr>
              <p:cNvPr id="36953" name="Line 175"/>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54" name="Line 176"/>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899" name="Group 177"/>
            <p:cNvGrpSpPr>
              <a:grpSpLocks/>
            </p:cNvGrpSpPr>
            <p:nvPr/>
          </p:nvGrpSpPr>
          <p:grpSpPr bwMode="auto">
            <a:xfrm>
              <a:off x="4176" y="2256"/>
              <a:ext cx="1440" cy="384"/>
              <a:chOff x="4176" y="3600"/>
              <a:chExt cx="1440" cy="384"/>
            </a:xfrm>
          </p:grpSpPr>
          <p:sp>
            <p:nvSpPr>
              <p:cNvPr id="36951" name="Line 178"/>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52" name="Line 179"/>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900" name="Group 180"/>
            <p:cNvGrpSpPr>
              <a:grpSpLocks/>
            </p:cNvGrpSpPr>
            <p:nvPr/>
          </p:nvGrpSpPr>
          <p:grpSpPr bwMode="auto">
            <a:xfrm>
              <a:off x="4176" y="2160"/>
              <a:ext cx="1440" cy="384"/>
              <a:chOff x="4176" y="3600"/>
              <a:chExt cx="1440" cy="384"/>
            </a:xfrm>
          </p:grpSpPr>
          <p:sp>
            <p:nvSpPr>
              <p:cNvPr id="36949" name="Line 181"/>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50" name="Line 182"/>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901" name="Group 183"/>
            <p:cNvGrpSpPr>
              <a:grpSpLocks/>
            </p:cNvGrpSpPr>
            <p:nvPr/>
          </p:nvGrpSpPr>
          <p:grpSpPr bwMode="auto">
            <a:xfrm>
              <a:off x="4176" y="2064"/>
              <a:ext cx="1440" cy="384"/>
              <a:chOff x="4176" y="3600"/>
              <a:chExt cx="1440" cy="384"/>
            </a:xfrm>
          </p:grpSpPr>
          <p:sp>
            <p:nvSpPr>
              <p:cNvPr id="36947" name="Line 184"/>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48" name="Line 185"/>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902" name="Group 186"/>
            <p:cNvGrpSpPr>
              <a:grpSpLocks/>
            </p:cNvGrpSpPr>
            <p:nvPr/>
          </p:nvGrpSpPr>
          <p:grpSpPr bwMode="auto">
            <a:xfrm>
              <a:off x="4176" y="1968"/>
              <a:ext cx="1440" cy="384"/>
              <a:chOff x="4176" y="3600"/>
              <a:chExt cx="1440" cy="384"/>
            </a:xfrm>
          </p:grpSpPr>
          <p:sp>
            <p:nvSpPr>
              <p:cNvPr id="36945" name="Line 187"/>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46" name="Line 188"/>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903" name="Group 189"/>
            <p:cNvGrpSpPr>
              <a:grpSpLocks/>
            </p:cNvGrpSpPr>
            <p:nvPr/>
          </p:nvGrpSpPr>
          <p:grpSpPr bwMode="auto">
            <a:xfrm>
              <a:off x="4176" y="1872"/>
              <a:ext cx="1440" cy="384"/>
              <a:chOff x="4176" y="3600"/>
              <a:chExt cx="1440" cy="384"/>
            </a:xfrm>
          </p:grpSpPr>
          <p:sp>
            <p:nvSpPr>
              <p:cNvPr id="36943" name="Line 190"/>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44" name="Line 191"/>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904" name="Group 192"/>
            <p:cNvGrpSpPr>
              <a:grpSpLocks/>
            </p:cNvGrpSpPr>
            <p:nvPr/>
          </p:nvGrpSpPr>
          <p:grpSpPr bwMode="auto">
            <a:xfrm>
              <a:off x="4176" y="1776"/>
              <a:ext cx="1440" cy="384"/>
              <a:chOff x="4176" y="3600"/>
              <a:chExt cx="1440" cy="384"/>
            </a:xfrm>
          </p:grpSpPr>
          <p:sp>
            <p:nvSpPr>
              <p:cNvPr id="36941" name="Line 193"/>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42" name="Line 194"/>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905" name="Group 195"/>
            <p:cNvGrpSpPr>
              <a:grpSpLocks/>
            </p:cNvGrpSpPr>
            <p:nvPr/>
          </p:nvGrpSpPr>
          <p:grpSpPr bwMode="auto">
            <a:xfrm>
              <a:off x="4176" y="1680"/>
              <a:ext cx="1440" cy="384"/>
              <a:chOff x="4176" y="3600"/>
              <a:chExt cx="1440" cy="384"/>
            </a:xfrm>
          </p:grpSpPr>
          <p:sp>
            <p:nvSpPr>
              <p:cNvPr id="36939" name="Line 196"/>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40" name="Line 197"/>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906" name="Group 198"/>
            <p:cNvGrpSpPr>
              <a:grpSpLocks/>
            </p:cNvGrpSpPr>
            <p:nvPr/>
          </p:nvGrpSpPr>
          <p:grpSpPr bwMode="auto">
            <a:xfrm>
              <a:off x="4176" y="1584"/>
              <a:ext cx="1440" cy="384"/>
              <a:chOff x="4176" y="3600"/>
              <a:chExt cx="1440" cy="384"/>
            </a:xfrm>
          </p:grpSpPr>
          <p:sp>
            <p:nvSpPr>
              <p:cNvPr id="36937" name="Line 199"/>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38" name="Line 200"/>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907" name="Group 201"/>
            <p:cNvGrpSpPr>
              <a:grpSpLocks/>
            </p:cNvGrpSpPr>
            <p:nvPr/>
          </p:nvGrpSpPr>
          <p:grpSpPr bwMode="auto">
            <a:xfrm>
              <a:off x="4176" y="1488"/>
              <a:ext cx="1440" cy="384"/>
              <a:chOff x="4176" y="3600"/>
              <a:chExt cx="1440" cy="384"/>
            </a:xfrm>
          </p:grpSpPr>
          <p:sp>
            <p:nvSpPr>
              <p:cNvPr id="36935" name="Line 202"/>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36" name="Line 203"/>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908" name="Group 204"/>
            <p:cNvGrpSpPr>
              <a:grpSpLocks/>
            </p:cNvGrpSpPr>
            <p:nvPr/>
          </p:nvGrpSpPr>
          <p:grpSpPr bwMode="auto">
            <a:xfrm>
              <a:off x="4176" y="1392"/>
              <a:ext cx="1440" cy="384"/>
              <a:chOff x="4176" y="3600"/>
              <a:chExt cx="1440" cy="384"/>
            </a:xfrm>
          </p:grpSpPr>
          <p:sp>
            <p:nvSpPr>
              <p:cNvPr id="36933" name="Line 205"/>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34" name="Line 206"/>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909" name="Group 207"/>
            <p:cNvGrpSpPr>
              <a:grpSpLocks/>
            </p:cNvGrpSpPr>
            <p:nvPr/>
          </p:nvGrpSpPr>
          <p:grpSpPr bwMode="auto">
            <a:xfrm>
              <a:off x="4176" y="1296"/>
              <a:ext cx="1440" cy="384"/>
              <a:chOff x="4176" y="3600"/>
              <a:chExt cx="1440" cy="384"/>
            </a:xfrm>
          </p:grpSpPr>
          <p:sp>
            <p:nvSpPr>
              <p:cNvPr id="36931" name="Line 208"/>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32" name="Line 209"/>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910" name="Group 210"/>
            <p:cNvGrpSpPr>
              <a:grpSpLocks/>
            </p:cNvGrpSpPr>
            <p:nvPr/>
          </p:nvGrpSpPr>
          <p:grpSpPr bwMode="auto">
            <a:xfrm>
              <a:off x="4176" y="1200"/>
              <a:ext cx="1440" cy="384"/>
              <a:chOff x="4176" y="3600"/>
              <a:chExt cx="1440" cy="384"/>
            </a:xfrm>
          </p:grpSpPr>
          <p:sp>
            <p:nvSpPr>
              <p:cNvPr id="36929" name="Line 211"/>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30" name="Line 212"/>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911" name="Group 213"/>
            <p:cNvGrpSpPr>
              <a:grpSpLocks/>
            </p:cNvGrpSpPr>
            <p:nvPr/>
          </p:nvGrpSpPr>
          <p:grpSpPr bwMode="auto">
            <a:xfrm>
              <a:off x="4176" y="1104"/>
              <a:ext cx="1440" cy="384"/>
              <a:chOff x="4176" y="3600"/>
              <a:chExt cx="1440" cy="384"/>
            </a:xfrm>
          </p:grpSpPr>
          <p:sp>
            <p:nvSpPr>
              <p:cNvPr id="36927" name="Line 214"/>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28" name="Line 215"/>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912" name="Group 216"/>
            <p:cNvGrpSpPr>
              <a:grpSpLocks/>
            </p:cNvGrpSpPr>
            <p:nvPr/>
          </p:nvGrpSpPr>
          <p:grpSpPr bwMode="auto">
            <a:xfrm>
              <a:off x="4176" y="1008"/>
              <a:ext cx="1440" cy="384"/>
              <a:chOff x="4176" y="3600"/>
              <a:chExt cx="1440" cy="384"/>
            </a:xfrm>
          </p:grpSpPr>
          <p:sp>
            <p:nvSpPr>
              <p:cNvPr id="36925" name="Line 217"/>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26" name="Line 218"/>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913" name="Group 219"/>
            <p:cNvGrpSpPr>
              <a:grpSpLocks/>
            </p:cNvGrpSpPr>
            <p:nvPr/>
          </p:nvGrpSpPr>
          <p:grpSpPr bwMode="auto">
            <a:xfrm>
              <a:off x="4176" y="912"/>
              <a:ext cx="1440" cy="384"/>
              <a:chOff x="4176" y="3600"/>
              <a:chExt cx="1440" cy="384"/>
            </a:xfrm>
          </p:grpSpPr>
          <p:sp>
            <p:nvSpPr>
              <p:cNvPr id="36923" name="Line 220"/>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24" name="Line 221"/>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914" name="Group 222"/>
            <p:cNvGrpSpPr>
              <a:grpSpLocks/>
            </p:cNvGrpSpPr>
            <p:nvPr/>
          </p:nvGrpSpPr>
          <p:grpSpPr bwMode="auto">
            <a:xfrm>
              <a:off x="4176" y="816"/>
              <a:ext cx="1440" cy="384"/>
              <a:chOff x="4176" y="3600"/>
              <a:chExt cx="1440" cy="384"/>
            </a:xfrm>
          </p:grpSpPr>
          <p:sp>
            <p:nvSpPr>
              <p:cNvPr id="36921" name="Line 223"/>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22" name="Line 224"/>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915" name="Group 225"/>
            <p:cNvGrpSpPr>
              <a:grpSpLocks/>
            </p:cNvGrpSpPr>
            <p:nvPr/>
          </p:nvGrpSpPr>
          <p:grpSpPr bwMode="auto">
            <a:xfrm>
              <a:off x="4176" y="720"/>
              <a:ext cx="1440" cy="384"/>
              <a:chOff x="4176" y="3600"/>
              <a:chExt cx="1440" cy="384"/>
            </a:xfrm>
          </p:grpSpPr>
          <p:sp>
            <p:nvSpPr>
              <p:cNvPr id="36919" name="Line 226"/>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20" name="Line 227"/>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916" name="Group 228"/>
            <p:cNvGrpSpPr>
              <a:grpSpLocks/>
            </p:cNvGrpSpPr>
            <p:nvPr/>
          </p:nvGrpSpPr>
          <p:grpSpPr bwMode="auto">
            <a:xfrm>
              <a:off x="4176" y="624"/>
              <a:ext cx="1440" cy="384"/>
              <a:chOff x="4176" y="3600"/>
              <a:chExt cx="1440" cy="384"/>
            </a:xfrm>
          </p:grpSpPr>
          <p:sp>
            <p:nvSpPr>
              <p:cNvPr id="36917" name="Line 229"/>
              <p:cNvSpPr>
                <a:spLocks noChangeShapeType="1"/>
              </p:cNvSpPr>
              <p:nvPr/>
            </p:nvSpPr>
            <p:spPr bwMode="auto">
              <a:xfrm flipH="1">
                <a:off x="4992" y="3600"/>
                <a:ext cx="624" cy="384"/>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18" name="Line 230"/>
              <p:cNvSpPr>
                <a:spLocks noChangeShapeType="1"/>
              </p:cNvSpPr>
              <p:nvPr/>
            </p:nvSpPr>
            <p:spPr bwMode="auto">
              <a:xfrm flipH="1">
                <a:off x="4176" y="3984"/>
                <a:ext cx="816" cy="0"/>
              </a:xfrm>
              <a:prstGeom prst="line">
                <a:avLst/>
              </a:prstGeom>
              <a:noFill/>
              <a:ln w="28575">
                <a:solidFill>
                  <a:srgbClr val="9966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747762" name="Line 242"/>
          <p:cNvSpPr>
            <a:spLocks noChangeShapeType="1"/>
          </p:cNvSpPr>
          <p:nvPr/>
        </p:nvSpPr>
        <p:spPr bwMode="auto">
          <a:xfrm flipV="1">
            <a:off x="6172200" y="2743200"/>
            <a:ext cx="0" cy="2286000"/>
          </a:xfrm>
          <a:prstGeom prst="line">
            <a:avLst/>
          </a:prstGeom>
          <a:noFill/>
          <a:ln w="28575">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763" name="Text Box 243"/>
          <p:cNvSpPr txBox="1">
            <a:spLocks noChangeArrowheads="1"/>
          </p:cNvSpPr>
          <p:nvPr/>
        </p:nvSpPr>
        <p:spPr bwMode="auto">
          <a:xfrm>
            <a:off x="5715000" y="35814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a:spcBef>
                <a:spcPct val="50000"/>
              </a:spcBef>
            </a:pPr>
            <a:r>
              <a:rPr lang="en-US" sz="2400" i="1">
                <a:solidFill>
                  <a:schemeClr val="tx1"/>
                </a:solidFill>
              </a:rPr>
              <a:t>L</a:t>
            </a:r>
          </a:p>
        </p:txBody>
      </p:sp>
      <p:graphicFrame>
        <p:nvGraphicFramePr>
          <p:cNvPr id="747764" name="Object 244"/>
          <p:cNvGraphicFramePr>
            <a:graphicFrameLocks noChangeAspect="1"/>
          </p:cNvGraphicFramePr>
          <p:nvPr/>
        </p:nvGraphicFramePr>
        <p:xfrm>
          <a:off x="2622550" y="2493963"/>
          <a:ext cx="1058863" cy="503237"/>
        </p:xfrm>
        <a:graphic>
          <a:graphicData uri="http://schemas.openxmlformats.org/presentationml/2006/ole">
            <mc:AlternateContent xmlns:mc="http://schemas.openxmlformats.org/markup-compatibility/2006">
              <mc:Choice xmlns:v="urn:schemas-microsoft-com:vml" Requires="v">
                <p:oleObj name="Equation" r:id="rId4" imgW="431613" imgH="228501" progId="Equation.DSMT4">
                  <p:embed/>
                </p:oleObj>
              </mc:Choice>
              <mc:Fallback>
                <p:oleObj name="Equation" r:id="rId4" imgW="431613" imgH="228501" progId="Equation.DSMT4">
                  <p:embed/>
                  <p:pic>
                    <p:nvPicPr>
                      <p:cNvPr id="0" name="Object 24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22550" y="2493963"/>
                        <a:ext cx="1058863"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7765" name="Object 245"/>
          <p:cNvGraphicFramePr>
            <a:graphicFrameLocks noChangeAspect="1"/>
          </p:cNvGraphicFramePr>
          <p:nvPr/>
        </p:nvGraphicFramePr>
        <p:xfrm>
          <a:off x="4191000" y="2544763"/>
          <a:ext cx="1371600" cy="503237"/>
        </p:xfrm>
        <a:graphic>
          <a:graphicData uri="http://schemas.openxmlformats.org/presentationml/2006/ole">
            <mc:AlternateContent xmlns:mc="http://schemas.openxmlformats.org/markup-compatibility/2006">
              <mc:Choice xmlns:v="urn:schemas-microsoft-com:vml" Requires="v">
                <p:oleObj name="Equation" r:id="rId6" imgW="558800" imgH="228600" progId="Equation.DSMT4">
                  <p:embed/>
                </p:oleObj>
              </mc:Choice>
              <mc:Fallback>
                <p:oleObj name="Equation" r:id="rId6" imgW="558800" imgH="228600" progId="Equation.DSMT4">
                  <p:embed/>
                  <p:pic>
                    <p:nvPicPr>
                      <p:cNvPr id="0" name="Object 24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91000" y="2544763"/>
                        <a:ext cx="1371600"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7766" name="Object 246"/>
          <p:cNvGraphicFramePr>
            <a:graphicFrameLocks noChangeAspect="1"/>
          </p:cNvGraphicFramePr>
          <p:nvPr/>
        </p:nvGraphicFramePr>
        <p:xfrm>
          <a:off x="381000" y="4419600"/>
          <a:ext cx="1776413" cy="866775"/>
        </p:xfrm>
        <a:graphic>
          <a:graphicData uri="http://schemas.openxmlformats.org/presentationml/2006/ole">
            <mc:AlternateContent xmlns:mc="http://schemas.openxmlformats.org/markup-compatibility/2006">
              <mc:Choice xmlns:v="urn:schemas-microsoft-com:vml" Requires="v">
                <p:oleObj name="Equation" r:id="rId8" imgW="723586" imgH="393529" progId="Equation.DSMT4">
                  <p:embed/>
                </p:oleObj>
              </mc:Choice>
              <mc:Fallback>
                <p:oleObj name="Equation" r:id="rId8" imgW="723586" imgH="393529" progId="Equation.DSMT4">
                  <p:embed/>
                  <p:pic>
                    <p:nvPicPr>
                      <p:cNvPr id="0" name="Object 24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1000" y="4419600"/>
                        <a:ext cx="1776413" cy="866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7767" name="Object 247"/>
          <p:cNvGraphicFramePr>
            <a:graphicFrameLocks noChangeAspect="1"/>
          </p:cNvGraphicFramePr>
          <p:nvPr/>
        </p:nvGraphicFramePr>
        <p:xfrm>
          <a:off x="2851150" y="4448175"/>
          <a:ext cx="1652588" cy="501650"/>
        </p:xfrm>
        <a:graphic>
          <a:graphicData uri="http://schemas.openxmlformats.org/presentationml/2006/ole">
            <mc:AlternateContent xmlns:mc="http://schemas.openxmlformats.org/markup-compatibility/2006">
              <mc:Choice xmlns:v="urn:schemas-microsoft-com:vml" Requires="v">
                <p:oleObj name="Equation" r:id="rId10" imgW="672808" imgH="228501" progId="Equation.DSMT4">
                  <p:embed/>
                </p:oleObj>
              </mc:Choice>
              <mc:Fallback>
                <p:oleObj name="Equation" r:id="rId10" imgW="672808" imgH="228501" progId="Equation.DSMT4">
                  <p:embed/>
                  <p:pic>
                    <p:nvPicPr>
                      <p:cNvPr id="0" name="Object 24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851150" y="4448175"/>
                        <a:ext cx="1652588" cy="501650"/>
                      </a:xfrm>
                      <a:prstGeom prst="rect">
                        <a:avLst/>
                      </a:prstGeom>
                      <a:noFill/>
                      <a:ln w="28575">
                        <a:solidFill>
                          <a:srgbClr val="FF0000"/>
                        </a:solidFill>
                        <a:prstDash val="dash"/>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47768" name="Text Box 248"/>
          <p:cNvSpPr txBox="1">
            <a:spLocks noChangeArrowheads="1"/>
          </p:cNvSpPr>
          <p:nvPr/>
        </p:nvSpPr>
        <p:spPr bwMode="auto">
          <a:xfrm>
            <a:off x="76200" y="5257800"/>
            <a:ext cx="6477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dirty="0">
                <a:solidFill>
                  <a:srgbClr val="009900"/>
                </a:solidFill>
              </a:rPr>
              <a:t>Works for </a:t>
            </a:r>
            <a:r>
              <a:rPr lang="en-US" sz="2400" i="1" dirty="0">
                <a:solidFill>
                  <a:srgbClr val="009900"/>
                </a:solidFill>
              </a:rPr>
              <a:t>any</a:t>
            </a:r>
            <a:r>
              <a:rPr lang="en-US" sz="2400" dirty="0">
                <a:solidFill>
                  <a:srgbClr val="009900"/>
                </a:solidFill>
              </a:rPr>
              <a:t> shape solenoid, not just cylindrical</a:t>
            </a:r>
          </a:p>
          <a:p>
            <a:pPr eaLnBrk="1" hangingPunct="1">
              <a:buFontTx/>
              <a:buChar char="•"/>
            </a:pPr>
            <a:r>
              <a:rPr lang="en-US" sz="2400" dirty="0">
                <a:solidFill>
                  <a:srgbClr val="009900"/>
                </a:solidFill>
              </a:rPr>
              <a:t>For finite length solenoids, there are “end effects”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47625">
                                            <p:txEl>
                                              <p:pRg st="0" end="0"/>
                                            </p:txEl>
                                          </p:spTgt>
                                        </p:tgtEl>
                                        <p:attrNameLst>
                                          <p:attrName>style.visibility</p:attrName>
                                        </p:attrNameLst>
                                      </p:cBhvr>
                                      <p:to>
                                        <p:strVal val="visible"/>
                                      </p:to>
                                    </p:set>
                                    <p:anim calcmode="lin" valueType="num">
                                      <p:cBhvr additive="base">
                                        <p:cTn id="7" dur="500" fill="hold"/>
                                        <p:tgtEl>
                                          <p:spTgt spid="74762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4762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47625">
                                            <p:txEl>
                                              <p:pRg st="1" end="1"/>
                                            </p:txEl>
                                          </p:spTgt>
                                        </p:tgtEl>
                                        <p:attrNameLst>
                                          <p:attrName>style.visibility</p:attrName>
                                        </p:attrNameLst>
                                      </p:cBhvr>
                                      <p:to>
                                        <p:strVal val="visible"/>
                                      </p:to>
                                    </p:set>
                                    <p:anim calcmode="lin" valueType="num">
                                      <p:cBhvr additive="base">
                                        <p:cTn id="13" dur="500" fill="hold"/>
                                        <p:tgtEl>
                                          <p:spTgt spid="74762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47625">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747625">
                                            <p:txEl>
                                              <p:pRg st="2" end="2"/>
                                            </p:txEl>
                                          </p:spTgt>
                                        </p:tgtEl>
                                        <p:attrNameLst>
                                          <p:attrName>style.visibility</p:attrName>
                                        </p:attrNameLst>
                                      </p:cBhvr>
                                      <p:to>
                                        <p:strVal val="visible"/>
                                      </p:to>
                                    </p:set>
                                    <p:anim calcmode="lin" valueType="num">
                                      <p:cBhvr additive="base">
                                        <p:cTn id="17" dur="500" fill="hold"/>
                                        <p:tgtEl>
                                          <p:spTgt spid="747625">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747625">
                                            <p:txEl>
                                              <p:pRg st="2" end="2"/>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500"/>
                            </p:stCondLst>
                            <p:childTnLst>
                              <p:par>
                                <p:cTn id="20" presetID="22" presetClass="entr" presetSubtype="8" fill="hold" nodeType="afterEffect">
                                  <p:stCondLst>
                                    <p:cond delay="0"/>
                                  </p:stCondLst>
                                  <p:childTnLst>
                                    <p:set>
                                      <p:cBhvr>
                                        <p:cTn id="21" dur="1" fill="hold">
                                          <p:stCondLst>
                                            <p:cond delay="0"/>
                                          </p:stCondLst>
                                        </p:cTn>
                                        <p:tgtEl>
                                          <p:spTgt spid="747653"/>
                                        </p:tgtEl>
                                        <p:attrNameLst>
                                          <p:attrName>style.visibility</p:attrName>
                                        </p:attrNameLst>
                                      </p:cBhvr>
                                      <p:to>
                                        <p:strVal val="visible"/>
                                      </p:to>
                                    </p:set>
                                    <p:animEffect transition="in" filter="wipe(left)">
                                      <p:cBhvr>
                                        <p:cTn id="22" dur="500"/>
                                        <p:tgtEl>
                                          <p:spTgt spid="747653"/>
                                        </p:tgtEl>
                                      </p:cBhvr>
                                    </p:animEffect>
                                  </p:childTnLst>
                                </p:cTn>
                              </p:par>
                            </p:childTnLst>
                          </p:cTn>
                        </p:par>
                        <p:par>
                          <p:cTn id="23" fill="hold" nodeType="afterGroup">
                            <p:stCondLst>
                              <p:cond delay="1000"/>
                            </p:stCondLst>
                            <p:childTnLst>
                              <p:par>
                                <p:cTn id="24" presetID="22" presetClass="entr" presetSubtype="2" fill="hold" grpId="0" nodeType="afterEffect">
                                  <p:stCondLst>
                                    <p:cond delay="0"/>
                                  </p:stCondLst>
                                  <p:childTnLst>
                                    <p:set>
                                      <p:cBhvr>
                                        <p:cTn id="25" dur="1" fill="hold">
                                          <p:stCondLst>
                                            <p:cond delay="0"/>
                                          </p:stCondLst>
                                        </p:cTn>
                                        <p:tgtEl>
                                          <p:spTgt spid="747757"/>
                                        </p:tgtEl>
                                        <p:attrNameLst>
                                          <p:attrName>style.visibility</p:attrName>
                                        </p:attrNameLst>
                                      </p:cBhvr>
                                      <p:to>
                                        <p:strVal val="visible"/>
                                      </p:to>
                                    </p:set>
                                    <p:animEffect transition="in" filter="wipe(right)">
                                      <p:cBhvr>
                                        <p:cTn id="26" dur="500"/>
                                        <p:tgtEl>
                                          <p:spTgt spid="747757"/>
                                        </p:tgtEl>
                                      </p:cBhvr>
                                    </p:animEffect>
                                  </p:childTnLst>
                                </p:cTn>
                              </p:par>
                            </p:childTnLst>
                          </p:cTn>
                        </p:par>
                        <p:par>
                          <p:cTn id="27" fill="hold" nodeType="afterGroup">
                            <p:stCondLst>
                              <p:cond delay="1500"/>
                            </p:stCondLst>
                            <p:childTnLst>
                              <p:par>
                                <p:cTn id="28" presetID="22" presetClass="entr" presetSubtype="1" fill="hold" grpId="0" nodeType="afterEffect">
                                  <p:stCondLst>
                                    <p:cond delay="0"/>
                                  </p:stCondLst>
                                  <p:childTnLst>
                                    <p:set>
                                      <p:cBhvr>
                                        <p:cTn id="29" dur="1" fill="hold">
                                          <p:stCondLst>
                                            <p:cond delay="0"/>
                                          </p:stCondLst>
                                        </p:cTn>
                                        <p:tgtEl>
                                          <p:spTgt spid="747752"/>
                                        </p:tgtEl>
                                        <p:attrNameLst>
                                          <p:attrName>style.visibility</p:attrName>
                                        </p:attrNameLst>
                                      </p:cBhvr>
                                      <p:to>
                                        <p:strVal val="visible"/>
                                      </p:to>
                                    </p:set>
                                    <p:animEffect transition="in" filter="wipe(up)">
                                      <p:cBhvr>
                                        <p:cTn id="30" dur="500"/>
                                        <p:tgtEl>
                                          <p:spTgt spid="747752"/>
                                        </p:tgtEl>
                                      </p:cBhvr>
                                    </p:animEffect>
                                  </p:childTnLst>
                                </p:cTn>
                              </p:par>
                            </p:childTnLst>
                          </p:cTn>
                        </p:par>
                        <p:par>
                          <p:cTn id="31" fill="hold" nodeType="afterGroup">
                            <p:stCondLst>
                              <p:cond delay="2000"/>
                            </p:stCondLst>
                            <p:childTnLst>
                              <p:par>
                                <p:cTn id="32" presetID="22" presetClass="entr" presetSubtype="8" fill="hold" grpId="0" nodeType="afterEffect">
                                  <p:stCondLst>
                                    <p:cond delay="0"/>
                                  </p:stCondLst>
                                  <p:childTnLst>
                                    <p:set>
                                      <p:cBhvr>
                                        <p:cTn id="33" dur="1" fill="hold">
                                          <p:stCondLst>
                                            <p:cond delay="0"/>
                                          </p:stCondLst>
                                        </p:cTn>
                                        <p:tgtEl>
                                          <p:spTgt spid="747755"/>
                                        </p:tgtEl>
                                        <p:attrNameLst>
                                          <p:attrName>style.visibility</p:attrName>
                                        </p:attrNameLst>
                                      </p:cBhvr>
                                      <p:to>
                                        <p:strVal val="visible"/>
                                      </p:to>
                                    </p:set>
                                    <p:animEffect transition="in" filter="wipe(left)">
                                      <p:cBhvr>
                                        <p:cTn id="34" dur="500"/>
                                        <p:tgtEl>
                                          <p:spTgt spid="747755"/>
                                        </p:tgtEl>
                                      </p:cBhvr>
                                    </p:animEffect>
                                  </p:childTnLst>
                                </p:cTn>
                              </p:par>
                            </p:childTnLst>
                          </p:cTn>
                        </p:par>
                        <p:par>
                          <p:cTn id="35" fill="hold" nodeType="afterGroup">
                            <p:stCondLst>
                              <p:cond delay="2500"/>
                            </p:stCondLst>
                            <p:childTnLst>
                              <p:par>
                                <p:cTn id="36" presetID="22" presetClass="entr" presetSubtype="4" fill="hold" grpId="0" nodeType="afterEffect">
                                  <p:stCondLst>
                                    <p:cond delay="0"/>
                                  </p:stCondLst>
                                  <p:childTnLst>
                                    <p:set>
                                      <p:cBhvr>
                                        <p:cTn id="37" dur="1" fill="hold">
                                          <p:stCondLst>
                                            <p:cond delay="0"/>
                                          </p:stCondLst>
                                        </p:cTn>
                                        <p:tgtEl>
                                          <p:spTgt spid="747756"/>
                                        </p:tgtEl>
                                        <p:attrNameLst>
                                          <p:attrName>style.visibility</p:attrName>
                                        </p:attrNameLst>
                                      </p:cBhvr>
                                      <p:to>
                                        <p:strVal val="visible"/>
                                      </p:to>
                                    </p:set>
                                    <p:animEffect transition="in" filter="wipe(down)">
                                      <p:cBhvr>
                                        <p:cTn id="38" dur="500"/>
                                        <p:tgtEl>
                                          <p:spTgt spid="747756"/>
                                        </p:tgtEl>
                                      </p:cBhvr>
                                    </p:animEffect>
                                  </p:childTnLst>
                                </p:cTn>
                              </p:par>
                            </p:childTnLst>
                          </p:cTn>
                        </p:par>
                        <p:par>
                          <p:cTn id="39" fill="hold" nodeType="afterGroup">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747762"/>
                                        </p:tgtEl>
                                        <p:attrNameLst>
                                          <p:attrName>style.visibility</p:attrName>
                                        </p:attrNameLst>
                                      </p:cBhvr>
                                      <p:to>
                                        <p:strVal val="visible"/>
                                      </p:to>
                                    </p:set>
                                    <p:anim calcmode="lin" valueType="num">
                                      <p:cBhvr>
                                        <p:cTn id="42" dur="500" fill="hold"/>
                                        <p:tgtEl>
                                          <p:spTgt spid="747762"/>
                                        </p:tgtEl>
                                        <p:attrNameLst>
                                          <p:attrName>ppt_w</p:attrName>
                                        </p:attrNameLst>
                                      </p:cBhvr>
                                      <p:tavLst>
                                        <p:tav tm="0">
                                          <p:val>
                                            <p:fltVal val="0"/>
                                          </p:val>
                                        </p:tav>
                                        <p:tav tm="100000">
                                          <p:val>
                                            <p:strVal val="#ppt_w"/>
                                          </p:val>
                                        </p:tav>
                                      </p:tavLst>
                                    </p:anim>
                                    <p:anim calcmode="lin" valueType="num">
                                      <p:cBhvr>
                                        <p:cTn id="43" dur="500" fill="hold"/>
                                        <p:tgtEl>
                                          <p:spTgt spid="747762"/>
                                        </p:tgtEl>
                                        <p:attrNameLst>
                                          <p:attrName>ppt_h</p:attrName>
                                        </p:attrNameLst>
                                      </p:cBhvr>
                                      <p:tavLst>
                                        <p:tav tm="0">
                                          <p:val>
                                            <p:fltVal val="0"/>
                                          </p:val>
                                        </p:tav>
                                        <p:tav tm="100000">
                                          <p:val>
                                            <p:strVal val="#ppt_h"/>
                                          </p:val>
                                        </p:tav>
                                      </p:tavLst>
                                    </p:anim>
                                  </p:childTnLst>
                                </p:cTn>
                              </p:par>
                            </p:childTnLst>
                          </p:cTn>
                        </p:par>
                        <p:par>
                          <p:cTn id="44" fill="hold" nodeType="afterGroup">
                            <p:stCondLst>
                              <p:cond delay="3500"/>
                            </p:stCondLst>
                            <p:childTnLst>
                              <p:par>
                                <p:cTn id="45" presetID="1" presetClass="entr" presetSubtype="0" fill="hold" grpId="0" nodeType="afterEffect">
                                  <p:stCondLst>
                                    <p:cond delay="0"/>
                                  </p:stCondLst>
                                  <p:childTnLst>
                                    <p:set>
                                      <p:cBhvr>
                                        <p:cTn id="46" dur="1" fill="hold">
                                          <p:stCondLst>
                                            <p:cond delay="0"/>
                                          </p:stCondLst>
                                        </p:cTn>
                                        <p:tgtEl>
                                          <p:spTgt spid="747763"/>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nodeType="clickEffect">
                                  <p:stCondLst>
                                    <p:cond delay="0"/>
                                  </p:stCondLst>
                                  <p:childTnLst>
                                    <p:set>
                                      <p:cBhvr>
                                        <p:cTn id="50" dur="1" fill="hold">
                                          <p:stCondLst>
                                            <p:cond delay="0"/>
                                          </p:stCondLst>
                                        </p:cTn>
                                        <p:tgtEl>
                                          <p:spTgt spid="747764"/>
                                        </p:tgtEl>
                                        <p:attrNameLst>
                                          <p:attrName>style.visibility</p:attrName>
                                        </p:attrNameLst>
                                      </p:cBhvr>
                                      <p:to>
                                        <p:strVal val="visible"/>
                                      </p:to>
                                    </p:set>
                                    <p:animEffect transition="in" filter="wipe(left)">
                                      <p:cBhvr>
                                        <p:cTn id="51" dur="500"/>
                                        <p:tgtEl>
                                          <p:spTgt spid="747764"/>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 presetClass="entr" presetSubtype="8" fill="hold" grpId="0" nodeType="clickEffect">
                                  <p:stCondLst>
                                    <p:cond delay="0"/>
                                  </p:stCondLst>
                                  <p:childTnLst>
                                    <p:set>
                                      <p:cBhvr>
                                        <p:cTn id="55" dur="1" fill="hold">
                                          <p:stCondLst>
                                            <p:cond delay="0"/>
                                          </p:stCondLst>
                                        </p:cTn>
                                        <p:tgtEl>
                                          <p:spTgt spid="747631">
                                            <p:txEl>
                                              <p:pRg st="0" end="0"/>
                                            </p:txEl>
                                          </p:spTgt>
                                        </p:tgtEl>
                                        <p:attrNameLst>
                                          <p:attrName>style.visibility</p:attrName>
                                        </p:attrNameLst>
                                      </p:cBhvr>
                                      <p:to>
                                        <p:strVal val="visible"/>
                                      </p:to>
                                    </p:set>
                                    <p:anim calcmode="lin" valueType="num">
                                      <p:cBhvr additive="base">
                                        <p:cTn id="56" dur="500" fill="hold"/>
                                        <p:tgtEl>
                                          <p:spTgt spid="747631">
                                            <p:txEl>
                                              <p:pRg st="0" end="0"/>
                                            </p:txEl>
                                          </p:spTgt>
                                        </p:tgtEl>
                                        <p:attrNameLst>
                                          <p:attrName>ppt_x</p:attrName>
                                        </p:attrNameLst>
                                      </p:cBhvr>
                                      <p:tavLst>
                                        <p:tav tm="0">
                                          <p:val>
                                            <p:strVal val="0-#ppt_w/2"/>
                                          </p:val>
                                        </p:tav>
                                        <p:tav tm="100000">
                                          <p:val>
                                            <p:strVal val="#ppt_x"/>
                                          </p:val>
                                        </p:tav>
                                      </p:tavLst>
                                    </p:anim>
                                    <p:anim calcmode="lin" valueType="num">
                                      <p:cBhvr additive="base">
                                        <p:cTn id="57" dur="500" fill="hold"/>
                                        <p:tgtEl>
                                          <p:spTgt spid="747631">
                                            <p:txEl>
                                              <p:pRg st="0" end="0"/>
                                            </p:txEl>
                                          </p:spTgt>
                                        </p:tgtEl>
                                        <p:attrNameLst>
                                          <p:attrName>ppt_y</p:attrName>
                                        </p:attrNameLst>
                                      </p:cBhvr>
                                      <p:tavLst>
                                        <p:tav tm="0">
                                          <p:val>
                                            <p:strVal val="#ppt_y"/>
                                          </p:val>
                                        </p:tav>
                                        <p:tav tm="100000">
                                          <p:val>
                                            <p:strVal val="#ppt_y"/>
                                          </p:val>
                                        </p:tav>
                                      </p:tavLst>
                                    </p:anim>
                                  </p:childTnLst>
                                </p:cTn>
                              </p:par>
                            </p:childTnLst>
                          </p:cTn>
                        </p:par>
                        <p:par>
                          <p:cTn id="58" fill="hold" nodeType="afterGroup">
                            <p:stCondLst>
                              <p:cond delay="500"/>
                            </p:stCondLst>
                            <p:childTnLst>
                              <p:par>
                                <p:cTn id="59" presetID="22" presetClass="entr" presetSubtype="8" fill="hold" nodeType="afterEffect">
                                  <p:stCondLst>
                                    <p:cond delay="0"/>
                                  </p:stCondLst>
                                  <p:childTnLst>
                                    <p:set>
                                      <p:cBhvr>
                                        <p:cTn id="60" dur="1" fill="hold">
                                          <p:stCondLst>
                                            <p:cond delay="0"/>
                                          </p:stCondLst>
                                        </p:cTn>
                                        <p:tgtEl>
                                          <p:spTgt spid="747765"/>
                                        </p:tgtEl>
                                        <p:attrNameLst>
                                          <p:attrName>style.visibility</p:attrName>
                                        </p:attrNameLst>
                                      </p:cBhvr>
                                      <p:to>
                                        <p:strVal val="visible"/>
                                      </p:to>
                                    </p:set>
                                    <p:animEffect transition="in" filter="wipe(left)">
                                      <p:cBhvr>
                                        <p:cTn id="61" dur="500"/>
                                        <p:tgtEl>
                                          <p:spTgt spid="747765"/>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8" fill="hold" nodeType="clickEffect">
                                  <p:stCondLst>
                                    <p:cond delay="0"/>
                                  </p:stCondLst>
                                  <p:childTnLst>
                                    <p:set>
                                      <p:cBhvr>
                                        <p:cTn id="65" dur="1" fill="hold">
                                          <p:stCondLst>
                                            <p:cond delay="0"/>
                                          </p:stCondLst>
                                        </p:cTn>
                                        <p:tgtEl>
                                          <p:spTgt spid="747766"/>
                                        </p:tgtEl>
                                        <p:attrNameLst>
                                          <p:attrName>style.visibility</p:attrName>
                                        </p:attrNameLst>
                                      </p:cBhvr>
                                      <p:to>
                                        <p:strVal val="visible"/>
                                      </p:to>
                                    </p:set>
                                    <p:animEffect transition="in" filter="wipe(left)">
                                      <p:cBhvr>
                                        <p:cTn id="66" dur="500"/>
                                        <p:tgtEl>
                                          <p:spTgt spid="747766"/>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8" fill="hold" grpId="0" nodeType="clickEffect">
                                  <p:stCondLst>
                                    <p:cond delay="0"/>
                                  </p:stCondLst>
                                  <p:childTnLst>
                                    <p:set>
                                      <p:cBhvr>
                                        <p:cTn id="70" dur="1" fill="hold">
                                          <p:stCondLst>
                                            <p:cond delay="0"/>
                                          </p:stCondLst>
                                        </p:cTn>
                                        <p:tgtEl>
                                          <p:spTgt spid="747631">
                                            <p:txEl>
                                              <p:pRg st="1" end="1"/>
                                            </p:txEl>
                                          </p:spTgt>
                                        </p:tgtEl>
                                        <p:attrNameLst>
                                          <p:attrName>style.visibility</p:attrName>
                                        </p:attrNameLst>
                                      </p:cBhvr>
                                      <p:to>
                                        <p:strVal val="visible"/>
                                      </p:to>
                                    </p:set>
                                    <p:anim calcmode="lin" valueType="num">
                                      <p:cBhvr additive="base">
                                        <p:cTn id="71" dur="500" fill="hold"/>
                                        <p:tgtEl>
                                          <p:spTgt spid="747631">
                                            <p:txEl>
                                              <p:pRg st="1" end="1"/>
                                            </p:txEl>
                                          </p:spTgt>
                                        </p:tgtEl>
                                        <p:attrNameLst>
                                          <p:attrName>ppt_x</p:attrName>
                                        </p:attrNameLst>
                                      </p:cBhvr>
                                      <p:tavLst>
                                        <p:tav tm="0">
                                          <p:val>
                                            <p:strVal val="0-#ppt_w/2"/>
                                          </p:val>
                                        </p:tav>
                                        <p:tav tm="100000">
                                          <p:val>
                                            <p:strVal val="#ppt_x"/>
                                          </p:val>
                                        </p:tav>
                                      </p:tavLst>
                                    </p:anim>
                                    <p:anim calcmode="lin" valueType="num">
                                      <p:cBhvr additive="base">
                                        <p:cTn id="72" dur="500" fill="hold"/>
                                        <p:tgtEl>
                                          <p:spTgt spid="7476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8" fill="hold" nodeType="clickEffect">
                                  <p:stCondLst>
                                    <p:cond delay="0"/>
                                  </p:stCondLst>
                                  <p:childTnLst>
                                    <p:set>
                                      <p:cBhvr>
                                        <p:cTn id="76" dur="1" fill="hold">
                                          <p:stCondLst>
                                            <p:cond delay="0"/>
                                          </p:stCondLst>
                                        </p:cTn>
                                        <p:tgtEl>
                                          <p:spTgt spid="747767"/>
                                        </p:tgtEl>
                                        <p:attrNameLst>
                                          <p:attrName>style.visibility</p:attrName>
                                        </p:attrNameLst>
                                      </p:cBhvr>
                                      <p:to>
                                        <p:strVal val="visible"/>
                                      </p:to>
                                    </p:set>
                                    <p:animEffect transition="in" filter="wipe(left)">
                                      <p:cBhvr>
                                        <p:cTn id="77" dur="500"/>
                                        <p:tgtEl>
                                          <p:spTgt spid="747767"/>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 presetClass="entr" presetSubtype="8" fill="hold" grpId="0" nodeType="clickEffect">
                                  <p:stCondLst>
                                    <p:cond delay="0"/>
                                  </p:stCondLst>
                                  <p:childTnLst>
                                    <p:set>
                                      <p:cBhvr>
                                        <p:cTn id="81" dur="1" fill="hold">
                                          <p:stCondLst>
                                            <p:cond delay="0"/>
                                          </p:stCondLst>
                                        </p:cTn>
                                        <p:tgtEl>
                                          <p:spTgt spid="747768">
                                            <p:txEl>
                                              <p:pRg st="0" end="0"/>
                                            </p:txEl>
                                          </p:spTgt>
                                        </p:tgtEl>
                                        <p:attrNameLst>
                                          <p:attrName>style.visibility</p:attrName>
                                        </p:attrNameLst>
                                      </p:cBhvr>
                                      <p:to>
                                        <p:strVal val="visible"/>
                                      </p:to>
                                    </p:set>
                                    <p:anim calcmode="lin" valueType="num">
                                      <p:cBhvr additive="base">
                                        <p:cTn id="82" dur="500" fill="hold"/>
                                        <p:tgtEl>
                                          <p:spTgt spid="747768">
                                            <p:txEl>
                                              <p:pRg st="0" end="0"/>
                                            </p:txEl>
                                          </p:spTgt>
                                        </p:tgtEl>
                                        <p:attrNameLst>
                                          <p:attrName>ppt_x</p:attrName>
                                        </p:attrNameLst>
                                      </p:cBhvr>
                                      <p:tavLst>
                                        <p:tav tm="0">
                                          <p:val>
                                            <p:strVal val="0-#ppt_w/2"/>
                                          </p:val>
                                        </p:tav>
                                        <p:tav tm="100000">
                                          <p:val>
                                            <p:strVal val="#ppt_x"/>
                                          </p:val>
                                        </p:tav>
                                      </p:tavLst>
                                    </p:anim>
                                    <p:anim calcmode="lin" valueType="num">
                                      <p:cBhvr additive="base">
                                        <p:cTn id="83" dur="500" fill="hold"/>
                                        <p:tgtEl>
                                          <p:spTgt spid="74776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84" fill="hold" nodeType="clickPar">
                      <p:stCondLst>
                        <p:cond delay="indefinite"/>
                      </p:stCondLst>
                      <p:childTnLst>
                        <p:par>
                          <p:cTn id="85" fill="hold" nodeType="withGroup">
                            <p:stCondLst>
                              <p:cond delay="0"/>
                            </p:stCondLst>
                            <p:childTnLst>
                              <p:par>
                                <p:cTn id="86" presetID="2" presetClass="entr" presetSubtype="8" fill="hold" grpId="0" nodeType="clickEffect">
                                  <p:stCondLst>
                                    <p:cond delay="0"/>
                                  </p:stCondLst>
                                  <p:childTnLst>
                                    <p:set>
                                      <p:cBhvr>
                                        <p:cTn id="87" dur="1" fill="hold">
                                          <p:stCondLst>
                                            <p:cond delay="0"/>
                                          </p:stCondLst>
                                        </p:cTn>
                                        <p:tgtEl>
                                          <p:spTgt spid="747768">
                                            <p:txEl>
                                              <p:pRg st="1" end="1"/>
                                            </p:txEl>
                                          </p:spTgt>
                                        </p:tgtEl>
                                        <p:attrNameLst>
                                          <p:attrName>style.visibility</p:attrName>
                                        </p:attrNameLst>
                                      </p:cBhvr>
                                      <p:to>
                                        <p:strVal val="visible"/>
                                      </p:to>
                                    </p:set>
                                    <p:anim calcmode="lin" valueType="num">
                                      <p:cBhvr additive="base">
                                        <p:cTn id="88" dur="500" fill="hold"/>
                                        <p:tgtEl>
                                          <p:spTgt spid="747768">
                                            <p:txEl>
                                              <p:pRg st="1" end="1"/>
                                            </p:txEl>
                                          </p:spTgt>
                                        </p:tgtEl>
                                        <p:attrNameLst>
                                          <p:attrName>ppt_x</p:attrName>
                                        </p:attrNameLst>
                                      </p:cBhvr>
                                      <p:tavLst>
                                        <p:tav tm="0">
                                          <p:val>
                                            <p:strVal val="0-#ppt_w/2"/>
                                          </p:val>
                                        </p:tav>
                                        <p:tav tm="100000">
                                          <p:val>
                                            <p:strVal val="#ppt_x"/>
                                          </p:val>
                                        </p:tav>
                                      </p:tavLst>
                                    </p:anim>
                                    <p:anim calcmode="lin" valueType="num">
                                      <p:cBhvr additive="base">
                                        <p:cTn id="89" dur="500" fill="hold"/>
                                        <p:tgtEl>
                                          <p:spTgt spid="747768">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625" grpId="0" build="p"/>
      <p:bldP spid="747631" grpId="0" build="p"/>
      <p:bldP spid="747752" grpId="0" animBg="1"/>
      <p:bldP spid="747755" grpId="0" animBg="1"/>
      <p:bldP spid="747756" grpId="0" animBg="1"/>
      <p:bldP spid="747757" grpId="0" animBg="1"/>
      <p:bldP spid="747762" grpId="0" animBg="1"/>
      <p:bldP spid="747763" grpId="0"/>
      <p:bldP spid="747768"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99"/>
          <p:cNvSpPr txBox="1">
            <a:spLocks noChangeArrowheads="1"/>
          </p:cNvSpPr>
          <p:nvPr/>
        </p:nvSpPr>
        <p:spPr bwMode="auto">
          <a:xfrm>
            <a:off x="152400" y="0"/>
            <a:ext cx="899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algn="ctr"/>
            <a:r>
              <a:rPr lang="en-US" sz="4400">
                <a:solidFill>
                  <a:schemeClr val="tx1"/>
                </a:solidFill>
              </a:rPr>
              <a:t>Magnetic Flux</a:t>
            </a:r>
          </a:p>
        </p:txBody>
      </p:sp>
      <p:sp>
        <p:nvSpPr>
          <p:cNvPr id="749668" name="Text Box 100"/>
          <p:cNvSpPr txBox="1">
            <a:spLocks noChangeArrowheads="1"/>
          </p:cNvSpPr>
          <p:nvPr/>
        </p:nvSpPr>
        <p:spPr bwMode="auto">
          <a:xfrm>
            <a:off x="0" y="762000"/>
            <a:ext cx="6324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a:solidFill>
                  <a:srgbClr val="FF0000"/>
                </a:solidFill>
              </a:rPr>
              <a:t>Magnetic flux is defined exactly the same way for magnetism as it was for electricity</a:t>
            </a:r>
          </a:p>
        </p:txBody>
      </p:sp>
      <p:graphicFrame>
        <p:nvGraphicFramePr>
          <p:cNvPr id="749803" name="Object 235"/>
          <p:cNvGraphicFramePr>
            <a:graphicFrameLocks noChangeAspect="1"/>
          </p:cNvGraphicFramePr>
          <p:nvPr/>
        </p:nvGraphicFramePr>
        <p:xfrm>
          <a:off x="6477000" y="914400"/>
          <a:ext cx="2243138" cy="614363"/>
        </p:xfrm>
        <a:graphic>
          <a:graphicData uri="http://schemas.openxmlformats.org/presentationml/2006/ole">
            <mc:AlternateContent xmlns:mc="http://schemas.openxmlformats.org/markup-compatibility/2006">
              <mc:Choice xmlns:v="urn:schemas-microsoft-com:vml" Requires="v">
                <p:oleObj name="Equation" r:id="rId2" imgW="914400" imgH="279400" progId="Equation.DSMT4">
                  <p:embed/>
                </p:oleObj>
              </mc:Choice>
              <mc:Fallback>
                <p:oleObj name="Equation" r:id="rId2" imgW="914400" imgH="279400" progId="Equation.DSMT4">
                  <p:embed/>
                  <p:pic>
                    <p:nvPicPr>
                      <p:cNvPr id="0" name="Object 23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914400"/>
                        <a:ext cx="2243138" cy="614363"/>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49806" name="Text Box 238"/>
          <p:cNvSpPr txBox="1">
            <a:spLocks noChangeArrowheads="1"/>
          </p:cNvSpPr>
          <p:nvPr/>
        </p:nvSpPr>
        <p:spPr bwMode="auto">
          <a:xfrm>
            <a:off x="0" y="1708150"/>
            <a:ext cx="6172200" cy="1917700"/>
          </a:xfrm>
          <a:prstGeom prst="rect">
            <a:avLst/>
          </a:prstGeom>
          <a:solidFill>
            <a:schemeClr val="bg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algn="ctr"/>
            <a:r>
              <a:rPr lang="en-US" sz="2400" b="1">
                <a:sym typeface="Symbol" pitchFamily="18" charset="2"/>
              </a:rPr>
              <a:t>A cylindrical solenoid of radius 10 cm has length 50 cm and has 1000 turns of wire going around it.  What is the magnetic field inside it, and the magnetic flux through it, when a current of 2.00 A is passing through the wire? </a:t>
            </a:r>
          </a:p>
        </p:txBody>
      </p:sp>
      <p:sp>
        <p:nvSpPr>
          <p:cNvPr id="749807" name="AutoShape 239"/>
          <p:cNvSpPr>
            <a:spLocks noChangeArrowheads="1"/>
          </p:cNvSpPr>
          <p:nvPr/>
        </p:nvSpPr>
        <p:spPr bwMode="auto">
          <a:xfrm>
            <a:off x="7315200" y="4114800"/>
            <a:ext cx="1447800" cy="2514600"/>
          </a:xfrm>
          <a:prstGeom prst="can">
            <a:avLst>
              <a:gd name="adj" fmla="val 36401"/>
            </a:avLst>
          </a:prstGeom>
          <a:gradFill rotWithShape="1">
            <a:gsLst>
              <a:gs pos="0">
                <a:schemeClr val="hlink">
                  <a:gamma/>
                  <a:shade val="46275"/>
                  <a:invGamma/>
                </a:schemeClr>
              </a:gs>
              <a:gs pos="50000">
                <a:schemeClr val="hlink"/>
              </a:gs>
              <a:gs pos="100000">
                <a:schemeClr val="hlink">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749808" name="Oval 240"/>
          <p:cNvSpPr>
            <a:spLocks noChangeArrowheads="1"/>
          </p:cNvSpPr>
          <p:nvPr/>
        </p:nvSpPr>
        <p:spPr bwMode="auto">
          <a:xfrm>
            <a:off x="7239000" y="4191000"/>
            <a:ext cx="1600200" cy="609600"/>
          </a:xfrm>
          <a:prstGeom prst="ellipse">
            <a:avLst/>
          </a:prstGeom>
          <a:solidFill>
            <a:srgbClr val="FF0000"/>
          </a:solidFill>
          <a:ln>
            <a:noFill/>
          </a:ln>
          <a:effectLst/>
          <a:extLst>
            <a:ext uri="{91240B29-F687-4F45-9708-019B960494DF}">
              <a14:hiddenLine xmlns:a14="http://schemas.microsoft.com/office/drawing/2010/main" w="2857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9805" name="AutoShape 237"/>
          <p:cNvSpPr>
            <a:spLocks noChangeArrowheads="1"/>
          </p:cNvSpPr>
          <p:nvPr/>
        </p:nvSpPr>
        <p:spPr bwMode="auto">
          <a:xfrm>
            <a:off x="7315200" y="2209800"/>
            <a:ext cx="1447800" cy="2514600"/>
          </a:xfrm>
          <a:prstGeom prst="can">
            <a:avLst>
              <a:gd name="adj" fmla="val 36401"/>
            </a:avLst>
          </a:prstGeom>
          <a:gradFill rotWithShape="1">
            <a:gsLst>
              <a:gs pos="0">
                <a:schemeClr val="hlink">
                  <a:gamma/>
                  <a:shade val="46275"/>
                  <a:invGamma/>
                </a:schemeClr>
              </a:gs>
              <a:gs pos="50000">
                <a:schemeClr val="hlink"/>
              </a:gs>
              <a:gs pos="100000">
                <a:schemeClr val="hlink">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grpSp>
        <p:nvGrpSpPr>
          <p:cNvPr id="749827" name="Group 259"/>
          <p:cNvGrpSpPr>
            <a:grpSpLocks/>
          </p:cNvGrpSpPr>
          <p:nvPr/>
        </p:nvGrpSpPr>
        <p:grpSpPr bwMode="auto">
          <a:xfrm>
            <a:off x="7315200" y="2724150"/>
            <a:ext cx="1449388" cy="3676650"/>
            <a:chOff x="4608" y="1716"/>
            <a:chExt cx="913" cy="2316"/>
          </a:xfrm>
        </p:grpSpPr>
        <p:sp>
          <p:nvSpPr>
            <p:cNvPr id="40978" name="Arc 241"/>
            <p:cNvSpPr>
              <a:spLocks/>
            </p:cNvSpPr>
            <p:nvPr/>
          </p:nvSpPr>
          <p:spPr bwMode="auto">
            <a:xfrm flipV="1">
              <a:off x="4608" y="3876"/>
              <a:ext cx="913" cy="156"/>
            </a:xfrm>
            <a:custGeom>
              <a:avLst/>
              <a:gdLst>
                <a:gd name="T0" fmla="*/ 0 w 43200"/>
                <a:gd name="T1" fmla="*/ 0 h 23312"/>
                <a:gd name="T2" fmla="*/ 0 w 43200"/>
                <a:gd name="T3" fmla="*/ 0 h 23312"/>
                <a:gd name="T4" fmla="*/ 0 w 43200"/>
                <a:gd name="T5" fmla="*/ 0 h 23312"/>
                <a:gd name="T6" fmla="*/ 0 60000 65536"/>
                <a:gd name="T7" fmla="*/ 0 60000 65536"/>
                <a:gd name="T8" fmla="*/ 0 60000 65536"/>
              </a:gdLst>
              <a:ahLst/>
              <a:cxnLst>
                <a:cxn ang="T6">
                  <a:pos x="T0" y="T1"/>
                </a:cxn>
                <a:cxn ang="T7">
                  <a:pos x="T2" y="T3"/>
                </a:cxn>
                <a:cxn ang="T8">
                  <a:pos x="T4" y="T5"/>
                </a:cxn>
              </a:cxnLst>
              <a:rect l="0" t="0" r="r" b="b"/>
              <a:pathLst>
                <a:path w="43200" h="23312" fill="none" extrusionOk="0">
                  <a:moveTo>
                    <a:pt x="67" y="23312"/>
                  </a:moveTo>
                  <a:cubicBezTo>
                    <a:pt x="22" y="22742"/>
                    <a:pt x="0" y="22171"/>
                    <a:pt x="0" y="21600"/>
                  </a:cubicBezTo>
                  <a:cubicBezTo>
                    <a:pt x="0" y="9670"/>
                    <a:pt x="9670" y="0"/>
                    <a:pt x="21600" y="0"/>
                  </a:cubicBezTo>
                  <a:cubicBezTo>
                    <a:pt x="33529" y="-1"/>
                    <a:pt x="43199" y="9670"/>
                    <a:pt x="43200" y="21599"/>
                  </a:cubicBezTo>
                </a:path>
                <a:path w="43200" h="23312" stroke="0" extrusionOk="0">
                  <a:moveTo>
                    <a:pt x="67" y="23312"/>
                  </a:moveTo>
                  <a:cubicBezTo>
                    <a:pt x="22" y="22742"/>
                    <a:pt x="0" y="22171"/>
                    <a:pt x="0" y="21600"/>
                  </a:cubicBezTo>
                  <a:cubicBezTo>
                    <a:pt x="0" y="9670"/>
                    <a:pt x="9670" y="0"/>
                    <a:pt x="21600" y="0"/>
                  </a:cubicBezTo>
                  <a:cubicBezTo>
                    <a:pt x="33529" y="-1"/>
                    <a:pt x="43199" y="9670"/>
                    <a:pt x="43200" y="21599"/>
                  </a:cubicBezTo>
                  <a:lnTo>
                    <a:pt x="21600" y="21600"/>
                  </a:lnTo>
                  <a:lnTo>
                    <a:pt x="67" y="23312"/>
                  </a:lnTo>
                  <a:close/>
                </a:path>
              </a:pathLst>
            </a:custGeom>
            <a:noFill/>
            <a:ln w="28575">
              <a:solidFill>
                <a:srgbClr val="9966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79" name="Arc 242"/>
            <p:cNvSpPr>
              <a:spLocks/>
            </p:cNvSpPr>
            <p:nvPr/>
          </p:nvSpPr>
          <p:spPr bwMode="auto">
            <a:xfrm flipV="1">
              <a:off x="4608" y="3744"/>
              <a:ext cx="913" cy="156"/>
            </a:xfrm>
            <a:custGeom>
              <a:avLst/>
              <a:gdLst>
                <a:gd name="T0" fmla="*/ 0 w 43200"/>
                <a:gd name="T1" fmla="*/ 0 h 23312"/>
                <a:gd name="T2" fmla="*/ 0 w 43200"/>
                <a:gd name="T3" fmla="*/ 0 h 23312"/>
                <a:gd name="T4" fmla="*/ 0 w 43200"/>
                <a:gd name="T5" fmla="*/ 0 h 23312"/>
                <a:gd name="T6" fmla="*/ 0 60000 65536"/>
                <a:gd name="T7" fmla="*/ 0 60000 65536"/>
                <a:gd name="T8" fmla="*/ 0 60000 65536"/>
              </a:gdLst>
              <a:ahLst/>
              <a:cxnLst>
                <a:cxn ang="T6">
                  <a:pos x="T0" y="T1"/>
                </a:cxn>
                <a:cxn ang="T7">
                  <a:pos x="T2" y="T3"/>
                </a:cxn>
                <a:cxn ang="T8">
                  <a:pos x="T4" y="T5"/>
                </a:cxn>
              </a:cxnLst>
              <a:rect l="0" t="0" r="r" b="b"/>
              <a:pathLst>
                <a:path w="43200" h="23312" fill="none" extrusionOk="0">
                  <a:moveTo>
                    <a:pt x="67" y="23312"/>
                  </a:moveTo>
                  <a:cubicBezTo>
                    <a:pt x="22" y="22742"/>
                    <a:pt x="0" y="22171"/>
                    <a:pt x="0" y="21600"/>
                  </a:cubicBezTo>
                  <a:cubicBezTo>
                    <a:pt x="0" y="9670"/>
                    <a:pt x="9670" y="0"/>
                    <a:pt x="21600" y="0"/>
                  </a:cubicBezTo>
                  <a:cubicBezTo>
                    <a:pt x="33529" y="-1"/>
                    <a:pt x="43199" y="9670"/>
                    <a:pt x="43200" y="21599"/>
                  </a:cubicBezTo>
                </a:path>
                <a:path w="43200" h="23312" stroke="0" extrusionOk="0">
                  <a:moveTo>
                    <a:pt x="67" y="23312"/>
                  </a:moveTo>
                  <a:cubicBezTo>
                    <a:pt x="22" y="22742"/>
                    <a:pt x="0" y="22171"/>
                    <a:pt x="0" y="21600"/>
                  </a:cubicBezTo>
                  <a:cubicBezTo>
                    <a:pt x="0" y="9670"/>
                    <a:pt x="9670" y="0"/>
                    <a:pt x="21600" y="0"/>
                  </a:cubicBezTo>
                  <a:cubicBezTo>
                    <a:pt x="33529" y="-1"/>
                    <a:pt x="43199" y="9670"/>
                    <a:pt x="43200" y="21599"/>
                  </a:cubicBezTo>
                  <a:lnTo>
                    <a:pt x="21600" y="21600"/>
                  </a:lnTo>
                  <a:lnTo>
                    <a:pt x="67" y="23312"/>
                  </a:lnTo>
                  <a:close/>
                </a:path>
              </a:pathLst>
            </a:custGeom>
            <a:noFill/>
            <a:ln w="28575">
              <a:solidFill>
                <a:srgbClr val="9966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80" name="Arc 243"/>
            <p:cNvSpPr>
              <a:spLocks/>
            </p:cNvSpPr>
            <p:nvPr/>
          </p:nvSpPr>
          <p:spPr bwMode="auto">
            <a:xfrm flipV="1">
              <a:off x="4608" y="3600"/>
              <a:ext cx="913" cy="156"/>
            </a:xfrm>
            <a:custGeom>
              <a:avLst/>
              <a:gdLst>
                <a:gd name="T0" fmla="*/ 0 w 43200"/>
                <a:gd name="T1" fmla="*/ 0 h 23312"/>
                <a:gd name="T2" fmla="*/ 0 w 43200"/>
                <a:gd name="T3" fmla="*/ 0 h 23312"/>
                <a:gd name="T4" fmla="*/ 0 w 43200"/>
                <a:gd name="T5" fmla="*/ 0 h 23312"/>
                <a:gd name="T6" fmla="*/ 0 60000 65536"/>
                <a:gd name="T7" fmla="*/ 0 60000 65536"/>
                <a:gd name="T8" fmla="*/ 0 60000 65536"/>
              </a:gdLst>
              <a:ahLst/>
              <a:cxnLst>
                <a:cxn ang="T6">
                  <a:pos x="T0" y="T1"/>
                </a:cxn>
                <a:cxn ang="T7">
                  <a:pos x="T2" y="T3"/>
                </a:cxn>
                <a:cxn ang="T8">
                  <a:pos x="T4" y="T5"/>
                </a:cxn>
              </a:cxnLst>
              <a:rect l="0" t="0" r="r" b="b"/>
              <a:pathLst>
                <a:path w="43200" h="23312" fill="none" extrusionOk="0">
                  <a:moveTo>
                    <a:pt x="67" y="23312"/>
                  </a:moveTo>
                  <a:cubicBezTo>
                    <a:pt x="22" y="22742"/>
                    <a:pt x="0" y="22171"/>
                    <a:pt x="0" y="21600"/>
                  </a:cubicBezTo>
                  <a:cubicBezTo>
                    <a:pt x="0" y="9670"/>
                    <a:pt x="9670" y="0"/>
                    <a:pt x="21600" y="0"/>
                  </a:cubicBezTo>
                  <a:cubicBezTo>
                    <a:pt x="33529" y="-1"/>
                    <a:pt x="43199" y="9670"/>
                    <a:pt x="43200" y="21599"/>
                  </a:cubicBezTo>
                </a:path>
                <a:path w="43200" h="23312" stroke="0" extrusionOk="0">
                  <a:moveTo>
                    <a:pt x="67" y="23312"/>
                  </a:moveTo>
                  <a:cubicBezTo>
                    <a:pt x="22" y="22742"/>
                    <a:pt x="0" y="22171"/>
                    <a:pt x="0" y="21600"/>
                  </a:cubicBezTo>
                  <a:cubicBezTo>
                    <a:pt x="0" y="9670"/>
                    <a:pt x="9670" y="0"/>
                    <a:pt x="21600" y="0"/>
                  </a:cubicBezTo>
                  <a:cubicBezTo>
                    <a:pt x="33529" y="-1"/>
                    <a:pt x="43199" y="9670"/>
                    <a:pt x="43200" y="21599"/>
                  </a:cubicBezTo>
                  <a:lnTo>
                    <a:pt x="21600" y="21600"/>
                  </a:lnTo>
                  <a:lnTo>
                    <a:pt x="67" y="23312"/>
                  </a:lnTo>
                  <a:close/>
                </a:path>
              </a:pathLst>
            </a:custGeom>
            <a:noFill/>
            <a:ln w="28575">
              <a:solidFill>
                <a:srgbClr val="9966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81" name="Arc 244"/>
            <p:cNvSpPr>
              <a:spLocks/>
            </p:cNvSpPr>
            <p:nvPr/>
          </p:nvSpPr>
          <p:spPr bwMode="auto">
            <a:xfrm flipV="1">
              <a:off x="4608" y="3444"/>
              <a:ext cx="913" cy="156"/>
            </a:xfrm>
            <a:custGeom>
              <a:avLst/>
              <a:gdLst>
                <a:gd name="T0" fmla="*/ 0 w 43200"/>
                <a:gd name="T1" fmla="*/ 0 h 23312"/>
                <a:gd name="T2" fmla="*/ 0 w 43200"/>
                <a:gd name="T3" fmla="*/ 0 h 23312"/>
                <a:gd name="T4" fmla="*/ 0 w 43200"/>
                <a:gd name="T5" fmla="*/ 0 h 23312"/>
                <a:gd name="T6" fmla="*/ 0 60000 65536"/>
                <a:gd name="T7" fmla="*/ 0 60000 65536"/>
                <a:gd name="T8" fmla="*/ 0 60000 65536"/>
              </a:gdLst>
              <a:ahLst/>
              <a:cxnLst>
                <a:cxn ang="T6">
                  <a:pos x="T0" y="T1"/>
                </a:cxn>
                <a:cxn ang="T7">
                  <a:pos x="T2" y="T3"/>
                </a:cxn>
                <a:cxn ang="T8">
                  <a:pos x="T4" y="T5"/>
                </a:cxn>
              </a:cxnLst>
              <a:rect l="0" t="0" r="r" b="b"/>
              <a:pathLst>
                <a:path w="43200" h="23312" fill="none" extrusionOk="0">
                  <a:moveTo>
                    <a:pt x="67" y="23312"/>
                  </a:moveTo>
                  <a:cubicBezTo>
                    <a:pt x="22" y="22742"/>
                    <a:pt x="0" y="22171"/>
                    <a:pt x="0" y="21600"/>
                  </a:cubicBezTo>
                  <a:cubicBezTo>
                    <a:pt x="0" y="9670"/>
                    <a:pt x="9670" y="0"/>
                    <a:pt x="21600" y="0"/>
                  </a:cubicBezTo>
                  <a:cubicBezTo>
                    <a:pt x="33529" y="-1"/>
                    <a:pt x="43199" y="9670"/>
                    <a:pt x="43200" y="21599"/>
                  </a:cubicBezTo>
                </a:path>
                <a:path w="43200" h="23312" stroke="0" extrusionOk="0">
                  <a:moveTo>
                    <a:pt x="67" y="23312"/>
                  </a:moveTo>
                  <a:cubicBezTo>
                    <a:pt x="22" y="22742"/>
                    <a:pt x="0" y="22171"/>
                    <a:pt x="0" y="21600"/>
                  </a:cubicBezTo>
                  <a:cubicBezTo>
                    <a:pt x="0" y="9670"/>
                    <a:pt x="9670" y="0"/>
                    <a:pt x="21600" y="0"/>
                  </a:cubicBezTo>
                  <a:cubicBezTo>
                    <a:pt x="33529" y="-1"/>
                    <a:pt x="43199" y="9670"/>
                    <a:pt x="43200" y="21599"/>
                  </a:cubicBezTo>
                  <a:lnTo>
                    <a:pt x="21600" y="21600"/>
                  </a:lnTo>
                  <a:lnTo>
                    <a:pt x="67" y="23312"/>
                  </a:lnTo>
                  <a:close/>
                </a:path>
              </a:pathLst>
            </a:custGeom>
            <a:noFill/>
            <a:ln w="28575">
              <a:solidFill>
                <a:srgbClr val="9966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82" name="Arc 245"/>
            <p:cNvSpPr>
              <a:spLocks/>
            </p:cNvSpPr>
            <p:nvPr/>
          </p:nvSpPr>
          <p:spPr bwMode="auto">
            <a:xfrm flipV="1">
              <a:off x="4608" y="3312"/>
              <a:ext cx="913" cy="156"/>
            </a:xfrm>
            <a:custGeom>
              <a:avLst/>
              <a:gdLst>
                <a:gd name="T0" fmla="*/ 0 w 43200"/>
                <a:gd name="T1" fmla="*/ 0 h 23312"/>
                <a:gd name="T2" fmla="*/ 0 w 43200"/>
                <a:gd name="T3" fmla="*/ 0 h 23312"/>
                <a:gd name="T4" fmla="*/ 0 w 43200"/>
                <a:gd name="T5" fmla="*/ 0 h 23312"/>
                <a:gd name="T6" fmla="*/ 0 60000 65536"/>
                <a:gd name="T7" fmla="*/ 0 60000 65536"/>
                <a:gd name="T8" fmla="*/ 0 60000 65536"/>
              </a:gdLst>
              <a:ahLst/>
              <a:cxnLst>
                <a:cxn ang="T6">
                  <a:pos x="T0" y="T1"/>
                </a:cxn>
                <a:cxn ang="T7">
                  <a:pos x="T2" y="T3"/>
                </a:cxn>
                <a:cxn ang="T8">
                  <a:pos x="T4" y="T5"/>
                </a:cxn>
              </a:cxnLst>
              <a:rect l="0" t="0" r="r" b="b"/>
              <a:pathLst>
                <a:path w="43200" h="23312" fill="none" extrusionOk="0">
                  <a:moveTo>
                    <a:pt x="67" y="23312"/>
                  </a:moveTo>
                  <a:cubicBezTo>
                    <a:pt x="22" y="22742"/>
                    <a:pt x="0" y="22171"/>
                    <a:pt x="0" y="21600"/>
                  </a:cubicBezTo>
                  <a:cubicBezTo>
                    <a:pt x="0" y="9670"/>
                    <a:pt x="9670" y="0"/>
                    <a:pt x="21600" y="0"/>
                  </a:cubicBezTo>
                  <a:cubicBezTo>
                    <a:pt x="33529" y="-1"/>
                    <a:pt x="43199" y="9670"/>
                    <a:pt x="43200" y="21599"/>
                  </a:cubicBezTo>
                </a:path>
                <a:path w="43200" h="23312" stroke="0" extrusionOk="0">
                  <a:moveTo>
                    <a:pt x="67" y="23312"/>
                  </a:moveTo>
                  <a:cubicBezTo>
                    <a:pt x="22" y="22742"/>
                    <a:pt x="0" y="22171"/>
                    <a:pt x="0" y="21600"/>
                  </a:cubicBezTo>
                  <a:cubicBezTo>
                    <a:pt x="0" y="9670"/>
                    <a:pt x="9670" y="0"/>
                    <a:pt x="21600" y="0"/>
                  </a:cubicBezTo>
                  <a:cubicBezTo>
                    <a:pt x="33529" y="-1"/>
                    <a:pt x="43199" y="9670"/>
                    <a:pt x="43200" y="21599"/>
                  </a:cubicBezTo>
                  <a:lnTo>
                    <a:pt x="21600" y="21600"/>
                  </a:lnTo>
                  <a:lnTo>
                    <a:pt x="67" y="23312"/>
                  </a:lnTo>
                  <a:close/>
                </a:path>
              </a:pathLst>
            </a:custGeom>
            <a:noFill/>
            <a:ln w="28575">
              <a:solidFill>
                <a:srgbClr val="9966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83" name="Arc 246"/>
            <p:cNvSpPr>
              <a:spLocks/>
            </p:cNvSpPr>
            <p:nvPr/>
          </p:nvSpPr>
          <p:spPr bwMode="auto">
            <a:xfrm flipV="1">
              <a:off x="4608" y="3168"/>
              <a:ext cx="913" cy="156"/>
            </a:xfrm>
            <a:custGeom>
              <a:avLst/>
              <a:gdLst>
                <a:gd name="T0" fmla="*/ 0 w 43200"/>
                <a:gd name="T1" fmla="*/ 0 h 23312"/>
                <a:gd name="T2" fmla="*/ 0 w 43200"/>
                <a:gd name="T3" fmla="*/ 0 h 23312"/>
                <a:gd name="T4" fmla="*/ 0 w 43200"/>
                <a:gd name="T5" fmla="*/ 0 h 23312"/>
                <a:gd name="T6" fmla="*/ 0 60000 65536"/>
                <a:gd name="T7" fmla="*/ 0 60000 65536"/>
                <a:gd name="T8" fmla="*/ 0 60000 65536"/>
              </a:gdLst>
              <a:ahLst/>
              <a:cxnLst>
                <a:cxn ang="T6">
                  <a:pos x="T0" y="T1"/>
                </a:cxn>
                <a:cxn ang="T7">
                  <a:pos x="T2" y="T3"/>
                </a:cxn>
                <a:cxn ang="T8">
                  <a:pos x="T4" y="T5"/>
                </a:cxn>
              </a:cxnLst>
              <a:rect l="0" t="0" r="r" b="b"/>
              <a:pathLst>
                <a:path w="43200" h="23312" fill="none" extrusionOk="0">
                  <a:moveTo>
                    <a:pt x="67" y="23312"/>
                  </a:moveTo>
                  <a:cubicBezTo>
                    <a:pt x="22" y="22742"/>
                    <a:pt x="0" y="22171"/>
                    <a:pt x="0" y="21600"/>
                  </a:cubicBezTo>
                  <a:cubicBezTo>
                    <a:pt x="0" y="9670"/>
                    <a:pt x="9670" y="0"/>
                    <a:pt x="21600" y="0"/>
                  </a:cubicBezTo>
                  <a:cubicBezTo>
                    <a:pt x="33529" y="-1"/>
                    <a:pt x="43199" y="9670"/>
                    <a:pt x="43200" y="21599"/>
                  </a:cubicBezTo>
                </a:path>
                <a:path w="43200" h="23312" stroke="0" extrusionOk="0">
                  <a:moveTo>
                    <a:pt x="67" y="23312"/>
                  </a:moveTo>
                  <a:cubicBezTo>
                    <a:pt x="22" y="22742"/>
                    <a:pt x="0" y="22171"/>
                    <a:pt x="0" y="21600"/>
                  </a:cubicBezTo>
                  <a:cubicBezTo>
                    <a:pt x="0" y="9670"/>
                    <a:pt x="9670" y="0"/>
                    <a:pt x="21600" y="0"/>
                  </a:cubicBezTo>
                  <a:cubicBezTo>
                    <a:pt x="33529" y="-1"/>
                    <a:pt x="43199" y="9670"/>
                    <a:pt x="43200" y="21599"/>
                  </a:cubicBezTo>
                  <a:lnTo>
                    <a:pt x="21600" y="21600"/>
                  </a:lnTo>
                  <a:lnTo>
                    <a:pt x="67" y="23312"/>
                  </a:lnTo>
                  <a:close/>
                </a:path>
              </a:pathLst>
            </a:custGeom>
            <a:noFill/>
            <a:ln w="28575">
              <a:solidFill>
                <a:srgbClr val="9966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84" name="Arc 247"/>
            <p:cNvSpPr>
              <a:spLocks/>
            </p:cNvSpPr>
            <p:nvPr/>
          </p:nvSpPr>
          <p:spPr bwMode="auto">
            <a:xfrm flipV="1">
              <a:off x="4608" y="3012"/>
              <a:ext cx="913" cy="156"/>
            </a:xfrm>
            <a:custGeom>
              <a:avLst/>
              <a:gdLst>
                <a:gd name="T0" fmla="*/ 0 w 43200"/>
                <a:gd name="T1" fmla="*/ 0 h 23312"/>
                <a:gd name="T2" fmla="*/ 0 w 43200"/>
                <a:gd name="T3" fmla="*/ 0 h 23312"/>
                <a:gd name="T4" fmla="*/ 0 w 43200"/>
                <a:gd name="T5" fmla="*/ 0 h 23312"/>
                <a:gd name="T6" fmla="*/ 0 60000 65536"/>
                <a:gd name="T7" fmla="*/ 0 60000 65536"/>
                <a:gd name="T8" fmla="*/ 0 60000 65536"/>
              </a:gdLst>
              <a:ahLst/>
              <a:cxnLst>
                <a:cxn ang="T6">
                  <a:pos x="T0" y="T1"/>
                </a:cxn>
                <a:cxn ang="T7">
                  <a:pos x="T2" y="T3"/>
                </a:cxn>
                <a:cxn ang="T8">
                  <a:pos x="T4" y="T5"/>
                </a:cxn>
              </a:cxnLst>
              <a:rect l="0" t="0" r="r" b="b"/>
              <a:pathLst>
                <a:path w="43200" h="23312" fill="none" extrusionOk="0">
                  <a:moveTo>
                    <a:pt x="67" y="23312"/>
                  </a:moveTo>
                  <a:cubicBezTo>
                    <a:pt x="22" y="22742"/>
                    <a:pt x="0" y="22171"/>
                    <a:pt x="0" y="21600"/>
                  </a:cubicBezTo>
                  <a:cubicBezTo>
                    <a:pt x="0" y="9670"/>
                    <a:pt x="9670" y="0"/>
                    <a:pt x="21600" y="0"/>
                  </a:cubicBezTo>
                  <a:cubicBezTo>
                    <a:pt x="33529" y="-1"/>
                    <a:pt x="43199" y="9670"/>
                    <a:pt x="43200" y="21599"/>
                  </a:cubicBezTo>
                </a:path>
                <a:path w="43200" h="23312" stroke="0" extrusionOk="0">
                  <a:moveTo>
                    <a:pt x="67" y="23312"/>
                  </a:moveTo>
                  <a:cubicBezTo>
                    <a:pt x="22" y="22742"/>
                    <a:pt x="0" y="22171"/>
                    <a:pt x="0" y="21600"/>
                  </a:cubicBezTo>
                  <a:cubicBezTo>
                    <a:pt x="0" y="9670"/>
                    <a:pt x="9670" y="0"/>
                    <a:pt x="21600" y="0"/>
                  </a:cubicBezTo>
                  <a:cubicBezTo>
                    <a:pt x="33529" y="-1"/>
                    <a:pt x="43199" y="9670"/>
                    <a:pt x="43200" y="21599"/>
                  </a:cubicBezTo>
                  <a:lnTo>
                    <a:pt x="21600" y="21600"/>
                  </a:lnTo>
                  <a:lnTo>
                    <a:pt x="67" y="23312"/>
                  </a:lnTo>
                  <a:close/>
                </a:path>
              </a:pathLst>
            </a:custGeom>
            <a:noFill/>
            <a:ln w="28575">
              <a:solidFill>
                <a:srgbClr val="9966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85" name="Arc 248"/>
            <p:cNvSpPr>
              <a:spLocks/>
            </p:cNvSpPr>
            <p:nvPr/>
          </p:nvSpPr>
          <p:spPr bwMode="auto">
            <a:xfrm flipV="1">
              <a:off x="4608" y="2880"/>
              <a:ext cx="913" cy="156"/>
            </a:xfrm>
            <a:custGeom>
              <a:avLst/>
              <a:gdLst>
                <a:gd name="T0" fmla="*/ 0 w 43200"/>
                <a:gd name="T1" fmla="*/ 0 h 23312"/>
                <a:gd name="T2" fmla="*/ 0 w 43200"/>
                <a:gd name="T3" fmla="*/ 0 h 23312"/>
                <a:gd name="T4" fmla="*/ 0 w 43200"/>
                <a:gd name="T5" fmla="*/ 0 h 23312"/>
                <a:gd name="T6" fmla="*/ 0 60000 65536"/>
                <a:gd name="T7" fmla="*/ 0 60000 65536"/>
                <a:gd name="T8" fmla="*/ 0 60000 65536"/>
              </a:gdLst>
              <a:ahLst/>
              <a:cxnLst>
                <a:cxn ang="T6">
                  <a:pos x="T0" y="T1"/>
                </a:cxn>
                <a:cxn ang="T7">
                  <a:pos x="T2" y="T3"/>
                </a:cxn>
                <a:cxn ang="T8">
                  <a:pos x="T4" y="T5"/>
                </a:cxn>
              </a:cxnLst>
              <a:rect l="0" t="0" r="r" b="b"/>
              <a:pathLst>
                <a:path w="43200" h="23312" fill="none" extrusionOk="0">
                  <a:moveTo>
                    <a:pt x="67" y="23312"/>
                  </a:moveTo>
                  <a:cubicBezTo>
                    <a:pt x="22" y="22742"/>
                    <a:pt x="0" y="22171"/>
                    <a:pt x="0" y="21600"/>
                  </a:cubicBezTo>
                  <a:cubicBezTo>
                    <a:pt x="0" y="9670"/>
                    <a:pt x="9670" y="0"/>
                    <a:pt x="21600" y="0"/>
                  </a:cubicBezTo>
                  <a:cubicBezTo>
                    <a:pt x="33529" y="-1"/>
                    <a:pt x="43199" y="9670"/>
                    <a:pt x="43200" y="21599"/>
                  </a:cubicBezTo>
                </a:path>
                <a:path w="43200" h="23312" stroke="0" extrusionOk="0">
                  <a:moveTo>
                    <a:pt x="67" y="23312"/>
                  </a:moveTo>
                  <a:cubicBezTo>
                    <a:pt x="22" y="22742"/>
                    <a:pt x="0" y="22171"/>
                    <a:pt x="0" y="21600"/>
                  </a:cubicBezTo>
                  <a:cubicBezTo>
                    <a:pt x="0" y="9670"/>
                    <a:pt x="9670" y="0"/>
                    <a:pt x="21600" y="0"/>
                  </a:cubicBezTo>
                  <a:cubicBezTo>
                    <a:pt x="33529" y="-1"/>
                    <a:pt x="43199" y="9670"/>
                    <a:pt x="43200" y="21599"/>
                  </a:cubicBezTo>
                  <a:lnTo>
                    <a:pt x="21600" y="21600"/>
                  </a:lnTo>
                  <a:lnTo>
                    <a:pt x="67" y="23312"/>
                  </a:lnTo>
                  <a:close/>
                </a:path>
              </a:pathLst>
            </a:custGeom>
            <a:noFill/>
            <a:ln w="28575">
              <a:solidFill>
                <a:srgbClr val="9966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86" name="Arc 249"/>
            <p:cNvSpPr>
              <a:spLocks/>
            </p:cNvSpPr>
            <p:nvPr/>
          </p:nvSpPr>
          <p:spPr bwMode="auto">
            <a:xfrm flipV="1">
              <a:off x="4608" y="2736"/>
              <a:ext cx="913" cy="156"/>
            </a:xfrm>
            <a:custGeom>
              <a:avLst/>
              <a:gdLst>
                <a:gd name="T0" fmla="*/ 0 w 43200"/>
                <a:gd name="T1" fmla="*/ 0 h 23312"/>
                <a:gd name="T2" fmla="*/ 0 w 43200"/>
                <a:gd name="T3" fmla="*/ 0 h 23312"/>
                <a:gd name="T4" fmla="*/ 0 w 43200"/>
                <a:gd name="T5" fmla="*/ 0 h 23312"/>
                <a:gd name="T6" fmla="*/ 0 60000 65536"/>
                <a:gd name="T7" fmla="*/ 0 60000 65536"/>
                <a:gd name="T8" fmla="*/ 0 60000 65536"/>
              </a:gdLst>
              <a:ahLst/>
              <a:cxnLst>
                <a:cxn ang="T6">
                  <a:pos x="T0" y="T1"/>
                </a:cxn>
                <a:cxn ang="T7">
                  <a:pos x="T2" y="T3"/>
                </a:cxn>
                <a:cxn ang="T8">
                  <a:pos x="T4" y="T5"/>
                </a:cxn>
              </a:cxnLst>
              <a:rect l="0" t="0" r="r" b="b"/>
              <a:pathLst>
                <a:path w="43200" h="23312" fill="none" extrusionOk="0">
                  <a:moveTo>
                    <a:pt x="67" y="23312"/>
                  </a:moveTo>
                  <a:cubicBezTo>
                    <a:pt x="22" y="22742"/>
                    <a:pt x="0" y="22171"/>
                    <a:pt x="0" y="21600"/>
                  </a:cubicBezTo>
                  <a:cubicBezTo>
                    <a:pt x="0" y="9670"/>
                    <a:pt x="9670" y="0"/>
                    <a:pt x="21600" y="0"/>
                  </a:cubicBezTo>
                  <a:cubicBezTo>
                    <a:pt x="33529" y="-1"/>
                    <a:pt x="43199" y="9670"/>
                    <a:pt x="43200" y="21599"/>
                  </a:cubicBezTo>
                </a:path>
                <a:path w="43200" h="23312" stroke="0" extrusionOk="0">
                  <a:moveTo>
                    <a:pt x="67" y="23312"/>
                  </a:moveTo>
                  <a:cubicBezTo>
                    <a:pt x="22" y="22742"/>
                    <a:pt x="0" y="22171"/>
                    <a:pt x="0" y="21600"/>
                  </a:cubicBezTo>
                  <a:cubicBezTo>
                    <a:pt x="0" y="9670"/>
                    <a:pt x="9670" y="0"/>
                    <a:pt x="21600" y="0"/>
                  </a:cubicBezTo>
                  <a:cubicBezTo>
                    <a:pt x="33529" y="-1"/>
                    <a:pt x="43199" y="9670"/>
                    <a:pt x="43200" y="21599"/>
                  </a:cubicBezTo>
                  <a:lnTo>
                    <a:pt x="21600" y="21600"/>
                  </a:lnTo>
                  <a:lnTo>
                    <a:pt x="67" y="23312"/>
                  </a:lnTo>
                  <a:close/>
                </a:path>
              </a:pathLst>
            </a:custGeom>
            <a:noFill/>
            <a:ln w="28575">
              <a:solidFill>
                <a:srgbClr val="9966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87" name="Arc 250"/>
            <p:cNvSpPr>
              <a:spLocks/>
            </p:cNvSpPr>
            <p:nvPr/>
          </p:nvSpPr>
          <p:spPr bwMode="auto">
            <a:xfrm flipV="1">
              <a:off x="4608" y="2580"/>
              <a:ext cx="913" cy="156"/>
            </a:xfrm>
            <a:custGeom>
              <a:avLst/>
              <a:gdLst>
                <a:gd name="T0" fmla="*/ 0 w 43200"/>
                <a:gd name="T1" fmla="*/ 0 h 23312"/>
                <a:gd name="T2" fmla="*/ 0 w 43200"/>
                <a:gd name="T3" fmla="*/ 0 h 23312"/>
                <a:gd name="T4" fmla="*/ 0 w 43200"/>
                <a:gd name="T5" fmla="*/ 0 h 23312"/>
                <a:gd name="T6" fmla="*/ 0 60000 65536"/>
                <a:gd name="T7" fmla="*/ 0 60000 65536"/>
                <a:gd name="T8" fmla="*/ 0 60000 65536"/>
              </a:gdLst>
              <a:ahLst/>
              <a:cxnLst>
                <a:cxn ang="T6">
                  <a:pos x="T0" y="T1"/>
                </a:cxn>
                <a:cxn ang="T7">
                  <a:pos x="T2" y="T3"/>
                </a:cxn>
                <a:cxn ang="T8">
                  <a:pos x="T4" y="T5"/>
                </a:cxn>
              </a:cxnLst>
              <a:rect l="0" t="0" r="r" b="b"/>
              <a:pathLst>
                <a:path w="43200" h="23312" fill="none" extrusionOk="0">
                  <a:moveTo>
                    <a:pt x="67" y="23312"/>
                  </a:moveTo>
                  <a:cubicBezTo>
                    <a:pt x="22" y="22742"/>
                    <a:pt x="0" y="22171"/>
                    <a:pt x="0" y="21600"/>
                  </a:cubicBezTo>
                  <a:cubicBezTo>
                    <a:pt x="0" y="9670"/>
                    <a:pt x="9670" y="0"/>
                    <a:pt x="21600" y="0"/>
                  </a:cubicBezTo>
                  <a:cubicBezTo>
                    <a:pt x="33529" y="-1"/>
                    <a:pt x="43199" y="9670"/>
                    <a:pt x="43200" y="21599"/>
                  </a:cubicBezTo>
                </a:path>
                <a:path w="43200" h="23312" stroke="0" extrusionOk="0">
                  <a:moveTo>
                    <a:pt x="67" y="23312"/>
                  </a:moveTo>
                  <a:cubicBezTo>
                    <a:pt x="22" y="22742"/>
                    <a:pt x="0" y="22171"/>
                    <a:pt x="0" y="21600"/>
                  </a:cubicBezTo>
                  <a:cubicBezTo>
                    <a:pt x="0" y="9670"/>
                    <a:pt x="9670" y="0"/>
                    <a:pt x="21600" y="0"/>
                  </a:cubicBezTo>
                  <a:cubicBezTo>
                    <a:pt x="33529" y="-1"/>
                    <a:pt x="43199" y="9670"/>
                    <a:pt x="43200" y="21599"/>
                  </a:cubicBezTo>
                  <a:lnTo>
                    <a:pt x="21600" y="21600"/>
                  </a:lnTo>
                  <a:lnTo>
                    <a:pt x="67" y="23312"/>
                  </a:lnTo>
                  <a:close/>
                </a:path>
              </a:pathLst>
            </a:custGeom>
            <a:noFill/>
            <a:ln w="28575">
              <a:solidFill>
                <a:srgbClr val="9966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88" name="Arc 251"/>
            <p:cNvSpPr>
              <a:spLocks/>
            </p:cNvSpPr>
            <p:nvPr/>
          </p:nvSpPr>
          <p:spPr bwMode="auto">
            <a:xfrm flipV="1">
              <a:off x="4608" y="2448"/>
              <a:ext cx="913" cy="156"/>
            </a:xfrm>
            <a:custGeom>
              <a:avLst/>
              <a:gdLst>
                <a:gd name="T0" fmla="*/ 0 w 43200"/>
                <a:gd name="T1" fmla="*/ 0 h 23312"/>
                <a:gd name="T2" fmla="*/ 0 w 43200"/>
                <a:gd name="T3" fmla="*/ 0 h 23312"/>
                <a:gd name="T4" fmla="*/ 0 w 43200"/>
                <a:gd name="T5" fmla="*/ 0 h 23312"/>
                <a:gd name="T6" fmla="*/ 0 60000 65536"/>
                <a:gd name="T7" fmla="*/ 0 60000 65536"/>
                <a:gd name="T8" fmla="*/ 0 60000 65536"/>
              </a:gdLst>
              <a:ahLst/>
              <a:cxnLst>
                <a:cxn ang="T6">
                  <a:pos x="T0" y="T1"/>
                </a:cxn>
                <a:cxn ang="T7">
                  <a:pos x="T2" y="T3"/>
                </a:cxn>
                <a:cxn ang="T8">
                  <a:pos x="T4" y="T5"/>
                </a:cxn>
              </a:cxnLst>
              <a:rect l="0" t="0" r="r" b="b"/>
              <a:pathLst>
                <a:path w="43200" h="23312" fill="none" extrusionOk="0">
                  <a:moveTo>
                    <a:pt x="67" y="23312"/>
                  </a:moveTo>
                  <a:cubicBezTo>
                    <a:pt x="22" y="22742"/>
                    <a:pt x="0" y="22171"/>
                    <a:pt x="0" y="21600"/>
                  </a:cubicBezTo>
                  <a:cubicBezTo>
                    <a:pt x="0" y="9670"/>
                    <a:pt x="9670" y="0"/>
                    <a:pt x="21600" y="0"/>
                  </a:cubicBezTo>
                  <a:cubicBezTo>
                    <a:pt x="33529" y="-1"/>
                    <a:pt x="43199" y="9670"/>
                    <a:pt x="43200" y="21599"/>
                  </a:cubicBezTo>
                </a:path>
                <a:path w="43200" h="23312" stroke="0" extrusionOk="0">
                  <a:moveTo>
                    <a:pt x="67" y="23312"/>
                  </a:moveTo>
                  <a:cubicBezTo>
                    <a:pt x="22" y="22742"/>
                    <a:pt x="0" y="22171"/>
                    <a:pt x="0" y="21600"/>
                  </a:cubicBezTo>
                  <a:cubicBezTo>
                    <a:pt x="0" y="9670"/>
                    <a:pt x="9670" y="0"/>
                    <a:pt x="21600" y="0"/>
                  </a:cubicBezTo>
                  <a:cubicBezTo>
                    <a:pt x="33529" y="-1"/>
                    <a:pt x="43199" y="9670"/>
                    <a:pt x="43200" y="21599"/>
                  </a:cubicBezTo>
                  <a:lnTo>
                    <a:pt x="21600" y="21600"/>
                  </a:lnTo>
                  <a:lnTo>
                    <a:pt x="67" y="23312"/>
                  </a:lnTo>
                  <a:close/>
                </a:path>
              </a:pathLst>
            </a:custGeom>
            <a:noFill/>
            <a:ln w="28575">
              <a:solidFill>
                <a:srgbClr val="9966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89" name="Arc 252"/>
            <p:cNvSpPr>
              <a:spLocks/>
            </p:cNvSpPr>
            <p:nvPr/>
          </p:nvSpPr>
          <p:spPr bwMode="auto">
            <a:xfrm flipV="1">
              <a:off x="4608" y="2304"/>
              <a:ext cx="913" cy="156"/>
            </a:xfrm>
            <a:custGeom>
              <a:avLst/>
              <a:gdLst>
                <a:gd name="T0" fmla="*/ 0 w 43200"/>
                <a:gd name="T1" fmla="*/ 0 h 23312"/>
                <a:gd name="T2" fmla="*/ 0 w 43200"/>
                <a:gd name="T3" fmla="*/ 0 h 23312"/>
                <a:gd name="T4" fmla="*/ 0 w 43200"/>
                <a:gd name="T5" fmla="*/ 0 h 23312"/>
                <a:gd name="T6" fmla="*/ 0 60000 65536"/>
                <a:gd name="T7" fmla="*/ 0 60000 65536"/>
                <a:gd name="T8" fmla="*/ 0 60000 65536"/>
              </a:gdLst>
              <a:ahLst/>
              <a:cxnLst>
                <a:cxn ang="T6">
                  <a:pos x="T0" y="T1"/>
                </a:cxn>
                <a:cxn ang="T7">
                  <a:pos x="T2" y="T3"/>
                </a:cxn>
                <a:cxn ang="T8">
                  <a:pos x="T4" y="T5"/>
                </a:cxn>
              </a:cxnLst>
              <a:rect l="0" t="0" r="r" b="b"/>
              <a:pathLst>
                <a:path w="43200" h="23312" fill="none" extrusionOk="0">
                  <a:moveTo>
                    <a:pt x="67" y="23312"/>
                  </a:moveTo>
                  <a:cubicBezTo>
                    <a:pt x="22" y="22742"/>
                    <a:pt x="0" y="22171"/>
                    <a:pt x="0" y="21600"/>
                  </a:cubicBezTo>
                  <a:cubicBezTo>
                    <a:pt x="0" y="9670"/>
                    <a:pt x="9670" y="0"/>
                    <a:pt x="21600" y="0"/>
                  </a:cubicBezTo>
                  <a:cubicBezTo>
                    <a:pt x="33529" y="-1"/>
                    <a:pt x="43199" y="9670"/>
                    <a:pt x="43200" y="21599"/>
                  </a:cubicBezTo>
                </a:path>
                <a:path w="43200" h="23312" stroke="0" extrusionOk="0">
                  <a:moveTo>
                    <a:pt x="67" y="23312"/>
                  </a:moveTo>
                  <a:cubicBezTo>
                    <a:pt x="22" y="22742"/>
                    <a:pt x="0" y="22171"/>
                    <a:pt x="0" y="21600"/>
                  </a:cubicBezTo>
                  <a:cubicBezTo>
                    <a:pt x="0" y="9670"/>
                    <a:pt x="9670" y="0"/>
                    <a:pt x="21600" y="0"/>
                  </a:cubicBezTo>
                  <a:cubicBezTo>
                    <a:pt x="33529" y="-1"/>
                    <a:pt x="43199" y="9670"/>
                    <a:pt x="43200" y="21599"/>
                  </a:cubicBezTo>
                  <a:lnTo>
                    <a:pt x="21600" y="21600"/>
                  </a:lnTo>
                  <a:lnTo>
                    <a:pt x="67" y="23312"/>
                  </a:lnTo>
                  <a:close/>
                </a:path>
              </a:pathLst>
            </a:custGeom>
            <a:noFill/>
            <a:ln w="28575">
              <a:solidFill>
                <a:srgbClr val="9966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0" name="Arc 253"/>
            <p:cNvSpPr>
              <a:spLocks/>
            </p:cNvSpPr>
            <p:nvPr/>
          </p:nvSpPr>
          <p:spPr bwMode="auto">
            <a:xfrm flipV="1">
              <a:off x="4608" y="2148"/>
              <a:ext cx="913" cy="156"/>
            </a:xfrm>
            <a:custGeom>
              <a:avLst/>
              <a:gdLst>
                <a:gd name="T0" fmla="*/ 0 w 43200"/>
                <a:gd name="T1" fmla="*/ 0 h 23312"/>
                <a:gd name="T2" fmla="*/ 0 w 43200"/>
                <a:gd name="T3" fmla="*/ 0 h 23312"/>
                <a:gd name="T4" fmla="*/ 0 w 43200"/>
                <a:gd name="T5" fmla="*/ 0 h 23312"/>
                <a:gd name="T6" fmla="*/ 0 60000 65536"/>
                <a:gd name="T7" fmla="*/ 0 60000 65536"/>
                <a:gd name="T8" fmla="*/ 0 60000 65536"/>
              </a:gdLst>
              <a:ahLst/>
              <a:cxnLst>
                <a:cxn ang="T6">
                  <a:pos x="T0" y="T1"/>
                </a:cxn>
                <a:cxn ang="T7">
                  <a:pos x="T2" y="T3"/>
                </a:cxn>
                <a:cxn ang="T8">
                  <a:pos x="T4" y="T5"/>
                </a:cxn>
              </a:cxnLst>
              <a:rect l="0" t="0" r="r" b="b"/>
              <a:pathLst>
                <a:path w="43200" h="23312" fill="none" extrusionOk="0">
                  <a:moveTo>
                    <a:pt x="67" y="23312"/>
                  </a:moveTo>
                  <a:cubicBezTo>
                    <a:pt x="22" y="22742"/>
                    <a:pt x="0" y="22171"/>
                    <a:pt x="0" y="21600"/>
                  </a:cubicBezTo>
                  <a:cubicBezTo>
                    <a:pt x="0" y="9670"/>
                    <a:pt x="9670" y="0"/>
                    <a:pt x="21600" y="0"/>
                  </a:cubicBezTo>
                  <a:cubicBezTo>
                    <a:pt x="33529" y="-1"/>
                    <a:pt x="43199" y="9670"/>
                    <a:pt x="43200" y="21599"/>
                  </a:cubicBezTo>
                </a:path>
                <a:path w="43200" h="23312" stroke="0" extrusionOk="0">
                  <a:moveTo>
                    <a:pt x="67" y="23312"/>
                  </a:moveTo>
                  <a:cubicBezTo>
                    <a:pt x="22" y="22742"/>
                    <a:pt x="0" y="22171"/>
                    <a:pt x="0" y="21600"/>
                  </a:cubicBezTo>
                  <a:cubicBezTo>
                    <a:pt x="0" y="9670"/>
                    <a:pt x="9670" y="0"/>
                    <a:pt x="21600" y="0"/>
                  </a:cubicBezTo>
                  <a:cubicBezTo>
                    <a:pt x="33529" y="-1"/>
                    <a:pt x="43199" y="9670"/>
                    <a:pt x="43200" y="21599"/>
                  </a:cubicBezTo>
                  <a:lnTo>
                    <a:pt x="21600" y="21600"/>
                  </a:lnTo>
                  <a:lnTo>
                    <a:pt x="67" y="23312"/>
                  </a:lnTo>
                  <a:close/>
                </a:path>
              </a:pathLst>
            </a:custGeom>
            <a:noFill/>
            <a:ln w="28575">
              <a:solidFill>
                <a:srgbClr val="9966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1" name="Arc 254"/>
            <p:cNvSpPr>
              <a:spLocks/>
            </p:cNvSpPr>
            <p:nvPr/>
          </p:nvSpPr>
          <p:spPr bwMode="auto">
            <a:xfrm flipV="1">
              <a:off x="4608" y="2016"/>
              <a:ext cx="913" cy="156"/>
            </a:xfrm>
            <a:custGeom>
              <a:avLst/>
              <a:gdLst>
                <a:gd name="T0" fmla="*/ 0 w 43200"/>
                <a:gd name="T1" fmla="*/ 0 h 23312"/>
                <a:gd name="T2" fmla="*/ 0 w 43200"/>
                <a:gd name="T3" fmla="*/ 0 h 23312"/>
                <a:gd name="T4" fmla="*/ 0 w 43200"/>
                <a:gd name="T5" fmla="*/ 0 h 23312"/>
                <a:gd name="T6" fmla="*/ 0 60000 65536"/>
                <a:gd name="T7" fmla="*/ 0 60000 65536"/>
                <a:gd name="T8" fmla="*/ 0 60000 65536"/>
              </a:gdLst>
              <a:ahLst/>
              <a:cxnLst>
                <a:cxn ang="T6">
                  <a:pos x="T0" y="T1"/>
                </a:cxn>
                <a:cxn ang="T7">
                  <a:pos x="T2" y="T3"/>
                </a:cxn>
                <a:cxn ang="T8">
                  <a:pos x="T4" y="T5"/>
                </a:cxn>
              </a:cxnLst>
              <a:rect l="0" t="0" r="r" b="b"/>
              <a:pathLst>
                <a:path w="43200" h="23312" fill="none" extrusionOk="0">
                  <a:moveTo>
                    <a:pt x="67" y="23312"/>
                  </a:moveTo>
                  <a:cubicBezTo>
                    <a:pt x="22" y="22742"/>
                    <a:pt x="0" y="22171"/>
                    <a:pt x="0" y="21600"/>
                  </a:cubicBezTo>
                  <a:cubicBezTo>
                    <a:pt x="0" y="9670"/>
                    <a:pt x="9670" y="0"/>
                    <a:pt x="21600" y="0"/>
                  </a:cubicBezTo>
                  <a:cubicBezTo>
                    <a:pt x="33529" y="-1"/>
                    <a:pt x="43199" y="9670"/>
                    <a:pt x="43200" y="21599"/>
                  </a:cubicBezTo>
                </a:path>
                <a:path w="43200" h="23312" stroke="0" extrusionOk="0">
                  <a:moveTo>
                    <a:pt x="67" y="23312"/>
                  </a:moveTo>
                  <a:cubicBezTo>
                    <a:pt x="22" y="22742"/>
                    <a:pt x="0" y="22171"/>
                    <a:pt x="0" y="21600"/>
                  </a:cubicBezTo>
                  <a:cubicBezTo>
                    <a:pt x="0" y="9670"/>
                    <a:pt x="9670" y="0"/>
                    <a:pt x="21600" y="0"/>
                  </a:cubicBezTo>
                  <a:cubicBezTo>
                    <a:pt x="33529" y="-1"/>
                    <a:pt x="43199" y="9670"/>
                    <a:pt x="43200" y="21599"/>
                  </a:cubicBezTo>
                  <a:lnTo>
                    <a:pt x="21600" y="21600"/>
                  </a:lnTo>
                  <a:lnTo>
                    <a:pt x="67" y="23312"/>
                  </a:lnTo>
                  <a:close/>
                </a:path>
              </a:pathLst>
            </a:custGeom>
            <a:noFill/>
            <a:ln w="28575">
              <a:solidFill>
                <a:srgbClr val="9966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2" name="Arc 255"/>
            <p:cNvSpPr>
              <a:spLocks/>
            </p:cNvSpPr>
            <p:nvPr/>
          </p:nvSpPr>
          <p:spPr bwMode="auto">
            <a:xfrm flipV="1">
              <a:off x="4608" y="1872"/>
              <a:ext cx="913" cy="156"/>
            </a:xfrm>
            <a:custGeom>
              <a:avLst/>
              <a:gdLst>
                <a:gd name="T0" fmla="*/ 0 w 43200"/>
                <a:gd name="T1" fmla="*/ 0 h 23312"/>
                <a:gd name="T2" fmla="*/ 0 w 43200"/>
                <a:gd name="T3" fmla="*/ 0 h 23312"/>
                <a:gd name="T4" fmla="*/ 0 w 43200"/>
                <a:gd name="T5" fmla="*/ 0 h 23312"/>
                <a:gd name="T6" fmla="*/ 0 60000 65536"/>
                <a:gd name="T7" fmla="*/ 0 60000 65536"/>
                <a:gd name="T8" fmla="*/ 0 60000 65536"/>
              </a:gdLst>
              <a:ahLst/>
              <a:cxnLst>
                <a:cxn ang="T6">
                  <a:pos x="T0" y="T1"/>
                </a:cxn>
                <a:cxn ang="T7">
                  <a:pos x="T2" y="T3"/>
                </a:cxn>
                <a:cxn ang="T8">
                  <a:pos x="T4" y="T5"/>
                </a:cxn>
              </a:cxnLst>
              <a:rect l="0" t="0" r="r" b="b"/>
              <a:pathLst>
                <a:path w="43200" h="23312" fill="none" extrusionOk="0">
                  <a:moveTo>
                    <a:pt x="67" y="23312"/>
                  </a:moveTo>
                  <a:cubicBezTo>
                    <a:pt x="22" y="22742"/>
                    <a:pt x="0" y="22171"/>
                    <a:pt x="0" y="21600"/>
                  </a:cubicBezTo>
                  <a:cubicBezTo>
                    <a:pt x="0" y="9670"/>
                    <a:pt x="9670" y="0"/>
                    <a:pt x="21600" y="0"/>
                  </a:cubicBezTo>
                  <a:cubicBezTo>
                    <a:pt x="33529" y="-1"/>
                    <a:pt x="43199" y="9670"/>
                    <a:pt x="43200" y="21599"/>
                  </a:cubicBezTo>
                </a:path>
                <a:path w="43200" h="23312" stroke="0" extrusionOk="0">
                  <a:moveTo>
                    <a:pt x="67" y="23312"/>
                  </a:moveTo>
                  <a:cubicBezTo>
                    <a:pt x="22" y="22742"/>
                    <a:pt x="0" y="22171"/>
                    <a:pt x="0" y="21600"/>
                  </a:cubicBezTo>
                  <a:cubicBezTo>
                    <a:pt x="0" y="9670"/>
                    <a:pt x="9670" y="0"/>
                    <a:pt x="21600" y="0"/>
                  </a:cubicBezTo>
                  <a:cubicBezTo>
                    <a:pt x="33529" y="-1"/>
                    <a:pt x="43199" y="9670"/>
                    <a:pt x="43200" y="21599"/>
                  </a:cubicBezTo>
                  <a:lnTo>
                    <a:pt x="21600" y="21600"/>
                  </a:lnTo>
                  <a:lnTo>
                    <a:pt x="67" y="23312"/>
                  </a:lnTo>
                  <a:close/>
                </a:path>
              </a:pathLst>
            </a:custGeom>
            <a:noFill/>
            <a:ln w="28575">
              <a:solidFill>
                <a:srgbClr val="9966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3" name="Arc 256"/>
            <p:cNvSpPr>
              <a:spLocks/>
            </p:cNvSpPr>
            <p:nvPr/>
          </p:nvSpPr>
          <p:spPr bwMode="auto">
            <a:xfrm flipV="1">
              <a:off x="4608" y="1716"/>
              <a:ext cx="913" cy="156"/>
            </a:xfrm>
            <a:custGeom>
              <a:avLst/>
              <a:gdLst>
                <a:gd name="T0" fmla="*/ 0 w 43200"/>
                <a:gd name="T1" fmla="*/ 0 h 23312"/>
                <a:gd name="T2" fmla="*/ 0 w 43200"/>
                <a:gd name="T3" fmla="*/ 0 h 23312"/>
                <a:gd name="T4" fmla="*/ 0 w 43200"/>
                <a:gd name="T5" fmla="*/ 0 h 23312"/>
                <a:gd name="T6" fmla="*/ 0 60000 65536"/>
                <a:gd name="T7" fmla="*/ 0 60000 65536"/>
                <a:gd name="T8" fmla="*/ 0 60000 65536"/>
              </a:gdLst>
              <a:ahLst/>
              <a:cxnLst>
                <a:cxn ang="T6">
                  <a:pos x="T0" y="T1"/>
                </a:cxn>
                <a:cxn ang="T7">
                  <a:pos x="T2" y="T3"/>
                </a:cxn>
                <a:cxn ang="T8">
                  <a:pos x="T4" y="T5"/>
                </a:cxn>
              </a:cxnLst>
              <a:rect l="0" t="0" r="r" b="b"/>
              <a:pathLst>
                <a:path w="43200" h="23312" fill="none" extrusionOk="0">
                  <a:moveTo>
                    <a:pt x="67" y="23312"/>
                  </a:moveTo>
                  <a:cubicBezTo>
                    <a:pt x="22" y="22742"/>
                    <a:pt x="0" y="22171"/>
                    <a:pt x="0" y="21600"/>
                  </a:cubicBezTo>
                  <a:cubicBezTo>
                    <a:pt x="0" y="9670"/>
                    <a:pt x="9670" y="0"/>
                    <a:pt x="21600" y="0"/>
                  </a:cubicBezTo>
                  <a:cubicBezTo>
                    <a:pt x="33529" y="-1"/>
                    <a:pt x="43199" y="9670"/>
                    <a:pt x="43200" y="21599"/>
                  </a:cubicBezTo>
                </a:path>
                <a:path w="43200" h="23312" stroke="0" extrusionOk="0">
                  <a:moveTo>
                    <a:pt x="67" y="23312"/>
                  </a:moveTo>
                  <a:cubicBezTo>
                    <a:pt x="22" y="22742"/>
                    <a:pt x="0" y="22171"/>
                    <a:pt x="0" y="21600"/>
                  </a:cubicBezTo>
                  <a:cubicBezTo>
                    <a:pt x="0" y="9670"/>
                    <a:pt x="9670" y="0"/>
                    <a:pt x="21600" y="0"/>
                  </a:cubicBezTo>
                  <a:cubicBezTo>
                    <a:pt x="33529" y="-1"/>
                    <a:pt x="43199" y="9670"/>
                    <a:pt x="43200" y="21599"/>
                  </a:cubicBezTo>
                  <a:lnTo>
                    <a:pt x="21600" y="21600"/>
                  </a:lnTo>
                  <a:lnTo>
                    <a:pt x="67" y="23312"/>
                  </a:lnTo>
                  <a:close/>
                </a:path>
              </a:pathLst>
            </a:custGeom>
            <a:noFill/>
            <a:ln w="28575">
              <a:solidFill>
                <a:srgbClr val="996600"/>
              </a:solidFill>
              <a:round/>
              <a:headEn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aphicFrame>
        <p:nvGraphicFramePr>
          <p:cNvPr id="749828" name="Object 260"/>
          <p:cNvGraphicFramePr>
            <a:graphicFrameLocks noChangeAspect="1"/>
          </p:cNvGraphicFramePr>
          <p:nvPr/>
        </p:nvGraphicFramePr>
        <p:xfrm>
          <a:off x="336550" y="3913188"/>
          <a:ext cx="1652588" cy="503237"/>
        </p:xfrm>
        <a:graphic>
          <a:graphicData uri="http://schemas.openxmlformats.org/presentationml/2006/ole">
            <mc:AlternateContent xmlns:mc="http://schemas.openxmlformats.org/markup-compatibility/2006">
              <mc:Choice xmlns:v="urn:schemas-microsoft-com:vml" Requires="v">
                <p:oleObj name="Equation" r:id="rId4" imgW="672808" imgH="228501" progId="Equation.DSMT4">
                  <p:embed/>
                </p:oleObj>
              </mc:Choice>
              <mc:Fallback>
                <p:oleObj name="Equation" r:id="rId4" imgW="672808" imgH="228501" progId="Equation.DSMT4">
                  <p:embed/>
                  <p:pic>
                    <p:nvPicPr>
                      <p:cNvPr id="0" name="Object 26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6550" y="3913188"/>
                        <a:ext cx="1652588"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9829" name="Object 261"/>
          <p:cNvGraphicFramePr>
            <a:graphicFrameLocks noChangeAspect="1"/>
          </p:cNvGraphicFramePr>
          <p:nvPr/>
        </p:nvGraphicFramePr>
        <p:xfrm>
          <a:off x="1954213" y="3725863"/>
          <a:ext cx="4675187" cy="922337"/>
        </p:xfrm>
        <a:graphic>
          <a:graphicData uri="http://schemas.openxmlformats.org/presentationml/2006/ole">
            <mc:AlternateContent xmlns:mc="http://schemas.openxmlformats.org/markup-compatibility/2006">
              <mc:Choice xmlns:v="urn:schemas-microsoft-com:vml" Requires="v">
                <p:oleObj name="Equation" r:id="rId6" imgW="1905000" imgH="419100" progId="Equation.DSMT4">
                  <p:embed/>
                </p:oleObj>
              </mc:Choice>
              <mc:Fallback>
                <p:oleObj name="Equation" r:id="rId6" imgW="1905000" imgH="419100" progId="Equation.DSMT4">
                  <p:embed/>
                  <p:pic>
                    <p:nvPicPr>
                      <p:cNvPr id="0" name="Object 26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54213" y="3725863"/>
                        <a:ext cx="4675187" cy="922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9831" name="Object 263"/>
          <p:cNvGraphicFramePr>
            <a:graphicFrameLocks noChangeAspect="1"/>
          </p:cNvGraphicFramePr>
          <p:nvPr/>
        </p:nvGraphicFramePr>
        <p:xfrm>
          <a:off x="134938" y="4419600"/>
          <a:ext cx="2463800" cy="503238"/>
        </p:xfrm>
        <a:graphic>
          <a:graphicData uri="http://schemas.openxmlformats.org/presentationml/2006/ole">
            <mc:AlternateContent xmlns:mc="http://schemas.openxmlformats.org/markup-compatibility/2006">
              <mc:Choice xmlns:v="urn:schemas-microsoft-com:vml" Requires="v">
                <p:oleObj name="Equation" r:id="rId8" imgW="1002865" imgH="228501" progId="Equation.DSMT4">
                  <p:embed/>
                </p:oleObj>
              </mc:Choice>
              <mc:Fallback>
                <p:oleObj name="Equation" r:id="rId8" imgW="1002865" imgH="228501" progId="Equation.DSMT4">
                  <p:embed/>
                  <p:pic>
                    <p:nvPicPr>
                      <p:cNvPr id="0" name="Object 26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4938" y="4419600"/>
                        <a:ext cx="2463800" cy="503238"/>
                      </a:xfrm>
                      <a:prstGeom prst="rect">
                        <a:avLst/>
                      </a:prstGeom>
                      <a:noFill/>
                      <a:ln w="28575">
                        <a:solidFill>
                          <a:srgbClr val="0099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9832" name="Object 264"/>
          <p:cNvGraphicFramePr>
            <a:graphicFrameLocks noChangeAspect="1"/>
          </p:cNvGraphicFramePr>
          <p:nvPr/>
        </p:nvGraphicFramePr>
        <p:xfrm>
          <a:off x="609600" y="5029200"/>
          <a:ext cx="1433513" cy="503238"/>
        </p:xfrm>
        <a:graphic>
          <a:graphicData uri="http://schemas.openxmlformats.org/presentationml/2006/ole">
            <mc:AlternateContent xmlns:mc="http://schemas.openxmlformats.org/markup-compatibility/2006">
              <mc:Choice xmlns:v="urn:schemas-microsoft-com:vml" Requires="v">
                <p:oleObj name="Equation" r:id="rId10" imgW="583947" imgH="228501" progId="Equation.DSMT4">
                  <p:embed/>
                </p:oleObj>
              </mc:Choice>
              <mc:Fallback>
                <p:oleObj name="Equation" r:id="rId10" imgW="583947" imgH="228501" progId="Equation.DSMT4">
                  <p:embed/>
                  <p:pic>
                    <p:nvPicPr>
                      <p:cNvPr id="0" name="Object 26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09600" y="5029200"/>
                        <a:ext cx="1433513" cy="503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99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9833" name="Object 265"/>
          <p:cNvGraphicFramePr>
            <a:graphicFrameLocks noChangeAspect="1"/>
          </p:cNvGraphicFramePr>
          <p:nvPr/>
        </p:nvGraphicFramePr>
        <p:xfrm>
          <a:off x="2074863" y="5029200"/>
          <a:ext cx="1277937" cy="447675"/>
        </p:xfrm>
        <a:graphic>
          <a:graphicData uri="http://schemas.openxmlformats.org/presentationml/2006/ole">
            <mc:AlternateContent xmlns:mc="http://schemas.openxmlformats.org/markup-compatibility/2006">
              <mc:Choice xmlns:v="urn:schemas-microsoft-com:vml" Requires="v">
                <p:oleObj name="Equation" r:id="rId12" imgW="520474" imgH="203112" progId="Equation.DSMT4">
                  <p:embed/>
                </p:oleObj>
              </mc:Choice>
              <mc:Fallback>
                <p:oleObj name="Equation" r:id="rId12" imgW="520474" imgH="203112" progId="Equation.DSMT4">
                  <p:embed/>
                  <p:pic>
                    <p:nvPicPr>
                      <p:cNvPr id="0" name="Object 26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074863" y="5029200"/>
                        <a:ext cx="1277937"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99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9834" name="Object 266"/>
          <p:cNvGraphicFramePr>
            <a:graphicFrameLocks noChangeAspect="1"/>
          </p:cNvGraphicFramePr>
          <p:nvPr/>
        </p:nvGraphicFramePr>
        <p:xfrm>
          <a:off x="3344863" y="4953000"/>
          <a:ext cx="3802062" cy="615950"/>
        </p:xfrm>
        <a:graphic>
          <a:graphicData uri="http://schemas.openxmlformats.org/presentationml/2006/ole">
            <mc:AlternateContent xmlns:mc="http://schemas.openxmlformats.org/markup-compatibility/2006">
              <mc:Choice xmlns:v="urn:schemas-microsoft-com:vml" Requires="v">
                <p:oleObj name="Equation" r:id="rId14" imgW="1549400" imgH="279400" progId="Equation.DSMT4">
                  <p:embed/>
                </p:oleObj>
              </mc:Choice>
              <mc:Fallback>
                <p:oleObj name="Equation" r:id="rId14" imgW="1549400" imgH="279400" progId="Equation.DSMT4">
                  <p:embed/>
                  <p:pic>
                    <p:nvPicPr>
                      <p:cNvPr id="0" name="Object 26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344863" y="4953000"/>
                        <a:ext cx="3802062" cy="615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99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9835" name="Object 267"/>
          <p:cNvGraphicFramePr>
            <a:graphicFrameLocks noChangeAspect="1"/>
          </p:cNvGraphicFramePr>
          <p:nvPr/>
        </p:nvGraphicFramePr>
        <p:xfrm>
          <a:off x="152400" y="5638800"/>
          <a:ext cx="3617913" cy="531813"/>
        </p:xfrm>
        <a:graphic>
          <a:graphicData uri="http://schemas.openxmlformats.org/presentationml/2006/ole">
            <mc:AlternateContent xmlns:mc="http://schemas.openxmlformats.org/markup-compatibility/2006">
              <mc:Choice xmlns:v="urn:schemas-microsoft-com:vml" Requires="v">
                <p:oleObj name="Equation" r:id="rId16" imgW="1473200" imgH="241300" progId="Equation.DSMT4">
                  <p:embed/>
                </p:oleObj>
              </mc:Choice>
              <mc:Fallback>
                <p:oleObj name="Equation" r:id="rId16" imgW="1473200" imgH="241300" progId="Equation.DSMT4">
                  <p:embed/>
                  <p:pic>
                    <p:nvPicPr>
                      <p:cNvPr id="0" name="Object 267"/>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52400" y="5638800"/>
                        <a:ext cx="3617913" cy="531813"/>
                      </a:xfrm>
                      <a:prstGeom prst="rect">
                        <a:avLst/>
                      </a:prstGeom>
                      <a:noFill/>
                      <a:ln w="28575">
                        <a:solidFill>
                          <a:schemeClr val="accent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49836" name="Text Box 268"/>
          <p:cNvSpPr txBox="1">
            <a:spLocks noChangeArrowheads="1"/>
          </p:cNvSpPr>
          <p:nvPr/>
        </p:nvSpPr>
        <p:spPr bwMode="auto">
          <a:xfrm>
            <a:off x="4038600" y="5715000"/>
            <a:ext cx="3048000" cy="822325"/>
          </a:xfrm>
          <a:prstGeom prst="rect">
            <a:avLst/>
          </a:prstGeom>
          <a:solidFill>
            <a:schemeClr val="accent2"/>
          </a:solidFill>
          <a:ln>
            <a:noFill/>
          </a:ln>
          <a:effectLst/>
          <a:extLst>
            <a:ext uri="{91240B29-F687-4F45-9708-019B960494DF}">
              <a14:hiddenLine xmlns:a14="http://schemas.microsoft.com/office/drawing/2010/main" w="28575" cap="rnd">
                <a:solidFill>
                  <a:srgbClr val="FF0000"/>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algn="ctr"/>
            <a:r>
              <a:rPr lang="en-US" sz="2400" b="1">
                <a:sym typeface="Symbol" pitchFamily="18" charset="2"/>
              </a:rPr>
              <a:t>A Tesla meter</a:t>
            </a:r>
            <a:r>
              <a:rPr lang="en-US" sz="2400" b="1" baseline="30000">
                <a:sym typeface="Symbol" pitchFamily="18" charset="2"/>
              </a:rPr>
              <a:t>2</a:t>
            </a:r>
            <a:r>
              <a:rPr lang="en-US" sz="2400" b="1">
                <a:sym typeface="Symbol" pitchFamily="18" charset="2"/>
              </a:rPr>
              <a:t> is also called a Weber (Wb)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49668">
                                            <p:txEl>
                                              <p:pRg st="0" end="0"/>
                                            </p:txEl>
                                          </p:spTgt>
                                        </p:tgtEl>
                                        <p:attrNameLst>
                                          <p:attrName>style.visibility</p:attrName>
                                        </p:attrNameLst>
                                      </p:cBhvr>
                                      <p:to>
                                        <p:strVal val="visible"/>
                                      </p:to>
                                    </p:set>
                                    <p:anim calcmode="lin" valueType="num">
                                      <p:cBhvr additive="base">
                                        <p:cTn id="7" dur="500" fill="hold"/>
                                        <p:tgtEl>
                                          <p:spTgt spid="74966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4966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749803"/>
                                        </p:tgtEl>
                                        <p:attrNameLst>
                                          <p:attrName>style.visibility</p:attrName>
                                        </p:attrNameLst>
                                      </p:cBhvr>
                                      <p:to>
                                        <p:strVal val="visible"/>
                                      </p:to>
                                    </p:set>
                                    <p:animEffect transition="in" filter="wipe(left)">
                                      <p:cBhvr>
                                        <p:cTn id="13" dur="500"/>
                                        <p:tgtEl>
                                          <p:spTgt spid="749803"/>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749806"/>
                                        </p:tgtEl>
                                        <p:attrNameLst>
                                          <p:attrName>style.visibility</p:attrName>
                                        </p:attrNameLst>
                                      </p:cBhvr>
                                      <p:to>
                                        <p:strVal val="visible"/>
                                      </p:to>
                                    </p:set>
                                    <p:animEffect transition="in" filter="dissolve">
                                      <p:cBhvr>
                                        <p:cTn id="18" dur="500"/>
                                        <p:tgtEl>
                                          <p:spTgt spid="749806"/>
                                        </p:tgtEl>
                                      </p:cBhvr>
                                    </p:animEffect>
                                  </p:childTnLst>
                                </p:cTn>
                              </p:par>
                            </p:childTnLst>
                          </p:cTn>
                        </p:par>
                        <p:par>
                          <p:cTn id="19" fill="hold" nodeType="afterGroup">
                            <p:stCondLst>
                              <p:cond delay="500"/>
                            </p:stCondLst>
                            <p:childTnLst>
                              <p:par>
                                <p:cTn id="20" presetID="1" presetClass="entr" presetSubtype="0" fill="hold" grpId="0" nodeType="afterEffect">
                                  <p:stCondLst>
                                    <p:cond delay="0"/>
                                  </p:stCondLst>
                                  <p:childTnLst>
                                    <p:set>
                                      <p:cBhvr>
                                        <p:cTn id="21" dur="1" fill="hold">
                                          <p:stCondLst>
                                            <p:cond delay="0"/>
                                          </p:stCondLst>
                                        </p:cTn>
                                        <p:tgtEl>
                                          <p:spTgt spid="749807"/>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749805"/>
                                        </p:tgtEl>
                                        <p:attrNameLst>
                                          <p:attrName>style.visibility</p:attrName>
                                        </p:attrNameLst>
                                      </p:cBhvr>
                                      <p:to>
                                        <p:strVal val="visible"/>
                                      </p:to>
                                    </p:set>
                                  </p:childTnLst>
                                </p:cTn>
                              </p:par>
                            </p:childTnLst>
                          </p:cTn>
                        </p:par>
                        <p:par>
                          <p:cTn id="24" fill="hold" nodeType="afterGroup">
                            <p:stCondLst>
                              <p:cond delay="500"/>
                            </p:stCondLst>
                            <p:childTnLst>
                              <p:par>
                                <p:cTn id="25" presetID="22" presetClass="entr" presetSubtype="4" fill="hold" nodeType="afterEffect">
                                  <p:stCondLst>
                                    <p:cond delay="0"/>
                                  </p:stCondLst>
                                  <p:childTnLst>
                                    <p:set>
                                      <p:cBhvr>
                                        <p:cTn id="26" dur="1" fill="hold">
                                          <p:stCondLst>
                                            <p:cond delay="0"/>
                                          </p:stCondLst>
                                        </p:cTn>
                                        <p:tgtEl>
                                          <p:spTgt spid="749827"/>
                                        </p:tgtEl>
                                        <p:attrNameLst>
                                          <p:attrName>style.visibility</p:attrName>
                                        </p:attrNameLst>
                                      </p:cBhvr>
                                      <p:to>
                                        <p:strVal val="visible"/>
                                      </p:to>
                                    </p:set>
                                    <p:animEffect transition="in" filter="wipe(down)">
                                      <p:cBhvr>
                                        <p:cTn id="27" dur="500"/>
                                        <p:tgtEl>
                                          <p:spTgt spid="74982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749808"/>
                                        </p:tgtEl>
                                        <p:attrNameLst>
                                          <p:attrName>style.visibility</p:attrName>
                                        </p:attrNameLst>
                                      </p:cBhvr>
                                      <p:to>
                                        <p:strVal val="visible"/>
                                      </p:to>
                                    </p:set>
                                    <p:anim calcmode="lin" valueType="num">
                                      <p:cBhvr additive="base">
                                        <p:cTn id="32" dur="500" fill="hold"/>
                                        <p:tgtEl>
                                          <p:spTgt spid="749808"/>
                                        </p:tgtEl>
                                        <p:attrNameLst>
                                          <p:attrName>ppt_x</p:attrName>
                                        </p:attrNameLst>
                                      </p:cBhvr>
                                      <p:tavLst>
                                        <p:tav tm="0">
                                          <p:val>
                                            <p:strVal val="0-#ppt_w/2"/>
                                          </p:val>
                                        </p:tav>
                                        <p:tav tm="100000">
                                          <p:val>
                                            <p:strVal val="#ppt_x"/>
                                          </p:val>
                                        </p:tav>
                                      </p:tavLst>
                                    </p:anim>
                                    <p:anim calcmode="lin" valueType="num">
                                      <p:cBhvr additive="base">
                                        <p:cTn id="33" dur="500" fill="hold"/>
                                        <p:tgtEl>
                                          <p:spTgt spid="749808"/>
                                        </p:tgtEl>
                                        <p:attrNameLst>
                                          <p:attrName>ppt_y</p:attrName>
                                        </p:attrNameLst>
                                      </p:cBhvr>
                                      <p:tavLst>
                                        <p:tav tm="0">
                                          <p:val>
                                            <p:strVal val="#ppt_y"/>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nodeType="clickEffect">
                                  <p:stCondLst>
                                    <p:cond delay="0"/>
                                  </p:stCondLst>
                                  <p:childTnLst>
                                    <p:set>
                                      <p:cBhvr>
                                        <p:cTn id="37" dur="1" fill="hold">
                                          <p:stCondLst>
                                            <p:cond delay="0"/>
                                          </p:stCondLst>
                                        </p:cTn>
                                        <p:tgtEl>
                                          <p:spTgt spid="749828"/>
                                        </p:tgtEl>
                                        <p:attrNameLst>
                                          <p:attrName>style.visibility</p:attrName>
                                        </p:attrNameLst>
                                      </p:cBhvr>
                                      <p:to>
                                        <p:strVal val="visible"/>
                                      </p:to>
                                    </p:set>
                                    <p:animEffect transition="in" filter="wipe(left)">
                                      <p:cBhvr>
                                        <p:cTn id="38" dur="500"/>
                                        <p:tgtEl>
                                          <p:spTgt spid="749828"/>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nodeType="clickEffect">
                                  <p:stCondLst>
                                    <p:cond delay="0"/>
                                  </p:stCondLst>
                                  <p:childTnLst>
                                    <p:set>
                                      <p:cBhvr>
                                        <p:cTn id="42" dur="1" fill="hold">
                                          <p:stCondLst>
                                            <p:cond delay="0"/>
                                          </p:stCondLst>
                                        </p:cTn>
                                        <p:tgtEl>
                                          <p:spTgt spid="749829"/>
                                        </p:tgtEl>
                                        <p:attrNameLst>
                                          <p:attrName>style.visibility</p:attrName>
                                        </p:attrNameLst>
                                      </p:cBhvr>
                                      <p:to>
                                        <p:strVal val="visible"/>
                                      </p:to>
                                    </p:set>
                                    <p:animEffect transition="in" filter="wipe(left)">
                                      <p:cBhvr>
                                        <p:cTn id="43" dur="500"/>
                                        <p:tgtEl>
                                          <p:spTgt spid="749829"/>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nodeType="clickEffect">
                                  <p:stCondLst>
                                    <p:cond delay="0"/>
                                  </p:stCondLst>
                                  <p:childTnLst>
                                    <p:set>
                                      <p:cBhvr>
                                        <p:cTn id="47" dur="1" fill="hold">
                                          <p:stCondLst>
                                            <p:cond delay="0"/>
                                          </p:stCondLst>
                                        </p:cTn>
                                        <p:tgtEl>
                                          <p:spTgt spid="749831"/>
                                        </p:tgtEl>
                                        <p:attrNameLst>
                                          <p:attrName>style.visibility</p:attrName>
                                        </p:attrNameLst>
                                      </p:cBhvr>
                                      <p:to>
                                        <p:strVal val="visible"/>
                                      </p:to>
                                    </p:set>
                                    <p:animEffect transition="in" filter="wipe(left)">
                                      <p:cBhvr>
                                        <p:cTn id="48" dur="500"/>
                                        <p:tgtEl>
                                          <p:spTgt spid="749831"/>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nodeType="clickEffect">
                                  <p:stCondLst>
                                    <p:cond delay="0"/>
                                  </p:stCondLst>
                                  <p:childTnLst>
                                    <p:set>
                                      <p:cBhvr>
                                        <p:cTn id="52" dur="1" fill="hold">
                                          <p:stCondLst>
                                            <p:cond delay="0"/>
                                          </p:stCondLst>
                                        </p:cTn>
                                        <p:tgtEl>
                                          <p:spTgt spid="749832"/>
                                        </p:tgtEl>
                                        <p:attrNameLst>
                                          <p:attrName>style.visibility</p:attrName>
                                        </p:attrNameLst>
                                      </p:cBhvr>
                                      <p:to>
                                        <p:strVal val="visible"/>
                                      </p:to>
                                    </p:set>
                                    <p:animEffect transition="in" filter="wipe(left)">
                                      <p:cBhvr>
                                        <p:cTn id="53" dur="500"/>
                                        <p:tgtEl>
                                          <p:spTgt spid="749832"/>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8" fill="hold" nodeType="clickEffect">
                                  <p:stCondLst>
                                    <p:cond delay="0"/>
                                  </p:stCondLst>
                                  <p:childTnLst>
                                    <p:set>
                                      <p:cBhvr>
                                        <p:cTn id="57" dur="1" fill="hold">
                                          <p:stCondLst>
                                            <p:cond delay="0"/>
                                          </p:stCondLst>
                                        </p:cTn>
                                        <p:tgtEl>
                                          <p:spTgt spid="749833"/>
                                        </p:tgtEl>
                                        <p:attrNameLst>
                                          <p:attrName>style.visibility</p:attrName>
                                        </p:attrNameLst>
                                      </p:cBhvr>
                                      <p:to>
                                        <p:strVal val="visible"/>
                                      </p:to>
                                    </p:set>
                                    <p:animEffect transition="in" filter="wipe(left)">
                                      <p:cBhvr>
                                        <p:cTn id="58" dur="500"/>
                                        <p:tgtEl>
                                          <p:spTgt spid="749833"/>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8" fill="hold" nodeType="clickEffect">
                                  <p:stCondLst>
                                    <p:cond delay="0"/>
                                  </p:stCondLst>
                                  <p:childTnLst>
                                    <p:set>
                                      <p:cBhvr>
                                        <p:cTn id="62" dur="1" fill="hold">
                                          <p:stCondLst>
                                            <p:cond delay="0"/>
                                          </p:stCondLst>
                                        </p:cTn>
                                        <p:tgtEl>
                                          <p:spTgt spid="749834"/>
                                        </p:tgtEl>
                                        <p:attrNameLst>
                                          <p:attrName>style.visibility</p:attrName>
                                        </p:attrNameLst>
                                      </p:cBhvr>
                                      <p:to>
                                        <p:strVal val="visible"/>
                                      </p:to>
                                    </p:set>
                                    <p:animEffect transition="in" filter="wipe(left)">
                                      <p:cBhvr>
                                        <p:cTn id="63" dur="500"/>
                                        <p:tgtEl>
                                          <p:spTgt spid="749834"/>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8" fill="hold" nodeType="clickEffect">
                                  <p:stCondLst>
                                    <p:cond delay="0"/>
                                  </p:stCondLst>
                                  <p:childTnLst>
                                    <p:set>
                                      <p:cBhvr>
                                        <p:cTn id="67" dur="1" fill="hold">
                                          <p:stCondLst>
                                            <p:cond delay="0"/>
                                          </p:stCondLst>
                                        </p:cTn>
                                        <p:tgtEl>
                                          <p:spTgt spid="749835"/>
                                        </p:tgtEl>
                                        <p:attrNameLst>
                                          <p:attrName>style.visibility</p:attrName>
                                        </p:attrNameLst>
                                      </p:cBhvr>
                                      <p:to>
                                        <p:strVal val="visible"/>
                                      </p:to>
                                    </p:set>
                                    <p:animEffect transition="in" filter="wipe(left)">
                                      <p:cBhvr>
                                        <p:cTn id="68" dur="500"/>
                                        <p:tgtEl>
                                          <p:spTgt spid="749835"/>
                                        </p:tgtEl>
                                      </p:cBhvr>
                                    </p:animEffect>
                                  </p:childTnLst>
                                </p:cTn>
                              </p:par>
                            </p:childTnLst>
                          </p:cTn>
                        </p:par>
                        <p:par>
                          <p:cTn id="69" fill="hold" nodeType="afterGroup">
                            <p:stCondLst>
                              <p:cond delay="500"/>
                            </p:stCondLst>
                            <p:childTnLst>
                              <p:par>
                                <p:cTn id="70" presetID="9" presetClass="entr" presetSubtype="0" fill="hold" grpId="0" nodeType="afterEffect">
                                  <p:stCondLst>
                                    <p:cond delay="0"/>
                                  </p:stCondLst>
                                  <p:childTnLst>
                                    <p:set>
                                      <p:cBhvr>
                                        <p:cTn id="71" dur="1" fill="hold">
                                          <p:stCondLst>
                                            <p:cond delay="0"/>
                                          </p:stCondLst>
                                        </p:cTn>
                                        <p:tgtEl>
                                          <p:spTgt spid="749836"/>
                                        </p:tgtEl>
                                        <p:attrNameLst>
                                          <p:attrName>style.visibility</p:attrName>
                                        </p:attrNameLst>
                                      </p:cBhvr>
                                      <p:to>
                                        <p:strVal val="visible"/>
                                      </p:to>
                                    </p:set>
                                    <p:animEffect transition="in" filter="dissolve">
                                      <p:cBhvr>
                                        <p:cTn id="72" dur="500"/>
                                        <p:tgtEl>
                                          <p:spTgt spid="7498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9668" grpId="0" build="p"/>
      <p:bldP spid="749806" grpId="0" animBg="1"/>
      <p:bldP spid="749807" grpId="0" animBg="1"/>
      <p:bldP spid="749808" grpId="0" animBg="1"/>
      <p:bldP spid="749805" grpId="0" animBg="1"/>
      <p:bldP spid="74983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152400" y="0"/>
            <a:ext cx="899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algn="ctr"/>
            <a:r>
              <a:rPr lang="en-US" sz="4400">
                <a:solidFill>
                  <a:schemeClr val="tx1"/>
                </a:solidFill>
              </a:rPr>
              <a:t>Gauss’s Law for Magnetism</a:t>
            </a:r>
          </a:p>
        </p:txBody>
      </p:sp>
      <p:sp>
        <p:nvSpPr>
          <p:cNvPr id="753667" name="Text Box 3"/>
          <p:cNvSpPr txBox="1">
            <a:spLocks noChangeArrowheads="1"/>
          </p:cNvSpPr>
          <p:nvPr/>
        </p:nvSpPr>
        <p:spPr bwMode="auto">
          <a:xfrm>
            <a:off x="0" y="762000"/>
            <a:ext cx="88392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a:solidFill>
                  <a:srgbClr val="FF0000"/>
                </a:solidFill>
              </a:rPr>
              <a:t>Magnetic field lines </a:t>
            </a:r>
            <a:r>
              <a:rPr lang="en-US" sz="2400" u="sng">
                <a:solidFill>
                  <a:srgbClr val="FF0000"/>
                </a:solidFill>
              </a:rPr>
              <a:t>always</a:t>
            </a:r>
            <a:r>
              <a:rPr lang="en-US" sz="2400">
                <a:solidFill>
                  <a:srgbClr val="FF0000"/>
                </a:solidFill>
              </a:rPr>
              <a:t> go in circles – there are no magnetic monopole sources</a:t>
            </a:r>
          </a:p>
          <a:p>
            <a:pPr eaLnBrk="1" hangingPunct="1">
              <a:buFontTx/>
              <a:buChar char="•"/>
            </a:pPr>
            <a:r>
              <a:rPr lang="en-US" sz="2400">
                <a:solidFill>
                  <a:srgbClr val="FF0000"/>
                </a:solidFill>
              </a:rPr>
              <a:t>For closed surfaces, any flux in must go out somewhere else</a:t>
            </a:r>
          </a:p>
        </p:txBody>
      </p:sp>
      <p:grpSp>
        <p:nvGrpSpPr>
          <p:cNvPr id="753704" name="Group 40"/>
          <p:cNvGrpSpPr>
            <a:grpSpLocks/>
          </p:cNvGrpSpPr>
          <p:nvPr/>
        </p:nvGrpSpPr>
        <p:grpSpPr bwMode="auto">
          <a:xfrm>
            <a:off x="7315200" y="1066800"/>
            <a:ext cx="1828800" cy="4191000"/>
            <a:chOff x="4128" y="1104"/>
            <a:chExt cx="1152" cy="2640"/>
          </a:xfrm>
        </p:grpSpPr>
        <p:grpSp>
          <p:nvGrpSpPr>
            <p:cNvPr id="41995" name="Group 38"/>
            <p:cNvGrpSpPr>
              <a:grpSpLocks/>
            </p:cNvGrpSpPr>
            <p:nvPr/>
          </p:nvGrpSpPr>
          <p:grpSpPr bwMode="auto">
            <a:xfrm>
              <a:off x="4128" y="1104"/>
              <a:ext cx="1152" cy="1008"/>
              <a:chOff x="4128" y="1104"/>
              <a:chExt cx="1152" cy="1008"/>
            </a:xfrm>
          </p:grpSpPr>
          <p:sp>
            <p:nvSpPr>
              <p:cNvPr id="753698" name="AutoShape 34"/>
              <p:cNvSpPr>
                <a:spLocks noChangeArrowheads="1"/>
              </p:cNvSpPr>
              <p:nvPr/>
            </p:nvSpPr>
            <p:spPr bwMode="auto">
              <a:xfrm>
                <a:off x="4128" y="1104"/>
                <a:ext cx="1152" cy="1008"/>
              </a:xfrm>
              <a:prstGeom prst="triangle">
                <a:avLst>
                  <a:gd name="adj" fmla="val 50000"/>
                </a:avLst>
              </a:prstGeom>
              <a:gradFill rotWithShape="1">
                <a:gsLst>
                  <a:gs pos="0">
                    <a:schemeClr val="accent2">
                      <a:gamma/>
                      <a:shade val="46275"/>
                      <a:invGamma/>
                    </a:schemeClr>
                  </a:gs>
                  <a:gs pos="50000">
                    <a:schemeClr val="accent2"/>
                  </a:gs>
                  <a:gs pos="100000">
                    <a:schemeClr val="accent2">
                      <a:gamma/>
                      <a:shade val="46275"/>
                      <a:invGamma/>
                    </a:schemeClr>
                  </a:gs>
                </a:gsLst>
                <a:lin ang="5400000" scaled="1"/>
              </a:gra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41998" name="Line 35"/>
              <p:cNvSpPr>
                <a:spLocks noChangeShapeType="1"/>
              </p:cNvSpPr>
              <p:nvPr/>
            </p:nvSpPr>
            <p:spPr bwMode="auto">
              <a:xfrm>
                <a:off x="4704" y="1104"/>
                <a:ext cx="0" cy="67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999" name="Line 36"/>
              <p:cNvSpPr>
                <a:spLocks noChangeShapeType="1"/>
              </p:cNvSpPr>
              <p:nvPr/>
            </p:nvSpPr>
            <p:spPr bwMode="auto">
              <a:xfrm flipH="1">
                <a:off x="4128" y="1776"/>
                <a:ext cx="576" cy="33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0" name="Line 37"/>
              <p:cNvSpPr>
                <a:spLocks noChangeShapeType="1"/>
              </p:cNvSpPr>
              <p:nvPr/>
            </p:nvSpPr>
            <p:spPr bwMode="auto">
              <a:xfrm>
                <a:off x="4704" y="1776"/>
                <a:ext cx="576" cy="33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1996" name="AutoShape 39"/>
            <p:cNvSpPr>
              <a:spLocks noChangeArrowheads="1"/>
            </p:cNvSpPr>
            <p:nvPr/>
          </p:nvSpPr>
          <p:spPr bwMode="auto">
            <a:xfrm flipV="1">
              <a:off x="4416" y="1920"/>
              <a:ext cx="576" cy="1824"/>
            </a:xfrm>
            <a:prstGeom prst="can">
              <a:avLst>
                <a:gd name="adj" fmla="val 33338"/>
              </a:avLst>
            </a:prstGeom>
            <a:gradFill rotWithShape="1">
              <a:gsLst>
                <a:gs pos="0">
                  <a:srgbClr val="767600"/>
                </a:gs>
                <a:gs pos="50000">
                  <a:srgbClr val="FFFF00"/>
                </a:gs>
                <a:gs pos="100000">
                  <a:srgbClr val="76760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53705" name="Text Box 41"/>
          <p:cNvSpPr txBox="1">
            <a:spLocks noChangeArrowheads="1"/>
          </p:cNvSpPr>
          <p:nvPr/>
        </p:nvSpPr>
        <p:spPr bwMode="auto">
          <a:xfrm>
            <a:off x="0" y="2743200"/>
            <a:ext cx="7696200" cy="2308324"/>
          </a:xfrm>
          <a:prstGeom prst="rect">
            <a:avLst/>
          </a:prstGeom>
          <a:solidFill>
            <a:srgbClr val="800000"/>
          </a:solidFill>
          <a:ln>
            <a:noFill/>
          </a:ln>
          <a:effectLst/>
          <a:extLs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r>
              <a:rPr lang="en-US" sz="2400" dirty="0"/>
              <a:t>A regular tetrahedron (four sides, all congruent) has a </a:t>
            </a:r>
            <a:r>
              <a:rPr lang="en-US" sz="2400" dirty="0" err="1"/>
              <a:t>cylin-drical</a:t>
            </a:r>
            <a:r>
              <a:rPr lang="en-US" sz="2400" dirty="0"/>
              <a:t> magnet placed in the middle of the bottom face.  There is a total of 0.012 T</a:t>
            </a:r>
            <a:r>
              <a:rPr lang="en-US" sz="2400" dirty="0">
                <a:sym typeface="Symbol" pitchFamily="18" charset="2"/>
              </a:rPr>
              <a:t>m</a:t>
            </a:r>
            <a:r>
              <a:rPr lang="en-US" sz="2400" baseline="30000" dirty="0">
                <a:sym typeface="Symbol" pitchFamily="18" charset="2"/>
              </a:rPr>
              <a:t>2</a:t>
            </a:r>
            <a:r>
              <a:rPr lang="en-US" sz="2400" dirty="0">
                <a:sym typeface="Symbol" pitchFamily="18" charset="2"/>
              </a:rPr>
              <a:t> of magnetic flux entering the bottom face.  What is the total flux from </a:t>
            </a:r>
            <a:r>
              <a:rPr lang="en-US" sz="2400" u="sng" dirty="0">
                <a:sym typeface="Symbol" pitchFamily="18" charset="2"/>
              </a:rPr>
              <a:t>one </a:t>
            </a:r>
            <a:r>
              <a:rPr lang="en-US" sz="2400" dirty="0">
                <a:sym typeface="Symbol" pitchFamily="18" charset="2"/>
              </a:rPr>
              <a:t>of the three top faces?</a:t>
            </a:r>
          </a:p>
          <a:p>
            <a:r>
              <a:rPr lang="en-US" sz="2400" dirty="0"/>
              <a:t>A) 0.006 T </a:t>
            </a:r>
            <a:r>
              <a:rPr lang="en-US" sz="2400" dirty="0">
                <a:sym typeface="Symbol" pitchFamily="18" charset="2"/>
              </a:rPr>
              <a:t></a:t>
            </a:r>
            <a:r>
              <a:rPr lang="en-US" sz="2400" dirty="0"/>
              <a:t>m</a:t>
            </a:r>
            <a:r>
              <a:rPr lang="en-US" sz="2400" baseline="30000" dirty="0"/>
              <a:t>2</a:t>
            </a:r>
            <a:r>
              <a:rPr lang="en-US" sz="2400" dirty="0">
                <a:sym typeface="Symbol" pitchFamily="18" charset="2"/>
              </a:rPr>
              <a:t>	          B) </a:t>
            </a:r>
            <a:r>
              <a:rPr lang="en-US" sz="2400" dirty="0"/>
              <a:t>0.004 T </a:t>
            </a:r>
            <a:r>
              <a:rPr lang="en-US" sz="2400" dirty="0">
                <a:sym typeface="Symbol" pitchFamily="18" charset="2"/>
              </a:rPr>
              <a:t></a:t>
            </a:r>
            <a:r>
              <a:rPr lang="en-US" sz="2400" dirty="0"/>
              <a:t>m</a:t>
            </a:r>
            <a:r>
              <a:rPr lang="en-US" sz="2400" baseline="30000" dirty="0"/>
              <a:t>2</a:t>
            </a:r>
            <a:r>
              <a:rPr lang="en-US" sz="2400" dirty="0">
                <a:sym typeface="Symbol" pitchFamily="18" charset="2"/>
              </a:rPr>
              <a:t>		C) </a:t>
            </a:r>
            <a:r>
              <a:rPr lang="en-US" sz="2400" dirty="0"/>
              <a:t>0.003 T </a:t>
            </a:r>
            <a:r>
              <a:rPr lang="en-US" sz="2400" dirty="0">
                <a:sym typeface="Symbol" pitchFamily="18" charset="2"/>
              </a:rPr>
              <a:t></a:t>
            </a:r>
            <a:r>
              <a:rPr lang="en-US" sz="2400" dirty="0"/>
              <a:t>m</a:t>
            </a:r>
            <a:r>
              <a:rPr lang="en-US" sz="2400" baseline="30000" dirty="0"/>
              <a:t>2</a:t>
            </a:r>
            <a:r>
              <a:rPr lang="en-US" sz="2400" baseline="-25000" dirty="0">
                <a:sym typeface="Symbol" pitchFamily="18" charset="2"/>
              </a:rPr>
              <a:t>	</a:t>
            </a:r>
          </a:p>
          <a:p>
            <a:r>
              <a:rPr lang="en-US" sz="2400" dirty="0">
                <a:sym typeface="Symbol" pitchFamily="18" charset="2"/>
              </a:rPr>
              <a:t>D) </a:t>
            </a:r>
            <a:r>
              <a:rPr lang="en-US" sz="2400" dirty="0"/>
              <a:t>0.012 T </a:t>
            </a:r>
            <a:r>
              <a:rPr lang="en-US" sz="2400" dirty="0">
                <a:sym typeface="Symbol" pitchFamily="18" charset="2"/>
              </a:rPr>
              <a:t></a:t>
            </a:r>
            <a:r>
              <a:rPr lang="en-US" sz="2400" dirty="0"/>
              <a:t>m</a:t>
            </a:r>
            <a:r>
              <a:rPr lang="en-US" sz="2400" baseline="30000" dirty="0"/>
              <a:t>2</a:t>
            </a:r>
            <a:r>
              <a:rPr lang="en-US" sz="2400" dirty="0">
                <a:sym typeface="Symbol" pitchFamily="18" charset="2"/>
              </a:rPr>
              <a:t> 	E) None of the above</a:t>
            </a:r>
          </a:p>
        </p:txBody>
      </p:sp>
      <p:graphicFrame>
        <p:nvGraphicFramePr>
          <p:cNvPr id="753706" name="Object 42"/>
          <p:cNvGraphicFramePr>
            <a:graphicFrameLocks noChangeAspect="1"/>
          </p:cNvGraphicFramePr>
          <p:nvPr/>
        </p:nvGraphicFramePr>
        <p:xfrm>
          <a:off x="528638" y="1976438"/>
          <a:ext cx="2865437" cy="614362"/>
        </p:xfrm>
        <a:graphic>
          <a:graphicData uri="http://schemas.openxmlformats.org/presentationml/2006/ole">
            <mc:AlternateContent xmlns:mc="http://schemas.openxmlformats.org/markup-compatibility/2006">
              <mc:Choice xmlns:v="urn:schemas-microsoft-com:vml" Requires="v">
                <p:oleObj name="Equation" r:id="rId3" imgW="1168400" imgH="279400" progId="Equation.DSMT4">
                  <p:embed/>
                </p:oleObj>
              </mc:Choice>
              <mc:Fallback>
                <p:oleObj name="Equation" r:id="rId3" imgW="1168400" imgH="279400" progId="Equation.DSMT4">
                  <p:embed/>
                  <p:pic>
                    <p:nvPicPr>
                      <p:cNvPr id="0" name="Object 4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638" y="1976438"/>
                        <a:ext cx="2865437" cy="614362"/>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53707" name="Text Box 43"/>
          <p:cNvSpPr txBox="1">
            <a:spLocks noChangeArrowheads="1"/>
          </p:cNvSpPr>
          <p:nvPr/>
        </p:nvSpPr>
        <p:spPr bwMode="auto">
          <a:xfrm>
            <a:off x="0" y="5181600"/>
            <a:ext cx="7467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a:solidFill>
                  <a:srgbClr val="009900"/>
                </a:solidFill>
              </a:rPr>
              <a:t>Flux in bottom must equal total flux out other three sides</a:t>
            </a:r>
          </a:p>
          <a:p>
            <a:pPr eaLnBrk="1" hangingPunct="1">
              <a:buFontTx/>
              <a:buChar char="•"/>
            </a:pPr>
            <a:r>
              <a:rPr lang="en-US" sz="2400">
                <a:solidFill>
                  <a:srgbClr val="009900"/>
                </a:solidFill>
              </a:rPr>
              <a:t>Other three sides must have equal flux, by symmetry</a:t>
            </a:r>
          </a:p>
        </p:txBody>
      </p:sp>
      <p:graphicFrame>
        <p:nvGraphicFramePr>
          <p:cNvPr id="753708" name="Object 44"/>
          <p:cNvGraphicFramePr>
            <a:graphicFrameLocks noChangeAspect="1"/>
          </p:cNvGraphicFramePr>
          <p:nvPr/>
        </p:nvGraphicFramePr>
        <p:xfrm>
          <a:off x="228600" y="5946775"/>
          <a:ext cx="4237038" cy="530225"/>
        </p:xfrm>
        <a:graphic>
          <a:graphicData uri="http://schemas.openxmlformats.org/presentationml/2006/ole">
            <mc:AlternateContent xmlns:mc="http://schemas.openxmlformats.org/markup-compatibility/2006">
              <mc:Choice xmlns:v="urn:schemas-microsoft-com:vml" Requires="v">
                <p:oleObj name="Equation" r:id="rId5" imgW="1727200" imgH="241300" progId="Equation.DSMT4">
                  <p:embed/>
                </p:oleObj>
              </mc:Choice>
              <mc:Fallback>
                <p:oleObj name="Equation" r:id="rId5" imgW="1727200" imgH="241300" progId="Equation.DSMT4">
                  <p:embed/>
                  <p:pic>
                    <p:nvPicPr>
                      <p:cNvPr id="0" name="Object 4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 y="5946775"/>
                        <a:ext cx="4237038"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53709" name="Object 45"/>
          <p:cNvGraphicFramePr>
            <a:graphicFrameLocks noChangeAspect="1"/>
          </p:cNvGraphicFramePr>
          <p:nvPr>
            <p:extLst>
              <p:ext uri="{D42A27DB-BD31-4B8C-83A1-F6EECF244321}">
                <p14:modId xmlns:p14="http://schemas.microsoft.com/office/powerpoint/2010/main" val="635455450"/>
              </p:ext>
            </p:extLst>
          </p:nvPr>
        </p:nvGraphicFramePr>
        <p:xfrm>
          <a:off x="4602163" y="5946775"/>
          <a:ext cx="2865437" cy="530225"/>
        </p:xfrm>
        <a:graphic>
          <a:graphicData uri="http://schemas.openxmlformats.org/presentationml/2006/ole">
            <mc:AlternateContent xmlns:mc="http://schemas.openxmlformats.org/markup-compatibility/2006">
              <mc:Choice xmlns:v="urn:schemas-microsoft-com:vml" Requires="v">
                <p:oleObj name="Equation" r:id="rId7" imgW="1168400" imgH="241300" progId="Equation.DSMT4">
                  <p:embed/>
                </p:oleObj>
              </mc:Choice>
              <mc:Fallback>
                <p:oleObj name="Equation" r:id="rId7" imgW="1168400" imgH="241300" progId="Equation.DSMT4">
                  <p:embed/>
                  <p:pic>
                    <p:nvPicPr>
                      <p:cNvPr id="0" name="Object 4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02163" y="5946775"/>
                        <a:ext cx="2865437"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TextBox 1"/>
          <p:cNvSpPr txBox="1"/>
          <p:nvPr/>
        </p:nvSpPr>
        <p:spPr>
          <a:xfrm>
            <a:off x="7696200" y="5715000"/>
            <a:ext cx="1143000" cy="1200329"/>
          </a:xfrm>
          <a:prstGeom prst="rect">
            <a:avLst/>
          </a:prstGeom>
          <a:noFill/>
        </p:spPr>
        <p:txBody>
          <a:bodyPr wrap="square" rtlCol="0">
            <a:spAutoFit/>
          </a:bodyPr>
          <a:lstStyle/>
          <a:p>
            <a:r>
              <a:rPr lang="en-US" sz="1800" dirty="0">
                <a:solidFill>
                  <a:srgbClr val="FF0000"/>
                </a:solidFill>
              </a:rPr>
              <a:t>Sign of entering flux is negative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53667">
                                            <p:txEl>
                                              <p:pRg st="0" end="0"/>
                                            </p:txEl>
                                          </p:spTgt>
                                        </p:tgtEl>
                                        <p:attrNameLst>
                                          <p:attrName>style.visibility</p:attrName>
                                        </p:attrNameLst>
                                      </p:cBhvr>
                                      <p:to>
                                        <p:strVal val="visible"/>
                                      </p:to>
                                    </p:set>
                                    <p:anim calcmode="lin" valueType="num">
                                      <p:cBhvr additive="base">
                                        <p:cTn id="7" dur="500" fill="hold"/>
                                        <p:tgtEl>
                                          <p:spTgt spid="7536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536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53667">
                                            <p:txEl>
                                              <p:pRg st="1" end="1"/>
                                            </p:txEl>
                                          </p:spTgt>
                                        </p:tgtEl>
                                        <p:attrNameLst>
                                          <p:attrName>style.visibility</p:attrName>
                                        </p:attrNameLst>
                                      </p:cBhvr>
                                      <p:to>
                                        <p:strVal val="visible"/>
                                      </p:to>
                                    </p:set>
                                    <p:anim calcmode="lin" valueType="num">
                                      <p:cBhvr additive="base">
                                        <p:cTn id="13" dur="500" fill="hold"/>
                                        <p:tgtEl>
                                          <p:spTgt spid="7536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536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753706"/>
                                        </p:tgtEl>
                                        <p:attrNameLst>
                                          <p:attrName>style.visibility</p:attrName>
                                        </p:attrNameLst>
                                      </p:cBhvr>
                                      <p:to>
                                        <p:strVal val="visible"/>
                                      </p:to>
                                    </p:set>
                                    <p:animEffect transition="in" filter="wipe(left)">
                                      <p:cBhvr>
                                        <p:cTn id="19" dur="500"/>
                                        <p:tgtEl>
                                          <p:spTgt spid="75370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nodeType="clickEffect">
                                  <p:stCondLst>
                                    <p:cond delay="0"/>
                                  </p:stCondLst>
                                  <p:childTnLst>
                                    <p:set>
                                      <p:cBhvr>
                                        <p:cTn id="23" dur="1" fill="hold">
                                          <p:stCondLst>
                                            <p:cond delay="0"/>
                                          </p:stCondLst>
                                        </p:cTn>
                                        <p:tgtEl>
                                          <p:spTgt spid="753704"/>
                                        </p:tgtEl>
                                        <p:attrNameLst>
                                          <p:attrName>style.visibility</p:attrName>
                                        </p:attrNameLst>
                                      </p:cBhvr>
                                      <p:to>
                                        <p:strVal val="visible"/>
                                      </p:to>
                                    </p:set>
                                    <p:animEffect transition="in" filter="dissolve">
                                      <p:cBhvr>
                                        <p:cTn id="24" dur="500"/>
                                        <p:tgtEl>
                                          <p:spTgt spid="753704"/>
                                        </p:tgtEl>
                                      </p:cBhvr>
                                    </p:animEffect>
                                  </p:childTnLst>
                                </p:cTn>
                              </p:par>
                            </p:childTnLst>
                          </p:cTn>
                        </p:par>
                        <p:par>
                          <p:cTn id="25" fill="hold" nodeType="afterGroup">
                            <p:stCondLst>
                              <p:cond delay="500"/>
                            </p:stCondLst>
                            <p:childTnLst>
                              <p:par>
                                <p:cTn id="26" presetID="23" presetClass="entr" presetSubtype="16" fill="hold" grpId="0" nodeType="afterEffect">
                                  <p:stCondLst>
                                    <p:cond delay="0"/>
                                  </p:stCondLst>
                                  <p:childTnLst>
                                    <p:set>
                                      <p:cBhvr>
                                        <p:cTn id="27" dur="1" fill="hold">
                                          <p:stCondLst>
                                            <p:cond delay="0"/>
                                          </p:stCondLst>
                                        </p:cTn>
                                        <p:tgtEl>
                                          <p:spTgt spid="753705"/>
                                        </p:tgtEl>
                                        <p:attrNameLst>
                                          <p:attrName>style.visibility</p:attrName>
                                        </p:attrNameLst>
                                      </p:cBhvr>
                                      <p:to>
                                        <p:strVal val="visible"/>
                                      </p:to>
                                    </p:set>
                                    <p:anim calcmode="lin" valueType="num">
                                      <p:cBhvr>
                                        <p:cTn id="28" dur="500" fill="hold"/>
                                        <p:tgtEl>
                                          <p:spTgt spid="753705"/>
                                        </p:tgtEl>
                                        <p:attrNameLst>
                                          <p:attrName>ppt_w</p:attrName>
                                        </p:attrNameLst>
                                      </p:cBhvr>
                                      <p:tavLst>
                                        <p:tav tm="0">
                                          <p:val>
                                            <p:fltVal val="0"/>
                                          </p:val>
                                        </p:tav>
                                        <p:tav tm="100000">
                                          <p:val>
                                            <p:strVal val="#ppt_w"/>
                                          </p:val>
                                        </p:tav>
                                      </p:tavLst>
                                    </p:anim>
                                    <p:anim calcmode="lin" valueType="num">
                                      <p:cBhvr>
                                        <p:cTn id="29" dur="500" fill="hold"/>
                                        <p:tgtEl>
                                          <p:spTgt spid="753705"/>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26"/>
                                            </p:cond>
                                          </p:stCondLst>
                                          <p:endCondLst>
                                            <p:cond evt="onStopAudio" delay="0">
                                              <p:tgtEl>
                                                <p:sldTgt/>
                                              </p:tgtEl>
                                            </p:cond>
                                          </p:endCondLst>
                                        </p:cTn>
                                        <p:tgtEl>
                                          <p:sndTgt r:embed="rId2" name="camera.wav"/>
                                        </p:tgtEl>
                                      </p:cMediaNode>
                                    </p:audio>
                                  </p:sub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753707">
                                            <p:txEl>
                                              <p:pRg st="0" end="0"/>
                                            </p:txEl>
                                          </p:spTgt>
                                        </p:tgtEl>
                                        <p:attrNameLst>
                                          <p:attrName>style.visibility</p:attrName>
                                        </p:attrNameLst>
                                      </p:cBhvr>
                                      <p:to>
                                        <p:strVal val="visible"/>
                                      </p:to>
                                    </p:set>
                                    <p:anim calcmode="lin" valueType="num">
                                      <p:cBhvr additive="base">
                                        <p:cTn id="34" dur="500" fill="hold"/>
                                        <p:tgtEl>
                                          <p:spTgt spid="753707">
                                            <p:txEl>
                                              <p:pRg st="0" end="0"/>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753707">
                                            <p:txEl>
                                              <p:pRg st="0" end="0"/>
                                            </p:txEl>
                                          </p:spTgt>
                                        </p:tgtEl>
                                        <p:attrNameLst>
                                          <p:attrName>ppt_y</p:attrName>
                                        </p:attrNameLst>
                                      </p:cBhvr>
                                      <p:tavLst>
                                        <p:tav tm="0">
                                          <p:val>
                                            <p:strVal val="#ppt_y"/>
                                          </p:val>
                                        </p:tav>
                                        <p:tav tm="100000">
                                          <p:val>
                                            <p:strVal val="#ppt_y"/>
                                          </p:val>
                                        </p:tav>
                                      </p:tavLst>
                                    </p:anim>
                                  </p:childTnLst>
                                </p:cTn>
                              </p:par>
                            </p:childTnLst>
                          </p:cTn>
                        </p:par>
                        <p:par>
                          <p:cTn id="36" fill="hold" nodeType="afterGroup">
                            <p:stCondLst>
                              <p:cond delay="500"/>
                            </p:stCondLst>
                            <p:childTnLst>
                              <p:par>
                                <p:cTn id="37" presetID="22" presetClass="entr" presetSubtype="8" fill="hold" nodeType="afterEffect">
                                  <p:stCondLst>
                                    <p:cond delay="0"/>
                                  </p:stCondLst>
                                  <p:childTnLst>
                                    <p:set>
                                      <p:cBhvr>
                                        <p:cTn id="38" dur="1" fill="hold">
                                          <p:stCondLst>
                                            <p:cond delay="0"/>
                                          </p:stCondLst>
                                        </p:cTn>
                                        <p:tgtEl>
                                          <p:spTgt spid="753708"/>
                                        </p:tgtEl>
                                        <p:attrNameLst>
                                          <p:attrName>style.visibility</p:attrName>
                                        </p:attrNameLst>
                                      </p:cBhvr>
                                      <p:to>
                                        <p:strVal val="visible"/>
                                      </p:to>
                                    </p:set>
                                    <p:animEffect transition="in" filter="wipe(left)">
                                      <p:cBhvr>
                                        <p:cTn id="39" dur="500"/>
                                        <p:tgtEl>
                                          <p:spTgt spid="75370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753707">
                                            <p:txEl>
                                              <p:pRg st="1" end="1"/>
                                            </p:txEl>
                                          </p:spTgt>
                                        </p:tgtEl>
                                        <p:attrNameLst>
                                          <p:attrName>style.visibility</p:attrName>
                                        </p:attrNameLst>
                                      </p:cBhvr>
                                      <p:to>
                                        <p:strVal val="visible"/>
                                      </p:to>
                                    </p:set>
                                    <p:anim calcmode="lin" valueType="num">
                                      <p:cBhvr additive="base">
                                        <p:cTn id="44" dur="500" fill="hold"/>
                                        <p:tgtEl>
                                          <p:spTgt spid="753707">
                                            <p:txEl>
                                              <p:pRg st="1" end="1"/>
                                            </p:txEl>
                                          </p:spTgt>
                                        </p:tgtEl>
                                        <p:attrNameLst>
                                          <p:attrName>ppt_x</p:attrName>
                                        </p:attrNameLst>
                                      </p:cBhvr>
                                      <p:tavLst>
                                        <p:tav tm="0">
                                          <p:val>
                                            <p:strVal val="0-#ppt_w/2"/>
                                          </p:val>
                                        </p:tav>
                                        <p:tav tm="100000">
                                          <p:val>
                                            <p:strVal val="#ppt_x"/>
                                          </p:val>
                                        </p:tav>
                                      </p:tavLst>
                                    </p:anim>
                                    <p:anim calcmode="lin" valueType="num">
                                      <p:cBhvr additive="base">
                                        <p:cTn id="45" dur="500" fill="hold"/>
                                        <p:tgtEl>
                                          <p:spTgt spid="753707">
                                            <p:txEl>
                                              <p:pRg st="1" end="1"/>
                                            </p:txEl>
                                          </p:spTgt>
                                        </p:tgtEl>
                                        <p:attrNameLst>
                                          <p:attrName>ppt_y</p:attrName>
                                        </p:attrNameLst>
                                      </p:cBhvr>
                                      <p:tavLst>
                                        <p:tav tm="0">
                                          <p:val>
                                            <p:strVal val="#ppt_y"/>
                                          </p:val>
                                        </p:tav>
                                        <p:tav tm="100000">
                                          <p:val>
                                            <p:strVal val="#ppt_y"/>
                                          </p:val>
                                        </p:tav>
                                      </p:tavLst>
                                    </p:anim>
                                  </p:childTnLst>
                                </p:cTn>
                              </p:par>
                            </p:childTnLst>
                          </p:cTn>
                        </p:par>
                        <p:par>
                          <p:cTn id="46" fill="hold" nodeType="afterGroup">
                            <p:stCondLst>
                              <p:cond delay="500"/>
                            </p:stCondLst>
                            <p:childTnLst>
                              <p:par>
                                <p:cTn id="47" presetID="22" presetClass="entr" presetSubtype="8" fill="hold" nodeType="afterEffect">
                                  <p:stCondLst>
                                    <p:cond delay="0"/>
                                  </p:stCondLst>
                                  <p:childTnLst>
                                    <p:set>
                                      <p:cBhvr>
                                        <p:cTn id="48" dur="1" fill="hold">
                                          <p:stCondLst>
                                            <p:cond delay="0"/>
                                          </p:stCondLst>
                                        </p:cTn>
                                        <p:tgtEl>
                                          <p:spTgt spid="753709"/>
                                        </p:tgtEl>
                                        <p:attrNameLst>
                                          <p:attrName>style.visibility</p:attrName>
                                        </p:attrNameLst>
                                      </p:cBhvr>
                                      <p:to>
                                        <p:strVal val="visible"/>
                                      </p:to>
                                    </p:set>
                                    <p:animEffect transition="in" filter="wipe(left)">
                                      <p:cBhvr>
                                        <p:cTn id="49" dur="500"/>
                                        <p:tgtEl>
                                          <p:spTgt spid="753709"/>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3667" grpId="0" build="p"/>
      <p:bldP spid="753705" grpId="0" animBg="1" autoUpdateAnimBg="0"/>
      <p:bldP spid="753707" grpId="0" build="p"/>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1365830085"/>
              </p:ext>
            </p:extLst>
          </p:nvPr>
        </p:nvGraphicFramePr>
        <p:xfrm>
          <a:off x="533400" y="533400"/>
          <a:ext cx="8165149" cy="1708150"/>
        </p:xfrm>
        <a:graphic>
          <a:graphicData uri="http://schemas.openxmlformats.org/presentationml/2006/ole">
            <mc:AlternateContent xmlns:mc="http://schemas.openxmlformats.org/markup-compatibility/2006">
              <mc:Choice xmlns:v="urn:schemas-microsoft-com:vml" Requires="v">
                <p:oleObj name="Document" r:id="rId2" imgW="6867713" imgH="1436776" progId="Word.Document.12">
                  <p:embed/>
                </p:oleObj>
              </mc:Choice>
              <mc:Fallback>
                <p:oleObj name="Document" r:id="rId2" imgW="6867713" imgH="1436776" progId="Word.Document.12">
                  <p:embed/>
                  <p:pic>
                    <p:nvPicPr>
                      <p:cNvPr id="0" name=""/>
                      <p:cNvPicPr/>
                      <p:nvPr/>
                    </p:nvPicPr>
                    <p:blipFill>
                      <a:blip r:embed="rId3"/>
                      <a:stretch>
                        <a:fillRect/>
                      </a:stretch>
                    </p:blipFill>
                    <p:spPr>
                      <a:xfrm>
                        <a:off x="533400" y="533400"/>
                        <a:ext cx="8165149" cy="1708150"/>
                      </a:xfrm>
                      <a:prstGeom prst="rect">
                        <a:avLst/>
                      </a:prstGeom>
                    </p:spPr>
                  </p:pic>
                </p:oleObj>
              </mc:Fallback>
            </mc:AlternateContent>
          </a:graphicData>
        </a:graphic>
      </p:graphicFrame>
    </p:spTree>
    <p:extLst>
      <p:ext uri="{BB962C8B-B14F-4D97-AF65-F5344CB8AC3E}">
        <p14:creationId xmlns:p14="http://schemas.microsoft.com/office/powerpoint/2010/main" val="24435603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2416857861"/>
              </p:ext>
            </p:extLst>
          </p:nvPr>
        </p:nvGraphicFramePr>
        <p:xfrm>
          <a:off x="762000" y="457200"/>
          <a:ext cx="7281231" cy="2514600"/>
        </p:xfrm>
        <a:graphic>
          <a:graphicData uri="http://schemas.openxmlformats.org/presentationml/2006/ole">
            <mc:AlternateContent xmlns:mc="http://schemas.openxmlformats.org/markup-compatibility/2006">
              <mc:Choice xmlns:v="urn:schemas-microsoft-com:vml" Requires="v">
                <p:oleObj name="Document" r:id="rId2" imgW="6854825" imgH="2382651" progId="Word.Document.12">
                  <p:embed/>
                </p:oleObj>
              </mc:Choice>
              <mc:Fallback>
                <p:oleObj name="Document" r:id="rId2" imgW="6854825" imgH="2382651" progId="Word.Document.12">
                  <p:embed/>
                  <p:pic>
                    <p:nvPicPr>
                      <p:cNvPr id="0" name=""/>
                      <p:cNvPicPr/>
                      <p:nvPr/>
                    </p:nvPicPr>
                    <p:blipFill>
                      <a:blip r:embed="rId3"/>
                      <a:stretch>
                        <a:fillRect/>
                      </a:stretch>
                    </p:blipFill>
                    <p:spPr>
                      <a:xfrm>
                        <a:off x="762000" y="457200"/>
                        <a:ext cx="7281231" cy="2514600"/>
                      </a:xfrm>
                      <a:prstGeom prst="rect">
                        <a:avLst/>
                      </a:prstGeom>
                    </p:spPr>
                  </p:pic>
                </p:oleObj>
              </mc:Fallback>
            </mc:AlternateContent>
          </a:graphicData>
        </a:graphic>
      </p:graphicFrame>
      <p:sp>
        <p:nvSpPr>
          <p:cNvPr id="3" name="TextBox 2"/>
          <p:cNvSpPr txBox="1"/>
          <p:nvPr/>
        </p:nvSpPr>
        <p:spPr>
          <a:xfrm>
            <a:off x="3429000" y="2667000"/>
            <a:ext cx="3581400" cy="1569660"/>
          </a:xfrm>
          <a:prstGeom prst="rect">
            <a:avLst/>
          </a:prstGeom>
          <a:noFill/>
        </p:spPr>
        <p:txBody>
          <a:bodyPr wrap="square" rtlCol="0">
            <a:spAutoFit/>
          </a:bodyPr>
          <a:lstStyle/>
          <a:p>
            <a:r>
              <a:rPr lang="en-US" dirty="0">
                <a:solidFill>
                  <a:srgbClr val="FF0000"/>
                </a:solidFill>
              </a:rPr>
              <a:t>Solve on Board</a:t>
            </a:r>
          </a:p>
        </p:txBody>
      </p:sp>
    </p:spTree>
    <p:extLst>
      <p:ext uri="{BB962C8B-B14F-4D97-AF65-F5344CB8AC3E}">
        <p14:creationId xmlns:p14="http://schemas.microsoft.com/office/powerpoint/2010/main" val="39240386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533400"/>
            <a:ext cx="6705600" cy="830997"/>
          </a:xfrm>
          <a:prstGeom prst="rect">
            <a:avLst/>
          </a:prstGeom>
          <a:noFill/>
        </p:spPr>
        <p:txBody>
          <a:bodyPr wrap="square" rtlCol="0">
            <a:spAutoFit/>
          </a:bodyPr>
          <a:lstStyle/>
          <a:p>
            <a:r>
              <a:rPr lang="en-US" dirty="0" err="1">
                <a:solidFill>
                  <a:srgbClr val="FF0000"/>
                </a:solidFill>
              </a:rPr>
              <a:t>Warmup</a:t>
            </a:r>
            <a:r>
              <a:rPr lang="en-US" dirty="0">
                <a:solidFill>
                  <a:srgbClr val="FF0000"/>
                </a:solidFill>
              </a:rPr>
              <a:t> 15</a:t>
            </a:r>
          </a:p>
        </p:txBody>
      </p:sp>
      <p:pic>
        <p:nvPicPr>
          <p:cNvPr id="146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8825" y="1600200"/>
            <a:ext cx="7626350" cy="1339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64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170" y="2590800"/>
            <a:ext cx="7759700" cy="2228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912870" y="5791200"/>
            <a:ext cx="4572000" cy="338554"/>
          </a:xfrm>
          <a:prstGeom prst="rect">
            <a:avLst/>
          </a:prstGeom>
        </p:spPr>
        <p:txBody>
          <a:bodyPr>
            <a:spAutoFit/>
          </a:bodyPr>
          <a:lstStyle/>
          <a:p>
            <a:r>
              <a:rPr lang="en-US" sz="1600" dirty="0">
                <a:solidFill>
                  <a:schemeClr val="tx1"/>
                </a:solidFill>
              </a:rPr>
              <a:t>http://www.youtube.com/watch?v=A1vyB-O5i6E</a:t>
            </a:r>
          </a:p>
        </p:txBody>
      </p:sp>
    </p:spTree>
    <p:extLst>
      <p:ext uri="{BB962C8B-B14F-4D97-AF65-F5344CB8AC3E}">
        <p14:creationId xmlns:p14="http://schemas.microsoft.com/office/powerpoint/2010/main" val="1760189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152400" y="0"/>
            <a:ext cx="899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algn="ctr"/>
            <a:r>
              <a:rPr lang="en-US" sz="4400">
                <a:solidFill>
                  <a:schemeClr val="tx1"/>
                </a:solidFill>
              </a:rPr>
              <a:t>Magnetic Field from a Finite Wire</a:t>
            </a:r>
          </a:p>
        </p:txBody>
      </p:sp>
      <p:sp>
        <p:nvSpPr>
          <p:cNvPr id="26627" name="Line 3"/>
          <p:cNvSpPr>
            <a:spLocks noChangeShapeType="1"/>
          </p:cNvSpPr>
          <p:nvPr/>
        </p:nvSpPr>
        <p:spPr bwMode="auto">
          <a:xfrm>
            <a:off x="152400" y="3200400"/>
            <a:ext cx="3352800"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8308" name="Line 4"/>
          <p:cNvSpPr>
            <a:spLocks noChangeShapeType="1"/>
          </p:cNvSpPr>
          <p:nvPr/>
        </p:nvSpPr>
        <p:spPr bwMode="auto">
          <a:xfrm flipH="1" flipV="1">
            <a:off x="1219200" y="2133600"/>
            <a:ext cx="762000" cy="9906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8309" name="Text Box 5"/>
          <p:cNvSpPr txBox="1">
            <a:spLocks noChangeArrowheads="1"/>
          </p:cNvSpPr>
          <p:nvPr/>
        </p:nvSpPr>
        <p:spPr bwMode="auto">
          <a:xfrm>
            <a:off x="1295400" y="25146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a:solidFill>
                  <a:srgbClr val="FF0000"/>
                </a:solidFill>
              </a:rPr>
              <a:t>r</a:t>
            </a:r>
          </a:p>
        </p:txBody>
      </p:sp>
      <p:sp>
        <p:nvSpPr>
          <p:cNvPr id="26630" name="Text Box 6"/>
          <p:cNvSpPr txBox="1">
            <a:spLocks noChangeArrowheads="1"/>
          </p:cNvSpPr>
          <p:nvPr/>
        </p:nvSpPr>
        <p:spPr bwMode="auto">
          <a:xfrm>
            <a:off x="2667000" y="32004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rgbClr val="996600"/>
                </a:solidFill>
              </a:rPr>
              <a:t>I</a:t>
            </a:r>
          </a:p>
        </p:txBody>
      </p:sp>
      <p:sp>
        <p:nvSpPr>
          <p:cNvPr id="738311" name="Line 7"/>
          <p:cNvSpPr>
            <a:spLocks noChangeShapeType="1"/>
          </p:cNvSpPr>
          <p:nvPr/>
        </p:nvSpPr>
        <p:spPr bwMode="auto">
          <a:xfrm>
            <a:off x="1981200" y="3200400"/>
            <a:ext cx="228600"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8312" name="Text Box 8"/>
          <p:cNvSpPr txBox="1">
            <a:spLocks noChangeArrowheads="1"/>
          </p:cNvSpPr>
          <p:nvPr/>
        </p:nvSpPr>
        <p:spPr bwMode="auto">
          <a:xfrm>
            <a:off x="1981200" y="266700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i="1">
                <a:solidFill>
                  <a:srgbClr val="FF0000"/>
                </a:solidFill>
              </a:rPr>
              <a:t>d</a:t>
            </a:r>
            <a:r>
              <a:rPr lang="en-US" sz="2400" b="1">
                <a:solidFill>
                  <a:srgbClr val="FF0000"/>
                </a:solidFill>
              </a:rPr>
              <a:t>s</a:t>
            </a:r>
          </a:p>
        </p:txBody>
      </p:sp>
      <p:sp>
        <p:nvSpPr>
          <p:cNvPr id="738313" name="Text Box 9"/>
          <p:cNvSpPr txBox="1">
            <a:spLocks noChangeArrowheads="1"/>
          </p:cNvSpPr>
          <p:nvPr/>
        </p:nvSpPr>
        <p:spPr bwMode="auto">
          <a:xfrm>
            <a:off x="0" y="838200"/>
            <a:ext cx="65532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a:solidFill>
                  <a:schemeClr val="accent2"/>
                </a:solidFill>
              </a:rPr>
              <a:t>Magnetic field from a finite straight wire:</a:t>
            </a:r>
          </a:p>
          <a:p>
            <a:pPr lvl="1" eaLnBrk="1" hangingPunct="1">
              <a:buFontTx/>
              <a:buChar char="•"/>
            </a:pPr>
            <a:r>
              <a:rPr lang="en-US" sz="2400">
                <a:solidFill>
                  <a:schemeClr val="accent2"/>
                </a:solidFill>
              </a:rPr>
              <a:t>Let </a:t>
            </a:r>
            <a:r>
              <a:rPr lang="en-US" sz="2400" i="1">
                <a:solidFill>
                  <a:schemeClr val="accent2"/>
                </a:solidFill>
              </a:rPr>
              <a:t>a</a:t>
            </a:r>
            <a:r>
              <a:rPr lang="en-US" sz="2400">
                <a:solidFill>
                  <a:schemeClr val="accent2"/>
                </a:solidFill>
              </a:rPr>
              <a:t> be the distance the point is from the wire</a:t>
            </a:r>
          </a:p>
          <a:p>
            <a:pPr lvl="1" eaLnBrk="1" hangingPunct="1">
              <a:buFontTx/>
              <a:buChar char="•"/>
            </a:pPr>
            <a:r>
              <a:rPr lang="en-US" sz="2400">
                <a:solidFill>
                  <a:schemeClr val="accent2"/>
                </a:solidFill>
              </a:rPr>
              <a:t>Let </a:t>
            </a:r>
            <a:r>
              <a:rPr lang="en-US" sz="2400" i="1">
                <a:solidFill>
                  <a:schemeClr val="accent2"/>
                </a:solidFill>
              </a:rPr>
              <a:t>x</a:t>
            </a:r>
            <a:r>
              <a:rPr lang="en-US" sz="2400">
                <a:solidFill>
                  <a:schemeClr val="accent2"/>
                </a:solidFill>
              </a:rPr>
              <a:t> be the horizontal separation</a:t>
            </a:r>
          </a:p>
        </p:txBody>
      </p:sp>
      <p:sp>
        <p:nvSpPr>
          <p:cNvPr id="738314" name="Oval 10"/>
          <p:cNvSpPr>
            <a:spLocks noChangeArrowheads="1"/>
          </p:cNvSpPr>
          <p:nvPr/>
        </p:nvSpPr>
        <p:spPr bwMode="auto">
          <a:xfrm>
            <a:off x="1143000" y="2057400"/>
            <a:ext cx="76200" cy="762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5" name="Text Box 11"/>
          <p:cNvSpPr txBox="1">
            <a:spLocks noChangeArrowheads="1"/>
          </p:cNvSpPr>
          <p:nvPr/>
        </p:nvSpPr>
        <p:spPr bwMode="auto">
          <a:xfrm>
            <a:off x="609600" y="19050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a:solidFill>
                  <a:schemeClr val="tx1"/>
                </a:solidFill>
              </a:rPr>
              <a:t>P</a:t>
            </a:r>
          </a:p>
        </p:txBody>
      </p:sp>
      <p:sp>
        <p:nvSpPr>
          <p:cNvPr id="738316" name="Line 12"/>
          <p:cNvSpPr>
            <a:spLocks noChangeShapeType="1"/>
          </p:cNvSpPr>
          <p:nvPr/>
        </p:nvSpPr>
        <p:spPr bwMode="auto">
          <a:xfrm flipV="1">
            <a:off x="1143000" y="2133600"/>
            <a:ext cx="0" cy="1066800"/>
          </a:xfrm>
          <a:prstGeom prst="line">
            <a:avLst/>
          </a:prstGeom>
          <a:noFill/>
          <a:ln w="28575">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8317" name="Text Box 13"/>
          <p:cNvSpPr txBox="1">
            <a:spLocks noChangeArrowheads="1"/>
          </p:cNvSpPr>
          <p:nvPr/>
        </p:nvSpPr>
        <p:spPr bwMode="auto">
          <a:xfrm>
            <a:off x="838200" y="24384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chemeClr val="tx1"/>
                </a:solidFill>
              </a:rPr>
              <a:t>a</a:t>
            </a:r>
          </a:p>
        </p:txBody>
      </p:sp>
      <p:sp>
        <p:nvSpPr>
          <p:cNvPr id="738318" name="Line 14"/>
          <p:cNvSpPr>
            <a:spLocks noChangeShapeType="1"/>
          </p:cNvSpPr>
          <p:nvPr/>
        </p:nvSpPr>
        <p:spPr bwMode="auto">
          <a:xfrm flipH="1" flipV="1">
            <a:off x="1066800" y="3276600"/>
            <a:ext cx="1066800" cy="0"/>
          </a:xfrm>
          <a:prstGeom prst="line">
            <a:avLst/>
          </a:prstGeom>
          <a:noFill/>
          <a:ln w="28575">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8319" name="Text Box 15"/>
          <p:cNvSpPr txBox="1">
            <a:spLocks noChangeArrowheads="1"/>
          </p:cNvSpPr>
          <p:nvPr/>
        </p:nvSpPr>
        <p:spPr bwMode="auto">
          <a:xfrm>
            <a:off x="1295400" y="32004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chemeClr val="tx1"/>
                </a:solidFill>
              </a:rPr>
              <a:t>x</a:t>
            </a:r>
          </a:p>
        </p:txBody>
      </p:sp>
      <p:graphicFrame>
        <p:nvGraphicFramePr>
          <p:cNvPr id="738320" name="Object 16"/>
          <p:cNvGraphicFramePr>
            <a:graphicFrameLocks noChangeAspect="1"/>
          </p:cNvGraphicFramePr>
          <p:nvPr/>
        </p:nvGraphicFramePr>
        <p:xfrm>
          <a:off x="6705600" y="685800"/>
          <a:ext cx="1808163" cy="531813"/>
        </p:xfrm>
        <a:graphic>
          <a:graphicData uri="http://schemas.openxmlformats.org/presentationml/2006/ole">
            <mc:AlternateContent xmlns:mc="http://schemas.openxmlformats.org/markup-compatibility/2006">
              <mc:Choice xmlns:v="urn:schemas-microsoft-com:vml" Requires="v">
                <p:oleObj name="Equation" r:id="rId2" imgW="736600" imgH="241300" progId="Equation.DSMT4">
                  <p:embed/>
                </p:oleObj>
              </mc:Choice>
              <mc:Fallback>
                <p:oleObj name="Equation" r:id="rId2" imgW="736600" imgH="241300" progId="Equation.DSMT4">
                  <p:embed/>
                  <p:pic>
                    <p:nvPicPr>
                      <p:cNvPr id="0" name="Object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685800"/>
                        <a:ext cx="1808163" cy="531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38321" name="Object 17"/>
          <p:cNvGraphicFramePr>
            <a:graphicFrameLocks noChangeAspect="1"/>
          </p:cNvGraphicFramePr>
          <p:nvPr/>
        </p:nvGraphicFramePr>
        <p:xfrm>
          <a:off x="6611938" y="1204913"/>
          <a:ext cx="1995487" cy="560387"/>
        </p:xfrm>
        <a:graphic>
          <a:graphicData uri="http://schemas.openxmlformats.org/presentationml/2006/ole">
            <mc:AlternateContent xmlns:mc="http://schemas.openxmlformats.org/markup-compatibility/2006">
              <mc:Choice xmlns:v="urn:schemas-microsoft-com:vml" Requires="v">
                <p:oleObj name="Equation" r:id="rId4" imgW="812447" imgH="253890" progId="Equation.DSMT4">
                  <p:embed/>
                </p:oleObj>
              </mc:Choice>
              <mc:Fallback>
                <p:oleObj name="Equation" r:id="rId4" imgW="812447" imgH="253890" progId="Equation.DSMT4">
                  <p:embed/>
                  <p:pic>
                    <p:nvPicPr>
                      <p:cNvPr id="0" name="Object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1938" y="1204913"/>
                        <a:ext cx="1995487" cy="560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38322" name="Text Box 18"/>
          <p:cNvSpPr txBox="1">
            <a:spLocks noChangeArrowheads="1"/>
          </p:cNvSpPr>
          <p:nvPr/>
        </p:nvSpPr>
        <p:spPr bwMode="auto">
          <a:xfrm>
            <a:off x="0" y="3124200"/>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dirty="0">
                <a:solidFill>
                  <a:schemeClr val="tx1"/>
                </a:solidFill>
              </a:rPr>
              <a:t>-x</a:t>
            </a:r>
            <a:r>
              <a:rPr lang="en-US" sz="2400" b="1" baseline="-25000" dirty="0">
                <a:solidFill>
                  <a:schemeClr val="tx1"/>
                </a:solidFill>
              </a:rPr>
              <a:t>1</a:t>
            </a:r>
            <a:endParaRPr lang="en-US" sz="2400" b="1" i="1" dirty="0">
              <a:solidFill>
                <a:schemeClr val="tx1"/>
              </a:solidFill>
            </a:endParaRPr>
          </a:p>
        </p:txBody>
      </p:sp>
      <p:sp>
        <p:nvSpPr>
          <p:cNvPr id="738323" name="Text Box 19"/>
          <p:cNvSpPr txBox="1">
            <a:spLocks noChangeArrowheads="1"/>
          </p:cNvSpPr>
          <p:nvPr/>
        </p:nvSpPr>
        <p:spPr bwMode="auto">
          <a:xfrm>
            <a:off x="3200400" y="3200400"/>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chemeClr val="tx1"/>
                </a:solidFill>
              </a:rPr>
              <a:t>x</a:t>
            </a:r>
            <a:r>
              <a:rPr lang="en-US" sz="2400" b="1" baseline="-25000">
                <a:solidFill>
                  <a:schemeClr val="tx1"/>
                </a:solidFill>
              </a:rPr>
              <a:t>2</a:t>
            </a:r>
            <a:endParaRPr lang="en-US" sz="2400" b="1" i="1">
              <a:solidFill>
                <a:schemeClr val="tx1"/>
              </a:solidFill>
            </a:endParaRPr>
          </a:p>
        </p:txBody>
      </p:sp>
      <p:graphicFrame>
        <p:nvGraphicFramePr>
          <p:cNvPr id="738324" name="Object 20"/>
          <p:cNvGraphicFramePr>
            <a:graphicFrameLocks noChangeAspect="1"/>
          </p:cNvGraphicFramePr>
          <p:nvPr/>
        </p:nvGraphicFramePr>
        <p:xfrm>
          <a:off x="6972300" y="1793875"/>
          <a:ext cx="1308100" cy="476250"/>
        </p:xfrm>
        <a:graphic>
          <a:graphicData uri="http://schemas.openxmlformats.org/presentationml/2006/ole">
            <mc:AlternateContent xmlns:mc="http://schemas.openxmlformats.org/markup-compatibility/2006">
              <mc:Choice xmlns:v="urn:schemas-microsoft-com:vml" Requires="v">
                <p:oleObj name="Equation" r:id="rId6" imgW="532937" imgH="215713" progId="Equation.DSMT4">
                  <p:embed/>
                </p:oleObj>
              </mc:Choice>
              <mc:Fallback>
                <p:oleObj name="Equation" r:id="rId6" imgW="532937" imgH="215713" progId="Equation.DSMT4">
                  <p:embed/>
                  <p:pic>
                    <p:nvPicPr>
                      <p:cNvPr id="0" name="Object 2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72300" y="1793875"/>
                        <a:ext cx="1308100"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38325" name="Object 21"/>
          <p:cNvGraphicFramePr>
            <a:graphicFrameLocks noChangeAspect="1"/>
          </p:cNvGraphicFramePr>
          <p:nvPr>
            <p:extLst>
              <p:ext uri="{D42A27DB-BD31-4B8C-83A1-F6EECF244321}">
                <p14:modId xmlns:p14="http://schemas.microsoft.com/office/powerpoint/2010/main" val="468943713"/>
              </p:ext>
            </p:extLst>
          </p:nvPr>
        </p:nvGraphicFramePr>
        <p:xfrm>
          <a:off x="4686300" y="2312988"/>
          <a:ext cx="4519613" cy="1289050"/>
        </p:xfrm>
        <a:graphic>
          <a:graphicData uri="http://schemas.openxmlformats.org/presentationml/2006/ole">
            <mc:AlternateContent xmlns:mc="http://schemas.openxmlformats.org/markup-compatibility/2006">
              <mc:Choice xmlns:v="urn:schemas-microsoft-com:vml" Requires="v">
                <p:oleObj name="Equation" r:id="rId8" imgW="1841400" imgH="583920" progId="Equation.DSMT4">
                  <p:embed/>
                </p:oleObj>
              </mc:Choice>
              <mc:Fallback>
                <p:oleObj name="Equation" r:id="rId8" imgW="1841400" imgH="583920" progId="Equation.DSMT4">
                  <p:embed/>
                  <p:pic>
                    <p:nvPicPr>
                      <p:cNvPr id="0" name="Object 21"/>
                      <p:cNvPicPr>
                        <a:picLocks noChangeAspect="1" noChangeArrowheads="1"/>
                      </p:cNvPicPr>
                      <p:nvPr/>
                    </p:nvPicPr>
                    <p:blipFill>
                      <a:blip r:embed="rId9"/>
                      <a:srcRect/>
                      <a:stretch>
                        <a:fillRect/>
                      </a:stretch>
                    </p:blipFill>
                    <p:spPr bwMode="auto">
                      <a:xfrm>
                        <a:off x="4686300" y="2312988"/>
                        <a:ext cx="4519613" cy="1289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sysDot"/>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38326" name="Object 22"/>
          <p:cNvGraphicFramePr>
            <a:graphicFrameLocks noChangeAspect="1"/>
          </p:cNvGraphicFramePr>
          <p:nvPr>
            <p:extLst>
              <p:ext uri="{D42A27DB-BD31-4B8C-83A1-F6EECF244321}">
                <p14:modId xmlns:p14="http://schemas.microsoft.com/office/powerpoint/2010/main" val="1717949104"/>
              </p:ext>
            </p:extLst>
          </p:nvPr>
        </p:nvGraphicFramePr>
        <p:xfrm>
          <a:off x="5100638" y="3519488"/>
          <a:ext cx="3709987" cy="1092200"/>
        </p:xfrm>
        <a:graphic>
          <a:graphicData uri="http://schemas.openxmlformats.org/presentationml/2006/ole">
            <mc:AlternateContent xmlns:mc="http://schemas.openxmlformats.org/markup-compatibility/2006">
              <mc:Choice xmlns:v="urn:schemas-microsoft-com:vml" Requires="v">
                <p:oleObj name="Equation" r:id="rId10" imgW="1511280" imgH="495000" progId="Equation.DSMT4">
                  <p:embed/>
                </p:oleObj>
              </mc:Choice>
              <mc:Fallback>
                <p:oleObj name="Equation" r:id="rId10" imgW="1511280" imgH="495000" progId="Equation.DSMT4">
                  <p:embed/>
                  <p:pic>
                    <p:nvPicPr>
                      <p:cNvPr id="0" name="Object 22"/>
                      <p:cNvPicPr>
                        <a:picLocks noChangeAspect="1" noChangeArrowheads="1"/>
                      </p:cNvPicPr>
                      <p:nvPr/>
                    </p:nvPicPr>
                    <p:blipFill>
                      <a:blip r:embed="rId11"/>
                      <a:srcRect/>
                      <a:stretch>
                        <a:fillRect/>
                      </a:stretch>
                    </p:blipFill>
                    <p:spPr bwMode="auto">
                      <a:xfrm>
                        <a:off x="5100638" y="3519488"/>
                        <a:ext cx="3709987" cy="1092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sysDot"/>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38327" name="Object 23"/>
          <p:cNvGraphicFramePr>
            <a:graphicFrameLocks noChangeAspect="1"/>
          </p:cNvGraphicFramePr>
          <p:nvPr>
            <p:extLst>
              <p:ext uri="{D42A27DB-BD31-4B8C-83A1-F6EECF244321}">
                <p14:modId xmlns:p14="http://schemas.microsoft.com/office/powerpoint/2010/main" val="3293265402"/>
              </p:ext>
            </p:extLst>
          </p:nvPr>
        </p:nvGraphicFramePr>
        <p:xfrm>
          <a:off x="4422775" y="4419600"/>
          <a:ext cx="4737100" cy="1231900"/>
        </p:xfrm>
        <a:graphic>
          <a:graphicData uri="http://schemas.openxmlformats.org/presentationml/2006/ole">
            <mc:AlternateContent xmlns:mc="http://schemas.openxmlformats.org/markup-compatibility/2006">
              <mc:Choice xmlns:v="urn:schemas-microsoft-com:vml" Requires="v">
                <p:oleObj name="Equation" r:id="rId12" imgW="1930320" imgH="558720" progId="Equation.DSMT4">
                  <p:embed/>
                </p:oleObj>
              </mc:Choice>
              <mc:Fallback>
                <p:oleObj name="Equation" r:id="rId12" imgW="1930320" imgH="558720" progId="Equation.DSMT4">
                  <p:embed/>
                  <p:pic>
                    <p:nvPicPr>
                      <p:cNvPr id="0" name="Object 23"/>
                      <p:cNvPicPr>
                        <a:picLocks noChangeAspect="1" noChangeArrowheads="1"/>
                      </p:cNvPicPr>
                      <p:nvPr/>
                    </p:nvPicPr>
                    <p:blipFill>
                      <a:blip r:embed="rId13"/>
                      <a:srcRect/>
                      <a:stretch>
                        <a:fillRect/>
                      </a:stretch>
                    </p:blipFill>
                    <p:spPr bwMode="auto">
                      <a:xfrm>
                        <a:off x="4422775" y="4419600"/>
                        <a:ext cx="4737100" cy="1231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sysDot"/>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38328" name="Line 24"/>
          <p:cNvSpPr>
            <a:spLocks noChangeShapeType="1"/>
          </p:cNvSpPr>
          <p:nvPr/>
        </p:nvSpPr>
        <p:spPr bwMode="auto">
          <a:xfrm>
            <a:off x="1295400" y="2133600"/>
            <a:ext cx="2057400" cy="990600"/>
          </a:xfrm>
          <a:prstGeom prst="line">
            <a:avLst/>
          </a:prstGeom>
          <a:noFill/>
          <a:ln w="28575">
            <a:solidFill>
              <a:srgbClr val="9900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738329" name="Object 25"/>
          <p:cNvGraphicFramePr>
            <a:graphicFrameLocks noChangeAspect="1"/>
          </p:cNvGraphicFramePr>
          <p:nvPr/>
        </p:nvGraphicFramePr>
        <p:xfrm>
          <a:off x="4600575" y="5756275"/>
          <a:ext cx="3803650" cy="868363"/>
        </p:xfrm>
        <a:graphic>
          <a:graphicData uri="http://schemas.openxmlformats.org/presentationml/2006/ole">
            <mc:AlternateContent xmlns:mc="http://schemas.openxmlformats.org/markup-compatibility/2006">
              <mc:Choice xmlns:v="urn:schemas-microsoft-com:vml" Requires="v">
                <p:oleObj name="Equation" r:id="rId14" imgW="1548728" imgH="393529" progId="Equation.DSMT4">
                  <p:embed/>
                </p:oleObj>
              </mc:Choice>
              <mc:Fallback>
                <p:oleObj name="Equation" r:id="rId14" imgW="1548728" imgH="393529" progId="Equation.DSMT4">
                  <p:embed/>
                  <p:pic>
                    <p:nvPicPr>
                      <p:cNvPr id="0" name="Object 2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600575" y="5756275"/>
                        <a:ext cx="3803650" cy="868363"/>
                      </a:xfrm>
                      <a:prstGeom prst="rect">
                        <a:avLst/>
                      </a:prstGeom>
                      <a:noFill/>
                      <a:ln w="28575">
                        <a:solidFill>
                          <a:srgbClr val="FF0000"/>
                        </a:solidFill>
                        <a:prstDash val="dash"/>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38330" name="Text Box 26"/>
          <p:cNvSpPr txBox="1">
            <a:spLocks noChangeArrowheads="1"/>
          </p:cNvSpPr>
          <p:nvPr/>
        </p:nvSpPr>
        <p:spPr bwMode="auto">
          <a:xfrm>
            <a:off x="2514600" y="274320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i="1">
                <a:solidFill>
                  <a:srgbClr val="9900CC"/>
                </a:solidFill>
                <a:sym typeface="Symbol" pitchFamily="18" charset="2"/>
              </a:rPr>
              <a:t></a:t>
            </a:r>
            <a:r>
              <a:rPr lang="en-US" sz="2400" baseline="-25000">
                <a:solidFill>
                  <a:srgbClr val="9900CC"/>
                </a:solidFill>
                <a:sym typeface="Symbol" pitchFamily="18" charset="2"/>
              </a:rPr>
              <a:t>2</a:t>
            </a:r>
            <a:endParaRPr lang="en-US" sz="2400" b="1">
              <a:solidFill>
                <a:srgbClr val="9900CC"/>
              </a:solidFill>
              <a:sym typeface="Symbol" pitchFamily="18" charset="2"/>
            </a:endParaRPr>
          </a:p>
        </p:txBody>
      </p:sp>
      <p:sp>
        <p:nvSpPr>
          <p:cNvPr id="738331" name="Line 27"/>
          <p:cNvSpPr>
            <a:spLocks noChangeShapeType="1"/>
          </p:cNvSpPr>
          <p:nvPr/>
        </p:nvSpPr>
        <p:spPr bwMode="auto">
          <a:xfrm flipH="1">
            <a:off x="152400" y="2133600"/>
            <a:ext cx="914400" cy="1066800"/>
          </a:xfrm>
          <a:prstGeom prst="line">
            <a:avLst/>
          </a:prstGeom>
          <a:noFill/>
          <a:ln w="28575">
            <a:solidFill>
              <a:srgbClr val="9900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8333" name="Text Box 29"/>
          <p:cNvSpPr txBox="1">
            <a:spLocks noChangeArrowheads="1"/>
          </p:cNvSpPr>
          <p:nvPr/>
        </p:nvSpPr>
        <p:spPr bwMode="auto">
          <a:xfrm>
            <a:off x="381000" y="274320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i="1">
                <a:solidFill>
                  <a:srgbClr val="9900CC"/>
                </a:solidFill>
                <a:sym typeface="Symbol" pitchFamily="18" charset="2"/>
              </a:rPr>
              <a:t></a:t>
            </a:r>
            <a:r>
              <a:rPr lang="en-US" sz="2400" baseline="-25000">
                <a:solidFill>
                  <a:srgbClr val="9900CC"/>
                </a:solidFill>
                <a:sym typeface="Symbol" pitchFamily="18" charset="2"/>
              </a:rPr>
              <a:t>1</a:t>
            </a:r>
            <a:endParaRPr lang="en-US" sz="2400" b="1">
              <a:solidFill>
                <a:srgbClr val="9900CC"/>
              </a:solidFill>
              <a:sym typeface="Symbol" pitchFamily="18" charset="2"/>
            </a:endParaRPr>
          </a:p>
        </p:txBody>
      </p:sp>
      <p:graphicFrame>
        <p:nvGraphicFramePr>
          <p:cNvPr id="738335" name="Object 31"/>
          <p:cNvGraphicFramePr>
            <a:graphicFrameLocks noChangeAspect="1"/>
          </p:cNvGraphicFramePr>
          <p:nvPr>
            <p:extLst>
              <p:ext uri="{D42A27DB-BD31-4B8C-83A1-F6EECF244321}">
                <p14:modId xmlns:p14="http://schemas.microsoft.com/office/powerpoint/2010/main" val="166598268"/>
              </p:ext>
            </p:extLst>
          </p:nvPr>
        </p:nvGraphicFramePr>
        <p:xfrm>
          <a:off x="352425" y="3581400"/>
          <a:ext cx="2713038" cy="1035050"/>
        </p:xfrm>
        <a:graphic>
          <a:graphicData uri="http://schemas.openxmlformats.org/presentationml/2006/ole">
            <mc:AlternateContent xmlns:mc="http://schemas.openxmlformats.org/markup-compatibility/2006">
              <mc:Choice xmlns:v="urn:schemas-microsoft-com:vml" Requires="v">
                <p:oleObj name="Equation" r:id="rId16" imgW="1104840" imgH="469800" progId="Equation.DSMT4">
                  <p:embed/>
                </p:oleObj>
              </mc:Choice>
              <mc:Fallback>
                <p:oleObj name="Equation" r:id="rId16" imgW="1104840" imgH="469800" progId="Equation.DSMT4">
                  <p:embed/>
                  <p:pic>
                    <p:nvPicPr>
                      <p:cNvPr id="0" name="Object 31"/>
                      <p:cNvPicPr>
                        <a:picLocks noChangeAspect="1" noChangeArrowheads="1"/>
                      </p:cNvPicPr>
                      <p:nvPr/>
                    </p:nvPicPr>
                    <p:blipFill>
                      <a:blip r:embed="rId17"/>
                      <a:srcRect/>
                      <a:stretch>
                        <a:fillRect/>
                      </a:stretch>
                    </p:blipFill>
                    <p:spPr bwMode="auto">
                      <a:xfrm>
                        <a:off x="352425" y="3581400"/>
                        <a:ext cx="2713038" cy="1035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sysDot"/>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38336" name="Object 32"/>
          <p:cNvGraphicFramePr>
            <a:graphicFrameLocks noChangeAspect="1"/>
          </p:cNvGraphicFramePr>
          <p:nvPr/>
        </p:nvGraphicFramePr>
        <p:xfrm>
          <a:off x="379413" y="4527550"/>
          <a:ext cx="2744787" cy="1035050"/>
        </p:xfrm>
        <a:graphic>
          <a:graphicData uri="http://schemas.openxmlformats.org/presentationml/2006/ole">
            <mc:AlternateContent xmlns:mc="http://schemas.openxmlformats.org/markup-compatibility/2006">
              <mc:Choice xmlns:v="urn:schemas-microsoft-com:vml" Requires="v">
                <p:oleObj name="Equation" r:id="rId18" imgW="1117600" imgH="469900" progId="Equation.DSMT4">
                  <p:embed/>
                </p:oleObj>
              </mc:Choice>
              <mc:Fallback>
                <p:oleObj name="Equation" r:id="rId18" imgW="1117600" imgH="469900" progId="Equation.DSMT4">
                  <p:embed/>
                  <p:pic>
                    <p:nvPicPr>
                      <p:cNvPr id="0" name="Object 3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79413" y="4527550"/>
                        <a:ext cx="2744787" cy="1035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sysDot"/>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738339" name="Group 35"/>
          <p:cNvGrpSpPr>
            <a:grpSpLocks/>
          </p:cNvGrpSpPr>
          <p:nvPr/>
        </p:nvGrpSpPr>
        <p:grpSpPr bwMode="auto">
          <a:xfrm>
            <a:off x="1066800" y="1981200"/>
            <a:ext cx="152400" cy="152400"/>
            <a:chOff x="1536" y="4080"/>
            <a:chExt cx="96" cy="96"/>
          </a:xfrm>
        </p:grpSpPr>
        <p:sp>
          <p:nvSpPr>
            <p:cNvPr id="26657" name="Oval 36"/>
            <p:cNvSpPr>
              <a:spLocks noChangeArrowheads="1"/>
            </p:cNvSpPr>
            <p:nvPr/>
          </p:nvSpPr>
          <p:spPr bwMode="auto">
            <a:xfrm>
              <a:off x="1536" y="4080"/>
              <a:ext cx="96" cy="96"/>
            </a:xfrm>
            <a:prstGeom prst="ellipse">
              <a:avLst/>
            </a:prstGeom>
            <a:noFill/>
            <a:ln w="28575">
              <a:solidFill>
                <a:srgbClr val="00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58" name="Oval 37"/>
            <p:cNvSpPr>
              <a:spLocks noChangeArrowheads="1"/>
            </p:cNvSpPr>
            <p:nvPr/>
          </p:nvSpPr>
          <p:spPr bwMode="auto">
            <a:xfrm>
              <a:off x="1568" y="4112"/>
              <a:ext cx="35" cy="35"/>
            </a:xfrm>
            <a:prstGeom prst="ellipse">
              <a:avLst/>
            </a:prstGeom>
            <a:solidFill>
              <a:srgbClr val="00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38342" name="Text Box 38"/>
          <p:cNvSpPr txBox="1">
            <a:spLocks noChangeArrowheads="1"/>
          </p:cNvSpPr>
          <p:nvPr/>
        </p:nvSpPr>
        <p:spPr bwMode="auto">
          <a:xfrm>
            <a:off x="685800" y="5807075"/>
            <a:ext cx="3276600" cy="830997"/>
          </a:xfrm>
          <a:prstGeom prst="rect">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algn="ctr"/>
            <a:r>
              <a:rPr lang="en-US" sz="2400" b="1" dirty="0">
                <a:sym typeface="Symbol" pitchFamily="18" charset="2"/>
              </a:rPr>
              <a:t>Warning: My </a:t>
            </a:r>
            <a:r>
              <a:rPr lang="en-US" sz="2400" b="1" i="1" dirty="0">
                <a:sym typeface="Symbol" pitchFamily="18" charset="2"/>
              </a:rPr>
              <a:t></a:t>
            </a:r>
            <a:r>
              <a:rPr lang="en-US" sz="2400" b="1" dirty="0">
                <a:sym typeface="Symbol" pitchFamily="18" charset="2"/>
              </a:rPr>
              <a:t> differs from that of the book</a:t>
            </a:r>
          </a:p>
        </p:txBody>
      </p:sp>
      <p:sp>
        <p:nvSpPr>
          <p:cNvPr id="2" name="TextBox 1"/>
          <p:cNvSpPr txBox="1"/>
          <p:nvPr/>
        </p:nvSpPr>
        <p:spPr>
          <a:xfrm>
            <a:off x="1010920" y="3238937"/>
            <a:ext cx="228600" cy="369332"/>
          </a:xfrm>
          <a:prstGeom prst="rect">
            <a:avLst/>
          </a:prstGeom>
          <a:noFill/>
        </p:spPr>
        <p:txBody>
          <a:bodyPr wrap="square" rtlCol="0">
            <a:spAutoFit/>
          </a:bodyPr>
          <a:lstStyle/>
          <a:p>
            <a:r>
              <a:rPr lang="en-US" sz="1800" b="1" dirty="0">
                <a:solidFill>
                  <a:schemeClr val="tx1"/>
                </a:solidFill>
              </a:rPr>
              <a:t>O</a:t>
            </a:r>
          </a:p>
        </p:txBody>
      </p:sp>
      <p:sp>
        <p:nvSpPr>
          <p:cNvPr id="3" name="TextBox 2"/>
          <p:cNvSpPr txBox="1"/>
          <p:nvPr/>
        </p:nvSpPr>
        <p:spPr>
          <a:xfrm>
            <a:off x="3048000" y="2362200"/>
            <a:ext cx="3276600" cy="1569660"/>
          </a:xfrm>
          <a:prstGeom prst="rect">
            <a:avLst/>
          </a:prstGeom>
          <a:noFill/>
        </p:spPr>
        <p:txBody>
          <a:bodyPr wrap="square" rtlCol="0">
            <a:spAutoFit/>
          </a:bodyPr>
          <a:lstStyle/>
          <a:p>
            <a:r>
              <a:rPr lang="en-US" dirty="0">
                <a:solidFill>
                  <a:srgbClr val="FF0000"/>
                </a:solidFill>
              </a:rPr>
              <a:t>Skip</a:t>
            </a:r>
          </a:p>
          <a:p>
            <a:r>
              <a:rPr lang="en-US" dirty="0">
                <a:solidFill>
                  <a:srgbClr val="FF0000"/>
                </a:solidFill>
              </a:rPr>
              <a:t>Derivation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38313">
                                            <p:txEl>
                                              <p:pRg st="0" end="0"/>
                                            </p:txEl>
                                          </p:spTgt>
                                        </p:tgtEl>
                                        <p:attrNameLst>
                                          <p:attrName>style.visibility</p:attrName>
                                        </p:attrNameLst>
                                      </p:cBhvr>
                                      <p:to>
                                        <p:strVal val="visible"/>
                                      </p:to>
                                    </p:set>
                                    <p:anim calcmode="lin" valueType="num">
                                      <p:cBhvr additive="base">
                                        <p:cTn id="7" dur="500" fill="hold"/>
                                        <p:tgtEl>
                                          <p:spTgt spid="73831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3831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738313">
                                            <p:txEl>
                                              <p:pRg st="1" end="1"/>
                                            </p:txEl>
                                          </p:spTgt>
                                        </p:tgtEl>
                                        <p:attrNameLst>
                                          <p:attrName>style.visibility</p:attrName>
                                        </p:attrNameLst>
                                      </p:cBhvr>
                                      <p:to>
                                        <p:strVal val="visible"/>
                                      </p:to>
                                    </p:set>
                                    <p:anim calcmode="lin" valueType="num">
                                      <p:cBhvr additive="base">
                                        <p:cTn id="11" dur="500" fill="hold"/>
                                        <p:tgtEl>
                                          <p:spTgt spid="73831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73831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738313">
                                            <p:txEl>
                                              <p:pRg st="2" end="2"/>
                                            </p:txEl>
                                          </p:spTgt>
                                        </p:tgtEl>
                                        <p:attrNameLst>
                                          <p:attrName>style.visibility</p:attrName>
                                        </p:attrNameLst>
                                      </p:cBhvr>
                                      <p:to>
                                        <p:strVal val="visible"/>
                                      </p:to>
                                    </p:set>
                                    <p:anim calcmode="lin" valueType="num">
                                      <p:cBhvr additive="base">
                                        <p:cTn id="15" dur="500" fill="hold"/>
                                        <p:tgtEl>
                                          <p:spTgt spid="73831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73831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3" presetClass="entr" presetSubtype="16" fill="hold" grpId="0" nodeType="clickEffect">
                                  <p:stCondLst>
                                    <p:cond delay="0"/>
                                  </p:stCondLst>
                                  <p:childTnLst>
                                    <p:set>
                                      <p:cBhvr>
                                        <p:cTn id="20" dur="1" fill="hold">
                                          <p:stCondLst>
                                            <p:cond delay="0"/>
                                          </p:stCondLst>
                                        </p:cTn>
                                        <p:tgtEl>
                                          <p:spTgt spid="738316"/>
                                        </p:tgtEl>
                                        <p:attrNameLst>
                                          <p:attrName>style.visibility</p:attrName>
                                        </p:attrNameLst>
                                      </p:cBhvr>
                                      <p:to>
                                        <p:strVal val="visible"/>
                                      </p:to>
                                    </p:set>
                                    <p:anim calcmode="lin" valueType="num">
                                      <p:cBhvr>
                                        <p:cTn id="21" dur="500" fill="hold"/>
                                        <p:tgtEl>
                                          <p:spTgt spid="738316"/>
                                        </p:tgtEl>
                                        <p:attrNameLst>
                                          <p:attrName>ppt_w</p:attrName>
                                        </p:attrNameLst>
                                      </p:cBhvr>
                                      <p:tavLst>
                                        <p:tav tm="0">
                                          <p:val>
                                            <p:fltVal val="0"/>
                                          </p:val>
                                        </p:tav>
                                        <p:tav tm="100000">
                                          <p:val>
                                            <p:strVal val="#ppt_w"/>
                                          </p:val>
                                        </p:tav>
                                      </p:tavLst>
                                    </p:anim>
                                    <p:anim calcmode="lin" valueType="num">
                                      <p:cBhvr>
                                        <p:cTn id="22" dur="500" fill="hold"/>
                                        <p:tgtEl>
                                          <p:spTgt spid="738316"/>
                                        </p:tgtEl>
                                        <p:attrNameLst>
                                          <p:attrName>ppt_h</p:attrName>
                                        </p:attrNameLst>
                                      </p:cBhvr>
                                      <p:tavLst>
                                        <p:tav tm="0">
                                          <p:val>
                                            <p:fltVal val="0"/>
                                          </p:val>
                                        </p:tav>
                                        <p:tav tm="100000">
                                          <p:val>
                                            <p:strVal val="#ppt_h"/>
                                          </p:val>
                                        </p:tav>
                                      </p:tavLst>
                                    </p:anim>
                                  </p:childTnLst>
                                </p:cTn>
                              </p:par>
                              <p:par>
                                <p:cTn id="23" presetID="1" presetClass="entr" presetSubtype="0" fill="hold" grpId="0" nodeType="withEffect">
                                  <p:stCondLst>
                                    <p:cond delay="0"/>
                                  </p:stCondLst>
                                  <p:childTnLst>
                                    <p:set>
                                      <p:cBhvr>
                                        <p:cTn id="24" dur="1" fill="hold">
                                          <p:stCondLst>
                                            <p:cond delay="0"/>
                                          </p:stCondLst>
                                        </p:cTn>
                                        <p:tgtEl>
                                          <p:spTgt spid="738317"/>
                                        </p:tgtEl>
                                        <p:attrNameLst>
                                          <p:attrName>style.visibility</p:attrName>
                                        </p:attrNameLst>
                                      </p:cBhvr>
                                      <p:to>
                                        <p:strVal val="visible"/>
                                      </p:to>
                                    </p:set>
                                  </p:childTnLst>
                                </p:cTn>
                              </p:par>
                              <p:par>
                                <p:cTn id="25" presetID="23" presetClass="entr" presetSubtype="16" fill="hold" grpId="0" nodeType="withEffect">
                                  <p:stCondLst>
                                    <p:cond delay="0"/>
                                  </p:stCondLst>
                                  <p:childTnLst>
                                    <p:set>
                                      <p:cBhvr>
                                        <p:cTn id="26" dur="1" fill="hold">
                                          <p:stCondLst>
                                            <p:cond delay="0"/>
                                          </p:stCondLst>
                                        </p:cTn>
                                        <p:tgtEl>
                                          <p:spTgt spid="738311"/>
                                        </p:tgtEl>
                                        <p:attrNameLst>
                                          <p:attrName>style.visibility</p:attrName>
                                        </p:attrNameLst>
                                      </p:cBhvr>
                                      <p:to>
                                        <p:strVal val="visible"/>
                                      </p:to>
                                    </p:set>
                                    <p:anim calcmode="lin" valueType="num">
                                      <p:cBhvr>
                                        <p:cTn id="27" dur="500" fill="hold"/>
                                        <p:tgtEl>
                                          <p:spTgt spid="738311"/>
                                        </p:tgtEl>
                                        <p:attrNameLst>
                                          <p:attrName>ppt_w</p:attrName>
                                        </p:attrNameLst>
                                      </p:cBhvr>
                                      <p:tavLst>
                                        <p:tav tm="0">
                                          <p:val>
                                            <p:fltVal val="0"/>
                                          </p:val>
                                        </p:tav>
                                        <p:tav tm="100000">
                                          <p:val>
                                            <p:strVal val="#ppt_w"/>
                                          </p:val>
                                        </p:tav>
                                      </p:tavLst>
                                    </p:anim>
                                    <p:anim calcmode="lin" valueType="num">
                                      <p:cBhvr>
                                        <p:cTn id="28" dur="500" fill="hold"/>
                                        <p:tgtEl>
                                          <p:spTgt spid="738311"/>
                                        </p:tgtEl>
                                        <p:attrNameLst>
                                          <p:attrName>ppt_h</p:attrName>
                                        </p:attrNameLst>
                                      </p:cBhvr>
                                      <p:tavLst>
                                        <p:tav tm="0">
                                          <p:val>
                                            <p:fltVal val="0"/>
                                          </p:val>
                                        </p:tav>
                                        <p:tav tm="100000">
                                          <p:val>
                                            <p:strVal val="#ppt_h"/>
                                          </p:val>
                                        </p:tav>
                                      </p:tavLst>
                                    </p:anim>
                                  </p:childTnLst>
                                </p:cTn>
                              </p:par>
                              <p:par>
                                <p:cTn id="29" presetID="1" presetClass="entr" presetSubtype="0" fill="hold" grpId="0" nodeType="withEffect">
                                  <p:stCondLst>
                                    <p:cond delay="0"/>
                                  </p:stCondLst>
                                  <p:childTnLst>
                                    <p:set>
                                      <p:cBhvr>
                                        <p:cTn id="30" dur="1" fill="hold">
                                          <p:stCondLst>
                                            <p:cond delay="0"/>
                                          </p:stCondLst>
                                        </p:cTn>
                                        <p:tgtEl>
                                          <p:spTgt spid="738312"/>
                                        </p:tgtEl>
                                        <p:attrNameLst>
                                          <p:attrName>style.visibility</p:attrName>
                                        </p:attrNameLst>
                                      </p:cBhvr>
                                      <p:to>
                                        <p:strVal val="visible"/>
                                      </p:to>
                                    </p:set>
                                  </p:childTnLst>
                                </p:cTn>
                              </p:par>
                              <p:par>
                                <p:cTn id="31" presetID="23" presetClass="entr" presetSubtype="16" fill="hold" grpId="0" nodeType="withEffect">
                                  <p:stCondLst>
                                    <p:cond delay="0"/>
                                  </p:stCondLst>
                                  <p:childTnLst>
                                    <p:set>
                                      <p:cBhvr>
                                        <p:cTn id="32" dur="1" fill="hold">
                                          <p:stCondLst>
                                            <p:cond delay="0"/>
                                          </p:stCondLst>
                                        </p:cTn>
                                        <p:tgtEl>
                                          <p:spTgt spid="738318"/>
                                        </p:tgtEl>
                                        <p:attrNameLst>
                                          <p:attrName>style.visibility</p:attrName>
                                        </p:attrNameLst>
                                      </p:cBhvr>
                                      <p:to>
                                        <p:strVal val="visible"/>
                                      </p:to>
                                    </p:set>
                                    <p:anim calcmode="lin" valueType="num">
                                      <p:cBhvr>
                                        <p:cTn id="33" dur="500" fill="hold"/>
                                        <p:tgtEl>
                                          <p:spTgt spid="738318"/>
                                        </p:tgtEl>
                                        <p:attrNameLst>
                                          <p:attrName>ppt_w</p:attrName>
                                        </p:attrNameLst>
                                      </p:cBhvr>
                                      <p:tavLst>
                                        <p:tav tm="0">
                                          <p:val>
                                            <p:fltVal val="0"/>
                                          </p:val>
                                        </p:tav>
                                        <p:tav tm="100000">
                                          <p:val>
                                            <p:strVal val="#ppt_w"/>
                                          </p:val>
                                        </p:tav>
                                      </p:tavLst>
                                    </p:anim>
                                    <p:anim calcmode="lin" valueType="num">
                                      <p:cBhvr>
                                        <p:cTn id="34" dur="500" fill="hold"/>
                                        <p:tgtEl>
                                          <p:spTgt spid="738318"/>
                                        </p:tgtEl>
                                        <p:attrNameLst>
                                          <p:attrName>ppt_h</p:attrName>
                                        </p:attrNameLst>
                                      </p:cBhvr>
                                      <p:tavLst>
                                        <p:tav tm="0">
                                          <p:val>
                                            <p:fltVal val="0"/>
                                          </p:val>
                                        </p:tav>
                                        <p:tav tm="100000">
                                          <p:val>
                                            <p:strVal val="#ppt_h"/>
                                          </p:val>
                                        </p:tav>
                                      </p:tavLst>
                                    </p:anim>
                                  </p:childTnLst>
                                </p:cTn>
                              </p:par>
                              <p:par>
                                <p:cTn id="35" presetID="1" presetClass="entr" presetSubtype="0" fill="hold" grpId="0" nodeType="withEffect">
                                  <p:stCondLst>
                                    <p:cond delay="0"/>
                                  </p:stCondLst>
                                  <p:childTnLst>
                                    <p:set>
                                      <p:cBhvr>
                                        <p:cTn id="36" dur="1" fill="hold">
                                          <p:stCondLst>
                                            <p:cond delay="0"/>
                                          </p:stCondLst>
                                        </p:cTn>
                                        <p:tgtEl>
                                          <p:spTgt spid="73831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3832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38323"/>
                                        </p:tgtEl>
                                        <p:attrNameLst>
                                          <p:attrName>style.visibility</p:attrName>
                                        </p:attrNameLst>
                                      </p:cBhvr>
                                      <p:to>
                                        <p:strVal val="visible"/>
                                      </p:to>
                                    </p:set>
                                  </p:childTnLst>
                                </p:cTn>
                              </p:par>
                              <p:par>
                                <p:cTn id="41" presetID="23" presetClass="entr" presetSubtype="16" fill="hold" grpId="0" nodeType="withEffect">
                                  <p:stCondLst>
                                    <p:cond delay="0"/>
                                  </p:stCondLst>
                                  <p:childTnLst>
                                    <p:set>
                                      <p:cBhvr>
                                        <p:cTn id="42" dur="1" fill="hold">
                                          <p:stCondLst>
                                            <p:cond delay="0"/>
                                          </p:stCondLst>
                                        </p:cTn>
                                        <p:tgtEl>
                                          <p:spTgt spid="738308"/>
                                        </p:tgtEl>
                                        <p:attrNameLst>
                                          <p:attrName>style.visibility</p:attrName>
                                        </p:attrNameLst>
                                      </p:cBhvr>
                                      <p:to>
                                        <p:strVal val="visible"/>
                                      </p:to>
                                    </p:set>
                                    <p:anim calcmode="lin" valueType="num">
                                      <p:cBhvr>
                                        <p:cTn id="43" dur="500" fill="hold"/>
                                        <p:tgtEl>
                                          <p:spTgt spid="738308"/>
                                        </p:tgtEl>
                                        <p:attrNameLst>
                                          <p:attrName>ppt_w</p:attrName>
                                        </p:attrNameLst>
                                      </p:cBhvr>
                                      <p:tavLst>
                                        <p:tav tm="0">
                                          <p:val>
                                            <p:fltVal val="0"/>
                                          </p:val>
                                        </p:tav>
                                        <p:tav tm="100000">
                                          <p:val>
                                            <p:strVal val="#ppt_w"/>
                                          </p:val>
                                        </p:tav>
                                      </p:tavLst>
                                    </p:anim>
                                    <p:anim calcmode="lin" valueType="num">
                                      <p:cBhvr>
                                        <p:cTn id="44" dur="500" fill="hold"/>
                                        <p:tgtEl>
                                          <p:spTgt spid="738308"/>
                                        </p:tgtEl>
                                        <p:attrNameLst>
                                          <p:attrName>ppt_h</p:attrName>
                                        </p:attrNameLst>
                                      </p:cBhvr>
                                      <p:tavLst>
                                        <p:tav tm="0">
                                          <p:val>
                                            <p:fltVal val="0"/>
                                          </p:val>
                                        </p:tav>
                                        <p:tav tm="100000">
                                          <p:val>
                                            <p:strVal val="#ppt_h"/>
                                          </p:val>
                                        </p:tav>
                                      </p:tavLst>
                                    </p:anim>
                                  </p:childTnLst>
                                </p:cTn>
                              </p:par>
                              <p:par>
                                <p:cTn id="45" presetID="1" presetClass="entr" presetSubtype="0" fill="hold" grpId="0" nodeType="withEffect">
                                  <p:stCondLst>
                                    <p:cond delay="0"/>
                                  </p:stCondLst>
                                  <p:childTnLst>
                                    <p:set>
                                      <p:cBhvr>
                                        <p:cTn id="46" dur="1" fill="hold">
                                          <p:stCondLst>
                                            <p:cond delay="0"/>
                                          </p:stCondLst>
                                        </p:cTn>
                                        <p:tgtEl>
                                          <p:spTgt spid="738309"/>
                                        </p:tgtEl>
                                        <p:attrNameLst>
                                          <p:attrName>style.visibility</p:attrName>
                                        </p:attrNameLst>
                                      </p:cBhvr>
                                      <p:to>
                                        <p:strVal val="visible"/>
                                      </p:to>
                                    </p:set>
                                  </p:childTnLst>
                                </p:cTn>
                              </p:par>
                              <p:par>
                                <p:cTn id="47" presetID="9" presetClass="entr" presetSubtype="0" fill="hold" nodeType="withEffect">
                                  <p:stCondLst>
                                    <p:cond delay="0"/>
                                  </p:stCondLst>
                                  <p:childTnLst>
                                    <p:set>
                                      <p:cBhvr>
                                        <p:cTn id="48" dur="1" fill="hold">
                                          <p:stCondLst>
                                            <p:cond delay="0"/>
                                          </p:stCondLst>
                                        </p:cTn>
                                        <p:tgtEl>
                                          <p:spTgt spid="738320"/>
                                        </p:tgtEl>
                                        <p:attrNameLst>
                                          <p:attrName>style.visibility</p:attrName>
                                        </p:attrNameLst>
                                      </p:cBhvr>
                                      <p:to>
                                        <p:strVal val="visible"/>
                                      </p:to>
                                    </p:set>
                                    <p:animEffect transition="in" filter="dissolve">
                                      <p:cBhvr>
                                        <p:cTn id="49" dur="500"/>
                                        <p:tgtEl>
                                          <p:spTgt spid="738320"/>
                                        </p:tgtEl>
                                      </p:cBhvr>
                                    </p:animEffect>
                                  </p:childTnLst>
                                </p:cTn>
                              </p:par>
                              <p:par>
                                <p:cTn id="50" presetID="9" presetClass="entr" presetSubtype="0" fill="hold" nodeType="withEffect">
                                  <p:stCondLst>
                                    <p:cond delay="0"/>
                                  </p:stCondLst>
                                  <p:childTnLst>
                                    <p:set>
                                      <p:cBhvr>
                                        <p:cTn id="51" dur="1" fill="hold">
                                          <p:stCondLst>
                                            <p:cond delay="0"/>
                                          </p:stCondLst>
                                        </p:cTn>
                                        <p:tgtEl>
                                          <p:spTgt spid="738321"/>
                                        </p:tgtEl>
                                        <p:attrNameLst>
                                          <p:attrName>style.visibility</p:attrName>
                                        </p:attrNameLst>
                                      </p:cBhvr>
                                      <p:to>
                                        <p:strVal val="visible"/>
                                      </p:to>
                                    </p:set>
                                    <p:animEffect transition="in" filter="dissolve">
                                      <p:cBhvr>
                                        <p:cTn id="52" dur="500"/>
                                        <p:tgtEl>
                                          <p:spTgt spid="738321"/>
                                        </p:tgtEl>
                                      </p:cBhvr>
                                    </p:animEffect>
                                  </p:childTnLst>
                                </p:cTn>
                              </p:par>
                              <p:par>
                                <p:cTn id="53" presetID="9" presetClass="entr" presetSubtype="0" fill="hold" nodeType="withEffect">
                                  <p:stCondLst>
                                    <p:cond delay="0"/>
                                  </p:stCondLst>
                                  <p:childTnLst>
                                    <p:set>
                                      <p:cBhvr>
                                        <p:cTn id="54" dur="1" fill="hold">
                                          <p:stCondLst>
                                            <p:cond delay="0"/>
                                          </p:stCondLst>
                                        </p:cTn>
                                        <p:tgtEl>
                                          <p:spTgt spid="738324"/>
                                        </p:tgtEl>
                                        <p:attrNameLst>
                                          <p:attrName>style.visibility</p:attrName>
                                        </p:attrNameLst>
                                      </p:cBhvr>
                                      <p:to>
                                        <p:strVal val="visible"/>
                                      </p:to>
                                    </p:set>
                                    <p:animEffect transition="in" filter="dissolve">
                                      <p:cBhvr>
                                        <p:cTn id="55" dur="500"/>
                                        <p:tgtEl>
                                          <p:spTgt spid="738324"/>
                                        </p:tgtEl>
                                      </p:cBhvr>
                                    </p:animEffect>
                                  </p:childTnLst>
                                </p:cTn>
                              </p:par>
                              <p:par>
                                <p:cTn id="56" presetID="9" presetClass="entr" presetSubtype="0" fill="hold" nodeType="withEffect">
                                  <p:stCondLst>
                                    <p:cond delay="0"/>
                                  </p:stCondLst>
                                  <p:childTnLst>
                                    <p:set>
                                      <p:cBhvr>
                                        <p:cTn id="57" dur="1" fill="hold">
                                          <p:stCondLst>
                                            <p:cond delay="0"/>
                                          </p:stCondLst>
                                        </p:cTn>
                                        <p:tgtEl>
                                          <p:spTgt spid="738325"/>
                                        </p:tgtEl>
                                        <p:attrNameLst>
                                          <p:attrName>style.visibility</p:attrName>
                                        </p:attrNameLst>
                                      </p:cBhvr>
                                      <p:to>
                                        <p:strVal val="visible"/>
                                      </p:to>
                                    </p:set>
                                    <p:animEffect transition="in" filter="dissolve">
                                      <p:cBhvr>
                                        <p:cTn id="58" dur="500"/>
                                        <p:tgtEl>
                                          <p:spTgt spid="738325"/>
                                        </p:tgtEl>
                                      </p:cBhvr>
                                    </p:animEffect>
                                  </p:childTnLst>
                                </p:cTn>
                              </p:par>
                              <p:par>
                                <p:cTn id="59" presetID="9" presetClass="entr" presetSubtype="0" fill="hold" nodeType="withEffect">
                                  <p:stCondLst>
                                    <p:cond delay="0"/>
                                  </p:stCondLst>
                                  <p:childTnLst>
                                    <p:set>
                                      <p:cBhvr>
                                        <p:cTn id="60" dur="1" fill="hold">
                                          <p:stCondLst>
                                            <p:cond delay="0"/>
                                          </p:stCondLst>
                                        </p:cTn>
                                        <p:tgtEl>
                                          <p:spTgt spid="738326"/>
                                        </p:tgtEl>
                                        <p:attrNameLst>
                                          <p:attrName>style.visibility</p:attrName>
                                        </p:attrNameLst>
                                      </p:cBhvr>
                                      <p:to>
                                        <p:strVal val="visible"/>
                                      </p:to>
                                    </p:set>
                                    <p:animEffect transition="in" filter="dissolve">
                                      <p:cBhvr>
                                        <p:cTn id="61" dur="500"/>
                                        <p:tgtEl>
                                          <p:spTgt spid="738326"/>
                                        </p:tgtEl>
                                      </p:cBhvr>
                                    </p:animEffect>
                                  </p:childTnLst>
                                </p:cTn>
                              </p:par>
                              <p:par>
                                <p:cTn id="62" presetID="9" presetClass="entr" presetSubtype="0" fill="hold" nodeType="withEffect">
                                  <p:stCondLst>
                                    <p:cond delay="0"/>
                                  </p:stCondLst>
                                  <p:childTnLst>
                                    <p:set>
                                      <p:cBhvr>
                                        <p:cTn id="63" dur="1" fill="hold">
                                          <p:stCondLst>
                                            <p:cond delay="0"/>
                                          </p:stCondLst>
                                        </p:cTn>
                                        <p:tgtEl>
                                          <p:spTgt spid="738327"/>
                                        </p:tgtEl>
                                        <p:attrNameLst>
                                          <p:attrName>style.visibility</p:attrName>
                                        </p:attrNameLst>
                                      </p:cBhvr>
                                      <p:to>
                                        <p:strVal val="visible"/>
                                      </p:to>
                                    </p:set>
                                    <p:animEffect transition="in" filter="dissolve">
                                      <p:cBhvr>
                                        <p:cTn id="64" dur="500"/>
                                        <p:tgtEl>
                                          <p:spTgt spid="738327"/>
                                        </p:tgtEl>
                                      </p:cBhvr>
                                    </p:animEffect>
                                  </p:childTnLst>
                                </p:cTn>
                              </p:par>
                              <p:par>
                                <p:cTn id="65" presetID="9" presetClass="entr" presetSubtype="0" fill="hold" nodeType="withEffect">
                                  <p:stCondLst>
                                    <p:cond delay="0"/>
                                  </p:stCondLst>
                                  <p:childTnLst>
                                    <p:set>
                                      <p:cBhvr>
                                        <p:cTn id="66" dur="1" fill="hold">
                                          <p:stCondLst>
                                            <p:cond delay="0"/>
                                          </p:stCondLst>
                                        </p:cTn>
                                        <p:tgtEl>
                                          <p:spTgt spid="738339"/>
                                        </p:tgtEl>
                                        <p:attrNameLst>
                                          <p:attrName>style.visibility</p:attrName>
                                        </p:attrNameLst>
                                      </p:cBhvr>
                                      <p:to>
                                        <p:strVal val="visible"/>
                                      </p:to>
                                    </p:set>
                                    <p:animEffect transition="in" filter="dissolve">
                                      <p:cBhvr>
                                        <p:cTn id="67" dur="500"/>
                                        <p:tgtEl>
                                          <p:spTgt spid="738339"/>
                                        </p:tgtEl>
                                      </p:cBhvr>
                                    </p:animEffect>
                                  </p:childTnLst>
                                </p:cTn>
                              </p:par>
                              <p:par>
                                <p:cTn id="68" presetID="9" presetClass="exit" presetSubtype="0" fill="hold" grpId="0" nodeType="withEffect">
                                  <p:stCondLst>
                                    <p:cond delay="0"/>
                                  </p:stCondLst>
                                  <p:childTnLst>
                                    <p:animEffect transition="out" filter="dissolve">
                                      <p:cBhvr>
                                        <p:cTn id="69" dur="500"/>
                                        <p:tgtEl>
                                          <p:spTgt spid="738314"/>
                                        </p:tgtEl>
                                      </p:cBhvr>
                                    </p:animEffect>
                                    <p:set>
                                      <p:cBhvr>
                                        <p:cTn id="70" dur="1" fill="hold">
                                          <p:stCondLst>
                                            <p:cond delay="499"/>
                                          </p:stCondLst>
                                        </p:cTn>
                                        <p:tgtEl>
                                          <p:spTgt spid="738314"/>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grpId="0" nodeType="clickEffect">
                                  <p:stCondLst>
                                    <p:cond delay="0"/>
                                  </p:stCondLst>
                                  <p:childTnLst>
                                    <p:set>
                                      <p:cBhvr>
                                        <p:cTn id="74" dur="1" fill="hold">
                                          <p:stCondLst>
                                            <p:cond delay="0"/>
                                          </p:stCondLst>
                                        </p:cTn>
                                        <p:tgtEl>
                                          <p:spTgt spid="738331"/>
                                        </p:tgtEl>
                                        <p:attrNameLst>
                                          <p:attrName>style.visibility</p:attrName>
                                        </p:attrNameLst>
                                      </p:cBhvr>
                                      <p:to>
                                        <p:strVal val="visible"/>
                                      </p:to>
                                    </p:set>
                                    <p:animEffect transition="in" filter="wipe(left)">
                                      <p:cBhvr>
                                        <p:cTn id="75" dur="500"/>
                                        <p:tgtEl>
                                          <p:spTgt spid="738331"/>
                                        </p:tgtEl>
                                      </p:cBhvr>
                                    </p:animEffect>
                                  </p:childTnLst>
                                </p:cTn>
                              </p:par>
                              <p:par>
                                <p:cTn id="76" presetID="1" presetClass="entr" presetSubtype="0" fill="hold" grpId="0" nodeType="withEffect">
                                  <p:stCondLst>
                                    <p:cond delay="0"/>
                                  </p:stCondLst>
                                  <p:childTnLst>
                                    <p:set>
                                      <p:cBhvr>
                                        <p:cTn id="77" dur="1" fill="hold">
                                          <p:stCondLst>
                                            <p:cond delay="0"/>
                                          </p:stCondLst>
                                        </p:cTn>
                                        <p:tgtEl>
                                          <p:spTgt spid="738333"/>
                                        </p:tgtEl>
                                        <p:attrNameLst>
                                          <p:attrName>style.visibility</p:attrName>
                                        </p:attrNameLst>
                                      </p:cBhvr>
                                      <p:to>
                                        <p:strVal val="visible"/>
                                      </p:to>
                                    </p:set>
                                  </p:childTnLst>
                                </p:cTn>
                              </p:par>
                              <p:par>
                                <p:cTn id="78" presetID="9" presetClass="entr" presetSubtype="0" fill="hold" nodeType="withEffect">
                                  <p:stCondLst>
                                    <p:cond delay="0"/>
                                  </p:stCondLst>
                                  <p:childTnLst>
                                    <p:set>
                                      <p:cBhvr>
                                        <p:cTn id="79" dur="1" fill="hold">
                                          <p:stCondLst>
                                            <p:cond delay="0"/>
                                          </p:stCondLst>
                                        </p:cTn>
                                        <p:tgtEl>
                                          <p:spTgt spid="738335"/>
                                        </p:tgtEl>
                                        <p:attrNameLst>
                                          <p:attrName>style.visibility</p:attrName>
                                        </p:attrNameLst>
                                      </p:cBhvr>
                                      <p:to>
                                        <p:strVal val="visible"/>
                                      </p:to>
                                    </p:set>
                                    <p:animEffect transition="in" filter="dissolve">
                                      <p:cBhvr>
                                        <p:cTn id="80" dur="500"/>
                                        <p:tgtEl>
                                          <p:spTgt spid="738335"/>
                                        </p:tgtEl>
                                      </p:cBhvr>
                                    </p:animEffect>
                                  </p:childTnLst>
                                </p:cTn>
                              </p:par>
                              <p:par>
                                <p:cTn id="81" presetID="22" presetClass="entr" presetSubtype="2" fill="hold" grpId="0" nodeType="withEffect">
                                  <p:stCondLst>
                                    <p:cond delay="0"/>
                                  </p:stCondLst>
                                  <p:childTnLst>
                                    <p:set>
                                      <p:cBhvr>
                                        <p:cTn id="82" dur="1" fill="hold">
                                          <p:stCondLst>
                                            <p:cond delay="0"/>
                                          </p:stCondLst>
                                        </p:cTn>
                                        <p:tgtEl>
                                          <p:spTgt spid="738328"/>
                                        </p:tgtEl>
                                        <p:attrNameLst>
                                          <p:attrName>style.visibility</p:attrName>
                                        </p:attrNameLst>
                                      </p:cBhvr>
                                      <p:to>
                                        <p:strVal val="visible"/>
                                      </p:to>
                                    </p:set>
                                    <p:animEffect transition="in" filter="wipe(right)">
                                      <p:cBhvr>
                                        <p:cTn id="83" dur="500"/>
                                        <p:tgtEl>
                                          <p:spTgt spid="738328"/>
                                        </p:tgtEl>
                                      </p:cBhvr>
                                    </p:animEffect>
                                  </p:childTnLst>
                                </p:cTn>
                              </p:par>
                            </p:childTnLst>
                          </p:cTn>
                        </p:par>
                        <p:par>
                          <p:cTn id="84" fill="hold" nodeType="afterGroup">
                            <p:stCondLst>
                              <p:cond delay="500"/>
                            </p:stCondLst>
                            <p:childTnLst>
                              <p:par>
                                <p:cTn id="85" presetID="1" presetClass="entr" presetSubtype="0" fill="hold" grpId="0" nodeType="afterEffect">
                                  <p:stCondLst>
                                    <p:cond delay="0"/>
                                  </p:stCondLst>
                                  <p:childTnLst>
                                    <p:set>
                                      <p:cBhvr>
                                        <p:cTn id="86" dur="1" fill="hold">
                                          <p:stCondLst>
                                            <p:cond delay="0"/>
                                          </p:stCondLst>
                                        </p:cTn>
                                        <p:tgtEl>
                                          <p:spTgt spid="738330"/>
                                        </p:tgtEl>
                                        <p:attrNameLst>
                                          <p:attrName>style.visibility</p:attrName>
                                        </p:attrNameLst>
                                      </p:cBhvr>
                                      <p:to>
                                        <p:strVal val="visible"/>
                                      </p:to>
                                    </p:set>
                                  </p:childTnLst>
                                </p:cTn>
                              </p:par>
                            </p:childTnLst>
                          </p:cTn>
                        </p:par>
                        <p:par>
                          <p:cTn id="87" fill="hold" nodeType="afterGroup">
                            <p:stCondLst>
                              <p:cond delay="500"/>
                            </p:stCondLst>
                            <p:childTnLst>
                              <p:par>
                                <p:cTn id="88" presetID="9" presetClass="entr" presetSubtype="0" fill="hold" nodeType="afterEffect">
                                  <p:stCondLst>
                                    <p:cond delay="0"/>
                                  </p:stCondLst>
                                  <p:childTnLst>
                                    <p:set>
                                      <p:cBhvr>
                                        <p:cTn id="89" dur="1" fill="hold">
                                          <p:stCondLst>
                                            <p:cond delay="0"/>
                                          </p:stCondLst>
                                        </p:cTn>
                                        <p:tgtEl>
                                          <p:spTgt spid="738336"/>
                                        </p:tgtEl>
                                        <p:attrNameLst>
                                          <p:attrName>style.visibility</p:attrName>
                                        </p:attrNameLst>
                                      </p:cBhvr>
                                      <p:to>
                                        <p:strVal val="visible"/>
                                      </p:to>
                                    </p:set>
                                    <p:animEffect transition="in" filter="dissolve">
                                      <p:cBhvr>
                                        <p:cTn id="90" dur="500"/>
                                        <p:tgtEl>
                                          <p:spTgt spid="738336"/>
                                        </p:tgtEl>
                                      </p:cBhvr>
                                    </p:animEffect>
                                  </p:childTnLst>
                                </p:cTn>
                              </p:par>
                            </p:childTnLst>
                          </p:cTn>
                        </p:par>
                        <p:par>
                          <p:cTn id="91" fill="hold" nodeType="afterGroup">
                            <p:stCondLst>
                              <p:cond delay="1000"/>
                            </p:stCondLst>
                            <p:childTnLst>
                              <p:par>
                                <p:cTn id="92" presetID="9" presetClass="entr" presetSubtype="0" fill="hold" grpId="0" nodeType="afterEffect">
                                  <p:stCondLst>
                                    <p:cond delay="0"/>
                                  </p:stCondLst>
                                  <p:childTnLst>
                                    <p:set>
                                      <p:cBhvr>
                                        <p:cTn id="93" dur="1" fill="hold">
                                          <p:stCondLst>
                                            <p:cond delay="0"/>
                                          </p:stCondLst>
                                        </p:cTn>
                                        <p:tgtEl>
                                          <p:spTgt spid="738342"/>
                                        </p:tgtEl>
                                        <p:attrNameLst>
                                          <p:attrName>style.visibility</p:attrName>
                                        </p:attrNameLst>
                                      </p:cBhvr>
                                      <p:to>
                                        <p:strVal val="visible"/>
                                      </p:to>
                                    </p:set>
                                    <p:animEffect transition="in" filter="dissolve">
                                      <p:cBhvr>
                                        <p:cTn id="94" dur="500"/>
                                        <p:tgtEl>
                                          <p:spTgt spid="738342"/>
                                        </p:tgtEl>
                                      </p:cBhvr>
                                    </p:animEffect>
                                  </p:childTnLst>
                                </p:cTn>
                              </p:par>
                            </p:childTnLst>
                          </p:cTn>
                        </p:par>
                      </p:childTnLst>
                    </p:cTn>
                  </p:par>
                  <p:par>
                    <p:cTn id="95" fill="hold">
                      <p:stCondLst>
                        <p:cond delay="indefinite"/>
                      </p:stCondLst>
                      <p:childTnLst>
                        <p:par>
                          <p:cTn id="96" fill="hold">
                            <p:stCondLst>
                              <p:cond delay="0"/>
                            </p:stCondLst>
                            <p:childTnLst>
                              <p:par>
                                <p:cTn id="97" presetID="9" presetClass="entr" presetSubtype="0" fill="hold" nodeType="clickEffect">
                                  <p:stCondLst>
                                    <p:cond delay="0"/>
                                  </p:stCondLst>
                                  <p:childTnLst>
                                    <p:set>
                                      <p:cBhvr>
                                        <p:cTn id="98" dur="1" fill="hold">
                                          <p:stCondLst>
                                            <p:cond delay="0"/>
                                          </p:stCondLst>
                                        </p:cTn>
                                        <p:tgtEl>
                                          <p:spTgt spid="738329"/>
                                        </p:tgtEl>
                                        <p:attrNameLst>
                                          <p:attrName>style.visibility</p:attrName>
                                        </p:attrNameLst>
                                      </p:cBhvr>
                                      <p:to>
                                        <p:strVal val="visible"/>
                                      </p:to>
                                    </p:set>
                                    <p:animEffect transition="in" filter="dissolve">
                                      <p:cBhvr>
                                        <p:cTn id="99" dur="500"/>
                                        <p:tgtEl>
                                          <p:spTgt spid="7383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8308" grpId="0" animBg="1"/>
      <p:bldP spid="738309" grpId="0"/>
      <p:bldP spid="738311" grpId="0" animBg="1"/>
      <p:bldP spid="738312" grpId="0"/>
      <p:bldP spid="738313" grpId="0" build="p"/>
      <p:bldP spid="738314" grpId="0" animBg="1"/>
      <p:bldP spid="738316" grpId="0" animBg="1"/>
      <p:bldP spid="738317" grpId="0"/>
      <p:bldP spid="738318" grpId="0" animBg="1"/>
      <p:bldP spid="738319" grpId="0"/>
      <p:bldP spid="738322" grpId="0"/>
      <p:bldP spid="738323" grpId="0"/>
      <p:bldP spid="738328" grpId="0" animBg="1"/>
      <p:bldP spid="738330" grpId="0"/>
      <p:bldP spid="738331" grpId="0" animBg="1"/>
      <p:bldP spid="738333" grpId="0"/>
      <p:bldP spid="73834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39394" name="Group 66"/>
          <p:cNvGrpSpPr>
            <a:grpSpLocks/>
          </p:cNvGrpSpPr>
          <p:nvPr/>
        </p:nvGrpSpPr>
        <p:grpSpPr bwMode="auto">
          <a:xfrm>
            <a:off x="4724400" y="1981200"/>
            <a:ext cx="3684588" cy="2130425"/>
            <a:chOff x="415" y="1344"/>
            <a:chExt cx="2321" cy="1342"/>
          </a:xfrm>
        </p:grpSpPr>
        <p:sp>
          <p:nvSpPr>
            <p:cNvPr id="27709" name="Arc 52"/>
            <p:cNvSpPr>
              <a:spLocks/>
            </p:cNvSpPr>
            <p:nvPr/>
          </p:nvSpPr>
          <p:spPr bwMode="auto">
            <a:xfrm rot="10800000" flipV="1">
              <a:off x="559" y="1680"/>
              <a:ext cx="153" cy="67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10" name="Arc 53"/>
            <p:cNvSpPr>
              <a:spLocks/>
            </p:cNvSpPr>
            <p:nvPr/>
          </p:nvSpPr>
          <p:spPr bwMode="auto">
            <a:xfrm rot="10800000" flipV="1">
              <a:off x="415" y="1344"/>
              <a:ext cx="305" cy="134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11" name="Arc 54"/>
            <p:cNvSpPr>
              <a:spLocks/>
            </p:cNvSpPr>
            <p:nvPr/>
          </p:nvSpPr>
          <p:spPr bwMode="auto">
            <a:xfrm rot="10800000" flipV="1">
              <a:off x="1231" y="1680"/>
              <a:ext cx="153" cy="67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12" name="Arc 55"/>
            <p:cNvSpPr>
              <a:spLocks/>
            </p:cNvSpPr>
            <p:nvPr/>
          </p:nvSpPr>
          <p:spPr bwMode="auto">
            <a:xfrm rot="10800000" flipV="1">
              <a:off x="1087" y="1344"/>
              <a:ext cx="305" cy="134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13" name="Arc 56"/>
            <p:cNvSpPr>
              <a:spLocks/>
            </p:cNvSpPr>
            <p:nvPr/>
          </p:nvSpPr>
          <p:spPr bwMode="auto">
            <a:xfrm rot="10800000" flipV="1">
              <a:off x="1920" y="1680"/>
              <a:ext cx="153" cy="67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14" name="Arc 57"/>
            <p:cNvSpPr>
              <a:spLocks/>
            </p:cNvSpPr>
            <p:nvPr/>
          </p:nvSpPr>
          <p:spPr bwMode="auto">
            <a:xfrm rot="10800000" flipV="1">
              <a:off x="1776" y="1344"/>
              <a:ext cx="305" cy="134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15" name="Arc 58"/>
            <p:cNvSpPr>
              <a:spLocks/>
            </p:cNvSpPr>
            <p:nvPr/>
          </p:nvSpPr>
          <p:spPr bwMode="auto">
            <a:xfrm rot="10800000" flipV="1">
              <a:off x="2575" y="1680"/>
              <a:ext cx="153" cy="67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16" name="Arc 59"/>
            <p:cNvSpPr>
              <a:spLocks/>
            </p:cNvSpPr>
            <p:nvPr/>
          </p:nvSpPr>
          <p:spPr bwMode="auto">
            <a:xfrm rot="10800000" flipV="1">
              <a:off x="2431" y="1344"/>
              <a:ext cx="305" cy="134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7651" name="Text Box 2"/>
          <p:cNvSpPr txBox="1">
            <a:spLocks noChangeArrowheads="1"/>
          </p:cNvSpPr>
          <p:nvPr/>
        </p:nvSpPr>
        <p:spPr bwMode="auto">
          <a:xfrm>
            <a:off x="152400" y="0"/>
            <a:ext cx="899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algn="ctr"/>
            <a:r>
              <a:rPr lang="en-US" sz="4400">
                <a:solidFill>
                  <a:schemeClr val="tx1"/>
                </a:solidFill>
              </a:rPr>
              <a:t>Magnetic Field from a  Wire</a:t>
            </a:r>
          </a:p>
        </p:txBody>
      </p:sp>
      <p:sp>
        <p:nvSpPr>
          <p:cNvPr id="27652" name="Line 3"/>
          <p:cNvSpPr>
            <a:spLocks noChangeShapeType="1"/>
          </p:cNvSpPr>
          <p:nvPr/>
        </p:nvSpPr>
        <p:spPr bwMode="auto">
          <a:xfrm>
            <a:off x="5105400" y="3048000"/>
            <a:ext cx="3352800" cy="0"/>
          </a:xfrm>
          <a:prstGeom prst="line">
            <a:avLst/>
          </a:prstGeom>
          <a:noFill/>
          <a:ln w="28575">
            <a:solidFill>
              <a:srgbClr val="9966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53" name="Text Box 6"/>
          <p:cNvSpPr txBox="1">
            <a:spLocks noChangeArrowheads="1"/>
          </p:cNvSpPr>
          <p:nvPr/>
        </p:nvSpPr>
        <p:spPr bwMode="auto">
          <a:xfrm>
            <a:off x="7239000" y="30480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rgbClr val="996600"/>
                </a:solidFill>
              </a:rPr>
              <a:t>I</a:t>
            </a:r>
          </a:p>
        </p:txBody>
      </p:sp>
      <p:sp>
        <p:nvSpPr>
          <p:cNvPr id="739337" name="Text Box 9"/>
          <p:cNvSpPr txBox="1">
            <a:spLocks noChangeArrowheads="1"/>
          </p:cNvSpPr>
          <p:nvPr/>
        </p:nvSpPr>
        <p:spPr bwMode="auto">
          <a:xfrm>
            <a:off x="0" y="838200"/>
            <a:ext cx="65532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a:solidFill>
                  <a:schemeClr val="accent2"/>
                </a:solidFill>
              </a:rPr>
              <a:t>Magnitude is found from the formula</a:t>
            </a:r>
          </a:p>
          <a:p>
            <a:pPr eaLnBrk="1" hangingPunct="1">
              <a:buFontTx/>
              <a:buChar char="•"/>
            </a:pPr>
            <a:r>
              <a:rPr lang="en-US" sz="2400">
                <a:solidFill>
                  <a:schemeClr val="accent2"/>
                </a:solidFill>
              </a:rPr>
              <a:t>Direction is found from the right hand rule</a:t>
            </a:r>
          </a:p>
          <a:p>
            <a:pPr lvl="1" eaLnBrk="1" hangingPunct="1">
              <a:buFontTx/>
              <a:buChar char="•"/>
            </a:pPr>
            <a:r>
              <a:rPr lang="en-US" sz="2400">
                <a:solidFill>
                  <a:schemeClr val="accent2"/>
                </a:solidFill>
              </a:rPr>
              <a:t>Place thumb in direction of current flow</a:t>
            </a:r>
          </a:p>
          <a:p>
            <a:pPr lvl="1" eaLnBrk="1" hangingPunct="1">
              <a:buFontTx/>
              <a:buChar char="•"/>
            </a:pPr>
            <a:r>
              <a:rPr lang="en-US" sz="2400">
                <a:solidFill>
                  <a:schemeClr val="accent2"/>
                </a:solidFill>
              </a:rPr>
              <a:t>Fingers curl in direction of </a:t>
            </a:r>
            <a:r>
              <a:rPr lang="en-US" sz="2400" b="1">
                <a:solidFill>
                  <a:schemeClr val="accent2"/>
                </a:solidFill>
              </a:rPr>
              <a:t>B-</a:t>
            </a:r>
            <a:r>
              <a:rPr lang="en-US" sz="2400">
                <a:solidFill>
                  <a:schemeClr val="accent2"/>
                </a:solidFill>
              </a:rPr>
              <a:t>field</a:t>
            </a:r>
          </a:p>
        </p:txBody>
      </p:sp>
      <p:sp>
        <p:nvSpPr>
          <p:cNvPr id="27655" name="Line 12"/>
          <p:cNvSpPr>
            <a:spLocks noChangeShapeType="1"/>
          </p:cNvSpPr>
          <p:nvPr/>
        </p:nvSpPr>
        <p:spPr bwMode="auto">
          <a:xfrm flipV="1">
            <a:off x="8686800" y="1981200"/>
            <a:ext cx="0" cy="1066800"/>
          </a:xfrm>
          <a:prstGeom prst="line">
            <a:avLst/>
          </a:prstGeom>
          <a:noFill/>
          <a:ln w="28575">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56" name="Text Box 13"/>
          <p:cNvSpPr txBox="1">
            <a:spLocks noChangeArrowheads="1"/>
          </p:cNvSpPr>
          <p:nvPr/>
        </p:nvSpPr>
        <p:spPr bwMode="auto">
          <a:xfrm>
            <a:off x="8839200" y="22860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chemeClr val="tx1"/>
                </a:solidFill>
              </a:rPr>
              <a:t>a</a:t>
            </a:r>
          </a:p>
        </p:txBody>
      </p:sp>
      <p:sp>
        <p:nvSpPr>
          <p:cNvPr id="27657" name="Line 24"/>
          <p:cNvSpPr>
            <a:spLocks noChangeShapeType="1"/>
          </p:cNvSpPr>
          <p:nvPr/>
        </p:nvSpPr>
        <p:spPr bwMode="auto">
          <a:xfrm>
            <a:off x="6019800" y="1981200"/>
            <a:ext cx="2286000" cy="990600"/>
          </a:xfrm>
          <a:prstGeom prst="line">
            <a:avLst/>
          </a:prstGeom>
          <a:noFill/>
          <a:ln w="28575">
            <a:solidFill>
              <a:srgbClr val="9900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27658" name="Object 25"/>
          <p:cNvGraphicFramePr>
            <a:graphicFrameLocks noChangeAspect="1"/>
          </p:cNvGraphicFramePr>
          <p:nvPr/>
        </p:nvGraphicFramePr>
        <p:xfrm>
          <a:off x="5356225" y="685800"/>
          <a:ext cx="3803650" cy="868363"/>
        </p:xfrm>
        <a:graphic>
          <a:graphicData uri="http://schemas.openxmlformats.org/presentationml/2006/ole">
            <mc:AlternateContent xmlns:mc="http://schemas.openxmlformats.org/markup-compatibility/2006">
              <mc:Choice xmlns:v="urn:schemas-microsoft-com:vml" Requires="v">
                <p:oleObj name="Equation" r:id="rId3" imgW="1548728" imgH="393529" progId="Equation.DSMT4">
                  <p:embed/>
                </p:oleObj>
              </mc:Choice>
              <mc:Fallback>
                <p:oleObj name="Equation" r:id="rId3" imgW="1548728" imgH="393529" progId="Equation.DSMT4">
                  <p:embed/>
                  <p:pic>
                    <p:nvPicPr>
                      <p:cNvPr id="0" name="Object 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56225" y="685800"/>
                        <a:ext cx="3803650" cy="868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7659" name="Text Box 26"/>
          <p:cNvSpPr txBox="1">
            <a:spLocks noChangeArrowheads="1"/>
          </p:cNvSpPr>
          <p:nvPr/>
        </p:nvSpPr>
        <p:spPr bwMode="auto">
          <a:xfrm>
            <a:off x="7467600" y="259080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i="1">
                <a:solidFill>
                  <a:srgbClr val="9900CC"/>
                </a:solidFill>
                <a:sym typeface="Symbol" pitchFamily="18" charset="2"/>
              </a:rPr>
              <a:t></a:t>
            </a:r>
            <a:r>
              <a:rPr lang="en-US" sz="2400" baseline="-25000">
                <a:solidFill>
                  <a:srgbClr val="9900CC"/>
                </a:solidFill>
                <a:sym typeface="Symbol" pitchFamily="18" charset="2"/>
              </a:rPr>
              <a:t>2</a:t>
            </a:r>
            <a:endParaRPr lang="en-US" sz="2400" b="1">
              <a:solidFill>
                <a:srgbClr val="9900CC"/>
              </a:solidFill>
              <a:sym typeface="Symbol" pitchFamily="18" charset="2"/>
            </a:endParaRPr>
          </a:p>
        </p:txBody>
      </p:sp>
      <p:sp>
        <p:nvSpPr>
          <p:cNvPr id="27660" name="Line 27"/>
          <p:cNvSpPr>
            <a:spLocks noChangeShapeType="1"/>
          </p:cNvSpPr>
          <p:nvPr/>
        </p:nvSpPr>
        <p:spPr bwMode="auto">
          <a:xfrm flipH="1">
            <a:off x="5105400" y="1981200"/>
            <a:ext cx="914400" cy="1066800"/>
          </a:xfrm>
          <a:prstGeom prst="line">
            <a:avLst/>
          </a:prstGeom>
          <a:noFill/>
          <a:ln w="28575">
            <a:solidFill>
              <a:srgbClr val="9900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1" name="Text Box 29"/>
          <p:cNvSpPr txBox="1">
            <a:spLocks noChangeArrowheads="1"/>
          </p:cNvSpPr>
          <p:nvPr/>
        </p:nvSpPr>
        <p:spPr bwMode="auto">
          <a:xfrm>
            <a:off x="5334000" y="259080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i="1">
                <a:solidFill>
                  <a:srgbClr val="9900CC"/>
                </a:solidFill>
                <a:sym typeface="Symbol" pitchFamily="18" charset="2"/>
              </a:rPr>
              <a:t></a:t>
            </a:r>
            <a:r>
              <a:rPr lang="en-US" sz="2400" baseline="-25000">
                <a:solidFill>
                  <a:srgbClr val="9900CC"/>
                </a:solidFill>
                <a:sym typeface="Symbol" pitchFamily="18" charset="2"/>
              </a:rPr>
              <a:t>1</a:t>
            </a:r>
            <a:endParaRPr lang="en-US" sz="2400" b="1">
              <a:solidFill>
                <a:srgbClr val="9900CC"/>
              </a:solidFill>
              <a:sym typeface="Symbol" pitchFamily="18" charset="2"/>
            </a:endParaRPr>
          </a:p>
        </p:txBody>
      </p:sp>
      <p:grpSp>
        <p:nvGrpSpPr>
          <p:cNvPr id="739396" name="Group 68"/>
          <p:cNvGrpSpPr>
            <a:grpSpLocks/>
          </p:cNvGrpSpPr>
          <p:nvPr/>
        </p:nvGrpSpPr>
        <p:grpSpPr bwMode="auto">
          <a:xfrm>
            <a:off x="5181600" y="1984375"/>
            <a:ext cx="3698875" cy="2130425"/>
            <a:chOff x="703" y="1056"/>
            <a:chExt cx="2330" cy="1342"/>
          </a:xfrm>
        </p:grpSpPr>
        <p:sp>
          <p:nvSpPr>
            <p:cNvPr id="27701" name="Arc 35"/>
            <p:cNvSpPr>
              <a:spLocks/>
            </p:cNvSpPr>
            <p:nvPr/>
          </p:nvSpPr>
          <p:spPr bwMode="auto">
            <a:xfrm flipV="1">
              <a:off x="703" y="1392"/>
              <a:ext cx="153" cy="67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02" name="Arc 36"/>
            <p:cNvSpPr>
              <a:spLocks/>
            </p:cNvSpPr>
            <p:nvPr/>
          </p:nvSpPr>
          <p:spPr bwMode="auto">
            <a:xfrm flipV="1">
              <a:off x="712" y="1056"/>
              <a:ext cx="305" cy="134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03" name="Arc 37"/>
            <p:cNvSpPr>
              <a:spLocks/>
            </p:cNvSpPr>
            <p:nvPr/>
          </p:nvSpPr>
          <p:spPr bwMode="auto">
            <a:xfrm flipV="1">
              <a:off x="1375" y="1392"/>
              <a:ext cx="153" cy="67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04" name="Arc 38"/>
            <p:cNvSpPr>
              <a:spLocks/>
            </p:cNvSpPr>
            <p:nvPr/>
          </p:nvSpPr>
          <p:spPr bwMode="auto">
            <a:xfrm flipV="1">
              <a:off x="1384" y="1056"/>
              <a:ext cx="305" cy="134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05" name="Arc 39"/>
            <p:cNvSpPr>
              <a:spLocks/>
            </p:cNvSpPr>
            <p:nvPr/>
          </p:nvSpPr>
          <p:spPr bwMode="auto">
            <a:xfrm flipV="1">
              <a:off x="2064" y="1392"/>
              <a:ext cx="153" cy="67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06" name="Arc 40"/>
            <p:cNvSpPr>
              <a:spLocks/>
            </p:cNvSpPr>
            <p:nvPr/>
          </p:nvSpPr>
          <p:spPr bwMode="auto">
            <a:xfrm flipV="1">
              <a:off x="2073" y="1056"/>
              <a:ext cx="305" cy="134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07" name="Arc 41"/>
            <p:cNvSpPr>
              <a:spLocks/>
            </p:cNvSpPr>
            <p:nvPr/>
          </p:nvSpPr>
          <p:spPr bwMode="auto">
            <a:xfrm flipV="1">
              <a:off x="2719" y="1392"/>
              <a:ext cx="153" cy="67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08" name="Arc 42"/>
            <p:cNvSpPr>
              <a:spLocks/>
            </p:cNvSpPr>
            <p:nvPr/>
          </p:nvSpPr>
          <p:spPr bwMode="auto">
            <a:xfrm flipV="1">
              <a:off x="2728" y="1056"/>
              <a:ext cx="305" cy="1342"/>
            </a:xfrm>
            <a:custGeom>
              <a:avLst/>
              <a:gdLst>
                <a:gd name="T0" fmla="*/ 0 w 22959"/>
                <a:gd name="T1" fmla="*/ 0 h 43200"/>
                <a:gd name="T2" fmla="*/ 0 w 22959"/>
                <a:gd name="T3" fmla="*/ 0 h 43200"/>
                <a:gd name="T4" fmla="*/ 0 w 22959"/>
                <a:gd name="T5" fmla="*/ 0 h 43200"/>
                <a:gd name="T6" fmla="*/ 0 60000 65536"/>
                <a:gd name="T7" fmla="*/ 0 60000 65536"/>
                <a:gd name="T8" fmla="*/ 0 60000 65536"/>
              </a:gdLst>
              <a:ahLst/>
              <a:cxnLst>
                <a:cxn ang="T6">
                  <a:pos x="T0" y="T1"/>
                </a:cxn>
                <a:cxn ang="T7">
                  <a:pos x="T2" y="T3"/>
                </a:cxn>
                <a:cxn ang="T8">
                  <a:pos x="T4" y="T5"/>
                </a:cxn>
              </a:cxnLst>
              <a:rect l="0" t="0" r="r" b="b"/>
              <a:pathLst>
                <a:path w="22959" h="43200" fill="none" extrusionOk="0">
                  <a:moveTo>
                    <a:pt x="1358" y="0"/>
                  </a:moveTo>
                  <a:cubicBezTo>
                    <a:pt x="13288" y="0"/>
                    <a:pt x="22959" y="9670"/>
                    <a:pt x="22959" y="21600"/>
                  </a:cubicBezTo>
                  <a:cubicBezTo>
                    <a:pt x="22959" y="33529"/>
                    <a:pt x="13288" y="43200"/>
                    <a:pt x="1359" y="43200"/>
                  </a:cubicBezTo>
                  <a:cubicBezTo>
                    <a:pt x="905" y="43200"/>
                    <a:pt x="452" y="43185"/>
                    <a:pt x="-1" y="43157"/>
                  </a:cubicBezTo>
                </a:path>
                <a:path w="22959" h="43200" stroke="0" extrusionOk="0">
                  <a:moveTo>
                    <a:pt x="1358" y="0"/>
                  </a:moveTo>
                  <a:cubicBezTo>
                    <a:pt x="13288" y="0"/>
                    <a:pt x="22959" y="9670"/>
                    <a:pt x="22959" y="21600"/>
                  </a:cubicBezTo>
                  <a:cubicBezTo>
                    <a:pt x="22959" y="33529"/>
                    <a:pt x="13288" y="43200"/>
                    <a:pt x="1359" y="43200"/>
                  </a:cubicBezTo>
                  <a:cubicBezTo>
                    <a:pt x="905" y="43200"/>
                    <a:pt x="452" y="43185"/>
                    <a:pt x="-1" y="43157"/>
                  </a:cubicBezTo>
                  <a:lnTo>
                    <a:pt x="1359" y="21600"/>
                  </a:lnTo>
                  <a:lnTo>
                    <a:pt x="1358" y="0"/>
                  </a:lnTo>
                  <a:close/>
                </a:path>
              </a:pathLst>
            </a:custGeom>
            <a:noFill/>
            <a:ln w="28575">
              <a:solidFill>
                <a:srgbClr val="009900"/>
              </a:solidFill>
              <a:round/>
              <a:headEnd type="arrow"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39397" name="Text Box 69"/>
          <p:cNvSpPr txBox="1">
            <a:spLocks noChangeArrowheads="1"/>
          </p:cNvSpPr>
          <p:nvPr/>
        </p:nvSpPr>
        <p:spPr bwMode="auto">
          <a:xfrm>
            <a:off x="0" y="2362200"/>
            <a:ext cx="2971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a:solidFill>
                  <a:srgbClr val="9900CC"/>
                </a:solidFill>
              </a:rPr>
              <a:t>Infinite wire:</a:t>
            </a:r>
          </a:p>
          <a:p>
            <a:pPr eaLnBrk="1" hangingPunct="1">
              <a:buFontTx/>
              <a:buChar char="•"/>
            </a:pPr>
            <a:r>
              <a:rPr lang="en-US" sz="2400">
                <a:solidFill>
                  <a:srgbClr val="9900CC"/>
                </a:solidFill>
              </a:rPr>
              <a:t>Angles are simple</a:t>
            </a:r>
          </a:p>
        </p:txBody>
      </p:sp>
      <p:graphicFrame>
        <p:nvGraphicFramePr>
          <p:cNvPr id="739398" name="Object 70"/>
          <p:cNvGraphicFramePr>
            <a:graphicFrameLocks noChangeAspect="1"/>
          </p:cNvGraphicFramePr>
          <p:nvPr/>
        </p:nvGraphicFramePr>
        <p:xfrm>
          <a:off x="228600" y="3124200"/>
          <a:ext cx="2681288" cy="1008063"/>
        </p:xfrm>
        <a:graphic>
          <a:graphicData uri="http://schemas.openxmlformats.org/presentationml/2006/ole">
            <mc:AlternateContent xmlns:mc="http://schemas.openxmlformats.org/markup-compatibility/2006">
              <mc:Choice xmlns:v="urn:schemas-microsoft-com:vml" Requires="v">
                <p:oleObj name="Equation" r:id="rId5" imgW="1092200" imgH="457200" progId="Equation.DSMT4">
                  <p:embed/>
                </p:oleObj>
              </mc:Choice>
              <mc:Fallback>
                <p:oleObj name="Equation" r:id="rId5" imgW="1092200" imgH="457200" progId="Equation.DSMT4">
                  <p:embed/>
                  <p:pic>
                    <p:nvPicPr>
                      <p:cNvPr id="0" name="Object 7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 y="3124200"/>
                        <a:ext cx="2681288" cy="1008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39399" name="Object 71"/>
          <p:cNvGraphicFramePr>
            <a:graphicFrameLocks noChangeAspect="1"/>
          </p:cNvGraphicFramePr>
          <p:nvPr/>
        </p:nvGraphicFramePr>
        <p:xfrm>
          <a:off x="2895600" y="2514600"/>
          <a:ext cx="1435100" cy="868363"/>
        </p:xfrm>
        <a:graphic>
          <a:graphicData uri="http://schemas.openxmlformats.org/presentationml/2006/ole">
            <mc:AlternateContent xmlns:mc="http://schemas.openxmlformats.org/markup-compatibility/2006">
              <mc:Choice xmlns:v="urn:schemas-microsoft-com:vml" Requires="v">
                <p:oleObj name="Equation" r:id="rId7" imgW="583947" imgH="393529" progId="Equation.DSMT4">
                  <p:embed/>
                </p:oleObj>
              </mc:Choice>
              <mc:Fallback>
                <p:oleObj name="Equation" r:id="rId7" imgW="583947" imgH="393529" progId="Equation.DSMT4">
                  <p:embed/>
                  <p:pic>
                    <p:nvPicPr>
                      <p:cNvPr id="0" name="Object 7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95600" y="2514600"/>
                        <a:ext cx="1435100" cy="868363"/>
                      </a:xfrm>
                      <a:prstGeom prst="rect">
                        <a:avLst/>
                      </a:prstGeom>
                      <a:noFill/>
                      <a:ln w="28575">
                        <a:solidFill>
                          <a:srgbClr val="FF0000"/>
                        </a:solidFill>
                        <a:prstDash val="sysDot"/>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39406" name="Text Box 78"/>
          <p:cNvSpPr txBox="1">
            <a:spLocks noChangeArrowheads="1"/>
          </p:cNvSpPr>
          <p:nvPr/>
        </p:nvSpPr>
        <p:spPr bwMode="auto">
          <a:xfrm>
            <a:off x="0" y="4210050"/>
            <a:ext cx="5867400" cy="2647950"/>
          </a:xfrm>
          <a:prstGeom prst="rect">
            <a:avLst/>
          </a:prstGeom>
          <a:solidFill>
            <a:srgbClr val="800000"/>
          </a:solidFill>
          <a:ln>
            <a:noFill/>
          </a:ln>
          <a:effectLst/>
          <a:extLs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r>
              <a:rPr lang="en-US" sz="2400" dirty="0"/>
              <a:t>Two wires have the same current </a:t>
            </a:r>
            <a:r>
              <a:rPr lang="en-US" sz="2400" i="1" dirty="0"/>
              <a:t>I</a:t>
            </a:r>
            <a:r>
              <a:rPr lang="en-US" sz="2400" dirty="0"/>
              <a:t> flowing through them.  If we want the magnetic field between them to be large and up, we should have the current in the upper one flow _____ and the lower one ______</a:t>
            </a:r>
          </a:p>
          <a:p>
            <a:r>
              <a:rPr lang="en-US" sz="2400" dirty="0"/>
              <a:t>A) Left	, Right		B) Left, Left	</a:t>
            </a:r>
          </a:p>
          <a:p>
            <a:r>
              <a:rPr lang="en-US" sz="2400" dirty="0"/>
              <a:t>D) Right, Left		E) Right, Right</a:t>
            </a:r>
          </a:p>
        </p:txBody>
      </p:sp>
      <p:grpSp>
        <p:nvGrpSpPr>
          <p:cNvPr id="739453" name="Group 125"/>
          <p:cNvGrpSpPr>
            <a:grpSpLocks/>
          </p:cNvGrpSpPr>
          <p:nvPr/>
        </p:nvGrpSpPr>
        <p:grpSpPr bwMode="auto">
          <a:xfrm>
            <a:off x="6096000" y="4953000"/>
            <a:ext cx="2895600" cy="914400"/>
            <a:chOff x="3840" y="3120"/>
            <a:chExt cx="1824" cy="576"/>
          </a:xfrm>
        </p:grpSpPr>
        <p:sp>
          <p:nvSpPr>
            <p:cNvPr id="27669" name="Line 86"/>
            <p:cNvSpPr>
              <a:spLocks noChangeShapeType="1"/>
            </p:cNvSpPr>
            <p:nvPr/>
          </p:nvSpPr>
          <p:spPr bwMode="auto">
            <a:xfrm>
              <a:off x="3840" y="3120"/>
              <a:ext cx="1824"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0" name="Line 87"/>
            <p:cNvSpPr>
              <a:spLocks noChangeShapeType="1"/>
            </p:cNvSpPr>
            <p:nvPr/>
          </p:nvSpPr>
          <p:spPr bwMode="auto">
            <a:xfrm>
              <a:off x="3840" y="3696"/>
              <a:ext cx="1824"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7671" name="Group 92"/>
            <p:cNvGrpSpPr>
              <a:grpSpLocks/>
            </p:cNvGrpSpPr>
            <p:nvPr/>
          </p:nvGrpSpPr>
          <p:grpSpPr bwMode="auto">
            <a:xfrm>
              <a:off x="3840" y="3360"/>
              <a:ext cx="96" cy="96"/>
              <a:chOff x="1536" y="4080"/>
              <a:chExt cx="96" cy="96"/>
            </a:xfrm>
          </p:grpSpPr>
          <p:sp>
            <p:nvSpPr>
              <p:cNvPr id="27699" name="Oval 93"/>
              <p:cNvSpPr>
                <a:spLocks noChangeArrowheads="1"/>
              </p:cNvSpPr>
              <p:nvPr/>
            </p:nvSpPr>
            <p:spPr bwMode="auto">
              <a:xfrm>
                <a:off x="1536" y="4080"/>
                <a:ext cx="96" cy="96"/>
              </a:xfrm>
              <a:prstGeom prst="ellipse">
                <a:avLst/>
              </a:prstGeom>
              <a:noFill/>
              <a:ln w="28575">
                <a:solidFill>
                  <a:srgbClr val="00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700" name="Oval 94"/>
              <p:cNvSpPr>
                <a:spLocks noChangeArrowheads="1"/>
              </p:cNvSpPr>
              <p:nvPr/>
            </p:nvSpPr>
            <p:spPr bwMode="auto">
              <a:xfrm>
                <a:off x="1568" y="4112"/>
                <a:ext cx="35" cy="35"/>
              </a:xfrm>
              <a:prstGeom prst="ellipse">
                <a:avLst/>
              </a:prstGeom>
              <a:solidFill>
                <a:srgbClr val="00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7672" name="Group 95"/>
            <p:cNvGrpSpPr>
              <a:grpSpLocks/>
            </p:cNvGrpSpPr>
            <p:nvPr/>
          </p:nvGrpSpPr>
          <p:grpSpPr bwMode="auto">
            <a:xfrm>
              <a:off x="4032" y="3360"/>
              <a:ext cx="96" cy="96"/>
              <a:chOff x="1536" y="4080"/>
              <a:chExt cx="96" cy="96"/>
            </a:xfrm>
          </p:grpSpPr>
          <p:sp>
            <p:nvSpPr>
              <p:cNvPr id="27697" name="Oval 96"/>
              <p:cNvSpPr>
                <a:spLocks noChangeArrowheads="1"/>
              </p:cNvSpPr>
              <p:nvPr/>
            </p:nvSpPr>
            <p:spPr bwMode="auto">
              <a:xfrm>
                <a:off x="1536" y="4080"/>
                <a:ext cx="96" cy="96"/>
              </a:xfrm>
              <a:prstGeom prst="ellipse">
                <a:avLst/>
              </a:prstGeom>
              <a:noFill/>
              <a:ln w="28575">
                <a:solidFill>
                  <a:srgbClr val="00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98" name="Oval 97"/>
              <p:cNvSpPr>
                <a:spLocks noChangeArrowheads="1"/>
              </p:cNvSpPr>
              <p:nvPr/>
            </p:nvSpPr>
            <p:spPr bwMode="auto">
              <a:xfrm>
                <a:off x="1568" y="4112"/>
                <a:ext cx="35" cy="35"/>
              </a:xfrm>
              <a:prstGeom prst="ellipse">
                <a:avLst/>
              </a:prstGeom>
              <a:solidFill>
                <a:srgbClr val="00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7673" name="Group 98"/>
            <p:cNvGrpSpPr>
              <a:grpSpLocks/>
            </p:cNvGrpSpPr>
            <p:nvPr/>
          </p:nvGrpSpPr>
          <p:grpSpPr bwMode="auto">
            <a:xfrm>
              <a:off x="4224" y="3360"/>
              <a:ext cx="96" cy="96"/>
              <a:chOff x="1536" y="4080"/>
              <a:chExt cx="96" cy="96"/>
            </a:xfrm>
          </p:grpSpPr>
          <p:sp>
            <p:nvSpPr>
              <p:cNvPr id="27695" name="Oval 99"/>
              <p:cNvSpPr>
                <a:spLocks noChangeArrowheads="1"/>
              </p:cNvSpPr>
              <p:nvPr/>
            </p:nvSpPr>
            <p:spPr bwMode="auto">
              <a:xfrm>
                <a:off x="1536" y="4080"/>
                <a:ext cx="96" cy="96"/>
              </a:xfrm>
              <a:prstGeom prst="ellipse">
                <a:avLst/>
              </a:prstGeom>
              <a:noFill/>
              <a:ln w="28575">
                <a:solidFill>
                  <a:srgbClr val="00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96" name="Oval 100"/>
              <p:cNvSpPr>
                <a:spLocks noChangeArrowheads="1"/>
              </p:cNvSpPr>
              <p:nvPr/>
            </p:nvSpPr>
            <p:spPr bwMode="auto">
              <a:xfrm>
                <a:off x="1568" y="4112"/>
                <a:ext cx="35" cy="35"/>
              </a:xfrm>
              <a:prstGeom prst="ellipse">
                <a:avLst/>
              </a:prstGeom>
              <a:solidFill>
                <a:srgbClr val="00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7674" name="Group 101"/>
            <p:cNvGrpSpPr>
              <a:grpSpLocks/>
            </p:cNvGrpSpPr>
            <p:nvPr/>
          </p:nvGrpSpPr>
          <p:grpSpPr bwMode="auto">
            <a:xfrm>
              <a:off x="4416" y="3360"/>
              <a:ext cx="96" cy="96"/>
              <a:chOff x="1536" y="4080"/>
              <a:chExt cx="96" cy="96"/>
            </a:xfrm>
          </p:grpSpPr>
          <p:sp>
            <p:nvSpPr>
              <p:cNvPr id="27693" name="Oval 102"/>
              <p:cNvSpPr>
                <a:spLocks noChangeArrowheads="1"/>
              </p:cNvSpPr>
              <p:nvPr/>
            </p:nvSpPr>
            <p:spPr bwMode="auto">
              <a:xfrm>
                <a:off x="1536" y="4080"/>
                <a:ext cx="96" cy="96"/>
              </a:xfrm>
              <a:prstGeom prst="ellipse">
                <a:avLst/>
              </a:prstGeom>
              <a:noFill/>
              <a:ln w="28575">
                <a:solidFill>
                  <a:srgbClr val="00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94" name="Oval 103"/>
              <p:cNvSpPr>
                <a:spLocks noChangeArrowheads="1"/>
              </p:cNvSpPr>
              <p:nvPr/>
            </p:nvSpPr>
            <p:spPr bwMode="auto">
              <a:xfrm>
                <a:off x="1568" y="4112"/>
                <a:ext cx="35" cy="35"/>
              </a:xfrm>
              <a:prstGeom prst="ellipse">
                <a:avLst/>
              </a:prstGeom>
              <a:solidFill>
                <a:srgbClr val="00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7675" name="Group 104"/>
            <p:cNvGrpSpPr>
              <a:grpSpLocks/>
            </p:cNvGrpSpPr>
            <p:nvPr/>
          </p:nvGrpSpPr>
          <p:grpSpPr bwMode="auto">
            <a:xfrm>
              <a:off x="4608" y="3360"/>
              <a:ext cx="96" cy="96"/>
              <a:chOff x="1536" y="4080"/>
              <a:chExt cx="96" cy="96"/>
            </a:xfrm>
          </p:grpSpPr>
          <p:sp>
            <p:nvSpPr>
              <p:cNvPr id="27691" name="Oval 105"/>
              <p:cNvSpPr>
                <a:spLocks noChangeArrowheads="1"/>
              </p:cNvSpPr>
              <p:nvPr/>
            </p:nvSpPr>
            <p:spPr bwMode="auto">
              <a:xfrm>
                <a:off x="1536" y="4080"/>
                <a:ext cx="96" cy="96"/>
              </a:xfrm>
              <a:prstGeom prst="ellipse">
                <a:avLst/>
              </a:prstGeom>
              <a:noFill/>
              <a:ln w="28575">
                <a:solidFill>
                  <a:srgbClr val="00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92" name="Oval 106"/>
              <p:cNvSpPr>
                <a:spLocks noChangeArrowheads="1"/>
              </p:cNvSpPr>
              <p:nvPr/>
            </p:nvSpPr>
            <p:spPr bwMode="auto">
              <a:xfrm>
                <a:off x="1568" y="4112"/>
                <a:ext cx="35" cy="35"/>
              </a:xfrm>
              <a:prstGeom prst="ellipse">
                <a:avLst/>
              </a:prstGeom>
              <a:solidFill>
                <a:srgbClr val="00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7676" name="Group 107"/>
            <p:cNvGrpSpPr>
              <a:grpSpLocks/>
            </p:cNvGrpSpPr>
            <p:nvPr/>
          </p:nvGrpSpPr>
          <p:grpSpPr bwMode="auto">
            <a:xfrm>
              <a:off x="4800" y="3360"/>
              <a:ext cx="96" cy="96"/>
              <a:chOff x="1536" y="4080"/>
              <a:chExt cx="96" cy="96"/>
            </a:xfrm>
          </p:grpSpPr>
          <p:sp>
            <p:nvSpPr>
              <p:cNvPr id="27689" name="Oval 108"/>
              <p:cNvSpPr>
                <a:spLocks noChangeArrowheads="1"/>
              </p:cNvSpPr>
              <p:nvPr/>
            </p:nvSpPr>
            <p:spPr bwMode="auto">
              <a:xfrm>
                <a:off x="1536" y="4080"/>
                <a:ext cx="96" cy="96"/>
              </a:xfrm>
              <a:prstGeom prst="ellipse">
                <a:avLst/>
              </a:prstGeom>
              <a:noFill/>
              <a:ln w="28575">
                <a:solidFill>
                  <a:srgbClr val="00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90" name="Oval 109"/>
              <p:cNvSpPr>
                <a:spLocks noChangeArrowheads="1"/>
              </p:cNvSpPr>
              <p:nvPr/>
            </p:nvSpPr>
            <p:spPr bwMode="auto">
              <a:xfrm>
                <a:off x="1568" y="4112"/>
                <a:ext cx="35" cy="35"/>
              </a:xfrm>
              <a:prstGeom prst="ellipse">
                <a:avLst/>
              </a:prstGeom>
              <a:solidFill>
                <a:srgbClr val="00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7677" name="Group 110"/>
            <p:cNvGrpSpPr>
              <a:grpSpLocks/>
            </p:cNvGrpSpPr>
            <p:nvPr/>
          </p:nvGrpSpPr>
          <p:grpSpPr bwMode="auto">
            <a:xfrm>
              <a:off x="5184" y="3360"/>
              <a:ext cx="96" cy="96"/>
              <a:chOff x="1536" y="4080"/>
              <a:chExt cx="96" cy="96"/>
            </a:xfrm>
          </p:grpSpPr>
          <p:sp>
            <p:nvSpPr>
              <p:cNvPr id="27687" name="Oval 111"/>
              <p:cNvSpPr>
                <a:spLocks noChangeArrowheads="1"/>
              </p:cNvSpPr>
              <p:nvPr/>
            </p:nvSpPr>
            <p:spPr bwMode="auto">
              <a:xfrm>
                <a:off x="1536" y="4080"/>
                <a:ext cx="96" cy="96"/>
              </a:xfrm>
              <a:prstGeom prst="ellipse">
                <a:avLst/>
              </a:prstGeom>
              <a:noFill/>
              <a:ln w="28575">
                <a:solidFill>
                  <a:srgbClr val="00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88" name="Oval 112"/>
              <p:cNvSpPr>
                <a:spLocks noChangeArrowheads="1"/>
              </p:cNvSpPr>
              <p:nvPr/>
            </p:nvSpPr>
            <p:spPr bwMode="auto">
              <a:xfrm>
                <a:off x="1568" y="4112"/>
                <a:ext cx="35" cy="35"/>
              </a:xfrm>
              <a:prstGeom prst="ellipse">
                <a:avLst/>
              </a:prstGeom>
              <a:solidFill>
                <a:srgbClr val="00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7678" name="Group 113"/>
            <p:cNvGrpSpPr>
              <a:grpSpLocks/>
            </p:cNvGrpSpPr>
            <p:nvPr/>
          </p:nvGrpSpPr>
          <p:grpSpPr bwMode="auto">
            <a:xfrm>
              <a:off x="5376" y="3360"/>
              <a:ext cx="96" cy="96"/>
              <a:chOff x="1536" y="4080"/>
              <a:chExt cx="96" cy="96"/>
            </a:xfrm>
          </p:grpSpPr>
          <p:sp>
            <p:nvSpPr>
              <p:cNvPr id="27685" name="Oval 114"/>
              <p:cNvSpPr>
                <a:spLocks noChangeArrowheads="1"/>
              </p:cNvSpPr>
              <p:nvPr/>
            </p:nvSpPr>
            <p:spPr bwMode="auto">
              <a:xfrm>
                <a:off x="1536" y="4080"/>
                <a:ext cx="96" cy="96"/>
              </a:xfrm>
              <a:prstGeom prst="ellipse">
                <a:avLst/>
              </a:prstGeom>
              <a:noFill/>
              <a:ln w="28575">
                <a:solidFill>
                  <a:srgbClr val="00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86" name="Oval 115"/>
              <p:cNvSpPr>
                <a:spLocks noChangeArrowheads="1"/>
              </p:cNvSpPr>
              <p:nvPr/>
            </p:nvSpPr>
            <p:spPr bwMode="auto">
              <a:xfrm>
                <a:off x="1568" y="4112"/>
                <a:ext cx="35" cy="35"/>
              </a:xfrm>
              <a:prstGeom prst="ellipse">
                <a:avLst/>
              </a:prstGeom>
              <a:solidFill>
                <a:srgbClr val="00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7679" name="Group 116"/>
            <p:cNvGrpSpPr>
              <a:grpSpLocks/>
            </p:cNvGrpSpPr>
            <p:nvPr/>
          </p:nvGrpSpPr>
          <p:grpSpPr bwMode="auto">
            <a:xfrm>
              <a:off x="5568" y="3360"/>
              <a:ext cx="96" cy="96"/>
              <a:chOff x="1536" y="4080"/>
              <a:chExt cx="96" cy="96"/>
            </a:xfrm>
          </p:grpSpPr>
          <p:sp>
            <p:nvSpPr>
              <p:cNvPr id="27683" name="Oval 117"/>
              <p:cNvSpPr>
                <a:spLocks noChangeArrowheads="1"/>
              </p:cNvSpPr>
              <p:nvPr/>
            </p:nvSpPr>
            <p:spPr bwMode="auto">
              <a:xfrm>
                <a:off x="1536" y="4080"/>
                <a:ext cx="96" cy="96"/>
              </a:xfrm>
              <a:prstGeom prst="ellipse">
                <a:avLst/>
              </a:prstGeom>
              <a:noFill/>
              <a:ln w="28575">
                <a:solidFill>
                  <a:srgbClr val="00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84" name="Oval 118"/>
              <p:cNvSpPr>
                <a:spLocks noChangeArrowheads="1"/>
              </p:cNvSpPr>
              <p:nvPr/>
            </p:nvSpPr>
            <p:spPr bwMode="auto">
              <a:xfrm>
                <a:off x="1568" y="4112"/>
                <a:ext cx="35" cy="35"/>
              </a:xfrm>
              <a:prstGeom prst="ellipse">
                <a:avLst/>
              </a:prstGeom>
              <a:solidFill>
                <a:srgbClr val="00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7680" name="Group 122"/>
            <p:cNvGrpSpPr>
              <a:grpSpLocks/>
            </p:cNvGrpSpPr>
            <p:nvPr/>
          </p:nvGrpSpPr>
          <p:grpSpPr bwMode="auto">
            <a:xfrm>
              <a:off x="4992" y="3360"/>
              <a:ext cx="96" cy="96"/>
              <a:chOff x="1536" y="4080"/>
              <a:chExt cx="96" cy="96"/>
            </a:xfrm>
          </p:grpSpPr>
          <p:sp>
            <p:nvSpPr>
              <p:cNvPr id="27681" name="Oval 123"/>
              <p:cNvSpPr>
                <a:spLocks noChangeArrowheads="1"/>
              </p:cNvSpPr>
              <p:nvPr/>
            </p:nvSpPr>
            <p:spPr bwMode="auto">
              <a:xfrm>
                <a:off x="1536" y="4080"/>
                <a:ext cx="96" cy="96"/>
              </a:xfrm>
              <a:prstGeom prst="ellipse">
                <a:avLst/>
              </a:prstGeom>
              <a:noFill/>
              <a:ln w="28575">
                <a:solidFill>
                  <a:srgbClr val="00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82" name="Oval 124"/>
              <p:cNvSpPr>
                <a:spLocks noChangeArrowheads="1"/>
              </p:cNvSpPr>
              <p:nvPr/>
            </p:nvSpPr>
            <p:spPr bwMode="auto">
              <a:xfrm>
                <a:off x="1568" y="4112"/>
                <a:ext cx="35" cy="35"/>
              </a:xfrm>
              <a:prstGeom prst="ellipse">
                <a:avLst/>
              </a:prstGeom>
              <a:solidFill>
                <a:srgbClr val="00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39337">
                                            <p:txEl>
                                              <p:pRg st="0" end="0"/>
                                            </p:txEl>
                                          </p:spTgt>
                                        </p:tgtEl>
                                        <p:attrNameLst>
                                          <p:attrName>style.visibility</p:attrName>
                                        </p:attrNameLst>
                                      </p:cBhvr>
                                      <p:to>
                                        <p:strVal val="visible"/>
                                      </p:to>
                                    </p:set>
                                    <p:anim calcmode="lin" valueType="num">
                                      <p:cBhvr additive="base">
                                        <p:cTn id="7" dur="500" fill="hold"/>
                                        <p:tgtEl>
                                          <p:spTgt spid="73933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3933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39337">
                                            <p:txEl>
                                              <p:pRg st="1" end="1"/>
                                            </p:txEl>
                                          </p:spTgt>
                                        </p:tgtEl>
                                        <p:attrNameLst>
                                          <p:attrName>style.visibility</p:attrName>
                                        </p:attrNameLst>
                                      </p:cBhvr>
                                      <p:to>
                                        <p:strVal val="visible"/>
                                      </p:to>
                                    </p:set>
                                    <p:anim calcmode="lin" valueType="num">
                                      <p:cBhvr additive="base">
                                        <p:cTn id="13" dur="500" fill="hold"/>
                                        <p:tgtEl>
                                          <p:spTgt spid="73933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39337">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739337">
                                            <p:txEl>
                                              <p:pRg st="2" end="2"/>
                                            </p:txEl>
                                          </p:spTgt>
                                        </p:tgtEl>
                                        <p:attrNameLst>
                                          <p:attrName>style.visibility</p:attrName>
                                        </p:attrNameLst>
                                      </p:cBhvr>
                                      <p:to>
                                        <p:strVal val="visible"/>
                                      </p:to>
                                    </p:set>
                                    <p:anim calcmode="lin" valueType="num">
                                      <p:cBhvr additive="base">
                                        <p:cTn id="17" dur="500" fill="hold"/>
                                        <p:tgtEl>
                                          <p:spTgt spid="73933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739337">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739337">
                                            <p:txEl>
                                              <p:pRg st="3" end="3"/>
                                            </p:txEl>
                                          </p:spTgt>
                                        </p:tgtEl>
                                        <p:attrNameLst>
                                          <p:attrName>style.visibility</p:attrName>
                                        </p:attrNameLst>
                                      </p:cBhvr>
                                      <p:to>
                                        <p:strVal val="visible"/>
                                      </p:to>
                                    </p:set>
                                    <p:anim calcmode="lin" valueType="num">
                                      <p:cBhvr additive="base">
                                        <p:cTn id="21" dur="500" fill="hold"/>
                                        <p:tgtEl>
                                          <p:spTgt spid="739337">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73933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739394"/>
                                        </p:tgtEl>
                                        <p:attrNameLst>
                                          <p:attrName>style.visibility</p:attrName>
                                        </p:attrNameLst>
                                      </p:cBhvr>
                                      <p:to>
                                        <p:strVal val="visible"/>
                                      </p:to>
                                    </p:set>
                                    <p:animEffect transition="in" filter="wipe(left)">
                                      <p:cBhvr>
                                        <p:cTn id="27" dur="500"/>
                                        <p:tgtEl>
                                          <p:spTgt spid="739394"/>
                                        </p:tgtEl>
                                      </p:cBhvr>
                                    </p:animEffect>
                                  </p:childTnLst>
                                </p:cTn>
                              </p:par>
                              <p:par>
                                <p:cTn id="28" presetID="22" presetClass="entr" presetSubtype="8" fill="hold" nodeType="withEffect">
                                  <p:stCondLst>
                                    <p:cond delay="0"/>
                                  </p:stCondLst>
                                  <p:childTnLst>
                                    <p:set>
                                      <p:cBhvr>
                                        <p:cTn id="29" dur="1" fill="hold">
                                          <p:stCondLst>
                                            <p:cond delay="0"/>
                                          </p:stCondLst>
                                        </p:cTn>
                                        <p:tgtEl>
                                          <p:spTgt spid="739396"/>
                                        </p:tgtEl>
                                        <p:attrNameLst>
                                          <p:attrName>style.visibility</p:attrName>
                                        </p:attrNameLst>
                                      </p:cBhvr>
                                      <p:to>
                                        <p:strVal val="visible"/>
                                      </p:to>
                                    </p:set>
                                    <p:animEffect transition="in" filter="wipe(left)">
                                      <p:cBhvr>
                                        <p:cTn id="30" dur="500"/>
                                        <p:tgtEl>
                                          <p:spTgt spid="739396"/>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739397">
                                            <p:txEl>
                                              <p:pRg st="0" end="0"/>
                                            </p:txEl>
                                          </p:spTgt>
                                        </p:tgtEl>
                                        <p:attrNameLst>
                                          <p:attrName>style.visibility</p:attrName>
                                        </p:attrNameLst>
                                      </p:cBhvr>
                                      <p:to>
                                        <p:strVal val="visible"/>
                                      </p:to>
                                    </p:set>
                                    <p:anim calcmode="lin" valueType="num">
                                      <p:cBhvr additive="base">
                                        <p:cTn id="35" dur="500" fill="hold"/>
                                        <p:tgtEl>
                                          <p:spTgt spid="739397">
                                            <p:txEl>
                                              <p:pRg st="0" end="0"/>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73939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739397">
                                            <p:txEl>
                                              <p:pRg st="1" end="1"/>
                                            </p:txEl>
                                          </p:spTgt>
                                        </p:tgtEl>
                                        <p:attrNameLst>
                                          <p:attrName>style.visibility</p:attrName>
                                        </p:attrNameLst>
                                      </p:cBhvr>
                                      <p:to>
                                        <p:strVal val="visible"/>
                                      </p:to>
                                    </p:set>
                                    <p:anim calcmode="lin" valueType="num">
                                      <p:cBhvr additive="base">
                                        <p:cTn id="41" dur="500" fill="hold"/>
                                        <p:tgtEl>
                                          <p:spTgt spid="739397">
                                            <p:txEl>
                                              <p:pRg st="1" end="1"/>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73939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739398"/>
                                        </p:tgtEl>
                                        <p:attrNameLst>
                                          <p:attrName>style.visibility</p:attrName>
                                        </p:attrNameLst>
                                      </p:cBhvr>
                                      <p:to>
                                        <p:strVal val="visible"/>
                                      </p:to>
                                    </p:set>
                                    <p:animEffect transition="in" filter="wipe(left)">
                                      <p:cBhvr>
                                        <p:cTn id="47" dur="500"/>
                                        <p:tgtEl>
                                          <p:spTgt spid="739398"/>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739399"/>
                                        </p:tgtEl>
                                        <p:attrNameLst>
                                          <p:attrName>style.visibility</p:attrName>
                                        </p:attrNameLst>
                                      </p:cBhvr>
                                      <p:to>
                                        <p:strVal val="visible"/>
                                      </p:to>
                                    </p:set>
                                    <p:animEffect transition="in" filter="wipe(left)">
                                      <p:cBhvr>
                                        <p:cTn id="52" dur="500"/>
                                        <p:tgtEl>
                                          <p:spTgt spid="73939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3" presetClass="entr" presetSubtype="16" fill="hold" grpId="0" nodeType="clickEffect">
                                  <p:stCondLst>
                                    <p:cond delay="0"/>
                                  </p:stCondLst>
                                  <p:childTnLst>
                                    <p:set>
                                      <p:cBhvr>
                                        <p:cTn id="56" dur="1" fill="hold">
                                          <p:stCondLst>
                                            <p:cond delay="0"/>
                                          </p:stCondLst>
                                        </p:cTn>
                                        <p:tgtEl>
                                          <p:spTgt spid="739406"/>
                                        </p:tgtEl>
                                        <p:attrNameLst>
                                          <p:attrName>style.visibility</p:attrName>
                                        </p:attrNameLst>
                                      </p:cBhvr>
                                      <p:to>
                                        <p:strVal val="visible"/>
                                      </p:to>
                                    </p:set>
                                    <p:anim calcmode="lin" valueType="num">
                                      <p:cBhvr>
                                        <p:cTn id="57" dur="500" fill="hold"/>
                                        <p:tgtEl>
                                          <p:spTgt spid="739406"/>
                                        </p:tgtEl>
                                        <p:attrNameLst>
                                          <p:attrName>ppt_w</p:attrName>
                                        </p:attrNameLst>
                                      </p:cBhvr>
                                      <p:tavLst>
                                        <p:tav tm="0">
                                          <p:val>
                                            <p:fltVal val="0"/>
                                          </p:val>
                                        </p:tav>
                                        <p:tav tm="100000">
                                          <p:val>
                                            <p:strVal val="#ppt_w"/>
                                          </p:val>
                                        </p:tav>
                                      </p:tavLst>
                                    </p:anim>
                                    <p:anim calcmode="lin" valueType="num">
                                      <p:cBhvr>
                                        <p:cTn id="58" dur="500" fill="hold"/>
                                        <p:tgtEl>
                                          <p:spTgt spid="739406"/>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5"/>
                                            </p:cond>
                                          </p:stCondLst>
                                          <p:endCondLst>
                                            <p:cond evt="onStopAudio" delay="0">
                                              <p:tgtEl>
                                                <p:sldTgt/>
                                              </p:tgtEl>
                                            </p:cond>
                                          </p:endCondLst>
                                        </p:cTn>
                                        <p:tgtEl>
                                          <p:sndTgt r:embed="rId2" name="camera.wav"/>
                                        </p:tgtEl>
                                      </p:cMediaNode>
                                    </p:audio>
                                  </p:subTnLst>
                                </p:cTn>
                              </p:par>
                            </p:childTnLst>
                          </p:cTn>
                        </p:par>
                        <p:par>
                          <p:cTn id="59" fill="hold" nodeType="afterGroup">
                            <p:stCondLst>
                              <p:cond delay="500"/>
                            </p:stCondLst>
                            <p:childTnLst>
                              <p:par>
                                <p:cTn id="60" presetID="22" presetClass="entr" presetSubtype="8" fill="hold" nodeType="afterEffect">
                                  <p:stCondLst>
                                    <p:cond delay="0"/>
                                  </p:stCondLst>
                                  <p:childTnLst>
                                    <p:set>
                                      <p:cBhvr>
                                        <p:cTn id="61" dur="1" fill="hold">
                                          <p:stCondLst>
                                            <p:cond delay="0"/>
                                          </p:stCondLst>
                                        </p:cTn>
                                        <p:tgtEl>
                                          <p:spTgt spid="739453"/>
                                        </p:tgtEl>
                                        <p:attrNameLst>
                                          <p:attrName>style.visibility</p:attrName>
                                        </p:attrNameLst>
                                      </p:cBhvr>
                                      <p:to>
                                        <p:strVal val="visible"/>
                                      </p:to>
                                    </p:set>
                                    <p:animEffect transition="in" filter="wipe(left)">
                                      <p:cBhvr>
                                        <p:cTn id="62" dur="500"/>
                                        <p:tgtEl>
                                          <p:spTgt spid="7394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9337" grpId="0" build="p"/>
      <p:bldP spid="739397" grpId="0" build="p"/>
      <p:bldP spid="739406"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MCAT question</a:t>
            </a:r>
          </a:p>
        </p:txBody>
      </p:sp>
      <p:pic>
        <p:nvPicPr>
          <p:cNvPr id="3" name="Picture 2"/>
          <p:cNvPicPr>
            <a:picLocks noChangeAspect="1"/>
          </p:cNvPicPr>
          <p:nvPr/>
        </p:nvPicPr>
        <p:blipFill>
          <a:blip r:embed="rId2"/>
          <a:stretch>
            <a:fillRect/>
          </a:stretch>
        </p:blipFill>
        <p:spPr>
          <a:xfrm>
            <a:off x="1438275" y="1676400"/>
            <a:ext cx="6267450" cy="4314825"/>
          </a:xfrm>
          <a:prstGeom prst="rect">
            <a:avLst/>
          </a:prstGeom>
        </p:spPr>
      </p:pic>
    </p:spTree>
    <p:extLst>
      <p:ext uri="{BB962C8B-B14F-4D97-AF65-F5344CB8AC3E}">
        <p14:creationId xmlns:p14="http://schemas.microsoft.com/office/powerpoint/2010/main" val="1988987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val="3663188097"/>
              </p:ext>
            </p:extLst>
          </p:nvPr>
        </p:nvGraphicFramePr>
        <p:xfrm>
          <a:off x="382589" y="1828800"/>
          <a:ext cx="8304212" cy="3527425"/>
        </p:xfrm>
        <a:graphic>
          <a:graphicData uri="http://schemas.openxmlformats.org/presentationml/2006/ole">
            <mc:AlternateContent xmlns:mc="http://schemas.openxmlformats.org/markup-compatibility/2006">
              <mc:Choice xmlns:v="urn:schemas-microsoft-com:vml" Requires="v">
                <p:oleObj name="Document" r:id="rId3" imgW="6850483" imgH="2674602" progId="Word.Document.12">
                  <p:embed/>
                </p:oleObj>
              </mc:Choice>
              <mc:Fallback>
                <p:oleObj name="Document" r:id="rId3" imgW="6850483" imgH="2674602" progId="Word.Document.12">
                  <p:embed/>
                  <p:pic>
                    <p:nvPicPr>
                      <p:cNvPr id="0" name=""/>
                      <p:cNvPicPr/>
                      <p:nvPr/>
                    </p:nvPicPr>
                    <p:blipFill>
                      <a:blip r:embed="rId4"/>
                      <a:stretch>
                        <a:fillRect/>
                      </a:stretch>
                    </p:blipFill>
                    <p:spPr>
                      <a:xfrm>
                        <a:off x="382589" y="1828800"/>
                        <a:ext cx="8304212" cy="3527425"/>
                      </a:xfrm>
                      <a:prstGeom prst="rect">
                        <a:avLst/>
                      </a:prstGeom>
                    </p:spPr>
                  </p:pic>
                </p:oleObj>
              </mc:Fallback>
            </mc:AlternateContent>
          </a:graphicData>
        </a:graphic>
      </p:graphicFrame>
    </p:spTree>
    <p:extLst>
      <p:ext uri="{BB962C8B-B14F-4D97-AF65-F5344CB8AC3E}">
        <p14:creationId xmlns:p14="http://schemas.microsoft.com/office/powerpoint/2010/main" val="2268149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152400" y="0"/>
            <a:ext cx="899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algn="ctr"/>
            <a:r>
              <a:rPr lang="en-US" sz="4400">
                <a:solidFill>
                  <a:schemeClr val="tx1"/>
                </a:solidFill>
              </a:rPr>
              <a:t>Sample problem</a:t>
            </a:r>
          </a:p>
        </p:txBody>
      </p:sp>
      <p:sp>
        <p:nvSpPr>
          <p:cNvPr id="29699" name="Text Box 35"/>
          <p:cNvSpPr txBox="1">
            <a:spLocks noChangeArrowheads="1"/>
          </p:cNvSpPr>
          <p:nvPr/>
        </p:nvSpPr>
        <p:spPr bwMode="auto">
          <a:xfrm>
            <a:off x="0" y="685800"/>
            <a:ext cx="5943600" cy="1917700"/>
          </a:xfrm>
          <a:prstGeom prst="rect">
            <a:avLst/>
          </a:prstGeom>
          <a:solidFill>
            <a:schemeClr val="bg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algn="ctr"/>
            <a:r>
              <a:rPr lang="en-US" sz="2400" b="1">
                <a:sym typeface="Symbol" pitchFamily="18" charset="2"/>
              </a:rPr>
              <a:t>A regular hexagon whose center is a distance </a:t>
            </a:r>
            <a:r>
              <a:rPr lang="en-US" sz="2400" b="1" i="1">
                <a:sym typeface="Symbol" pitchFamily="18" charset="2"/>
              </a:rPr>
              <a:t>a</a:t>
            </a:r>
            <a:r>
              <a:rPr lang="en-US" sz="2400" b="1">
                <a:sym typeface="Symbol" pitchFamily="18" charset="2"/>
              </a:rPr>
              <a:t>  = 1 cm from the nearest side has current </a:t>
            </a:r>
            <a:r>
              <a:rPr lang="en-US" sz="2400" b="1" i="1">
                <a:sym typeface="Symbol" pitchFamily="18" charset="2"/>
              </a:rPr>
              <a:t>I</a:t>
            </a:r>
            <a:r>
              <a:rPr lang="en-US" sz="2400" b="1">
                <a:sym typeface="Symbol" pitchFamily="18" charset="2"/>
              </a:rPr>
              <a:t> = 4.00 A flowing around it.  The current flows</a:t>
            </a:r>
            <a:r>
              <a:rPr lang="en-US" sz="2400" b="1" i="1">
                <a:sym typeface="Symbol" pitchFamily="18" charset="2"/>
              </a:rPr>
              <a:t> N</a:t>
            </a:r>
            <a:r>
              <a:rPr lang="en-US" sz="2400" b="1">
                <a:sym typeface="Symbol" pitchFamily="18" charset="2"/>
              </a:rPr>
              <a:t> = 500 times around.  What is the total magnetic field at the center?</a:t>
            </a:r>
          </a:p>
        </p:txBody>
      </p:sp>
      <p:sp>
        <p:nvSpPr>
          <p:cNvPr id="29700" name="Text Box 40"/>
          <p:cNvSpPr txBox="1">
            <a:spLocks noChangeArrowheads="1"/>
          </p:cNvSpPr>
          <p:nvPr/>
        </p:nvSpPr>
        <p:spPr bwMode="auto">
          <a:xfrm>
            <a:off x="8001000" y="1524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rgbClr val="996600"/>
                </a:solidFill>
              </a:rPr>
              <a:t>I</a:t>
            </a:r>
          </a:p>
        </p:txBody>
      </p:sp>
      <p:sp>
        <p:nvSpPr>
          <p:cNvPr id="29701" name="Line 45"/>
          <p:cNvSpPr>
            <a:spLocks noChangeShapeType="1"/>
          </p:cNvSpPr>
          <p:nvPr/>
        </p:nvSpPr>
        <p:spPr bwMode="auto">
          <a:xfrm flipV="1">
            <a:off x="9067800" y="1447800"/>
            <a:ext cx="0" cy="990600"/>
          </a:xfrm>
          <a:prstGeom prst="line">
            <a:avLst/>
          </a:prstGeom>
          <a:noFill/>
          <a:ln w="28575">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2" name="Text Box 46"/>
          <p:cNvSpPr txBox="1">
            <a:spLocks noChangeArrowheads="1"/>
          </p:cNvSpPr>
          <p:nvPr/>
        </p:nvSpPr>
        <p:spPr bwMode="auto">
          <a:xfrm>
            <a:off x="8763000" y="167640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chemeClr val="tx1"/>
                </a:solidFill>
              </a:rPr>
              <a:t>a</a:t>
            </a:r>
          </a:p>
        </p:txBody>
      </p:sp>
      <p:sp>
        <p:nvSpPr>
          <p:cNvPr id="740399" name="Line 47"/>
          <p:cNvSpPr>
            <a:spLocks noChangeShapeType="1"/>
          </p:cNvSpPr>
          <p:nvPr/>
        </p:nvSpPr>
        <p:spPr bwMode="auto">
          <a:xfrm>
            <a:off x="7924800" y="1447800"/>
            <a:ext cx="533400" cy="990600"/>
          </a:xfrm>
          <a:prstGeom prst="line">
            <a:avLst/>
          </a:prstGeom>
          <a:noFill/>
          <a:ln w="28575">
            <a:solidFill>
              <a:srgbClr val="9900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0400" name="Line 48"/>
          <p:cNvSpPr>
            <a:spLocks noChangeShapeType="1"/>
          </p:cNvSpPr>
          <p:nvPr/>
        </p:nvSpPr>
        <p:spPr bwMode="auto">
          <a:xfrm flipH="1">
            <a:off x="7315200" y="1447800"/>
            <a:ext cx="609600" cy="990600"/>
          </a:xfrm>
          <a:prstGeom prst="line">
            <a:avLst/>
          </a:prstGeom>
          <a:noFill/>
          <a:ln w="28575">
            <a:solidFill>
              <a:srgbClr val="9900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5" name="AutoShape 49"/>
          <p:cNvSpPr>
            <a:spLocks noChangeArrowheads="1"/>
          </p:cNvSpPr>
          <p:nvPr/>
        </p:nvSpPr>
        <p:spPr bwMode="auto">
          <a:xfrm>
            <a:off x="6781800" y="533400"/>
            <a:ext cx="2209800" cy="1905000"/>
          </a:xfrm>
          <a:prstGeom prst="hexagon">
            <a:avLst>
              <a:gd name="adj" fmla="val 29000"/>
              <a:gd name="vf" fmla="val 115470"/>
            </a:avLst>
          </a:prstGeom>
          <a:noFill/>
          <a:ln w="28575">
            <a:solidFill>
              <a:srgbClr val="99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0402" name="Text Box 50"/>
          <p:cNvSpPr txBox="1">
            <a:spLocks noChangeArrowheads="1"/>
          </p:cNvSpPr>
          <p:nvPr/>
        </p:nvSpPr>
        <p:spPr bwMode="auto">
          <a:xfrm>
            <a:off x="7696200" y="1600200"/>
            <a:ext cx="762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1800" b="1">
                <a:solidFill>
                  <a:schemeClr val="tx1"/>
                </a:solidFill>
              </a:rPr>
              <a:t>60</a:t>
            </a:r>
            <a:r>
              <a:rPr lang="en-US" sz="1800" b="1">
                <a:solidFill>
                  <a:schemeClr val="tx1"/>
                </a:solidFill>
                <a:sym typeface="Symbol" pitchFamily="18" charset="2"/>
              </a:rPr>
              <a:t></a:t>
            </a:r>
          </a:p>
        </p:txBody>
      </p:sp>
      <p:sp>
        <p:nvSpPr>
          <p:cNvPr id="740403" name="Text Box 51"/>
          <p:cNvSpPr txBox="1">
            <a:spLocks noChangeArrowheads="1"/>
          </p:cNvSpPr>
          <p:nvPr/>
        </p:nvSpPr>
        <p:spPr bwMode="auto">
          <a:xfrm>
            <a:off x="7391400" y="2147888"/>
            <a:ext cx="762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1800" b="1">
                <a:solidFill>
                  <a:schemeClr val="tx1"/>
                </a:solidFill>
              </a:rPr>
              <a:t>60</a:t>
            </a:r>
            <a:r>
              <a:rPr lang="en-US" sz="1800" b="1">
                <a:solidFill>
                  <a:schemeClr val="tx1"/>
                </a:solidFill>
                <a:sym typeface="Symbol" pitchFamily="18" charset="2"/>
              </a:rPr>
              <a:t></a:t>
            </a:r>
          </a:p>
        </p:txBody>
      </p:sp>
      <p:sp>
        <p:nvSpPr>
          <p:cNvPr id="740404" name="Text Box 52"/>
          <p:cNvSpPr txBox="1">
            <a:spLocks noChangeArrowheads="1"/>
          </p:cNvSpPr>
          <p:nvPr/>
        </p:nvSpPr>
        <p:spPr bwMode="auto">
          <a:xfrm>
            <a:off x="76200" y="2622550"/>
            <a:ext cx="92202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a:solidFill>
                  <a:schemeClr val="accent2"/>
                </a:solidFill>
              </a:rPr>
              <a:t>Draw in the two directions from the center to the corners of one segment</a:t>
            </a:r>
          </a:p>
          <a:p>
            <a:pPr eaLnBrk="1" hangingPunct="1">
              <a:buFontTx/>
              <a:buChar char="•"/>
            </a:pPr>
            <a:r>
              <a:rPr lang="en-US" sz="2400">
                <a:solidFill>
                  <a:schemeClr val="accent2"/>
                </a:solidFill>
              </a:rPr>
              <a:t>Top angle is one-sixth of a circle, or 60 degrees</a:t>
            </a:r>
          </a:p>
          <a:p>
            <a:pPr eaLnBrk="1" hangingPunct="1">
              <a:buFontTx/>
              <a:buChar char="•"/>
            </a:pPr>
            <a:r>
              <a:rPr lang="en-US" sz="2400">
                <a:solidFill>
                  <a:schemeClr val="accent2"/>
                </a:solidFill>
              </a:rPr>
              <a:t>Total angles in circle is 180, so other two angles are 60 each</a:t>
            </a:r>
          </a:p>
          <a:p>
            <a:pPr eaLnBrk="1" hangingPunct="1">
              <a:buFontTx/>
              <a:buChar char="•"/>
            </a:pPr>
            <a:r>
              <a:rPr lang="en-US" sz="2400">
                <a:solidFill>
                  <a:schemeClr val="accent2"/>
                </a:solidFill>
              </a:rPr>
              <a:t>Use formula to get magnetic field – right hand rule says up.</a:t>
            </a:r>
          </a:p>
        </p:txBody>
      </p:sp>
      <p:sp>
        <p:nvSpPr>
          <p:cNvPr id="740405" name="Text Box 53"/>
          <p:cNvSpPr txBox="1">
            <a:spLocks noChangeArrowheads="1"/>
          </p:cNvSpPr>
          <p:nvPr/>
        </p:nvSpPr>
        <p:spPr bwMode="auto">
          <a:xfrm>
            <a:off x="7924800" y="2133600"/>
            <a:ext cx="762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1800" b="1">
                <a:solidFill>
                  <a:schemeClr val="tx1"/>
                </a:solidFill>
              </a:rPr>
              <a:t>60</a:t>
            </a:r>
            <a:r>
              <a:rPr lang="en-US" sz="1800" b="1">
                <a:solidFill>
                  <a:schemeClr val="tx1"/>
                </a:solidFill>
                <a:sym typeface="Symbol" pitchFamily="18" charset="2"/>
              </a:rPr>
              <a:t></a:t>
            </a:r>
          </a:p>
        </p:txBody>
      </p:sp>
      <p:sp>
        <p:nvSpPr>
          <p:cNvPr id="29710" name="Line 56"/>
          <p:cNvSpPr>
            <a:spLocks noChangeShapeType="1"/>
          </p:cNvSpPr>
          <p:nvPr/>
        </p:nvSpPr>
        <p:spPr bwMode="auto">
          <a:xfrm flipH="1">
            <a:off x="7315200" y="533400"/>
            <a:ext cx="1066800" cy="0"/>
          </a:xfrm>
          <a:prstGeom prst="line">
            <a:avLst/>
          </a:prstGeom>
          <a:noFill/>
          <a:ln w="28575">
            <a:solidFill>
              <a:srgbClr val="99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740409" name="Object 57"/>
          <p:cNvGraphicFramePr>
            <a:graphicFrameLocks noChangeAspect="1"/>
          </p:cNvGraphicFramePr>
          <p:nvPr/>
        </p:nvGraphicFramePr>
        <p:xfrm>
          <a:off x="287338" y="4191000"/>
          <a:ext cx="4208462" cy="868363"/>
        </p:xfrm>
        <a:graphic>
          <a:graphicData uri="http://schemas.openxmlformats.org/presentationml/2006/ole">
            <mc:AlternateContent xmlns:mc="http://schemas.openxmlformats.org/markup-compatibility/2006">
              <mc:Choice xmlns:v="urn:schemas-microsoft-com:vml" Requires="v">
                <p:oleObj name="Equation" r:id="rId2" imgW="1714500" imgH="393700" progId="Equation.DSMT4">
                  <p:embed/>
                </p:oleObj>
              </mc:Choice>
              <mc:Fallback>
                <p:oleObj name="Equation" r:id="rId2" imgW="1714500" imgH="393700" progId="Equation.DSMT4">
                  <p:embed/>
                  <p:pic>
                    <p:nvPicPr>
                      <p:cNvPr id="0" name="Object 5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338" y="4191000"/>
                        <a:ext cx="4208462" cy="868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0410" name="Object 58"/>
          <p:cNvGraphicFramePr>
            <a:graphicFrameLocks noChangeAspect="1"/>
          </p:cNvGraphicFramePr>
          <p:nvPr/>
        </p:nvGraphicFramePr>
        <p:xfrm>
          <a:off x="4548188" y="4191000"/>
          <a:ext cx="1090612" cy="868363"/>
        </p:xfrm>
        <a:graphic>
          <a:graphicData uri="http://schemas.openxmlformats.org/presentationml/2006/ole">
            <mc:AlternateContent xmlns:mc="http://schemas.openxmlformats.org/markup-compatibility/2006">
              <mc:Choice xmlns:v="urn:schemas-microsoft-com:vml" Requires="v">
                <p:oleObj name="Equation" r:id="rId4" imgW="444307" imgH="393529" progId="Equation.DSMT4">
                  <p:embed/>
                </p:oleObj>
              </mc:Choice>
              <mc:Fallback>
                <p:oleObj name="Equation" r:id="rId4" imgW="444307" imgH="393529" progId="Equation.DSMT4">
                  <p:embed/>
                  <p:pic>
                    <p:nvPicPr>
                      <p:cNvPr id="0" name="Object 5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48188" y="4191000"/>
                        <a:ext cx="1090612" cy="868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40411" name="Text Box 59"/>
          <p:cNvSpPr txBox="1">
            <a:spLocks noChangeArrowheads="1"/>
          </p:cNvSpPr>
          <p:nvPr/>
        </p:nvSpPr>
        <p:spPr bwMode="auto">
          <a:xfrm>
            <a:off x="0" y="5257800"/>
            <a:ext cx="624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a:solidFill>
                  <a:schemeClr val="accent2"/>
                </a:solidFill>
              </a:rPr>
              <a:t>Multiply by all six side, and then by 500 cycles</a:t>
            </a:r>
          </a:p>
        </p:txBody>
      </p:sp>
      <p:graphicFrame>
        <p:nvGraphicFramePr>
          <p:cNvPr id="740412" name="Object 60"/>
          <p:cNvGraphicFramePr>
            <a:graphicFrameLocks noChangeAspect="1"/>
          </p:cNvGraphicFramePr>
          <p:nvPr/>
        </p:nvGraphicFramePr>
        <p:xfrm>
          <a:off x="0" y="5791200"/>
          <a:ext cx="2025650" cy="868363"/>
        </p:xfrm>
        <a:graphic>
          <a:graphicData uri="http://schemas.openxmlformats.org/presentationml/2006/ole">
            <mc:AlternateContent xmlns:mc="http://schemas.openxmlformats.org/markup-compatibility/2006">
              <mc:Choice xmlns:v="urn:schemas-microsoft-com:vml" Requires="v">
                <p:oleObj name="Equation" r:id="rId6" imgW="825500" imgH="393700" progId="Equation.DSMT4">
                  <p:embed/>
                </p:oleObj>
              </mc:Choice>
              <mc:Fallback>
                <p:oleObj name="Equation" r:id="rId6" imgW="825500" imgH="393700" progId="Equation.DSMT4">
                  <p:embed/>
                  <p:pic>
                    <p:nvPicPr>
                      <p:cNvPr id="0" name="Object 6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5791200"/>
                        <a:ext cx="2025650" cy="868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0413" name="Object 61"/>
          <p:cNvGraphicFramePr>
            <a:graphicFrameLocks noChangeAspect="1"/>
          </p:cNvGraphicFramePr>
          <p:nvPr/>
        </p:nvGraphicFramePr>
        <p:xfrm>
          <a:off x="2009775" y="5661025"/>
          <a:ext cx="4924425" cy="1120775"/>
        </p:xfrm>
        <a:graphic>
          <a:graphicData uri="http://schemas.openxmlformats.org/presentationml/2006/ole">
            <mc:AlternateContent xmlns:mc="http://schemas.openxmlformats.org/markup-compatibility/2006">
              <mc:Choice xmlns:v="urn:schemas-microsoft-com:vml" Requires="v">
                <p:oleObj name="Equation" r:id="rId8" imgW="2006600" imgH="508000" progId="Equation.DSMT4">
                  <p:embed/>
                </p:oleObj>
              </mc:Choice>
              <mc:Fallback>
                <p:oleObj name="Equation" r:id="rId8" imgW="2006600" imgH="508000" progId="Equation.DSMT4">
                  <p:embed/>
                  <p:pic>
                    <p:nvPicPr>
                      <p:cNvPr id="0" name="Object 6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09775" y="5661025"/>
                        <a:ext cx="4924425" cy="1120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FF0000"/>
                            </a:solidFill>
                            <a:prstDash val="dash"/>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40414" name="Object 62"/>
          <p:cNvGraphicFramePr>
            <a:graphicFrameLocks noChangeAspect="1"/>
          </p:cNvGraphicFramePr>
          <p:nvPr/>
        </p:nvGraphicFramePr>
        <p:xfrm>
          <a:off x="6869113" y="6019800"/>
          <a:ext cx="1589087" cy="392113"/>
        </p:xfrm>
        <a:graphic>
          <a:graphicData uri="http://schemas.openxmlformats.org/presentationml/2006/ole">
            <mc:AlternateContent xmlns:mc="http://schemas.openxmlformats.org/markup-compatibility/2006">
              <mc:Choice xmlns:v="urn:schemas-microsoft-com:vml" Requires="v">
                <p:oleObj name="Equation" r:id="rId10" imgW="647419" imgH="177723" progId="Equation.DSMT4">
                  <p:embed/>
                </p:oleObj>
              </mc:Choice>
              <mc:Fallback>
                <p:oleObj name="Equation" r:id="rId10" imgW="647419" imgH="177723" progId="Equation.DSMT4">
                  <p:embed/>
                  <p:pic>
                    <p:nvPicPr>
                      <p:cNvPr id="0" name="Object 6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69113" y="6019800"/>
                        <a:ext cx="1589087" cy="392113"/>
                      </a:xfrm>
                      <a:prstGeom prst="rect">
                        <a:avLst/>
                      </a:prstGeom>
                      <a:noFill/>
                      <a:ln w="28575">
                        <a:solidFill>
                          <a:srgbClr val="9900CC"/>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9717" name="Line 63"/>
          <p:cNvSpPr>
            <a:spLocks noChangeShapeType="1"/>
          </p:cNvSpPr>
          <p:nvPr/>
        </p:nvSpPr>
        <p:spPr bwMode="auto">
          <a:xfrm flipH="1">
            <a:off x="7391400" y="2438400"/>
            <a:ext cx="1066800" cy="0"/>
          </a:xfrm>
          <a:prstGeom prst="line">
            <a:avLst/>
          </a:prstGeom>
          <a:noFill/>
          <a:ln w="28575">
            <a:solidFill>
              <a:srgbClr val="9966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40404">
                                            <p:txEl>
                                              <p:pRg st="0" end="0"/>
                                            </p:txEl>
                                          </p:spTgt>
                                        </p:tgtEl>
                                        <p:attrNameLst>
                                          <p:attrName>style.visibility</p:attrName>
                                        </p:attrNameLst>
                                      </p:cBhvr>
                                      <p:to>
                                        <p:strVal val="visible"/>
                                      </p:to>
                                    </p:set>
                                    <p:anim calcmode="lin" valueType="num">
                                      <p:cBhvr additive="base">
                                        <p:cTn id="7" dur="500" fill="hold"/>
                                        <p:tgtEl>
                                          <p:spTgt spid="74040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40404">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740400"/>
                                        </p:tgtEl>
                                        <p:attrNameLst>
                                          <p:attrName>style.visibility</p:attrName>
                                        </p:attrNameLst>
                                      </p:cBhvr>
                                      <p:to>
                                        <p:strVal val="visible"/>
                                      </p:to>
                                    </p:set>
                                    <p:animEffect transition="in" filter="wipe(left)">
                                      <p:cBhvr>
                                        <p:cTn id="12" dur="500"/>
                                        <p:tgtEl>
                                          <p:spTgt spid="740400"/>
                                        </p:tgtEl>
                                      </p:cBhvr>
                                    </p:animEffect>
                                  </p:childTnLst>
                                </p:cTn>
                              </p:par>
                            </p:childTnLst>
                          </p:cTn>
                        </p:par>
                        <p:par>
                          <p:cTn id="13" fill="hold" nodeType="afterGroup">
                            <p:stCondLst>
                              <p:cond delay="1000"/>
                            </p:stCondLst>
                            <p:childTnLst>
                              <p:par>
                                <p:cTn id="14" presetID="22" presetClass="entr" presetSubtype="2" fill="hold" grpId="0" nodeType="afterEffect">
                                  <p:stCondLst>
                                    <p:cond delay="0"/>
                                  </p:stCondLst>
                                  <p:childTnLst>
                                    <p:set>
                                      <p:cBhvr>
                                        <p:cTn id="15" dur="1" fill="hold">
                                          <p:stCondLst>
                                            <p:cond delay="0"/>
                                          </p:stCondLst>
                                        </p:cTn>
                                        <p:tgtEl>
                                          <p:spTgt spid="740399"/>
                                        </p:tgtEl>
                                        <p:attrNameLst>
                                          <p:attrName>style.visibility</p:attrName>
                                        </p:attrNameLst>
                                      </p:cBhvr>
                                      <p:to>
                                        <p:strVal val="visible"/>
                                      </p:to>
                                    </p:set>
                                    <p:animEffect transition="in" filter="wipe(right)">
                                      <p:cBhvr>
                                        <p:cTn id="16" dur="500"/>
                                        <p:tgtEl>
                                          <p:spTgt spid="74039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740404">
                                            <p:txEl>
                                              <p:pRg st="1" end="1"/>
                                            </p:txEl>
                                          </p:spTgt>
                                        </p:tgtEl>
                                        <p:attrNameLst>
                                          <p:attrName>style.visibility</p:attrName>
                                        </p:attrNameLst>
                                      </p:cBhvr>
                                      <p:to>
                                        <p:strVal val="visible"/>
                                      </p:to>
                                    </p:set>
                                    <p:anim calcmode="lin" valueType="num">
                                      <p:cBhvr additive="base">
                                        <p:cTn id="21" dur="500" fill="hold"/>
                                        <p:tgtEl>
                                          <p:spTgt spid="740404">
                                            <p:txEl>
                                              <p:pRg st="1" end="1"/>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740404">
                                            <p:txEl>
                                              <p:pRg st="1" end="1"/>
                                            </p:txEl>
                                          </p:spTgt>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500"/>
                            </p:stCondLst>
                            <p:childTnLst>
                              <p:par>
                                <p:cTn id="24" presetID="9" presetClass="entr" presetSubtype="0" fill="hold" grpId="0" nodeType="afterEffect">
                                  <p:stCondLst>
                                    <p:cond delay="0"/>
                                  </p:stCondLst>
                                  <p:childTnLst>
                                    <p:set>
                                      <p:cBhvr>
                                        <p:cTn id="25" dur="1" fill="hold">
                                          <p:stCondLst>
                                            <p:cond delay="0"/>
                                          </p:stCondLst>
                                        </p:cTn>
                                        <p:tgtEl>
                                          <p:spTgt spid="740402"/>
                                        </p:tgtEl>
                                        <p:attrNameLst>
                                          <p:attrName>style.visibility</p:attrName>
                                        </p:attrNameLst>
                                      </p:cBhvr>
                                      <p:to>
                                        <p:strVal val="visible"/>
                                      </p:to>
                                    </p:set>
                                    <p:animEffect transition="in" filter="dissolve">
                                      <p:cBhvr>
                                        <p:cTn id="26" dur="500"/>
                                        <p:tgtEl>
                                          <p:spTgt spid="74040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40404">
                                            <p:txEl>
                                              <p:pRg st="2" end="2"/>
                                            </p:txEl>
                                          </p:spTgt>
                                        </p:tgtEl>
                                        <p:attrNameLst>
                                          <p:attrName>style.visibility</p:attrName>
                                        </p:attrNameLst>
                                      </p:cBhvr>
                                      <p:to>
                                        <p:strVal val="visible"/>
                                      </p:to>
                                    </p:set>
                                    <p:anim calcmode="lin" valueType="num">
                                      <p:cBhvr additive="base">
                                        <p:cTn id="31" dur="500" fill="hold"/>
                                        <p:tgtEl>
                                          <p:spTgt spid="740404">
                                            <p:txEl>
                                              <p:pRg st="2" end="2"/>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40404">
                                            <p:txEl>
                                              <p:pRg st="2" end="2"/>
                                            </p:txEl>
                                          </p:spTgt>
                                        </p:tgtEl>
                                        <p:attrNameLst>
                                          <p:attrName>ppt_y</p:attrName>
                                        </p:attrNameLst>
                                      </p:cBhvr>
                                      <p:tavLst>
                                        <p:tav tm="0">
                                          <p:val>
                                            <p:strVal val="#ppt_y"/>
                                          </p:val>
                                        </p:tav>
                                        <p:tav tm="100000">
                                          <p:val>
                                            <p:strVal val="#ppt_y"/>
                                          </p:val>
                                        </p:tav>
                                      </p:tavLst>
                                    </p:anim>
                                  </p:childTnLst>
                                </p:cTn>
                              </p:par>
                            </p:childTnLst>
                          </p:cTn>
                        </p:par>
                        <p:par>
                          <p:cTn id="33" fill="hold" nodeType="afterGroup">
                            <p:stCondLst>
                              <p:cond delay="500"/>
                            </p:stCondLst>
                            <p:childTnLst>
                              <p:par>
                                <p:cTn id="34" presetID="9" presetClass="entr" presetSubtype="0" fill="hold" grpId="0" nodeType="afterEffect">
                                  <p:stCondLst>
                                    <p:cond delay="0"/>
                                  </p:stCondLst>
                                  <p:childTnLst>
                                    <p:set>
                                      <p:cBhvr>
                                        <p:cTn id="35" dur="1" fill="hold">
                                          <p:stCondLst>
                                            <p:cond delay="0"/>
                                          </p:stCondLst>
                                        </p:cTn>
                                        <p:tgtEl>
                                          <p:spTgt spid="740403"/>
                                        </p:tgtEl>
                                        <p:attrNameLst>
                                          <p:attrName>style.visibility</p:attrName>
                                        </p:attrNameLst>
                                      </p:cBhvr>
                                      <p:to>
                                        <p:strVal val="visible"/>
                                      </p:to>
                                    </p:set>
                                    <p:animEffect transition="in" filter="dissolve">
                                      <p:cBhvr>
                                        <p:cTn id="36" dur="500"/>
                                        <p:tgtEl>
                                          <p:spTgt spid="740403"/>
                                        </p:tgtEl>
                                      </p:cBhvr>
                                    </p:animEffect>
                                  </p:childTnLst>
                                </p:cTn>
                              </p:par>
                            </p:childTnLst>
                          </p:cTn>
                        </p:par>
                        <p:par>
                          <p:cTn id="37" fill="hold" nodeType="afterGroup">
                            <p:stCondLst>
                              <p:cond delay="1000"/>
                            </p:stCondLst>
                            <p:childTnLst>
                              <p:par>
                                <p:cTn id="38" presetID="9" presetClass="entr" presetSubtype="0" fill="hold" grpId="0" nodeType="afterEffect">
                                  <p:stCondLst>
                                    <p:cond delay="0"/>
                                  </p:stCondLst>
                                  <p:childTnLst>
                                    <p:set>
                                      <p:cBhvr>
                                        <p:cTn id="39" dur="1" fill="hold">
                                          <p:stCondLst>
                                            <p:cond delay="0"/>
                                          </p:stCondLst>
                                        </p:cTn>
                                        <p:tgtEl>
                                          <p:spTgt spid="740405"/>
                                        </p:tgtEl>
                                        <p:attrNameLst>
                                          <p:attrName>style.visibility</p:attrName>
                                        </p:attrNameLst>
                                      </p:cBhvr>
                                      <p:to>
                                        <p:strVal val="visible"/>
                                      </p:to>
                                    </p:set>
                                    <p:animEffect transition="in" filter="dissolve">
                                      <p:cBhvr>
                                        <p:cTn id="40" dur="500"/>
                                        <p:tgtEl>
                                          <p:spTgt spid="740405"/>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740404">
                                            <p:txEl>
                                              <p:pRg st="3" end="3"/>
                                            </p:txEl>
                                          </p:spTgt>
                                        </p:tgtEl>
                                        <p:attrNameLst>
                                          <p:attrName>style.visibility</p:attrName>
                                        </p:attrNameLst>
                                      </p:cBhvr>
                                      <p:to>
                                        <p:strVal val="visible"/>
                                      </p:to>
                                    </p:set>
                                    <p:anim calcmode="lin" valueType="num">
                                      <p:cBhvr additive="base">
                                        <p:cTn id="45" dur="500" fill="hold"/>
                                        <p:tgtEl>
                                          <p:spTgt spid="740404">
                                            <p:txEl>
                                              <p:pRg st="3" end="3"/>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74040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9" presetClass="entr" presetSubtype="0" fill="hold" nodeType="clickEffect">
                                  <p:stCondLst>
                                    <p:cond delay="0"/>
                                  </p:stCondLst>
                                  <p:childTnLst>
                                    <p:set>
                                      <p:cBhvr>
                                        <p:cTn id="50" dur="1" fill="hold">
                                          <p:stCondLst>
                                            <p:cond delay="0"/>
                                          </p:stCondLst>
                                        </p:cTn>
                                        <p:tgtEl>
                                          <p:spTgt spid="740409"/>
                                        </p:tgtEl>
                                        <p:attrNameLst>
                                          <p:attrName>style.visibility</p:attrName>
                                        </p:attrNameLst>
                                      </p:cBhvr>
                                      <p:to>
                                        <p:strVal val="visible"/>
                                      </p:to>
                                    </p:set>
                                    <p:animEffect transition="in" filter="dissolve">
                                      <p:cBhvr>
                                        <p:cTn id="51" dur="500"/>
                                        <p:tgtEl>
                                          <p:spTgt spid="740409"/>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9" presetClass="entr" presetSubtype="0" fill="hold" nodeType="clickEffect">
                                  <p:stCondLst>
                                    <p:cond delay="0"/>
                                  </p:stCondLst>
                                  <p:childTnLst>
                                    <p:set>
                                      <p:cBhvr>
                                        <p:cTn id="55" dur="1" fill="hold">
                                          <p:stCondLst>
                                            <p:cond delay="0"/>
                                          </p:stCondLst>
                                        </p:cTn>
                                        <p:tgtEl>
                                          <p:spTgt spid="740410"/>
                                        </p:tgtEl>
                                        <p:attrNameLst>
                                          <p:attrName>style.visibility</p:attrName>
                                        </p:attrNameLst>
                                      </p:cBhvr>
                                      <p:to>
                                        <p:strVal val="visible"/>
                                      </p:to>
                                    </p:set>
                                    <p:animEffect transition="in" filter="dissolve">
                                      <p:cBhvr>
                                        <p:cTn id="56" dur="500"/>
                                        <p:tgtEl>
                                          <p:spTgt spid="740410"/>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740411">
                                            <p:txEl>
                                              <p:pRg st="0" end="0"/>
                                            </p:txEl>
                                          </p:spTgt>
                                        </p:tgtEl>
                                        <p:attrNameLst>
                                          <p:attrName>style.visibility</p:attrName>
                                        </p:attrNameLst>
                                      </p:cBhvr>
                                      <p:to>
                                        <p:strVal val="visible"/>
                                      </p:to>
                                    </p:set>
                                    <p:anim calcmode="lin" valueType="num">
                                      <p:cBhvr additive="base">
                                        <p:cTn id="61" dur="500" fill="hold"/>
                                        <p:tgtEl>
                                          <p:spTgt spid="740411">
                                            <p:txEl>
                                              <p:pRg st="0" end="0"/>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7404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9" presetClass="entr" presetSubtype="0" fill="hold" nodeType="clickEffect">
                                  <p:stCondLst>
                                    <p:cond delay="0"/>
                                  </p:stCondLst>
                                  <p:childTnLst>
                                    <p:set>
                                      <p:cBhvr>
                                        <p:cTn id="66" dur="1" fill="hold">
                                          <p:stCondLst>
                                            <p:cond delay="0"/>
                                          </p:stCondLst>
                                        </p:cTn>
                                        <p:tgtEl>
                                          <p:spTgt spid="740412"/>
                                        </p:tgtEl>
                                        <p:attrNameLst>
                                          <p:attrName>style.visibility</p:attrName>
                                        </p:attrNameLst>
                                      </p:cBhvr>
                                      <p:to>
                                        <p:strVal val="visible"/>
                                      </p:to>
                                    </p:set>
                                    <p:animEffect transition="in" filter="dissolve">
                                      <p:cBhvr>
                                        <p:cTn id="67" dur="500"/>
                                        <p:tgtEl>
                                          <p:spTgt spid="740412"/>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nodeType="clickEffect">
                                  <p:stCondLst>
                                    <p:cond delay="0"/>
                                  </p:stCondLst>
                                  <p:childTnLst>
                                    <p:set>
                                      <p:cBhvr>
                                        <p:cTn id="71" dur="1" fill="hold">
                                          <p:stCondLst>
                                            <p:cond delay="0"/>
                                          </p:stCondLst>
                                        </p:cTn>
                                        <p:tgtEl>
                                          <p:spTgt spid="740413"/>
                                        </p:tgtEl>
                                        <p:attrNameLst>
                                          <p:attrName>style.visibility</p:attrName>
                                        </p:attrNameLst>
                                      </p:cBhvr>
                                      <p:to>
                                        <p:strVal val="visible"/>
                                      </p:to>
                                    </p:set>
                                    <p:animEffect transition="in" filter="dissolve">
                                      <p:cBhvr>
                                        <p:cTn id="72" dur="500"/>
                                        <p:tgtEl>
                                          <p:spTgt spid="740413"/>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9" presetClass="entr" presetSubtype="0" fill="hold" nodeType="clickEffect">
                                  <p:stCondLst>
                                    <p:cond delay="0"/>
                                  </p:stCondLst>
                                  <p:childTnLst>
                                    <p:set>
                                      <p:cBhvr>
                                        <p:cTn id="76" dur="1" fill="hold">
                                          <p:stCondLst>
                                            <p:cond delay="0"/>
                                          </p:stCondLst>
                                        </p:cTn>
                                        <p:tgtEl>
                                          <p:spTgt spid="740414"/>
                                        </p:tgtEl>
                                        <p:attrNameLst>
                                          <p:attrName>style.visibility</p:attrName>
                                        </p:attrNameLst>
                                      </p:cBhvr>
                                      <p:to>
                                        <p:strVal val="visible"/>
                                      </p:to>
                                    </p:set>
                                    <p:animEffect transition="in" filter="dissolve">
                                      <p:cBhvr>
                                        <p:cTn id="77" dur="500"/>
                                        <p:tgtEl>
                                          <p:spTgt spid="740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0399" grpId="0" animBg="1"/>
      <p:bldP spid="740400" grpId="0" animBg="1"/>
      <p:bldP spid="740402" grpId="0"/>
      <p:bldP spid="740403" grpId="0"/>
      <p:bldP spid="740404" grpId="0" build="p"/>
      <p:bldP spid="740405" grpId="0"/>
      <p:bldP spid="74041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1" name="Text Box 75"/>
          <p:cNvSpPr txBox="1">
            <a:spLocks noChangeArrowheads="1"/>
          </p:cNvSpPr>
          <p:nvPr/>
        </p:nvSpPr>
        <p:spPr bwMode="auto">
          <a:xfrm>
            <a:off x="76200" y="76200"/>
            <a:ext cx="6858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algn="ctr"/>
            <a:r>
              <a:rPr lang="en-US" sz="4400">
                <a:solidFill>
                  <a:schemeClr val="tx1"/>
                </a:solidFill>
              </a:rPr>
              <a:t>Right Hand Rule for Loops</a:t>
            </a:r>
          </a:p>
        </p:txBody>
      </p:sp>
      <p:sp>
        <p:nvSpPr>
          <p:cNvPr id="30732" name="Text Box 76"/>
          <p:cNvSpPr txBox="1">
            <a:spLocks noChangeArrowheads="1"/>
          </p:cNvSpPr>
          <p:nvPr/>
        </p:nvSpPr>
        <p:spPr bwMode="auto">
          <a:xfrm>
            <a:off x="7696200" y="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r>
              <a:rPr lang="en-US" sz="2400" b="1" i="1">
                <a:solidFill>
                  <a:srgbClr val="996600"/>
                </a:solidFill>
              </a:rPr>
              <a:t>I</a:t>
            </a:r>
          </a:p>
        </p:txBody>
      </p:sp>
      <p:sp>
        <p:nvSpPr>
          <p:cNvPr id="30733" name="AutoShape 81"/>
          <p:cNvSpPr>
            <a:spLocks noChangeArrowheads="1"/>
          </p:cNvSpPr>
          <p:nvPr/>
        </p:nvSpPr>
        <p:spPr bwMode="auto">
          <a:xfrm>
            <a:off x="6781800" y="533400"/>
            <a:ext cx="2209800" cy="1905000"/>
          </a:xfrm>
          <a:prstGeom prst="hexagon">
            <a:avLst>
              <a:gd name="adj" fmla="val 29000"/>
              <a:gd name="vf" fmla="val 115470"/>
            </a:avLst>
          </a:prstGeom>
          <a:noFill/>
          <a:ln w="28575">
            <a:solidFill>
              <a:srgbClr val="99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4" name="Line 85"/>
          <p:cNvSpPr>
            <a:spLocks noChangeShapeType="1"/>
          </p:cNvSpPr>
          <p:nvPr/>
        </p:nvSpPr>
        <p:spPr bwMode="auto">
          <a:xfrm flipH="1">
            <a:off x="7315200" y="533400"/>
            <a:ext cx="1066800" cy="0"/>
          </a:xfrm>
          <a:prstGeom prst="line">
            <a:avLst/>
          </a:prstGeom>
          <a:noFill/>
          <a:ln w="28575">
            <a:solidFill>
              <a:srgbClr val="99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35" name="Line 86"/>
          <p:cNvSpPr>
            <a:spLocks noChangeShapeType="1"/>
          </p:cNvSpPr>
          <p:nvPr/>
        </p:nvSpPr>
        <p:spPr bwMode="auto">
          <a:xfrm flipH="1">
            <a:off x="7391400" y="2438400"/>
            <a:ext cx="1066800" cy="0"/>
          </a:xfrm>
          <a:prstGeom prst="line">
            <a:avLst/>
          </a:prstGeom>
          <a:noFill/>
          <a:ln w="28575">
            <a:solidFill>
              <a:srgbClr val="9966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8631" name="Text Box 87"/>
          <p:cNvSpPr txBox="1">
            <a:spLocks noChangeArrowheads="1"/>
          </p:cNvSpPr>
          <p:nvPr/>
        </p:nvSpPr>
        <p:spPr bwMode="auto">
          <a:xfrm>
            <a:off x="304800" y="762000"/>
            <a:ext cx="55626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800">
                <a:solidFill>
                  <a:schemeClr val="bg1"/>
                </a:solidFill>
                <a:latin typeface="Times New Roman" pitchFamily="18" charset="0"/>
              </a:defRPr>
            </a:lvl1pPr>
            <a:lvl2pPr marL="742950" indent="-285750">
              <a:defRPr sz="4800">
                <a:solidFill>
                  <a:schemeClr val="bg1"/>
                </a:solidFill>
                <a:latin typeface="Times New Roman" pitchFamily="18" charset="0"/>
              </a:defRPr>
            </a:lvl2pPr>
            <a:lvl3pPr marL="1143000" indent="-228600">
              <a:defRPr sz="4800">
                <a:solidFill>
                  <a:schemeClr val="bg1"/>
                </a:solidFill>
                <a:latin typeface="Times New Roman" pitchFamily="18" charset="0"/>
              </a:defRPr>
            </a:lvl3pPr>
            <a:lvl4pPr marL="1600200" indent="-228600">
              <a:defRPr sz="4800">
                <a:solidFill>
                  <a:schemeClr val="bg1"/>
                </a:solidFill>
                <a:latin typeface="Times New Roman" pitchFamily="18" charset="0"/>
              </a:defRPr>
            </a:lvl4pPr>
            <a:lvl5pPr marL="2057400" indent="-228600">
              <a:defRPr sz="4800">
                <a:solidFill>
                  <a:schemeClr val="bg1"/>
                </a:solidFill>
                <a:latin typeface="Times New Roman" pitchFamily="18" charset="0"/>
              </a:defRPr>
            </a:lvl5pPr>
            <a:lvl6pPr marL="2514600" indent="-228600" eaLnBrk="0" fontAlgn="base" hangingPunct="0">
              <a:spcBef>
                <a:spcPct val="0"/>
              </a:spcBef>
              <a:spcAft>
                <a:spcPct val="0"/>
              </a:spcAft>
              <a:defRPr sz="4800">
                <a:solidFill>
                  <a:schemeClr val="bg1"/>
                </a:solidFill>
                <a:latin typeface="Times New Roman" pitchFamily="18" charset="0"/>
              </a:defRPr>
            </a:lvl6pPr>
            <a:lvl7pPr marL="2971800" indent="-228600" eaLnBrk="0" fontAlgn="base" hangingPunct="0">
              <a:spcBef>
                <a:spcPct val="0"/>
              </a:spcBef>
              <a:spcAft>
                <a:spcPct val="0"/>
              </a:spcAft>
              <a:defRPr sz="4800">
                <a:solidFill>
                  <a:schemeClr val="bg1"/>
                </a:solidFill>
                <a:latin typeface="Times New Roman" pitchFamily="18" charset="0"/>
              </a:defRPr>
            </a:lvl7pPr>
            <a:lvl8pPr marL="3429000" indent="-228600" eaLnBrk="0" fontAlgn="base" hangingPunct="0">
              <a:spcBef>
                <a:spcPct val="0"/>
              </a:spcBef>
              <a:spcAft>
                <a:spcPct val="0"/>
              </a:spcAft>
              <a:defRPr sz="4800">
                <a:solidFill>
                  <a:schemeClr val="bg1"/>
                </a:solidFill>
                <a:latin typeface="Times New Roman" pitchFamily="18" charset="0"/>
              </a:defRPr>
            </a:lvl8pPr>
            <a:lvl9pPr marL="3886200" indent="-228600" eaLnBrk="0" fontAlgn="base" hangingPunct="0">
              <a:spcBef>
                <a:spcPct val="0"/>
              </a:spcBef>
              <a:spcAft>
                <a:spcPct val="0"/>
              </a:spcAft>
              <a:defRPr sz="4800">
                <a:solidFill>
                  <a:schemeClr val="bg1"/>
                </a:solidFill>
                <a:latin typeface="Times New Roman" pitchFamily="18" charset="0"/>
              </a:defRPr>
            </a:lvl9pPr>
          </a:lstStyle>
          <a:p>
            <a:pPr eaLnBrk="1" hangingPunct="1">
              <a:buFontTx/>
              <a:buChar char="•"/>
            </a:pPr>
            <a:r>
              <a:rPr lang="en-US" sz="2400" dirty="0">
                <a:solidFill>
                  <a:srgbClr val="009900"/>
                </a:solidFill>
              </a:rPr>
              <a:t>If you curl your fingers in the direction the current flows, thumb points in direction of </a:t>
            </a:r>
            <a:r>
              <a:rPr lang="en-US" sz="2400" b="1" dirty="0">
                <a:solidFill>
                  <a:srgbClr val="009900"/>
                </a:solidFill>
              </a:rPr>
              <a:t>B</a:t>
            </a:r>
            <a:r>
              <a:rPr lang="en-US" sz="2400" b="1" i="1" dirty="0">
                <a:solidFill>
                  <a:srgbClr val="009900"/>
                </a:solidFill>
              </a:rPr>
              <a:t>-</a:t>
            </a:r>
            <a:r>
              <a:rPr lang="en-US" sz="2400" dirty="0">
                <a:solidFill>
                  <a:srgbClr val="009900"/>
                </a:solidFill>
              </a:rPr>
              <a:t>field inside the loop</a:t>
            </a:r>
          </a:p>
          <a:p>
            <a:pPr eaLnBrk="1" hangingPunct="1">
              <a:buFontTx/>
              <a:buChar char="•"/>
            </a:pPr>
            <a:r>
              <a:rPr lang="en-US" sz="2400" dirty="0">
                <a:solidFill>
                  <a:srgbClr val="009900"/>
                </a:solidFill>
              </a:rPr>
              <a:t>Works for solenoids too (later)</a:t>
            </a:r>
          </a:p>
        </p:txBody>
      </p:sp>
      <p:grpSp>
        <p:nvGrpSpPr>
          <p:cNvPr id="748690" name="Group 146"/>
          <p:cNvGrpSpPr>
            <a:grpSpLocks/>
          </p:cNvGrpSpPr>
          <p:nvPr/>
        </p:nvGrpSpPr>
        <p:grpSpPr bwMode="auto">
          <a:xfrm>
            <a:off x="7213600" y="939800"/>
            <a:ext cx="1371600" cy="1066800"/>
            <a:chOff x="4560" y="624"/>
            <a:chExt cx="864" cy="672"/>
          </a:xfrm>
        </p:grpSpPr>
        <p:grpSp>
          <p:nvGrpSpPr>
            <p:cNvPr id="30738" name="Group 125"/>
            <p:cNvGrpSpPr>
              <a:grpSpLocks/>
            </p:cNvGrpSpPr>
            <p:nvPr/>
          </p:nvGrpSpPr>
          <p:grpSpPr bwMode="auto">
            <a:xfrm>
              <a:off x="5328" y="912"/>
              <a:ext cx="96" cy="96"/>
              <a:chOff x="1536" y="4080"/>
              <a:chExt cx="96" cy="96"/>
            </a:xfrm>
          </p:grpSpPr>
          <p:sp>
            <p:nvSpPr>
              <p:cNvPr id="30757" name="Oval 126"/>
              <p:cNvSpPr>
                <a:spLocks noChangeArrowheads="1"/>
              </p:cNvSpPr>
              <p:nvPr/>
            </p:nvSpPr>
            <p:spPr bwMode="auto">
              <a:xfrm>
                <a:off x="1536" y="4080"/>
                <a:ext cx="96" cy="96"/>
              </a:xfrm>
              <a:prstGeom prst="ellipse">
                <a:avLst/>
              </a:prstGeom>
              <a:noFill/>
              <a:ln w="28575">
                <a:solidFill>
                  <a:srgbClr val="00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58" name="Oval 127"/>
              <p:cNvSpPr>
                <a:spLocks noChangeArrowheads="1"/>
              </p:cNvSpPr>
              <p:nvPr/>
            </p:nvSpPr>
            <p:spPr bwMode="auto">
              <a:xfrm>
                <a:off x="1568" y="4112"/>
                <a:ext cx="35" cy="35"/>
              </a:xfrm>
              <a:prstGeom prst="ellipse">
                <a:avLst/>
              </a:prstGeom>
              <a:solidFill>
                <a:srgbClr val="00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739" name="Group 128"/>
            <p:cNvGrpSpPr>
              <a:grpSpLocks/>
            </p:cNvGrpSpPr>
            <p:nvPr/>
          </p:nvGrpSpPr>
          <p:grpSpPr bwMode="auto">
            <a:xfrm>
              <a:off x="4944" y="912"/>
              <a:ext cx="96" cy="96"/>
              <a:chOff x="1536" y="4080"/>
              <a:chExt cx="96" cy="96"/>
            </a:xfrm>
          </p:grpSpPr>
          <p:sp>
            <p:nvSpPr>
              <p:cNvPr id="30755" name="Oval 129"/>
              <p:cNvSpPr>
                <a:spLocks noChangeArrowheads="1"/>
              </p:cNvSpPr>
              <p:nvPr/>
            </p:nvSpPr>
            <p:spPr bwMode="auto">
              <a:xfrm>
                <a:off x="1536" y="4080"/>
                <a:ext cx="96" cy="96"/>
              </a:xfrm>
              <a:prstGeom prst="ellipse">
                <a:avLst/>
              </a:prstGeom>
              <a:noFill/>
              <a:ln w="28575">
                <a:solidFill>
                  <a:srgbClr val="00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56" name="Oval 130"/>
              <p:cNvSpPr>
                <a:spLocks noChangeArrowheads="1"/>
              </p:cNvSpPr>
              <p:nvPr/>
            </p:nvSpPr>
            <p:spPr bwMode="auto">
              <a:xfrm>
                <a:off x="1568" y="4112"/>
                <a:ext cx="35" cy="35"/>
              </a:xfrm>
              <a:prstGeom prst="ellipse">
                <a:avLst/>
              </a:prstGeom>
              <a:solidFill>
                <a:srgbClr val="00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740" name="Group 131"/>
            <p:cNvGrpSpPr>
              <a:grpSpLocks/>
            </p:cNvGrpSpPr>
            <p:nvPr/>
          </p:nvGrpSpPr>
          <p:grpSpPr bwMode="auto">
            <a:xfrm>
              <a:off x="4560" y="912"/>
              <a:ext cx="96" cy="96"/>
              <a:chOff x="1536" y="4080"/>
              <a:chExt cx="96" cy="96"/>
            </a:xfrm>
          </p:grpSpPr>
          <p:sp>
            <p:nvSpPr>
              <p:cNvPr id="30753" name="Oval 132"/>
              <p:cNvSpPr>
                <a:spLocks noChangeArrowheads="1"/>
              </p:cNvSpPr>
              <p:nvPr/>
            </p:nvSpPr>
            <p:spPr bwMode="auto">
              <a:xfrm>
                <a:off x="1536" y="4080"/>
                <a:ext cx="96" cy="96"/>
              </a:xfrm>
              <a:prstGeom prst="ellipse">
                <a:avLst/>
              </a:prstGeom>
              <a:noFill/>
              <a:ln w="28575">
                <a:solidFill>
                  <a:srgbClr val="00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54" name="Oval 133"/>
              <p:cNvSpPr>
                <a:spLocks noChangeArrowheads="1"/>
              </p:cNvSpPr>
              <p:nvPr/>
            </p:nvSpPr>
            <p:spPr bwMode="auto">
              <a:xfrm>
                <a:off x="1568" y="4112"/>
                <a:ext cx="35" cy="35"/>
              </a:xfrm>
              <a:prstGeom prst="ellipse">
                <a:avLst/>
              </a:prstGeom>
              <a:solidFill>
                <a:srgbClr val="00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741" name="Group 134"/>
            <p:cNvGrpSpPr>
              <a:grpSpLocks/>
            </p:cNvGrpSpPr>
            <p:nvPr/>
          </p:nvGrpSpPr>
          <p:grpSpPr bwMode="auto">
            <a:xfrm>
              <a:off x="5136" y="1200"/>
              <a:ext cx="96" cy="96"/>
              <a:chOff x="1536" y="4080"/>
              <a:chExt cx="96" cy="96"/>
            </a:xfrm>
          </p:grpSpPr>
          <p:sp>
            <p:nvSpPr>
              <p:cNvPr id="30751" name="Oval 135"/>
              <p:cNvSpPr>
                <a:spLocks noChangeArrowheads="1"/>
              </p:cNvSpPr>
              <p:nvPr/>
            </p:nvSpPr>
            <p:spPr bwMode="auto">
              <a:xfrm>
                <a:off x="1536" y="4080"/>
                <a:ext cx="96" cy="96"/>
              </a:xfrm>
              <a:prstGeom prst="ellipse">
                <a:avLst/>
              </a:prstGeom>
              <a:noFill/>
              <a:ln w="28575">
                <a:solidFill>
                  <a:srgbClr val="00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52" name="Oval 136"/>
              <p:cNvSpPr>
                <a:spLocks noChangeArrowheads="1"/>
              </p:cNvSpPr>
              <p:nvPr/>
            </p:nvSpPr>
            <p:spPr bwMode="auto">
              <a:xfrm>
                <a:off x="1568" y="4112"/>
                <a:ext cx="35" cy="35"/>
              </a:xfrm>
              <a:prstGeom prst="ellipse">
                <a:avLst/>
              </a:prstGeom>
              <a:solidFill>
                <a:srgbClr val="00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742" name="Group 137"/>
            <p:cNvGrpSpPr>
              <a:grpSpLocks/>
            </p:cNvGrpSpPr>
            <p:nvPr/>
          </p:nvGrpSpPr>
          <p:grpSpPr bwMode="auto">
            <a:xfrm>
              <a:off x="4752" y="1200"/>
              <a:ext cx="96" cy="96"/>
              <a:chOff x="1536" y="4080"/>
              <a:chExt cx="96" cy="96"/>
            </a:xfrm>
          </p:grpSpPr>
          <p:sp>
            <p:nvSpPr>
              <p:cNvPr id="30749" name="Oval 138"/>
              <p:cNvSpPr>
                <a:spLocks noChangeArrowheads="1"/>
              </p:cNvSpPr>
              <p:nvPr/>
            </p:nvSpPr>
            <p:spPr bwMode="auto">
              <a:xfrm>
                <a:off x="1536" y="4080"/>
                <a:ext cx="96" cy="96"/>
              </a:xfrm>
              <a:prstGeom prst="ellipse">
                <a:avLst/>
              </a:prstGeom>
              <a:noFill/>
              <a:ln w="28575">
                <a:solidFill>
                  <a:srgbClr val="00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50" name="Oval 139"/>
              <p:cNvSpPr>
                <a:spLocks noChangeArrowheads="1"/>
              </p:cNvSpPr>
              <p:nvPr/>
            </p:nvSpPr>
            <p:spPr bwMode="auto">
              <a:xfrm>
                <a:off x="1568" y="4112"/>
                <a:ext cx="35" cy="35"/>
              </a:xfrm>
              <a:prstGeom prst="ellipse">
                <a:avLst/>
              </a:prstGeom>
              <a:solidFill>
                <a:srgbClr val="00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743" name="Group 140"/>
            <p:cNvGrpSpPr>
              <a:grpSpLocks/>
            </p:cNvGrpSpPr>
            <p:nvPr/>
          </p:nvGrpSpPr>
          <p:grpSpPr bwMode="auto">
            <a:xfrm>
              <a:off x="4752" y="624"/>
              <a:ext cx="96" cy="96"/>
              <a:chOff x="1536" y="4080"/>
              <a:chExt cx="96" cy="96"/>
            </a:xfrm>
          </p:grpSpPr>
          <p:sp>
            <p:nvSpPr>
              <p:cNvPr id="30747" name="Oval 141"/>
              <p:cNvSpPr>
                <a:spLocks noChangeArrowheads="1"/>
              </p:cNvSpPr>
              <p:nvPr/>
            </p:nvSpPr>
            <p:spPr bwMode="auto">
              <a:xfrm>
                <a:off x="1536" y="4080"/>
                <a:ext cx="96" cy="96"/>
              </a:xfrm>
              <a:prstGeom prst="ellipse">
                <a:avLst/>
              </a:prstGeom>
              <a:noFill/>
              <a:ln w="28575">
                <a:solidFill>
                  <a:srgbClr val="00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48" name="Oval 142"/>
              <p:cNvSpPr>
                <a:spLocks noChangeArrowheads="1"/>
              </p:cNvSpPr>
              <p:nvPr/>
            </p:nvSpPr>
            <p:spPr bwMode="auto">
              <a:xfrm>
                <a:off x="1568" y="4112"/>
                <a:ext cx="35" cy="35"/>
              </a:xfrm>
              <a:prstGeom prst="ellipse">
                <a:avLst/>
              </a:prstGeom>
              <a:solidFill>
                <a:srgbClr val="00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744" name="Group 143"/>
            <p:cNvGrpSpPr>
              <a:grpSpLocks/>
            </p:cNvGrpSpPr>
            <p:nvPr/>
          </p:nvGrpSpPr>
          <p:grpSpPr bwMode="auto">
            <a:xfrm>
              <a:off x="5136" y="624"/>
              <a:ext cx="96" cy="96"/>
              <a:chOff x="1536" y="4080"/>
              <a:chExt cx="96" cy="96"/>
            </a:xfrm>
          </p:grpSpPr>
          <p:sp>
            <p:nvSpPr>
              <p:cNvPr id="30745" name="Oval 144"/>
              <p:cNvSpPr>
                <a:spLocks noChangeArrowheads="1"/>
              </p:cNvSpPr>
              <p:nvPr/>
            </p:nvSpPr>
            <p:spPr bwMode="auto">
              <a:xfrm>
                <a:off x="1536" y="4080"/>
                <a:ext cx="96" cy="96"/>
              </a:xfrm>
              <a:prstGeom prst="ellipse">
                <a:avLst/>
              </a:prstGeom>
              <a:noFill/>
              <a:ln w="28575">
                <a:solidFill>
                  <a:srgbClr val="00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46" name="Oval 145"/>
              <p:cNvSpPr>
                <a:spLocks noChangeArrowheads="1"/>
              </p:cNvSpPr>
              <p:nvPr/>
            </p:nvSpPr>
            <p:spPr bwMode="auto">
              <a:xfrm>
                <a:off x="1568" y="4112"/>
                <a:ext cx="35" cy="35"/>
              </a:xfrm>
              <a:prstGeom prst="ellipse">
                <a:avLst/>
              </a:prstGeom>
              <a:solidFill>
                <a:srgbClr val="0099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pic>
        <p:nvPicPr>
          <p:cNvPr id="8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69892" y="2667000"/>
            <a:ext cx="3048000" cy="2390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0200" y="2819400"/>
            <a:ext cx="2692736"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8" name="TextBox 87"/>
          <p:cNvSpPr txBox="1"/>
          <p:nvPr/>
        </p:nvSpPr>
        <p:spPr>
          <a:xfrm>
            <a:off x="6705600" y="5516918"/>
            <a:ext cx="1981200" cy="1169551"/>
          </a:xfrm>
          <a:prstGeom prst="rect">
            <a:avLst/>
          </a:prstGeom>
          <a:noFill/>
        </p:spPr>
        <p:txBody>
          <a:bodyPr wrap="square" rtlCol="0">
            <a:spAutoFit/>
          </a:bodyPr>
          <a:lstStyle/>
          <a:p>
            <a:r>
              <a:rPr lang="en-US" sz="1400" dirty="0">
                <a:solidFill>
                  <a:schemeClr val="tx1"/>
                </a:solidFill>
              </a:rPr>
              <a:t>Curl fingers around I and Thumb point to Mag dipole moment.</a:t>
            </a:r>
          </a:p>
          <a:p>
            <a:r>
              <a:rPr lang="en-US" sz="1400" dirty="0">
                <a:solidFill>
                  <a:schemeClr val="tx1"/>
                </a:solidFill>
              </a:rPr>
              <a:t>Also gives B inside a loop</a:t>
            </a:r>
          </a:p>
        </p:txBody>
      </p:sp>
      <p:grpSp>
        <p:nvGrpSpPr>
          <p:cNvPr id="2" name="Group 1"/>
          <p:cNvGrpSpPr/>
          <p:nvPr/>
        </p:nvGrpSpPr>
        <p:grpSpPr>
          <a:xfrm>
            <a:off x="6736107" y="2844800"/>
            <a:ext cx="2275785" cy="2478077"/>
            <a:chOff x="6736107" y="2844800"/>
            <a:chExt cx="2275785" cy="2478077"/>
          </a:xfrm>
        </p:grpSpPr>
        <p:pic>
          <p:nvPicPr>
            <p:cNvPr id="87" name="Picture 4"/>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36107" y="2844800"/>
              <a:ext cx="2275785" cy="2478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9" name="Straight Arrow Connector 88"/>
            <p:cNvCxnSpPr/>
            <p:nvPr/>
          </p:nvCxnSpPr>
          <p:spPr bwMode="auto">
            <a:xfrm>
              <a:off x="7823200" y="4495800"/>
              <a:ext cx="0" cy="799158"/>
            </a:xfrm>
            <a:prstGeom prst="straightConnector1">
              <a:avLst/>
            </a:prstGeom>
            <a:solidFill>
              <a:schemeClr val="accent1"/>
            </a:solidFill>
            <a:ln w="381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TextBox 89"/>
            <p:cNvSpPr txBox="1"/>
            <p:nvPr/>
          </p:nvSpPr>
          <p:spPr>
            <a:xfrm>
              <a:off x="7353300" y="4784209"/>
              <a:ext cx="304800" cy="369332"/>
            </a:xfrm>
            <a:prstGeom prst="rect">
              <a:avLst/>
            </a:prstGeom>
            <a:noFill/>
          </p:spPr>
          <p:txBody>
            <a:bodyPr wrap="square" rtlCol="0">
              <a:spAutoFit/>
            </a:bodyPr>
            <a:lstStyle/>
            <a:p>
              <a:r>
                <a:rPr lang="en-US" sz="1800" b="1" dirty="0">
                  <a:solidFill>
                    <a:srgbClr val="FF0000"/>
                  </a:solidFill>
                </a:rPr>
                <a:t>B</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48631">
                                            <p:txEl>
                                              <p:pRg st="0" end="0"/>
                                            </p:txEl>
                                          </p:spTgt>
                                        </p:tgtEl>
                                        <p:attrNameLst>
                                          <p:attrName>style.visibility</p:attrName>
                                        </p:attrNameLst>
                                      </p:cBhvr>
                                      <p:to>
                                        <p:strVal val="visible"/>
                                      </p:to>
                                    </p:set>
                                    <p:anim calcmode="lin" valueType="num">
                                      <p:cBhvr additive="base">
                                        <p:cTn id="7" dur="500" fill="hold"/>
                                        <p:tgtEl>
                                          <p:spTgt spid="7486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48631">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9" presetClass="entr" presetSubtype="0" fill="hold" nodeType="afterEffect">
                                  <p:stCondLst>
                                    <p:cond delay="0"/>
                                  </p:stCondLst>
                                  <p:childTnLst>
                                    <p:set>
                                      <p:cBhvr>
                                        <p:cTn id="11" dur="1" fill="hold">
                                          <p:stCondLst>
                                            <p:cond delay="0"/>
                                          </p:stCondLst>
                                        </p:cTn>
                                        <p:tgtEl>
                                          <p:spTgt spid="748690"/>
                                        </p:tgtEl>
                                        <p:attrNameLst>
                                          <p:attrName>style.visibility</p:attrName>
                                        </p:attrNameLst>
                                      </p:cBhvr>
                                      <p:to>
                                        <p:strVal val="visible"/>
                                      </p:to>
                                    </p:set>
                                    <p:animEffect transition="in" filter="dissolve">
                                      <p:cBhvr>
                                        <p:cTn id="12" dur="500"/>
                                        <p:tgtEl>
                                          <p:spTgt spid="74869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748631">
                                            <p:txEl>
                                              <p:pRg st="1" end="1"/>
                                            </p:txEl>
                                          </p:spTgt>
                                        </p:tgtEl>
                                        <p:attrNameLst>
                                          <p:attrName>style.visibility</p:attrName>
                                        </p:attrNameLst>
                                      </p:cBhvr>
                                      <p:to>
                                        <p:strVal val="visible"/>
                                      </p:to>
                                    </p:set>
                                    <p:anim calcmode="lin" valueType="num">
                                      <p:cBhvr additive="base">
                                        <p:cTn id="17" dur="500" fill="hold"/>
                                        <p:tgtEl>
                                          <p:spTgt spid="748631">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7486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8631" grpId="0" build="p"/>
      <p:bldP spid="8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066800"/>
            <a:ext cx="5715000" cy="830997"/>
          </a:xfrm>
          <a:prstGeom prst="rect">
            <a:avLst/>
          </a:prstGeom>
          <a:noFill/>
        </p:spPr>
        <p:txBody>
          <a:bodyPr wrap="square" rtlCol="0">
            <a:spAutoFit/>
          </a:bodyPr>
          <a:lstStyle/>
          <a:p>
            <a:r>
              <a:rPr lang="en-US" dirty="0" err="1">
                <a:solidFill>
                  <a:srgbClr val="FF0000"/>
                </a:solidFill>
              </a:rPr>
              <a:t>Warmup</a:t>
            </a:r>
            <a:r>
              <a:rPr lang="en-US" dirty="0">
                <a:solidFill>
                  <a:srgbClr val="FF0000"/>
                </a:solidFill>
              </a:rPr>
              <a:t> 14</a:t>
            </a:r>
          </a:p>
        </p:txBody>
      </p:sp>
      <p:pic>
        <p:nvPicPr>
          <p:cNvPr id="145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832100"/>
            <a:ext cx="7620000" cy="119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169347"/>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8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8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30409</TotalTime>
  <Words>1339</Words>
  <Application>Microsoft Office PowerPoint</Application>
  <PresentationFormat>On-screen Show (4:3)</PresentationFormat>
  <Paragraphs>175</Paragraphs>
  <Slides>25</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0" baseType="lpstr">
      <vt:lpstr>Arial Black</vt:lpstr>
      <vt:lpstr>Times New Roman</vt:lpstr>
      <vt:lpstr>Blank Presentation</vt:lpstr>
      <vt:lpstr>Equation</vt:lpstr>
      <vt:lpstr>Document</vt:lpstr>
      <vt:lpstr>PowerPoint Presentation</vt:lpstr>
      <vt:lpstr>PowerPoint Presentation</vt:lpstr>
      <vt:lpstr>PowerPoint Presentation</vt:lpstr>
      <vt:lpstr>PowerPoint Presentation</vt:lpstr>
      <vt:lpstr>MCAT question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Wake Forest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Wake Forest University</dc:creator>
  <cp:lastModifiedBy>Kim-Shapiro, Daniel</cp:lastModifiedBy>
  <cp:revision>661</cp:revision>
  <cp:lastPrinted>2023-03-19T17:25:31Z</cp:lastPrinted>
  <dcterms:created xsi:type="dcterms:W3CDTF">1997-09-10T20:18:06Z</dcterms:created>
  <dcterms:modified xsi:type="dcterms:W3CDTF">2023-03-19T17:26:55Z</dcterms:modified>
</cp:coreProperties>
</file>