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741" r:id="rId2"/>
    <p:sldId id="738" r:id="rId3"/>
    <p:sldId id="850" r:id="rId4"/>
    <p:sldId id="855" r:id="rId5"/>
    <p:sldId id="742" r:id="rId6"/>
    <p:sldId id="859" r:id="rId7"/>
    <p:sldId id="858" r:id="rId8"/>
    <p:sldId id="739" r:id="rId9"/>
    <p:sldId id="851" r:id="rId10"/>
    <p:sldId id="852" r:id="rId11"/>
    <p:sldId id="853" r:id="rId12"/>
    <p:sldId id="864" r:id="rId13"/>
    <p:sldId id="856" r:id="rId14"/>
    <p:sldId id="746" r:id="rId15"/>
    <p:sldId id="857" r:id="rId16"/>
    <p:sldId id="866" r:id="rId17"/>
    <p:sldId id="867" r:id="rId18"/>
    <p:sldId id="753" r:id="rId19"/>
    <p:sldId id="750" r:id="rId20"/>
    <p:sldId id="751" r:id="rId21"/>
    <p:sldId id="756" r:id="rId22"/>
  </p:sldIdLst>
  <p:sldSz cx="9144000" cy="6858000" type="screen4x3"/>
  <p:notesSz cx="6946900" cy="9232900"/>
  <p:defaultTextStyle>
    <a:defPPr>
      <a:defRPr lang="en-US"/>
    </a:defPPr>
    <a:lvl1pPr algn="l" rtl="0" eaLnBrk="0" fontAlgn="base" hangingPunct="0">
      <a:spcBef>
        <a:spcPct val="0"/>
      </a:spcBef>
      <a:spcAft>
        <a:spcPct val="0"/>
      </a:spcAft>
      <a:defRPr sz="4800" kern="1200">
        <a:solidFill>
          <a:schemeClr val="bg1"/>
        </a:solidFill>
        <a:latin typeface="Times New Roman" pitchFamily="18" charset="0"/>
        <a:ea typeface="+mn-ea"/>
        <a:cs typeface="+mn-cs"/>
      </a:defRPr>
    </a:lvl1pPr>
    <a:lvl2pPr marL="457200" algn="l" rtl="0" eaLnBrk="0" fontAlgn="base" hangingPunct="0">
      <a:spcBef>
        <a:spcPct val="0"/>
      </a:spcBef>
      <a:spcAft>
        <a:spcPct val="0"/>
      </a:spcAft>
      <a:defRPr sz="4800" kern="1200">
        <a:solidFill>
          <a:schemeClr val="bg1"/>
        </a:solidFill>
        <a:latin typeface="Times New Roman" pitchFamily="18" charset="0"/>
        <a:ea typeface="+mn-ea"/>
        <a:cs typeface="+mn-cs"/>
      </a:defRPr>
    </a:lvl2pPr>
    <a:lvl3pPr marL="914400" algn="l" rtl="0" eaLnBrk="0" fontAlgn="base" hangingPunct="0">
      <a:spcBef>
        <a:spcPct val="0"/>
      </a:spcBef>
      <a:spcAft>
        <a:spcPct val="0"/>
      </a:spcAft>
      <a:defRPr sz="4800" kern="1200">
        <a:solidFill>
          <a:schemeClr val="bg1"/>
        </a:solidFill>
        <a:latin typeface="Times New Roman" pitchFamily="18" charset="0"/>
        <a:ea typeface="+mn-ea"/>
        <a:cs typeface="+mn-cs"/>
      </a:defRPr>
    </a:lvl3pPr>
    <a:lvl4pPr marL="1371600" algn="l" rtl="0" eaLnBrk="0" fontAlgn="base" hangingPunct="0">
      <a:spcBef>
        <a:spcPct val="0"/>
      </a:spcBef>
      <a:spcAft>
        <a:spcPct val="0"/>
      </a:spcAft>
      <a:defRPr sz="4800" kern="1200">
        <a:solidFill>
          <a:schemeClr val="bg1"/>
        </a:solidFill>
        <a:latin typeface="Times New Roman" pitchFamily="18" charset="0"/>
        <a:ea typeface="+mn-ea"/>
        <a:cs typeface="+mn-cs"/>
      </a:defRPr>
    </a:lvl4pPr>
    <a:lvl5pPr marL="1828800" algn="l" rtl="0" eaLnBrk="0" fontAlgn="base" hangingPunct="0">
      <a:spcBef>
        <a:spcPct val="0"/>
      </a:spcBef>
      <a:spcAft>
        <a:spcPct val="0"/>
      </a:spcAft>
      <a:defRPr sz="4800" kern="1200">
        <a:solidFill>
          <a:schemeClr val="bg1"/>
        </a:solidFill>
        <a:latin typeface="Times New Roman" pitchFamily="18" charset="0"/>
        <a:ea typeface="+mn-ea"/>
        <a:cs typeface="+mn-cs"/>
      </a:defRPr>
    </a:lvl5pPr>
    <a:lvl6pPr marL="2286000" algn="l" defTabSz="914400" rtl="0" eaLnBrk="1" latinLnBrk="0" hangingPunct="1">
      <a:defRPr sz="4800" kern="1200">
        <a:solidFill>
          <a:schemeClr val="bg1"/>
        </a:solidFill>
        <a:latin typeface="Times New Roman" pitchFamily="18" charset="0"/>
        <a:ea typeface="+mn-ea"/>
        <a:cs typeface="+mn-cs"/>
      </a:defRPr>
    </a:lvl6pPr>
    <a:lvl7pPr marL="2743200" algn="l" defTabSz="914400" rtl="0" eaLnBrk="1" latinLnBrk="0" hangingPunct="1">
      <a:defRPr sz="4800" kern="1200">
        <a:solidFill>
          <a:schemeClr val="bg1"/>
        </a:solidFill>
        <a:latin typeface="Times New Roman" pitchFamily="18" charset="0"/>
        <a:ea typeface="+mn-ea"/>
        <a:cs typeface="+mn-cs"/>
      </a:defRPr>
    </a:lvl7pPr>
    <a:lvl8pPr marL="3200400" algn="l" defTabSz="914400" rtl="0" eaLnBrk="1" latinLnBrk="0" hangingPunct="1">
      <a:defRPr sz="4800" kern="1200">
        <a:solidFill>
          <a:schemeClr val="bg1"/>
        </a:solidFill>
        <a:latin typeface="Times New Roman" pitchFamily="18" charset="0"/>
        <a:ea typeface="+mn-ea"/>
        <a:cs typeface="+mn-cs"/>
      </a:defRPr>
    </a:lvl8pPr>
    <a:lvl9pPr marL="3657600" algn="l" defTabSz="914400" rtl="0" eaLnBrk="1" latinLnBrk="0" hangingPunct="1">
      <a:defRPr sz="48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FFFF"/>
    <a:srgbClr val="008000"/>
    <a:srgbClr val="FF0000"/>
    <a:srgbClr val="66FFCC"/>
    <a:srgbClr val="FFFF00"/>
    <a:srgbClr val="9900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82" autoAdjust="0"/>
  </p:normalViewPr>
  <p:slideViewPr>
    <p:cSldViewPr>
      <p:cViewPr varScale="1">
        <p:scale>
          <a:sx n="51" d="100"/>
          <a:sy n="51" d="100"/>
        </p:scale>
        <p:origin x="97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68"/>
    </p:cViewPr>
  </p:sorterViewPr>
  <p:notesViewPr>
    <p:cSldViewPr>
      <p:cViewPr varScale="1">
        <p:scale>
          <a:sx n="40" d="100"/>
          <a:sy n="40" d="100"/>
        </p:scale>
        <p:origin x="-1488" y="-96"/>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 Id="rId9"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4.wmf"/><Relationship Id="rId6" Type="http://schemas.openxmlformats.org/officeDocument/2006/relationships/image" Target="../media/image21.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10.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defTabSz="923925">
              <a:defRPr sz="1200">
                <a:solidFill>
                  <a:schemeClr val="tx1"/>
                </a:solidFill>
              </a:defRPr>
            </a:lvl1pPr>
          </a:lstStyle>
          <a:p>
            <a:pPr>
              <a:defRPr/>
            </a:pPr>
            <a:endParaRPr lang="en-US"/>
          </a:p>
        </p:txBody>
      </p:sp>
      <p:sp>
        <p:nvSpPr>
          <p:cNvPr id="3075" name="Rectangle 3"/>
          <p:cNvSpPr>
            <a:spLocks noGrp="1" noChangeArrowheads="1"/>
          </p:cNvSpPr>
          <p:nvPr>
            <p:ph type="dt" idx="1"/>
          </p:nvPr>
        </p:nvSpPr>
        <p:spPr bwMode="auto">
          <a:xfrm>
            <a:off x="393700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lgn="r" defTabSz="923925">
              <a:defRPr sz="1200">
                <a:solidFill>
                  <a:schemeClr val="tx1"/>
                </a:solidFill>
              </a:defRPr>
            </a:lvl1pPr>
          </a:lstStyle>
          <a:p>
            <a:pPr>
              <a:defRPr/>
            </a:pPr>
            <a:endParaRPr lang="en-US"/>
          </a:p>
        </p:txBody>
      </p:sp>
      <p:sp>
        <p:nvSpPr>
          <p:cNvPr id="137220" name="Rectangle 4"/>
          <p:cNvSpPr>
            <a:spLocks noGrp="1" noRot="1" noChangeAspect="1" noChangeArrowheads="1" noTextEdit="1"/>
          </p:cNvSpPr>
          <p:nvPr>
            <p:ph type="sldImg" idx="2"/>
          </p:nvPr>
        </p:nvSpPr>
        <p:spPr bwMode="auto">
          <a:xfrm>
            <a:off x="116522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5513" y="4386263"/>
            <a:ext cx="509587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defTabSz="923925">
              <a:defRPr sz="1200">
                <a:solidFill>
                  <a:schemeClr val="tx1"/>
                </a:solidFill>
              </a:defRPr>
            </a:lvl1pPr>
          </a:lstStyle>
          <a:p>
            <a:pPr>
              <a:defRPr/>
            </a:pPr>
            <a:endParaRPr lang="en-US"/>
          </a:p>
        </p:txBody>
      </p:sp>
      <p:sp>
        <p:nvSpPr>
          <p:cNvPr id="3079" name="Rectangle 7"/>
          <p:cNvSpPr>
            <a:spLocks noGrp="1" noChangeArrowheads="1"/>
          </p:cNvSpPr>
          <p:nvPr>
            <p:ph type="sldNum" sz="quarter" idx="5"/>
          </p:nvPr>
        </p:nvSpPr>
        <p:spPr bwMode="auto">
          <a:xfrm>
            <a:off x="393700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lgn="r" defTabSz="923925">
              <a:defRPr sz="1200">
                <a:solidFill>
                  <a:schemeClr val="tx1"/>
                </a:solidFill>
              </a:defRPr>
            </a:lvl1pPr>
          </a:lstStyle>
          <a:p>
            <a:pPr>
              <a:defRPr/>
            </a:pPr>
            <a:fld id="{B04CB548-250C-47EA-91D9-F0C9F6026E36}" type="slidenum">
              <a:rPr lang="en-US"/>
              <a:pPr>
                <a:defRPr/>
              </a:pPr>
              <a:t>‹#›</a:t>
            </a:fld>
            <a:endParaRPr lang="en-US"/>
          </a:p>
        </p:txBody>
      </p:sp>
    </p:spTree>
    <p:extLst>
      <p:ext uri="{BB962C8B-B14F-4D97-AF65-F5344CB8AC3E}">
        <p14:creationId xmlns:p14="http://schemas.microsoft.com/office/powerpoint/2010/main" val="345199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Recall: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emf</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and current induced in loop of wire by changing magnetic flux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Imagine plate of metal (figure)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anose="02020603050405020304" pitchFamily="18" charset="0"/>
                <a:ea typeface="+mn-ea"/>
                <a:cs typeface="Times New Roman" panose="02020603050405020304" pitchFamily="18" charset="0"/>
              </a:rPr>
              <a:t>Consider plate as concentric circular conducting loops of various radii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Circulating currents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eddy currents</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induced in bulk pieces of metal moving through magnetic field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Imagine plate swings back and forth through magnetic field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As plate enters field: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Changing magnetic flux induces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emf</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in plate</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Causes free electrons in plate to move</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Producing swirling eddy currents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Lenz’s law: direction of eddy currents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they create magnetic fields that oppose change that causes currents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Eddy currents must produce effective magnetic poles on plate</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Which are repelled by poles of magnet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Result: repulsive force that opposes motion of the plate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opposite were true: plate would accelerate and its energy would increase after each swing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Violation of law of conservation of energy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16</a:t>
            </a:fld>
            <a:endParaRPr lang="en-US"/>
          </a:p>
        </p:txBody>
      </p:sp>
    </p:spTree>
    <p:extLst>
      <p:ext uri="{BB962C8B-B14F-4D97-AF65-F5344CB8AC3E}">
        <p14:creationId xmlns:p14="http://schemas.microsoft.com/office/powerpoint/2010/main" val="334962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Figure (a):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B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directed into page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Induced eddy current counterclockwise as swinging plate enters field at position 1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Flux due to external magnetic field into screen through plate increasing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Lenz’s law: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Induced current must provide its own magnetic field out of screen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Opposite true as plate leaves field at position 2</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Current clockwise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induced eddy current always produces magnetic retarding force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a:t>
            </a:r>
            <a:r>
              <a:rPr lang="en-US" sz="1200" i="1" kern="1200" baseline="-25000" dirty="0">
                <a:solidFill>
                  <a:schemeClr val="tx1"/>
                </a:solidFill>
                <a:effectLst/>
                <a:latin typeface="Times New Roman" panose="02020603050405020304" pitchFamily="18" charset="0"/>
                <a:ea typeface="+mn-ea"/>
                <a:cs typeface="Times New Roman" panose="02020603050405020304" pitchFamily="18" charset="0"/>
              </a:rPr>
              <a:t>B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when plate enters or leaves field: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Swinging plate eventually comes to rest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slots cut in plate (figure (b)):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Many conducting loops in plate cut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Eddy currents and corresponding retarding force greatly reduced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Braking systems on many subway and rapid-transit cars make use of electromagnetic induction and eddy currents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Electromagnet attached to train positioned near steel rails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Electromagnet = solenoid with iron core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Braking action occurs when large current passes through electromagnet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Relative motion of magnet and rails induces eddy currents in rails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Direction of currents produces drag force on moving train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Because eddy currents decrease steadily in magnitude as train slows down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Braking effect smooth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As safety measure: some power tools use eddy currents to stop rapidly spinning blades once device turned off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Eddy currents often undesirable: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Represent transformation of mechanical energy to internal energy in resistance of metal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To reduce energy loss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conducting parts often laminated;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Built up in thin layers separated by nonconducting material (e.g., lacquer or a metal oxide)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Layered structure prevents large current loops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Effectively confines currents to small loops in individual layers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Used in transformer cores and motors to minimize eddy currents </a:t>
            </a:r>
            <a:r>
              <a:rPr lang="en-US" sz="1200" kern="1200" dirty="0">
                <a:solidFill>
                  <a:schemeClr val="tx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Increase efficiency of these devices </a:t>
            </a:r>
          </a:p>
          <a:p>
            <a:endParaRPr lang="en-US" dirty="0"/>
          </a:p>
        </p:txBody>
      </p:sp>
      <p:sp>
        <p:nvSpPr>
          <p:cNvPr id="4" name="Slide Number Placeholder 3"/>
          <p:cNvSpPr>
            <a:spLocks noGrp="1"/>
          </p:cNvSpPr>
          <p:nvPr>
            <p:ph type="sldNum" sz="quarter" idx="10"/>
          </p:nvPr>
        </p:nvSpPr>
        <p:spPr/>
        <p:txBody>
          <a:bodyPr/>
          <a:lstStyle/>
          <a:p>
            <a:fld id="{6E7E7F27-47DB-D94D-995F-E3088F8069A6}" type="slidenum">
              <a:rPr lang="en-US" smtClean="0"/>
              <a:t>17</a:t>
            </a:fld>
            <a:endParaRPr lang="en-US"/>
          </a:p>
        </p:txBody>
      </p:sp>
    </p:spTree>
    <p:extLst>
      <p:ext uri="{BB962C8B-B14F-4D97-AF65-F5344CB8AC3E}">
        <p14:creationId xmlns:p14="http://schemas.microsoft.com/office/powerpoint/2010/main" val="397741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B4A1D-8005-4526-B29E-12B9D8E6402A}" type="slidenum">
              <a:rPr lang="en-US"/>
              <a:pPr>
                <a:defRPr/>
              </a:pPr>
              <a:t>‹#›</a:t>
            </a:fld>
            <a:endParaRPr lang="en-US"/>
          </a:p>
        </p:txBody>
      </p:sp>
    </p:spTree>
    <p:extLst>
      <p:ext uri="{BB962C8B-B14F-4D97-AF65-F5344CB8AC3E}">
        <p14:creationId xmlns:p14="http://schemas.microsoft.com/office/powerpoint/2010/main" val="95362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1A230F-B621-4674-87CE-EDB6066D1D13}" type="slidenum">
              <a:rPr lang="en-US"/>
              <a:pPr>
                <a:defRPr/>
              </a:pPr>
              <a:t>‹#›</a:t>
            </a:fld>
            <a:endParaRPr lang="en-US"/>
          </a:p>
        </p:txBody>
      </p:sp>
    </p:spTree>
    <p:extLst>
      <p:ext uri="{BB962C8B-B14F-4D97-AF65-F5344CB8AC3E}">
        <p14:creationId xmlns:p14="http://schemas.microsoft.com/office/powerpoint/2010/main" val="291839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D5088-FB67-424E-97CD-C5B65BAF19DE}" type="slidenum">
              <a:rPr lang="en-US"/>
              <a:pPr>
                <a:defRPr/>
              </a:pPr>
              <a:t>‹#›</a:t>
            </a:fld>
            <a:endParaRPr lang="en-US"/>
          </a:p>
        </p:txBody>
      </p:sp>
    </p:spTree>
    <p:extLst>
      <p:ext uri="{BB962C8B-B14F-4D97-AF65-F5344CB8AC3E}">
        <p14:creationId xmlns:p14="http://schemas.microsoft.com/office/powerpoint/2010/main" val="401122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C7CA0C-FA54-4F59-A9F4-C78AADFE5679}" type="slidenum">
              <a:rPr lang="en-US"/>
              <a:pPr>
                <a:defRPr/>
              </a:pPr>
              <a:t>‹#›</a:t>
            </a:fld>
            <a:endParaRPr lang="en-US"/>
          </a:p>
        </p:txBody>
      </p:sp>
    </p:spTree>
    <p:extLst>
      <p:ext uri="{BB962C8B-B14F-4D97-AF65-F5344CB8AC3E}">
        <p14:creationId xmlns:p14="http://schemas.microsoft.com/office/powerpoint/2010/main" val="19989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0B6DCC-C8AF-4E48-B3D5-B90E411BAE02}" type="slidenum">
              <a:rPr lang="en-US"/>
              <a:pPr>
                <a:defRPr/>
              </a:pPr>
              <a:t>‹#›</a:t>
            </a:fld>
            <a:endParaRPr lang="en-US"/>
          </a:p>
        </p:txBody>
      </p:sp>
    </p:spTree>
    <p:extLst>
      <p:ext uri="{BB962C8B-B14F-4D97-AF65-F5344CB8AC3E}">
        <p14:creationId xmlns:p14="http://schemas.microsoft.com/office/powerpoint/2010/main" val="363976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D1500C-8AD7-4DBF-83A9-D4AA678B884E}" type="slidenum">
              <a:rPr lang="en-US"/>
              <a:pPr>
                <a:defRPr/>
              </a:pPr>
              <a:t>‹#›</a:t>
            </a:fld>
            <a:endParaRPr lang="en-US"/>
          </a:p>
        </p:txBody>
      </p:sp>
    </p:spTree>
    <p:extLst>
      <p:ext uri="{BB962C8B-B14F-4D97-AF65-F5344CB8AC3E}">
        <p14:creationId xmlns:p14="http://schemas.microsoft.com/office/powerpoint/2010/main" val="40785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351393-A79C-452A-B566-69C7C7AE0E7D}" type="slidenum">
              <a:rPr lang="en-US"/>
              <a:pPr>
                <a:defRPr/>
              </a:pPr>
              <a:t>‹#›</a:t>
            </a:fld>
            <a:endParaRPr lang="en-US"/>
          </a:p>
        </p:txBody>
      </p:sp>
    </p:spTree>
    <p:extLst>
      <p:ext uri="{BB962C8B-B14F-4D97-AF65-F5344CB8AC3E}">
        <p14:creationId xmlns:p14="http://schemas.microsoft.com/office/powerpoint/2010/main" val="217008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19E9E8-C2F5-457A-AD1A-D187B346981F}" type="slidenum">
              <a:rPr lang="en-US"/>
              <a:pPr>
                <a:defRPr/>
              </a:pPr>
              <a:t>‹#›</a:t>
            </a:fld>
            <a:endParaRPr lang="en-US"/>
          </a:p>
        </p:txBody>
      </p:sp>
    </p:spTree>
    <p:extLst>
      <p:ext uri="{BB962C8B-B14F-4D97-AF65-F5344CB8AC3E}">
        <p14:creationId xmlns:p14="http://schemas.microsoft.com/office/powerpoint/2010/main" val="15216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5F0E49-ECB8-4832-8627-2652C63937ED}" type="slidenum">
              <a:rPr lang="en-US"/>
              <a:pPr>
                <a:defRPr/>
              </a:pPr>
              <a:t>‹#›</a:t>
            </a:fld>
            <a:endParaRPr lang="en-US"/>
          </a:p>
        </p:txBody>
      </p:sp>
    </p:spTree>
    <p:extLst>
      <p:ext uri="{BB962C8B-B14F-4D97-AF65-F5344CB8AC3E}">
        <p14:creationId xmlns:p14="http://schemas.microsoft.com/office/powerpoint/2010/main" val="2124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F68EA-E5AF-4B8E-9A24-7C5C43614507}" type="slidenum">
              <a:rPr lang="en-US"/>
              <a:pPr>
                <a:defRPr/>
              </a:pPr>
              <a:t>‹#›</a:t>
            </a:fld>
            <a:endParaRPr lang="en-US"/>
          </a:p>
        </p:txBody>
      </p:sp>
    </p:spTree>
    <p:extLst>
      <p:ext uri="{BB962C8B-B14F-4D97-AF65-F5344CB8AC3E}">
        <p14:creationId xmlns:p14="http://schemas.microsoft.com/office/powerpoint/2010/main" val="283034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E337B1-CB63-4C86-929C-544FDC656ADD}" type="slidenum">
              <a:rPr lang="en-US"/>
              <a:pPr>
                <a:defRPr/>
              </a:pPr>
              <a:t>‹#›</a:t>
            </a:fld>
            <a:endParaRPr lang="en-US"/>
          </a:p>
        </p:txBody>
      </p:sp>
    </p:spTree>
    <p:extLst>
      <p:ext uri="{BB962C8B-B14F-4D97-AF65-F5344CB8AC3E}">
        <p14:creationId xmlns:p14="http://schemas.microsoft.com/office/powerpoint/2010/main" val="222566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CC76C1BF-A3D5-4141-9382-FBFCCB2DD1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0.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42.bin"/><Relationship Id="rId18" Type="http://schemas.openxmlformats.org/officeDocument/2006/relationships/image" Target="../media/image51.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8.wmf"/><Relationship Id="rId17" Type="http://schemas.openxmlformats.org/officeDocument/2006/relationships/oleObject" Target="../embeddings/oleObject44.bin"/><Relationship Id="rId2" Type="http://schemas.openxmlformats.org/officeDocument/2006/relationships/slideLayout" Target="../slideLayouts/slideLayout7.xml"/><Relationship Id="rId16" Type="http://schemas.openxmlformats.org/officeDocument/2006/relationships/image" Target="../media/image50.wmf"/><Relationship Id="rId20" Type="http://schemas.openxmlformats.org/officeDocument/2006/relationships/image" Target="../media/image52.wmf"/><Relationship Id="rId1" Type="http://schemas.openxmlformats.org/officeDocument/2006/relationships/vmlDrawing" Target="../drawings/vmlDrawing11.vml"/><Relationship Id="rId6" Type="http://schemas.openxmlformats.org/officeDocument/2006/relationships/image" Target="../media/image45.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47.wmf"/><Relationship Id="rId19" Type="http://schemas.openxmlformats.org/officeDocument/2006/relationships/oleObject" Target="../embeddings/oleObject45.bin"/><Relationship Id="rId4" Type="http://schemas.openxmlformats.org/officeDocument/2006/relationships/image" Target="../media/image44.wmf"/><Relationship Id="rId9" Type="http://schemas.openxmlformats.org/officeDocument/2006/relationships/oleObject" Target="../embeddings/oleObject40.bin"/><Relationship Id="rId14" Type="http://schemas.openxmlformats.org/officeDocument/2006/relationships/image" Target="../media/image49.wmf"/></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8.bin"/><Relationship Id="rId18" Type="http://schemas.openxmlformats.org/officeDocument/2006/relationships/image" Target="../media/image10.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7.wmf"/><Relationship Id="rId17" Type="http://schemas.openxmlformats.org/officeDocument/2006/relationships/oleObject" Target="../embeddings/oleObject10.bin"/><Relationship Id="rId2" Type="http://schemas.openxmlformats.org/officeDocument/2006/relationships/slideLayout" Target="../slideLayouts/slideLayout7.xml"/><Relationship Id="rId16" Type="http://schemas.openxmlformats.org/officeDocument/2006/relationships/image" Target="../media/image9.wmf"/><Relationship Id="rId20" Type="http://schemas.openxmlformats.org/officeDocument/2006/relationships/image" Target="../media/image11.wmf"/><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6.wmf"/><Relationship Id="rId19" Type="http://schemas.openxmlformats.org/officeDocument/2006/relationships/oleObject" Target="../embeddings/oleObject11.bin"/><Relationship Id="rId4" Type="http://schemas.openxmlformats.org/officeDocument/2006/relationships/image" Target="../media/image3.wmf"/><Relationship Id="rId9" Type="http://schemas.openxmlformats.org/officeDocument/2006/relationships/oleObject" Target="../embeddings/oleObject6.bin"/><Relationship Id="rId14" Type="http://schemas.openxmlformats.org/officeDocument/2006/relationships/image" Target="../media/image8.wmf"/><Relationship Id="rId22" Type="http://schemas.openxmlformats.org/officeDocument/2006/relationships/image" Target="../media/image12.wmf"/></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0.bin"/><Relationship Id="rId18" Type="http://schemas.openxmlformats.org/officeDocument/2006/relationships/image" Target="../media/image23.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20.wmf"/><Relationship Id="rId17" Type="http://schemas.openxmlformats.org/officeDocument/2006/relationships/oleObject" Target="../embeddings/oleObject22.bin"/><Relationship Id="rId2" Type="http://schemas.openxmlformats.org/officeDocument/2006/relationships/slideLayout" Target="../slideLayouts/slideLayout7.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19.wmf"/><Relationship Id="rId19" Type="http://schemas.openxmlformats.org/officeDocument/2006/relationships/oleObject" Target="../embeddings/oleObject23.bin"/><Relationship Id="rId4" Type="http://schemas.openxmlformats.org/officeDocument/2006/relationships/image" Target="../media/image4.wmf"/><Relationship Id="rId9" Type="http://schemas.openxmlformats.org/officeDocument/2006/relationships/oleObject" Target="../embeddings/oleObject18.bin"/><Relationship Id="rId14" Type="http://schemas.openxmlformats.org/officeDocument/2006/relationships/image" Target="../media/image21.wmf"/><Relationship Id="rId22" Type="http://schemas.openxmlformats.org/officeDocument/2006/relationships/image" Target="../media/image25.wmf"/></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10.wmf"/><Relationship Id="rId9"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990600" y="186898"/>
            <a:ext cx="5638800" cy="9144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Faraday's Law</a:t>
            </a:r>
          </a:p>
        </p:txBody>
      </p:sp>
      <p:sp>
        <p:nvSpPr>
          <p:cNvPr id="44035" name="Text Box 3"/>
          <p:cNvSpPr txBox="1">
            <a:spLocks noChangeArrowheads="1"/>
          </p:cNvSpPr>
          <p:nvPr/>
        </p:nvSpPr>
        <p:spPr bwMode="auto">
          <a:xfrm>
            <a:off x="0" y="14478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Electromotive Force Revisited</a:t>
            </a:r>
          </a:p>
        </p:txBody>
      </p:sp>
      <p:sp>
        <p:nvSpPr>
          <p:cNvPr id="760836" name="Text Box 4"/>
          <p:cNvSpPr txBox="1">
            <a:spLocks noChangeArrowheads="1"/>
          </p:cNvSpPr>
          <p:nvPr/>
        </p:nvSpPr>
        <p:spPr bwMode="auto">
          <a:xfrm>
            <a:off x="0" y="2057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smtClean="0">
                <a:solidFill>
                  <a:srgbClr val="009900"/>
                </a:solidFill>
              </a:rPr>
              <a:t>When we say something has energy, it can do work</a:t>
            </a:r>
            <a:endParaRPr lang="en-US" sz="2400" dirty="0">
              <a:solidFill>
                <a:srgbClr val="009900"/>
              </a:solidFill>
            </a:endParaRPr>
          </a:p>
          <a:p>
            <a:pPr eaLnBrk="1" hangingPunct="1">
              <a:buFontTx/>
              <a:buChar char="•"/>
            </a:pPr>
            <a:r>
              <a:rPr lang="en-US" sz="2400" dirty="0" smtClean="0">
                <a:solidFill>
                  <a:srgbClr val="009900"/>
                </a:solidFill>
              </a:rPr>
              <a:t>Electric potential is the potential energy per unit charge: the amount of </a:t>
            </a:r>
          </a:p>
          <a:p>
            <a:pPr marL="457200" lvl="1" indent="0" eaLnBrk="1" hangingPunct="1"/>
            <a:r>
              <a:rPr lang="en-US" sz="2400" dirty="0" smtClean="0">
                <a:solidFill>
                  <a:srgbClr val="009900"/>
                </a:solidFill>
              </a:rPr>
              <a:t>work doable per unit charge</a:t>
            </a:r>
            <a:endParaRPr lang="en-US" sz="2400" dirty="0">
              <a:solidFill>
                <a:srgbClr val="009900"/>
              </a:solidFill>
            </a:endParaRPr>
          </a:p>
        </p:txBody>
      </p:sp>
      <p:sp>
        <p:nvSpPr>
          <p:cNvPr id="760913" name="Text Box 81"/>
          <p:cNvSpPr txBox="1">
            <a:spLocks noChangeArrowheads="1"/>
          </p:cNvSpPr>
          <p:nvPr/>
        </p:nvSpPr>
        <p:spPr bwMode="auto">
          <a:xfrm>
            <a:off x="114300" y="3933288"/>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smtClean="0">
                <a:solidFill>
                  <a:schemeClr val="accent2"/>
                </a:solidFill>
              </a:rPr>
              <a:t>The amount of work a device can supply per unit charge is </a:t>
            </a:r>
            <a:r>
              <a:rPr lang="en-US" sz="2400" dirty="0">
                <a:solidFill>
                  <a:schemeClr val="accent2"/>
                </a:solidFill>
              </a:rPr>
              <a:t>the electromotive force (EMF)</a:t>
            </a:r>
          </a:p>
          <a:p>
            <a:pPr lvl="1" eaLnBrk="1" hangingPunct="1">
              <a:buFontTx/>
              <a:buChar char="•"/>
            </a:pPr>
            <a:r>
              <a:rPr lang="en-US" sz="2400" dirty="0">
                <a:solidFill>
                  <a:schemeClr val="accent2"/>
                </a:solidFill>
              </a:rPr>
              <a:t>Denoted </a:t>
            </a:r>
            <a:r>
              <a:rPr lang="en-US" sz="2400" dirty="0">
                <a:solidFill>
                  <a:schemeClr val="accent2"/>
                </a:solidFill>
                <a:latin typeface="Euclid Math One" pitchFamily="18" charset="2"/>
              </a:rPr>
              <a:t>E</a:t>
            </a:r>
          </a:p>
        </p:txBody>
      </p:sp>
      <p:graphicFrame>
        <p:nvGraphicFramePr>
          <p:cNvPr id="760933" name="Object 101"/>
          <p:cNvGraphicFramePr>
            <a:graphicFrameLocks noChangeAspect="1"/>
          </p:cNvGraphicFramePr>
          <p:nvPr>
            <p:extLst>
              <p:ext uri="{D42A27DB-BD31-4B8C-83A1-F6EECF244321}">
                <p14:modId xmlns:p14="http://schemas.microsoft.com/office/powerpoint/2010/main" val="1873037441"/>
              </p:ext>
            </p:extLst>
          </p:nvPr>
        </p:nvGraphicFramePr>
        <p:xfrm>
          <a:off x="2677318" y="3371671"/>
          <a:ext cx="1527175" cy="447675"/>
        </p:xfrm>
        <a:graphic>
          <a:graphicData uri="http://schemas.openxmlformats.org/presentationml/2006/ole">
            <mc:AlternateContent xmlns:mc="http://schemas.openxmlformats.org/markup-compatibility/2006">
              <mc:Choice xmlns:v="urn:schemas-microsoft-com:vml" Requires="v">
                <p:oleObj spid="_x0000_s44249" name="Equation" r:id="rId3" imgW="622030" imgH="203112" progId="Equation.DSMT4">
                  <p:embed/>
                </p:oleObj>
              </mc:Choice>
              <mc:Fallback>
                <p:oleObj name="Equation" r:id="rId3" imgW="622030" imgH="203112" progId="Equation.DSMT4">
                  <p:embed/>
                  <p:pic>
                    <p:nvPicPr>
                      <p:cNvPr id="0" name="Object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318" y="3371671"/>
                        <a:ext cx="15271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0934" name="Object 102"/>
          <p:cNvGraphicFramePr>
            <a:graphicFrameLocks noChangeAspect="1"/>
          </p:cNvGraphicFramePr>
          <p:nvPr>
            <p:extLst>
              <p:ext uri="{D42A27DB-BD31-4B8C-83A1-F6EECF244321}">
                <p14:modId xmlns:p14="http://schemas.microsoft.com/office/powerpoint/2010/main" val="1948132846"/>
              </p:ext>
            </p:extLst>
          </p:nvPr>
        </p:nvGraphicFramePr>
        <p:xfrm>
          <a:off x="3200400" y="5133617"/>
          <a:ext cx="1090613" cy="923925"/>
        </p:xfrm>
        <a:graphic>
          <a:graphicData uri="http://schemas.openxmlformats.org/presentationml/2006/ole">
            <mc:AlternateContent xmlns:mc="http://schemas.openxmlformats.org/markup-compatibility/2006">
              <mc:Choice xmlns:v="urn:schemas-microsoft-com:vml" Requires="v">
                <p:oleObj spid="_x0000_s44250" name="Equation" r:id="rId5" imgW="444307" imgH="418918" progId="Equation.DSMT4">
                  <p:embed/>
                </p:oleObj>
              </mc:Choice>
              <mc:Fallback>
                <p:oleObj name="Equation" r:id="rId5" imgW="444307" imgH="418918" progId="Equation.DSMT4">
                  <p:embed/>
                  <p:pic>
                    <p:nvPicPr>
                      <p:cNvPr id="0" name="Object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133617"/>
                        <a:ext cx="1090613" cy="923925"/>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6553200" y="685800"/>
            <a:ext cx="2362200" cy="830997"/>
          </a:xfrm>
          <a:prstGeom prst="rect">
            <a:avLst/>
          </a:prstGeom>
          <a:noFill/>
        </p:spPr>
        <p:txBody>
          <a:bodyPr wrap="square" rtlCol="0">
            <a:spAutoFit/>
          </a:bodyPr>
          <a:lstStyle/>
          <a:p>
            <a:r>
              <a:rPr lang="en-US" b="1" dirty="0" smtClean="0">
                <a:solidFill>
                  <a:srgbClr val="FF0000"/>
                </a:solidFill>
              </a:rPr>
              <a:t>Ch. 30</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0836">
                                            <p:txEl>
                                              <p:pRg st="0" end="0"/>
                                            </p:txEl>
                                          </p:spTgt>
                                        </p:tgtEl>
                                        <p:attrNameLst>
                                          <p:attrName>style.visibility</p:attrName>
                                        </p:attrNameLst>
                                      </p:cBhvr>
                                      <p:to>
                                        <p:strVal val="visible"/>
                                      </p:to>
                                    </p:set>
                                    <p:anim calcmode="lin" valueType="num">
                                      <p:cBhvr additive="base">
                                        <p:cTn id="7" dur="500" fill="hold"/>
                                        <p:tgtEl>
                                          <p:spTgt spid="7608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08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0836">
                                            <p:txEl>
                                              <p:pRg st="1" end="1"/>
                                            </p:txEl>
                                          </p:spTgt>
                                        </p:tgtEl>
                                        <p:attrNameLst>
                                          <p:attrName>style.visibility</p:attrName>
                                        </p:attrNameLst>
                                      </p:cBhvr>
                                      <p:to>
                                        <p:strVal val="visible"/>
                                      </p:to>
                                    </p:set>
                                    <p:anim calcmode="lin" valueType="num">
                                      <p:cBhvr additive="base">
                                        <p:cTn id="13" dur="500" fill="hold"/>
                                        <p:tgtEl>
                                          <p:spTgt spid="7608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0836">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60836">
                                            <p:txEl>
                                              <p:pRg st="2" end="2"/>
                                            </p:txEl>
                                          </p:spTgt>
                                        </p:tgtEl>
                                        <p:attrNameLst>
                                          <p:attrName>style.visibility</p:attrName>
                                        </p:attrNameLst>
                                      </p:cBhvr>
                                      <p:to>
                                        <p:strVal val="visible"/>
                                      </p:to>
                                    </p:set>
                                    <p:anim calcmode="lin" valueType="num">
                                      <p:cBhvr additive="base">
                                        <p:cTn id="17" dur="500" fill="hold"/>
                                        <p:tgtEl>
                                          <p:spTgt spid="76083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60836">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760933"/>
                                        </p:tgtEl>
                                        <p:attrNameLst>
                                          <p:attrName>style.visibility</p:attrName>
                                        </p:attrNameLst>
                                      </p:cBhvr>
                                      <p:to>
                                        <p:strVal val="visible"/>
                                      </p:to>
                                    </p:set>
                                    <p:animEffect transition="in" filter="wipe(left)">
                                      <p:cBhvr>
                                        <p:cTn id="22" dur="500"/>
                                        <p:tgtEl>
                                          <p:spTgt spid="7609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60913">
                                            <p:txEl>
                                              <p:pRg st="0" end="0"/>
                                            </p:txEl>
                                          </p:spTgt>
                                        </p:tgtEl>
                                        <p:attrNameLst>
                                          <p:attrName>style.visibility</p:attrName>
                                        </p:attrNameLst>
                                      </p:cBhvr>
                                      <p:to>
                                        <p:strVal val="visible"/>
                                      </p:to>
                                    </p:set>
                                    <p:anim calcmode="lin" valueType="num">
                                      <p:cBhvr additive="base">
                                        <p:cTn id="27" dur="500" fill="hold"/>
                                        <p:tgtEl>
                                          <p:spTgt spid="760913">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6091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60913">
                                            <p:txEl>
                                              <p:pRg st="1" end="1"/>
                                            </p:txEl>
                                          </p:spTgt>
                                        </p:tgtEl>
                                        <p:attrNameLst>
                                          <p:attrName>style.visibility</p:attrName>
                                        </p:attrNameLst>
                                      </p:cBhvr>
                                      <p:to>
                                        <p:strVal val="visible"/>
                                      </p:to>
                                    </p:set>
                                    <p:anim calcmode="lin" valueType="num">
                                      <p:cBhvr additive="base">
                                        <p:cTn id="31" dur="500" fill="hold"/>
                                        <p:tgtEl>
                                          <p:spTgt spid="76091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0913">
                                            <p:txEl>
                                              <p:pRg st="1" end="1"/>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760934"/>
                                        </p:tgtEl>
                                        <p:attrNameLst>
                                          <p:attrName>style.visibility</p:attrName>
                                        </p:attrNameLst>
                                      </p:cBhvr>
                                      <p:to>
                                        <p:strVal val="visible"/>
                                      </p:to>
                                    </p:set>
                                    <p:animEffect transition="in" filter="wipe(left)">
                                      <p:cBhvr>
                                        <p:cTn id="36" dur="500"/>
                                        <p:tgtEl>
                                          <p:spTgt spid="760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6" grpId="0" build="p"/>
      <p:bldP spid="7609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15421113"/>
              </p:ext>
            </p:extLst>
          </p:nvPr>
        </p:nvGraphicFramePr>
        <p:xfrm>
          <a:off x="1824038" y="1790700"/>
          <a:ext cx="6197101" cy="3695700"/>
        </p:xfrm>
        <a:graphic>
          <a:graphicData uri="http://schemas.openxmlformats.org/presentationml/2006/ole">
            <mc:AlternateContent xmlns:mc="http://schemas.openxmlformats.org/markup-compatibility/2006">
              <mc:Choice xmlns:v="urn:schemas-microsoft-com:vml" Requires="v">
                <p:oleObj spid="_x0000_s147538" name="Document" r:id="rId3" imgW="5485703" imgH="3276304" progId="Word.Document.12">
                  <p:embed/>
                </p:oleObj>
              </mc:Choice>
              <mc:Fallback>
                <p:oleObj name="Document" r:id="rId3" imgW="5485703" imgH="3276304" progId="Word.Document.12">
                  <p:embed/>
                  <p:pic>
                    <p:nvPicPr>
                      <p:cNvPr id="0" name=""/>
                      <p:cNvPicPr/>
                      <p:nvPr/>
                    </p:nvPicPr>
                    <p:blipFill>
                      <a:blip r:embed="rId4"/>
                      <a:stretch>
                        <a:fillRect/>
                      </a:stretch>
                    </p:blipFill>
                    <p:spPr>
                      <a:xfrm>
                        <a:off x="1824038" y="1790700"/>
                        <a:ext cx="6197101" cy="3695700"/>
                      </a:xfrm>
                      <a:prstGeom prst="rect">
                        <a:avLst/>
                      </a:prstGeom>
                    </p:spPr>
                  </p:pic>
                </p:oleObj>
              </mc:Fallback>
            </mc:AlternateContent>
          </a:graphicData>
        </a:graphic>
      </p:graphicFrame>
    </p:spTree>
    <p:extLst>
      <p:ext uri="{BB962C8B-B14F-4D97-AF65-F5344CB8AC3E}">
        <p14:creationId xmlns:p14="http://schemas.microsoft.com/office/powerpoint/2010/main" val="3957688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233706999"/>
              </p:ext>
            </p:extLst>
          </p:nvPr>
        </p:nvGraphicFramePr>
        <p:xfrm>
          <a:off x="676469" y="1219200"/>
          <a:ext cx="7254873" cy="4114799"/>
        </p:xfrm>
        <a:graphic>
          <a:graphicData uri="http://schemas.openxmlformats.org/presentationml/2006/ole">
            <mc:AlternateContent xmlns:mc="http://schemas.openxmlformats.org/markup-compatibility/2006">
              <mc:Choice xmlns:v="urn:schemas-microsoft-com:vml" Requires="v">
                <p:oleObj spid="_x0000_s149584" name="Document" r:id="rId3" imgW="5494170" imgH="3115652" progId="Word.Document.12">
                  <p:embed/>
                </p:oleObj>
              </mc:Choice>
              <mc:Fallback>
                <p:oleObj name="Document" r:id="rId3" imgW="5494170" imgH="3115652" progId="Word.Document.12">
                  <p:embed/>
                  <p:pic>
                    <p:nvPicPr>
                      <p:cNvPr id="0" name=""/>
                      <p:cNvPicPr/>
                      <p:nvPr/>
                    </p:nvPicPr>
                    <p:blipFill>
                      <a:blip r:embed="rId4"/>
                      <a:stretch>
                        <a:fillRect/>
                      </a:stretch>
                    </p:blipFill>
                    <p:spPr>
                      <a:xfrm>
                        <a:off x="676469" y="1219200"/>
                        <a:ext cx="7254873" cy="4114799"/>
                      </a:xfrm>
                      <a:prstGeom prst="rect">
                        <a:avLst/>
                      </a:prstGeom>
                    </p:spPr>
                  </p:pic>
                </p:oleObj>
              </mc:Fallback>
            </mc:AlternateContent>
          </a:graphicData>
        </a:graphic>
      </p:graphicFrame>
      <p:sp>
        <p:nvSpPr>
          <p:cNvPr id="2" name="TextBox 1"/>
          <p:cNvSpPr txBox="1"/>
          <p:nvPr/>
        </p:nvSpPr>
        <p:spPr>
          <a:xfrm>
            <a:off x="914400" y="388203"/>
            <a:ext cx="7315200" cy="830997"/>
          </a:xfrm>
          <a:prstGeom prst="rect">
            <a:avLst/>
          </a:prstGeom>
          <a:noFill/>
        </p:spPr>
        <p:txBody>
          <a:bodyPr wrap="square" rtlCol="0">
            <a:spAutoFit/>
          </a:bodyPr>
          <a:lstStyle/>
          <a:p>
            <a:r>
              <a:rPr lang="en-US" dirty="0" smtClean="0">
                <a:solidFill>
                  <a:srgbClr val="FF0000"/>
                </a:solidFill>
              </a:rPr>
              <a:t>This is like Quick quiz 30.3</a:t>
            </a:r>
            <a:endParaRPr lang="en-US" dirty="0">
              <a:solidFill>
                <a:srgbClr val="FF0000"/>
              </a:solidFill>
            </a:endParaRPr>
          </a:p>
        </p:txBody>
      </p:sp>
    </p:spTree>
    <p:extLst>
      <p:ext uri="{BB962C8B-B14F-4D97-AF65-F5344CB8AC3E}">
        <p14:creationId xmlns:p14="http://schemas.microsoft.com/office/powerpoint/2010/main" val="1103146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795468793"/>
              </p:ext>
            </p:extLst>
          </p:nvPr>
        </p:nvGraphicFramePr>
        <p:xfrm>
          <a:off x="385763" y="1452563"/>
          <a:ext cx="8412162" cy="1565275"/>
        </p:xfrm>
        <a:graphic>
          <a:graphicData uri="http://schemas.openxmlformats.org/presentationml/2006/ole">
            <mc:AlternateContent xmlns:mc="http://schemas.openxmlformats.org/markup-compatibility/2006">
              <mc:Choice xmlns:v="urn:schemas-microsoft-com:vml" Requires="v">
                <p:oleObj spid="_x0000_s156702" name="Document" r:id="rId3" imgW="5483860" imgH="1023866" progId="Word.Document.12">
                  <p:embed/>
                </p:oleObj>
              </mc:Choice>
              <mc:Fallback>
                <p:oleObj name="Document" r:id="rId3" imgW="5483860" imgH="1023866" progId="Word.Document.12">
                  <p:embed/>
                  <p:pic>
                    <p:nvPicPr>
                      <p:cNvPr id="0" name=""/>
                      <p:cNvPicPr/>
                      <p:nvPr/>
                    </p:nvPicPr>
                    <p:blipFill>
                      <a:blip r:embed="rId4"/>
                      <a:stretch>
                        <a:fillRect/>
                      </a:stretch>
                    </p:blipFill>
                    <p:spPr>
                      <a:xfrm>
                        <a:off x="385763" y="1452563"/>
                        <a:ext cx="8412162" cy="1565275"/>
                      </a:xfrm>
                      <a:prstGeom prst="rect">
                        <a:avLst/>
                      </a:prstGeom>
                    </p:spPr>
                  </p:pic>
                </p:oleObj>
              </mc:Fallback>
            </mc:AlternateContent>
          </a:graphicData>
        </a:graphic>
      </p:graphicFrame>
      <p:sp>
        <p:nvSpPr>
          <p:cNvPr id="4" name="TextBox 3"/>
          <p:cNvSpPr txBox="1"/>
          <p:nvPr/>
        </p:nvSpPr>
        <p:spPr>
          <a:xfrm>
            <a:off x="1600200" y="3657600"/>
            <a:ext cx="2667000" cy="1569660"/>
          </a:xfrm>
          <a:prstGeom prst="rect">
            <a:avLst/>
          </a:prstGeom>
          <a:noFill/>
        </p:spPr>
        <p:txBody>
          <a:bodyPr wrap="square" rtlCol="0">
            <a:spAutoFit/>
          </a:bodyPr>
          <a:lstStyle/>
          <a:p>
            <a:r>
              <a:rPr lang="en-US" dirty="0" smtClean="0">
                <a:solidFill>
                  <a:srgbClr val="FF0000"/>
                </a:solidFill>
              </a:rPr>
              <a:t>Solve on Board</a:t>
            </a:r>
            <a:endParaRPr lang="en-US" dirty="0">
              <a:solidFill>
                <a:srgbClr val="FF0000"/>
              </a:solidFill>
            </a:endParaRPr>
          </a:p>
        </p:txBody>
      </p:sp>
    </p:spTree>
    <p:extLst>
      <p:ext uri="{BB962C8B-B14F-4D97-AF65-F5344CB8AC3E}">
        <p14:creationId xmlns:p14="http://schemas.microsoft.com/office/powerpoint/2010/main" val="282473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6629400" cy="830997"/>
          </a:xfrm>
          <a:prstGeom prst="rect">
            <a:avLst/>
          </a:prstGeom>
          <a:noFill/>
        </p:spPr>
        <p:txBody>
          <a:bodyPr wrap="square" rtlCol="0">
            <a:spAutoFit/>
          </a:bodyPr>
          <a:lstStyle/>
          <a:p>
            <a:r>
              <a:rPr lang="en-US" dirty="0" err="1" smtClean="0">
                <a:solidFill>
                  <a:srgbClr val="FF0000"/>
                </a:solidFill>
              </a:rPr>
              <a:t>Warmup</a:t>
            </a:r>
            <a:r>
              <a:rPr lang="en-US" dirty="0" smtClean="0">
                <a:solidFill>
                  <a:srgbClr val="FF0000"/>
                </a:solidFill>
              </a:rPr>
              <a:t> 17</a:t>
            </a:r>
            <a:endParaRPr lang="en-US" dirty="0">
              <a:solidFill>
                <a:srgbClr val="FF0000"/>
              </a:solidFill>
            </a:endParaRPr>
          </a:p>
        </p:txBody>
      </p:sp>
      <p:pic>
        <p:nvPicPr>
          <p:cNvPr id="151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676400"/>
            <a:ext cx="761365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02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14"/>
          <p:cNvGrpSpPr>
            <a:grpSpLocks/>
          </p:cNvGrpSpPr>
          <p:nvPr/>
        </p:nvGrpSpPr>
        <p:grpSpPr bwMode="auto">
          <a:xfrm>
            <a:off x="7086600" y="457200"/>
            <a:ext cx="1066800" cy="3581400"/>
            <a:chOff x="4464" y="816"/>
            <a:chExt cx="672" cy="1728"/>
          </a:xfrm>
        </p:grpSpPr>
        <p:sp>
          <p:nvSpPr>
            <p:cNvPr id="52262" name="Rectangle 110"/>
            <p:cNvSpPr>
              <a:spLocks noChangeArrowheads="1"/>
            </p:cNvSpPr>
            <p:nvPr/>
          </p:nvSpPr>
          <p:spPr bwMode="auto">
            <a:xfrm>
              <a:off x="4512" y="816"/>
              <a:ext cx="576" cy="1728"/>
            </a:xfrm>
            <a:prstGeom prst="rect">
              <a:avLst/>
            </a:prstGeom>
            <a:gradFill rotWithShape="1">
              <a:gsLst>
                <a:gs pos="0">
                  <a:srgbClr val="996633"/>
                </a:gs>
                <a:gs pos="50000">
                  <a:srgbClr val="FF9900"/>
                </a:gs>
                <a:gs pos="100000">
                  <a:srgbClr val="9966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3" name="Rectangle 111"/>
            <p:cNvSpPr>
              <a:spLocks noChangeArrowheads="1"/>
            </p:cNvSpPr>
            <p:nvPr/>
          </p:nvSpPr>
          <p:spPr bwMode="auto">
            <a:xfrm>
              <a:off x="5088" y="816"/>
              <a:ext cx="48" cy="172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4" name="Rectangle 112"/>
            <p:cNvSpPr>
              <a:spLocks noChangeArrowheads="1"/>
            </p:cNvSpPr>
            <p:nvPr/>
          </p:nvSpPr>
          <p:spPr bwMode="auto">
            <a:xfrm>
              <a:off x="4464" y="816"/>
              <a:ext cx="48" cy="172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27" name="Text Box 2"/>
          <p:cNvSpPr txBox="1">
            <a:spLocks noChangeArrowheads="1"/>
          </p:cNvSpPr>
          <p:nvPr/>
        </p:nvSpPr>
        <p:spPr bwMode="auto">
          <a:xfrm>
            <a:off x="1219200" y="1524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Eddy Currents</a:t>
            </a:r>
          </a:p>
        </p:txBody>
      </p:sp>
      <p:sp>
        <p:nvSpPr>
          <p:cNvPr id="765955" name="Text Box 3"/>
          <p:cNvSpPr txBox="1">
            <a:spLocks noChangeArrowheads="1"/>
          </p:cNvSpPr>
          <p:nvPr/>
        </p:nvSpPr>
        <p:spPr bwMode="auto">
          <a:xfrm>
            <a:off x="0" y="2990850"/>
            <a:ext cx="6781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As magnet falls, some places have magnetic fields that diminish</a:t>
            </a:r>
          </a:p>
          <a:p>
            <a:pPr eaLnBrk="1" hangingPunct="1">
              <a:buFontTx/>
              <a:buChar char="•"/>
            </a:pPr>
            <a:r>
              <a:rPr lang="en-US" sz="2400" dirty="0">
                <a:solidFill>
                  <a:schemeClr val="accent2"/>
                </a:solidFill>
              </a:rPr>
              <a:t>Current appears, replacing magnetic field</a:t>
            </a:r>
          </a:p>
          <a:p>
            <a:pPr eaLnBrk="1" hangingPunct="1">
              <a:buFontTx/>
              <a:buChar char="•"/>
            </a:pPr>
            <a:r>
              <a:rPr lang="en-US" sz="2400" dirty="0">
                <a:solidFill>
                  <a:schemeClr val="accent2"/>
                </a:solidFill>
              </a:rPr>
              <a:t>This acts like a magnet, pulling it back up</a:t>
            </a:r>
          </a:p>
          <a:p>
            <a:pPr eaLnBrk="1" hangingPunct="1">
              <a:buFontTx/>
              <a:buChar char="•"/>
            </a:pPr>
            <a:r>
              <a:rPr lang="en-US" sz="2400" dirty="0">
                <a:solidFill>
                  <a:schemeClr val="accent2"/>
                </a:solidFill>
              </a:rPr>
              <a:t>At bottom end, current appears to oppose change</a:t>
            </a:r>
          </a:p>
          <a:p>
            <a:pPr eaLnBrk="1" hangingPunct="1">
              <a:buFontTx/>
              <a:buChar char="•"/>
            </a:pPr>
            <a:r>
              <a:rPr lang="en-US" sz="2400" dirty="0">
                <a:solidFill>
                  <a:schemeClr val="accent2"/>
                </a:solidFill>
              </a:rPr>
              <a:t>This repels the magnet, slowing it down</a:t>
            </a:r>
          </a:p>
        </p:txBody>
      </p:sp>
      <p:sp>
        <p:nvSpPr>
          <p:cNvPr id="52229" name="Text Box 106"/>
          <p:cNvSpPr txBox="1">
            <a:spLocks noChangeArrowheads="1"/>
          </p:cNvSpPr>
          <p:nvPr/>
        </p:nvSpPr>
        <p:spPr bwMode="auto">
          <a:xfrm>
            <a:off x="0" y="990600"/>
            <a:ext cx="6477000" cy="1938992"/>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dirty="0"/>
              <a:t>What happens as I drop the magnet into the copper </a:t>
            </a:r>
            <a:r>
              <a:rPr lang="en-US" sz="2400" dirty="0" smtClean="0"/>
              <a:t>tube (Compare to if drop equivalent non-magnet)?</a:t>
            </a:r>
            <a:endParaRPr lang="en-US" sz="2400" dirty="0">
              <a:sym typeface="Symbol" pitchFamily="18" charset="2"/>
            </a:endParaRPr>
          </a:p>
          <a:p>
            <a:r>
              <a:rPr lang="en-US" sz="2400" dirty="0"/>
              <a:t>A) Falls as usual	B) Falls slower</a:t>
            </a:r>
          </a:p>
          <a:p>
            <a:r>
              <a:rPr lang="en-US" sz="2400" dirty="0">
                <a:sym typeface="Symbol" pitchFamily="18" charset="2"/>
              </a:rPr>
              <a:t>C) Falls faster		D) Floats constant</a:t>
            </a:r>
          </a:p>
          <a:p>
            <a:r>
              <a:rPr lang="en-US" sz="2400" dirty="0">
                <a:sym typeface="Symbol" pitchFamily="18" charset="2"/>
              </a:rPr>
              <a:t>E) Pops back up and out</a:t>
            </a:r>
          </a:p>
        </p:txBody>
      </p:sp>
      <p:grpSp>
        <p:nvGrpSpPr>
          <p:cNvPr id="766082" name="Group 130"/>
          <p:cNvGrpSpPr>
            <a:grpSpLocks/>
          </p:cNvGrpSpPr>
          <p:nvPr/>
        </p:nvGrpSpPr>
        <p:grpSpPr bwMode="auto">
          <a:xfrm>
            <a:off x="7148513" y="609600"/>
            <a:ext cx="930275" cy="152400"/>
            <a:chOff x="4503" y="384"/>
            <a:chExt cx="586" cy="96"/>
          </a:xfrm>
        </p:grpSpPr>
        <p:sp>
          <p:nvSpPr>
            <p:cNvPr id="52260" name="Arc 115"/>
            <p:cNvSpPr>
              <a:spLocks/>
            </p:cNvSpPr>
            <p:nvPr/>
          </p:nvSpPr>
          <p:spPr bwMode="auto">
            <a:xfrm>
              <a:off x="4792" y="384"/>
              <a:ext cx="297" cy="96"/>
            </a:xfrm>
            <a:custGeom>
              <a:avLst/>
              <a:gdLst>
                <a:gd name="T0" fmla="*/ 0 w 22254"/>
                <a:gd name="T1" fmla="*/ 0 h 43200"/>
                <a:gd name="T2" fmla="*/ 0 w 22254"/>
                <a:gd name="T3" fmla="*/ 0 h 43200"/>
                <a:gd name="T4" fmla="*/ 0 w 22254"/>
                <a:gd name="T5" fmla="*/ 0 h 43200"/>
                <a:gd name="T6" fmla="*/ 0 60000 65536"/>
                <a:gd name="T7" fmla="*/ 0 60000 65536"/>
                <a:gd name="T8" fmla="*/ 0 60000 65536"/>
              </a:gdLst>
              <a:ahLst/>
              <a:cxnLst>
                <a:cxn ang="T6">
                  <a:pos x="T0" y="T1"/>
                </a:cxn>
                <a:cxn ang="T7">
                  <a:pos x="T2" y="T3"/>
                </a:cxn>
                <a:cxn ang="T8">
                  <a:pos x="T4" y="T5"/>
                </a:cxn>
              </a:cxnLst>
              <a:rect l="0" t="0" r="r" b="b"/>
              <a:pathLst>
                <a:path w="22254" h="43200" fill="none" extrusionOk="0">
                  <a:moveTo>
                    <a:pt x="653" y="0"/>
                  </a:moveTo>
                  <a:cubicBezTo>
                    <a:pt x="12583" y="0"/>
                    <a:pt x="22254" y="9670"/>
                    <a:pt x="22254" y="21600"/>
                  </a:cubicBezTo>
                  <a:cubicBezTo>
                    <a:pt x="22254" y="33529"/>
                    <a:pt x="12583" y="43200"/>
                    <a:pt x="654" y="43200"/>
                  </a:cubicBezTo>
                  <a:cubicBezTo>
                    <a:pt x="435" y="43200"/>
                    <a:pt x="217" y="43196"/>
                    <a:pt x="-1" y="43190"/>
                  </a:cubicBezTo>
                </a:path>
                <a:path w="22254" h="43200" stroke="0" extrusionOk="0">
                  <a:moveTo>
                    <a:pt x="653" y="0"/>
                  </a:moveTo>
                  <a:cubicBezTo>
                    <a:pt x="12583" y="0"/>
                    <a:pt x="22254" y="9670"/>
                    <a:pt x="22254" y="21600"/>
                  </a:cubicBezTo>
                  <a:cubicBezTo>
                    <a:pt x="22254" y="33529"/>
                    <a:pt x="12583" y="43200"/>
                    <a:pt x="654" y="43200"/>
                  </a:cubicBezTo>
                  <a:cubicBezTo>
                    <a:pt x="435" y="43200"/>
                    <a:pt x="217" y="43196"/>
                    <a:pt x="-1" y="43190"/>
                  </a:cubicBezTo>
                  <a:lnTo>
                    <a:pt x="654" y="21600"/>
                  </a:lnTo>
                  <a:lnTo>
                    <a:pt x="653" y="0"/>
                  </a:lnTo>
                  <a:close/>
                </a:path>
              </a:pathLst>
            </a:custGeom>
            <a:noFill/>
            <a:ln w="28575">
              <a:solidFill>
                <a:schemeClr val="accent2"/>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61" name="Arc 116"/>
            <p:cNvSpPr>
              <a:spLocks/>
            </p:cNvSpPr>
            <p:nvPr/>
          </p:nvSpPr>
          <p:spPr bwMode="auto">
            <a:xfrm rot="10800000">
              <a:off x="4503" y="384"/>
              <a:ext cx="297" cy="96"/>
            </a:xfrm>
            <a:custGeom>
              <a:avLst/>
              <a:gdLst>
                <a:gd name="T0" fmla="*/ 0 w 22254"/>
                <a:gd name="T1" fmla="*/ 0 h 43200"/>
                <a:gd name="T2" fmla="*/ 0 w 22254"/>
                <a:gd name="T3" fmla="*/ 0 h 43200"/>
                <a:gd name="T4" fmla="*/ 0 w 22254"/>
                <a:gd name="T5" fmla="*/ 0 h 43200"/>
                <a:gd name="T6" fmla="*/ 0 60000 65536"/>
                <a:gd name="T7" fmla="*/ 0 60000 65536"/>
                <a:gd name="T8" fmla="*/ 0 60000 65536"/>
              </a:gdLst>
              <a:ahLst/>
              <a:cxnLst>
                <a:cxn ang="T6">
                  <a:pos x="T0" y="T1"/>
                </a:cxn>
                <a:cxn ang="T7">
                  <a:pos x="T2" y="T3"/>
                </a:cxn>
                <a:cxn ang="T8">
                  <a:pos x="T4" y="T5"/>
                </a:cxn>
              </a:cxnLst>
              <a:rect l="0" t="0" r="r" b="b"/>
              <a:pathLst>
                <a:path w="22254" h="43200" fill="none" extrusionOk="0">
                  <a:moveTo>
                    <a:pt x="653" y="0"/>
                  </a:moveTo>
                  <a:cubicBezTo>
                    <a:pt x="12583" y="0"/>
                    <a:pt x="22254" y="9670"/>
                    <a:pt x="22254" y="21600"/>
                  </a:cubicBezTo>
                  <a:cubicBezTo>
                    <a:pt x="22254" y="33529"/>
                    <a:pt x="12583" y="43200"/>
                    <a:pt x="654" y="43200"/>
                  </a:cubicBezTo>
                  <a:cubicBezTo>
                    <a:pt x="435" y="43200"/>
                    <a:pt x="217" y="43196"/>
                    <a:pt x="-1" y="43190"/>
                  </a:cubicBezTo>
                </a:path>
                <a:path w="22254" h="43200" stroke="0" extrusionOk="0">
                  <a:moveTo>
                    <a:pt x="653" y="0"/>
                  </a:moveTo>
                  <a:cubicBezTo>
                    <a:pt x="12583" y="0"/>
                    <a:pt x="22254" y="9670"/>
                    <a:pt x="22254" y="21600"/>
                  </a:cubicBezTo>
                  <a:cubicBezTo>
                    <a:pt x="22254" y="33529"/>
                    <a:pt x="12583" y="43200"/>
                    <a:pt x="654" y="43200"/>
                  </a:cubicBezTo>
                  <a:cubicBezTo>
                    <a:pt x="435" y="43200"/>
                    <a:pt x="217" y="43196"/>
                    <a:pt x="-1" y="43190"/>
                  </a:cubicBezTo>
                  <a:lnTo>
                    <a:pt x="654" y="21600"/>
                  </a:lnTo>
                  <a:lnTo>
                    <a:pt x="653" y="0"/>
                  </a:lnTo>
                  <a:close/>
                </a:path>
              </a:pathLst>
            </a:custGeom>
            <a:noFill/>
            <a:ln w="28575">
              <a:solidFill>
                <a:schemeClr val="accent2"/>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6084" name="Group 132"/>
          <p:cNvGrpSpPr>
            <a:grpSpLocks/>
          </p:cNvGrpSpPr>
          <p:nvPr/>
        </p:nvGrpSpPr>
        <p:grpSpPr bwMode="auto">
          <a:xfrm>
            <a:off x="7162800" y="3048000"/>
            <a:ext cx="930275" cy="152400"/>
            <a:chOff x="4512" y="1776"/>
            <a:chExt cx="586" cy="96"/>
          </a:xfrm>
        </p:grpSpPr>
        <p:sp>
          <p:nvSpPr>
            <p:cNvPr id="52258" name="Arc 117"/>
            <p:cNvSpPr>
              <a:spLocks/>
            </p:cNvSpPr>
            <p:nvPr/>
          </p:nvSpPr>
          <p:spPr bwMode="auto">
            <a:xfrm>
              <a:off x="4801" y="1776"/>
              <a:ext cx="297" cy="96"/>
            </a:xfrm>
            <a:custGeom>
              <a:avLst/>
              <a:gdLst>
                <a:gd name="T0" fmla="*/ 0 w 22254"/>
                <a:gd name="T1" fmla="*/ 0 h 43200"/>
                <a:gd name="T2" fmla="*/ 0 w 22254"/>
                <a:gd name="T3" fmla="*/ 0 h 43200"/>
                <a:gd name="T4" fmla="*/ 0 w 22254"/>
                <a:gd name="T5" fmla="*/ 0 h 43200"/>
                <a:gd name="T6" fmla="*/ 0 60000 65536"/>
                <a:gd name="T7" fmla="*/ 0 60000 65536"/>
                <a:gd name="T8" fmla="*/ 0 60000 65536"/>
              </a:gdLst>
              <a:ahLst/>
              <a:cxnLst>
                <a:cxn ang="T6">
                  <a:pos x="T0" y="T1"/>
                </a:cxn>
                <a:cxn ang="T7">
                  <a:pos x="T2" y="T3"/>
                </a:cxn>
                <a:cxn ang="T8">
                  <a:pos x="T4" y="T5"/>
                </a:cxn>
              </a:cxnLst>
              <a:rect l="0" t="0" r="r" b="b"/>
              <a:pathLst>
                <a:path w="22254" h="43200" fill="none" extrusionOk="0">
                  <a:moveTo>
                    <a:pt x="653" y="0"/>
                  </a:moveTo>
                  <a:cubicBezTo>
                    <a:pt x="12583" y="0"/>
                    <a:pt x="22254" y="9670"/>
                    <a:pt x="22254" y="21600"/>
                  </a:cubicBezTo>
                  <a:cubicBezTo>
                    <a:pt x="22254" y="33529"/>
                    <a:pt x="12583" y="43200"/>
                    <a:pt x="654" y="43200"/>
                  </a:cubicBezTo>
                  <a:cubicBezTo>
                    <a:pt x="435" y="43200"/>
                    <a:pt x="217" y="43196"/>
                    <a:pt x="-1" y="43190"/>
                  </a:cubicBezTo>
                </a:path>
                <a:path w="22254" h="43200" stroke="0" extrusionOk="0">
                  <a:moveTo>
                    <a:pt x="653" y="0"/>
                  </a:moveTo>
                  <a:cubicBezTo>
                    <a:pt x="12583" y="0"/>
                    <a:pt x="22254" y="9670"/>
                    <a:pt x="22254" y="21600"/>
                  </a:cubicBezTo>
                  <a:cubicBezTo>
                    <a:pt x="22254" y="33529"/>
                    <a:pt x="12583" y="43200"/>
                    <a:pt x="654" y="43200"/>
                  </a:cubicBezTo>
                  <a:cubicBezTo>
                    <a:pt x="435" y="43200"/>
                    <a:pt x="217" y="43196"/>
                    <a:pt x="-1" y="43190"/>
                  </a:cubicBezTo>
                  <a:lnTo>
                    <a:pt x="654" y="21600"/>
                  </a:lnTo>
                  <a:lnTo>
                    <a:pt x="653" y="0"/>
                  </a:lnTo>
                  <a:close/>
                </a:path>
              </a:pathLst>
            </a:custGeom>
            <a:noFill/>
            <a:ln w="28575">
              <a:solidFill>
                <a:schemeClr val="accent2"/>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9" name="Arc 118"/>
            <p:cNvSpPr>
              <a:spLocks/>
            </p:cNvSpPr>
            <p:nvPr/>
          </p:nvSpPr>
          <p:spPr bwMode="auto">
            <a:xfrm rot="10800000">
              <a:off x="4512" y="1776"/>
              <a:ext cx="297" cy="96"/>
            </a:xfrm>
            <a:custGeom>
              <a:avLst/>
              <a:gdLst>
                <a:gd name="T0" fmla="*/ 0 w 22254"/>
                <a:gd name="T1" fmla="*/ 0 h 43200"/>
                <a:gd name="T2" fmla="*/ 0 w 22254"/>
                <a:gd name="T3" fmla="*/ 0 h 43200"/>
                <a:gd name="T4" fmla="*/ 0 w 22254"/>
                <a:gd name="T5" fmla="*/ 0 h 43200"/>
                <a:gd name="T6" fmla="*/ 0 60000 65536"/>
                <a:gd name="T7" fmla="*/ 0 60000 65536"/>
                <a:gd name="T8" fmla="*/ 0 60000 65536"/>
              </a:gdLst>
              <a:ahLst/>
              <a:cxnLst>
                <a:cxn ang="T6">
                  <a:pos x="T0" y="T1"/>
                </a:cxn>
                <a:cxn ang="T7">
                  <a:pos x="T2" y="T3"/>
                </a:cxn>
                <a:cxn ang="T8">
                  <a:pos x="T4" y="T5"/>
                </a:cxn>
              </a:cxnLst>
              <a:rect l="0" t="0" r="r" b="b"/>
              <a:pathLst>
                <a:path w="22254" h="43200" fill="none" extrusionOk="0">
                  <a:moveTo>
                    <a:pt x="653" y="0"/>
                  </a:moveTo>
                  <a:cubicBezTo>
                    <a:pt x="12583" y="0"/>
                    <a:pt x="22254" y="9670"/>
                    <a:pt x="22254" y="21600"/>
                  </a:cubicBezTo>
                  <a:cubicBezTo>
                    <a:pt x="22254" y="33529"/>
                    <a:pt x="12583" y="43200"/>
                    <a:pt x="654" y="43200"/>
                  </a:cubicBezTo>
                  <a:cubicBezTo>
                    <a:pt x="435" y="43200"/>
                    <a:pt x="217" y="43196"/>
                    <a:pt x="-1" y="43190"/>
                  </a:cubicBezTo>
                </a:path>
                <a:path w="22254" h="43200" stroke="0" extrusionOk="0">
                  <a:moveTo>
                    <a:pt x="653" y="0"/>
                  </a:moveTo>
                  <a:cubicBezTo>
                    <a:pt x="12583" y="0"/>
                    <a:pt x="22254" y="9670"/>
                    <a:pt x="22254" y="21600"/>
                  </a:cubicBezTo>
                  <a:cubicBezTo>
                    <a:pt x="22254" y="33529"/>
                    <a:pt x="12583" y="43200"/>
                    <a:pt x="654" y="43200"/>
                  </a:cubicBezTo>
                  <a:cubicBezTo>
                    <a:pt x="435" y="43200"/>
                    <a:pt x="217" y="43196"/>
                    <a:pt x="-1" y="43190"/>
                  </a:cubicBezTo>
                  <a:lnTo>
                    <a:pt x="654" y="21600"/>
                  </a:lnTo>
                  <a:lnTo>
                    <a:pt x="653" y="0"/>
                  </a:lnTo>
                  <a:close/>
                </a:path>
              </a:pathLst>
            </a:custGeom>
            <a:noFill/>
            <a:ln w="28575">
              <a:solidFill>
                <a:schemeClr val="accent2"/>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6081" name="Group 129"/>
          <p:cNvGrpSpPr>
            <a:grpSpLocks/>
          </p:cNvGrpSpPr>
          <p:nvPr/>
        </p:nvGrpSpPr>
        <p:grpSpPr bwMode="auto">
          <a:xfrm>
            <a:off x="6715125" y="304800"/>
            <a:ext cx="1666875" cy="762000"/>
            <a:chOff x="4230" y="192"/>
            <a:chExt cx="1050" cy="480"/>
          </a:xfrm>
        </p:grpSpPr>
        <p:sp>
          <p:nvSpPr>
            <p:cNvPr id="52256" name="Arc 125"/>
            <p:cNvSpPr>
              <a:spLocks/>
            </p:cNvSpPr>
            <p:nvPr/>
          </p:nvSpPr>
          <p:spPr bwMode="auto">
            <a:xfrm>
              <a:off x="4230" y="192"/>
              <a:ext cx="427" cy="480"/>
            </a:xfrm>
            <a:custGeom>
              <a:avLst/>
              <a:gdLst>
                <a:gd name="T0" fmla="*/ 0 w 42886"/>
                <a:gd name="T1" fmla="*/ 0 h 43200"/>
                <a:gd name="T2" fmla="*/ 0 w 42886"/>
                <a:gd name="T3" fmla="*/ 0 h 43200"/>
                <a:gd name="T4" fmla="*/ 0 w 42886"/>
                <a:gd name="T5" fmla="*/ 0 h 43200"/>
                <a:gd name="T6" fmla="*/ 0 60000 65536"/>
                <a:gd name="T7" fmla="*/ 0 60000 65536"/>
                <a:gd name="T8" fmla="*/ 0 60000 65536"/>
              </a:gdLst>
              <a:ahLst/>
              <a:cxnLst>
                <a:cxn ang="T6">
                  <a:pos x="T0" y="T1"/>
                </a:cxn>
                <a:cxn ang="T7">
                  <a:pos x="T2" y="T3"/>
                </a:cxn>
                <a:cxn ang="T8">
                  <a:pos x="T4" y="T5"/>
                </a:cxn>
              </a:cxnLst>
              <a:rect l="0" t="0" r="r" b="b"/>
              <a:pathLst>
                <a:path w="42886" h="43200" fill="none"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478" y="43200"/>
                    <a:pt x="6278" y="38986"/>
                    <a:pt x="2453" y="32179"/>
                  </a:cubicBezTo>
                </a:path>
                <a:path w="42886" h="43200" stroke="0"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478" y="43200"/>
                    <a:pt x="6278" y="38986"/>
                    <a:pt x="2453" y="32179"/>
                  </a:cubicBezTo>
                  <a:lnTo>
                    <a:pt x="21286" y="21600"/>
                  </a:lnTo>
                  <a:lnTo>
                    <a:pt x="0" y="17930"/>
                  </a:lnTo>
                  <a:close/>
                </a:path>
              </a:pathLst>
            </a:custGeom>
            <a:noFill/>
            <a:ln w="28575">
              <a:solidFill>
                <a:srgbClr val="009900"/>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7" name="Arc 126"/>
            <p:cNvSpPr>
              <a:spLocks/>
            </p:cNvSpPr>
            <p:nvPr/>
          </p:nvSpPr>
          <p:spPr bwMode="auto">
            <a:xfrm flipH="1">
              <a:off x="4853" y="192"/>
              <a:ext cx="427" cy="480"/>
            </a:xfrm>
            <a:custGeom>
              <a:avLst/>
              <a:gdLst>
                <a:gd name="T0" fmla="*/ 0 w 42886"/>
                <a:gd name="T1" fmla="*/ 0 h 43200"/>
                <a:gd name="T2" fmla="*/ 0 w 42886"/>
                <a:gd name="T3" fmla="*/ 0 h 43200"/>
                <a:gd name="T4" fmla="*/ 0 w 42886"/>
                <a:gd name="T5" fmla="*/ 0 h 43200"/>
                <a:gd name="T6" fmla="*/ 0 60000 65536"/>
                <a:gd name="T7" fmla="*/ 0 60000 65536"/>
                <a:gd name="T8" fmla="*/ 0 60000 65536"/>
              </a:gdLst>
              <a:ahLst/>
              <a:cxnLst>
                <a:cxn ang="T6">
                  <a:pos x="T0" y="T1"/>
                </a:cxn>
                <a:cxn ang="T7">
                  <a:pos x="T2" y="T3"/>
                </a:cxn>
                <a:cxn ang="T8">
                  <a:pos x="T4" y="T5"/>
                </a:cxn>
              </a:cxnLst>
              <a:rect l="0" t="0" r="r" b="b"/>
              <a:pathLst>
                <a:path w="42886" h="43200" fill="none"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212" y="43200"/>
                    <a:pt x="5812" y="38697"/>
                    <a:pt x="2102" y="31526"/>
                  </a:cubicBezTo>
                </a:path>
                <a:path w="42886" h="43200" stroke="0"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212" y="43200"/>
                    <a:pt x="5812" y="38697"/>
                    <a:pt x="2102" y="31526"/>
                  </a:cubicBezTo>
                  <a:lnTo>
                    <a:pt x="21286" y="21600"/>
                  </a:lnTo>
                  <a:lnTo>
                    <a:pt x="0" y="17930"/>
                  </a:lnTo>
                  <a:close/>
                </a:path>
              </a:pathLst>
            </a:custGeom>
            <a:noFill/>
            <a:ln w="28575">
              <a:solidFill>
                <a:srgbClr val="009900"/>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6085" name="Group 133"/>
          <p:cNvGrpSpPr>
            <a:grpSpLocks/>
          </p:cNvGrpSpPr>
          <p:nvPr/>
        </p:nvGrpSpPr>
        <p:grpSpPr bwMode="auto">
          <a:xfrm>
            <a:off x="6791325" y="2819400"/>
            <a:ext cx="1666875" cy="762000"/>
            <a:chOff x="4278" y="1632"/>
            <a:chExt cx="1050" cy="480"/>
          </a:xfrm>
        </p:grpSpPr>
        <p:sp>
          <p:nvSpPr>
            <p:cNvPr id="52254" name="Arc 127"/>
            <p:cNvSpPr>
              <a:spLocks/>
            </p:cNvSpPr>
            <p:nvPr/>
          </p:nvSpPr>
          <p:spPr bwMode="auto">
            <a:xfrm>
              <a:off x="4278" y="1632"/>
              <a:ext cx="427" cy="480"/>
            </a:xfrm>
            <a:custGeom>
              <a:avLst/>
              <a:gdLst>
                <a:gd name="T0" fmla="*/ 0 w 42886"/>
                <a:gd name="T1" fmla="*/ 0 h 43200"/>
                <a:gd name="T2" fmla="*/ 0 w 42886"/>
                <a:gd name="T3" fmla="*/ 0 h 43200"/>
                <a:gd name="T4" fmla="*/ 0 w 42886"/>
                <a:gd name="T5" fmla="*/ 0 h 43200"/>
                <a:gd name="T6" fmla="*/ 0 60000 65536"/>
                <a:gd name="T7" fmla="*/ 0 60000 65536"/>
                <a:gd name="T8" fmla="*/ 0 60000 65536"/>
              </a:gdLst>
              <a:ahLst/>
              <a:cxnLst>
                <a:cxn ang="T6">
                  <a:pos x="T0" y="T1"/>
                </a:cxn>
                <a:cxn ang="T7">
                  <a:pos x="T2" y="T3"/>
                </a:cxn>
                <a:cxn ang="T8">
                  <a:pos x="T4" y="T5"/>
                </a:cxn>
              </a:cxnLst>
              <a:rect l="0" t="0" r="r" b="b"/>
              <a:pathLst>
                <a:path w="42886" h="43200" fill="none"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478" y="43200"/>
                    <a:pt x="6278" y="38986"/>
                    <a:pt x="2453" y="32179"/>
                  </a:cubicBezTo>
                </a:path>
                <a:path w="42886" h="43200" stroke="0"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478" y="43200"/>
                    <a:pt x="6278" y="38986"/>
                    <a:pt x="2453" y="32179"/>
                  </a:cubicBezTo>
                  <a:lnTo>
                    <a:pt x="21286" y="21600"/>
                  </a:lnTo>
                  <a:lnTo>
                    <a:pt x="0" y="17930"/>
                  </a:lnTo>
                  <a:close/>
                </a:path>
              </a:pathLst>
            </a:custGeom>
            <a:noFill/>
            <a:ln w="28575">
              <a:solidFill>
                <a:srgbClr val="009900"/>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5" name="Arc 128"/>
            <p:cNvSpPr>
              <a:spLocks/>
            </p:cNvSpPr>
            <p:nvPr/>
          </p:nvSpPr>
          <p:spPr bwMode="auto">
            <a:xfrm flipH="1">
              <a:off x="4901" y="1632"/>
              <a:ext cx="427" cy="480"/>
            </a:xfrm>
            <a:custGeom>
              <a:avLst/>
              <a:gdLst>
                <a:gd name="T0" fmla="*/ 0 w 42886"/>
                <a:gd name="T1" fmla="*/ 0 h 43200"/>
                <a:gd name="T2" fmla="*/ 0 w 42886"/>
                <a:gd name="T3" fmla="*/ 0 h 43200"/>
                <a:gd name="T4" fmla="*/ 0 w 42886"/>
                <a:gd name="T5" fmla="*/ 0 h 43200"/>
                <a:gd name="T6" fmla="*/ 0 60000 65536"/>
                <a:gd name="T7" fmla="*/ 0 60000 65536"/>
                <a:gd name="T8" fmla="*/ 0 60000 65536"/>
              </a:gdLst>
              <a:ahLst/>
              <a:cxnLst>
                <a:cxn ang="T6">
                  <a:pos x="T0" y="T1"/>
                </a:cxn>
                <a:cxn ang="T7">
                  <a:pos x="T2" y="T3"/>
                </a:cxn>
                <a:cxn ang="T8">
                  <a:pos x="T4" y="T5"/>
                </a:cxn>
              </a:cxnLst>
              <a:rect l="0" t="0" r="r" b="b"/>
              <a:pathLst>
                <a:path w="42886" h="43200" fill="none"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212" y="43200"/>
                    <a:pt x="5812" y="38697"/>
                    <a:pt x="2102" y="31526"/>
                  </a:cubicBezTo>
                </a:path>
                <a:path w="42886" h="43200" stroke="0" extrusionOk="0">
                  <a:moveTo>
                    <a:pt x="0" y="17930"/>
                  </a:moveTo>
                  <a:cubicBezTo>
                    <a:pt x="1786" y="7569"/>
                    <a:pt x="10772" y="-1"/>
                    <a:pt x="21286" y="0"/>
                  </a:cubicBezTo>
                  <a:cubicBezTo>
                    <a:pt x="33215" y="0"/>
                    <a:pt x="42886" y="9670"/>
                    <a:pt x="42886" y="21600"/>
                  </a:cubicBezTo>
                  <a:cubicBezTo>
                    <a:pt x="42886" y="33529"/>
                    <a:pt x="33215" y="43200"/>
                    <a:pt x="21286" y="43200"/>
                  </a:cubicBezTo>
                  <a:cubicBezTo>
                    <a:pt x="13212" y="43200"/>
                    <a:pt x="5812" y="38697"/>
                    <a:pt x="2102" y="31526"/>
                  </a:cubicBezTo>
                  <a:lnTo>
                    <a:pt x="21286" y="21600"/>
                  </a:lnTo>
                  <a:lnTo>
                    <a:pt x="0" y="17930"/>
                  </a:lnTo>
                  <a:close/>
                </a:path>
              </a:pathLst>
            </a:custGeom>
            <a:noFill/>
            <a:ln w="28575">
              <a:solidFill>
                <a:srgbClr val="009900"/>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6083" name="Text Box 131"/>
          <p:cNvSpPr txBox="1">
            <a:spLocks noChangeArrowheads="1"/>
          </p:cNvSpPr>
          <p:nvPr/>
        </p:nvSpPr>
        <p:spPr bwMode="auto">
          <a:xfrm>
            <a:off x="0" y="5181600"/>
            <a:ext cx="678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Current is only caused by motion of magnet</a:t>
            </a:r>
          </a:p>
          <a:p>
            <a:pPr lvl="1" eaLnBrk="1" hangingPunct="1">
              <a:buFontTx/>
              <a:buChar char="•"/>
            </a:pPr>
            <a:r>
              <a:rPr lang="en-US" sz="2400">
                <a:solidFill>
                  <a:srgbClr val="FF0000"/>
                </a:solidFill>
              </a:rPr>
              <a:t>If motion stops, resistance stops current</a:t>
            </a:r>
          </a:p>
          <a:p>
            <a:pPr eaLnBrk="1" hangingPunct="1">
              <a:buFontTx/>
              <a:buChar char="•"/>
            </a:pPr>
            <a:r>
              <a:rPr lang="en-US" sz="2400">
                <a:solidFill>
                  <a:srgbClr val="FF0000"/>
                </a:solidFill>
              </a:rPr>
              <a:t>If motion is small, opposition will be small</a:t>
            </a:r>
          </a:p>
          <a:p>
            <a:pPr eaLnBrk="1" hangingPunct="1">
              <a:buFontTx/>
              <a:buChar char="•"/>
            </a:pPr>
            <a:r>
              <a:rPr lang="en-US" sz="2400">
                <a:solidFill>
                  <a:srgbClr val="FF0000"/>
                </a:solidFill>
              </a:rPr>
              <a:t>It doesn’t stop, it goes slowly</a:t>
            </a:r>
          </a:p>
        </p:txBody>
      </p:sp>
      <p:grpSp>
        <p:nvGrpSpPr>
          <p:cNvPr id="766088" name="Group 136"/>
          <p:cNvGrpSpPr>
            <a:grpSpLocks/>
          </p:cNvGrpSpPr>
          <p:nvPr/>
        </p:nvGrpSpPr>
        <p:grpSpPr bwMode="auto">
          <a:xfrm>
            <a:off x="6781800" y="76200"/>
            <a:ext cx="1744663" cy="2667000"/>
            <a:chOff x="4272" y="48"/>
            <a:chExt cx="1099" cy="1680"/>
          </a:xfrm>
        </p:grpSpPr>
        <p:grpSp>
          <p:nvGrpSpPr>
            <p:cNvPr id="52244" name="Group 113"/>
            <p:cNvGrpSpPr>
              <a:grpSpLocks/>
            </p:cNvGrpSpPr>
            <p:nvPr/>
          </p:nvGrpSpPr>
          <p:grpSpPr bwMode="auto">
            <a:xfrm>
              <a:off x="4272" y="48"/>
              <a:ext cx="1099" cy="1680"/>
              <a:chOff x="4272" y="576"/>
              <a:chExt cx="1099" cy="1680"/>
            </a:xfrm>
          </p:grpSpPr>
          <p:sp>
            <p:nvSpPr>
              <p:cNvPr id="52247" name="Line 107"/>
              <p:cNvSpPr>
                <a:spLocks noChangeShapeType="1"/>
              </p:cNvSpPr>
              <p:nvPr/>
            </p:nvSpPr>
            <p:spPr bwMode="auto">
              <a:xfrm>
                <a:off x="4800" y="1680"/>
                <a:ext cx="0" cy="57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8" name="Arc 108"/>
              <p:cNvSpPr>
                <a:spLocks/>
              </p:cNvSpPr>
              <p:nvPr/>
            </p:nvSpPr>
            <p:spPr bwMode="auto">
              <a:xfrm flipV="1">
                <a:off x="4944" y="1680"/>
                <a:ext cx="427" cy="240"/>
              </a:xfrm>
              <a:custGeom>
                <a:avLst/>
                <a:gdLst>
                  <a:gd name="T0" fmla="*/ 0 w 42886"/>
                  <a:gd name="T1" fmla="*/ 0 h 21600"/>
                  <a:gd name="T2" fmla="*/ 0 w 42886"/>
                  <a:gd name="T3" fmla="*/ 0 h 21600"/>
                  <a:gd name="T4" fmla="*/ 0 w 42886"/>
                  <a:gd name="T5" fmla="*/ 0 h 21600"/>
                  <a:gd name="T6" fmla="*/ 0 60000 65536"/>
                  <a:gd name="T7" fmla="*/ 0 60000 65536"/>
                  <a:gd name="T8" fmla="*/ 0 60000 65536"/>
                </a:gdLst>
                <a:ahLst/>
                <a:cxnLst>
                  <a:cxn ang="T6">
                    <a:pos x="T0" y="T1"/>
                  </a:cxn>
                  <a:cxn ang="T7">
                    <a:pos x="T2" y="T3"/>
                  </a:cxn>
                  <a:cxn ang="T8">
                    <a:pos x="T4" y="T5"/>
                  </a:cxn>
                </a:cxnLst>
                <a:rect l="0" t="0" r="r" b="b"/>
                <a:pathLst>
                  <a:path w="42886" h="21600" fill="none" extrusionOk="0">
                    <a:moveTo>
                      <a:pt x="0" y="17930"/>
                    </a:moveTo>
                    <a:cubicBezTo>
                      <a:pt x="1786" y="7569"/>
                      <a:pt x="10772" y="-1"/>
                      <a:pt x="21286" y="0"/>
                    </a:cubicBezTo>
                    <a:cubicBezTo>
                      <a:pt x="33215" y="0"/>
                      <a:pt x="42886" y="9670"/>
                      <a:pt x="42886" y="21600"/>
                    </a:cubicBezTo>
                  </a:path>
                  <a:path w="42886" h="21600" stroke="0" extrusionOk="0">
                    <a:moveTo>
                      <a:pt x="0" y="17930"/>
                    </a:moveTo>
                    <a:cubicBezTo>
                      <a:pt x="1786" y="7569"/>
                      <a:pt x="10772" y="-1"/>
                      <a:pt x="21286" y="0"/>
                    </a:cubicBezTo>
                    <a:cubicBezTo>
                      <a:pt x="33215" y="0"/>
                      <a:pt x="42886" y="9670"/>
                      <a:pt x="42886" y="21600"/>
                    </a:cubicBezTo>
                    <a:lnTo>
                      <a:pt x="21286" y="21600"/>
                    </a:lnTo>
                    <a:lnTo>
                      <a:pt x="0" y="1793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49" name="Arc 109"/>
              <p:cNvSpPr>
                <a:spLocks/>
              </p:cNvSpPr>
              <p:nvPr/>
            </p:nvSpPr>
            <p:spPr bwMode="auto">
              <a:xfrm flipH="1" flipV="1">
                <a:off x="4272" y="1680"/>
                <a:ext cx="427" cy="240"/>
              </a:xfrm>
              <a:custGeom>
                <a:avLst/>
                <a:gdLst>
                  <a:gd name="T0" fmla="*/ 0 w 42886"/>
                  <a:gd name="T1" fmla="*/ 0 h 21600"/>
                  <a:gd name="T2" fmla="*/ 0 w 42886"/>
                  <a:gd name="T3" fmla="*/ 0 h 21600"/>
                  <a:gd name="T4" fmla="*/ 0 w 42886"/>
                  <a:gd name="T5" fmla="*/ 0 h 21600"/>
                  <a:gd name="T6" fmla="*/ 0 60000 65536"/>
                  <a:gd name="T7" fmla="*/ 0 60000 65536"/>
                  <a:gd name="T8" fmla="*/ 0 60000 65536"/>
                </a:gdLst>
                <a:ahLst/>
                <a:cxnLst>
                  <a:cxn ang="T6">
                    <a:pos x="T0" y="T1"/>
                  </a:cxn>
                  <a:cxn ang="T7">
                    <a:pos x="T2" y="T3"/>
                  </a:cxn>
                  <a:cxn ang="T8">
                    <a:pos x="T4" y="T5"/>
                  </a:cxn>
                </a:cxnLst>
                <a:rect l="0" t="0" r="r" b="b"/>
                <a:pathLst>
                  <a:path w="42886" h="21600" fill="none" extrusionOk="0">
                    <a:moveTo>
                      <a:pt x="0" y="17930"/>
                    </a:moveTo>
                    <a:cubicBezTo>
                      <a:pt x="1786" y="7569"/>
                      <a:pt x="10772" y="-1"/>
                      <a:pt x="21286" y="0"/>
                    </a:cubicBezTo>
                    <a:cubicBezTo>
                      <a:pt x="33215" y="0"/>
                      <a:pt x="42886" y="9670"/>
                      <a:pt x="42886" y="21600"/>
                    </a:cubicBezTo>
                  </a:path>
                  <a:path w="42886" h="21600" stroke="0" extrusionOk="0">
                    <a:moveTo>
                      <a:pt x="0" y="17930"/>
                    </a:moveTo>
                    <a:cubicBezTo>
                      <a:pt x="1786" y="7569"/>
                      <a:pt x="10772" y="-1"/>
                      <a:pt x="21286" y="0"/>
                    </a:cubicBezTo>
                    <a:cubicBezTo>
                      <a:pt x="33215" y="0"/>
                      <a:pt x="42886" y="9670"/>
                      <a:pt x="42886" y="21600"/>
                    </a:cubicBezTo>
                    <a:lnTo>
                      <a:pt x="21286" y="21600"/>
                    </a:lnTo>
                    <a:lnTo>
                      <a:pt x="0" y="1793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6054" name="AutoShape 102"/>
              <p:cNvSpPr>
                <a:spLocks noChangeArrowheads="1"/>
              </p:cNvSpPr>
              <p:nvPr/>
            </p:nvSpPr>
            <p:spPr bwMode="auto">
              <a:xfrm>
                <a:off x="4560" y="1056"/>
                <a:ext cx="480" cy="720"/>
              </a:xfrm>
              <a:prstGeom prst="can">
                <a:avLst>
                  <a:gd name="adj" fmla="val 20833"/>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2251" name="Line 103"/>
              <p:cNvSpPr>
                <a:spLocks noChangeShapeType="1"/>
              </p:cNvSpPr>
              <p:nvPr/>
            </p:nvSpPr>
            <p:spPr bwMode="auto">
              <a:xfrm>
                <a:off x="4800" y="576"/>
                <a:ext cx="0" cy="57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2" name="Arc 104"/>
              <p:cNvSpPr>
                <a:spLocks/>
              </p:cNvSpPr>
              <p:nvPr/>
            </p:nvSpPr>
            <p:spPr bwMode="auto">
              <a:xfrm>
                <a:off x="4272" y="912"/>
                <a:ext cx="427" cy="240"/>
              </a:xfrm>
              <a:custGeom>
                <a:avLst/>
                <a:gdLst>
                  <a:gd name="T0" fmla="*/ 0 w 42886"/>
                  <a:gd name="T1" fmla="*/ 0 h 21600"/>
                  <a:gd name="T2" fmla="*/ 0 w 42886"/>
                  <a:gd name="T3" fmla="*/ 0 h 21600"/>
                  <a:gd name="T4" fmla="*/ 0 w 42886"/>
                  <a:gd name="T5" fmla="*/ 0 h 21600"/>
                  <a:gd name="T6" fmla="*/ 0 60000 65536"/>
                  <a:gd name="T7" fmla="*/ 0 60000 65536"/>
                  <a:gd name="T8" fmla="*/ 0 60000 65536"/>
                </a:gdLst>
                <a:ahLst/>
                <a:cxnLst>
                  <a:cxn ang="T6">
                    <a:pos x="T0" y="T1"/>
                  </a:cxn>
                  <a:cxn ang="T7">
                    <a:pos x="T2" y="T3"/>
                  </a:cxn>
                  <a:cxn ang="T8">
                    <a:pos x="T4" y="T5"/>
                  </a:cxn>
                </a:cxnLst>
                <a:rect l="0" t="0" r="r" b="b"/>
                <a:pathLst>
                  <a:path w="42886" h="21600" fill="none" extrusionOk="0">
                    <a:moveTo>
                      <a:pt x="0" y="17930"/>
                    </a:moveTo>
                    <a:cubicBezTo>
                      <a:pt x="1786" y="7569"/>
                      <a:pt x="10772" y="-1"/>
                      <a:pt x="21286" y="0"/>
                    </a:cubicBezTo>
                    <a:cubicBezTo>
                      <a:pt x="33215" y="0"/>
                      <a:pt x="42886" y="9670"/>
                      <a:pt x="42886" y="21600"/>
                    </a:cubicBezTo>
                  </a:path>
                  <a:path w="42886" h="21600" stroke="0" extrusionOk="0">
                    <a:moveTo>
                      <a:pt x="0" y="17930"/>
                    </a:moveTo>
                    <a:cubicBezTo>
                      <a:pt x="1786" y="7569"/>
                      <a:pt x="10772" y="-1"/>
                      <a:pt x="21286" y="0"/>
                    </a:cubicBezTo>
                    <a:cubicBezTo>
                      <a:pt x="33215" y="0"/>
                      <a:pt x="42886" y="9670"/>
                      <a:pt x="42886" y="21600"/>
                    </a:cubicBezTo>
                    <a:lnTo>
                      <a:pt x="21286" y="21600"/>
                    </a:lnTo>
                    <a:lnTo>
                      <a:pt x="0" y="1793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53" name="Arc 105"/>
              <p:cNvSpPr>
                <a:spLocks/>
              </p:cNvSpPr>
              <p:nvPr/>
            </p:nvSpPr>
            <p:spPr bwMode="auto">
              <a:xfrm flipH="1">
                <a:off x="4896" y="912"/>
                <a:ext cx="427" cy="240"/>
              </a:xfrm>
              <a:custGeom>
                <a:avLst/>
                <a:gdLst>
                  <a:gd name="T0" fmla="*/ 0 w 42886"/>
                  <a:gd name="T1" fmla="*/ 0 h 21600"/>
                  <a:gd name="T2" fmla="*/ 0 w 42886"/>
                  <a:gd name="T3" fmla="*/ 0 h 21600"/>
                  <a:gd name="T4" fmla="*/ 0 w 42886"/>
                  <a:gd name="T5" fmla="*/ 0 h 21600"/>
                  <a:gd name="T6" fmla="*/ 0 60000 65536"/>
                  <a:gd name="T7" fmla="*/ 0 60000 65536"/>
                  <a:gd name="T8" fmla="*/ 0 60000 65536"/>
                </a:gdLst>
                <a:ahLst/>
                <a:cxnLst>
                  <a:cxn ang="T6">
                    <a:pos x="T0" y="T1"/>
                  </a:cxn>
                  <a:cxn ang="T7">
                    <a:pos x="T2" y="T3"/>
                  </a:cxn>
                  <a:cxn ang="T8">
                    <a:pos x="T4" y="T5"/>
                  </a:cxn>
                </a:cxnLst>
                <a:rect l="0" t="0" r="r" b="b"/>
                <a:pathLst>
                  <a:path w="42886" h="21600" fill="none" extrusionOk="0">
                    <a:moveTo>
                      <a:pt x="0" y="17930"/>
                    </a:moveTo>
                    <a:cubicBezTo>
                      <a:pt x="1786" y="7569"/>
                      <a:pt x="10772" y="-1"/>
                      <a:pt x="21286" y="0"/>
                    </a:cubicBezTo>
                    <a:cubicBezTo>
                      <a:pt x="33215" y="0"/>
                      <a:pt x="42886" y="9670"/>
                      <a:pt x="42886" y="21600"/>
                    </a:cubicBezTo>
                  </a:path>
                  <a:path w="42886" h="21600" stroke="0" extrusionOk="0">
                    <a:moveTo>
                      <a:pt x="0" y="17930"/>
                    </a:moveTo>
                    <a:cubicBezTo>
                      <a:pt x="1786" y="7569"/>
                      <a:pt x="10772" y="-1"/>
                      <a:pt x="21286" y="0"/>
                    </a:cubicBezTo>
                    <a:cubicBezTo>
                      <a:pt x="33215" y="0"/>
                      <a:pt x="42886" y="9670"/>
                      <a:pt x="42886" y="21600"/>
                    </a:cubicBezTo>
                    <a:lnTo>
                      <a:pt x="21286" y="21600"/>
                    </a:lnTo>
                    <a:lnTo>
                      <a:pt x="0" y="1793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5" name="Text Box 134"/>
            <p:cNvSpPr txBox="1">
              <a:spLocks noChangeArrowheads="1"/>
            </p:cNvSpPr>
            <p:nvPr/>
          </p:nvSpPr>
          <p:spPr bwMode="auto">
            <a:xfrm>
              <a:off x="4656" y="96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rgbClr val="FF0000"/>
                  </a:solidFill>
                </a:rPr>
                <a:t>N</a:t>
              </a:r>
            </a:p>
          </p:txBody>
        </p:sp>
        <p:sp>
          <p:nvSpPr>
            <p:cNvPr id="52246" name="Text Box 135"/>
            <p:cNvSpPr txBox="1">
              <a:spLocks noChangeArrowheads="1"/>
            </p:cNvSpPr>
            <p:nvPr/>
          </p:nvSpPr>
          <p:spPr bwMode="auto">
            <a:xfrm>
              <a:off x="4656" y="57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rgbClr val="FF0000"/>
                  </a:solidFill>
                </a:rPr>
                <a:t>S</a:t>
              </a:r>
            </a:p>
          </p:txBody>
        </p:sp>
      </p:grpSp>
      <p:grpSp>
        <p:nvGrpSpPr>
          <p:cNvPr id="766091" name="Group 139"/>
          <p:cNvGrpSpPr>
            <a:grpSpLocks/>
          </p:cNvGrpSpPr>
          <p:nvPr/>
        </p:nvGrpSpPr>
        <p:grpSpPr bwMode="auto">
          <a:xfrm>
            <a:off x="7467600" y="2895600"/>
            <a:ext cx="304800" cy="838200"/>
            <a:chOff x="4560" y="2736"/>
            <a:chExt cx="336" cy="528"/>
          </a:xfrm>
        </p:grpSpPr>
        <p:sp>
          <p:nvSpPr>
            <p:cNvPr id="52242" name="Text Box 137"/>
            <p:cNvSpPr txBox="1">
              <a:spLocks noChangeArrowheads="1"/>
            </p:cNvSpPr>
            <p:nvPr/>
          </p:nvSpPr>
          <p:spPr bwMode="auto">
            <a:xfrm>
              <a:off x="4560" y="3014"/>
              <a:ext cx="336"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000">
                  <a:solidFill>
                    <a:srgbClr val="9900CC"/>
                  </a:solidFill>
                </a:rPr>
                <a:t>S</a:t>
              </a:r>
            </a:p>
          </p:txBody>
        </p:sp>
        <p:sp>
          <p:nvSpPr>
            <p:cNvPr id="52243" name="Text Box 138"/>
            <p:cNvSpPr txBox="1">
              <a:spLocks noChangeArrowheads="1"/>
            </p:cNvSpPr>
            <p:nvPr/>
          </p:nvSpPr>
          <p:spPr bwMode="auto">
            <a:xfrm>
              <a:off x="4560" y="2736"/>
              <a:ext cx="336"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000">
                  <a:solidFill>
                    <a:srgbClr val="9900CC"/>
                  </a:solidFill>
                </a:rPr>
                <a:t>N</a:t>
              </a:r>
            </a:p>
          </p:txBody>
        </p:sp>
      </p:grpSp>
      <p:grpSp>
        <p:nvGrpSpPr>
          <p:cNvPr id="766095" name="Group 143"/>
          <p:cNvGrpSpPr>
            <a:grpSpLocks/>
          </p:cNvGrpSpPr>
          <p:nvPr/>
        </p:nvGrpSpPr>
        <p:grpSpPr bwMode="auto">
          <a:xfrm>
            <a:off x="7518400" y="304800"/>
            <a:ext cx="330200" cy="777875"/>
            <a:chOff x="4464" y="2880"/>
            <a:chExt cx="336" cy="490"/>
          </a:xfrm>
        </p:grpSpPr>
        <p:sp>
          <p:nvSpPr>
            <p:cNvPr id="52240" name="Text Box 141"/>
            <p:cNvSpPr txBox="1">
              <a:spLocks noChangeArrowheads="1"/>
            </p:cNvSpPr>
            <p:nvPr/>
          </p:nvSpPr>
          <p:spPr bwMode="auto">
            <a:xfrm>
              <a:off x="4464" y="2880"/>
              <a:ext cx="336"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000">
                  <a:solidFill>
                    <a:srgbClr val="9900CC"/>
                  </a:solidFill>
                </a:rPr>
                <a:t>S</a:t>
              </a:r>
            </a:p>
          </p:txBody>
        </p:sp>
        <p:sp>
          <p:nvSpPr>
            <p:cNvPr id="52241" name="Text Box 142"/>
            <p:cNvSpPr txBox="1">
              <a:spLocks noChangeArrowheads="1"/>
            </p:cNvSpPr>
            <p:nvPr/>
          </p:nvSpPr>
          <p:spPr bwMode="auto">
            <a:xfrm>
              <a:off x="4464" y="3120"/>
              <a:ext cx="336"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000">
                  <a:solidFill>
                    <a:srgbClr val="9900CC"/>
                  </a:solidFill>
                </a:rPr>
                <a:t>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anim calcmode="lin" valueType="num">
                                      <p:cBhvr additive="base">
                                        <p:cTn id="7" dur="500" fill="hold"/>
                                        <p:tgtEl>
                                          <p:spTgt spid="76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595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path" presetSubtype="0" accel="50000" decel="50000" fill="hold" nodeType="afterEffect">
                                  <p:stCondLst>
                                    <p:cond delay="0"/>
                                  </p:stCondLst>
                                  <p:childTnLst>
                                    <p:animMotion origin="layout" path="M 0.00052 0.00185 L 0.00052 0.14629 " pathEditMode="relative" rAng="0" ptsTypes="AA">
                                      <p:cBhvr>
                                        <p:cTn id="11" dur="2000" fill="hold"/>
                                        <p:tgtEl>
                                          <p:spTgt spid="766088"/>
                                        </p:tgtEl>
                                        <p:attrNameLst>
                                          <p:attrName>ppt_x</p:attrName>
                                          <p:attrName>ppt_y</p:attrName>
                                        </p:attrNameLst>
                                      </p:cBhvr>
                                      <p:rCtr x="0" y="7222"/>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65955">
                                            <p:txEl>
                                              <p:pRg st="1" end="1"/>
                                            </p:txEl>
                                          </p:spTgt>
                                        </p:tgtEl>
                                        <p:attrNameLst>
                                          <p:attrName>style.visibility</p:attrName>
                                        </p:attrNameLst>
                                      </p:cBhvr>
                                      <p:to>
                                        <p:strVal val="visible"/>
                                      </p:to>
                                    </p:set>
                                    <p:anim calcmode="lin" valueType="num">
                                      <p:cBhvr additive="base">
                                        <p:cTn id="16" dur="500" fill="hold"/>
                                        <p:tgtEl>
                                          <p:spTgt spid="76595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65955">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766082"/>
                                        </p:tgtEl>
                                        <p:attrNameLst>
                                          <p:attrName>style.visibility</p:attrName>
                                        </p:attrNameLst>
                                      </p:cBhvr>
                                      <p:to>
                                        <p:strVal val="visible"/>
                                      </p:to>
                                    </p:set>
                                    <p:animEffect transition="in" filter="dissolve">
                                      <p:cBhvr>
                                        <p:cTn id="21" dur="500"/>
                                        <p:tgtEl>
                                          <p:spTgt spid="766082"/>
                                        </p:tgtEl>
                                      </p:cBhvr>
                                    </p:animEffect>
                                  </p:childTnLst>
                                </p:cTn>
                              </p:par>
                            </p:childTnLst>
                          </p:cTn>
                        </p:par>
                        <p:par>
                          <p:cTn id="22" fill="hold" nodeType="afterGroup">
                            <p:stCondLst>
                              <p:cond delay="1000"/>
                            </p:stCondLst>
                            <p:childTnLst>
                              <p:par>
                                <p:cTn id="23" presetID="9" presetClass="entr" presetSubtype="0" fill="hold" nodeType="afterEffect">
                                  <p:stCondLst>
                                    <p:cond delay="0"/>
                                  </p:stCondLst>
                                  <p:childTnLst>
                                    <p:set>
                                      <p:cBhvr>
                                        <p:cTn id="24" dur="1" fill="hold">
                                          <p:stCondLst>
                                            <p:cond delay="0"/>
                                          </p:stCondLst>
                                        </p:cTn>
                                        <p:tgtEl>
                                          <p:spTgt spid="766081"/>
                                        </p:tgtEl>
                                        <p:attrNameLst>
                                          <p:attrName>style.visibility</p:attrName>
                                        </p:attrNameLst>
                                      </p:cBhvr>
                                      <p:to>
                                        <p:strVal val="visible"/>
                                      </p:to>
                                    </p:set>
                                    <p:animEffect transition="in" filter="dissolve">
                                      <p:cBhvr>
                                        <p:cTn id="25" dur="500"/>
                                        <p:tgtEl>
                                          <p:spTgt spid="7660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65955">
                                            <p:txEl>
                                              <p:pRg st="2" end="2"/>
                                            </p:txEl>
                                          </p:spTgt>
                                        </p:tgtEl>
                                        <p:attrNameLst>
                                          <p:attrName>style.visibility</p:attrName>
                                        </p:attrNameLst>
                                      </p:cBhvr>
                                      <p:to>
                                        <p:strVal val="visible"/>
                                      </p:to>
                                    </p:set>
                                    <p:anim calcmode="lin" valueType="num">
                                      <p:cBhvr additive="base">
                                        <p:cTn id="30" dur="500" fill="hold"/>
                                        <p:tgtEl>
                                          <p:spTgt spid="765955">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65955">
                                            <p:txEl>
                                              <p:pRg st="2" end="2"/>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766095"/>
                                        </p:tgtEl>
                                        <p:attrNameLst>
                                          <p:attrName>style.visibility</p:attrName>
                                        </p:attrNameLst>
                                      </p:cBhvr>
                                      <p:to>
                                        <p:strVal val="visible"/>
                                      </p:to>
                                    </p:set>
                                    <p:animEffect transition="in" filter="dissolve">
                                      <p:cBhvr>
                                        <p:cTn id="35" dur="500"/>
                                        <p:tgtEl>
                                          <p:spTgt spid="76609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65955">
                                            <p:txEl>
                                              <p:pRg st="3" end="3"/>
                                            </p:txEl>
                                          </p:spTgt>
                                        </p:tgtEl>
                                        <p:attrNameLst>
                                          <p:attrName>style.visibility</p:attrName>
                                        </p:attrNameLst>
                                      </p:cBhvr>
                                      <p:to>
                                        <p:strVal val="visible"/>
                                      </p:to>
                                    </p:set>
                                    <p:anim calcmode="lin" valueType="num">
                                      <p:cBhvr additive="base">
                                        <p:cTn id="40" dur="500" fill="hold"/>
                                        <p:tgtEl>
                                          <p:spTgt spid="765955">
                                            <p:txEl>
                                              <p:pRg st="3" end="3"/>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765955">
                                            <p:txEl>
                                              <p:pRg st="3" end="3"/>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00"/>
                            </p:stCondLst>
                            <p:childTnLst>
                              <p:par>
                                <p:cTn id="43" presetID="9" presetClass="entr" presetSubtype="0" fill="hold" nodeType="afterEffect">
                                  <p:stCondLst>
                                    <p:cond delay="0"/>
                                  </p:stCondLst>
                                  <p:childTnLst>
                                    <p:set>
                                      <p:cBhvr>
                                        <p:cTn id="44" dur="1" fill="hold">
                                          <p:stCondLst>
                                            <p:cond delay="0"/>
                                          </p:stCondLst>
                                        </p:cTn>
                                        <p:tgtEl>
                                          <p:spTgt spid="766084"/>
                                        </p:tgtEl>
                                        <p:attrNameLst>
                                          <p:attrName>style.visibility</p:attrName>
                                        </p:attrNameLst>
                                      </p:cBhvr>
                                      <p:to>
                                        <p:strVal val="visible"/>
                                      </p:to>
                                    </p:set>
                                    <p:animEffect transition="in" filter="dissolve">
                                      <p:cBhvr>
                                        <p:cTn id="45" dur="500"/>
                                        <p:tgtEl>
                                          <p:spTgt spid="766084"/>
                                        </p:tgtEl>
                                      </p:cBhvr>
                                    </p:animEffect>
                                  </p:childTnLst>
                                </p:cTn>
                              </p:par>
                            </p:childTnLst>
                          </p:cTn>
                        </p:par>
                        <p:par>
                          <p:cTn id="46" fill="hold" nodeType="afterGroup">
                            <p:stCondLst>
                              <p:cond delay="1000"/>
                            </p:stCondLst>
                            <p:childTnLst>
                              <p:par>
                                <p:cTn id="47" presetID="9" presetClass="entr" presetSubtype="0" fill="hold" nodeType="afterEffect">
                                  <p:stCondLst>
                                    <p:cond delay="0"/>
                                  </p:stCondLst>
                                  <p:childTnLst>
                                    <p:set>
                                      <p:cBhvr>
                                        <p:cTn id="48" dur="1" fill="hold">
                                          <p:stCondLst>
                                            <p:cond delay="0"/>
                                          </p:stCondLst>
                                        </p:cTn>
                                        <p:tgtEl>
                                          <p:spTgt spid="766085"/>
                                        </p:tgtEl>
                                        <p:attrNameLst>
                                          <p:attrName>style.visibility</p:attrName>
                                        </p:attrNameLst>
                                      </p:cBhvr>
                                      <p:to>
                                        <p:strVal val="visible"/>
                                      </p:to>
                                    </p:set>
                                    <p:animEffect transition="in" filter="dissolve">
                                      <p:cBhvr>
                                        <p:cTn id="49" dur="500"/>
                                        <p:tgtEl>
                                          <p:spTgt spid="7660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65955">
                                            <p:txEl>
                                              <p:pRg st="4" end="4"/>
                                            </p:txEl>
                                          </p:spTgt>
                                        </p:tgtEl>
                                        <p:attrNameLst>
                                          <p:attrName>style.visibility</p:attrName>
                                        </p:attrNameLst>
                                      </p:cBhvr>
                                      <p:to>
                                        <p:strVal val="visible"/>
                                      </p:to>
                                    </p:set>
                                    <p:anim calcmode="lin" valueType="num">
                                      <p:cBhvr additive="base">
                                        <p:cTn id="54" dur="500" fill="hold"/>
                                        <p:tgtEl>
                                          <p:spTgt spid="765955">
                                            <p:txEl>
                                              <p:pRg st="4" end="4"/>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765955">
                                            <p:txEl>
                                              <p:pRg st="4" end="4"/>
                                            </p:txEl>
                                          </p:spTgt>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00"/>
                            </p:stCondLst>
                            <p:childTnLst>
                              <p:par>
                                <p:cTn id="57" presetID="9" presetClass="entr" presetSubtype="0" fill="hold" nodeType="afterEffect">
                                  <p:stCondLst>
                                    <p:cond delay="0"/>
                                  </p:stCondLst>
                                  <p:childTnLst>
                                    <p:set>
                                      <p:cBhvr>
                                        <p:cTn id="58" dur="1" fill="hold">
                                          <p:stCondLst>
                                            <p:cond delay="0"/>
                                          </p:stCondLst>
                                        </p:cTn>
                                        <p:tgtEl>
                                          <p:spTgt spid="766091"/>
                                        </p:tgtEl>
                                        <p:attrNameLst>
                                          <p:attrName>style.visibility</p:attrName>
                                        </p:attrNameLst>
                                      </p:cBhvr>
                                      <p:to>
                                        <p:strVal val="visible"/>
                                      </p:to>
                                    </p:set>
                                    <p:animEffect transition="in" filter="dissolve">
                                      <p:cBhvr>
                                        <p:cTn id="59" dur="500"/>
                                        <p:tgtEl>
                                          <p:spTgt spid="76609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766083">
                                            <p:txEl>
                                              <p:pRg st="0" end="0"/>
                                            </p:txEl>
                                          </p:spTgt>
                                        </p:tgtEl>
                                        <p:attrNameLst>
                                          <p:attrName>style.visibility</p:attrName>
                                        </p:attrNameLst>
                                      </p:cBhvr>
                                      <p:to>
                                        <p:strVal val="visible"/>
                                      </p:to>
                                    </p:set>
                                    <p:anim calcmode="lin" valueType="num">
                                      <p:cBhvr additive="base">
                                        <p:cTn id="64" dur="500" fill="hold"/>
                                        <p:tgtEl>
                                          <p:spTgt spid="766083">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766083">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766083">
                                            <p:txEl>
                                              <p:pRg st="1" end="1"/>
                                            </p:txEl>
                                          </p:spTgt>
                                        </p:tgtEl>
                                        <p:attrNameLst>
                                          <p:attrName>style.visibility</p:attrName>
                                        </p:attrNameLst>
                                      </p:cBhvr>
                                      <p:to>
                                        <p:strVal val="visible"/>
                                      </p:to>
                                    </p:set>
                                    <p:anim calcmode="lin" valueType="num">
                                      <p:cBhvr additive="base">
                                        <p:cTn id="68" dur="500" fill="hold"/>
                                        <p:tgtEl>
                                          <p:spTgt spid="766083">
                                            <p:txEl>
                                              <p:pRg st="1" end="1"/>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76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766083">
                                            <p:txEl>
                                              <p:pRg st="2" end="2"/>
                                            </p:txEl>
                                          </p:spTgt>
                                        </p:tgtEl>
                                        <p:attrNameLst>
                                          <p:attrName>style.visibility</p:attrName>
                                        </p:attrNameLst>
                                      </p:cBhvr>
                                      <p:to>
                                        <p:strVal val="visible"/>
                                      </p:to>
                                    </p:set>
                                    <p:anim calcmode="lin" valueType="num">
                                      <p:cBhvr additive="base">
                                        <p:cTn id="74" dur="500" fill="hold"/>
                                        <p:tgtEl>
                                          <p:spTgt spid="766083">
                                            <p:txEl>
                                              <p:pRg st="2" end="2"/>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6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766083">
                                            <p:txEl>
                                              <p:pRg st="3" end="3"/>
                                            </p:txEl>
                                          </p:spTgt>
                                        </p:tgtEl>
                                        <p:attrNameLst>
                                          <p:attrName>style.visibility</p:attrName>
                                        </p:attrNameLst>
                                      </p:cBhvr>
                                      <p:to>
                                        <p:strVal val="visible"/>
                                      </p:to>
                                    </p:set>
                                    <p:anim calcmode="lin" valueType="num">
                                      <p:cBhvr additive="base">
                                        <p:cTn id="80" dur="500" fill="hold"/>
                                        <p:tgtEl>
                                          <p:spTgt spid="766083">
                                            <p:txEl>
                                              <p:pRg st="3" end="3"/>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766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5" grpId="0" build="p"/>
      <p:bldP spid="7660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6629400" cy="830997"/>
          </a:xfrm>
          <a:prstGeom prst="rect">
            <a:avLst/>
          </a:prstGeom>
          <a:noFill/>
        </p:spPr>
        <p:txBody>
          <a:bodyPr wrap="square" rtlCol="0">
            <a:spAutoFit/>
          </a:bodyPr>
          <a:lstStyle/>
          <a:p>
            <a:r>
              <a:rPr lang="en-US" dirty="0" err="1" smtClean="0">
                <a:solidFill>
                  <a:srgbClr val="FF0000"/>
                </a:solidFill>
              </a:rPr>
              <a:t>Warmup</a:t>
            </a:r>
            <a:r>
              <a:rPr lang="en-US" dirty="0" smtClean="0">
                <a:solidFill>
                  <a:srgbClr val="FF0000"/>
                </a:solidFill>
              </a:rPr>
              <a:t> 17</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685800" y="1371600"/>
            <a:ext cx="7622041" cy="3886200"/>
          </a:xfrm>
          <a:prstGeom prst="rect">
            <a:avLst/>
          </a:prstGeom>
        </p:spPr>
      </p:pic>
    </p:spTree>
    <p:extLst>
      <p:ext uri="{BB962C8B-B14F-4D97-AF65-F5344CB8AC3E}">
        <p14:creationId xmlns:p14="http://schemas.microsoft.com/office/powerpoint/2010/main" val="1964611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4008"/>
            <a:ext cx="7772400" cy="1143000"/>
          </a:xfrm>
        </p:spPr>
        <p:txBody>
          <a:bodyPr/>
          <a:lstStyle/>
          <a:p>
            <a:r>
              <a:rPr lang="en-US" dirty="0"/>
              <a:t>Eddy </a:t>
            </a:r>
            <a:r>
              <a:rPr lang="en-US" dirty="0" smtClean="0"/>
              <a:t>Currents, braking</a:t>
            </a:r>
            <a:endParaRPr lang="en-US" dirty="0"/>
          </a:p>
        </p:txBody>
      </p:sp>
      <p:pic>
        <p:nvPicPr>
          <p:cNvPr id="6" name="Picture 5" descr="An illustration shows a large magnet with a small rectangular, horizontal plate connected by a rod to a pivot that is suspended above it. The north pole of the magnet is at the bottom and the south pole is at the top. The rod and hence the plate are oscillating to and fro within the space between the poles with a velocity v, as indicated by a vector arrow moving diagonally rightward and upward. A circular arrow is shown within the plate and is moving counter clockwise on it. This indicates the direction of the current flowing in the plate. The first plate is placed near a text box that mentions that as the plate enters or leaves the field, the changing magnetic flux induces an e m f, which causes eddy currents in the plate.">
            <a:extLst>
              <a:ext uri="{FF2B5EF4-FFF2-40B4-BE49-F238E27FC236}">
                <a16:creationId xmlns:a16="http://schemas.microsoft.com/office/drawing/2014/main" id="{FEE6F244-4F06-43DD-8140-3B703CF27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754" y="1282989"/>
            <a:ext cx="2734491" cy="5438486"/>
          </a:xfrm>
          <a:prstGeom prst="rect">
            <a:avLst/>
          </a:prstGeom>
        </p:spPr>
      </p:pic>
    </p:spTree>
    <p:extLst>
      <p:ext uri="{BB962C8B-B14F-4D97-AF65-F5344CB8AC3E}">
        <p14:creationId xmlns:p14="http://schemas.microsoft.com/office/powerpoint/2010/main" val="3016249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51" y="0"/>
            <a:ext cx="7772400" cy="1143000"/>
          </a:xfrm>
        </p:spPr>
        <p:txBody>
          <a:bodyPr/>
          <a:lstStyle/>
          <a:p>
            <a:r>
              <a:rPr lang="en-US" dirty="0"/>
              <a:t>Eddy Currents</a:t>
            </a:r>
          </a:p>
        </p:txBody>
      </p:sp>
      <p:pic>
        <p:nvPicPr>
          <p:cNvPr id="4" name="Picture 3" descr="Two illustrations show two types of small, rectangular, horizontal plates connected to a vertical rod that is attached to a pivot above it. This whole unit is shown to swing left and right under the influence of the magnetic field and other forces. The first illustration shows complete rectangular plates, whereas in the second, the plates have slots cut into it. Illustration a shows a pivot connected to a vertical rod that suspends a small, rectangular, horizontal plate. This rod is labeled 1. The rod along with the plate is shown to move to and fro horizontally, about the pivot. Two horizontal arrows from the plates in both the positions indicate the velocity vector v. The new position of the rod and plate during oscillation is labeled 2. At each position, a force is shown to be acting horizontally rightward to the plate. This is labeled as F subscript B. The whole unit of the plate and rod is placed within a magnetic field, represented by crosses indicating that the vector arrows are piercing through into the paper. This field is labeled as vector B subscript in. The plate at its initial position on the left, labeled 1, has counterclockwise circular arrow in it. This indicates the direction of current flowing in the plate. In the plate at position 2, the current has a clockwise circular arrow. The left plate is placed near a text box that mentions that as the conducting plate enters the field, the eddy currents are counterclockwise. The right plate is placed near another text box that mentions that as the plate leaves the field, the currents are clockwise. In illustration b, the same figure is shown, with three differences. The horizontal plates now have slots cut into them, the current is not flowing through the slots, and the force vector arrows are much shorter than those in illustration a. The arrow from the right plate is placed next to a text box that reads that when slots are cut in the conducting plate, the eddy currents are reduced and the plate swings more freely through the magnetic field.">
            <a:extLst>
              <a:ext uri="{FF2B5EF4-FFF2-40B4-BE49-F238E27FC236}">
                <a16:creationId xmlns:a16="http://schemas.microsoft.com/office/drawing/2014/main" id="{D2E799D2-3DC5-41F5-84DB-65572879C35A}"/>
              </a:ext>
            </a:extLst>
          </p:cNvPr>
          <p:cNvPicPr>
            <a:picLocks noChangeAspect="1"/>
          </p:cNvPicPr>
          <p:nvPr/>
        </p:nvPicPr>
        <p:blipFill>
          <a:blip r:embed="rId3"/>
          <a:stretch>
            <a:fillRect/>
          </a:stretch>
        </p:blipFill>
        <p:spPr>
          <a:xfrm>
            <a:off x="1471742" y="1381176"/>
            <a:ext cx="6209218" cy="5172549"/>
          </a:xfrm>
          <a:prstGeom prst="rect">
            <a:avLst/>
          </a:prstGeom>
        </p:spPr>
      </p:pic>
    </p:spTree>
    <p:extLst>
      <p:ext uri="{BB962C8B-B14F-4D97-AF65-F5344CB8AC3E}">
        <p14:creationId xmlns:p14="http://schemas.microsoft.com/office/powerpoint/2010/main" val="356042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37" name="Arc 17"/>
          <p:cNvSpPr>
            <a:spLocks/>
          </p:cNvSpPr>
          <p:nvPr/>
        </p:nvSpPr>
        <p:spPr bwMode="auto">
          <a:xfrm flipH="1">
            <a:off x="3787775" y="5334000"/>
            <a:ext cx="250825" cy="457200"/>
          </a:xfrm>
          <a:custGeom>
            <a:avLst/>
            <a:gdLst>
              <a:gd name="T0" fmla="*/ 26035660 w 23662"/>
              <a:gd name="T1" fmla="*/ 0 h 43200"/>
              <a:gd name="T2" fmla="*/ 0 w 23662"/>
              <a:gd name="T3" fmla="*/ 540725730 h 43200"/>
              <a:gd name="T4" fmla="*/ 26035660 w 23662"/>
              <a:gd name="T5" fmla="*/ 270984006 h 43200"/>
              <a:gd name="T6" fmla="*/ 0 60000 65536"/>
              <a:gd name="T7" fmla="*/ 0 60000 65536"/>
              <a:gd name="T8" fmla="*/ 0 60000 65536"/>
            </a:gdLst>
            <a:ahLst/>
            <a:cxnLst>
              <a:cxn ang="T6">
                <a:pos x="T0" y="T1"/>
              </a:cxn>
              <a:cxn ang="T7">
                <a:pos x="T2" y="T3"/>
              </a:cxn>
              <a:cxn ang="T8">
                <a:pos x="T4" y="T5"/>
              </a:cxn>
            </a:cxnLst>
            <a:rect l="0" t="0" r="r" b="b"/>
            <a:pathLst>
              <a:path w="23662" h="43200" fill="none" extrusionOk="0">
                <a:moveTo>
                  <a:pt x="2061" y="0"/>
                </a:moveTo>
                <a:cubicBezTo>
                  <a:pt x="13991" y="0"/>
                  <a:pt x="23662" y="9670"/>
                  <a:pt x="23662" y="21600"/>
                </a:cubicBezTo>
                <a:cubicBezTo>
                  <a:pt x="23662" y="33529"/>
                  <a:pt x="13991" y="43200"/>
                  <a:pt x="2062" y="43200"/>
                </a:cubicBezTo>
                <a:cubicBezTo>
                  <a:pt x="1373" y="43200"/>
                  <a:pt x="685" y="43167"/>
                  <a:pt x="-1" y="43101"/>
                </a:cubicBezTo>
              </a:path>
              <a:path w="23662" h="43200" stroke="0" extrusionOk="0">
                <a:moveTo>
                  <a:pt x="2061" y="0"/>
                </a:moveTo>
                <a:cubicBezTo>
                  <a:pt x="13991" y="0"/>
                  <a:pt x="23662" y="9670"/>
                  <a:pt x="23662" y="21600"/>
                </a:cubicBezTo>
                <a:cubicBezTo>
                  <a:pt x="23662" y="33529"/>
                  <a:pt x="13991" y="43200"/>
                  <a:pt x="2062" y="43200"/>
                </a:cubicBezTo>
                <a:cubicBezTo>
                  <a:pt x="1373" y="43200"/>
                  <a:pt x="685" y="43167"/>
                  <a:pt x="-1" y="43101"/>
                </a:cubicBezTo>
                <a:lnTo>
                  <a:pt x="2062" y="21600"/>
                </a:lnTo>
                <a:lnTo>
                  <a:pt x="2061" y="0"/>
                </a:lnTo>
                <a:close/>
              </a:path>
            </a:pathLst>
          </a:cu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3138" name="Group 18"/>
          <p:cNvGrpSpPr>
            <a:grpSpLocks/>
          </p:cNvGrpSpPr>
          <p:nvPr/>
        </p:nvGrpSpPr>
        <p:grpSpPr bwMode="auto">
          <a:xfrm>
            <a:off x="2971800" y="3200400"/>
            <a:ext cx="5562600" cy="2667000"/>
            <a:chOff x="1872" y="2016"/>
            <a:chExt cx="3504" cy="1680"/>
          </a:xfrm>
        </p:grpSpPr>
        <p:sp>
          <p:nvSpPr>
            <p:cNvPr id="54305" name="AutoShape 19"/>
            <p:cNvSpPr>
              <a:spLocks noChangeArrowheads="1"/>
            </p:cNvSpPr>
            <p:nvPr/>
          </p:nvSpPr>
          <p:spPr bwMode="auto">
            <a:xfrm rot="5400000" flipV="1">
              <a:off x="1872" y="2016"/>
              <a:ext cx="1584" cy="1584"/>
            </a:xfrm>
            <a:prstGeom prst="parallelogram">
              <a:avLst>
                <a:gd name="adj" fmla="val 75000"/>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6" name="AutoShape 20"/>
            <p:cNvSpPr>
              <a:spLocks noChangeArrowheads="1"/>
            </p:cNvSpPr>
            <p:nvPr/>
          </p:nvSpPr>
          <p:spPr bwMode="auto">
            <a:xfrm rot="5400000" flipV="1">
              <a:off x="3792" y="2112"/>
              <a:ext cx="1584" cy="1584"/>
            </a:xfrm>
            <a:prstGeom prst="parallelogram">
              <a:avLst>
                <a:gd name="adj" fmla="val 75000"/>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276" name="Text Box 21"/>
          <p:cNvSpPr txBox="1">
            <a:spLocks noChangeArrowheads="1"/>
          </p:cNvSpPr>
          <p:nvPr/>
        </p:nvSpPr>
        <p:spPr bwMode="auto">
          <a:xfrm>
            <a:off x="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How to make an AC generator</a:t>
            </a:r>
          </a:p>
        </p:txBody>
      </p:sp>
      <p:sp>
        <p:nvSpPr>
          <p:cNvPr id="773142" name="Text Box 22"/>
          <p:cNvSpPr txBox="1">
            <a:spLocks noChangeArrowheads="1"/>
          </p:cNvSpPr>
          <p:nvPr/>
        </p:nvSpPr>
        <p:spPr bwMode="auto">
          <a:xfrm>
            <a:off x="0" y="7620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Have a background source of magnetic fields, like permanent magnets</a:t>
            </a:r>
          </a:p>
          <a:p>
            <a:pPr eaLnBrk="1" hangingPunct="1">
              <a:buFontTx/>
              <a:buChar char="•"/>
            </a:pPr>
            <a:r>
              <a:rPr lang="en-US" sz="2400" dirty="0">
                <a:solidFill>
                  <a:srgbClr val="009900"/>
                </a:solidFill>
              </a:rPr>
              <a:t>Add a loop of wire, attached to an axle that can be rotated</a:t>
            </a:r>
          </a:p>
          <a:p>
            <a:pPr eaLnBrk="1" hangingPunct="1">
              <a:buFontTx/>
              <a:buChar char="•"/>
            </a:pPr>
            <a:r>
              <a:rPr lang="en-US" sz="2400" dirty="0">
                <a:solidFill>
                  <a:srgbClr val="009900"/>
                </a:solidFill>
              </a:rPr>
              <a:t>Add </a:t>
            </a:r>
            <a:r>
              <a:rPr lang="en-US" sz="2400" dirty="0" smtClean="0">
                <a:solidFill>
                  <a:srgbClr val="009900"/>
                </a:solidFill>
              </a:rPr>
              <a:t>“</a:t>
            </a:r>
            <a:r>
              <a:rPr lang="en-US" sz="2400" dirty="0" smtClean="0">
                <a:solidFill>
                  <a:srgbClr val="FF0000"/>
                </a:solidFill>
              </a:rPr>
              <a:t>slip rings</a:t>
            </a:r>
            <a:r>
              <a:rPr lang="en-US" sz="2400" dirty="0" smtClean="0">
                <a:solidFill>
                  <a:srgbClr val="009900"/>
                </a:solidFill>
              </a:rPr>
              <a:t>” </a:t>
            </a:r>
            <a:r>
              <a:rPr lang="en-US" sz="2400" dirty="0">
                <a:solidFill>
                  <a:srgbClr val="009900"/>
                </a:solidFill>
              </a:rPr>
              <a:t>that connect the rotating loop to outside wires</a:t>
            </a:r>
          </a:p>
        </p:txBody>
      </p:sp>
      <p:grpSp>
        <p:nvGrpSpPr>
          <p:cNvPr id="773143" name="Group 23"/>
          <p:cNvGrpSpPr>
            <a:grpSpLocks/>
          </p:cNvGrpSpPr>
          <p:nvPr/>
        </p:nvGrpSpPr>
        <p:grpSpPr bwMode="auto">
          <a:xfrm>
            <a:off x="3429000" y="3810000"/>
            <a:ext cx="4495800" cy="1219200"/>
            <a:chOff x="2160" y="2400"/>
            <a:chExt cx="2832" cy="768"/>
          </a:xfrm>
        </p:grpSpPr>
        <p:sp>
          <p:nvSpPr>
            <p:cNvPr id="54300" name="Line 24"/>
            <p:cNvSpPr>
              <a:spLocks noChangeShapeType="1"/>
            </p:cNvSpPr>
            <p:nvPr/>
          </p:nvSpPr>
          <p:spPr bwMode="auto">
            <a:xfrm rot="5400000" flipV="1">
              <a:off x="4176" y="1584"/>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1" name="Line 25"/>
            <p:cNvSpPr>
              <a:spLocks noChangeShapeType="1"/>
            </p:cNvSpPr>
            <p:nvPr/>
          </p:nvSpPr>
          <p:spPr bwMode="auto">
            <a:xfrm rot="5400000" flipV="1">
              <a:off x="3840" y="1776"/>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2" name="Line 26"/>
            <p:cNvSpPr>
              <a:spLocks noChangeShapeType="1"/>
            </p:cNvSpPr>
            <p:nvPr/>
          </p:nvSpPr>
          <p:spPr bwMode="auto">
            <a:xfrm rot="5400000" flipV="1">
              <a:off x="3552" y="1968"/>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3" name="Line 27"/>
            <p:cNvSpPr>
              <a:spLocks noChangeShapeType="1"/>
            </p:cNvSpPr>
            <p:nvPr/>
          </p:nvSpPr>
          <p:spPr bwMode="auto">
            <a:xfrm rot="5400000" flipV="1">
              <a:off x="3264" y="2160"/>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4" name="Line 28"/>
            <p:cNvSpPr>
              <a:spLocks noChangeShapeType="1"/>
            </p:cNvSpPr>
            <p:nvPr/>
          </p:nvSpPr>
          <p:spPr bwMode="auto">
            <a:xfrm rot="5400000" flipV="1">
              <a:off x="2976" y="2352"/>
              <a:ext cx="0" cy="1632"/>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3151" name="AutoShape 31"/>
          <p:cNvSpPr>
            <a:spLocks noChangeArrowheads="1"/>
          </p:cNvSpPr>
          <p:nvPr/>
        </p:nvSpPr>
        <p:spPr bwMode="auto">
          <a:xfrm>
            <a:off x="7315200" y="2667000"/>
            <a:ext cx="609600" cy="609600"/>
          </a:xfrm>
          <a:custGeom>
            <a:avLst/>
            <a:gdLst>
              <a:gd name="T0" fmla="*/ 2147483647 w 21600"/>
              <a:gd name="T1" fmla="*/ 0 h 21600"/>
              <a:gd name="T2" fmla="*/ 1712886253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150" name="AutoShape 30"/>
          <p:cNvSpPr>
            <a:spLocks noChangeArrowheads="1"/>
          </p:cNvSpPr>
          <p:nvPr/>
        </p:nvSpPr>
        <p:spPr bwMode="auto">
          <a:xfrm rot="-7644890">
            <a:off x="7086600" y="2667000"/>
            <a:ext cx="228600" cy="1295400"/>
          </a:xfrm>
          <a:prstGeom prst="can">
            <a:avLst>
              <a:gd name="adj" fmla="val 68892"/>
            </a:avLst>
          </a:prstGeom>
          <a:gradFill rotWithShape="1">
            <a:gsLst>
              <a:gs pos="0">
                <a:srgbClr val="767600"/>
              </a:gs>
              <a:gs pos="50000">
                <a:srgbClr val="FFFF00"/>
              </a:gs>
              <a:gs pos="100000">
                <a:srgbClr val="7676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152" name="Freeform 32"/>
          <p:cNvSpPr>
            <a:spLocks/>
          </p:cNvSpPr>
          <p:nvPr/>
        </p:nvSpPr>
        <p:spPr bwMode="auto">
          <a:xfrm>
            <a:off x="3581400" y="3657600"/>
            <a:ext cx="4114800" cy="2146300"/>
          </a:xfrm>
          <a:custGeom>
            <a:avLst/>
            <a:gdLst>
              <a:gd name="T0" fmla="*/ 2147483647 w 2592"/>
              <a:gd name="T1" fmla="*/ 2147483647 h 1352"/>
              <a:gd name="T2" fmla="*/ 2147483647 w 2592"/>
              <a:gd name="T3" fmla="*/ 2147483647 h 1352"/>
              <a:gd name="T4" fmla="*/ 0 w 2592"/>
              <a:gd name="T5" fmla="*/ 2147483647 h 1352"/>
              <a:gd name="T6" fmla="*/ 2147483647 w 2592"/>
              <a:gd name="T7" fmla="*/ 0 h 1352"/>
              <a:gd name="T8" fmla="*/ 2147483647 w 2592"/>
              <a:gd name="T9" fmla="*/ 0 h 1352"/>
              <a:gd name="T10" fmla="*/ 2147483647 w 2592"/>
              <a:gd name="T11" fmla="*/ 2147483647 h 1352"/>
              <a:gd name="T12" fmla="*/ 2147483647 w 2592"/>
              <a:gd name="T13" fmla="*/ 2147483647 h 1352"/>
              <a:gd name="T14" fmla="*/ 2147483647 w 2592"/>
              <a:gd name="T15" fmla="*/ 2147483647 h 1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2" h="1352">
                <a:moveTo>
                  <a:pt x="32" y="1352"/>
                </a:moveTo>
                <a:lnTo>
                  <a:pt x="592" y="960"/>
                </a:lnTo>
                <a:lnTo>
                  <a:pt x="0" y="960"/>
                </a:lnTo>
                <a:lnTo>
                  <a:pt x="1440" y="0"/>
                </a:lnTo>
                <a:lnTo>
                  <a:pt x="2592" y="0"/>
                </a:lnTo>
                <a:lnTo>
                  <a:pt x="1152" y="960"/>
                </a:lnTo>
                <a:lnTo>
                  <a:pt x="720" y="960"/>
                </a:lnTo>
                <a:lnTo>
                  <a:pt x="336" y="124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153" name="Line 33"/>
          <p:cNvSpPr>
            <a:spLocks noChangeShapeType="1"/>
          </p:cNvSpPr>
          <p:nvPr/>
        </p:nvSpPr>
        <p:spPr bwMode="auto">
          <a:xfrm flipV="1">
            <a:off x="5562600" y="3810000"/>
            <a:ext cx="0" cy="7620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154" name="Text Box 34"/>
          <p:cNvSpPr txBox="1">
            <a:spLocks noChangeArrowheads="1"/>
          </p:cNvSpPr>
          <p:nvPr/>
        </p:nvSpPr>
        <p:spPr bwMode="auto">
          <a:xfrm>
            <a:off x="5715000" y="4038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a:solidFill>
                  <a:srgbClr val="9900CC"/>
                </a:solidFill>
              </a:rPr>
              <a:t>A</a:t>
            </a:r>
          </a:p>
        </p:txBody>
      </p:sp>
      <p:sp>
        <p:nvSpPr>
          <p:cNvPr id="773155" name="Text Box 35"/>
          <p:cNvSpPr txBox="1">
            <a:spLocks noChangeArrowheads="1"/>
          </p:cNvSpPr>
          <p:nvPr/>
        </p:nvSpPr>
        <p:spPr bwMode="auto">
          <a:xfrm>
            <a:off x="76200" y="18161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Rotate the loop at angular frequency </a:t>
            </a:r>
            <a:r>
              <a:rPr lang="en-US" sz="2400" i="1">
                <a:solidFill>
                  <a:schemeClr val="accent2"/>
                </a:solidFill>
                <a:sym typeface="Symbol" pitchFamily="18" charset="2"/>
              </a:rPr>
              <a:t></a:t>
            </a:r>
            <a:endParaRPr lang="en-US" sz="2400">
              <a:solidFill>
                <a:schemeClr val="accent2"/>
              </a:solidFill>
              <a:sym typeface="Symbol" pitchFamily="18" charset="2"/>
            </a:endParaRPr>
          </a:p>
          <a:p>
            <a:pPr eaLnBrk="1" hangingPunct="1">
              <a:buFontTx/>
              <a:buChar char="•"/>
            </a:pPr>
            <a:r>
              <a:rPr lang="en-US" sz="2400">
                <a:solidFill>
                  <a:schemeClr val="accent2"/>
                </a:solidFill>
              </a:rPr>
              <a:t>Magnetic flux changes with time</a:t>
            </a:r>
          </a:p>
        </p:txBody>
      </p:sp>
      <p:sp>
        <p:nvSpPr>
          <p:cNvPr id="773169" name="Text Box 49"/>
          <p:cNvSpPr txBox="1">
            <a:spLocks noChangeArrowheads="1"/>
          </p:cNvSpPr>
          <p:nvPr/>
        </p:nvSpPr>
        <p:spPr bwMode="auto">
          <a:xfrm>
            <a:off x="0" y="3124200"/>
            <a:ext cx="480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This produces EMF</a:t>
            </a:r>
          </a:p>
          <a:p>
            <a:pPr eaLnBrk="1" hangingPunct="1">
              <a:buFontTx/>
              <a:buChar char="•"/>
            </a:pPr>
            <a:r>
              <a:rPr lang="en-US" sz="2400">
                <a:solidFill>
                  <a:srgbClr val="FF0000"/>
                </a:solidFill>
              </a:rPr>
              <a:t>To improve it, make the loop repeat many (</a:t>
            </a:r>
            <a:r>
              <a:rPr lang="en-US" sz="2400" i="1">
                <a:solidFill>
                  <a:srgbClr val="FF0000"/>
                </a:solidFill>
              </a:rPr>
              <a:t>N</a:t>
            </a:r>
            <a:r>
              <a:rPr lang="en-US" sz="2400">
                <a:solidFill>
                  <a:srgbClr val="FF0000"/>
                </a:solidFill>
              </a:rPr>
              <a:t>) times</a:t>
            </a:r>
          </a:p>
        </p:txBody>
      </p:sp>
      <p:graphicFrame>
        <p:nvGraphicFramePr>
          <p:cNvPr id="773170" name="Object 50"/>
          <p:cNvGraphicFramePr>
            <a:graphicFrameLocks noChangeAspect="1"/>
          </p:cNvGraphicFramePr>
          <p:nvPr/>
        </p:nvGraphicFramePr>
        <p:xfrm>
          <a:off x="0" y="2743200"/>
          <a:ext cx="1060450" cy="392113"/>
        </p:xfrm>
        <a:graphic>
          <a:graphicData uri="http://schemas.openxmlformats.org/presentationml/2006/ole">
            <mc:AlternateContent xmlns:mc="http://schemas.openxmlformats.org/markup-compatibility/2006">
              <mc:Choice xmlns:v="urn:schemas-microsoft-com:vml" Requires="v">
                <p:oleObj spid="_x0000_s54797" name="Equation" r:id="rId3" imgW="431425" imgH="177646" progId="Equation.DSMT4">
                  <p:embed/>
                </p:oleObj>
              </mc:Choice>
              <mc:Fallback>
                <p:oleObj name="Equation" r:id="rId3" imgW="431425" imgH="177646" progId="Equation.DSMT4">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106045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3171" name="Freeform 51"/>
          <p:cNvSpPr>
            <a:spLocks/>
          </p:cNvSpPr>
          <p:nvPr/>
        </p:nvSpPr>
        <p:spPr bwMode="auto">
          <a:xfrm>
            <a:off x="3708400" y="2667000"/>
            <a:ext cx="2997200" cy="3657600"/>
          </a:xfrm>
          <a:custGeom>
            <a:avLst/>
            <a:gdLst>
              <a:gd name="T0" fmla="*/ 0 w 1888"/>
              <a:gd name="T1" fmla="*/ 2147483647 h 2304"/>
              <a:gd name="T2" fmla="*/ 2147483647 w 1888"/>
              <a:gd name="T3" fmla="*/ 2147483647 h 2304"/>
              <a:gd name="T4" fmla="*/ 2147483647 w 1888"/>
              <a:gd name="T5" fmla="*/ 2147483647 h 2304"/>
              <a:gd name="T6" fmla="*/ 2147483647 w 1888"/>
              <a:gd name="T7" fmla="*/ 0 h 2304"/>
              <a:gd name="T8" fmla="*/ 2147483647 w 1888"/>
              <a:gd name="T9" fmla="*/ 2147483647 h 2304"/>
              <a:gd name="T10" fmla="*/ 2147483647 w 1888"/>
              <a:gd name="T11" fmla="*/ 2147483647 h 2304"/>
              <a:gd name="T12" fmla="*/ 2147483647 w 1888"/>
              <a:gd name="T13" fmla="*/ 2147483647 h 2304"/>
              <a:gd name="T14" fmla="*/ 2147483647 w 1888"/>
              <a:gd name="T15" fmla="*/ 2147483647 h 23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8" h="2304">
                <a:moveTo>
                  <a:pt x="0" y="1936"/>
                </a:moveTo>
                <a:lnTo>
                  <a:pt x="520" y="1600"/>
                </a:lnTo>
                <a:lnTo>
                  <a:pt x="496" y="960"/>
                </a:lnTo>
                <a:lnTo>
                  <a:pt x="1888" y="0"/>
                </a:lnTo>
                <a:lnTo>
                  <a:pt x="1888" y="1344"/>
                </a:lnTo>
                <a:lnTo>
                  <a:pt x="544" y="2304"/>
                </a:lnTo>
                <a:lnTo>
                  <a:pt x="544" y="1728"/>
                </a:lnTo>
                <a:lnTo>
                  <a:pt x="208" y="1968"/>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172" name="Arc 52"/>
          <p:cNvSpPr>
            <a:spLocks/>
          </p:cNvSpPr>
          <p:nvPr/>
        </p:nvSpPr>
        <p:spPr bwMode="auto">
          <a:xfrm>
            <a:off x="3911600" y="5334000"/>
            <a:ext cx="320675" cy="457200"/>
          </a:xfrm>
          <a:custGeom>
            <a:avLst/>
            <a:gdLst>
              <a:gd name="T0" fmla="*/ 0 w 30216"/>
              <a:gd name="T1" fmla="*/ 22494240 h 43200"/>
              <a:gd name="T2" fmla="*/ 30293005 w 30216"/>
              <a:gd name="T3" fmla="*/ 530463654 h 43200"/>
              <a:gd name="T4" fmla="*/ 109298958 w 30216"/>
              <a:gd name="T5" fmla="*/ 270984006 h 43200"/>
              <a:gd name="T6" fmla="*/ 0 60000 65536"/>
              <a:gd name="T7" fmla="*/ 0 60000 65536"/>
              <a:gd name="T8" fmla="*/ 0 60000 65536"/>
            </a:gdLst>
            <a:ahLst/>
            <a:cxnLst>
              <a:cxn ang="T6">
                <a:pos x="T0" y="T1"/>
              </a:cxn>
              <a:cxn ang="T7">
                <a:pos x="T2" y="T3"/>
              </a:cxn>
              <a:cxn ang="T8">
                <a:pos x="T4" y="T5"/>
              </a:cxn>
            </a:cxnLst>
            <a:rect l="0" t="0" r="r" b="b"/>
            <a:pathLst>
              <a:path w="30216" h="43200" fill="none" extrusionOk="0">
                <a:moveTo>
                  <a:pt x="-1" y="1792"/>
                </a:moveTo>
                <a:cubicBezTo>
                  <a:pt x="2718" y="610"/>
                  <a:pt x="5651" y="-1"/>
                  <a:pt x="8616" y="0"/>
                </a:cubicBezTo>
                <a:cubicBezTo>
                  <a:pt x="20545" y="0"/>
                  <a:pt x="30216" y="9670"/>
                  <a:pt x="30216" y="21600"/>
                </a:cubicBezTo>
                <a:cubicBezTo>
                  <a:pt x="30216" y="33529"/>
                  <a:pt x="20545" y="43200"/>
                  <a:pt x="8616" y="43200"/>
                </a:cubicBezTo>
                <a:cubicBezTo>
                  <a:pt x="6506" y="43200"/>
                  <a:pt x="4408" y="42890"/>
                  <a:pt x="2388" y="42282"/>
                </a:cubicBezTo>
              </a:path>
              <a:path w="30216" h="43200" stroke="0" extrusionOk="0">
                <a:moveTo>
                  <a:pt x="-1" y="1792"/>
                </a:moveTo>
                <a:cubicBezTo>
                  <a:pt x="2718" y="610"/>
                  <a:pt x="5651" y="-1"/>
                  <a:pt x="8616" y="0"/>
                </a:cubicBezTo>
                <a:cubicBezTo>
                  <a:pt x="20545" y="0"/>
                  <a:pt x="30216" y="9670"/>
                  <a:pt x="30216" y="21600"/>
                </a:cubicBezTo>
                <a:cubicBezTo>
                  <a:pt x="30216" y="33529"/>
                  <a:pt x="20545" y="43200"/>
                  <a:pt x="8616" y="43200"/>
                </a:cubicBezTo>
                <a:cubicBezTo>
                  <a:pt x="6506" y="43200"/>
                  <a:pt x="4408" y="42890"/>
                  <a:pt x="2388" y="42282"/>
                </a:cubicBezTo>
                <a:lnTo>
                  <a:pt x="8616" y="21600"/>
                </a:lnTo>
                <a:lnTo>
                  <a:pt x="-1" y="1792"/>
                </a:lnTo>
                <a:close/>
              </a:path>
            </a:pathLst>
          </a:cu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173" name="Oval 53"/>
          <p:cNvSpPr>
            <a:spLocks noChangeArrowheads="1"/>
          </p:cNvSpPr>
          <p:nvPr/>
        </p:nvSpPr>
        <p:spPr bwMode="auto">
          <a:xfrm>
            <a:off x="3505200" y="5715000"/>
            <a:ext cx="2286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3179" name="Group 59"/>
          <p:cNvGrpSpPr>
            <a:grpSpLocks/>
          </p:cNvGrpSpPr>
          <p:nvPr/>
        </p:nvGrpSpPr>
        <p:grpSpPr bwMode="auto">
          <a:xfrm>
            <a:off x="1981200" y="5410200"/>
            <a:ext cx="2286000" cy="990600"/>
            <a:chOff x="1248" y="3408"/>
            <a:chExt cx="1440" cy="624"/>
          </a:xfrm>
        </p:grpSpPr>
        <p:sp>
          <p:nvSpPr>
            <p:cNvPr id="54296" name="Line 54"/>
            <p:cNvSpPr>
              <a:spLocks noChangeShapeType="1"/>
            </p:cNvSpPr>
            <p:nvPr/>
          </p:nvSpPr>
          <p:spPr bwMode="auto">
            <a:xfrm>
              <a:off x="2688" y="3408"/>
              <a:ext cx="0"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7" name="Line 55"/>
            <p:cNvSpPr>
              <a:spLocks noChangeShapeType="1"/>
            </p:cNvSpPr>
            <p:nvPr/>
          </p:nvSpPr>
          <p:spPr bwMode="auto">
            <a:xfrm>
              <a:off x="2208" y="3648"/>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8" name="Line 56"/>
            <p:cNvSpPr>
              <a:spLocks noChangeShapeType="1"/>
            </p:cNvSpPr>
            <p:nvPr/>
          </p:nvSpPr>
          <p:spPr bwMode="auto">
            <a:xfrm flipH="1">
              <a:off x="1248" y="4032"/>
              <a:ext cx="144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9" name="Line 57"/>
            <p:cNvSpPr>
              <a:spLocks noChangeShapeType="1"/>
            </p:cNvSpPr>
            <p:nvPr/>
          </p:nvSpPr>
          <p:spPr bwMode="auto">
            <a:xfrm flipH="1">
              <a:off x="1248" y="3936"/>
              <a:ext cx="96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3180" name="Line 60"/>
          <p:cNvSpPr>
            <a:spLocks noChangeShapeType="1"/>
          </p:cNvSpPr>
          <p:nvPr/>
        </p:nvSpPr>
        <p:spPr bwMode="auto">
          <a:xfrm rot="5400000" flipV="1">
            <a:off x="5943600" y="4191000"/>
            <a:ext cx="0" cy="7620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73181" name="Object 61"/>
          <p:cNvGraphicFramePr>
            <a:graphicFrameLocks noChangeAspect="1"/>
          </p:cNvGraphicFramePr>
          <p:nvPr/>
        </p:nvGraphicFramePr>
        <p:xfrm>
          <a:off x="1524000" y="2667000"/>
          <a:ext cx="2244725" cy="504825"/>
        </p:xfrm>
        <a:graphic>
          <a:graphicData uri="http://schemas.openxmlformats.org/presentationml/2006/ole">
            <mc:AlternateContent xmlns:mc="http://schemas.openxmlformats.org/markup-compatibility/2006">
              <mc:Choice xmlns:v="urn:schemas-microsoft-com:vml" Requires="v">
                <p:oleObj spid="_x0000_s54798" name="Equation" r:id="rId5" imgW="914400" imgH="228600" progId="Equation.DSMT4">
                  <p:embed/>
                </p:oleObj>
              </mc:Choice>
              <mc:Fallback>
                <p:oleObj name="Equation" r:id="rId5" imgW="914400" imgH="228600" progId="Equation.DSMT4">
                  <p:embed/>
                  <p:pic>
                    <p:nvPicPr>
                      <p:cNvPr id="0" name="Object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667000"/>
                        <a:ext cx="22447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3182" name="Object 62"/>
          <p:cNvGraphicFramePr>
            <a:graphicFrameLocks noChangeAspect="1"/>
          </p:cNvGraphicFramePr>
          <p:nvPr/>
        </p:nvGraphicFramePr>
        <p:xfrm>
          <a:off x="3733800" y="2638425"/>
          <a:ext cx="2120900" cy="561975"/>
        </p:xfrm>
        <a:graphic>
          <a:graphicData uri="http://schemas.openxmlformats.org/presentationml/2006/ole">
            <mc:AlternateContent xmlns:mc="http://schemas.openxmlformats.org/markup-compatibility/2006">
              <mc:Choice xmlns:v="urn:schemas-microsoft-com:vml" Requires="v">
                <p:oleObj spid="_x0000_s54799" name="Equation" r:id="rId7" imgW="863225" imgH="253890" progId="Equation.DSMT4">
                  <p:embed/>
                </p:oleObj>
              </mc:Choice>
              <mc:Fallback>
                <p:oleObj name="Equation" r:id="rId7" imgW="863225" imgH="253890" progId="Equation.DSMT4">
                  <p:embed/>
                  <p:pic>
                    <p:nvPicPr>
                      <p:cNvPr id="0" name="Object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638425"/>
                        <a:ext cx="21209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3183" name="Object 63"/>
          <p:cNvGraphicFramePr>
            <a:graphicFrameLocks noChangeAspect="1"/>
          </p:cNvGraphicFramePr>
          <p:nvPr/>
        </p:nvGraphicFramePr>
        <p:xfrm>
          <a:off x="304800" y="4343400"/>
          <a:ext cx="1714500" cy="869950"/>
        </p:xfrm>
        <a:graphic>
          <a:graphicData uri="http://schemas.openxmlformats.org/presentationml/2006/ole">
            <mc:AlternateContent xmlns:mc="http://schemas.openxmlformats.org/markup-compatibility/2006">
              <mc:Choice xmlns:v="urn:schemas-microsoft-com:vml" Requires="v">
                <p:oleObj spid="_x0000_s54800" name="Equation" r:id="rId9" imgW="698197" imgH="393529" progId="Equation.DSMT4">
                  <p:embed/>
                </p:oleObj>
              </mc:Choice>
              <mc:Fallback>
                <p:oleObj name="Equation" r:id="rId9" imgW="698197" imgH="393529" progId="Equation.DSMT4">
                  <p:embed/>
                  <p:pic>
                    <p:nvPicPr>
                      <p:cNvPr id="0" name="Object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343400"/>
                        <a:ext cx="1714500"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3184" name="Object 64"/>
          <p:cNvGraphicFramePr>
            <a:graphicFrameLocks noChangeAspect="1"/>
          </p:cNvGraphicFramePr>
          <p:nvPr/>
        </p:nvGraphicFramePr>
        <p:xfrm>
          <a:off x="5562600" y="6019800"/>
          <a:ext cx="2898775" cy="560388"/>
        </p:xfrm>
        <a:graphic>
          <a:graphicData uri="http://schemas.openxmlformats.org/presentationml/2006/ole">
            <mc:AlternateContent xmlns:mc="http://schemas.openxmlformats.org/markup-compatibility/2006">
              <mc:Choice xmlns:v="urn:schemas-microsoft-com:vml" Requires="v">
                <p:oleObj spid="_x0000_s54801" name="Equation" r:id="rId11" imgW="1180588" imgH="253890" progId="Equation.DSMT4">
                  <p:embed/>
                </p:oleObj>
              </mc:Choice>
              <mc:Fallback>
                <p:oleObj name="Equation" r:id="rId11" imgW="1180588" imgH="253890" progId="Equation.DSMT4">
                  <p:embed/>
                  <p:pic>
                    <p:nvPicPr>
                      <p:cNvPr id="0" name="Object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6019800"/>
                        <a:ext cx="2898775" cy="560388"/>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3142">
                                            <p:txEl>
                                              <p:pRg st="0" end="0"/>
                                            </p:txEl>
                                          </p:spTgt>
                                        </p:tgtEl>
                                        <p:attrNameLst>
                                          <p:attrName>style.visibility</p:attrName>
                                        </p:attrNameLst>
                                      </p:cBhvr>
                                      <p:to>
                                        <p:strVal val="visible"/>
                                      </p:to>
                                    </p:set>
                                    <p:anim calcmode="lin" valueType="num">
                                      <p:cBhvr additive="base">
                                        <p:cTn id="7" dur="500" fill="hold"/>
                                        <p:tgtEl>
                                          <p:spTgt spid="7731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314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773138"/>
                                        </p:tgtEl>
                                        <p:attrNameLst>
                                          <p:attrName>style.visibility</p:attrName>
                                        </p:attrNameLst>
                                      </p:cBhvr>
                                      <p:to>
                                        <p:strVal val="visible"/>
                                      </p:to>
                                    </p:set>
                                    <p:animEffect transition="in" filter="dissolve">
                                      <p:cBhvr>
                                        <p:cTn id="12" dur="500"/>
                                        <p:tgtEl>
                                          <p:spTgt spid="773138"/>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773143"/>
                                        </p:tgtEl>
                                        <p:attrNameLst>
                                          <p:attrName>style.visibility</p:attrName>
                                        </p:attrNameLst>
                                      </p:cBhvr>
                                      <p:to>
                                        <p:strVal val="visible"/>
                                      </p:to>
                                    </p:set>
                                    <p:animEffect transition="in" filter="wipe(left)">
                                      <p:cBhvr>
                                        <p:cTn id="16" dur="500"/>
                                        <p:tgtEl>
                                          <p:spTgt spid="7731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73142">
                                            <p:txEl>
                                              <p:pRg st="1" end="1"/>
                                            </p:txEl>
                                          </p:spTgt>
                                        </p:tgtEl>
                                        <p:attrNameLst>
                                          <p:attrName>style.visibility</p:attrName>
                                        </p:attrNameLst>
                                      </p:cBhvr>
                                      <p:to>
                                        <p:strVal val="visible"/>
                                      </p:to>
                                    </p:set>
                                    <p:anim calcmode="lin" valueType="num">
                                      <p:cBhvr additive="base">
                                        <p:cTn id="21" dur="500" fill="hold"/>
                                        <p:tgtEl>
                                          <p:spTgt spid="77314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73142">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 presetClass="entr" presetSubtype="3" fill="hold" grpId="0" nodeType="afterEffect">
                                  <p:stCondLst>
                                    <p:cond delay="0"/>
                                  </p:stCondLst>
                                  <p:childTnLst>
                                    <p:set>
                                      <p:cBhvr>
                                        <p:cTn id="25" dur="1" fill="hold">
                                          <p:stCondLst>
                                            <p:cond delay="0"/>
                                          </p:stCondLst>
                                        </p:cTn>
                                        <p:tgtEl>
                                          <p:spTgt spid="773152"/>
                                        </p:tgtEl>
                                        <p:attrNameLst>
                                          <p:attrName>style.visibility</p:attrName>
                                        </p:attrNameLst>
                                      </p:cBhvr>
                                      <p:to>
                                        <p:strVal val="visible"/>
                                      </p:to>
                                    </p:set>
                                    <p:anim calcmode="lin" valueType="num">
                                      <p:cBhvr additive="base">
                                        <p:cTn id="26" dur="500" fill="hold"/>
                                        <p:tgtEl>
                                          <p:spTgt spid="773152"/>
                                        </p:tgtEl>
                                        <p:attrNameLst>
                                          <p:attrName>ppt_x</p:attrName>
                                        </p:attrNameLst>
                                      </p:cBhvr>
                                      <p:tavLst>
                                        <p:tav tm="0">
                                          <p:val>
                                            <p:strVal val="1+#ppt_w/2"/>
                                          </p:val>
                                        </p:tav>
                                        <p:tav tm="100000">
                                          <p:val>
                                            <p:strVal val="#ppt_x"/>
                                          </p:val>
                                        </p:tav>
                                      </p:tavLst>
                                    </p:anim>
                                    <p:anim calcmode="lin" valueType="num">
                                      <p:cBhvr additive="base">
                                        <p:cTn id="27" dur="500" fill="hold"/>
                                        <p:tgtEl>
                                          <p:spTgt spid="773152"/>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773150"/>
                                        </p:tgtEl>
                                        <p:attrNameLst>
                                          <p:attrName>style.visibility</p:attrName>
                                        </p:attrNameLst>
                                      </p:cBhvr>
                                      <p:to>
                                        <p:strVal val="visible"/>
                                      </p:to>
                                    </p:set>
                                    <p:anim calcmode="lin" valueType="num">
                                      <p:cBhvr additive="base">
                                        <p:cTn id="30" dur="500" fill="hold"/>
                                        <p:tgtEl>
                                          <p:spTgt spid="773150"/>
                                        </p:tgtEl>
                                        <p:attrNameLst>
                                          <p:attrName>ppt_x</p:attrName>
                                        </p:attrNameLst>
                                      </p:cBhvr>
                                      <p:tavLst>
                                        <p:tav tm="0">
                                          <p:val>
                                            <p:strVal val="1+#ppt_w/2"/>
                                          </p:val>
                                        </p:tav>
                                        <p:tav tm="100000">
                                          <p:val>
                                            <p:strVal val="#ppt_x"/>
                                          </p:val>
                                        </p:tav>
                                      </p:tavLst>
                                    </p:anim>
                                    <p:anim calcmode="lin" valueType="num">
                                      <p:cBhvr additive="base">
                                        <p:cTn id="31" dur="500" fill="hold"/>
                                        <p:tgtEl>
                                          <p:spTgt spid="773150"/>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773153"/>
                                        </p:tgtEl>
                                        <p:attrNameLst>
                                          <p:attrName>style.visibility</p:attrName>
                                        </p:attrNameLst>
                                      </p:cBhvr>
                                      <p:to>
                                        <p:strVal val="visible"/>
                                      </p:to>
                                    </p:set>
                                    <p:animEffect transition="in" filter="wipe(down)">
                                      <p:cBhvr>
                                        <p:cTn id="35" dur="500"/>
                                        <p:tgtEl>
                                          <p:spTgt spid="773153"/>
                                        </p:tgtEl>
                                      </p:cBhvr>
                                    </p:animEffect>
                                  </p:childTnLst>
                                </p:cTn>
                              </p:par>
                            </p:childTnLst>
                          </p:cTn>
                        </p:par>
                        <p:par>
                          <p:cTn id="36" fill="hold" nodeType="afterGroup">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77315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73142">
                                            <p:txEl>
                                              <p:pRg st="2" end="2"/>
                                            </p:txEl>
                                          </p:spTgt>
                                        </p:tgtEl>
                                        <p:attrNameLst>
                                          <p:attrName>style.visibility</p:attrName>
                                        </p:attrNameLst>
                                      </p:cBhvr>
                                      <p:to>
                                        <p:strVal val="visible"/>
                                      </p:to>
                                    </p:set>
                                    <p:anim calcmode="lin" valueType="num">
                                      <p:cBhvr additive="base">
                                        <p:cTn id="43" dur="500" fill="hold"/>
                                        <p:tgtEl>
                                          <p:spTgt spid="773142">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73142">
                                            <p:txEl>
                                              <p:pRg st="2" end="2"/>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773172"/>
                                        </p:tgtEl>
                                        <p:attrNameLst>
                                          <p:attrName>style.visibility</p:attrName>
                                        </p:attrNameLst>
                                      </p:cBhvr>
                                      <p:to>
                                        <p:strVal val="visible"/>
                                      </p:to>
                                    </p:set>
                                    <p:animEffect transition="in" filter="dissolve">
                                      <p:cBhvr>
                                        <p:cTn id="48" dur="500"/>
                                        <p:tgtEl>
                                          <p:spTgt spid="77317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73137"/>
                                        </p:tgtEl>
                                        <p:attrNameLst>
                                          <p:attrName>style.visibility</p:attrName>
                                        </p:attrNameLst>
                                      </p:cBhvr>
                                      <p:to>
                                        <p:strVal val="visible"/>
                                      </p:to>
                                    </p:set>
                                    <p:animEffect transition="in" filter="dissolve">
                                      <p:cBhvr>
                                        <p:cTn id="51" dur="500"/>
                                        <p:tgtEl>
                                          <p:spTgt spid="77313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773173"/>
                                        </p:tgtEl>
                                        <p:attrNameLst>
                                          <p:attrName>style.visibility</p:attrName>
                                        </p:attrNameLst>
                                      </p:cBhvr>
                                      <p:to>
                                        <p:strVal val="visible"/>
                                      </p:to>
                                    </p:set>
                                    <p:animEffect transition="in" filter="dissolve">
                                      <p:cBhvr>
                                        <p:cTn id="54" dur="500"/>
                                        <p:tgtEl>
                                          <p:spTgt spid="773173"/>
                                        </p:tgtEl>
                                      </p:cBhvr>
                                    </p:animEffect>
                                  </p:childTnLst>
                                </p:cTn>
                              </p:par>
                            </p:childTnLst>
                          </p:cTn>
                        </p:par>
                        <p:par>
                          <p:cTn id="55" fill="hold" nodeType="afterGroup">
                            <p:stCondLst>
                              <p:cond delay="1000"/>
                            </p:stCondLst>
                            <p:childTnLst>
                              <p:par>
                                <p:cTn id="56" presetID="22" presetClass="entr" presetSubtype="8" fill="hold" nodeType="afterEffect">
                                  <p:stCondLst>
                                    <p:cond delay="0"/>
                                  </p:stCondLst>
                                  <p:childTnLst>
                                    <p:set>
                                      <p:cBhvr>
                                        <p:cTn id="57" dur="1" fill="hold">
                                          <p:stCondLst>
                                            <p:cond delay="0"/>
                                          </p:stCondLst>
                                        </p:cTn>
                                        <p:tgtEl>
                                          <p:spTgt spid="773179"/>
                                        </p:tgtEl>
                                        <p:attrNameLst>
                                          <p:attrName>style.visibility</p:attrName>
                                        </p:attrNameLst>
                                      </p:cBhvr>
                                      <p:to>
                                        <p:strVal val="visible"/>
                                      </p:to>
                                    </p:set>
                                    <p:animEffect transition="in" filter="wipe(left)">
                                      <p:cBhvr>
                                        <p:cTn id="58" dur="500"/>
                                        <p:tgtEl>
                                          <p:spTgt spid="77317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773155">
                                            <p:txEl>
                                              <p:pRg st="0" end="0"/>
                                            </p:txEl>
                                          </p:spTgt>
                                        </p:tgtEl>
                                        <p:attrNameLst>
                                          <p:attrName>style.visibility</p:attrName>
                                        </p:attrNameLst>
                                      </p:cBhvr>
                                      <p:to>
                                        <p:strVal val="visible"/>
                                      </p:to>
                                    </p:set>
                                    <p:anim calcmode="lin" valueType="num">
                                      <p:cBhvr additive="base">
                                        <p:cTn id="63" dur="500" fill="hold"/>
                                        <p:tgtEl>
                                          <p:spTgt spid="773155">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73155">
                                            <p:txEl>
                                              <p:pRg st="0" end="0"/>
                                            </p:txEl>
                                          </p:spTgt>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773151"/>
                                        </p:tgtEl>
                                        <p:attrNameLst>
                                          <p:attrName>style.visibility</p:attrName>
                                        </p:attrNameLst>
                                      </p:cBhvr>
                                      <p:to>
                                        <p:strVal val="visible"/>
                                      </p:to>
                                    </p:set>
                                    <p:animEffect transition="in" filter="wipe(left)">
                                      <p:cBhvr>
                                        <p:cTn id="68" dur="500"/>
                                        <p:tgtEl>
                                          <p:spTgt spid="773151"/>
                                        </p:tgtEl>
                                      </p:cBhvr>
                                    </p:animEffect>
                                  </p:childTnLst>
                                </p:cTn>
                              </p:par>
                            </p:childTnLst>
                          </p:cTn>
                        </p:par>
                        <p:par>
                          <p:cTn id="69" fill="hold" nodeType="afterGroup">
                            <p:stCondLst>
                              <p:cond delay="1000"/>
                            </p:stCondLst>
                            <p:childTnLst>
                              <p:par>
                                <p:cTn id="70" presetID="9" presetClass="exit" presetSubtype="0" fill="hold" grpId="1" nodeType="afterEffect">
                                  <p:stCondLst>
                                    <p:cond delay="0"/>
                                  </p:stCondLst>
                                  <p:childTnLst>
                                    <p:animEffect transition="out" filter="dissolve">
                                      <p:cBhvr>
                                        <p:cTn id="71" dur="500"/>
                                        <p:tgtEl>
                                          <p:spTgt spid="773152"/>
                                        </p:tgtEl>
                                      </p:cBhvr>
                                    </p:animEffect>
                                    <p:set>
                                      <p:cBhvr>
                                        <p:cTn id="72" dur="1" fill="hold">
                                          <p:stCondLst>
                                            <p:cond delay="499"/>
                                          </p:stCondLst>
                                        </p:cTn>
                                        <p:tgtEl>
                                          <p:spTgt spid="773152"/>
                                        </p:tgtEl>
                                        <p:attrNameLst>
                                          <p:attrName>style.visibility</p:attrName>
                                        </p:attrNameLst>
                                      </p:cBhvr>
                                      <p:to>
                                        <p:strVal val="hidden"/>
                                      </p:to>
                                    </p:set>
                                  </p:childTnLst>
                                </p:cTn>
                              </p:par>
                            </p:childTnLst>
                          </p:cTn>
                        </p:par>
                        <p:par>
                          <p:cTn id="73" fill="hold" nodeType="afterGroup">
                            <p:stCondLst>
                              <p:cond delay="1500"/>
                            </p:stCondLst>
                            <p:childTnLst>
                              <p:par>
                                <p:cTn id="74" presetID="9" presetClass="entr" presetSubtype="0" fill="hold" grpId="0" nodeType="afterEffect">
                                  <p:stCondLst>
                                    <p:cond delay="0"/>
                                  </p:stCondLst>
                                  <p:childTnLst>
                                    <p:set>
                                      <p:cBhvr>
                                        <p:cTn id="75" dur="1" fill="hold">
                                          <p:stCondLst>
                                            <p:cond delay="0"/>
                                          </p:stCondLst>
                                        </p:cTn>
                                        <p:tgtEl>
                                          <p:spTgt spid="773171"/>
                                        </p:tgtEl>
                                        <p:attrNameLst>
                                          <p:attrName>style.visibility</p:attrName>
                                        </p:attrNameLst>
                                      </p:cBhvr>
                                      <p:to>
                                        <p:strVal val="visible"/>
                                      </p:to>
                                    </p:set>
                                    <p:animEffect transition="in" filter="dissolve">
                                      <p:cBhvr>
                                        <p:cTn id="76" dur="500"/>
                                        <p:tgtEl>
                                          <p:spTgt spid="773171"/>
                                        </p:tgtEl>
                                      </p:cBhvr>
                                    </p:animEffect>
                                  </p:childTnLst>
                                </p:cTn>
                              </p:par>
                            </p:childTnLst>
                          </p:cTn>
                        </p:par>
                        <p:par>
                          <p:cTn id="77" fill="hold" nodeType="afterGroup">
                            <p:stCondLst>
                              <p:cond delay="2000"/>
                            </p:stCondLst>
                            <p:childTnLst>
                              <p:par>
                                <p:cTn id="78" presetID="9" presetClass="exit" presetSubtype="0" fill="hold" grpId="1" nodeType="afterEffect">
                                  <p:stCondLst>
                                    <p:cond delay="0"/>
                                  </p:stCondLst>
                                  <p:childTnLst>
                                    <p:animEffect transition="out" filter="dissolve">
                                      <p:cBhvr>
                                        <p:cTn id="79" dur="500"/>
                                        <p:tgtEl>
                                          <p:spTgt spid="773153"/>
                                        </p:tgtEl>
                                      </p:cBhvr>
                                    </p:animEffect>
                                    <p:set>
                                      <p:cBhvr>
                                        <p:cTn id="80" dur="1" fill="hold">
                                          <p:stCondLst>
                                            <p:cond delay="499"/>
                                          </p:stCondLst>
                                        </p:cTn>
                                        <p:tgtEl>
                                          <p:spTgt spid="773153"/>
                                        </p:tgtEl>
                                        <p:attrNameLst>
                                          <p:attrName>style.visibility</p:attrName>
                                        </p:attrNameLst>
                                      </p:cBhvr>
                                      <p:to>
                                        <p:strVal val="hidden"/>
                                      </p:to>
                                    </p:set>
                                  </p:childTnLst>
                                </p:cTn>
                              </p:par>
                            </p:childTnLst>
                          </p:cTn>
                        </p:par>
                        <p:par>
                          <p:cTn id="81" fill="hold" nodeType="afterGroup">
                            <p:stCondLst>
                              <p:cond delay="2500"/>
                            </p:stCondLst>
                            <p:childTnLst>
                              <p:par>
                                <p:cTn id="82" presetID="9" presetClass="entr" presetSubtype="0" fill="hold" grpId="0" nodeType="afterEffect">
                                  <p:stCondLst>
                                    <p:cond delay="0"/>
                                  </p:stCondLst>
                                  <p:childTnLst>
                                    <p:set>
                                      <p:cBhvr>
                                        <p:cTn id="83" dur="1" fill="hold">
                                          <p:stCondLst>
                                            <p:cond delay="0"/>
                                          </p:stCondLst>
                                        </p:cTn>
                                        <p:tgtEl>
                                          <p:spTgt spid="773180"/>
                                        </p:tgtEl>
                                        <p:attrNameLst>
                                          <p:attrName>style.visibility</p:attrName>
                                        </p:attrNameLst>
                                      </p:cBhvr>
                                      <p:to>
                                        <p:strVal val="visible"/>
                                      </p:to>
                                    </p:set>
                                    <p:animEffect transition="in" filter="dissolve">
                                      <p:cBhvr>
                                        <p:cTn id="84" dur="500"/>
                                        <p:tgtEl>
                                          <p:spTgt spid="77318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773155">
                                            <p:txEl>
                                              <p:pRg st="1" end="1"/>
                                            </p:txEl>
                                          </p:spTgt>
                                        </p:tgtEl>
                                        <p:attrNameLst>
                                          <p:attrName>style.visibility</p:attrName>
                                        </p:attrNameLst>
                                      </p:cBhvr>
                                      <p:to>
                                        <p:strVal val="visible"/>
                                      </p:to>
                                    </p:set>
                                    <p:anim calcmode="lin" valueType="num">
                                      <p:cBhvr additive="base">
                                        <p:cTn id="89" dur="500" fill="hold"/>
                                        <p:tgtEl>
                                          <p:spTgt spid="773155">
                                            <p:txEl>
                                              <p:pRg st="1" end="1"/>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773155">
                                            <p:txEl>
                                              <p:pRg st="1" end="1"/>
                                            </p:txEl>
                                          </p:spTgt>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500"/>
                            </p:stCondLst>
                            <p:childTnLst>
                              <p:par>
                                <p:cTn id="92" presetID="9" presetClass="entr" presetSubtype="0" fill="hold" nodeType="afterEffect">
                                  <p:stCondLst>
                                    <p:cond delay="0"/>
                                  </p:stCondLst>
                                  <p:childTnLst>
                                    <p:set>
                                      <p:cBhvr>
                                        <p:cTn id="93" dur="1" fill="hold">
                                          <p:stCondLst>
                                            <p:cond delay="0"/>
                                          </p:stCondLst>
                                        </p:cTn>
                                        <p:tgtEl>
                                          <p:spTgt spid="773170"/>
                                        </p:tgtEl>
                                        <p:attrNameLst>
                                          <p:attrName>style.visibility</p:attrName>
                                        </p:attrNameLst>
                                      </p:cBhvr>
                                      <p:to>
                                        <p:strVal val="visible"/>
                                      </p:to>
                                    </p:set>
                                    <p:animEffect transition="in" filter="dissolve">
                                      <p:cBhvr>
                                        <p:cTn id="94" dur="500"/>
                                        <p:tgtEl>
                                          <p:spTgt spid="77317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nodeType="clickEffect">
                                  <p:stCondLst>
                                    <p:cond delay="0"/>
                                  </p:stCondLst>
                                  <p:childTnLst>
                                    <p:set>
                                      <p:cBhvr>
                                        <p:cTn id="98" dur="1" fill="hold">
                                          <p:stCondLst>
                                            <p:cond delay="0"/>
                                          </p:stCondLst>
                                        </p:cTn>
                                        <p:tgtEl>
                                          <p:spTgt spid="773181"/>
                                        </p:tgtEl>
                                        <p:attrNameLst>
                                          <p:attrName>style.visibility</p:attrName>
                                        </p:attrNameLst>
                                      </p:cBhvr>
                                      <p:to>
                                        <p:strVal val="visible"/>
                                      </p:to>
                                    </p:set>
                                    <p:animEffect transition="in" filter="dissolve">
                                      <p:cBhvr>
                                        <p:cTn id="99" dur="500"/>
                                        <p:tgtEl>
                                          <p:spTgt spid="77318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nodeType="clickEffect">
                                  <p:stCondLst>
                                    <p:cond delay="0"/>
                                  </p:stCondLst>
                                  <p:childTnLst>
                                    <p:set>
                                      <p:cBhvr>
                                        <p:cTn id="103" dur="1" fill="hold">
                                          <p:stCondLst>
                                            <p:cond delay="0"/>
                                          </p:stCondLst>
                                        </p:cTn>
                                        <p:tgtEl>
                                          <p:spTgt spid="773182"/>
                                        </p:tgtEl>
                                        <p:attrNameLst>
                                          <p:attrName>style.visibility</p:attrName>
                                        </p:attrNameLst>
                                      </p:cBhvr>
                                      <p:to>
                                        <p:strVal val="visible"/>
                                      </p:to>
                                    </p:set>
                                    <p:animEffect transition="in" filter="dissolve">
                                      <p:cBhvr>
                                        <p:cTn id="104" dur="500"/>
                                        <p:tgtEl>
                                          <p:spTgt spid="77318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773169">
                                            <p:txEl>
                                              <p:pRg st="0" end="0"/>
                                            </p:txEl>
                                          </p:spTgt>
                                        </p:tgtEl>
                                        <p:attrNameLst>
                                          <p:attrName>style.visibility</p:attrName>
                                        </p:attrNameLst>
                                      </p:cBhvr>
                                      <p:to>
                                        <p:strVal val="visible"/>
                                      </p:to>
                                    </p:set>
                                    <p:anim calcmode="lin" valueType="num">
                                      <p:cBhvr additive="base">
                                        <p:cTn id="109" dur="500" fill="hold"/>
                                        <p:tgtEl>
                                          <p:spTgt spid="773169">
                                            <p:txEl>
                                              <p:pRg st="0" end="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7731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nodeType="clickEffect">
                                  <p:stCondLst>
                                    <p:cond delay="0"/>
                                  </p:stCondLst>
                                  <p:childTnLst>
                                    <p:set>
                                      <p:cBhvr>
                                        <p:cTn id="114" dur="1" fill="hold">
                                          <p:stCondLst>
                                            <p:cond delay="0"/>
                                          </p:stCondLst>
                                        </p:cTn>
                                        <p:tgtEl>
                                          <p:spTgt spid="773183"/>
                                        </p:tgtEl>
                                        <p:attrNameLst>
                                          <p:attrName>style.visibility</p:attrName>
                                        </p:attrNameLst>
                                      </p:cBhvr>
                                      <p:to>
                                        <p:strVal val="visible"/>
                                      </p:to>
                                    </p:set>
                                    <p:animEffect transition="in" filter="dissolve">
                                      <p:cBhvr>
                                        <p:cTn id="115" dur="500"/>
                                        <p:tgtEl>
                                          <p:spTgt spid="77318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773169">
                                            <p:txEl>
                                              <p:pRg st="1" end="1"/>
                                            </p:txEl>
                                          </p:spTgt>
                                        </p:tgtEl>
                                        <p:attrNameLst>
                                          <p:attrName>style.visibility</p:attrName>
                                        </p:attrNameLst>
                                      </p:cBhvr>
                                      <p:to>
                                        <p:strVal val="visible"/>
                                      </p:to>
                                    </p:set>
                                    <p:anim calcmode="lin" valueType="num">
                                      <p:cBhvr additive="base">
                                        <p:cTn id="120" dur="500" fill="hold"/>
                                        <p:tgtEl>
                                          <p:spTgt spid="773169">
                                            <p:txEl>
                                              <p:pRg st="1" end="1"/>
                                            </p:txEl>
                                          </p:spTgt>
                                        </p:tgtEl>
                                        <p:attrNameLst>
                                          <p:attrName>ppt_x</p:attrName>
                                        </p:attrNameLst>
                                      </p:cBhvr>
                                      <p:tavLst>
                                        <p:tav tm="0">
                                          <p:val>
                                            <p:strVal val="0-#ppt_w/2"/>
                                          </p:val>
                                        </p:tav>
                                        <p:tav tm="100000">
                                          <p:val>
                                            <p:strVal val="#ppt_x"/>
                                          </p:val>
                                        </p:tav>
                                      </p:tavLst>
                                    </p:anim>
                                    <p:anim calcmode="lin" valueType="num">
                                      <p:cBhvr additive="base">
                                        <p:cTn id="121" dur="500" fill="hold"/>
                                        <p:tgtEl>
                                          <p:spTgt spid="773169">
                                            <p:txEl>
                                              <p:pRg st="1" end="1"/>
                                            </p:txEl>
                                          </p:spTgt>
                                        </p:tgtEl>
                                        <p:attrNameLst>
                                          <p:attrName>ppt_y</p:attrName>
                                        </p:attrNameLst>
                                      </p:cBhvr>
                                      <p:tavLst>
                                        <p:tav tm="0">
                                          <p:val>
                                            <p:strVal val="#ppt_y"/>
                                          </p:val>
                                        </p:tav>
                                        <p:tav tm="100000">
                                          <p:val>
                                            <p:strVal val="#ppt_y"/>
                                          </p:val>
                                        </p:tav>
                                      </p:tavLst>
                                    </p:anim>
                                  </p:childTnLst>
                                </p:cTn>
                              </p:par>
                            </p:childTnLst>
                          </p:cTn>
                        </p:par>
                        <p:par>
                          <p:cTn id="122" fill="hold" nodeType="afterGroup">
                            <p:stCondLst>
                              <p:cond delay="500"/>
                            </p:stCondLst>
                            <p:childTnLst>
                              <p:par>
                                <p:cTn id="123" presetID="9" presetClass="entr" presetSubtype="0" fill="hold" nodeType="afterEffect">
                                  <p:stCondLst>
                                    <p:cond delay="0"/>
                                  </p:stCondLst>
                                  <p:childTnLst>
                                    <p:set>
                                      <p:cBhvr>
                                        <p:cTn id="124" dur="1" fill="hold">
                                          <p:stCondLst>
                                            <p:cond delay="0"/>
                                          </p:stCondLst>
                                        </p:cTn>
                                        <p:tgtEl>
                                          <p:spTgt spid="773184"/>
                                        </p:tgtEl>
                                        <p:attrNameLst>
                                          <p:attrName>style.visibility</p:attrName>
                                        </p:attrNameLst>
                                      </p:cBhvr>
                                      <p:to>
                                        <p:strVal val="visible"/>
                                      </p:to>
                                    </p:set>
                                    <p:animEffect transition="in" filter="dissolve">
                                      <p:cBhvr>
                                        <p:cTn id="125" dur="500"/>
                                        <p:tgtEl>
                                          <p:spTgt spid="773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37" grpId="0" animBg="1"/>
      <p:bldP spid="773142" grpId="0" build="p"/>
      <p:bldP spid="773151" grpId="0" animBg="1"/>
      <p:bldP spid="773150" grpId="0" animBg="1"/>
      <p:bldP spid="773152" grpId="0" animBg="1"/>
      <p:bldP spid="773152" grpId="1" animBg="1"/>
      <p:bldP spid="773153" grpId="0" animBg="1"/>
      <p:bldP spid="773153" grpId="1" animBg="1"/>
      <p:bldP spid="773154" grpId="0"/>
      <p:bldP spid="773155" grpId="0" build="p"/>
      <p:bldP spid="773169" grpId="0" build="p"/>
      <p:bldP spid="773171" grpId="0" animBg="1"/>
      <p:bldP spid="773172" grpId="0" animBg="1"/>
      <p:bldP spid="773173" grpId="0" animBg="1"/>
      <p:bldP spid="7731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8"/>
          <p:cNvSpPr txBox="1">
            <a:spLocks noChangeArrowheads="1"/>
          </p:cNvSpPr>
          <p:nvPr/>
        </p:nvSpPr>
        <p:spPr bwMode="auto">
          <a:xfrm>
            <a:off x="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Sample Problem</a:t>
            </a:r>
          </a:p>
        </p:txBody>
      </p:sp>
      <p:sp>
        <p:nvSpPr>
          <p:cNvPr id="55299" name="Text Box 42"/>
          <p:cNvSpPr txBox="1">
            <a:spLocks noChangeArrowheads="1"/>
          </p:cNvSpPr>
          <p:nvPr/>
        </p:nvSpPr>
        <p:spPr bwMode="auto">
          <a:xfrm>
            <a:off x="0" y="762000"/>
            <a:ext cx="9144000" cy="191770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a:sym typeface="Symbol" pitchFamily="18" charset="2"/>
              </a:rPr>
              <a:t>A rectangular loop of wire 20 cm by 20 cm with 50 turns is rotated rapidly in a magnetic field</a:t>
            </a:r>
            <a:r>
              <a:rPr lang="en-US" sz="2400" b="1">
                <a:sym typeface="Symbol" pitchFamily="18" charset="2"/>
              </a:rPr>
              <a:t> B</a:t>
            </a:r>
            <a:r>
              <a:rPr lang="en-US" sz="2400">
                <a:sym typeface="Symbol" pitchFamily="18" charset="2"/>
              </a:rPr>
              <a:t>, so that the loop makes 60 full rotations a second. At </a:t>
            </a:r>
            <a:r>
              <a:rPr lang="en-US" sz="2400" i="1">
                <a:sym typeface="Symbol" pitchFamily="18" charset="2"/>
              </a:rPr>
              <a:t>t</a:t>
            </a:r>
            <a:r>
              <a:rPr lang="en-US" sz="2400">
                <a:sym typeface="Symbol" pitchFamily="18" charset="2"/>
              </a:rPr>
              <a:t> = 0 the loop is perpendicular to </a:t>
            </a:r>
            <a:r>
              <a:rPr lang="en-US" sz="2400" b="1">
                <a:sym typeface="Symbol" pitchFamily="18" charset="2"/>
              </a:rPr>
              <a:t>B.</a:t>
            </a:r>
            <a:r>
              <a:rPr lang="en-US" sz="2400">
                <a:sym typeface="Symbol" pitchFamily="18" charset="2"/>
              </a:rPr>
              <a:t> (a) What is the EMF generated by the loop, in terms of </a:t>
            </a:r>
            <a:r>
              <a:rPr lang="en-US" sz="2400" b="1">
                <a:sym typeface="Symbol" pitchFamily="18" charset="2"/>
              </a:rPr>
              <a:t>B</a:t>
            </a:r>
            <a:r>
              <a:rPr lang="en-US" sz="2400">
                <a:sym typeface="Symbol" pitchFamily="18" charset="2"/>
              </a:rPr>
              <a:t> at time </a:t>
            </a:r>
            <a:r>
              <a:rPr lang="en-US" sz="2400" i="1">
                <a:sym typeface="Symbol" pitchFamily="18" charset="2"/>
              </a:rPr>
              <a:t>t</a:t>
            </a:r>
            <a:r>
              <a:rPr lang="en-US" sz="2400">
                <a:sym typeface="Symbol" pitchFamily="18" charset="2"/>
              </a:rPr>
              <a:t>?  (b) What </a:t>
            </a:r>
            <a:r>
              <a:rPr lang="en-US" sz="2400" b="1">
                <a:sym typeface="Symbol" pitchFamily="18" charset="2"/>
              </a:rPr>
              <a:t>B</a:t>
            </a:r>
            <a:r>
              <a:rPr lang="en-US" sz="2400">
                <a:sym typeface="Symbol" pitchFamily="18" charset="2"/>
              </a:rPr>
              <a:t>-field do we need to get a maximum voltage of 170 V?</a:t>
            </a:r>
            <a:endParaRPr lang="en-US" sz="2400" b="1">
              <a:sym typeface="Symbol" pitchFamily="18" charset="2"/>
            </a:endParaRPr>
          </a:p>
        </p:txBody>
      </p:sp>
      <p:sp>
        <p:nvSpPr>
          <p:cNvPr id="55300" name="Text Box 45"/>
          <p:cNvSpPr txBox="1">
            <a:spLocks noChangeArrowheads="1"/>
          </p:cNvSpPr>
          <p:nvPr/>
        </p:nvSpPr>
        <p:spPr bwMode="auto">
          <a:xfrm>
            <a:off x="7924800" y="30480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a:solidFill>
                  <a:schemeClr val="tx1"/>
                </a:solidFill>
                <a:sym typeface="Symbol" pitchFamily="18" charset="2"/>
              </a:rPr>
              <a:t>loop of wire</a:t>
            </a:r>
          </a:p>
        </p:txBody>
      </p:sp>
      <p:sp>
        <p:nvSpPr>
          <p:cNvPr id="55301" name="Line 46"/>
          <p:cNvSpPr>
            <a:spLocks noChangeShapeType="1"/>
          </p:cNvSpPr>
          <p:nvPr/>
        </p:nvSpPr>
        <p:spPr bwMode="auto">
          <a:xfrm flipV="1">
            <a:off x="67056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Line 47"/>
          <p:cNvSpPr>
            <a:spLocks noChangeShapeType="1"/>
          </p:cNvSpPr>
          <p:nvPr/>
        </p:nvSpPr>
        <p:spPr bwMode="auto">
          <a:xfrm flipV="1">
            <a:off x="70104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Line 48"/>
          <p:cNvSpPr>
            <a:spLocks noChangeShapeType="1"/>
          </p:cNvSpPr>
          <p:nvPr/>
        </p:nvSpPr>
        <p:spPr bwMode="auto">
          <a:xfrm flipV="1">
            <a:off x="73152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4" name="Line 49"/>
          <p:cNvSpPr>
            <a:spLocks noChangeShapeType="1"/>
          </p:cNvSpPr>
          <p:nvPr/>
        </p:nvSpPr>
        <p:spPr bwMode="auto">
          <a:xfrm flipV="1">
            <a:off x="76200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5" name="Line 50"/>
          <p:cNvSpPr>
            <a:spLocks noChangeShapeType="1"/>
          </p:cNvSpPr>
          <p:nvPr/>
        </p:nvSpPr>
        <p:spPr bwMode="auto">
          <a:xfrm flipV="1">
            <a:off x="7924800" y="2743200"/>
            <a:ext cx="0" cy="137160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0101" name="Group 53"/>
          <p:cNvGrpSpPr>
            <a:grpSpLocks/>
          </p:cNvGrpSpPr>
          <p:nvPr/>
        </p:nvGrpSpPr>
        <p:grpSpPr bwMode="auto">
          <a:xfrm>
            <a:off x="6705600" y="3124200"/>
            <a:ext cx="1219200" cy="381000"/>
            <a:chOff x="4224" y="1968"/>
            <a:chExt cx="768" cy="240"/>
          </a:xfrm>
        </p:grpSpPr>
        <p:sp>
          <p:nvSpPr>
            <p:cNvPr id="55327" name="Line 43"/>
            <p:cNvSpPr>
              <a:spLocks noChangeShapeType="1"/>
            </p:cNvSpPr>
            <p:nvPr/>
          </p:nvSpPr>
          <p:spPr bwMode="auto">
            <a:xfrm>
              <a:off x="4224" y="2208"/>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Line 44"/>
            <p:cNvSpPr>
              <a:spLocks noChangeShapeType="1"/>
            </p:cNvSpPr>
            <p:nvPr/>
          </p:nvSpPr>
          <p:spPr bwMode="auto">
            <a:xfrm flipV="1">
              <a:off x="4656" y="1968"/>
              <a:ext cx="0" cy="24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0100" name="Text Box 52"/>
          <p:cNvSpPr txBox="1">
            <a:spLocks noChangeArrowheads="1"/>
          </p:cNvSpPr>
          <p:nvPr/>
        </p:nvSpPr>
        <p:spPr bwMode="auto">
          <a:xfrm>
            <a:off x="0" y="26670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The angle is changing constantly with time</a:t>
            </a:r>
          </a:p>
          <a:p>
            <a:pPr eaLnBrk="1" hangingPunct="1">
              <a:buFontTx/>
              <a:buChar char="•"/>
            </a:pPr>
            <a:r>
              <a:rPr lang="en-US" sz="2400">
                <a:solidFill>
                  <a:srgbClr val="009900"/>
                </a:solidFill>
              </a:rPr>
              <a:t>After 1/60 second, it must have gone in one full circle</a:t>
            </a:r>
          </a:p>
        </p:txBody>
      </p:sp>
      <p:grpSp>
        <p:nvGrpSpPr>
          <p:cNvPr id="770102" name="Group 54"/>
          <p:cNvGrpSpPr>
            <a:grpSpLocks/>
          </p:cNvGrpSpPr>
          <p:nvPr/>
        </p:nvGrpSpPr>
        <p:grpSpPr bwMode="auto">
          <a:xfrm rot="2942262">
            <a:off x="6819900" y="3086100"/>
            <a:ext cx="1219200" cy="381000"/>
            <a:chOff x="4224" y="1968"/>
            <a:chExt cx="768" cy="240"/>
          </a:xfrm>
        </p:grpSpPr>
        <p:sp>
          <p:nvSpPr>
            <p:cNvPr id="55325" name="Line 55"/>
            <p:cNvSpPr>
              <a:spLocks noChangeShapeType="1"/>
            </p:cNvSpPr>
            <p:nvPr/>
          </p:nvSpPr>
          <p:spPr bwMode="auto">
            <a:xfrm>
              <a:off x="4224" y="2208"/>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6" name="Line 56"/>
            <p:cNvSpPr>
              <a:spLocks noChangeShapeType="1"/>
            </p:cNvSpPr>
            <p:nvPr/>
          </p:nvSpPr>
          <p:spPr bwMode="auto">
            <a:xfrm flipV="1">
              <a:off x="4656" y="1968"/>
              <a:ext cx="0" cy="24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70105" name="Text Box 57"/>
          <p:cNvSpPr txBox="1">
            <a:spLocks noChangeArrowheads="1"/>
          </p:cNvSpPr>
          <p:nvPr/>
        </p:nvSpPr>
        <p:spPr bwMode="auto">
          <a:xfrm>
            <a:off x="7239000" y="297180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b="1" i="1">
                <a:solidFill>
                  <a:schemeClr val="tx1"/>
                </a:solidFill>
                <a:sym typeface="Symbol" pitchFamily="18" charset="2"/>
              </a:rPr>
              <a:t></a:t>
            </a:r>
          </a:p>
        </p:txBody>
      </p:sp>
      <p:graphicFrame>
        <p:nvGraphicFramePr>
          <p:cNvPr id="770106" name="Object 58"/>
          <p:cNvGraphicFramePr>
            <a:graphicFrameLocks noChangeAspect="1"/>
          </p:cNvGraphicFramePr>
          <p:nvPr/>
        </p:nvGraphicFramePr>
        <p:xfrm>
          <a:off x="960438" y="3657600"/>
          <a:ext cx="1058862" cy="392113"/>
        </p:xfrm>
        <a:graphic>
          <a:graphicData uri="http://schemas.openxmlformats.org/presentationml/2006/ole">
            <mc:AlternateContent xmlns:mc="http://schemas.openxmlformats.org/markup-compatibility/2006">
              <mc:Choice xmlns:v="urn:schemas-microsoft-com:vml" Requires="v">
                <p:oleObj spid="_x0000_s157791" name="Equation" r:id="rId3" imgW="431425" imgH="177646" progId="Equation.DSMT4">
                  <p:embed/>
                </p:oleObj>
              </mc:Choice>
              <mc:Fallback>
                <p:oleObj name="Equation" r:id="rId3" imgW="431425" imgH="177646" progId="Equation.DSMT4">
                  <p:embed/>
                  <p:pic>
                    <p:nvPicPr>
                      <p:cNvPr id="0" name="Object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3657600"/>
                        <a:ext cx="1058862"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07" name="Object 59"/>
          <p:cNvGraphicFramePr>
            <a:graphicFrameLocks noChangeAspect="1"/>
          </p:cNvGraphicFramePr>
          <p:nvPr/>
        </p:nvGraphicFramePr>
        <p:xfrm>
          <a:off x="2576513" y="3581400"/>
          <a:ext cx="1493837" cy="503238"/>
        </p:xfrm>
        <a:graphic>
          <a:graphicData uri="http://schemas.openxmlformats.org/presentationml/2006/ole">
            <mc:AlternateContent xmlns:mc="http://schemas.openxmlformats.org/markup-compatibility/2006">
              <mc:Choice xmlns:v="urn:schemas-microsoft-com:vml" Requires="v">
                <p:oleObj spid="_x0000_s157792" name="Equation" r:id="rId5" imgW="609600" imgH="228600" progId="Equation.DSMT4">
                  <p:embed/>
                </p:oleObj>
              </mc:Choice>
              <mc:Fallback>
                <p:oleObj name="Equation" r:id="rId5" imgW="609600" imgH="228600" progId="Equation.DSMT4">
                  <p:embed/>
                  <p:pic>
                    <p:nvPicPr>
                      <p:cNvPr id="0" name="Object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513" y="3581400"/>
                        <a:ext cx="1493837"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08" name="Object 60"/>
          <p:cNvGraphicFramePr>
            <a:graphicFrameLocks noChangeAspect="1"/>
          </p:cNvGraphicFramePr>
          <p:nvPr/>
        </p:nvGraphicFramePr>
        <p:xfrm>
          <a:off x="4541838" y="3636963"/>
          <a:ext cx="1525587" cy="390525"/>
        </p:xfrm>
        <a:graphic>
          <a:graphicData uri="http://schemas.openxmlformats.org/presentationml/2006/ole">
            <mc:AlternateContent xmlns:mc="http://schemas.openxmlformats.org/markup-compatibility/2006">
              <mc:Choice xmlns:v="urn:schemas-microsoft-com:vml" Requires="v">
                <p:oleObj spid="_x0000_s157793" name="Equation" r:id="rId7" imgW="621760" imgH="177646" progId="Equation.DSMT4">
                  <p:embed/>
                </p:oleObj>
              </mc:Choice>
              <mc:Fallback>
                <p:oleObj name="Equation" r:id="rId7" imgW="621760" imgH="177646" progId="Equation.DSMT4">
                  <p:embed/>
                  <p:pic>
                    <p:nvPicPr>
                      <p:cNvPr id="0" name="Object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1838" y="3636963"/>
                        <a:ext cx="1525587"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0113" name="Text Box 65"/>
          <p:cNvSpPr txBox="1">
            <a:spLocks noChangeArrowheads="1"/>
          </p:cNvSpPr>
          <p:nvPr/>
        </p:nvSpPr>
        <p:spPr bwMode="auto">
          <a:xfrm>
            <a:off x="29817" y="439672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9900CC"/>
                </a:solidFill>
              </a:rPr>
              <a:t>The EMF is given by</a:t>
            </a:r>
          </a:p>
        </p:txBody>
      </p:sp>
      <p:graphicFrame>
        <p:nvGraphicFramePr>
          <p:cNvPr id="770114" name="Object 66"/>
          <p:cNvGraphicFramePr>
            <a:graphicFrameLocks noChangeAspect="1"/>
          </p:cNvGraphicFramePr>
          <p:nvPr>
            <p:extLst>
              <p:ext uri="{D42A27DB-BD31-4B8C-83A1-F6EECF244321}">
                <p14:modId xmlns:p14="http://schemas.microsoft.com/office/powerpoint/2010/main" val="1179913326"/>
              </p:ext>
            </p:extLst>
          </p:nvPr>
        </p:nvGraphicFramePr>
        <p:xfrm>
          <a:off x="119753" y="4863064"/>
          <a:ext cx="1744662" cy="868363"/>
        </p:xfrm>
        <a:graphic>
          <a:graphicData uri="http://schemas.openxmlformats.org/presentationml/2006/ole">
            <mc:AlternateContent xmlns:mc="http://schemas.openxmlformats.org/markup-compatibility/2006">
              <mc:Choice xmlns:v="urn:schemas-microsoft-com:vml" Requires="v">
                <p:oleObj spid="_x0000_s157794" name="Equation" r:id="rId9" imgW="710891" imgH="393529" progId="Equation.DSMT4">
                  <p:embed/>
                </p:oleObj>
              </mc:Choice>
              <mc:Fallback>
                <p:oleObj name="Equation" r:id="rId9" imgW="710891" imgH="393529" progId="Equation.DSMT4">
                  <p:embed/>
                  <p:pic>
                    <p:nvPicPr>
                      <p:cNvPr id="0" name="Object 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753" y="4863064"/>
                        <a:ext cx="1744662"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15" name="Object 67"/>
          <p:cNvGraphicFramePr>
            <a:graphicFrameLocks noChangeAspect="1"/>
          </p:cNvGraphicFramePr>
          <p:nvPr>
            <p:extLst>
              <p:ext uri="{D42A27DB-BD31-4B8C-83A1-F6EECF244321}">
                <p14:modId xmlns:p14="http://schemas.microsoft.com/office/powerpoint/2010/main" val="3377690965"/>
              </p:ext>
            </p:extLst>
          </p:nvPr>
        </p:nvGraphicFramePr>
        <p:xfrm>
          <a:off x="1847850" y="4973499"/>
          <a:ext cx="2586037" cy="560387"/>
        </p:xfrm>
        <a:graphic>
          <a:graphicData uri="http://schemas.openxmlformats.org/presentationml/2006/ole">
            <mc:AlternateContent xmlns:mc="http://schemas.openxmlformats.org/markup-compatibility/2006">
              <mc:Choice xmlns:v="urn:schemas-microsoft-com:vml" Requires="v">
                <p:oleObj spid="_x0000_s157795" name="Equation" r:id="rId11" imgW="1054100" imgH="254000" progId="Equation.DSMT4">
                  <p:embed/>
                </p:oleObj>
              </mc:Choice>
              <mc:Fallback>
                <p:oleObj name="Equation" r:id="rId11" imgW="1054100" imgH="254000" progId="Equation.DSMT4">
                  <p:embed/>
                  <p:pic>
                    <p:nvPicPr>
                      <p:cNvPr id="0" name="Object 6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7850" y="4973499"/>
                        <a:ext cx="2586037"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17" name="Object 69"/>
          <p:cNvGraphicFramePr>
            <a:graphicFrameLocks noChangeAspect="1"/>
          </p:cNvGraphicFramePr>
          <p:nvPr>
            <p:extLst>
              <p:ext uri="{D42A27DB-BD31-4B8C-83A1-F6EECF244321}">
                <p14:modId xmlns:p14="http://schemas.microsoft.com/office/powerpoint/2010/main" val="2968314293"/>
              </p:ext>
            </p:extLst>
          </p:nvPr>
        </p:nvGraphicFramePr>
        <p:xfrm>
          <a:off x="4581525" y="4973499"/>
          <a:ext cx="4330700" cy="560387"/>
        </p:xfrm>
        <a:graphic>
          <a:graphicData uri="http://schemas.openxmlformats.org/presentationml/2006/ole">
            <mc:AlternateContent xmlns:mc="http://schemas.openxmlformats.org/markup-compatibility/2006">
              <mc:Choice xmlns:v="urn:schemas-microsoft-com:vml" Requires="v">
                <p:oleObj spid="_x0000_s157796" name="Equation" r:id="rId13" imgW="1765300" imgH="254000" progId="Equation.DSMT4">
                  <p:embed/>
                </p:oleObj>
              </mc:Choice>
              <mc:Fallback>
                <p:oleObj name="Equation" r:id="rId13" imgW="1765300" imgH="254000" progId="Equation.DSMT4">
                  <p:embed/>
                  <p:pic>
                    <p:nvPicPr>
                      <p:cNvPr id="0" name="Object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1525" y="4973499"/>
                        <a:ext cx="4330700"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18" name="Object 70"/>
          <p:cNvGraphicFramePr>
            <a:graphicFrameLocks noChangeAspect="1"/>
          </p:cNvGraphicFramePr>
          <p:nvPr/>
        </p:nvGraphicFramePr>
        <p:xfrm>
          <a:off x="381000" y="5992813"/>
          <a:ext cx="2398713" cy="560387"/>
        </p:xfrm>
        <a:graphic>
          <a:graphicData uri="http://schemas.openxmlformats.org/presentationml/2006/ole">
            <mc:AlternateContent xmlns:mc="http://schemas.openxmlformats.org/markup-compatibility/2006">
              <mc:Choice xmlns:v="urn:schemas-microsoft-com:vml" Requires="v">
                <p:oleObj spid="_x0000_s157797" name="Equation" r:id="rId15" imgW="977476" imgH="253890" progId="Equation.DSMT4">
                  <p:embed/>
                </p:oleObj>
              </mc:Choice>
              <mc:Fallback>
                <p:oleObj name="Equation" r:id="rId15" imgW="977476" imgH="253890" progId="Equation.DSMT4">
                  <p:embed/>
                  <p:pic>
                    <p:nvPicPr>
                      <p:cNvPr id="0" name="Object 7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5992813"/>
                        <a:ext cx="2398713" cy="560387"/>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19" name="Object 71"/>
          <p:cNvGraphicFramePr>
            <a:graphicFrameLocks noChangeAspect="1"/>
          </p:cNvGraphicFramePr>
          <p:nvPr/>
        </p:nvGraphicFramePr>
        <p:xfrm>
          <a:off x="4333875" y="5951538"/>
          <a:ext cx="1806575" cy="392112"/>
        </p:xfrm>
        <a:graphic>
          <a:graphicData uri="http://schemas.openxmlformats.org/presentationml/2006/ole">
            <mc:AlternateContent xmlns:mc="http://schemas.openxmlformats.org/markup-compatibility/2006">
              <mc:Choice xmlns:v="urn:schemas-microsoft-com:vml" Requires="v">
                <p:oleObj spid="_x0000_s157798" name="Equation" r:id="rId17" imgW="736280" imgH="177723" progId="Equation.DSMT4">
                  <p:embed/>
                </p:oleObj>
              </mc:Choice>
              <mc:Fallback>
                <p:oleObj name="Equation" r:id="rId17" imgW="736280" imgH="177723" progId="Equation.DSMT4">
                  <p:embed/>
                  <p:pic>
                    <p:nvPicPr>
                      <p:cNvPr id="0" name="Object 7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33875" y="5951538"/>
                        <a:ext cx="1806575"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0120" name="Object 72"/>
          <p:cNvGraphicFramePr>
            <a:graphicFrameLocks noChangeAspect="1"/>
          </p:cNvGraphicFramePr>
          <p:nvPr/>
        </p:nvGraphicFramePr>
        <p:xfrm>
          <a:off x="6646863" y="5943600"/>
          <a:ext cx="1962150" cy="447675"/>
        </p:xfrm>
        <a:graphic>
          <a:graphicData uri="http://schemas.openxmlformats.org/presentationml/2006/ole">
            <mc:AlternateContent xmlns:mc="http://schemas.openxmlformats.org/markup-compatibility/2006">
              <mc:Choice xmlns:v="urn:schemas-microsoft-com:vml" Requires="v">
                <p:oleObj spid="_x0000_s157799" name="Equation" r:id="rId19" imgW="799753" imgH="203112" progId="Equation.DSMT4">
                  <p:embed/>
                </p:oleObj>
              </mc:Choice>
              <mc:Fallback>
                <p:oleObj name="Equation" r:id="rId19" imgW="799753" imgH="203112" progId="Equation.DSMT4">
                  <p:embed/>
                  <p:pic>
                    <p:nvPicPr>
                      <p:cNvPr id="0"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46863" y="5943600"/>
                        <a:ext cx="1962150" cy="447675"/>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0100">
                                            <p:txEl>
                                              <p:pRg st="0" end="0"/>
                                            </p:txEl>
                                          </p:spTgt>
                                        </p:tgtEl>
                                        <p:attrNameLst>
                                          <p:attrName>style.visibility</p:attrName>
                                        </p:attrNameLst>
                                      </p:cBhvr>
                                      <p:to>
                                        <p:strVal val="visible"/>
                                      </p:to>
                                    </p:set>
                                    <p:anim calcmode="lin" valueType="num">
                                      <p:cBhvr additive="base">
                                        <p:cTn id="7" dur="500" fill="hold"/>
                                        <p:tgtEl>
                                          <p:spTgt spid="7701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010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xit" presetSubtype="0" fill="hold" nodeType="afterEffect">
                                  <p:stCondLst>
                                    <p:cond delay="0"/>
                                  </p:stCondLst>
                                  <p:childTnLst>
                                    <p:animEffect transition="out" filter="dissolve">
                                      <p:cBhvr>
                                        <p:cTn id="11" dur="500"/>
                                        <p:tgtEl>
                                          <p:spTgt spid="770101"/>
                                        </p:tgtEl>
                                      </p:cBhvr>
                                    </p:animEffect>
                                    <p:set>
                                      <p:cBhvr>
                                        <p:cTn id="12" dur="1" fill="hold">
                                          <p:stCondLst>
                                            <p:cond delay="499"/>
                                          </p:stCondLst>
                                        </p:cTn>
                                        <p:tgtEl>
                                          <p:spTgt spid="770101"/>
                                        </p:tgtEl>
                                        <p:attrNameLst>
                                          <p:attrName>style.visibility</p:attrName>
                                        </p:attrNameLst>
                                      </p:cBhvr>
                                      <p:to>
                                        <p:strVal val="hidden"/>
                                      </p:to>
                                    </p:se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770102"/>
                                        </p:tgtEl>
                                        <p:attrNameLst>
                                          <p:attrName>style.visibility</p:attrName>
                                        </p:attrNameLst>
                                      </p:cBhvr>
                                      <p:to>
                                        <p:strVal val="visible"/>
                                      </p:to>
                                    </p:set>
                                    <p:animEffect transition="in" filter="dissolve">
                                      <p:cBhvr>
                                        <p:cTn id="16" dur="500"/>
                                        <p:tgtEl>
                                          <p:spTgt spid="770102"/>
                                        </p:tgtEl>
                                      </p:cBhvr>
                                    </p:animEffec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77010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770106"/>
                                        </p:tgtEl>
                                        <p:attrNameLst>
                                          <p:attrName>style.visibility</p:attrName>
                                        </p:attrNameLst>
                                      </p:cBhvr>
                                      <p:to>
                                        <p:strVal val="visible"/>
                                      </p:to>
                                    </p:set>
                                    <p:animEffect transition="in" filter="wipe(left)">
                                      <p:cBhvr>
                                        <p:cTn id="24" dur="500"/>
                                        <p:tgtEl>
                                          <p:spTgt spid="77010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70100">
                                            <p:txEl>
                                              <p:pRg st="1" end="1"/>
                                            </p:txEl>
                                          </p:spTgt>
                                        </p:tgtEl>
                                        <p:attrNameLst>
                                          <p:attrName>style.visibility</p:attrName>
                                        </p:attrNameLst>
                                      </p:cBhvr>
                                      <p:to>
                                        <p:strVal val="visible"/>
                                      </p:to>
                                    </p:set>
                                    <p:anim calcmode="lin" valueType="num">
                                      <p:cBhvr additive="base">
                                        <p:cTn id="29" dur="500" fill="hold"/>
                                        <p:tgtEl>
                                          <p:spTgt spid="770100">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01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70107"/>
                                        </p:tgtEl>
                                        <p:attrNameLst>
                                          <p:attrName>style.visibility</p:attrName>
                                        </p:attrNameLst>
                                      </p:cBhvr>
                                      <p:to>
                                        <p:strVal val="visible"/>
                                      </p:to>
                                    </p:set>
                                    <p:animEffect transition="in" filter="wipe(left)">
                                      <p:cBhvr>
                                        <p:cTn id="35" dur="500"/>
                                        <p:tgtEl>
                                          <p:spTgt spid="77010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770108"/>
                                        </p:tgtEl>
                                        <p:attrNameLst>
                                          <p:attrName>style.visibility</p:attrName>
                                        </p:attrNameLst>
                                      </p:cBhvr>
                                      <p:to>
                                        <p:strVal val="visible"/>
                                      </p:to>
                                    </p:set>
                                    <p:animEffect transition="in" filter="wipe(left)">
                                      <p:cBhvr>
                                        <p:cTn id="40" dur="500"/>
                                        <p:tgtEl>
                                          <p:spTgt spid="7701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70113">
                                            <p:txEl>
                                              <p:pRg st="0" end="0"/>
                                            </p:txEl>
                                          </p:spTgt>
                                        </p:tgtEl>
                                        <p:attrNameLst>
                                          <p:attrName>style.visibility</p:attrName>
                                        </p:attrNameLst>
                                      </p:cBhvr>
                                      <p:to>
                                        <p:strVal val="visible"/>
                                      </p:to>
                                    </p:set>
                                    <p:anim calcmode="lin" valueType="num">
                                      <p:cBhvr additive="base">
                                        <p:cTn id="45" dur="500" fill="hold"/>
                                        <p:tgtEl>
                                          <p:spTgt spid="770113">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701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770114"/>
                                        </p:tgtEl>
                                        <p:attrNameLst>
                                          <p:attrName>style.visibility</p:attrName>
                                        </p:attrNameLst>
                                      </p:cBhvr>
                                      <p:to>
                                        <p:strVal val="visible"/>
                                      </p:to>
                                    </p:set>
                                    <p:animEffect transition="in" filter="wipe(left)">
                                      <p:cBhvr>
                                        <p:cTn id="51" dur="500"/>
                                        <p:tgtEl>
                                          <p:spTgt spid="7701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770115"/>
                                        </p:tgtEl>
                                        <p:attrNameLst>
                                          <p:attrName>style.visibility</p:attrName>
                                        </p:attrNameLst>
                                      </p:cBhvr>
                                      <p:to>
                                        <p:strVal val="visible"/>
                                      </p:to>
                                    </p:set>
                                    <p:animEffect transition="in" filter="wipe(left)">
                                      <p:cBhvr>
                                        <p:cTn id="56" dur="500"/>
                                        <p:tgtEl>
                                          <p:spTgt spid="7701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770117"/>
                                        </p:tgtEl>
                                        <p:attrNameLst>
                                          <p:attrName>style.visibility</p:attrName>
                                        </p:attrNameLst>
                                      </p:cBhvr>
                                      <p:to>
                                        <p:strVal val="visible"/>
                                      </p:to>
                                    </p:set>
                                    <p:animEffect transition="in" filter="wipe(left)">
                                      <p:cBhvr>
                                        <p:cTn id="61" dur="500"/>
                                        <p:tgtEl>
                                          <p:spTgt spid="77011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770118"/>
                                        </p:tgtEl>
                                        <p:attrNameLst>
                                          <p:attrName>style.visibility</p:attrName>
                                        </p:attrNameLst>
                                      </p:cBhvr>
                                      <p:to>
                                        <p:strVal val="visible"/>
                                      </p:to>
                                    </p:set>
                                    <p:animEffect transition="in" filter="wipe(left)">
                                      <p:cBhvr>
                                        <p:cTn id="66" dur="500"/>
                                        <p:tgtEl>
                                          <p:spTgt spid="77011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70119"/>
                                        </p:tgtEl>
                                        <p:attrNameLst>
                                          <p:attrName>style.visibility</p:attrName>
                                        </p:attrNameLst>
                                      </p:cBhvr>
                                      <p:to>
                                        <p:strVal val="visible"/>
                                      </p:to>
                                    </p:set>
                                    <p:animEffect transition="in" filter="wipe(left)">
                                      <p:cBhvr>
                                        <p:cTn id="71" dur="500"/>
                                        <p:tgtEl>
                                          <p:spTgt spid="77011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770120"/>
                                        </p:tgtEl>
                                        <p:attrNameLst>
                                          <p:attrName>style.visibility</p:attrName>
                                        </p:attrNameLst>
                                      </p:cBhvr>
                                      <p:to>
                                        <p:strVal val="visible"/>
                                      </p:to>
                                    </p:set>
                                    <p:animEffect transition="in" filter="wipe(left)">
                                      <p:cBhvr>
                                        <p:cTn id="76" dur="500"/>
                                        <p:tgtEl>
                                          <p:spTgt spid="77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100" grpId="0" build="p"/>
      <p:bldP spid="770105" grpId="0"/>
      <p:bldP spid="7701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
          <p:cNvSpPr txBox="1">
            <a:spLocks noChangeArrowheads="1"/>
          </p:cNvSpPr>
          <p:nvPr/>
        </p:nvSpPr>
        <p:spPr bwMode="auto">
          <a:xfrm>
            <a:off x="1143000" y="762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Motional EMF</a:t>
            </a:r>
          </a:p>
        </p:txBody>
      </p:sp>
      <p:sp>
        <p:nvSpPr>
          <p:cNvPr id="757781" name="Text Box 21"/>
          <p:cNvSpPr txBox="1">
            <a:spLocks noChangeArrowheads="1"/>
          </p:cNvSpPr>
          <p:nvPr/>
        </p:nvSpPr>
        <p:spPr bwMode="auto">
          <a:xfrm>
            <a:off x="0" y="685800"/>
            <a:ext cx="7086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Suppose you have the following circuit in</a:t>
            </a:r>
            <a:br>
              <a:rPr lang="en-US" sz="2400" dirty="0">
                <a:solidFill>
                  <a:srgbClr val="009900"/>
                </a:solidFill>
              </a:rPr>
            </a:br>
            <a:r>
              <a:rPr lang="en-US" sz="2400" dirty="0">
                <a:solidFill>
                  <a:srgbClr val="009900"/>
                </a:solidFill>
              </a:rPr>
              <a:t>the presence of a magnetic field</a:t>
            </a:r>
          </a:p>
          <a:p>
            <a:pPr lvl="1" eaLnBrk="1" hangingPunct="1">
              <a:buFontTx/>
              <a:buChar char="•"/>
            </a:pPr>
            <a:r>
              <a:rPr lang="en-US" sz="2400" dirty="0">
                <a:solidFill>
                  <a:srgbClr val="009900"/>
                </a:solidFill>
              </a:rPr>
              <a:t>Charges inside the cylinder</a:t>
            </a:r>
          </a:p>
          <a:p>
            <a:pPr eaLnBrk="1" hangingPunct="1">
              <a:buFontTx/>
              <a:buChar char="•"/>
            </a:pPr>
            <a:r>
              <a:rPr lang="en-US" sz="2400" dirty="0">
                <a:solidFill>
                  <a:srgbClr val="009900"/>
                </a:solidFill>
              </a:rPr>
              <a:t>Now let cylinder move</a:t>
            </a:r>
          </a:p>
          <a:p>
            <a:pPr eaLnBrk="1" hangingPunct="1">
              <a:buFontTx/>
              <a:buChar char="•"/>
            </a:pPr>
            <a:r>
              <a:rPr lang="en-US" sz="2400" dirty="0">
                <a:solidFill>
                  <a:srgbClr val="009900"/>
                </a:solidFill>
              </a:rPr>
              <a:t>Moving charges inside conductor feel force</a:t>
            </a:r>
          </a:p>
          <a:p>
            <a:pPr eaLnBrk="1" hangingPunct="1">
              <a:buFontTx/>
              <a:buChar char="•"/>
            </a:pPr>
            <a:r>
              <a:rPr lang="en-US" sz="2400" dirty="0">
                <a:solidFill>
                  <a:srgbClr val="009900"/>
                </a:solidFill>
              </a:rPr>
              <a:t>Force transport charges – it is capable of doing work</a:t>
            </a:r>
          </a:p>
          <a:p>
            <a:pPr eaLnBrk="1" hangingPunct="1">
              <a:buFontTx/>
              <a:buChar char="•"/>
            </a:pPr>
            <a:r>
              <a:rPr lang="en-US" sz="2400" dirty="0">
                <a:solidFill>
                  <a:srgbClr val="009900"/>
                </a:solidFill>
              </a:rPr>
              <a:t>This force is like a battery - it produces EMF</a:t>
            </a:r>
          </a:p>
        </p:txBody>
      </p:sp>
      <p:grpSp>
        <p:nvGrpSpPr>
          <p:cNvPr id="46084" name="Group 51"/>
          <p:cNvGrpSpPr>
            <a:grpSpLocks/>
          </p:cNvGrpSpPr>
          <p:nvPr/>
        </p:nvGrpSpPr>
        <p:grpSpPr bwMode="auto">
          <a:xfrm rot="5400000">
            <a:off x="4953000" y="1447800"/>
            <a:ext cx="1371600" cy="304800"/>
            <a:chOff x="4272" y="3792"/>
            <a:chExt cx="864" cy="192"/>
          </a:xfrm>
        </p:grpSpPr>
        <p:sp>
          <p:nvSpPr>
            <p:cNvPr id="46161" name="Line 52"/>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2" name="Line 53"/>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3" name="Line 54"/>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4" name="Line 55"/>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5" name="Line 56"/>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6" name="Line 57"/>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7" name="Line 58"/>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8" name="Line 59"/>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9" name="Line 60"/>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085" name="Line 61"/>
          <p:cNvSpPr>
            <a:spLocks noChangeShapeType="1"/>
          </p:cNvSpPr>
          <p:nvPr/>
        </p:nvSpPr>
        <p:spPr bwMode="auto">
          <a:xfrm>
            <a:off x="5638800" y="9144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Line 62"/>
          <p:cNvSpPr>
            <a:spLocks noChangeShapeType="1"/>
          </p:cNvSpPr>
          <p:nvPr/>
        </p:nvSpPr>
        <p:spPr bwMode="auto">
          <a:xfrm>
            <a:off x="5638800" y="22860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8" name="Line 118"/>
          <p:cNvSpPr>
            <a:spLocks noChangeShapeType="1"/>
          </p:cNvSpPr>
          <p:nvPr/>
        </p:nvSpPr>
        <p:spPr bwMode="auto">
          <a:xfrm>
            <a:off x="6705600" y="1295400"/>
            <a:ext cx="17526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119"/>
          <p:cNvSpPr>
            <a:spLocks noChangeShapeType="1"/>
          </p:cNvSpPr>
          <p:nvPr/>
        </p:nvSpPr>
        <p:spPr bwMode="auto">
          <a:xfrm>
            <a:off x="6096000" y="914400"/>
            <a:ext cx="0" cy="137160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80" name="Text Box 120"/>
          <p:cNvSpPr txBox="1">
            <a:spLocks noChangeArrowheads="1"/>
          </p:cNvSpPr>
          <p:nvPr/>
        </p:nvSpPr>
        <p:spPr bwMode="auto">
          <a:xfrm>
            <a:off x="7162800" y="914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v</a:t>
            </a:r>
          </a:p>
        </p:txBody>
      </p:sp>
      <p:sp>
        <p:nvSpPr>
          <p:cNvPr id="46090" name="Text Box 121"/>
          <p:cNvSpPr txBox="1">
            <a:spLocks noChangeArrowheads="1"/>
          </p:cNvSpPr>
          <p:nvPr/>
        </p:nvSpPr>
        <p:spPr bwMode="auto">
          <a:xfrm>
            <a:off x="5791200" y="137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L</a:t>
            </a:r>
          </a:p>
        </p:txBody>
      </p:sp>
      <p:sp>
        <p:nvSpPr>
          <p:cNvPr id="46091" name="Text Box 122"/>
          <p:cNvSpPr txBox="1">
            <a:spLocks noChangeArrowheads="1"/>
          </p:cNvSpPr>
          <p:nvPr/>
        </p:nvSpPr>
        <p:spPr bwMode="auto">
          <a:xfrm>
            <a:off x="7162800" y="1600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009900"/>
                </a:solidFill>
              </a:rPr>
              <a:t>B</a:t>
            </a:r>
          </a:p>
        </p:txBody>
      </p:sp>
      <p:graphicFrame>
        <p:nvGraphicFramePr>
          <p:cNvPr id="757883" name="Object 123"/>
          <p:cNvGraphicFramePr>
            <a:graphicFrameLocks noChangeAspect="1"/>
          </p:cNvGraphicFramePr>
          <p:nvPr/>
        </p:nvGraphicFramePr>
        <p:xfrm>
          <a:off x="7162800" y="2514600"/>
          <a:ext cx="1651000" cy="447675"/>
        </p:xfrm>
        <a:graphic>
          <a:graphicData uri="http://schemas.openxmlformats.org/presentationml/2006/ole">
            <mc:AlternateContent xmlns:mc="http://schemas.openxmlformats.org/markup-compatibility/2006">
              <mc:Choice xmlns:v="urn:schemas-microsoft-com:vml" Requires="v">
                <p:oleObj spid="_x0000_s158786" name="Equation" r:id="rId3" imgW="672808" imgH="203112" progId="Equation.DSMT4">
                  <p:embed/>
                </p:oleObj>
              </mc:Choice>
              <mc:Fallback>
                <p:oleObj name="Equation" r:id="rId3" imgW="672808" imgH="203112" progId="Equation.DSMT4">
                  <p:embed/>
                  <p:pic>
                    <p:nvPicPr>
                      <p:cNvPr id="0" name="Object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514600"/>
                        <a:ext cx="16510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84" name="Object 124"/>
          <p:cNvGraphicFramePr>
            <a:graphicFrameLocks noChangeAspect="1"/>
          </p:cNvGraphicFramePr>
          <p:nvPr/>
        </p:nvGraphicFramePr>
        <p:xfrm>
          <a:off x="5867400" y="2971800"/>
          <a:ext cx="1370013" cy="392113"/>
        </p:xfrm>
        <a:graphic>
          <a:graphicData uri="http://schemas.openxmlformats.org/presentationml/2006/ole">
            <mc:AlternateContent xmlns:mc="http://schemas.openxmlformats.org/markup-compatibility/2006">
              <mc:Choice xmlns:v="urn:schemas-microsoft-com:vml" Requires="v">
                <p:oleObj spid="_x0000_s158787" name="Equation" r:id="rId5" imgW="558558" imgH="177723" progId="Equation.DSMT4">
                  <p:embed/>
                </p:oleObj>
              </mc:Choice>
              <mc:Fallback>
                <p:oleObj name="Equation" r:id="rId5" imgW="558558" imgH="177723" progId="Equation.DSMT4">
                  <p:embed/>
                  <p:pic>
                    <p:nvPicPr>
                      <p:cNvPr id="0" name="Object 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971800"/>
                        <a:ext cx="1370013"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85" name="Object 125"/>
          <p:cNvGraphicFramePr>
            <a:graphicFrameLocks noChangeAspect="1"/>
          </p:cNvGraphicFramePr>
          <p:nvPr/>
        </p:nvGraphicFramePr>
        <p:xfrm>
          <a:off x="2519363" y="3409950"/>
          <a:ext cx="1400175" cy="476250"/>
        </p:xfrm>
        <a:graphic>
          <a:graphicData uri="http://schemas.openxmlformats.org/presentationml/2006/ole">
            <mc:AlternateContent xmlns:mc="http://schemas.openxmlformats.org/markup-compatibility/2006">
              <mc:Choice xmlns:v="urn:schemas-microsoft-com:vml" Requires="v">
                <p:oleObj spid="_x0000_s158788" name="Equation" r:id="rId7" imgW="571252" imgH="215806" progId="Equation.DSMT4">
                  <p:embed/>
                </p:oleObj>
              </mc:Choice>
              <mc:Fallback>
                <p:oleObj name="Equation" r:id="rId7" imgW="571252" imgH="215806" progId="Equation.DSMT4">
                  <p:embed/>
                  <p:pic>
                    <p:nvPicPr>
                      <p:cNvPr id="0" name="Object 1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363" y="3409950"/>
                        <a:ext cx="14001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86" name="Line 126"/>
          <p:cNvSpPr>
            <a:spLocks noChangeShapeType="1"/>
          </p:cNvSpPr>
          <p:nvPr/>
        </p:nvSpPr>
        <p:spPr bwMode="auto">
          <a:xfrm flipV="1">
            <a:off x="7772400" y="609600"/>
            <a:ext cx="0" cy="6858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87" name="Text Box 127"/>
          <p:cNvSpPr txBox="1">
            <a:spLocks noChangeArrowheads="1"/>
          </p:cNvSpPr>
          <p:nvPr/>
        </p:nvSpPr>
        <p:spPr bwMode="auto">
          <a:xfrm>
            <a:off x="7620000" y="152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00CC"/>
                </a:solidFill>
              </a:rPr>
              <a:t>v </a:t>
            </a:r>
            <a:r>
              <a:rPr lang="en-US" sz="2400" b="1">
                <a:solidFill>
                  <a:srgbClr val="9900CC"/>
                </a:solidFill>
                <a:sym typeface="Symbol" pitchFamily="18" charset="2"/>
              </a:rPr>
              <a:t> B</a:t>
            </a:r>
          </a:p>
        </p:txBody>
      </p:sp>
      <p:graphicFrame>
        <p:nvGraphicFramePr>
          <p:cNvPr id="757890" name="Object 130"/>
          <p:cNvGraphicFramePr>
            <a:graphicFrameLocks noChangeAspect="1"/>
          </p:cNvGraphicFramePr>
          <p:nvPr/>
        </p:nvGraphicFramePr>
        <p:xfrm>
          <a:off x="4000500" y="3416300"/>
          <a:ext cx="1028700" cy="392113"/>
        </p:xfrm>
        <a:graphic>
          <a:graphicData uri="http://schemas.openxmlformats.org/presentationml/2006/ole">
            <mc:AlternateContent xmlns:mc="http://schemas.openxmlformats.org/markup-compatibility/2006">
              <mc:Choice xmlns:v="urn:schemas-microsoft-com:vml" Requires="v">
                <p:oleObj spid="_x0000_s158789" name="Equation" r:id="rId9" imgW="418918" imgH="177723" progId="Equation.DSMT4">
                  <p:embed/>
                </p:oleObj>
              </mc:Choice>
              <mc:Fallback>
                <p:oleObj name="Equation" r:id="rId9" imgW="418918" imgH="177723" progId="Equation.DSMT4">
                  <p:embed/>
                  <p:pic>
                    <p:nvPicPr>
                      <p:cNvPr id="0" name="Object 1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0500" y="3416300"/>
                        <a:ext cx="10287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098" name="Group 134"/>
          <p:cNvGrpSpPr>
            <a:grpSpLocks/>
          </p:cNvGrpSpPr>
          <p:nvPr/>
        </p:nvGrpSpPr>
        <p:grpSpPr bwMode="auto">
          <a:xfrm>
            <a:off x="6553200" y="1066800"/>
            <a:ext cx="152400" cy="152400"/>
            <a:chOff x="1536" y="4080"/>
            <a:chExt cx="96" cy="96"/>
          </a:xfrm>
        </p:grpSpPr>
        <p:sp>
          <p:nvSpPr>
            <p:cNvPr id="46159" name="Oval 13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0" name="Oval 13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099" name="Group 137"/>
          <p:cNvGrpSpPr>
            <a:grpSpLocks/>
          </p:cNvGrpSpPr>
          <p:nvPr/>
        </p:nvGrpSpPr>
        <p:grpSpPr bwMode="auto">
          <a:xfrm>
            <a:off x="6553200" y="1524000"/>
            <a:ext cx="152400" cy="152400"/>
            <a:chOff x="1536" y="4080"/>
            <a:chExt cx="96" cy="96"/>
          </a:xfrm>
        </p:grpSpPr>
        <p:sp>
          <p:nvSpPr>
            <p:cNvPr id="46157" name="Oval 13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8" name="Oval 13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0" name="Group 140"/>
          <p:cNvGrpSpPr>
            <a:grpSpLocks/>
          </p:cNvGrpSpPr>
          <p:nvPr/>
        </p:nvGrpSpPr>
        <p:grpSpPr bwMode="auto">
          <a:xfrm>
            <a:off x="6553200" y="1981200"/>
            <a:ext cx="152400" cy="152400"/>
            <a:chOff x="1536" y="4080"/>
            <a:chExt cx="96" cy="96"/>
          </a:xfrm>
        </p:grpSpPr>
        <p:sp>
          <p:nvSpPr>
            <p:cNvPr id="46155" name="Oval 14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Oval 14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1" name="Group 164"/>
          <p:cNvGrpSpPr>
            <a:grpSpLocks/>
          </p:cNvGrpSpPr>
          <p:nvPr/>
        </p:nvGrpSpPr>
        <p:grpSpPr bwMode="auto">
          <a:xfrm>
            <a:off x="7010400" y="1066800"/>
            <a:ext cx="152400" cy="152400"/>
            <a:chOff x="1536" y="4080"/>
            <a:chExt cx="96" cy="96"/>
          </a:xfrm>
        </p:grpSpPr>
        <p:sp>
          <p:nvSpPr>
            <p:cNvPr id="46153" name="Oval 16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Oval 16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2" name="Group 167"/>
          <p:cNvGrpSpPr>
            <a:grpSpLocks/>
          </p:cNvGrpSpPr>
          <p:nvPr/>
        </p:nvGrpSpPr>
        <p:grpSpPr bwMode="auto">
          <a:xfrm>
            <a:off x="7010400" y="1524000"/>
            <a:ext cx="152400" cy="152400"/>
            <a:chOff x="1536" y="4080"/>
            <a:chExt cx="96" cy="96"/>
          </a:xfrm>
        </p:grpSpPr>
        <p:sp>
          <p:nvSpPr>
            <p:cNvPr id="46151" name="Oval 16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16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3" name="Group 170"/>
          <p:cNvGrpSpPr>
            <a:grpSpLocks/>
          </p:cNvGrpSpPr>
          <p:nvPr/>
        </p:nvGrpSpPr>
        <p:grpSpPr bwMode="auto">
          <a:xfrm>
            <a:off x="7010400" y="1981200"/>
            <a:ext cx="152400" cy="152400"/>
            <a:chOff x="1536" y="4080"/>
            <a:chExt cx="96" cy="96"/>
          </a:xfrm>
        </p:grpSpPr>
        <p:sp>
          <p:nvSpPr>
            <p:cNvPr id="46149" name="Oval 17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17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4" name="Group 173"/>
          <p:cNvGrpSpPr>
            <a:grpSpLocks/>
          </p:cNvGrpSpPr>
          <p:nvPr/>
        </p:nvGrpSpPr>
        <p:grpSpPr bwMode="auto">
          <a:xfrm>
            <a:off x="7467600" y="1066800"/>
            <a:ext cx="152400" cy="152400"/>
            <a:chOff x="1536" y="4080"/>
            <a:chExt cx="96" cy="96"/>
          </a:xfrm>
        </p:grpSpPr>
        <p:sp>
          <p:nvSpPr>
            <p:cNvPr id="46147" name="Oval 174"/>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175"/>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5" name="Group 176"/>
          <p:cNvGrpSpPr>
            <a:grpSpLocks/>
          </p:cNvGrpSpPr>
          <p:nvPr/>
        </p:nvGrpSpPr>
        <p:grpSpPr bwMode="auto">
          <a:xfrm>
            <a:off x="7467600" y="1524000"/>
            <a:ext cx="152400" cy="152400"/>
            <a:chOff x="1536" y="4080"/>
            <a:chExt cx="96" cy="96"/>
          </a:xfrm>
        </p:grpSpPr>
        <p:sp>
          <p:nvSpPr>
            <p:cNvPr id="46145" name="Oval 177"/>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Oval 178"/>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6" name="Group 179"/>
          <p:cNvGrpSpPr>
            <a:grpSpLocks/>
          </p:cNvGrpSpPr>
          <p:nvPr/>
        </p:nvGrpSpPr>
        <p:grpSpPr bwMode="auto">
          <a:xfrm>
            <a:off x="7467600" y="1981200"/>
            <a:ext cx="152400" cy="152400"/>
            <a:chOff x="1536" y="4080"/>
            <a:chExt cx="96" cy="96"/>
          </a:xfrm>
        </p:grpSpPr>
        <p:sp>
          <p:nvSpPr>
            <p:cNvPr id="46143" name="Oval 180"/>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Oval 181"/>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7" name="Group 182"/>
          <p:cNvGrpSpPr>
            <a:grpSpLocks/>
          </p:cNvGrpSpPr>
          <p:nvPr/>
        </p:nvGrpSpPr>
        <p:grpSpPr bwMode="auto">
          <a:xfrm>
            <a:off x="7924800" y="1066800"/>
            <a:ext cx="152400" cy="152400"/>
            <a:chOff x="1536" y="4080"/>
            <a:chExt cx="96" cy="96"/>
          </a:xfrm>
        </p:grpSpPr>
        <p:sp>
          <p:nvSpPr>
            <p:cNvPr id="46141" name="Oval 183"/>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Oval 184"/>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8" name="Group 185"/>
          <p:cNvGrpSpPr>
            <a:grpSpLocks/>
          </p:cNvGrpSpPr>
          <p:nvPr/>
        </p:nvGrpSpPr>
        <p:grpSpPr bwMode="auto">
          <a:xfrm>
            <a:off x="7924800" y="1524000"/>
            <a:ext cx="152400" cy="152400"/>
            <a:chOff x="1536" y="4080"/>
            <a:chExt cx="96" cy="96"/>
          </a:xfrm>
        </p:grpSpPr>
        <p:sp>
          <p:nvSpPr>
            <p:cNvPr id="46139" name="Oval 186"/>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Oval 187"/>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09" name="Group 188"/>
          <p:cNvGrpSpPr>
            <a:grpSpLocks/>
          </p:cNvGrpSpPr>
          <p:nvPr/>
        </p:nvGrpSpPr>
        <p:grpSpPr bwMode="auto">
          <a:xfrm>
            <a:off x="7924800" y="1981200"/>
            <a:ext cx="152400" cy="152400"/>
            <a:chOff x="1536" y="4080"/>
            <a:chExt cx="96" cy="96"/>
          </a:xfrm>
        </p:grpSpPr>
        <p:sp>
          <p:nvSpPr>
            <p:cNvPr id="46137" name="Oval 189"/>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Oval 190"/>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10" name="Group 191"/>
          <p:cNvGrpSpPr>
            <a:grpSpLocks/>
          </p:cNvGrpSpPr>
          <p:nvPr/>
        </p:nvGrpSpPr>
        <p:grpSpPr bwMode="auto">
          <a:xfrm>
            <a:off x="8382000" y="1066800"/>
            <a:ext cx="152400" cy="152400"/>
            <a:chOff x="1536" y="4080"/>
            <a:chExt cx="96" cy="96"/>
          </a:xfrm>
        </p:grpSpPr>
        <p:sp>
          <p:nvSpPr>
            <p:cNvPr id="46135" name="Oval 192"/>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Oval 193"/>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11" name="Group 194"/>
          <p:cNvGrpSpPr>
            <a:grpSpLocks/>
          </p:cNvGrpSpPr>
          <p:nvPr/>
        </p:nvGrpSpPr>
        <p:grpSpPr bwMode="auto">
          <a:xfrm>
            <a:off x="8382000" y="1524000"/>
            <a:ext cx="152400" cy="152400"/>
            <a:chOff x="1536" y="4080"/>
            <a:chExt cx="96" cy="96"/>
          </a:xfrm>
        </p:grpSpPr>
        <p:sp>
          <p:nvSpPr>
            <p:cNvPr id="46133" name="Oval 19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Oval 19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12" name="Group 197"/>
          <p:cNvGrpSpPr>
            <a:grpSpLocks/>
          </p:cNvGrpSpPr>
          <p:nvPr/>
        </p:nvGrpSpPr>
        <p:grpSpPr bwMode="auto">
          <a:xfrm>
            <a:off x="8382000" y="1981200"/>
            <a:ext cx="152400" cy="152400"/>
            <a:chOff x="1536" y="4080"/>
            <a:chExt cx="96" cy="96"/>
          </a:xfrm>
        </p:grpSpPr>
        <p:sp>
          <p:nvSpPr>
            <p:cNvPr id="46131" name="Oval 19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Oval 19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824" name="AutoShape 64"/>
          <p:cNvSpPr>
            <a:spLocks noChangeArrowheads="1"/>
          </p:cNvSpPr>
          <p:nvPr/>
        </p:nvSpPr>
        <p:spPr bwMode="auto">
          <a:xfrm>
            <a:off x="8534400" y="762000"/>
            <a:ext cx="304800" cy="1676400"/>
          </a:xfrm>
          <a:prstGeom prst="can">
            <a:avLst>
              <a:gd name="adj" fmla="val 37863"/>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757868" name="Group 108"/>
          <p:cNvGrpSpPr>
            <a:grpSpLocks/>
          </p:cNvGrpSpPr>
          <p:nvPr/>
        </p:nvGrpSpPr>
        <p:grpSpPr bwMode="auto">
          <a:xfrm>
            <a:off x="8610600" y="1143000"/>
            <a:ext cx="152400" cy="1295400"/>
            <a:chOff x="4560" y="1872"/>
            <a:chExt cx="96" cy="816"/>
          </a:xfrm>
        </p:grpSpPr>
        <p:sp>
          <p:nvSpPr>
            <p:cNvPr id="46125" name="Oval 102"/>
            <p:cNvSpPr>
              <a:spLocks noChangeArrowheads="1"/>
            </p:cNvSpPr>
            <p:nvPr/>
          </p:nvSpPr>
          <p:spPr bwMode="auto">
            <a:xfrm>
              <a:off x="4560" y="1872"/>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Oval 103"/>
            <p:cNvSpPr>
              <a:spLocks noChangeArrowheads="1"/>
            </p:cNvSpPr>
            <p:nvPr/>
          </p:nvSpPr>
          <p:spPr bwMode="auto">
            <a:xfrm>
              <a:off x="4560" y="2016"/>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Oval 104"/>
            <p:cNvSpPr>
              <a:spLocks noChangeArrowheads="1"/>
            </p:cNvSpPr>
            <p:nvPr/>
          </p:nvSpPr>
          <p:spPr bwMode="auto">
            <a:xfrm>
              <a:off x="4560" y="2160"/>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Oval 105"/>
            <p:cNvSpPr>
              <a:spLocks noChangeArrowheads="1"/>
            </p:cNvSpPr>
            <p:nvPr/>
          </p:nvSpPr>
          <p:spPr bwMode="auto">
            <a:xfrm>
              <a:off x="4560" y="2304"/>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Oval 106"/>
            <p:cNvSpPr>
              <a:spLocks noChangeArrowheads="1"/>
            </p:cNvSpPr>
            <p:nvPr/>
          </p:nvSpPr>
          <p:spPr bwMode="auto">
            <a:xfrm>
              <a:off x="4560" y="2448"/>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Oval 107"/>
            <p:cNvSpPr>
              <a:spLocks noChangeArrowheads="1"/>
            </p:cNvSpPr>
            <p:nvPr/>
          </p:nvSpPr>
          <p:spPr bwMode="auto">
            <a:xfrm>
              <a:off x="4560" y="2592"/>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960" name="Text Box 200"/>
          <p:cNvSpPr txBox="1">
            <a:spLocks noChangeArrowheads="1"/>
          </p:cNvSpPr>
          <p:nvPr/>
        </p:nvSpPr>
        <p:spPr bwMode="auto">
          <a:xfrm>
            <a:off x="0" y="4038600"/>
            <a:ext cx="708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i="1">
                <a:solidFill>
                  <a:schemeClr val="accent2"/>
                </a:solidFill>
              </a:rPr>
              <a:t>v </a:t>
            </a:r>
            <a:r>
              <a:rPr lang="en-US" sz="2400">
                <a:solidFill>
                  <a:schemeClr val="accent2"/>
                </a:solidFill>
              </a:rPr>
              <a:t>is the rate of change of the width </a:t>
            </a:r>
            <a:r>
              <a:rPr lang="en-US" sz="2400" i="1">
                <a:solidFill>
                  <a:schemeClr val="accent2"/>
                </a:solidFill>
              </a:rPr>
              <a:t>W</a:t>
            </a:r>
            <a:endParaRPr lang="en-US" sz="2400">
              <a:solidFill>
                <a:schemeClr val="accent2"/>
              </a:solidFill>
            </a:endParaRPr>
          </a:p>
          <a:p>
            <a:pPr eaLnBrk="1" hangingPunct="1">
              <a:buFontTx/>
              <a:buChar char="•"/>
            </a:pPr>
            <a:r>
              <a:rPr lang="en-US" sz="2400">
                <a:solidFill>
                  <a:schemeClr val="accent2"/>
                </a:solidFill>
              </a:rPr>
              <a:t>We can relate this to the change in magnetic flux</a:t>
            </a:r>
            <a:endParaRPr lang="en-US" sz="2400" i="1">
              <a:solidFill>
                <a:schemeClr val="accent2"/>
              </a:solidFill>
            </a:endParaRPr>
          </a:p>
        </p:txBody>
      </p:sp>
      <p:graphicFrame>
        <p:nvGraphicFramePr>
          <p:cNvPr id="757961" name="Object 201"/>
          <p:cNvGraphicFramePr>
            <a:graphicFrameLocks noChangeAspect="1"/>
          </p:cNvGraphicFramePr>
          <p:nvPr/>
        </p:nvGraphicFramePr>
        <p:xfrm>
          <a:off x="2209800" y="4781550"/>
          <a:ext cx="1403350" cy="866775"/>
        </p:xfrm>
        <a:graphic>
          <a:graphicData uri="http://schemas.openxmlformats.org/presentationml/2006/ole">
            <mc:AlternateContent xmlns:mc="http://schemas.openxmlformats.org/markup-compatibility/2006">
              <mc:Choice xmlns:v="urn:schemas-microsoft-com:vml" Requires="v">
                <p:oleObj spid="_x0000_s158790" name="Equation" r:id="rId11" imgW="571252" imgH="393529" progId="Equation.DSMT4">
                  <p:embed/>
                </p:oleObj>
              </mc:Choice>
              <mc:Fallback>
                <p:oleObj name="Equation" r:id="rId11" imgW="571252" imgH="393529" progId="Equation.DSMT4">
                  <p:embed/>
                  <p:pic>
                    <p:nvPicPr>
                      <p:cNvPr id="0" name="Object 2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781550"/>
                        <a:ext cx="140335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17" name="Line 202"/>
          <p:cNvSpPr>
            <a:spLocks noChangeShapeType="1"/>
          </p:cNvSpPr>
          <p:nvPr/>
        </p:nvSpPr>
        <p:spPr bwMode="auto">
          <a:xfrm>
            <a:off x="5638800" y="838200"/>
            <a:ext cx="3048000" cy="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Text Box 203"/>
          <p:cNvSpPr txBox="1">
            <a:spLocks noChangeArrowheads="1"/>
          </p:cNvSpPr>
          <p:nvPr/>
        </p:nvSpPr>
        <p:spPr bwMode="auto">
          <a:xfrm>
            <a:off x="6553200" y="457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dirty="0">
                <a:solidFill>
                  <a:srgbClr val="6600FF"/>
                </a:solidFill>
              </a:rPr>
              <a:t>W</a:t>
            </a:r>
          </a:p>
        </p:txBody>
      </p:sp>
      <p:graphicFrame>
        <p:nvGraphicFramePr>
          <p:cNvPr id="757964" name="Object 204"/>
          <p:cNvGraphicFramePr>
            <a:graphicFrameLocks noChangeAspect="1"/>
          </p:cNvGraphicFramePr>
          <p:nvPr>
            <p:extLst>
              <p:ext uri="{D42A27DB-BD31-4B8C-83A1-F6EECF244321}">
                <p14:modId xmlns:p14="http://schemas.microsoft.com/office/powerpoint/2010/main" val="3742448813"/>
              </p:ext>
            </p:extLst>
          </p:nvPr>
        </p:nvGraphicFramePr>
        <p:xfrm>
          <a:off x="73025" y="4779963"/>
          <a:ext cx="2089150" cy="868362"/>
        </p:xfrm>
        <a:graphic>
          <a:graphicData uri="http://schemas.openxmlformats.org/presentationml/2006/ole">
            <mc:AlternateContent xmlns:mc="http://schemas.openxmlformats.org/markup-compatibility/2006">
              <mc:Choice xmlns:v="urn:schemas-microsoft-com:vml" Requires="v">
                <p:oleObj spid="_x0000_s158791" name="Equation" r:id="rId13" imgW="850680" imgH="393480" progId="Equation.DSMT4">
                  <p:embed/>
                </p:oleObj>
              </mc:Choice>
              <mc:Fallback>
                <p:oleObj name="Equation" r:id="rId13" imgW="850680" imgH="393480" progId="Equation.DSMT4">
                  <p:embed/>
                  <p:pic>
                    <p:nvPicPr>
                      <p:cNvPr id="0" name="Object 204"/>
                      <p:cNvPicPr>
                        <a:picLocks noChangeAspect="1" noChangeArrowheads="1"/>
                      </p:cNvPicPr>
                      <p:nvPr/>
                    </p:nvPicPr>
                    <p:blipFill>
                      <a:blip r:embed="rId14"/>
                      <a:srcRect/>
                      <a:stretch>
                        <a:fillRect/>
                      </a:stretch>
                    </p:blipFill>
                    <p:spPr bwMode="auto">
                      <a:xfrm>
                        <a:off x="73025" y="4779963"/>
                        <a:ext cx="20891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965" name="Object 205"/>
          <p:cNvGraphicFramePr>
            <a:graphicFrameLocks noChangeAspect="1"/>
          </p:cNvGraphicFramePr>
          <p:nvPr/>
        </p:nvGraphicFramePr>
        <p:xfrm>
          <a:off x="3581400" y="4724400"/>
          <a:ext cx="3181350" cy="923925"/>
        </p:xfrm>
        <a:graphic>
          <a:graphicData uri="http://schemas.openxmlformats.org/presentationml/2006/ole">
            <mc:AlternateContent xmlns:mc="http://schemas.openxmlformats.org/markup-compatibility/2006">
              <mc:Choice xmlns:v="urn:schemas-microsoft-com:vml" Requires="v">
                <p:oleObj spid="_x0000_s158792" name="Equation" r:id="rId15" imgW="1295400" imgH="419100" progId="Equation.DSMT4">
                  <p:embed/>
                </p:oleObj>
              </mc:Choice>
              <mc:Fallback>
                <p:oleObj name="Equation" r:id="rId15" imgW="1295400" imgH="419100" progId="Equation.DSMT4">
                  <p:embed/>
                  <p:pic>
                    <p:nvPicPr>
                      <p:cNvPr id="0" name="Object 20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4724400"/>
                        <a:ext cx="318135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966" name="Object 206"/>
          <p:cNvGraphicFramePr>
            <a:graphicFrameLocks noChangeAspect="1"/>
          </p:cNvGraphicFramePr>
          <p:nvPr/>
        </p:nvGraphicFramePr>
        <p:xfrm>
          <a:off x="6934200" y="4419600"/>
          <a:ext cx="1746250" cy="866775"/>
        </p:xfrm>
        <a:graphic>
          <a:graphicData uri="http://schemas.openxmlformats.org/presentationml/2006/ole">
            <mc:AlternateContent xmlns:mc="http://schemas.openxmlformats.org/markup-compatibility/2006">
              <mc:Choice xmlns:v="urn:schemas-microsoft-com:vml" Requires="v">
                <p:oleObj spid="_x0000_s158793" name="Equation" r:id="rId17" imgW="710891" imgH="393529" progId="Equation.DSMT4">
                  <p:embed/>
                </p:oleObj>
              </mc:Choice>
              <mc:Fallback>
                <p:oleObj name="Equation" r:id="rId17" imgW="710891" imgH="393529" progId="Equation.DSMT4">
                  <p:embed/>
                  <p:pic>
                    <p:nvPicPr>
                      <p:cNvPr id="0" name="Object 20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4419600"/>
                        <a:ext cx="1746250" cy="866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968" name="Object 208"/>
          <p:cNvGraphicFramePr>
            <a:graphicFrameLocks noChangeAspect="1"/>
          </p:cNvGraphicFramePr>
          <p:nvPr/>
        </p:nvGraphicFramePr>
        <p:xfrm>
          <a:off x="7315200" y="2971800"/>
          <a:ext cx="1214438" cy="449263"/>
        </p:xfrm>
        <a:graphic>
          <a:graphicData uri="http://schemas.openxmlformats.org/presentationml/2006/ole">
            <mc:AlternateContent xmlns:mc="http://schemas.openxmlformats.org/markup-compatibility/2006">
              <mc:Choice xmlns:v="urn:schemas-microsoft-com:vml" Requires="v">
                <p:oleObj spid="_x0000_s158794" name="Equation" r:id="rId19" imgW="494870" imgH="203024" progId="Equation.DSMT4">
                  <p:embed/>
                </p:oleObj>
              </mc:Choice>
              <mc:Fallback>
                <p:oleObj name="Equation" r:id="rId19" imgW="494870" imgH="203024" progId="Equation.DSMT4">
                  <p:embed/>
                  <p:pic>
                    <p:nvPicPr>
                      <p:cNvPr id="0" name="Object 20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15200" y="2971800"/>
                        <a:ext cx="1214438"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969" name="Object 209"/>
          <p:cNvGraphicFramePr>
            <a:graphicFrameLocks noChangeAspect="1"/>
          </p:cNvGraphicFramePr>
          <p:nvPr>
            <p:extLst>
              <p:ext uri="{D42A27DB-BD31-4B8C-83A1-F6EECF244321}">
                <p14:modId xmlns:p14="http://schemas.microsoft.com/office/powerpoint/2010/main" val="4038039235"/>
              </p:ext>
            </p:extLst>
          </p:nvPr>
        </p:nvGraphicFramePr>
        <p:xfrm>
          <a:off x="5154613" y="3843338"/>
          <a:ext cx="1527175" cy="868362"/>
        </p:xfrm>
        <a:graphic>
          <a:graphicData uri="http://schemas.openxmlformats.org/presentationml/2006/ole">
            <mc:AlternateContent xmlns:mc="http://schemas.openxmlformats.org/markup-compatibility/2006">
              <mc:Choice xmlns:v="urn:schemas-microsoft-com:vml" Requires="v">
                <p:oleObj spid="_x0000_s158795" name="Equation" r:id="rId21" imgW="622080" imgH="393480" progId="Equation.DSMT4">
                  <p:embed/>
                </p:oleObj>
              </mc:Choice>
              <mc:Fallback>
                <p:oleObj name="Equation" r:id="rId21" imgW="622080" imgH="393480" progId="Equation.DSMT4">
                  <p:embed/>
                  <p:pic>
                    <p:nvPicPr>
                      <p:cNvPr id="0" name="Object 209"/>
                      <p:cNvPicPr>
                        <a:picLocks noChangeAspect="1" noChangeArrowheads="1"/>
                      </p:cNvPicPr>
                      <p:nvPr/>
                    </p:nvPicPr>
                    <p:blipFill>
                      <a:blip r:embed="rId22"/>
                      <a:srcRect/>
                      <a:stretch>
                        <a:fillRect/>
                      </a:stretch>
                    </p:blipFill>
                    <p:spPr bwMode="auto">
                      <a:xfrm>
                        <a:off x="5154613" y="3843338"/>
                        <a:ext cx="152717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81">
                                            <p:txEl>
                                              <p:pRg st="0" end="0"/>
                                            </p:txEl>
                                          </p:spTgt>
                                        </p:tgtEl>
                                        <p:attrNameLst>
                                          <p:attrName>style.visibility</p:attrName>
                                        </p:attrNameLst>
                                      </p:cBhvr>
                                      <p:to>
                                        <p:strVal val="visible"/>
                                      </p:to>
                                    </p:set>
                                    <p:anim calcmode="lin" valueType="num">
                                      <p:cBhvr additive="base">
                                        <p:cTn id="7" dur="500" fill="hold"/>
                                        <p:tgtEl>
                                          <p:spTgt spid="7577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8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57781">
                                            <p:txEl>
                                              <p:pRg st="1" end="1"/>
                                            </p:txEl>
                                          </p:spTgt>
                                        </p:tgtEl>
                                        <p:attrNameLst>
                                          <p:attrName>style.visibility</p:attrName>
                                        </p:attrNameLst>
                                      </p:cBhvr>
                                      <p:to>
                                        <p:strVal val="visible"/>
                                      </p:to>
                                    </p:set>
                                    <p:anim calcmode="lin" valueType="num">
                                      <p:cBhvr additive="base">
                                        <p:cTn id="11" dur="500" fill="hold"/>
                                        <p:tgtEl>
                                          <p:spTgt spid="75778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57781">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757868"/>
                                        </p:tgtEl>
                                        <p:attrNameLst>
                                          <p:attrName>style.visibility</p:attrName>
                                        </p:attrNameLst>
                                      </p:cBhvr>
                                      <p:to>
                                        <p:strVal val="visible"/>
                                      </p:to>
                                    </p:set>
                                    <p:animEffect transition="in" filter="dissolve">
                                      <p:cBhvr>
                                        <p:cTn id="16" dur="500"/>
                                        <p:tgtEl>
                                          <p:spTgt spid="7578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57781">
                                            <p:txEl>
                                              <p:pRg st="2" end="2"/>
                                            </p:txEl>
                                          </p:spTgt>
                                        </p:tgtEl>
                                        <p:attrNameLst>
                                          <p:attrName>style.visibility</p:attrName>
                                        </p:attrNameLst>
                                      </p:cBhvr>
                                      <p:to>
                                        <p:strVal val="visible"/>
                                      </p:to>
                                    </p:set>
                                    <p:anim calcmode="lin" valueType="num">
                                      <p:cBhvr additive="base">
                                        <p:cTn id="21" dur="500" fill="hold"/>
                                        <p:tgtEl>
                                          <p:spTgt spid="75778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57781">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757878"/>
                                        </p:tgtEl>
                                        <p:attrNameLst>
                                          <p:attrName>style.visibility</p:attrName>
                                        </p:attrNameLst>
                                      </p:cBhvr>
                                      <p:to>
                                        <p:strVal val="visible"/>
                                      </p:to>
                                    </p:set>
                                    <p:animEffect transition="in" filter="wipe(right)">
                                      <p:cBhvr>
                                        <p:cTn id="26" dur="500"/>
                                        <p:tgtEl>
                                          <p:spTgt spid="757878"/>
                                        </p:tgtEl>
                                      </p:cBhvr>
                                    </p:animEffec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757880"/>
                                        </p:tgtEl>
                                        <p:attrNameLst>
                                          <p:attrName>style.visibility</p:attrName>
                                        </p:attrNameLst>
                                      </p:cBhvr>
                                      <p:to>
                                        <p:strVal val="visible"/>
                                      </p:to>
                                    </p:set>
                                  </p:childTnLst>
                                </p:cTn>
                              </p:par>
                            </p:childTnLst>
                          </p:cTn>
                        </p:par>
                        <p:par>
                          <p:cTn id="30" fill="hold" nodeType="afterGroup">
                            <p:stCondLst>
                              <p:cond delay="1000"/>
                            </p:stCondLst>
                            <p:childTnLst>
                              <p:par>
                                <p:cTn id="31" presetID="35" presetClass="path" presetSubtype="0" accel="50000" decel="50000" fill="hold" grpId="0" nodeType="afterEffect">
                                  <p:stCondLst>
                                    <p:cond delay="0"/>
                                  </p:stCondLst>
                                  <p:childTnLst>
                                    <p:animMotion origin="layout" path="M 0 0  L -0.25 0  E" pathEditMode="relative" ptsTypes="">
                                      <p:cBhvr>
                                        <p:cTn id="32" dur="2000" fill="hold"/>
                                        <p:tgtEl>
                                          <p:spTgt spid="757824"/>
                                        </p:tgtEl>
                                        <p:attrNameLst>
                                          <p:attrName>ppt_x</p:attrName>
                                          <p:attrName>ppt_y</p:attrName>
                                        </p:attrNameLst>
                                      </p:cBhvr>
                                    </p:animMotion>
                                  </p:childTnLst>
                                </p:cTn>
                              </p:par>
                              <p:par>
                                <p:cTn id="33" presetID="35" presetClass="path" presetSubtype="0" accel="50000" decel="50000" fill="hold" nodeType="withEffect">
                                  <p:stCondLst>
                                    <p:cond delay="0"/>
                                  </p:stCondLst>
                                  <p:childTnLst>
                                    <p:animMotion origin="layout" path="M 0 0  L -0.25 0  E" pathEditMode="relative" ptsTypes="">
                                      <p:cBhvr>
                                        <p:cTn id="34" dur="2000" fill="hold"/>
                                        <p:tgtEl>
                                          <p:spTgt spid="757868"/>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57781">
                                            <p:txEl>
                                              <p:pRg st="3" end="3"/>
                                            </p:txEl>
                                          </p:spTgt>
                                        </p:tgtEl>
                                        <p:attrNameLst>
                                          <p:attrName>style.visibility</p:attrName>
                                        </p:attrNameLst>
                                      </p:cBhvr>
                                      <p:to>
                                        <p:strVal val="visible"/>
                                      </p:to>
                                    </p:set>
                                    <p:anim calcmode="lin" valueType="num">
                                      <p:cBhvr additive="base">
                                        <p:cTn id="39" dur="500" fill="hold"/>
                                        <p:tgtEl>
                                          <p:spTgt spid="757781">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57781">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
                            </p:stCondLst>
                            <p:childTnLst>
                              <p:par>
                                <p:cTn id="42" presetID="22" presetClass="entr" presetSubtype="8" fill="hold" nodeType="afterEffect">
                                  <p:stCondLst>
                                    <p:cond delay="0"/>
                                  </p:stCondLst>
                                  <p:childTnLst>
                                    <p:set>
                                      <p:cBhvr>
                                        <p:cTn id="43" dur="1" fill="hold">
                                          <p:stCondLst>
                                            <p:cond delay="0"/>
                                          </p:stCondLst>
                                        </p:cTn>
                                        <p:tgtEl>
                                          <p:spTgt spid="757883"/>
                                        </p:tgtEl>
                                        <p:attrNameLst>
                                          <p:attrName>style.visibility</p:attrName>
                                        </p:attrNameLst>
                                      </p:cBhvr>
                                      <p:to>
                                        <p:strVal val="visible"/>
                                      </p:to>
                                    </p:set>
                                    <p:animEffect transition="in" filter="wipe(left)">
                                      <p:cBhvr>
                                        <p:cTn id="44" dur="500"/>
                                        <p:tgtEl>
                                          <p:spTgt spid="757883"/>
                                        </p:tgtEl>
                                      </p:cBhvr>
                                    </p:animEffect>
                                  </p:childTnLst>
                                </p:cTn>
                              </p:par>
                            </p:childTnLst>
                          </p:cTn>
                        </p:par>
                        <p:par>
                          <p:cTn id="45" fill="hold" nodeType="afterGroup">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757886"/>
                                        </p:tgtEl>
                                        <p:attrNameLst>
                                          <p:attrName>style.visibility</p:attrName>
                                        </p:attrNameLst>
                                      </p:cBhvr>
                                      <p:to>
                                        <p:strVal val="visible"/>
                                      </p:to>
                                    </p:set>
                                    <p:animEffect transition="in" filter="wipe(up)">
                                      <p:cBhvr>
                                        <p:cTn id="48" dur="500"/>
                                        <p:tgtEl>
                                          <p:spTgt spid="757886"/>
                                        </p:tgtEl>
                                      </p:cBhvr>
                                    </p:animEffect>
                                  </p:childTnLst>
                                </p:cTn>
                              </p:par>
                            </p:childTnLst>
                          </p:cTn>
                        </p:par>
                        <p:par>
                          <p:cTn id="49" fill="hold" nodeType="afterGroup">
                            <p:stCondLst>
                              <p:cond delay="1500"/>
                            </p:stCondLst>
                            <p:childTnLst>
                              <p:par>
                                <p:cTn id="50" presetID="1" presetClass="entr" presetSubtype="0" fill="hold" grpId="0" nodeType="afterEffect">
                                  <p:stCondLst>
                                    <p:cond delay="0"/>
                                  </p:stCondLst>
                                  <p:childTnLst>
                                    <p:set>
                                      <p:cBhvr>
                                        <p:cTn id="51" dur="1" fill="hold">
                                          <p:stCondLst>
                                            <p:cond delay="0"/>
                                          </p:stCondLst>
                                        </p:cTn>
                                        <p:tgtEl>
                                          <p:spTgt spid="757887"/>
                                        </p:tgtEl>
                                        <p:attrNameLst>
                                          <p:attrName>style.visibility</p:attrName>
                                        </p:attrNameLst>
                                      </p:cBhvr>
                                      <p:to>
                                        <p:strVal val="visible"/>
                                      </p:to>
                                    </p:set>
                                  </p:childTnLst>
                                </p:cTn>
                              </p:par>
                            </p:childTnLst>
                          </p:cTn>
                        </p:par>
                        <p:par>
                          <p:cTn id="52" fill="hold" nodeType="afterGroup">
                            <p:stCondLst>
                              <p:cond delay="1500"/>
                            </p:stCondLst>
                            <p:childTnLst>
                              <p:par>
                                <p:cTn id="53" presetID="64" presetClass="path" presetSubtype="0" accel="50000" decel="50000" fill="hold" nodeType="afterEffect">
                                  <p:stCondLst>
                                    <p:cond delay="0"/>
                                  </p:stCondLst>
                                  <p:childTnLst>
                                    <p:animMotion origin="layout" path="M -0.25 -0.00555 L -0.25 -0.05 " pathEditMode="relative" rAng="0" ptsTypes="AA">
                                      <p:cBhvr>
                                        <p:cTn id="54" dur="2000" fill="hold"/>
                                        <p:tgtEl>
                                          <p:spTgt spid="757868"/>
                                        </p:tgtEl>
                                        <p:attrNameLst>
                                          <p:attrName>ppt_x</p:attrName>
                                          <p:attrName>ppt_y</p:attrName>
                                        </p:attrNameLst>
                                      </p:cBhvr>
                                      <p:rCtr x="0" y="-2222"/>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757781">
                                            <p:txEl>
                                              <p:pRg st="4" end="4"/>
                                            </p:txEl>
                                          </p:spTgt>
                                        </p:tgtEl>
                                        <p:attrNameLst>
                                          <p:attrName>style.visibility</p:attrName>
                                        </p:attrNameLst>
                                      </p:cBhvr>
                                      <p:to>
                                        <p:strVal val="visible"/>
                                      </p:to>
                                    </p:set>
                                    <p:anim calcmode="lin" valueType="num">
                                      <p:cBhvr additive="base">
                                        <p:cTn id="59" dur="500" fill="hold"/>
                                        <p:tgtEl>
                                          <p:spTgt spid="757781">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757781">
                                            <p:txEl>
                                              <p:pRg st="4" end="4"/>
                                            </p:txEl>
                                          </p:spTgt>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500"/>
                            </p:stCondLst>
                            <p:childTnLst>
                              <p:par>
                                <p:cTn id="62" presetID="22" presetClass="entr" presetSubtype="8" fill="hold" nodeType="afterEffect">
                                  <p:stCondLst>
                                    <p:cond delay="0"/>
                                  </p:stCondLst>
                                  <p:childTnLst>
                                    <p:set>
                                      <p:cBhvr>
                                        <p:cTn id="63" dur="1" fill="hold">
                                          <p:stCondLst>
                                            <p:cond delay="0"/>
                                          </p:stCondLst>
                                        </p:cTn>
                                        <p:tgtEl>
                                          <p:spTgt spid="757884"/>
                                        </p:tgtEl>
                                        <p:attrNameLst>
                                          <p:attrName>style.visibility</p:attrName>
                                        </p:attrNameLst>
                                      </p:cBhvr>
                                      <p:to>
                                        <p:strVal val="visible"/>
                                      </p:to>
                                    </p:set>
                                    <p:animEffect transition="in" filter="wipe(left)">
                                      <p:cBhvr>
                                        <p:cTn id="64" dur="500"/>
                                        <p:tgtEl>
                                          <p:spTgt spid="75788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757968"/>
                                        </p:tgtEl>
                                        <p:attrNameLst>
                                          <p:attrName>style.visibility</p:attrName>
                                        </p:attrNameLst>
                                      </p:cBhvr>
                                      <p:to>
                                        <p:strVal val="visible"/>
                                      </p:to>
                                    </p:set>
                                    <p:animEffect transition="in" filter="wipe(left)">
                                      <p:cBhvr>
                                        <p:cTn id="69" dur="500"/>
                                        <p:tgtEl>
                                          <p:spTgt spid="75796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757781">
                                            <p:txEl>
                                              <p:pRg st="5" end="5"/>
                                            </p:txEl>
                                          </p:spTgt>
                                        </p:tgtEl>
                                        <p:attrNameLst>
                                          <p:attrName>style.visibility</p:attrName>
                                        </p:attrNameLst>
                                      </p:cBhvr>
                                      <p:to>
                                        <p:strVal val="visible"/>
                                      </p:to>
                                    </p:set>
                                    <p:anim calcmode="lin" valueType="num">
                                      <p:cBhvr additive="base">
                                        <p:cTn id="74" dur="500" fill="hold"/>
                                        <p:tgtEl>
                                          <p:spTgt spid="757781">
                                            <p:txEl>
                                              <p:pRg st="5" end="5"/>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5778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757885"/>
                                        </p:tgtEl>
                                        <p:attrNameLst>
                                          <p:attrName>style.visibility</p:attrName>
                                        </p:attrNameLst>
                                      </p:cBhvr>
                                      <p:to>
                                        <p:strVal val="visible"/>
                                      </p:to>
                                    </p:set>
                                    <p:animEffect transition="in" filter="wipe(left)">
                                      <p:cBhvr>
                                        <p:cTn id="80" dur="500"/>
                                        <p:tgtEl>
                                          <p:spTgt spid="75788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757890"/>
                                        </p:tgtEl>
                                        <p:attrNameLst>
                                          <p:attrName>style.visibility</p:attrName>
                                        </p:attrNameLst>
                                      </p:cBhvr>
                                      <p:to>
                                        <p:strVal val="visible"/>
                                      </p:to>
                                    </p:set>
                                    <p:animEffect transition="in" filter="wipe(left)">
                                      <p:cBhvr>
                                        <p:cTn id="85" dur="500"/>
                                        <p:tgtEl>
                                          <p:spTgt spid="75789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757960">
                                            <p:txEl>
                                              <p:pRg st="0" end="0"/>
                                            </p:txEl>
                                          </p:spTgt>
                                        </p:tgtEl>
                                        <p:attrNameLst>
                                          <p:attrName>style.visibility</p:attrName>
                                        </p:attrNameLst>
                                      </p:cBhvr>
                                      <p:to>
                                        <p:strVal val="visible"/>
                                      </p:to>
                                    </p:set>
                                    <p:anim calcmode="lin" valueType="num">
                                      <p:cBhvr additive="base">
                                        <p:cTn id="90" dur="500" fill="hold"/>
                                        <p:tgtEl>
                                          <p:spTgt spid="757960">
                                            <p:txEl>
                                              <p:pRg st="0" end="0"/>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757960">
                                            <p:txEl>
                                              <p:pRg st="0" end="0"/>
                                            </p:txEl>
                                          </p:spTgt>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500"/>
                            </p:stCondLst>
                            <p:childTnLst>
                              <p:par>
                                <p:cTn id="93" presetID="22" presetClass="entr" presetSubtype="8" fill="hold" nodeType="afterEffect">
                                  <p:stCondLst>
                                    <p:cond delay="0"/>
                                  </p:stCondLst>
                                  <p:childTnLst>
                                    <p:set>
                                      <p:cBhvr>
                                        <p:cTn id="94" dur="1" fill="hold">
                                          <p:stCondLst>
                                            <p:cond delay="0"/>
                                          </p:stCondLst>
                                        </p:cTn>
                                        <p:tgtEl>
                                          <p:spTgt spid="757969"/>
                                        </p:tgtEl>
                                        <p:attrNameLst>
                                          <p:attrName>style.visibility</p:attrName>
                                        </p:attrNameLst>
                                      </p:cBhvr>
                                      <p:to>
                                        <p:strVal val="visible"/>
                                      </p:to>
                                    </p:set>
                                    <p:animEffect transition="in" filter="wipe(left)">
                                      <p:cBhvr>
                                        <p:cTn id="95" dur="500"/>
                                        <p:tgtEl>
                                          <p:spTgt spid="75796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757964"/>
                                        </p:tgtEl>
                                        <p:attrNameLst>
                                          <p:attrName>style.visibility</p:attrName>
                                        </p:attrNameLst>
                                      </p:cBhvr>
                                      <p:to>
                                        <p:strVal val="visible"/>
                                      </p:to>
                                    </p:set>
                                    <p:animEffect transition="in" filter="wipe(left)">
                                      <p:cBhvr>
                                        <p:cTn id="100" dur="500"/>
                                        <p:tgtEl>
                                          <p:spTgt spid="75796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757961"/>
                                        </p:tgtEl>
                                        <p:attrNameLst>
                                          <p:attrName>style.visibility</p:attrName>
                                        </p:attrNameLst>
                                      </p:cBhvr>
                                      <p:to>
                                        <p:strVal val="visible"/>
                                      </p:to>
                                    </p:set>
                                    <p:animEffect transition="in" filter="wipe(left)">
                                      <p:cBhvr>
                                        <p:cTn id="105" dur="500"/>
                                        <p:tgtEl>
                                          <p:spTgt spid="75796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757960">
                                            <p:txEl>
                                              <p:pRg st="1" end="1"/>
                                            </p:txEl>
                                          </p:spTgt>
                                        </p:tgtEl>
                                        <p:attrNameLst>
                                          <p:attrName>style.visibility</p:attrName>
                                        </p:attrNameLst>
                                      </p:cBhvr>
                                      <p:to>
                                        <p:strVal val="visible"/>
                                      </p:to>
                                    </p:set>
                                    <p:anim calcmode="lin" valueType="num">
                                      <p:cBhvr additive="base">
                                        <p:cTn id="110" dur="500" fill="hold"/>
                                        <p:tgtEl>
                                          <p:spTgt spid="757960">
                                            <p:txEl>
                                              <p:pRg st="1" end="1"/>
                                            </p:txEl>
                                          </p:spTgt>
                                        </p:tgtEl>
                                        <p:attrNameLst>
                                          <p:attrName>ppt_x</p:attrName>
                                        </p:attrNameLst>
                                      </p:cBhvr>
                                      <p:tavLst>
                                        <p:tav tm="0">
                                          <p:val>
                                            <p:strVal val="0-#ppt_w/2"/>
                                          </p:val>
                                        </p:tav>
                                        <p:tav tm="100000">
                                          <p:val>
                                            <p:strVal val="#ppt_x"/>
                                          </p:val>
                                        </p:tav>
                                      </p:tavLst>
                                    </p:anim>
                                    <p:anim calcmode="lin" valueType="num">
                                      <p:cBhvr additive="base">
                                        <p:cTn id="111" dur="500" fill="hold"/>
                                        <p:tgtEl>
                                          <p:spTgt spid="7579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p:cTn id="115" dur="1" fill="hold">
                                          <p:stCondLst>
                                            <p:cond delay="0"/>
                                          </p:stCondLst>
                                        </p:cTn>
                                        <p:tgtEl>
                                          <p:spTgt spid="757965"/>
                                        </p:tgtEl>
                                        <p:attrNameLst>
                                          <p:attrName>style.visibility</p:attrName>
                                        </p:attrNameLst>
                                      </p:cBhvr>
                                      <p:to>
                                        <p:strVal val="visible"/>
                                      </p:to>
                                    </p:set>
                                    <p:animEffect transition="in" filter="wipe(left)">
                                      <p:cBhvr>
                                        <p:cTn id="116" dur="500"/>
                                        <p:tgtEl>
                                          <p:spTgt spid="757965"/>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childTnLst>
                                    <p:set>
                                      <p:cBhvr>
                                        <p:cTn id="120" dur="1" fill="hold">
                                          <p:stCondLst>
                                            <p:cond delay="0"/>
                                          </p:stCondLst>
                                        </p:cTn>
                                        <p:tgtEl>
                                          <p:spTgt spid="757966"/>
                                        </p:tgtEl>
                                        <p:attrNameLst>
                                          <p:attrName>style.visibility</p:attrName>
                                        </p:attrNameLst>
                                      </p:cBhvr>
                                      <p:to>
                                        <p:strVal val="visible"/>
                                      </p:to>
                                    </p:set>
                                    <p:animEffect transition="in" filter="wipe(left)">
                                      <p:cBhvr>
                                        <p:cTn id="121" dur="500"/>
                                        <p:tgtEl>
                                          <p:spTgt spid="757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1" grpId="0" build="p"/>
      <p:bldP spid="757878" grpId="0" animBg="1"/>
      <p:bldP spid="757880" grpId="0"/>
      <p:bldP spid="757886" grpId="0" animBg="1"/>
      <p:bldP spid="757887" grpId="0"/>
      <p:bldP spid="757824" grpId="0" animBg="1"/>
      <p:bldP spid="75796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Comments on Generators:</a:t>
            </a:r>
          </a:p>
        </p:txBody>
      </p:sp>
      <p:sp>
        <p:nvSpPr>
          <p:cNvPr id="771086" name="Text Box 14"/>
          <p:cNvSpPr txBox="1">
            <a:spLocks noChangeArrowheads="1"/>
          </p:cNvSpPr>
          <p:nvPr/>
        </p:nvSpPr>
        <p:spPr bwMode="auto">
          <a:xfrm>
            <a:off x="0" y="7620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The EMF generated is sinusoidal in nature (with simple designs)</a:t>
            </a:r>
          </a:p>
          <a:p>
            <a:pPr eaLnBrk="1" hangingPunct="1">
              <a:buFontTx/>
              <a:buChar char="•"/>
            </a:pPr>
            <a:r>
              <a:rPr lang="en-US" sz="2400">
                <a:solidFill>
                  <a:srgbClr val="009900"/>
                </a:solidFill>
              </a:rPr>
              <a:t>This is called </a:t>
            </a:r>
            <a:r>
              <a:rPr lang="en-US" sz="2400" i="1">
                <a:solidFill>
                  <a:srgbClr val="009900"/>
                </a:solidFill>
              </a:rPr>
              <a:t>alternating current </a:t>
            </a:r>
            <a:r>
              <a:rPr lang="en-US" sz="2400">
                <a:solidFill>
                  <a:srgbClr val="009900"/>
                </a:solidFill>
              </a:rPr>
              <a:t> - it is simple to produce</a:t>
            </a:r>
          </a:p>
          <a:p>
            <a:pPr eaLnBrk="1" hangingPunct="1">
              <a:buFontTx/>
              <a:buChar char="•"/>
            </a:pPr>
            <a:r>
              <a:rPr lang="en-US" sz="2400">
                <a:solidFill>
                  <a:srgbClr val="009900"/>
                </a:solidFill>
              </a:rPr>
              <a:t>This is actually how power is generated</a:t>
            </a:r>
          </a:p>
        </p:txBody>
      </p:sp>
      <p:sp>
        <p:nvSpPr>
          <p:cNvPr id="771105" name="Text Box 33"/>
          <p:cNvSpPr txBox="1">
            <a:spLocks noChangeArrowheads="1"/>
          </p:cNvSpPr>
          <p:nvPr/>
        </p:nvSpPr>
        <p:spPr bwMode="auto">
          <a:xfrm>
            <a:off x="533400" y="3657600"/>
            <a:ext cx="6629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FF0000"/>
                </a:solidFill>
              </a:rPr>
              <a:t>Generators </a:t>
            </a:r>
            <a:r>
              <a:rPr lang="en-US" sz="2400" i="1" dirty="0">
                <a:solidFill>
                  <a:srgbClr val="FF0000"/>
                </a:solidFill>
              </a:rPr>
              <a:t>extremely </a:t>
            </a:r>
            <a:r>
              <a:rPr lang="en-US" sz="2400" dirty="0">
                <a:solidFill>
                  <a:srgbClr val="FF0000"/>
                </a:solidFill>
              </a:rPr>
              <a:t> similar to motors</a:t>
            </a:r>
            <a:br>
              <a:rPr lang="en-US" sz="2400" dirty="0">
                <a:solidFill>
                  <a:srgbClr val="FF0000"/>
                </a:solidFill>
              </a:rPr>
            </a:br>
            <a:r>
              <a:rPr lang="en-US" sz="2400" dirty="0">
                <a:solidFill>
                  <a:srgbClr val="FF0000"/>
                </a:solidFill>
              </a:rPr>
              <a:t>– often you can use a single one for both</a:t>
            </a:r>
          </a:p>
          <a:p>
            <a:pPr lvl="1" eaLnBrk="1" hangingPunct="1">
              <a:buFontTx/>
              <a:buChar char="•"/>
            </a:pPr>
            <a:r>
              <a:rPr lang="en-US" sz="2400" dirty="0">
                <a:solidFill>
                  <a:srgbClr val="FF0000"/>
                </a:solidFill>
              </a:rPr>
              <a:t>Turn the axle – power is generated</a:t>
            </a:r>
          </a:p>
          <a:p>
            <a:pPr lvl="1" eaLnBrk="1" hangingPunct="1">
              <a:buFontTx/>
              <a:buChar char="•"/>
            </a:pPr>
            <a:r>
              <a:rPr lang="en-US" sz="2400" dirty="0">
                <a:solidFill>
                  <a:srgbClr val="FF0000"/>
                </a:solidFill>
              </a:rPr>
              <a:t>Feed power in – the axle turns</a:t>
            </a:r>
          </a:p>
          <a:p>
            <a:pPr eaLnBrk="1" hangingPunct="1">
              <a:buFontTx/>
              <a:buChar char="•"/>
            </a:pPr>
            <a:r>
              <a:rPr lang="en-US" sz="2400" dirty="0">
                <a:solidFill>
                  <a:srgbClr val="FF0000"/>
                </a:solidFill>
              </a:rPr>
              <a:t>Regenerative braking for electric or hybrid cars</a:t>
            </a:r>
          </a:p>
        </p:txBody>
      </p:sp>
      <p:pic>
        <p:nvPicPr>
          <p:cNvPr id="56326"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8100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1086">
                                            <p:txEl>
                                              <p:pRg st="0" end="0"/>
                                            </p:txEl>
                                          </p:spTgt>
                                        </p:tgtEl>
                                        <p:attrNameLst>
                                          <p:attrName>style.visibility</p:attrName>
                                        </p:attrNameLst>
                                      </p:cBhvr>
                                      <p:to>
                                        <p:strVal val="visible"/>
                                      </p:to>
                                    </p:set>
                                    <p:anim calcmode="lin" valueType="num">
                                      <p:cBhvr additive="base">
                                        <p:cTn id="7" dur="500" fill="hold"/>
                                        <p:tgtEl>
                                          <p:spTgt spid="7710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10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1086">
                                            <p:txEl>
                                              <p:pRg st="1" end="1"/>
                                            </p:txEl>
                                          </p:spTgt>
                                        </p:tgtEl>
                                        <p:attrNameLst>
                                          <p:attrName>style.visibility</p:attrName>
                                        </p:attrNameLst>
                                      </p:cBhvr>
                                      <p:to>
                                        <p:strVal val="visible"/>
                                      </p:to>
                                    </p:set>
                                    <p:anim calcmode="lin" valueType="num">
                                      <p:cBhvr additive="base">
                                        <p:cTn id="13" dur="500" fill="hold"/>
                                        <p:tgtEl>
                                          <p:spTgt spid="77108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10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1086">
                                            <p:txEl>
                                              <p:pRg st="2" end="2"/>
                                            </p:txEl>
                                          </p:spTgt>
                                        </p:tgtEl>
                                        <p:attrNameLst>
                                          <p:attrName>style.visibility</p:attrName>
                                        </p:attrNameLst>
                                      </p:cBhvr>
                                      <p:to>
                                        <p:strVal val="visible"/>
                                      </p:to>
                                    </p:set>
                                    <p:anim calcmode="lin" valueType="num">
                                      <p:cBhvr additive="base">
                                        <p:cTn id="19" dur="500" fill="hold"/>
                                        <p:tgtEl>
                                          <p:spTgt spid="77108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10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1105">
                                            <p:txEl>
                                              <p:pRg st="0" end="0"/>
                                            </p:txEl>
                                          </p:spTgt>
                                        </p:tgtEl>
                                        <p:attrNameLst>
                                          <p:attrName>style.visibility</p:attrName>
                                        </p:attrNameLst>
                                      </p:cBhvr>
                                      <p:to>
                                        <p:strVal val="visible"/>
                                      </p:to>
                                    </p:set>
                                    <p:anim calcmode="lin" valueType="num">
                                      <p:cBhvr additive="base">
                                        <p:cTn id="25" dur="500" fill="hold"/>
                                        <p:tgtEl>
                                          <p:spTgt spid="77110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110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71105">
                                            <p:txEl>
                                              <p:pRg st="1" end="1"/>
                                            </p:txEl>
                                          </p:spTgt>
                                        </p:tgtEl>
                                        <p:attrNameLst>
                                          <p:attrName>style.visibility</p:attrName>
                                        </p:attrNameLst>
                                      </p:cBhvr>
                                      <p:to>
                                        <p:strVal val="visible"/>
                                      </p:to>
                                    </p:set>
                                    <p:anim calcmode="lin" valueType="num">
                                      <p:cBhvr additive="base">
                                        <p:cTn id="29" dur="500" fill="hold"/>
                                        <p:tgtEl>
                                          <p:spTgt spid="771105">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1105">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71105">
                                            <p:txEl>
                                              <p:pRg st="2" end="2"/>
                                            </p:txEl>
                                          </p:spTgt>
                                        </p:tgtEl>
                                        <p:attrNameLst>
                                          <p:attrName>style.visibility</p:attrName>
                                        </p:attrNameLst>
                                      </p:cBhvr>
                                      <p:to>
                                        <p:strVal val="visible"/>
                                      </p:to>
                                    </p:set>
                                    <p:anim calcmode="lin" valueType="num">
                                      <p:cBhvr additive="base">
                                        <p:cTn id="33" dur="500" fill="hold"/>
                                        <p:tgtEl>
                                          <p:spTgt spid="771105">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711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71105">
                                            <p:txEl>
                                              <p:pRg st="3" end="3"/>
                                            </p:txEl>
                                          </p:spTgt>
                                        </p:tgtEl>
                                        <p:attrNameLst>
                                          <p:attrName>style.visibility</p:attrName>
                                        </p:attrNameLst>
                                      </p:cBhvr>
                                      <p:to>
                                        <p:strVal val="visible"/>
                                      </p:to>
                                    </p:set>
                                    <p:anim calcmode="lin" valueType="num">
                                      <p:cBhvr additive="base">
                                        <p:cTn id="39" dur="500" fill="hold"/>
                                        <p:tgtEl>
                                          <p:spTgt spid="771105">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711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86" grpId="0" build="p"/>
      <p:bldP spid="77110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29000"/>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ext Box 2"/>
          <p:cNvSpPr txBox="1">
            <a:spLocks noChangeArrowheads="1"/>
          </p:cNvSpPr>
          <p:nvPr/>
        </p:nvSpPr>
        <p:spPr bwMode="auto">
          <a:xfrm>
            <a:off x="0" y="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Ground Fault Circuit Interrupters</a:t>
            </a:r>
          </a:p>
        </p:txBody>
      </p:sp>
      <p:sp>
        <p:nvSpPr>
          <p:cNvPr id="776195" name="Text Box 3"/>
          <p:cNvSpPr txBox="1">
            <a:spLocks noChangeArrowheads="1"/>
          </p:cNvSpPr>
          <p:nvPr/>
        </p:nvSpPr>
        <p:spPr bwMode="auto">
          <a:xfrm>
            <a:off x="0" y="76200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009900"/>
                </a:solidFill>
              </a:rPr>
              <a:t>Fuses/circuit breakers don’t </a:t>
            </a:r>
            <a:r>
              <a:rPr lang="en-US" sz="2400" dirty="0" smtClean="0">
                <a:solidFill>
                  <a:srgbClr val="009900"/>
                </a:solidFill>
              </a:rPr>
              <a:t>always keep </a:t>
            </a:r>
            <a:r>
              <a:rPr lang="en-US" sz="2400" dirty="0">
                <a:solidFill>
                  <a:srgbClr val="009900"/>
                </a:solidFill>
              </a:rPr>
              <a:t>you from getting electrocuted</a:t>
            </a:r>
          </a:p>
          <a:p>
            <a:pPr eaLnBrk="1" hangingPunct="1">
              <a:buFontTx/>
              <a:buChar char="•"/>
            </a:pPr>
            <a:r>
              <a:rPr lang="en-US" sz="2400" dirty="0">
                <a:solidFill>
                  <a:srgbClr val="009900"/>
                </a:solidFill>
              </a:rPr>
              <a:t>But GFI’s (or GFCI’s) do</a:t>
            </a:r>
          </a:p>
        </p:txBody>
      </p:sp>
      <p:grpSp>
        <p:nvGrpSpPr>
          <p:cNvPr id="776278" name="Group 86"/>
          <p:cNvGrpSpPr>
            <a:grpSpLocks/>
          </p:cNvGrpSpPr>
          <p:nvPr/>
        </p:nvGrpSpPr>
        <p:grpSpPr bwMode="auto">
          <a:xfrm>
            <a:off x="7010400" y="1295400"/>
            <a:ext cx="1371600" cy="1981200"/>
            <a:chOff x="4416" y="816"/>
            <a:chExt cx="864" cy="1248"/>
          </a:xfrm>
        </p:grpSpPr>
        <p:pic>
          <p:nvPicPr>
            <p:cNvPr id="58441" name="Picture 70" descr="j00787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16" y="816"/>
              <a:ext cx="734"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442" name="Group 71"/>
            <p:cNvGrpSpPr>
              <a:grpSpLocks/>
            </p:cNvGrpSpPr>
            <p:nvPr/>
          </p:nvGrpSpPr>
          <p:grpSpPr bwMode="auto">
            <a:xfrm>
              <a:off x="4992" y="1920"/>
              <a:ext cx="288" cy="144"/>
              <a:chOff x="1872" y="3408"/>
              <a:chExt cx="288" cy="144"/>
            </a:xfrm>
          </p:grpSpPr>
          <p:sp>
            <p:nvSpPr>
              <p:cNvPr id="58443" name="Line 72"/>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44" name="Line 73"/>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45" name="Line 74"/>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46" name="Line 75"/>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76268" name="Text Box 76"/>
          <p:cNvSpPr txBox="1">
            <a:spLocks noChangeArrowheads="1"/>
          </p:cNvSpPr>
          <p:nvPr/>
        </p:nvSpPr>
        <p:spPr bwMode="auto">
          <a:xfrm>
            <a:off x="0" y="1600200"/>
            <a:ext cx="4191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Under normal use, the current on the live wire matches the current on the neutral wire</a:t>
            </a:r>
          </a:p>
          <a:p>
            <a:pPr eaLnBrk="1" hangingPunct="1">
              <a:buFontTx/>
              <a:buChar char="•"/>
            </a:pPr>
            <a:r>
              <a:rPr lang="en-US" sz="2400">
                <a:solidFill>
                  <a:schemeClr val="accent2"/>
                </a:solidFill>
              </a:rPr>
              <a:t>Ampere’s Law tells you there is no B-field around the orange donut shape</a:t>
            </a:r>
          </a:p>
        </p:txBody>
      </p:sp>
      <p:sp>
        <p:nvSpPr>
          <p:cNvPr id="776269" name="Text Box 77"/>
          <p:cNvSpPr txBox="1">
            <a:spLocks noChangeArrowheads="1"/>
          </p:cNvSpPr>
          <p:nvPr/>
        </p:nvSpPr>
        <p:spPr bwMode="auto">
          <a:xfrm>
            <a:off x="0" y="3962400"/>
            <a:ext cx="6553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Now, imagine you touch the live wire – current path changes (for the worse)</a:t>
            </a:r>
          </a:p>
          <a:p>
            <a:pPr eaLnBrk="1" hangingPunct="1">
              <a:buFontTx/>
              <a:buChar char="•"/>
            </a:pPr>
            <a:r>
              <a:rPr lang="en-US" sz="2400">
                <a:solidFill>
                  <a:srgbClr val="FF0000"/>
                </a:solidFill>
              </a:rPr>
              <a:t>There is magnetic field around the donut</a:t>
            </a:r>
          </a:p>
          <a:p>
            <a:pPr eaLnBrk="1" hangingPunct="1">
              <a:buFontTx/>
              <a:buChar char="•"/>
            </a:pPr>
            <a:r>
              <a:rPr lang="en-US" sz="2400">
                <a:solidFill>
                  <a:srgbClr val="FF0000"/>
                </a:solidFill>
              </a:rPr>
              <a:t>Changing magnetic field means EMF in blue wire</a:t>
            </a:r>
          </a:p>
          <a:p>
            <a:pPr eaLnBrk="1" hangingPunct="1">
              <a:buFontTx/>
              <a:buChar char="•"/>
            </a:pPr>
            <a:r>
              <a:rPr lang="en-US" sz="2400">
                <a:solidFill>
                  <a:srgbClr val="FF0000"/>
                </a:solidFill>
              </a:rPr>
              <a:t>Current flows in blue wire</a:t>
            </a:r>
          </a:p>
          <a:p>
            <a:pPr eaLnBrk="1" hangingPunct="1">
              <a:buFontTx/>
              <a:buChar char="•"/>
            </a:pPr>
            <a:r>
              <a:rPr lang="en-US" sz="2400">
                <a:solidFill>
                  <a:srgbClr val="FF0000"/>
                </a:solidFill>
              </a:rPr>
              <a:t>Magnetic field produced by solenoid</a:t>
            </a:r>
          </a:p>
          <a:p>
            <a:pPr eaLnBrk="1" hangingPunct="1">
              <a:buFontTx/>
              <a:buChar char="•"/>
            </a:pPr>
            <a:r>
              <a:rPr lang="en-US" sz="2400">
                <a:solidFill>
                  <a:srgbClr val="FF0000"/>
                </a:solidFill>
              </a:rPr>
              <a:t>Switch is magnetically turned off</a:t>
            </a:r>
          </a:p>
        </p:txBody>
      </p:sp>
      <p:grpSp>
        <p:nvGrpSpPr>
          <p:cNvPr id="776279" name="Group 87"/>
          <p:cNvGrpSpPr>
            <a:grpSpLocks/>
          </p:cNvGrpSpPr>
          <p:nvPr/>
        </p:nvGrpSpPr>
        <p:grpSpPr bwMode="auto">
          <a:xfrm>
            <a:off x="7010400" y="1828800"/>
            <a:ext cx="1143000" cy="1219200"/>
            <a:chOff x="4416" y="1152"/>
            <a:chExt cx="720" cy="768"/>
          </a:xfrm>
        </p:grpSpPr>
        <p:sp>
          <p:nvSpPr>
            <p:cNvPr id="58439" name="Line 78"/>
            <p:cNvSpPr>
              <a:spLocks noChangeShapeType="1"/>
            </p:cNvSpPr>
            <p:nvPr/>
          </p:nvSpPr>
          <p:spPr bwMode="auto">
            <a:xfrm flipV="1">
              <a:off x="4416" y="1152"/>
              <a:ext cx="480" cy="14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40" name="Line 79"/>
            <p:cNvSpPr>
              <a:spLocks noChangeShapeType="1"/>
            </p:cNvSpPr>
            <p:nvPr/>
          </p:nvSpPr>
          <p:spPr bwMode="auto">
            <a:xfrm>
              <a:off x="4896" y="1152"/>
              <a:ext cx="240" cy="76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6277" name="Group 85"/>
          <p:cNvGrpSpPr>
            <a:grpSpLocks/>
          </p:cNvGrpSpPr>
          <p:nvPr/>
        </p:nvGrpSpPr>
        <p:grpSpPr bwMode="auto">
          <a:xfrm>
            <a:off x="3505200" y="1676400"/>
            <a:ext cx="3657600" cy="2133600"/>
            <a:chOff x="2208" y="1056"/>
            <a:chExt cx="2304" cy="1344"/>
          </a:xfrm>
        </p:grpSpPr>
        <p:sp>
          <p:nvSpPr>
            <p:cNvPr id="58392" name="Line 20"/>
            <p:cNvSpPr>
              <a:spLocks noChangeShapeType="1"/>
            </p:cNvSpPr>
            <p:nvPr/>
          </p:nvSpPr>
          <p:spPr bwMode="auto">
            <a:xfrm>
              <a:off x="2400" y="2064"/>
              <a:ext cx="1200"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3" name="Line 48"/>
            <p:cNvSpPr>
              <a:spLocks noChangeShapeType="1"/>
            </p:cNvSpPr>
            <p:nvPr/>
          </p:nvSpPr>
          <p:spPr bwMode="auto">
            <a:xfrm>
              <a:off x="3024" y="1776"/>
              <a:ext cx="52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4" name="Line 19"/>
            <p:cNvSpPr>
              <a:spLocks noChangeShapeType="1"/>
            </p:cNvSpPr>
            <p:nvPr/>
          </p:nvSpPr>
          <p:spPr bwMode="auto">
            <a:xfrm>
              <a:off x="3312" y="1968"/>
              <a:ext cx="28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5" name="AutoShape 16"/>
            <p:cNvSpPr>
              <a:spLocks noChangeArrowheads="1"/>
            </p:cNvSpPr>
            <p:nvPr/>
          </p:nvSpPr>
          <p:spPr bwMode="auto">
            <a:xfrm>
              <a:off x="3360" y="1680"/>
              <a:ext cx="480"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a:noFill/>
            </a:ln>
            <a:effectLst/>
            <a:extLst>
              <a:ext uri="{91240B29-F687-4F45-9708-019B960494DF}">
                <a14:hiddenLine xmlns:a14="http://schemas.microsoft.com/office/drawing/2010/main" w="9525">
                  <a:solidFill>
                    <a:srgbClr val="9966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Line 17"/>
            <p:cNvSpPr>
              <a:spLocks noChangeShapeType="1"/>
            </p:cNvSpPr>
            <p:nvPr/>
          </p:nvSpPr>
          <p:spPr bwMode="auto">
            <a:xfrm>
              <a:off x="3600" y="1968"/>
              <a:ext cx="52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7" name="Line 18"/>
            <p:cNvSpPr>
              <a:spLocks noChangeShapeType="1"/>
            </p:cNvSpPr>
            <p:nvPr/>
          </p:nvSpPr>
          <p:spPr bwMode="auto">
            <a:xfrm>
              <a:off x="3600" y="2064"/>
              <a:ext cx="816"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398" name="Group 21"/>
            <p:cNvGrpSpPr>
              <a:grpSpLocks/>
            </p:cNvGrpSpPr>
            <p:nvPr/>
          </p:nvGrpSpPr>
          <p:grpSpPr bwMode="auto">
            <a:xfrm>
              <a:off x="2640" y="1928"/>
              <a:ext cx="672" cy="64"/>
              <a:chOff x="2016" y="1544"/>
              <a:chExt cx="672" cy="64"/>
            </a:xfrm>
          </p:grpSpPr>
          <p:sp>
            <p:nvSpPr>
              <p:cNvPr id="58434" name="Line 22"/>
              <p:cNvSpPr>
                <a:spLocks noChangeShapeType="1"/>
              </p:cNvSpPr>
              <p:nvPr/>
            </p:nvSpPr>
            <p:spPr bwMode="auto">
              <a:xfrm>
                <a:off x="2016"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5" name="Oval 23"/>
              <p:cNvSpPr>
                <a:spLocks noChangeArrowheads="1"/>
              </p:cNvSpPr>
              <p:nvPr/>
            </p:nvSpPr>
            <p:spPr bwMode="auto">
              <a:xfrm>
                <a:off x="2152"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6" name="Line 24"/>
              <p:cNvSpPr>
                <a:spLocks noChangeShapeType="1"/>
              </p:cNvSpPr>
              <p:nvPr/>
            </p:nvSpPr>
            <p:spPr bwMode="auto">
              <a:xfrm>
                <a:off x="2544" y="1584"/>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7" name="Oval 25"/>
              <p:cNvSpPr>
                <a:spLocks noChangeArrowheads="1"/>
              </p:cNvSpPr>
              <p:nvPr/>
            </p:nvSpPr>
            <p:spPr bwMode="auto">
              <a:xfrm>
                <a:off x="2504" y="1560"/>
                <a:ext cx="48" cy="4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8" name="Line 26"/>
              <p:cNvSpPr>
                <a:spLocks noChangeShapeType="1"/>
              </p:cNvSpPr>
              <p:nvPr/>
            </p:nvSpPr>
            <p:spPr bwMode="auto">
              <a:xfrm flipV="1">
                <a:off x="2200" y="1544"/>
                <a:ext cx="344" cy="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399" name="Line 29"/>
            <p:cNvSpPr>
              <a:spLocks noChangeShapeType="1"/>
            </p:cNvSpPr>
            <p:nvPr/>
          </p:nvSpPr>
          <p:spPr bwMode="auto">
            <a:xfrm>
              <a:off x="3600" y="1688"/>
              <a:ext cx="0" cy="1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0" name="Line 30"/>
            <p:cNvSpPr>
              <a:spLocks noChangeShapeType="1"/>
            </p:cNvSpPr>
            <p:nvPr/>
          </p:nvSpPr>
          <p:spPr bwMode="auto">
            <a:xfrm>
              <a:off x="3552" y="1680"/>
              <a:ext cx="24" cy="16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1" name="Line 31"/>
            <p:cNvSpPr>
              <a:spLocks noChangeShapeType="1"/>
            </p:cNvSpPr>
            <p:nvPr/>
          </p:nvSpPr>
          <p:spPr bwMode="auto">
            <a:xfrm>
              <a:off x="3504" y="1712"/>
              <a:ext cx="48" cy="1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2" name="Line 32"/>
            <p:cNvSpPr>
              <a:spLocks noChangeShapeType="1"/>
            </p:cNvSpPr>
            <p:nvPr/>
          </p:nvSpPr>
          <p:spPr bwMode="auto">
            <a:xfrm>
              <a:off x="3632" y="1680"/>
              <a:ext cx="0" cy="173"/>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3" name="Line 33"/>
            <p:cNvSpPr>
              <a:spLocks noChangeShapeType="1"/>
            </p:cNvSpPr>
            <p:nvPr/>
          </p:nvSpPr>
          <p:spPr bwMode="auto">
            <a:xfrm flipH="1">
              <a:off x="3648" y="1704"/>
              <a:ext cx="48" cy="1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4" name="Arc 35"/>
            <p:cNvSpPr>
              <a:spLocks/>
            </p:cNvSpPr>
            <p:nvPr/>
          </p:nvSpPr>
          <p:spPr bwMode="auto">
            <a:xfrm flipH="1" flipV="1">
              <a:off x="2784" y="1631"/>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rc 36"/>
            <p:cNvSpPr>
              <a:spLocks/>
            </p:cNvSpPr>
            <p:nvPr/>
          </p:nvSpPr>
          <p:spPr bwMode="auto">
            <a:xfrm flipV="1">
              <a:off x="2996" y="1632"/>
              <a:ext cx="268" cy="96"/>
            </a:xfrm>
            <a:custGeom>
              <a:avLst/>
              <a:gdLst>
                <a:gd name="T0" fmla="*/ 0 w 24124"/>
                <a:gd name="T1" fmla="*/ 0 h 43200"/>
                <a:gd name="T2" fmla="*/ 0 w 24124"/>
                <a:gd name="T3" fmla="*/ 0 h 43200"/>
                <a:gd name="T4" fmla="*/ 0 w 24124"/>
                <a:gd name="T5" fmla="*/ 0 h 43200"/>
                <a:gd name="T6" fmla="*/ 0 60000 65536"/>
                <a:gd name="T7" fmla="*/ 0 60000 65536"/>
                <a:gd name="T8" fmla="*/ 0 60000 65536"/>
              </a:gdLst>
              <a:ahLst/>
              <a:cxnLst>
                <a:cxn ang="T6">
                  <a:pos x="T0" y="T1"/>
                </a:cxn>
                <a:cxn ang="T7">
                  <a:pos x="T2" y="T3"/>
                </a:cxn>
                <a:cxn ang="T8">
                  <a:pos x="T4" y="T5"/>
                </a:cxn>
              </a:cxnLst>
              <a:rect l="0" t="0" r="r" b="b"/>
              <a:pathLst>
                <a:path w="24124" h="43200" fill="none" extrusionOk="0">
                  <a:moveTo>
                    <a:pt x="2523" y="0"/>
                  </a:moveTo>
                  <a:cubicBezTo>
                    <a:pt x="14453" y="0"/>
                    <a:pt x="24124" y="9670"/>
                    <a:pt x="24124" y="21600"/>
                  </a:cubicBezTo>
                  <a:cubicBezTo>
                    <a:pt x="24124" y="33529"/>
                    <a:pt x="14453" y="43200"/>
                    <a:pt x="2524" y="43200"/>
                  </a:cubicBezTo>
                  <a:cubicBezTo>
                    <a:pt x="1680" y="43200"/>
                    <a:pt x="837" y="43150"/>
                    <a:pt x="-1" y="43052"/>
                  </a:cubicBezTo>
                </a:path>
                <a:path w="24124" h="43200" stroke="0" extrusionOk="0">
                  <a:moveTo>
                    <a:pt x="2523" y="0"/>
                  </a:moveTo>
                  <a:cubicBezTo>
                    <a:pt x="14453" y="0"/>
                    <a:pt x="24124" y="9670"/>
                    <a:pt x="24124" y="21600"/>
                  </a:cubicBezTo>
                  <a:cubicBezTo>
                    <a:pt x="24124" y="33529"/>
                    <a:pt x="14453" y="43200"/>
                    <a:pt x="2524" y="43200"/>
                  </a:cubicBezTo>
                  <a:cubicBezTo>
                    <a:pt x="1680" y="43200"/>
                    <a:pt x="837" y="43150"/>
                    <a:pt x="-1" y="43052"/>
                  </a:cubicBezTo>
                  <a:lnTo>
                    <a:pt x="2524" y="21600"/>
                  </a:lnTo>
                  <a:lnTo>
                    <a:pt x="2523"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6" name="Arc 39"/>
            <p:cNvSpPr>
              <a:spLocks/>
            </p:cNvSpPr>
            <p:nvPr/>
          </p:nvSpPr>
          <p:spPr bwMode="auto">
            <a:xfrm flipH="1" flipV="1">
              <a:off x="2784" y="1584"/>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rc 40"/>
            <p:cNvSpPr>
              <a:spLocks/>
            </p:cNvSpPr>
            <p:nvPr/>
          </p:nvSpPr>
          <p:spPr bwMode="auto">
            <a:xfrm flipV="1">
              <a:off x="2996" y="1585"/>
              <a:ext cx="268" cy="96"/>
            </a:xfrm>
            <a:custGeom>
              <a:avLst/>
              <a:gdLst>
                <a:gd name="T0" fmla="*/ 0 w 24124"/>
                <a:gd name="T1" fmla="*/ 0 h 43200"/>
                <a:gd name="T2" fmla="*/ 0 w 24124"/>
                <a:gd name="T3" fmla="*/ 0 h 43200"/>
                <a:gd name="T4" fmla="*/ 0 w 24124"/>
                <a:gd name="T5" fmla="*/ 0 h 43200"/>
                <a:gd name="T6" fmla="*/ 0 60000 65536"/>
                <a:gd name="T7" fmla="*/ 0 60000 65536"/>
                <a:gd name="T8" fmla="*/ 0 60000 65536"/>
              </a:gdLst>
              <a:ahLst/>
              <a:cxnLst>
                <a:cxn ang="T6">
                  <a:pos x="T0" y="T1"/>
                </a:cxn>
                <a:cxn ang="T7">
                  <a:pos x="T2" y="T3"/>
                </a:cxn>
                <a:cxn ang="T8">
                  <a:pos x="T4" y="T5"/>
                </a:cxn>
              </a:cxnLst>
              <a:rect l="0" t="0" r="r" b="b"/>
              <a:pathLst>
                <a:path w="24124" h="43200" fill="none" extrusionOk="0">
                  <a:moveTo>
                    <a:pt x="2523" y="0"/>
                  </a:moveTo>
                  <a:cubicBezTo>
                    <a:pt x="14453" y="0"/>
                    <a:pt x="24124" y="9670"/>
                    <a:pt x="24124" y="21600"/>
                  </a:cubicBezTo>
                  <a:cubicBezTo>
                    <a:pt x="24124" y="33529"/>
                    <a:pt x="14453" y="43200"/>
                    <a:pt x="2524" y="43200"/>
                  </a:cubicBezTo>
                  <a:cubicBezTo>
                    <a:pt x="1680" y="43200"/>
                    <a:pt x="837" y="43150"/>
                    <a:pt x="-1" y="43052"/>
                  </a:cubicBezTo>
                </a:path>
                <a:path w="24124" h="43200" stroke="0" extrusionOk="0">
                  <a:moveTo>
                    <a:pt x="2523" y="0"/>
                  </a:moveTo>
                  <a:cubicBezTo>
                    <a:pt x="14453" y="0"/>
                    <a:pt x="24124" y="9670"/>
                    <a:pt x="24124" y="21600"/>
                  </a:cubicBezTo>
                  <a:cubicBezTo>
                    <a:pt x="24124" y="33529"/>
                    <a:pt x="14453" y="43200"/>
                    <a:pt x="2524" y="43200"/>
                  </a:cubicBezTo>
                  <a:cubicBezTo>
                    <a:pt x="1680" y="43200"/>
                    <a:pt x="837" y="43150"/>
                    <a:pt x="-1" y="43052"/>
                  </a:cubicBezTo>
                  <a:lnTo>
                    <a:pt x="2524" y="21600"/>
                  </a:lnTo>
                  <a:lnTo>
                    <a:pt x="2523"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8" name="Arc 41"/>
            <p:cNvSpPr>
              <a:spLocks/>
            </p:cNvSpPr>
            <p:nvPr/>
          </p:nvSpPr>
          <p:spPr bwMode="auto">
            <a:xfrm flipH="1" flipV="1">
              <a:off x="2784" y="1536"/>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Arc 42"/>
            <p:cNvSpPr>
              <a:spLocks/>
            </p:cNvSpPr>
            <p:nvPr/>
          </p:nvSpPr>
          <p:spPr bwMode="auto">
            <a:xfrm flipV="1">
              <a:off x="2996" y="1536"/>
              <a:ext cx="268" cy="96"/>
            </a:xfrm>
            <a:custGeom>
              <a:avLst/>
              <a:gdLst>
                <a:gd name="T0" fmla="*/ 0 w 24124"/>
                <a:gd name="T1" fmla="*/ 0 h 43200"/>
                <a:gd name="T2" fmla="*/ 0 w 24124"/>
                <a:gd name="T3" fmla="*/ 0 h 43200"/>
                <a:gd name="T4" fmla="*/ 0 w 24124"/>
                <a:gd name="T5" fmla="*/ 0 h 43200"/>
                <a:gd name="T6" fmla="*/ 0 60000 65536"/>
                <a:gd name="T7" fmla="*/ 0 60000 65536"/>
                <a:gd name="T8" fmla="*/ 0 60000 65536"/>
              </a:gdLst>
              <a:ahLst/>
              <a:cxnLst>
                <a:cxn ang="T6">
                  <a:pos x="T0" y="T1"/>
                </a:cxn>
                <a:cxn ang="T7">
                  <a:pos x="T2" y="T3"/>
                </a:cxn>
                <a:cxn ang="T8">
                  <a:pos x="T4" y="T5"/>
                </a:cxn>
              </a:cxnLst>
              <a:rect l="0" t="0" r="r" b="b"/>
              <a:pathLst>
                <a:path w="24124" h="43200" fill="none" extrusionOk="0">
                  <a:moveTo>
                    <a:pt x="2523" y="0"/>
                  </a:moveTo>
                  <a:cubicBezTo>
                    <a:pt x="14453" y="0"/>
                    <a:pt x="24124" y="9670"/>
                    <a:pt x="24124" y="21600"/>
                  </a:cubicBezTo>
                  <a:cubicBezTo>
                    <a:pt x="24124" y="33529"/>
                    <a:pt x="14453" y="43200"/>
                    <a:pt x="2524" y="43200"/>
                  </a:cubicBezTo>
                  <a:cubicBezTo>
                    <a:pt x="1680" y="43200"/>
                    <a:pt x="837" y="43150"/>
                    <a:pt x="-1" y="43052"/>
                  </a:cubicBezTo>
                </a:path>
                <a:path w="24124" h="43200" stroke="0" extrusionOk="0">
                  <a:moveTo>
                    <a:pt x="2523" y="0"/>
                  </a:moveTo>
                  <a:cubicBezTo>
                    <a:pt x="14453" y="0"/>
                    <a:pt x="24124" y="9670"/>
                    <a:pt x="24124" y="21600"/>
                  </a:cubicBezTo>
                  <a:cubicBezTo>
                    <a:pt x="24124" y="33529"/>
                    <a:pt x="14453" y="43200"/>
                    <a:pt x="2524" y="43200"/>
                  </a:cubicBezTo>
                  <a:cubicBezTo>
                    <a:pt x="1680" y="43200"/>
                    <a:pt x="837" y="43150"/>
                    <a:pt x="-1" y="43052"/>
                  </a:cubicBezTo>
                  <a:lnTo>
                    <a:pt x="2524" y="21600"/>
                  </a:lnTo>
                  <a:lnTo>
                    <a:pt x="2523"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0" name="Arc 43"/>
            <p:cNvSpPr>
              <a:spLocks/>
            </p:cNvSpPr>
            <p:nvPr/>
          </p:nvSpPr>
          <p:spPr bwMode="auto">
            <a:xfrm flipH="1" flipV="1">
              <a:off x="2784" y="1487"/>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1" name="Arc 44"/>
            <p:cNvSpPr>
              <a:spLocks/>
            </p:cNvSpPr>
            <p:nvPr/>
          </p:nvSpPr>
          <p:spPr bwMode="auto">
            <a:xfrm flipV="1">
              <a:off x="2996" y="1488"/>
              <a:ext cx="268" cy="96"/>
            </a:xfrm>
            <a:custGeom>
              <a:avLst/>
              <a:gdLst>
                <a:gd name="T0" fmla="*/ 0 w 24124"/>
                <a:gd name="T1" fmla="*/ 0 h 43200"/>
                <a:gd name="T2" fmla="*/ 0 w 24124"/>
                <a:gd name="T3" fmla="*/ 0 h 43200"/>
                <a:gd name="T4" fmla="*/ 0 w 24124"/>
                <a:gd name="T5" fmla="*/ 0 h 43200"/>
                <a:gd name="T6" fmla="*/ 0 60000 65536"/>
                <a:gd name="T7" fmla="*/ 0 60000 65536"/>
                <a:gd name="T8" fmla="*/ 0 60000 65536"/>
              </a:gdLst>
              <a:ahLst/>
              <a:cxnLst>
                <a:cxn ang="T6">
                  <a:pos x="T0" y="T1"/>
                </a:cxn>
                <a:cxn ang="T7">
                  <a:pos x="T2" y="T3"/>
                </a:cxn>
                <a:cxn ang="T8">
                  <a:pos x="T4" y="T5"/>
                </a:cxn>
              </a:cxnLst>
              <a:rect l="0" t="0" r="r" b="b"/>
              <a:pathLst>
                <a:path w="24124" h="43200" fill="none" extrusionOk="0">
                  <a:moveTo>
                    <a:pt x="2523" y="0"/>
                  </a:moveTo>
                  <a:cubicBezTo>
                    <a:pt x="14453" y="0"/>
                    <a:pt x="24124" y="9670"/>
                    <a:pt x="24124" y="21600"/>
                  </a:cubicBezTo>
                  <a:cubicBezTo>
                    <a:pt x="24124" y="33529"/>
                    <a:pt x="14453" y="43200"/>
                    <a:pt x="2524" y="43200"/>
                  </a:cubicBezTo>
                  <a:cubicBezTo>
                    <a:pt x="1680" y="43200"/>
                    <a:pt x="837" y="43150"/>
                    <a:pt x="-1" y="43052"/>
                  </a:cubicBezTo>
                </a:path>
                <a:path w="24124" h="43200" stroke="0" extrusionOk="0">
                  <a:moveTo>
                    <a:pt x="2523" y="0"/>
                  </a:moveTo>
                  <a:cubicBezTo>
                    <a:pt x="14453" y="0"/>
                    <a:pt x="24124" y="9670"/>
                    <a:pt x="24124" y="21600"/>
                  </a:cubicBezTo>
                  <a:cubicBezTo>
                    <a:pt x="24124" y="33529"/>
                    <a:pt x="14453" y="43200"/>
                    <a:pt x="2524" y="43200"/>
                  </a:cubicBezTo>
                  <a:cubicBezTo>
                    <a:pt x="1680" y="43200"/>
                    <a:pt x="837" y="43150"/>
                    <a:pt x="-1" y="43052"/>
                  </a:cubicBezTo>
                  <a:lnTo>
                    <a:pt x="2524" y="21600"/>
                  </a:lnTo>
                  <a:lnTo>
                    <a:pt x="2523"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2" name="Arc 45"/>
            <p:cNvSpPr>
              <a:spLocks/>
            </p:cNvSpPr>
            <p:nvPr/>
          </p:nvSpPr>
          <p:spPr bwMode="auto">
            <a:xfrm flipH="1" flipV="1">
              <a:off x="2784" y="1439"/>
              <a:ext cx="252" cy="144"/>
            </a:xfrm>
            <a:custGeom>
              <a:avLst/>
              <a:gdLst>
                <a:gd name="T0" fmla="*/ 0 w 22645"/>
                <a:gd name="T1" fmla="*/ 0 h 43200"/>
                <a:gd name="T2" fmla="*/ 0 w 22645"/>
                <a:gd name="T3" fmla="*/ 0 h 43200"/>
                <a:gd name="T4" fmla="*/ 0 w 22645"/>
                <a:gd name="T5" fmla="*/ 0 h 43200"/>
                <a:gd name="T6" fmla="*/ 0 60000 65536"/>
                <a:gd name="T7" fmla="*/ 0 60000 65536"/>
                <a:gd name="T8" fmla="*/ 0 60000 65536"/>
              </a:gdLst>
              <a:ahLst/>
              <a:cxnLst>
                <a:cxn ang="T6">
                  <a:pos x="T0" y="T1"/>
                </a:cxn>
                <a:cxn ang="T7">
                  <a:pos x="T2" y="T3"/>
                </a:cxn>
                <a:cxn ang="T8">
                  <a:pos x="T4" y="T5"/>
                </a:cxn>
              </a:cxnLst>
              <a:rect l="0" t="0" r="r" b="b"/>
              <a:pathLst>
                <a:path w="22645" h="43200" fill="none" extrusionOk="0">
                  <a:moveTo>
                    <a:pt x="1044" y="0"/>
                  </a:moveTo>
                  <a:cubicBezTo>
                    <a:pt x="12974" y="0"/>
                    <a:pt x="22645" y="9670"/>
                    <a:pt x="22645" y="21600"/>
                  </a:cubicBezTo>
                  <a:cubicBezTo>
                    <a:pt x="22645" y="33529"/>
                    <a:pt x="12974" y="43200"/>
                    <a:pt x="1045" y="43200"/>
                  </a:cubicBezTo>
                  <a:cubicBezTo>
                    <a:pt x="696" y="43200"/>
                    <a:pt x="348" y="43191"/>
                    <a:pt x="0" y="43174"/>
                  </a:cubicBezTo>
                </a:path>
                <a:path w="22645" h="43200" stroke="0" extrusionOk="0">
                  <a:moveTo>
                    <a:pt x="1044" y="0"/>
                  </a:moveTo>
                  <a:cubicBezTo>
                    <a:pt x="12974" y="0"/>
                    <a:pt x="22645" y="9670"/>
                    <a:pt x="22645" y="21600"/>
                  </a:cubicBezTo>
                  <a:cubicBezTo>
                    <a:pt x="22645" y="33529"/>
                    <a:pt x="12974" y="43200"/>
                    <a:pt x="1045" y="43200"/>
                  </a:cubicBezTo>
                  <a:cubicBezTo>
                    <a:pt x="696" y="43200"/>
                    <a:pt x="348" y="43191"/>
                    <a:pt x="0" y="43174"/>
                  </a:cubicBezTo>
                  <a:lnTo>
                    <a:pt x="1045" y="21600"/>
                  </a:lnTo>
                  <a:lnTo>
                    <a:pt x="1044"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3" name="Freeform 47"/>
            <p:cNvSpPr>
              <a:spLocks/>
            </p:cNvSpPr>
            <p:nvPr/>
          </p:nvSpPr>
          <p:spPr bwMode="auto">
            <a:xfrm>
              <a:off x="3024" y="1440"/>
              <a:ext cx="672" cy="288"/>
            </a:xfrm>
            <a:custGeom>
              <a:avLst/>
              <a:gdLst>
                <a:gd name="T0" fmla="*/ 0 w 1008"/>
                <a:gd name="T1" fmla="*/ 0 h 240"/>
                <a:gd name="T2" fmla="*/ 199 w 1008"/>
                <a:gd name="T3" fmla="*/ 0 h 240"/>
                <a:gd name="T4" fmla="*/ 199 w 1008"/>
                <a:gd name="T5" fmla="*/ 498 h 240"/>
                <a:gd name="T6" fmla="*/ 0 60000 65536"/>
                <a:gd name="T7" fmla="*/ 0 60000 65536"/>
                <a:gd name="T8" fmla="*/ 0 60000 65536"/>
              </a:gdLst>
              <a:ahLst/>
              <a:cxnLst>
                <a:cxn ang="T6">
                  <a:pos x="T0" y="T1"/>
                </a:cxn>
                <a:cxn ang="T7">
                  <a:pos x="T2" y="T3"/>
                </a:cxn>
                <a:cxn ang="T8">
                  <a:pos x="T4" y="T5"/>
                </a:cxn>
              </a:cxnLst>
              <a:rect l="0" t="0" r="r" b="b"/>
              <a:pathLst>
                <a:path w="1008" h="240">
                  <a:moveTo>
                    <a:pt x="0" y="0"/>
                  </a:moveTo>
                  <a:lnTo>
                    <a:pt x="1008" y="0"/>
                  </a:lnTo>
                  <a:lnTo>
                    <a:pt x="1008" y="240"/>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414" name="Group 50"/>
            <p:cNvGrpSpPr>
              <a:grpSpLocks/>
            </p:cNvGrpSpPr>
            <p:nvPr/>
          </p:nvGrpSpPr>
          <p:grpSpPr bwMode="auto">
            <a:xfrm>
              <a:off x="2256" y="2256"/>
              <a:ext cx="288" cy="144"/>
              <a:chOff x="1872" y="3408"/>
              <a:chExt cx="288" cy="144"/>
            </a:xfrm>
          </p:grpSpPr>
          <p:sp>
            <p:nvSpPr>
              <p:cNvPr id="58430" name="Line 51"/>
              <p:cNvSpPr>
                <a:spLocks noChangeShapeType="1"/>
              </p:cNvSpPr>
              <p:nvPr/>
            </p:nvSpPr>
            <p:spPr bwMode="auto">
              <a:xfrm>
                <a:off x="1872" y="3456"/>
                <a:ext cx="288"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1" name="Line 52"/>
              <p:cNvSpPr>
                <a:spLocks noChangeShapeType="1"/>
              </p:cNvSpPr>
              <p:nvPr/>
            </p:nvSpPr>
            <p:spPr bwMode="auto">
              <a:xfrm>
                <a:off x="1920" y="3504"/>
                <a:ext cx="192"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2" name="Line 53"/>
              <p:cNvSpPr>
                <a:spLocks noChangeShapeType="1"/>
              </p:cNvSpPr>
              <p:nvPr/>
            </p:nvSpPr>
            <p:spPr bwMode="auto">
              <a:xfrm>
                <a:off x="1968" y="3552"/>
                <a:ext cx="96"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33" name="Line 54"/>
              <p:cNvSpPr>
                <a:spLocks noChangeShapeType="1"/>
              </p:cNvSpPr>
              <p:nvPr/>
            </p:nvSpPr>
            <p:spPr bwMode="auto">
              <a:xfrm flipV="1">
                <a:off x="2016" y="3408"/>
                <a:ext cx="0"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15" name="Line 55"/>
            <p:cNvSpPr>
              <a:spLocks noChangeShapeType="1"/>
            </p:cNvSpPr>
            <p:nvPr/>
          </p:nvSpPr>
          <p:spPr bwMode="auto">
            <a:xfrm>
              <a:off x="2400" y="2064"/>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6" name="Line 56"/>
            <p:cNvSpPr>
              <a:spLocks noChangeShapeType="1"/>
            </p:cNvSpPr>
            <p:nvPr/>
          </p:nvSpPr>
          <p:spPr bwMode="auto">
            <a:xfrm flipH="1">
              <a:off x="2208" y="1968"/>
              <a:ext cx="43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417" name="Group 58"/>
            <p:cNvGrpSpPr>
              <a:grpSpLocks/>
            </p:cNvGrpSpPr>
            <p:nvPr/>
          </p:nvGrpSpPr>
          <p:grpSpPr bwMode="auto">
            <a:xfrm rot="-5400000">
              <a:off x="3984" y="1536"/>
              <a:ext cx="864" cy="192"/>
              <a:chOff x="4272" y="3792"/>
              <a:chExt cx="864" cy="192"/>
            </a:xfrm>
          </p:grpSpPr>
          <p:sp>
            <p:nvSpPr>
              <p:cNvPr id="58421" name="Line 59"/>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2" name="Line 60"/>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3" name="Line 61"/>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4" name="Line 62"/>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5" name="Line 63"/>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6" name="Line 64"/>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7" name="Line 65"/>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8" name="Line 66"/>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9" name="Line 67"/>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18" name="Freeform 68"/>
            <p:cNvSpPr>
              <a:spLocks/>
            </p:cNvSpPr>
            <p:nvPr/>
          </p:nvSpPr>
          <p:spPr bwMode="auto">
            <a:xfrm>
              <a:off x="4128" y="1200"/>
              <a:ext cx="288" cy="768"/>
            </a:xfrm>
            <a:custGeom>
              <a:avLst/>
              <a:gdLst>
                <a:gd name="T0" fmla="*/ 0 w 528"/>
                <a:gd name="T1" fmla="*/ 768 h 768"/>
                <a:gd name="T2" fmla="*/ 0 w 528"/>
                <a:gd name="T3" fmla="*/ 0 h 768"/>
                <a:gd name="T4" fmla="*/ 47 w 528"/>
                <a:gd name="T5" fmla="*/ 0 h 768"/>
                <a:gd name="T6" fmla="*/ 0 60000 65536"/>
                <a:gd name="T7" fmla="*/ 0 60000 65536"/>
                <a:gd name="T8" fmla="*/ 0 60000 65536"/>
              </a:gdLst>
              <a:ahLst/>
              <a:cxnLst>
                <a:cxn ang="T6">
                  <a:pos x="T0" y="T1"/>
                </a:cxn>
                <a:cxn ang="T7">
                  <a:pos x="T2" y="T3"/>
                </a:cxn>
                <a:cxn ang="T8">
                  <a:pos x="T4" y="T5"/>
                </a:cxn>
              </a:cxnLst>
              <a:rect l="0" t="0" r="r" b="b"/>
              <a:pathLst>
                <a:path w="528" h="768">
                  <a:moveTo>
                    <a:pt x="0" y="768"/>
                  </a:moveTo>
                  <a:lnTo>
                    <a:pt x="0" y="0"/>
                  </a:lnTo>
                  <a:lnTo>
                    <a:pt x="528" y="0"/>
                  </a:ln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9" name="Rectangle 69"/>
            <p:cNvSpPr>
              <a:spLocks noChangeArrowheads="1"/>
            </p:cNvSpPr>
            <p:nvPr/>
          </p:nvSpPr>
          <p:spPr bwMode="auto">
            <a:xfrm>
              <a:off x="2688" y="1296"/>
              <a:ext cx="1248" cy="1104"/>
            </a:xfrm>
            <a:prstGeom prst="rect">
              <a:avLst/>
            </a:prstGeom>
            <a:noFill/>
            <a:ln w="28575">
              <a:solidFill>
                <a:srgbClr val="99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0" name="Text Box 82"/>
            <p:cNvSpPr txBox="1">
              <a:spLocks noChangeArrowheads="1"/>
            </p:cNvSpPr>
            <p:nvPr/>
          </p:nvSpPr>
          <p:spPr bwMode="auto">
            <a:xfrm>
              <a:off x="2880" y="105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spcBef>
                  <a:spcPct val="50000"/>
                </a:spcBef>
              </a:pPr>
              <a:r>
                <a:rPr lang="en-US" sz="2400" b="1">
                  <a:solidFill>
                    <a:srgbClr val="9900CC"/>
                  </a:solidFill>
                </a:rPr>
                <a:t>GFCI</a:t>
              </a:r>
            </a:p>
          </p:txBody>
        </p:sp>
      </p:grpSp>
      <p:grpSp>
        <p:nvGrpSpPr>
          <p:cNvPr id="776281" name="Group 89"/>
          <p:cNvGrpSpPr>
            <a:grpSpLocks/>
          </p:cNvGrpSpPr>
          <p:nvPr/>
        </p:nvGrpSpPr>
        <p:grpSpPr bwMode="auto">
          <a:xfrm>
            <a:off x="3810000" y="3276600"/>
            <a:ext cx="3200400" cy="0"/>
            <a:chOff x="2400" y="2064"/>
            <a:chExt cx="2016" cy="0"/>
          </a:xfrm>
        </p:grpSpPr>
        <p:sp>
          <p:nvSpPr>
            <p:cNvPr id="58389" name="Line 80"/>
            <p:cNvSpPr>
              <a:spLocks noChangeShapeType="1"/>
            </p:cNvSpPr>
            <p:nvPr/>
          </p:nvSpPr>
          <p:spPr bwMode="auto">
            <a:xfrm>
              <a:off x="2400" y="2064"/>
              <a:ext cx="96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0" name="Line 81"/>
            <p:cNvSpPr>
              <a:spLocks noChangeShapeType="1"/>
            </p:cNvSpPr>
            <p:nvPr/>
          </p:nvSpPr>
          <p:spPr bwMode="auto">
            <a:xfrm>
              <a:off x="3600" y="2064"/>
              <a:ext cx="816"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1" name="Line 88"/>
            <p:cNvSpPr>
              <a:spLocks noChangeShapeType="1"/>
            </p:cNvSpPr>
            <p:nvPr/>
          </p:nvSpPr>
          <p:spPr bwMode="auto">
            <a:xfrm>
              <a:off x="3504" y="206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6284" name="Group 92"/>
          <p:cNvGrpSpPr>
            <a:grpSpLocks/>
          </p:cNvGrpSpPr>
          <p:nvPr/>
        </p:nvGrpSpPr>
        <p:grpSpPr bwMode="auto">
          <a:xfrm>
            <a:off x="5410200" y="2822575"/>
            <a:ext cx="609600" cy="758825"/>
            <a:chOff x="3408" y="1778"/>
            <a:chExt cx="384" cy="478"/>
          </a:xfrm>
        </p:grpSpPr>
        <p:sp>
          <p:nvSpPr>
            <p:cNvPr id="58387" name="Arc 90"/>
            <p:cNvSpPr>
              <a:spLocks/>
            </p:cNvSpPr>
            <p:nvPr/>
          </p:nvSpPr>
          <p:spPr bwMode="auto">
            <a:xfrm>
              <a:off x="3408" y="1778"/>
              <a:ext cx="384" cy="246"/>
            </a:xfrm>
            <a:custGeom>
              <a:avLst/>
              <a:gdLst>
                <a:gd name="T0" fmla="*/ 0 w 43200"/>
                <a:gd name="T1" fmla="*/ 0 h 22141"/>
                <a:gd name="T2" fmla="*/ 0 w 43200"/>
                <a:gd name="T3" fmla="*/ 0 h 22141"/>
                <a:gd name="T4" fmla="*/ 0 w 43200"/>
                <a:gd name="T5" fmla="*/ 0 h 22141"/>
                <a:gd name="T6" fmla="*/ 0 60000 65536"/>
                <a:gd name="T7" fmla="*/ 0 60000 65536"/>
                <a:gd name="T8" fmla="*/ 0 60000 65536"/>
              </a:gdLst>
              <a:ahLst/>
              <a:cxnLst>
                <a:cxn ang="T6">
                  <a:pos x="T0" y="T1"/>
                </a:cxn>
                <a:cxn ang="T7">
                  <a:pos x="T2" y="T3"/>
                </a:cxn>
                <a:cxn ang="T8">
                  <a:pos x="T4" y="T5"/>
                </a:cxn>
              </a:cxnLst>
              <a:rect l="0" t="0" r="r" b="b"/>
              <a:pathLst>
                <a:path w="43200" h="22141" fill="none" extrusionOk="0">
                  <a:moveTo>
                    <a:pt x="6" y="22141"/>
                  </a:moveTo>
                  <a:cubicBezTo>
                    <a:pt x="2" y="21960"/>
                    <a:pt x="0" y="21780"/>
                    <a:pt x="0" y="21600"/>
                  </a:cubicBezTo>
                  <a:cubicBezTo>
                    <a:pt x="0" y="9670"/>
                    <a:pt x="9670" y="0"/>
                    <a:pt x="21600" y="0"/>
                  </a:cubicBezTo>
                  <a:cubicBezTo>
                    <a:pt x="33529" y="-1"/>
                    <a:pt x="43199" y="9670"/>
                    <a:pt x="43200" y="21599"/>
                  </a:cubicBezTo>
                </a:path>
                <a:path w="43200" h="22141" stroke="0" extrusionOk="0">
                  <a:moveTo>
                    <a:pt x="6" y="22141"/>
                  </a:moveTo>
                  <a:cubicBezTo>
                    <a:pt x="2" y="21960"/>
                    <a:pt x="0" y="21780"/>
                    <a:pt x="0" y="21600"/>
                  </a:cubicBezTo>
                  <a:cubicBezTo>
                    <a:pt x="0" y="9670"/>
                    <a:pt x="9670" y="0"/>
                    <a:pt x="21600" y="0"/>
                  </a:cubicBezTo>
                  <a:cubicBezTo>
                    <a:pt x="33529" y="-1"/>
                    <a:pt x="43199" y="9670"/>
                    <a:pt x="43200" y="21599"/>
                  </a:cubicBezTo>
                  <a:lnTo>
                    <a:pt x="21600" y="21600"/>
                  </a:lnTo>
                  <a:lnTo>
                    <a:pt x="6" y="22141"/>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Arc 91"/>
            <p:cNvSpPr>
              <a:spLocks/>
            </p:cNvSpPr>
            <p:nvPr/>
          </p:nvSpPr>
          <p:spPr bwMode="auto">
            <a:xfrm rot="10800000">
              <a:off x="3408" y="2010"/>
              <a:ext cx="384" cy="246"/>
            </a:xfrm>
            <a:custGeom>
              <a:avLst/>
              <a:gdLst>
                <a:gd name="T0" fmla="*/ 0 w 43200"/>
                <a:gd name="T1" fmla="*/ 0 h 22141"/>
                <a:gd name="T2" fmla="*/ 0 w 43200"/>
                <a:gd name="T3" fmla="*/ 0 h 22141"/>
                <a:gd name="T4" fmla="*/ 0 w 43200"/>
                <a:gd name="T5" fmla="*/ 0 h 22141"/>
                <a:gd name="T6" fmla="*/ 0 60000 65536"/>
                <a:gd name="T7" fmla="*/ 0 60000 65536"/>
                <a:gd name="T8" fmla="*/ 0 60000 65536"/>
              </a:gdLst>
              <a:ahLst/>
              <a:cxnLst>
                <a:cxn ang="T6">
                  <a:pos x="T0" y="T1"/>
                </a:cxn>
                <a:cxn ang="T7">
                  <a:pos x="T2" y="T3"/>
                </a:cxn>
                <a:cxn ang="T8">
                  <a:pos x="T4" y="T5"/>
                </a:cxn>
              </a:cxnLst>
              <a:rect l="0" t="0" r="r" b="b"/>
              <a:pathLst>
                <a:path w="43200" h="22141" fill="none" extrusionOk="0">
                  <a:moveTo>
                    <a:pt x="6" y="22141"/>
                  </a:moveTo>
                  <a:cubicBezTo>
                    <a:pt x="2" y="21960"/>
                    <a:pt x="0" y="21780"/>
                    <a:pt x="0" y="21600"/>
                  </a:cubicBezTo>
                  <a:cubicBezTo>
                    <a:pt x="0" y="9670"/>
                    <a:pt x="9670" y="0"/>
                    <a:pt x="21600" y="0"/>
                  </a:cubicBezTo>
                  <a:cubicBezTo>
                    <a:pt x="33529" y="-1"/>
                    <a:pt x="43199" y="9670"/>
                    <a:pt x="43200" y="21599"/>
                  </a:cubicBezTo>
                </a:path>
                <a:path w="43200" h="22141" stroke="0" extrusionOk="0">
                  <a:moveTo>
                    <a:pt x="6" y="22141"/>
                  </a:moveTo>
                  <a:cubicBezTo>
                    <a:pt x="2" y="21960"/>
                    <a:pt x="0" y="21780"/>
                    <a:pt x="0" y="21600"/>
                  </a:cubicBezTo>
                  <a:cubicBezTo>
                    <a:pt x="0" y="9670"/>
                    <a:pt x="9670" y="0"/>
                    <a:pt x="21600" y="0"/>
                  </a:cubicBezTo>
                  <a:cubicBezTo>
                    <a:pt x="33529" y="-1"/>
                    <a:pt x="43199" y="9670"/>
                    <a:pt x="43200" y="21599"/>
                  </a:cubicBezTo>
                  <a:lnTo>
                    <a:pt x="21600" y="21600"/>
                  </a:lnTo>
                  <a:lnTo>
                    <a:pt x="6" y="22141"/>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6291" name="Group 99"/>
          <p:cNvGrpSpPr>
            <a:grpSpLocks/>
          </p:cNvGrpSpPr>
          <p:nvPr/>
        </p:nvGrpSpPr>
        <p:grpSpPr bwMode="auto">
          <a:xfrm>
            <a:off x="4572000" y="2286000"/>
            <a:ext cx="381000" cy="685800"/>
            <a:chOff x="2880" y="1392"/>
            <a:chExt cx="240" cy="528"/>
          </a:xfrm>
        </p:grpSpPr>
        <p:sp>
          <p:nvSpPr>
            <p:cNvPr id="58381" name="Line 93"/>
            <p:cNvSpPr>
              <a:spLocks noChangeShapeType="1"/>
            </p:cNvSpPr>
            <p:nvPr/>
          </p:nvSpPr>
          <p:spPr bwMode="auto">
            <a:xfrm>
              <a:off x="2880"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Line 94"/>
            <p:cNvSpPr>
              <a:spLocks noChangeShapeType="1"/>
            </p:cNvSpPr>
            <p:nvPr/>
          </p:nvSpPr>
          <p:spPr bwMode="auto">
            <a:xfrm>
              <a:off x="2928"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3" name="Line 95"/>
            <p:cNvSpPr>
              <a:spLocks noChangeShapeType="1"/>
            </p:cNvSpPr>
            <p:nvPr/>
          </p:nvSpPr>
          <p:spPr bwMode="auto">
            <a:xfrm>
              <a:off x="2976"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4" name="Line 96"/>
            <p:cNvSpPr>
              <a:spLocks noChangeShapeType="1"/>
            </p:cNvSpPr>
            <p:nvPr/>
          </p:nvSpPr>
          <p:spPr bwMode="auto">
            <a:xfrm>
              <a:off x="3024"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5" name="Line 97"/>
            <p:cNvSpPr>
              <a:spLocks noChangeShapeType="1"/>
            </p:cNvSpPr>
            <p:nvPr/>
          </p:nvSpPr>
          <p:spPr bwMode="auto">
            <a:xfrm>
              <a:off x="3072"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6" name="Line 98"/>
            <p:cNvSpPr>
              <a:spLocks noChangeShapeType="1"/>
            </p:cNvSpPr>
            <p:nvPr/>
          </p:nvSpPr>
          <p:spPr bwMode="auto">
            <a:xfrm>
              <a:off x="3120" y="1392"/>
              <a:ext cx="0" cy="528"/>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6195">
                                            <p:txEl>
                                              <p:pRg st="0" end="0"/>
                                            </p:txEl>
                                          </p:spTgt>
                                        </p:tgtEl>
                                        <p:attrNameLst>
                                          <p:attrName>style.visibility</p:attrName>
                                        </p:attrNameLst>
                                      </p:cBhvr>
                                      <p:to>
                                        <p:strVal val="visible"/>
                                      </p:to>
                                    </p:set>
                                    <p:anim calcmode="lin" valueType="num">
                                      <p:cBhvr additive="base">
                                        <p:cTn id="7" dur="500" fill="hold"/>
                                        <p:tgtEl>
                                          <p:spTgt spid="776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6195">
                                            <p:txEl>
                                              <p:pRg st="1" end="1"/>
                                            </p:txEl>
                                          </p:spTgt>
                                        </p:tgtEl>
                                        <p:attrNameLst>
                                          <p:attrName>style.visibility</p:attrName>
                                        </p:attrNameLst>
                                      </p:cBhvr>
                                      <p:to>
                                        <p:strVal val="visible"/>
                                      </p:to>
                                    </p:set>
                                    <p:anim calcmode="lin" valueType="num">
                                      <p:cBhvr additive="base">
                                        <p:cTn id="13" dur="500" fill="hold"/>
                                        <p:tgtEl>
                                          <p:spTgt spid="776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6195">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9" presetClass="entr" presetSubtype="0" fill="hold" nodeType="afterEffect">
                                  <p:stCondLst>
                                    <p:cond delay="0"/>
                                  </p:stCondLst>
                                  <p:childTnLst>
                                    <p:set>
                                      <p:cBhvr>
                                        <p:cTn id="17" dur="1" fill="hold">
                                          <p:stCondLst>
                                            <p:cond delay="0"/>
                                          </p:stCondLst>
                                        </p:cTn>
                                        <p:tgtEl>
                                          <p:spTgt spid="776277"/>
                                        </p:tgtEl>
                                        <p:attrNameLst>
                                          <p:attrName>style.visibility</p:attrName>
                                        </p:attrNameLst>
                                      </p:cBhvr>
                                      <p:to>
                                        <p:strVal val="visible"/>
                                      </p:to>
                                    </p:set>
                                    <p:animEffect transition="in" filter="dissolve">
                                      <p:cBhvr>
                                        <p:cTn id="18" dur="500"/>
                                        <p:tgtEl>
                                          <p:spTgt spid="7762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76268">
                                            <p:txEl>
                                              <p:pRg st="0" end="0"/>
                                            </p:txEl>
                                          </p:spTgt>
                                        </p:tgtEl>
                                        <p:attrNameLst>
                                          <p:attrName>style.visibility</p:attrName>
                                        </p:attrNameLst>
                                      </p:cBhvr>
                                      <p:to>
                                        <p:strVal val="visible"/>
                                      </p:to>
                                    </p:set>
                                    <p:anim calcmode="lin" valueType="num">
                                      <p:cBhvr additive="base">
                                        <p:cTn id="23" dur="500" fill="hold"/>
                                        <p:tgtEl>
                                          <p:spTgt spid="77626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76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76268">
                                            <p:txEl>
                                              <p:pRg st="1" end="1"/>
                                            </p:txEl>
                                          </p:spTgt>
                                        </p:tgtEl>
                                        <p:attrNameLst>
                                          <p:attrName>style.visibility</p:attrName>
                                        </p:attrNameLst>
                                      </p:cBhvr>
                                      <p:to>
                                        <p:strVal val="visible"/>
                                      </p:to>
                                    </p:set>
                                    <p:anim calcmode="lin" valueType="num">
                                      <p:cBhvr additive="base">
                                        <p:cTn id="29" dur="500" fill="hold"/>
                                        <p:tgtEl>
                                          <p:spTgt spid="776268">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6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76269">
                                            <p:txEl>
                                              <p:pRg st="0" end="0"/>
                                            </p:txEl>
                                          </p:spTgt>
                                        </p:tgtEl>
                                        <p:attrNameLst>
                                          <p:attrName>style.visibility</p:attrName>
                                        </p:attrNameLst>
                                      </p:cBhvr>
                                      <p:to>
                                        <p:strVal val="visible"/>
                                      </p:to>
                                    </p:set>
                                    <p:anim calcmode="lin" valueType="num">
                                      <p:cBhvr additive="base">
                                        <p:cTn id="35" dur="500" fill="hold"/>
                                        <p:tgtEl>
                                          <p:spTgt spid="77626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76269">
                                            <p:txEl>
                                              <p:pRg st="0" end="0"/>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 presetClass="entr" presetSubtype="2" fill="hold" nodeType="afterEffect">
                                  <p:stCondLst>
                                    <p:cond delay="0"/>
                                  </p:stCondLst>
                                  <p:childTnLst>
                                    <p:set>
                                      <p:cBhvr>
                                        <p:cTn id="39" dur="1" fill="hold">
                                          <p:stCondLst>
                                            <p:cond delay="0"/>
                                          </p:stCondLst>
                                        </p:cTn>
                                        <p:tgtEl>
                                          <p:spTgt spid="776278"/>
                                        </p:tgtEl>
                                        <p:attrNameLst>
                                          <p:attrName>style.visibility</p:attrName>
                                        </p:attrNameLst>
                                      </p:cBhvr>
                                      <p:to>
                                        <p:strVal val="visible"/>
                                      </p:to>
                                    </p:set>
                                    <p:anim calcmode="lin" valueType="num">
                                      <p:cBhvr additive="base">
                                        <p:cTn id="40" dur="500" fill="hold"/>
                                        <p:tgtEl>
                                          <p:spTgt spid="776278"/>
                                        </p:tgtEl>
                                        <p:attrNameLst>
                                          <p:attrName>ppt_x</p:attrName>
                                        </p:attrNameLst>
                                      </p:cBhvr>
                                      <p:tavLst>
                                        <p:tav tm="0">
                                          <p:val>
                                            <p:strVal val="1+#ppt_w/2"/>
                                          </p:val>
                                        </p:tav>
                                        <p:tav tm="100000">
                                          <p:val>
                                            <p:strVal val="#ppt_x"/>
                                          </p:val>
                                        </p:tav>
                                      </p:tavLst>
                                    </p:anim>
                                    <p:anim calcmode="lin" valueType="num">
                                      <p:cBhvr additive="base">
                                        <p:cTn id="41" dur="500" fill="hold"/>
                                        <p:tgtEl>
                                          <p:spTgt spid="776278"/>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776279"/>
                                        </p:tgtEl>
                                        <p:attrNameLst>
                                          <p:attrName>style.visibility</p:attrName>
                                        </p:attrNameLst>
                                      </p:cBhvr>
                                      <p:to>
                                        <p:strVal val="visible"/>
                                      </p:to>
                                    </p:set>
                                    <p:animEffect transition="in" filter="wipe(left)">
                                      <p:cBhvr>
                                        <p:cTn id="46" dur="500"/>
                                        <p:tgtEl>
                                          <p:spTgt spid="776279"/>
                                        </p:tgtEl>
                                      </p:cBhvr>
                                    </p:animEffect>
                                  </p:childTnLst>
                                </p:cTn>
                              </p:par>
                            </p:childTnLst>
                          </p:cTn>
                        </p:par>
                        <p:par>
                          <p:cTn id="47" fill="hold" nodeType="afterGroup">
                            <p:stCondLst>
                              <p:cond delay="500"/>
                            </p:stCondLst>
                            <p:childTnLst>
                              <p:par>
                                <p:cTn id="48" presetID="22" presetClass="entr" presetSubtype="2" fill="hold" nodeType="afterEffect">
                                  <p:stCondLst>
                                    <p:cond delay="0"/>
                                  </p:stCondLst>
                                  <p:childTnLst>
                                    <p:set>
                                      <p:cBhvr>
                                        <p:cTn id="49" dur="1" fill="hold">
                                          <p:stCondLst>
                                            <p:cond delay="0"/>
                                          </p:stCondLst>
                                        </p:cTn>
                                        <p:tgtEl>
                                          <p:spTgt spid="776281"/>
                                        </p:tgtEl>
                                        <p:attrNameLst>
                                          <p:attrName>style.visibility</p:attrName>
                                        </p:attrNameLst>
                                      </p:cBhvr>
                                      <p:to>
                                        <p:strVal val="visible"/>
                                      </p:to>
                                    </p:set>
                                    <p:animEffect transition="in" filter="wipe(right)">
                                      <p:cBhvr>
                                        <p:cTn id="50" dur="500"/>
                                        <p:tgtEl>
                                          <p:spTgt spid="7762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76269">
                                            <p:txEl>
                                              <p:pRg st="1" end="1"/>
                                            </p:txEl>
                                          </p:spTgt>
                                        </p:tgtEl>
                                        <p:attrNameLst>
                                          <p:attrName>style.visibility</p:attrName>
                                        </p:attrNameLst>
                                      </p:cBhvr>
                                      <p:to>
                                        <p:strVal val="visible"/>
                                      </p:to>
                                    </p:set>
                                    <p:anim calcmode="lin" valueType="num">
                                      <p:cBhvr additive="base">
                                        <p:cTn id="55" dur="500" fill="hold"/>
                                        <p:tgtEl>
                                          <p:spTgt spid="776269">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76269">
                                            <p:txEl>
                                              <p:pRg st="1" end="1"/>
                                            </p:txEl>
                                          </p:spTgt>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23" presetClass="entr" presetSubtype="32" fill="hold" nodeType="afterEffect">
                                  <p:stCondLst>
                                    <p:cond delay="0"/>
                                  </p:stCondLst>
                                  <p:childTnLst>
                                    <p:set>
                                      <p:cBhvr>
                                        <p:cTn id="59" dur="1" fill="hold">
                                          <p:stCondLst>
                                            <p:cond delay="0"/>
                                          </p:stCondLst>
                                        </p:cTn>
                                        <p:tgtEl>
                                          <p:spTgt spid="776284"/>
                                        </p:tgtEl>
                                        <p:attrNameLst>
                                          <p:attrName>style.visibility</p:attrName>
                                        </p:attrNameLst>
                                      </p:cBhvr>
                                      <p:to>
                                        <p:strVal val="visible"/>
                                      </p:to>
                                    </p:set>
                                    <p:anim calcmode="lin" valueType="num">
                                      <p:cBhvr>
                                        <p:cTn id="60" dur="500" fill="hold"/>
                                        <p:tgtEl>
                                          <p:spTgt spid="776284"/>
                                        </p:tgtEl>
                                        <p:attrNameLst>
                                          <p:attrName>ppt_w</p:attrName>
                                        </p:attrNameLst>
                                      </p:cBhvr>
                                      <p:tavLst>
                                        <p:tav tm="0">
                                          <p:val>
                                            <p:strVal val="4*#ppt_w"/>
                                          </p:val>
                                        </p:tav>
                                        <p:tav tm="100000">
                                          <p:val>
                                            <p:strVal val="#ppt_w"/>
                                          </p:val>
                                        </p:tav>
                                      </p:tavLst>
                                    </p:anim>
                                    <p:anim calcmode="lin" valueType="num">
                                      <p:cBhvr>
                                        <p:cTn id="61" dur="500" fill="hold"/>
                                        <p:tgtEl>
                                          <p:spTgt spid="776284"/>
                                        </p:tgtEl>
                                        <p:attrNameLst>
                                          <p:attrName>ppt_h</p:attrName>
                                        </p:attrNameLst>
                                      </p:cBhvr>
                                      <p:tavLst>
                                        <p:tav tm="0">
                                          <p:val>
                                            <p:strVal val="4*#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776269">
                                            <p:txEl>
                                              <p:pRg st="2" end="2"/>
                                            </p:txEl>
                                          </p:spTgt>
                                        </p:tgtEl>
                                        <p:attrNameLst>
                                          <p:attrName>style.visibility</p:attrName>
                                        </p:attrNameLst>
                                      </p:cBhvr>
                                      <p:to>
                                        <p:strVal val="visible"/>
                                      </p:to>
                                    </p:set>
                                    <p:anim calcmode="lin" valueType="num">
                                      <p:cBhvr additive="base">
                                        <p:cTn id="66" dur="500" fill="hold"/>
                                        <p:tgtEl>
                                          <p:spTgt spid="776269">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776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776269">
                                            <p:txEl>
                                              <p:pRg st="3" end="3"/>
                                            </p:txEl>
                                          </p:spTgt>
                                        </p:tgtEl>
                                        <p:attrNameLst>
                                          <p:attrName>style.visibility</p:attrName>
                                        </p:attrNameLst>
                                      </p:cBhvr>
                                      <p:to>
                                        <p:strVal val="visible"/>
                                      </p:to>
                                    </p:set>
                                    <p:anim calcmode="lin" valueType="num">
                                      <p:cBhvr additive="base">
                                        <p:cTn id="72" dur="500" fill="hold"/>
                                        <p:tgtEl>
                                          <p:spTgt spid="776269">
                                            <p:txEl>
                                              <p:pRg st="3" end="3"/>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776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776269">
                                            <p:txEl>
                                              <p:pRg st="4" end="4"/>
                                            </p:txEl>
                                          </p:spTgt>
                                        </p:tgtEl>
                                        <p:attrNameLst>
                                          <p:attrName>style.visibility</p:attrName>
                                        </p:attrNameLst>
                                      </p:cBhvr>
                                      <p:to>
                                        <p:strVal val="visible"/>
                                      </p:to>
                                    </p:set>
                                    <p:anim calcmode="lin" valueType="num">
                                      <p:cBhvr additive="base">
                                        <p:cTn id="78" dur="500" fill="hold"/>
                                        <p:tgtEl>
                                          <p:spTgt spid="776269">
                                            <p:txEl>
                                              <p:pRg st="4" end="4"/>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776269">
                                            <p:txEl>
                                              <p:pRg st="4" end="4"/>
                                            </p:txEl>
                                          </p:spTgt>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500"/>
                            </p:stCondLst>
                            <p:childTnLst>
                              <p:par>
                                <p:cTn id="81" presetID="22" presetClass="entr" presetSubtype="1" fill="hold" nodeType="afterEffect">
                                  <p:stCondLst>
                                    <p:cond delay="0"/>
                                  </p:stCondLst>
                                  <p:childTnLst>
                                    <p:set>
                                      <p:cBhvr>
                                        <p:cTn id="82" dur="1" fill="hold">
                                          <p:stCondLst>
                                            <p:cond delay="0"/>
                                          </p:stCondLst>
                                        </p:cTn>
                                        <p:tgtEl>
                                          <p:spTgt spid="776291"/>
                                        </p:tgtEl>
                                        <p:attrNameLst>
                                          <p:attrName>style.visibility</p:attrName>
                                        </p:attrNameLst>
                                      </p:cBhvr>
                                      <p:to>
                                        <p:strVal val="visible"/>
                                      </p:to>
                                    </p:set>
                                    <p:animEffect transition="in" filter="wipe(up)">
                                      <p:cBhvr>
                                        <p:cTn id="83" dur="500"/>
                                        <p:tgtEl>
                                          <p:spTgt spid="77629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776269">
                                            <p:txEl>
                                              <p:pRg st="5" end="5"/>
                                            </p:txEl>
                                          </p:spTgt>
                                        </p:tgtEl>
                                        <p:attrNameLst>
                                          <p:attrName>style.visibility</p:attrName>
                                        </p:attrNameLst>
                                      </p:cBhvr>
                                      <p:to>
                                        <p:strVal val="visible"/>
                                      </p:to>
                                    </p:set>
                                    <p:anim calcmode="lin" valueType="num">
                                      <p:cBhvr additive="base">
                                        <p:cTn id="88" dur="500" fill="hold"/>
                                        <p:tgtEl>
                                          <p:spTgt spid="776269">
                                            <p:txEl>
                                              <p:pRg st="5" end="5"/>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77626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build="p"/>
      <p:bldP spid="776268" grpId="0" build="p"/>
      <p:bldP spid="77626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3048000" cy="830997"/>
          </a:xfrm>
          <a:prstGeom prst="rect">
            <a:avLst/>
          </a:prstGeom>
          <a:noFill/>
        </p:spPr>
        <p:txBody>
          <a:bodyPr wrap="square" rtlCol="0">
            <a:spAutoFit/>
          </a:bodyPr>
          <a:lstStyle/>
          <a:p>
            <a:r>
              <a:rPr lang="en-US" dirty="0" smtClean="0">
                <a:solidFill>
                  <a:schemeClr val="tx1"/>
                </a:solidFill>
              </a:rPr>
              <a:t>Lenz’s Law</a:t>
            </a:r>
            <a:endParaRPr lang="en-US" dirty="0">
              <a:solidFill>
                <a:schemeClr val="tx1"/>
              </a:solidFill>
            </a:endParaRPr>
          </a:p>
        </p:txBody>
      </p:sp>
      <p:pic>
        <p:nvPicPr>
          <p:cNvPr id="145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90600"/>
            <a:ext cx="3444875"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08" name="TextBox 145407"/>
          <p:cNvSpPr txBox="1"/>
          <p:nvPr/>
        </p:nvSpPr>
        <p:spPr>
          <a:xfrm>
            <a:off x="533400" y="3316922"/>
            <a:ext cx="7543800" cy="1015663"/>
          </a:xfrm>
          <a:prstGeom prst="rect">
            <a:avLst/>
          </a:prstGeom>
          <a:noFill/>
        </p:spPr>
        <p:txBody>
          <a:bodyPr wrap="square" rtlCol="0">
            <a:spAutoFit/>
          </a:bodyPr>
          <a:lstStyle/>
          <a:p>
            <a:r>
              <a:rPr lang="en-US" sz="2000" dirty="0" smtClean="0">
                <a:solidFill>
                  <a:schemeClr val="tx1"/>
                </a:solidFill>
              </a:rPr>
              <a:t>Force on charges in rod move them upward gives counter-clockwise current.</a:t>
            </a:r>
          </a:p>
          <a:p>
            <a:r>
              <a:rPr lang="en-US" sz="2000" dirty="0" smtClean="0">
                <a:solidFill>
                  <a:schemeClr val="tx1"/>
                </a:solidFill>
              </a:rPr>
              <a:t>Counter clockwise current increases flux through loop</a:t>
            </a:r>
            <a:endParaRPr lang="en-US" sz="2000" dirty="0">
              <a:solidFill>
                <a:schemeClr val="tx1"/>
              </a:solidFill>
            </a:endParaRPr>
          </a:p>
        </p:txBody>
      </p:sp>
      <p:sp>
        <p:nvSpPr>
          <p:cNvPr id="145409" name="TextBox 145408"/>
          <p:cNvSpPr txBox="1"/>
          <p:nvPr/>
        </p:nvSpPr>
        <p:spPr>
          <a:xfrm>
            <a:off x="685800" y="4572000"/>
            <a:ext cx="6096000" cy="954107"/>
          </a:xfrm>
          <a:prstGeom prst="rect">
            <a:avLst/>
          </a:prstGeom>
          <a:noFill/>
        </p:spPr>
        <p:txBody>
          <a:bodyPr wrap="square" rtlCol="0">
            <a:spAutoFit/>
          </a:bodyPr>
          <a:lstStyle/>
          <a:p>
            <a:r>
              <a:rPr lang="en-US" sz="2800" dirty="0" smtClean="0">
                <a:solidFill>
                  <a:srgbClr val="FF0000"/>
                </a:solidFill>
              </a:rPr>
              <a:t>The magnetic field of an induced current opposes the change that produced it.</a:t>
            </a:r>
            <a:endParaRPr lang="en-US" sz="2800" dirty="0">
              <a:solidFill>
                <a:srgbClr val="FF0000"/>
              </a:solidFill>
            </a:endParaRPr>
          </a:p>
        </p:txBody>
      </p:sp>
    </p:spTree>
    <p:extLst>
      <p:ext uri="{BB962C8B-B14F-4D97-AF65-F5344CB8AC3E}">
        <p14:creationId xmlns:p14="http://schemas.microsoft.com/office/powerpoint/2010/main" val="775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4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
            <a:ext cx="4419600" cy="707886"/>
          </a:xfrm>
          <a:prstGeom prst="rect">
            <a:avLst/>
          </a:prstGeom>
          <a:noFill/>
        </p:spPr>
        <p:txBody>
          <a:bodyPr wrap="square" rtlCol="0">
            <a:spAutoFit/>
          </a:bodyPr>
          <a:lstStyle/>
          <a:p>
            <a:r>
              <a:rPr lang="en-US" sz="4000" dirty="0" err="1" smtClean="0">
                <a:solidFill>
                  <a:srgbClr val="FF0000"/>
                </a:solidFill>
              </a:rPr>
              <a:t>Warmup</a:t>
            </a:r>
            <a:r>
              <a:rPr lang="en-US" sz="4000" dirty="0" smtClean="0">
                <a:solidFill>
                  <a:srgbClr val="FF0000"/>
                </a:solidFill>
              </a:rPr>
              <a:t> 16</a:t>
            </a:r>
            <a:endParaRPr lang="en-US" sz="4000" dirty="0">
              <a:solidFill>
                <a:srgbClr val="FF0000"/>
              </a:solidFill>
            </a:endParaRPr>
          </a:p>
        </p:txBody>
      </p:sp>
      <p:pic>
        <p:nvPicPr>
          <p:cNvPr id="3" name="Picture 2"/>
          <p:cNvPicPr>
            <a:picLocks noChangeAspect="1"/>
          </p:cNvPicPr>
          <p:nvPr/>
        </p:nvPicPr>
        <p:blipFill rotWithShape="1">
          <a:blip r:embed="rId2"/>
          <a:srcRect b="21824"/>
          <a:stretch/>
        </p:blipFill>
        <p:spPr>
          <a:xfrm>
            <a:off x="7011052" y="323673"/>
            <a:ext cx="1344396" cy="2286000"/>
          </a:xfrm>
          <a:prstGeom prst="rect">
            <a:avLst/>
          </a:prstGeom>
        </p:spPr>
      </p:pic>
      <p:pic>
        <p:nvPicPr>
          <p:cNvPr id="5" name="Picture 4"/>
          <p:cNvPicPr>
            <a:picLocks noChangeAspect="1"/>
          </p:cNvPicPr>
          <p:nvPr/>
        </p:nvPicPr>
        <p:blipFill rotWithShape="1">
          <a:blip r:embed="rId3"/>
          <a:srcRect b="17092"/>
          <a:stretch/>
        </p:blipFill>
        <p:spPr>
          <a:xfrm>
            <a:off x="6541447" y="3152775"/>
            <a:ext cx="2602553" cy="2238789"/>
          </a:xfrm>
          <a:prstGeom prst="rect">
            <a:avLst/>
          </a:prstGeom>
        </p:spPr>
      </p:pic>
      <p:pic>
        <p:nvPicPr>
          <p:cNvPr id="7" name="Picture 6"/>
          <p:cNvPicPr>
            <a:picLocks noChangeAspect="1"/>
          </p:cNvPicPr>
          <p:nvPr/>
        </p:nvPicPr>
        <p:blipFill>
          <a:blip r:embed="rId4"/>
          <a:stretch>
            <a:fillRect/>
          </a:stretch>
        </p:blipFill>
        <p:spPr>
          <a:xfrm>
            <a:off x="457200" y="707887"/>
            <a:ext cx="6219825" cy="5619750"/>
          </a:xfrm>
          <a:prstGeom prst="rect">
            <a:avLst/>
          </a:prstGeom>
        </p:spPr>
      </p:pic>
    </p:spTree>
    <p:extLst>
      <p:ext uri="{BB962C8B-B14F-4D97-AF65-F5344CB8AC3E}">
        <p14:creationId xmlns:p14="http://schemas.microsoft.com/office/powerpoint/2010/main" val="1577468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219200" y="1524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Concept questions</a:t>
            </a:r>
          </a:p>
        </p:txBody>
      </p:sp>
      <p:sp>
        <p:nvSpPr>
          <p:cNvPr id="761923" name="Text Box 67"/>
          <p:cNvSpPr txBox="1">
            <a:spLocks noChangeArrowheads="1"/>
          </p:cNvSpPr>
          <p:nvPr/>
        </p:nvSpPr>
        <p:spPr bwMode="auto">
          <a:xfrm>
            <a:off x="787400" y="3962400"/>
            <a:ext cx="6781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3600" dirty="0" smtClean="0">
                <a:solidFill>
                  <a:schemeClr val="accent2"/>
                </a:solidFill>
              </a:rPr>
              <a:t>Flux into screen is decreasing.</a:t>
            </a:r>
            <a:endParaRPr lang="en-US" sz="3600" dirty="0">
              <a:solidFill>
                <a:schemeClr val="accent2"/>
              </a:solidFill>
            </a:endParaRPr>
          </a:p>
          <a:p>
            <a:pPr eaLnBrk="1" hangingPunct="1">
              <a:buFontTx/>
              <a:buChar char="•"/>
            </a:pPr>
            <a:r>
              <a:rPr lang="en-US" sz="3600" dirty="0" smtClean="0">
                <a:solidFill>
                  <a:schemeClr val="accent2"/>
                </a:solidFill>
              </a:rPr>
              <a:t>Want to increase it to oppose that</a:t>
            </a:r>
            <a:r>
              <a:rPr lang="en-US" sz="2400" dirty="0" smtClean="0">
                <a:solidFill>
                  <a:schemeClr val="accent2"/>
                </a:solidFill>
              </a:rPr>
              <a:t>.</a:t>
            </a:r>
            <a:endParaRPr lang="en-US" sz="2400" dirty="0">
              <a:solidFill>
                <a:schemeClr val="accent2"/>
              </a:solidFill>
            </a:endParaRPr>
          </a:p>
        </p:txBody>
      </p:sp>
      <p:sp>
        <p:nvSpPr>
          <p:cNvPr id="761928" name="Oval 72"/>
          <p:cNvSpPr>
            <a:spLocks noChangeArrowheads="1"/>
          </p:cNvSpPr>
          <p:nvPr/>
        </p:nvSpPr>
        <p:spPr bwMode="auto">
          <a:xfrm>
            <a:off x="6746875" y="723900"/>
            <a:ext cx="2193925" cy="21939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157" name="Group 107"/>
          <p:cNvGrpSpPr>
            <a:grpSpLocks/>
          </p:cNvGrpSpPr>
          <p:nvPr/>
        </p:nvGrpSpPr>
        <p:grpSpPr bwMode="auto">
          <a:xfrm>
            <a:off x="8077200" y="838200"/>
            <a:ext cx="152400" cy="152400"/>
            <a:chOff x="1008" y="960"/>
            <a:chExt cx="96" cy="96"/>
          </a:xfrm>
        </p:grpSpPr>
        <p:sp>
          <p:nvSpPr>
            <p:cNvPr id="49236" name="Line 10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7" name="Line 10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58" name="Group 113"/>
          <p:cNvGrpSpPr>
            <a:grpSpLocks/>
          </p:cNvGrpSpPr>
          <p:nvPr/>
        </p:nvGrpSpPr>
        <p:grpSpPr bwMode="auto">
          <a:xfrm>
            <a:off x="8686800" y="838200"/>
            <a:ext cx="152400" cy="152400"/>
            <a:chOff x="1008" y="960"/>
            <a:chExt cx="96" cy="96"/>
          </a:xfrm>
        </p:grpSpPr>
        <p:sp>
          <p:nvSpPr>
            <p:cNvPr id="49234" name="Line 114"/>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5" name="Line 115"/>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59" name="Group 131"/>
          <p:cNvGrpSpPr>
            <a:grpSpLocks/>
          </p:cNvGrpSpPr>
          <p:nvPr/>
        </p:nvGrpSpPr>
        <p:grpSpPr bwMode="auto">
          <a:xfrm>
            <a:off x="8077200" y="1447800"/>
            <a:ext cx="152400" cy="152400"/>
            <a:chOff x="1008" y="960"/>
            <a:chExt cx="96" cy="96"/>
          </a:xfrm>
        </p:grpSpPr>
        <p:sp>
          <p:nvSpPr>
            <p:cNvPr id="49232" name="Line 13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3" name="Line 13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0" name="Group 137"/>
          <p:cNvGrpSpPr>
            <a:grpSpLocks/>
          </p:cNvGrpSpPr>
          <p:nvPr/>
        </p:nvGrpSpPr>
        <p:grpSpPr bwMode="auto">
          <a:xfrm>
            <a:off x="8686800" y="1447800"/>
            <a:ext cx="152400" cy="152400"/>
            <a:chOff x="1008" y="960"/>
            <a:chExt cx="96" cy="96"/>
          </a:xfrm>
        </p:grpSpPr>
        <p:sp>
          <p:nvSpPr>
            <p:cNvPr id="49230" name="Line 13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1" name="Line 13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161" name="Text Box 155"/>
          <p:cNvSpPr txBox="1">
            <a:spLocks noChangeArrowheads="1"/>
          </p:cNvSpPr>
          <p:nvPr/>
        </p:nvSpPr>
        <p:spPr bwMode="auto">
          <a:xfrm>
            <a:off x="0" y="990600"/>
            <a:ext cx="6553200" cy="1917700"/>
          </a:xfrm>
          <a:prstGeom prst="rect">
            <a:avLst/>
          </a:prstGeom>
          <a:solidFill>
            <a:srgbClr val="800000"/>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r>
              <a:rPr lang="en-US" sz="2400"/>
              <a:t>A wire, initially carrying no current, has a radius that starts decreasing at </a:t>
            </a:r>
            <a:r>
              <a:rPr lang="en-US" sz="2400" i="1"/>
              <a:t>t</a:t>
            </a:r>
            <a:r>
              <a:rPr lang="en-US" sz="2400"/>
              <a:t> = 0.  As it shrinks, which way does current begin to flow in the loop?</a:t>
            </a:r>
            <a:endParaRPr lang="en-US" sz="2400">
              <a:sym typeface="Symbol" pitchFamily="18" charset="2"/>
            </a:endParaRPr>
          </a:p>
          <a:p>
            <a:r>
              <a:rPr lang="en-US" sz="2400"/>
              <a:t>A) Clockwise</a:t>
            </a:r>
            <a:r>
              <a:rPr lang="en-US" sz="2400">
                <a:sym typeface="Symbol" pitchFamily="18" charset="2"/>
              </a:rPr>
              <a:t>	B) </a:t>
            </a:r>
            <a:r>
              <a:rPr lang="en-US" sz="2400"/>
              <a:t>Counter-clockwise</a:t>
            </a:r>
            <a:r>
              <a:rPr lang="en-US" sz="2400">
                <a:sym typeface="Symbol" pitchFamily="18" charset="2"/>
              </a:rPr>
              <a:t>	C) </a:t>
            </a:r>
            <a:r>
              <a:rPr lang="en-US" sz="2400"/>
              <a:t>No current</a:t>
            </a:r>
            <a:endParaRPr lang="en-US" sz="2400" baseline="-25000">
              <a:sym typeface="Symbol" pitchFamily="18" charset="2"/>
            </a:endParaRPr>
          </a:p>
          <a:p>
            <a:r>
              <a:rPr lang="en-US" sz="2400">
                <a:sym typeface="Symbol" pitchFamily="18" charset="2"/>
              </a:rPr>
              <a:t>D) Insufficient information</a:t>
            </a:r>
          </a:p>
        </p:txBody>
      </p:sp>
      <p:grpSp>
        <p:nvGrpSpPr>
          <p:cNvPr id="49162" name="Group 156"/>
          <p:cNvGrpSpPr>
            <a:grpSpLocks/>
          </p:cNvGrpSpPr>
          <p:nvPr/>
        </p:nvGrpSpPr>
        <p:grpSpPr bwMode="auto">
          <a:xfrm>
            <a:off x="7467600" y="838200"/>
            <a:ext cx="152400" cy="152400"/>
            <a:chOff x="1008" y="960"/>
            <a:chExt cx="96" cy="96"/>
          </a:xfrm>
        </p:grpSpPr>
        <p:sp>
          <p:nvSpPr>
            <p:cNvPr id="49228" name="Line 157"/>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9" name="Line 158"/>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3" name="Group 168"/>
          <p:cNvGrpSpPr>
            <a:grpSpLocks/>
          </p:cNvGrpSpPr>
          <p:nvPr/>
        </p:nvGrpSpPr>
        <p:grpSpPr bwMode="auto">
          <a:xfrm>
            <a:off x="7467600" y="1447800"/>
            <a:ext cx="152400" cy="152400"/>
            <a:chOff x="1008" y="960"/>
            <a:chExt cx="96" cy="96"/>
          </a:xfrm>
        </p:grpSpPr>
        <p:sp>
          <p:nvSpPr>
            <p:cNvPr id="49226" name="Line 16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7" name="Line 17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4" name="Group 180"/>
          <p:cNvGrpSpPr>
            <a:grpSpLocks/>
          </p:cNvGrpSpPr>
          <p:nvPr/>
        </p:nvGrpSpPr>
        <p:grpSpPr bwMode="auto">
          <a:xfrm>
            <a:off x="6858000" y="838200"/>
            <a:ext cx="152400" cy="152400"/>
            <a:chOff x="1008" y="960"/>
            <a:chExt cx="96" cy="96"/>
          </a:xfrm>
        </p:grpSpPr>
        <p:sp>
          <p:nvSpPr>
            <p:cNvPr id="49224" name="Line 18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5" name="Line 18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5" name="Group 192"/>
          <p:cNvGrpSpPr>
            <a:grpSpLocks/>
          </p:cNvGrpSpPr>
          <p:nvPr/>
        </p:nvGrpSpPr>
        <p:grpSpPr bwMode="auto">
          <a:xfrm>
            <a:off x="6858000" y="1447800"/>
            <a:ext cx="152400" cy="152400"/>
            <a:chOff x="1008" y="960"/>
            <a:chExt cx="96" cy="96"/>
          </a:xfrm>
        </p:grpSpPr>
        <p:sp>
          <p:nvSpPr>
            <p:cNvPr id="49222" name="Line 19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3" name="Line 19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6" name="Group 204"/>
          <p:cNvGrpSpPr>
            <a:grpSpLocks/>
          </p:cNvGrpSpPr>
          <p:nvPr/>
        </p:nvGrpSpPr>
        <p:grpSpPr bwMode="auto">
          <a:xfrm>
            <a:off x="8077200" y="2057400"/>
            <a:ext cx="152400" cy="152400"/>
            <a:chOff x="1008" y="960"/>
            <a:chExt cx="96" cy="96"/>
          </a:xfrm>
        </p:grpSpPr>
        <p:sp>
          <p:nvSpPr>
            <p:cNvPr id="49220" name="Line 20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21" name="Line 20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7" name="Group 210"/>
          <p:cNvGrpSpPr>
            <a:grpSpLocks/>
          </p:cNvGrpSpPr>
          <p:nvPr/>
        </p:nvGrpSpPr>
        <p:grpSpPr bwMode="auto">
          <a:xfrm>
            <a:off x="8686800" y="2057400"/>
            <a:ext cx="152400" cy="152400"/>
            <a:chOff x="1008" y="960"/>
            <a:chExt cx="96" cy="96"/>
          </a:xfrm>
        </p:grpSpPr>
        <p:sp>
          <p:nvSpPr>
            <p:cNvPr id="49218" name="Line 21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9" name="Line 21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8" name="Group 228"/>
          <p:cNvGrpSpPr>
            <a:grpSpLocks/>
          </p:cNvGrpSpPr>
          <p:nvPr/>
        </p:nvGrpSpPr>
        <p:grpSpPr bwMode="auto">
          <a:xfrm>
            <a:off x="8077200" y="2667000"/>
            <a:ext cx="152400" cy="152400"/>
            <a:chOff x="1008" y="960"/>
            <a:chExt cx="96" cy="96"/>
          </a:xfrm>
        </p:grpSpPr>
        <p:sp>
          <p:nvSpPr>
            <p:cNvPr id="49216" name="Line 22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7" name="Line 23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69" name="Group 234"/>
          <p:cNvGrpSpPr>
            <a:grpSpLocks/>
          </p:cNvGrpSpPr>
          <p:nvPr/>
        </p:nvGrpSpPr>
        <p:grpSpPr bwMode="auto">
          <a:xfrm>
            <a:off x="8686800" y="2667000"/>
            <a:ext cx="152400" cy="152400"/>
            <a:chOff x="1008" y="960"/>
            <a:chExt cx="96" cy="96"/>
          </a:xfrm>
        </p:grpSpPr>
        <p:sp>
          <p:nvSpPr>
            <p:cNvPr id="49214" name="Line 23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5" name="Line 23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0" name="Group 252"/>
          <p:cNvGrpSpPr>
            <a:grpSpLocks/>
          </p:cNvGrpSpPr>
          <p:nvPr/>
        </p:nvGrpSpPr>
        <p:grpSpPr bwMode="auto">
          <a:xfrm>
            <a:off x="7467600" y="2057400"/>
            <a:ext cx="152400" cy="152400"/>
            <a:chOff x="1008" y="960"/>
            <a:chExt cx="96" cy="96"/>
          </a:xfrm>
        </p:grpSpPr>
        <p:sp>
          <p:nvSpPr>
            <p:cNvPr id="49212" name="Line 25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3" name="Line 25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1" name="Group 264"/>
          <p:cNvGrpSpPr>
            <a:grpSpLocks/>
          </p:cNvGrpSpPr>
          <p:nvPr/>
        </p:nvGrpSpPr>
        <p:grpSpPr bwMode="auto">
          <a:xfrm>
            <a:off x="7467600" y="2667000"/>
            <a:ext cx="152400" cy="152400"/>
            <a:chOff x="1008" y="960"/>
            <a:chExt cx="96" cy="96"/>
          </a:xfrm>
        </p:grpSpPr>
        <p:sp>
          <p:nvSpPr>
            <p:cNvPr id="49210" name="Line 26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11" name="Line 26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2" name="Group 276"/>
          <p:cNvGrpSpPr>
            <a:grpSpLocks/>
          </p:cNvGrpSpPr>
          <p:nvPr/>
        </p:nvGrpSpPr>
        <p:grpSpPr bwMode="auto">
          <a:xfrm>
            <a:off x="6858000" y="2057400"/>
            <a:ext cx="152400" cy="152400"/>
            <a:chOff x="1008" y="960"/>
            <a:chExt cx="96" cy="96"/>
          </a:xfrm>
        </p:grpSpPr>
        <p:sp>
          <p:nvSpPr>
            <p:cNvPr id="49208" name="Line 277"/>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9" name="Line 278"/>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3" name="Group 288"/>
          <p:cNvGrpSpPr>
            <a:grpSpLocks/>
          </p:cNvGrpSpPr>
          <p:nvPr/>
        </p:nvGrpSpPr>
        <p:grpSpPr bwMode="auto">
          <a:xfrm>
            <a:off x="6858000" y="2667000"/>
            <a:ext cx="152400" cy="152400"/>
            <a:chOff x="1008" y="960"/>
            <a:chExt cx="96" cy="96"/>
          </a:xfrm>
        </p:grpSpPr>
        <p:sp>
          <p:nvSpPr>
            <p:cNvPr id="49206" name="Line 28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7" name="Line 29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2156" name="Oval 300"/>
          <p:cNvSpPr>
            <a:spLocks noChangeArrowheads="1"/>
          </p:cNvSpPr>
          <p:nvPr/>
        </p:nvSpPr>
        <p:spPr bwMode="auto">
          <a:xfrm>
            <a:off x="7302500" y="1277938"/>
            <a:ext cx="1096963" cy="10969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2161" name="Group 305"/>
          <p:cNvGrpSpPr>
            <a:grpSpLocks/>
          </p:cNvGrpSpPr>
          <p:nvPr/>
        </p:nvGrpSpPr>
        <p:grpSpPr bwMode="auto">
          <a:xfrm>
            <a:off x="6781800" y="749300"/>
            <a:ext cx="2133600" cy="2146300"/>
            <a:chOff x="4272" y="472"/>
            <a:chExt cx="1344" cy="1352"/>
          </a:xfrm>
        </p:grpSpPr>
        <p:sp>
          <p:nvSpPr>
            <p:cNvPr id="49202" name="Line 301"/>
            <p:cNvSpPr>
              <a:spLocks noChangeShapeType="1"/>
            </p:cNvSpPr>
            <p:nvPr/>
          </p:nvSpPr>
          <p:spPr bwMode="auto">
            <a:xfrm flipV="1">
              <a:off x="4944" y="1536"/>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3" name="Line 302"/>
            <p:cNvSpPr>
              <a:spLocks noChangeShapeType="1"/>
            </p:cNvSpPr>
            <p:nvPr/>
          </p:nvSpPr>
          <p:spPr bwMode="auto">
            <a:xfrm rot="16200000" flipV="1">
              <a:off x="5472" y="1008"/>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4" name="Line 303"/>
            <p:cNvSpPr>
              <a:spLocks noChangeShapeType="1"/>
            </p:cNvSpPr>
            <p:nvPr/>
          </p:nvSpPr>
          <p:spPr bwMode="auto">
            <a:xfrm rot="5400000" flipV="1">
              <a:off x="4416" y="1008"/>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5" name="Line 304"/>
            <p:cNvSpPr>
              <a:spLocks noChangeShapeType="1"/>
            </p:cNvSpPr>
            <p:nvPr/>
          </p:nvSpPr>
          <p:spPr bwMode="auto">
            <a:xfrm rot="10800000" flipV="1">
              <a:off x="4944" y="472"/>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49176" name="Object 306"/>
          <p:cNvGraphicFramePr>
            <a:graphicFrameLocks noChangeAspect="1"/>
          </p:cNvGraphicFramePr>
          <p:nvPr/>
        </p:nvGraphicFramePr>
        <p:xfrm>
          <a:off x="7010400" y="3048000"/>
          <a:ext cx="1746250" cy="866775"/>
        </p:xfrm>
        <a:graphic>
          <a:graphicData uri="http://schemas.openxmlformats.org/presentationml/2006/ole">
            <mc:AlternateContent xmlns:mc="http://schemas.openxmlformats.org/markup-compatibility/2006">
              <mc:Choice xmlns:v="urn:schemas-microsoft-com:vml" Requires="v">
                <p:oleObj spid="_x0000_s49337" name="Equation" r:id="rId3" imgW="710891" imgH="393529" progId="Equation.DSMT4">
                  <p:embed/>
                </p:oleObj>
              </mc:Choice>
              <mc:Fallback>
                <p:oleObj name="Equation" r:id="rId3" imgW="710891" imgH="393529" progId="Equation.DSMT4">
                  <p:embed/>
                  <p:pic>
                    <p:nvPicPr>
                      <p:cNvPr id="0" name="Object 3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048000"/>
                        <a:ext cx="174625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62168" name="Group 312"/>
          <p:cNvGrpSpPr>
            <a:grpSpLocks/>
          </p:cNvGrpSpPr>
          <p:nvPr/>
        </p:nvGrpSpPr>
        <p:grpSpPr bwMode="auto">
          <a:xfrm>
            <a:off x="7302500" y="1270000"/>
            <a:ext cx="1117600" cy="1092200"/>
            <a:chOff x="4600" y="800"/>
            <a:chExt cx="704" cy="688"/>
          </a:xfrm>
        </p:grpSpPr>
        <p:sp>
          <p:nvSpPr>
            <p:cNvPr id="49198" name="Line 308"/>
            <p:cNvSpPr>
              <a:spLocks noChangeShapeType="1"/>
            </p:cNvSpPr>
            <p:nvPr/>
          </p:nvSpPr>
          <p:spPr bwMode="auto">
            <a:xfrm>
              <a:off x="5304" y="1152"/>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9" name="Line 309"/>
            <p:cNvSpPr>
              <a:spLocks noChangeShapeType="1"/>
            </p:cNvSpPr>
            <p:nvPr/>
          </p:nvSpPr>
          <p:spPr bwMode="auto">
            <a:xfrm rot="-5400000">
              <a:off x="5112" y="632"/>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0" name="Line 310"/>
            <p:cNvSpPr>
              <a:spLocks noChangeShapeType="1"/>
            </p:cNvSpPr>
            <p:nvPr/>
          </p:nvSpPr>
          <p:spPr bwMode="auto">
            <a:xfrm rot="5400000">
              <a:off x="4776" y="1320"/>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01" name="Line 311"/>
            <p:cNvSpPr>
              <a:spLocks noChangeShapeType="1"/>
            </p:cNvSpPr>
            <p:nvPr/>
          </p:nvSpPr>
          <p:spPr bwMode="auto">
            <a:xfrm rot="10800000">
              <a:off x="4600" y="816"/>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2193" name="Group 337"/>
          <p:cNvGrpSpPr>
            <a:grpSpLocks/>
          </p:cNvGrpSpPr>
          <p:nvPr/>
        </p:nvGrpSpPr>
        <p:grpSpPr bwMode="auto">
          <a:xfrm>
            <a:off x="7467600" y="1447800"/>
            <a:ext cx="762000" cy="762000"/>
            <a:chOff x="4704" y="912"/>
            <a:chExt cx="480" cy="480"/>
          </a:xfrm>
        </p:grpSpPr>
        <p:grpSp>
          <p:nvGrpSpPr>
            <p:cNvPr id="49183" name="Group 322"/>
            <p:cNvGrpSpPr>
              <a:grpSpLocks/>
            </p:cNvGrpSpPr>
            <p:nvPr/>
          </p:nvGrpSpPr>
          <p:grpSpPr bwMode="auto">
            <a:xfrm>
              <a:off x="4704" y="1104"/>
              <a:ext cx="96" cy="96"/>
              <a:chOff x="1008" y="960"/>
              <a:chExt cx="96" cy="96"/>
            </a:xfrm>
          </p:grpSpPr>
          <p:sp>
            <p:nvSpPr>
              <p:cNvPr id="49196" name="Line 32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7" name="Line 32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84" name="Group 325"/>
            <p:cNvGrpSpPr>
              <a:grpSpLocks/>
            </p:cNvGrpSpPr>
            <p:nvPr/>
          </p:nvGrpSpPr>
          <p:grpSpPr bwMode="auto">
            <a:xfrm>
              <a:off x="4896" y="1104"/>
              <a:ext cx="96" cy="96"/>
              <a:chOff x="1008" y="960"/>
              <a:chExt cx="96" cy="96"/>
            </a:xfrm>
          </p:grpSpPr>
          <p:sp>
            <p:nvSpPr>
              <p:cNvPr id="49194" name="Line 326"/>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5" name="Line 327"/>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85" name="Group 328"/>
            <p:cNvGrpSpPr>
              <a:grpSpLocks/>
            </p:cNvGrpSpPr>
            <p:nvPr/>
          </p:nvGrpSpPr>
          <p:grpSpPr bwMode="auto">
            <a:xfrm>
              <a:off x="5088" y="1104"/>
              <a:ext cx="96" cy="96"/>
              <a:chOff x="1008" y="960"/>
              <a:chExt cx="96" cy="96"/>
            </a:xfrm>
          </p:grpSpPr>
          <p:sp>
            <p:nvSpPr>
              <p:cNvPr id="49192" name="Line 32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3" name="Line 33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86" name="Group 331"/>
            <p:cNvGrpSpPr>
              <a:grpSpLocks/>
            </p:cNvGrpSpPr>
            <p:nvPr/>
          </p:nvGrpSpPr>
          <p:grpSpPr bwMode="auto">
            <a:xfrm>
              <a:off x="4896" y="1296"/>
              <a:ext cx="96" cy="96"/>
              <a:chOff x="1008" y="960"/>
              <a:chExt cx="96" cy="96"/>
            </a:xfrm>
          </p:grpSpPr>
          <p:sp>
            <p:nvSpPr>
              <p:cNvPr id="49190" name="Line 33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91" name="Line 33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87" name="Group 334"/>
            <p:cNvGrpSpPr>
              <a:grpSpLocks/>
            </p:cNvGrpSpPr>
            <p:nvPr/>
          </p:nvGrpSpPr>
          <p:grpSpPr bwMode="auto">
            <a:xfrm>
              <a:off x="4896" y="912"/>
              <a:ext cx="96" cy="96"/>
              <a:chOff x="1008" y="960"/>
              <a:chExt cx="96" cy="96"/>
            </a:xfrm>
          </p:grpSpPr>
          <p:sp>
            <p:nvSpPr>
              <p:cNvPr id="49188" name="Line 33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9" name="Line 33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62161"/>
                                        </p:tgtEl>
                                        <p:attrNameLst>
                                          <p:attrName>style.visibility</p:attrName>
                                        </p:attrNameLst>
                                      </p:cBhvr>
                                      <p:to>
                                        <p:strVal val="visible"/>
                                      </p:to>
                                    </p:set>
                                    <p:animEffect transition="in" filter="box(in)">
                                      <p:cBhvr>
                                        <p:cTn id="7" dur="500"/>
                                        <p:tgtEl>
                                          <p:spTgt spid="762161"/>
                                        </p:tgtEl>
                                      </p:cBhvr>
                                    </p:animEffect>
                                  </p:childTnLst>
                                </p:cTn>
                              </p:par>
                            </p:childTnLst>
                          </p:cTn>
                        </p:par>
                        <p:par>
                          <p:cTn id="8" fill="hold" nodeType="afterGroup">
                            <p:stCondLst>
                              <p:cond delay="500"/>
                            </p:stCondLst>
                            <p:childTnLst>
                              <p:par>
                                <p:cTn id="9" presetID="53" presetClass="exit" presetSubtype="0" fill="hold" grpId="0" nodeType="afterEffect">
                                  <p:stCondLst>
                                    <p:cond delay="0"/>
                                  </p:stCondLst>
                                  <p:childTnLst>
                                    <p:anim calcmode="lin" valueType="num">
                                      <p:cBhvr>
                                        <p:cTn id="10" dur="500"/>
                                        <p:tgtEl>
                                          <p:spTgt spid="761928"/>
                                        </p:tgtEl>
                                        <p:attrNameLst>
                                          <p:attrName>ppt_w</p:attrName>
                                        </p:attrNameLst>
                                      </p:cBhvr>
                                      <p:tavLst>
                                        <p:tav tm="0">
                                          <p:val>
                                            <p:strVal val="ppt_w"/>
                                          </p:val>
                                        </p:tav>
                                        <p:tav tm="100000">
                                          <p:val>
                                            <p:fltVal val="0"/>
                                          </p:val>
                                        </p:tav>
                                      </p:tavLst>
                                    </p:anim>
                                    <p:anim calcmode="lin" valueType="num">
                                      <p:cBhvr>
                                        <p:cTn id="11" dur="500"/>
                                        <p:tgtEl>
                                          <p:spTgt spid="761928"/>
                                        </p:tgtEl>
                                        <p:attrNameLst>
                                          <p:attrName>ppt_h</p:attrName>
                                        </p:attrNameLst>
                                      </p:cBhvr>
                                      <p:tavLst>
                                        <p:tav tm="0">
                                          <p:val>
                                            <p:strVal val="ppt_h"/>
                                          </p:val>
                                        </p:tav>
                                        <p:tav tm="100000">
                                          <p:val>
                                            <p:fltVal val="0"/>
                                          </p:val>
                                        </p:tav>
                                      </p:tavLst>
                                    </p:anim>
                                    <p:animEffect transition="out" filter="fade">
                                      <p:cBhvr>
                                        <p:cTn id="12" dur="500"/>
                                        <p:tgtEl>
                                          <p:spTgt spid="761928"/>
                                        </p:tgtEl>
                                      </p:cBhvr>
                                    </p:animEffect>
                                    <p:set>
                                      <p:cBhvr>
                                        <p:cTn id="13" dur="1" fill="hold">
                                          <p:stCondLst>
                                            <p:cond delay="499"/>
                                          </p:stCondLst>
                                        </p:cTn>
                                        <p:tgtEl>
                                          <p:spTgt spid="761928"/>
                                        </p:tgtEl>
                                        <p:attrNameLst>
                                          <p:attrName>style.visibility</p:attrName>
                                        </p:attrNameLst>
                                      </p:cBhvr>
                                      <p:to>
                                        <p:strVal val="hidden"/>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6215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61923">
                                            <p:txEl>
                                              <p:pRg st="0" end="0"/>
                                            </p:txEl>
                                          </p:spTgt>
                                        </p:tgtEl>
                                        <p:attrNameLst>
                                          <p:attrName>style.visibility</p:attrName>
                                        </p:attrNameLst>
                                      </p:cBhvr>
                                      <p:to>
                                        <p:strVal val="visible"/>
                                      </p:to>
                                    </p:set>
                                    <p:anim calcmode="lin" valueType="num">
                                      <p:cBhvr additive="base">
                                        <p:cTn id="21" dur="500" fill="hold"/>
                                        <p:tgtEl>
                                          <p:spTgt spid="76192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6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61923">
                                            <p:txEl>
                                              <p:pRg st="1" end="1"/>
                                            </p:txEl>
                                          </p:spTgt>
                                        </p:tgtEl>
                                        <p:attrNameLst>
                                          <p:attrName>style.visibility</p:attrName>
                                        </p:attrNameLst>
                                      </p:cBhvr>
                                      <p:to>
                                        <p:strVal val="visible"/>
                                      </p:to>
                                    </p:set>
                                    <p:anim calcmode="lin" valueType="num">
                                      <p:cBhvr additive="base">
                                        <p:cTn id="27" dur="500" fill="hold"/>
                                        <p:tgtEl>
                                          <p:spTgt spid="761923">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61923">
                                            <p:txEl>
                                              <p:pRg st="1" end="1"/>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4" presetClass="entr" presetSubtype="32" fill="hold" nodeType="afterEffect">
                                  <p:stCondLst>
                                    <p:cond delay="0"/>
                                  </p:stCondLst>
                                  <p:childTnLst>
                                    <p:set>
                                      <p:cBhvr>
                                        <p:cTn id="31" dur="1" fill="hold">
                                          <p:stCondLst>
                                            <p:cond delay="0"/>
                                          </p:stCondLst>
                                        </p:cTn>
                                        <p:tgtEl>
                                          <p:spTgt spid="762168"/>
                                        </p:tgtEl>
                                        <p:attrNameLst>
                                          <p:attrName>style.visibility</p:attrName>
                                        </p:attrNameLst>
                                      </p:cBhvr>
                                      <p:to>
                                        <p:strVal val="visible"/>
                                      </p:to>
                                    </p:set>
                                    <p:animEffect transition="in" filter="box(out)">
                                      <p:cBhvr>
                                        <p:cTn id="32" dur="500"/>
                                        <p:tgtEl>
                                          <p:spTgt spid="762168"/>
                                        </p:tgtEl>
                                      </p:cBhvr>
                                    </p:animEffect>
                                  </p:childTnLst>
                                </p:cTn>
                              </p:par>
                            </p:childTnLst>
                          </p:cTn>
                        </p:par>
                        <p:par>
                          <p:cTn id="33" fill="hold" nodeType="afterGroup">
                            <p:stCondLst>
                              <p:cond delay="1000"/>
                            </p:stCondLst>
                            <p:childTnLst>
                              <p:par>
                                <p:cTn id="34" presetID="9" presetClass="entr" presetSubtype="0" fill="hold" nodeType="afterEffect">
                                  <p:stCondLst>
                                    <p:cond delay="0"/>
                                  </p:stCondLst>
                                  <p:childTnLst>
                                    <p:set>
                                      <p:cBhvr>
                                        <p:cTn id="35" dur="1" fill="hold">
                                          <p:stCondLst>
                                            <p:cond delay="0"/>
                                          </p:stCondLst>
                                        </p:cTn>
                                        <p:tgtEl>
                                          <p:spTgt spid="762193"/>
                                        </p:tgtEl>
                                        <p:attrNameLst>
                                          <p:attrName>style.visibility</p:attrName>
                                        </p:attrNameLst>
                                      </p:cBhvr>
                                      <p:to>
                                        <p:strVal val="visible"/>
                                      </p:to>
                                    </p:set>
                                    <p:animEffect transition="in" filter="dissolve">
                                      <p:cBhvr>
                                        <p:cTn id="36" dur="500"/>
                                        <p:tgtEl>
                                          <p:spTgt spid="762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923" grpId="0" build="p"/>
      <p:bldP spid="761928" grpId="0" animBg="1"/>
      <p:bldP spid="7621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219200" y="1524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Lenz’s Law</a:t>
            </a:r>
          </a:p>
        </p:txBody>
      </p:sp>
      <p:sp>
        <p:nvSpPr>
          <p:cNvPr id="764931" name="Text Box 3"/>
          <p:cNvSpPr txBox="1">
            <a:spLocks noChangeArrowheads="1"/>
          </p:cNvSpPr>
          <p:nvPr/>
        </p:nvSpPr>
        <p:spPr bwMode="auto">
          <a:xfrm>
            <a:off x="0" y="762000"/>
            <a:ext cx="678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chemeClr val="accent2"/>
                </a:solidFill>
              </a:rPr>
              <a:t>As the wire shrunk, the magnetic flux decreased</a:t>
            </a:r>
          </a:p>
          <a:p>
            <a:pPr eaLnBrk="1" hangingPunct="1">
              <a:buFontTx/>
              <a:buChar char="•"/>
            </a:pPr>
            <a:r>
              <a:rPr lang="en-US" sz="2400">
                <a:solidFill>
                  <a:schemeClr val="accent2"/>
                </a:solidFill>
              </a:rPr>
              <a:t>But the wire acquired a current,</a:t>
            </a:r>
            <a:br>
              <a:rPr lang="en-US" sz="2400">
                <a:solidFill>
                  <a:schemeClr val="accent2"/>
                </a:solidFill>
              </a:rPr>
            </a:br>
            <a:r>
              <a:rPr lang="en-US" sz="2400">
                <a:solidFill>
                  <a:schemeClr val="accent2"/>
                </a:solidFill>
              </a:rPr>
              <a:t>which tried to increase it</a:t>
            </a:r>
          </a:p>
        </p:txBody>
      </p:sp>
      <p:sp>
        <p:nvSpPr>
          <p:cNvPr id="51204" name="Oval 4"/>
          <p:cNvSpPr>
            <a:spLocks noChangeArrowheads="1"/>
          </p:cNvSpPr>
          <p:nvPr/>
        </p:nvSpPr>
        <p:spPr bwMode="auto">
          <a:xfrm>
            <a:off x="6746875" y="723900"/>
            <a:ext cx="2193925" cy="21939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5" name="Group 5"/>
          <p:cNvGrpSpPr>
            <a:grpSpLocks/>
          </p:cNvGrpSpPr>
          <p:nvPr/>
        </p:nvGrpSpPr>
        <p:grpSpPr bwMode="auto">
          <a:xfrm>
            <a:off x="8077200" y="838200"/>
            <a:ext cx="152400" cy="152400"/>
            <a:chOff x="1008" y="960"/>
            <a:chExt cx="96" cy="96"/>
          </a:xfrm>
        </p:grpSpPr>
        <p:sp>
          <p:nvSpPr>
            <p:cNvPr id="51300" name="Line 6"/>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1" name="Line 7"/>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06" name="Group 8"/>
          <p:cNvGrpSpPr>
            <a:grpSpLocks/>
          </p:cNvGrpSpPr>
          <p:nvPr/>
        </p:nvGrpSpPr>
        <p:grpSpPr bwMode="auto">
          <a:xfrm>
            <a:off x="8686800" y="838200"/>
            <a:ext cx="152400" cy="152400"/>
            <a:chOff x="1008" y="960"/>
            <a:chExt cx="96" cy="96"/>
          </a:xfrm>
        </p:grpSpPr>
        <p:sp>
          <p:nvSpPr>
            <p:cNvPr id="51298" name="Line 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9" name="Line 1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07" name="Group 11"/>
          <p:cNvGrpSpPr>
            <a:grpSpLocks/>
          </p:cNvGrpSpPr>
          <p:nvPr/>
        </p:nvGrpSpPr>
        <p:grpSpPr bwMode="auto">
          <a:xfrm>
            <a:off x="8077200" y="1447800"/>
            <a:ext cx="152400" cy="152400"/>
            <a:chOff x="1008" y="960"/>
            <a:chExt cx="96" cy="96"/>
          </a:xfrm>
        </p:grpSpPr>
        <p:sp>
          <p:nvSpPr>
            <p:cNvPr id="51296" name="Line 1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7" name="Line 1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08" name="Group 14"/>
          <p:cNvGrpSpPr>
            <a:grpSpLocks/>
          </p:cNvGrpSpPr>
          <p:nvPr/>
        </p:nvGrpSpPr>
        <p:grpSpPr bwMode="auto">
          <a:xfrm>
            <a:off x="8686800" y="1447800"/>
            <a:ext cx="152400" cy="152400"/>
            <a:chOff x="1008" y="960"/>
            <a:chExt cx="96" cy="96"/>
          </a:xfrm>
        </p:grpSpPr>
        <p:sp>
          <p:nvSpPr>
            <p:cNvPr id="51294" name="Line 1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5" name="Line 1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4945" name="Text Box 17"/>
          <p:cNvSpPr txBox="1">
            <a:spLocks noChangeArrowheads="1"/>
          </p:cNvSpPr>
          <p:nvPr/>
        </p:nvSpPr>
        <p:spPr bwMode="auto">
          <a:xfrm>
            <a:off x="0" y="1905000"/>
            <a:ext cx="4343400" cy="1552575"/>
          </a:xfrm>
          <a:prstGeom prst="rect">
            <a:avLst/>
          </a:prstGeom>
          <a:solidFill>
            <a:schemeClr val="accent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a:t>The induced current in a loop is in the direction that opposes the change in magnetic flux through the area enclosed by the loop</a:t>
            </a:r>
            <a:endParaRPr lang="en-US" sz="2400">
              <a:sym typeface="Symbol" pitchFamily="18" charset="2"/>
            </a:endParaRPr>
          </a:p>
        </p:txBody>
      </p:sp>
      <p:grpSp>
        <p:nvGrpSpPr>
          <p:cNvPr id="51210" name="Group 18"/>
          <p:cNvGrpSpPr>
            <a:grpSpLocks/>
          </p:cNvGrpSpPr>
          <p:nvPr/>
        </p:nvGrpSpPr>
        <p:grpSpPr bwMode="auto">
          <a:xfrm>
            <a:off x="7467600" y="838200"/>
            <a:ext cx="152400" cy="152400"/>
            <a:chOff x="1008" y="960"/>
            <a:chExt cx="96" cy="96"/>
          </a:xfrm>
        </p:grpSpPr>
        <p:sp>
          <p:nvSpPr>
            <p:cNvPr id="51292" name="Line 1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3" name="Line 2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1" name="Group 21"/>
          <p:cNvGrpSpPr>
            <a:grpSpLocks/>
          </p:cNvGrpSpPr>
          <p:nvPr/>
        </p:nvGrpSpPr>
        <p:grpSpPr bwMode="auto">
          <a:xfrm>
            <a:off x="7467600" y="1447800"/>
            <a:ext cx="152400" cy="152400"/>
            <a:chOff x="1008" y="960"/>
            <a:chExt cx="96" cy="96"/>
          </a:xfrm>
        </p:grpSpPr>
        <p:sp>
          <p:nvSpPr>
            <p:cNvPr id="51290" name="Line 2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1" name="Line 2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2" name="Group 24"/>
          <p:cNvGrpSpPr>
            <a:grpSpLocks/>
          </p:cNvGrpSpPr>
          <p:nvPr/>
        </p:nvGrpSpPr>
        <p:grpSpPr bwMode="auto">
          <a:xfrm>
            <a:off x="6858000" y="838200"/>
            <a:ext cx="152400" cy="152400"/>
            <a:chOff x="1008" y="960"/>
            <a:chExt cx="96" cy="96"/>
          </a:xfrm>
        </p:grpSpPr>
        <p:sp>
          <p:nvSpPr>
            <p:cNvPr id="51288" name="Line 2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9" name="Line 2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3" name="Group 27"/>
          <p:cNvGrpSpPr>
            <a:grpSpLocks/>
          </p:cNvGrpSpPr>
          <p:nvPr/>
        </p:nvGrpSpPr>
        <p:grpSpPr bwMode="auto">
          <a:xfrm>
            <a:off x="6858000" y="1447800"/>
            <a:ext cx="152400" cy="152400"/>
            <a:chOff x="1008" y="960"/>
            <a:chExt cx="96" cy="96"/>
          </a:xfrm>
        </p:grpSpPr>
        <p:sp>
          <p:nvSpPr>
            <p:cNvPr id="51286" name="Line 2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7" name="Line 2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4" name="Group 30"/>
          <p:cNvGrpSpPr>
            <a:grpSpLocks/>
          </p:cNvGrpSpPr>
          <p:nvPr/>
        </p:nvGrpSpPr>
        <p:grpSpPr bwMode="auto">
          <a:xfrm>
            <a:off x="8077200" y="2057400"/>
            <a:ext cx="152400" cy="152400"/>
            <a:chOff x="1008" y="960"/>
            <a:chExt cx="96" cy="96"/>
          </a:xfrm>
        </p:grpSpPr>
        <p:sp>
          <p:nvSpPr>
            <p:cNvPr id="51284" name="Line 3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5" name="Line 3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5" name="Group 33"/>
          <p:cNvGrpSpPr>
            <a:grpSpLocks/>
          </p:cNvGrpSpPr>
          <p:nvPr/>
        </p:nvGrpSpPr>
        <p:grpSpPr bwMode="auto">
          <a:xfrm>
            <a:off x="8686800" y="2057400"/>
            <a:ext cx="152400" cy="152400"/>
            <a:chOff x="1008" y="960"/>
            <a:chExt cx="96" cy="96"/>
          </a:xfrm>
        </p:grpSpPr>
        <p:sp>
          <p:nvSpPr>
            <p:cNvPr id="51282" name="Line 34"/>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3" name="Line 35"/>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6" name="Group 36"/>
          <p:cNvGrpSpPr>
            <a:grpSpLocks/>
          </p:cNvGrpSpPr>
          <p:nvPr/>
        </p:nvGrpSpPr>
        <p:grpSpPr bwMode="auto">
          <a:xfrm>
            <a:off x="8077200" y="2667000"/>
            <a:ext cx="152400" cy="152400"/>
            <a:chOff x="1008" y="960"/>
            <a:chExt cx="96" cy="96"/>
          </a:xfrm>
        </p:grpSpPr>
        <p:sp>
          <p:nvSpPr>
            <p:cNvPr id="51280" name="Line 37"/>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1" name="Line 38"/>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7" name="Group 39"/>
          <p:cNvGrpSpPr>
            <a:grpSpLocks/>
          </p:cNvGrpSpPr>
          <p:nvPr/>
        </p:nvGrpSpPr>
        <p:grpSpPr bwMode="auto">
          <a:xfrm>
            <a:off x="8686800" y="2667000"/>
            <a:ext cx="152400" cy="152400"/>
            <a:chOff x="1008" y="960"/>
            <a:chExt cx="96" cy="96"/>
          </a:xfrm>
        </p:grpSpPr>
        <p:sp>
          <p:nvSpPr>
            <p:cNvPr id="51278" name="Line 40"/>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9" name="Line 41"/>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8" name="Group 42"/>
          <p:cNvGrpSpPr>
            <a:grpSpLocks/>
          </p:cNvGrpSpPr>
          <p:nvPr/>
        </p:nvGrpSpPr>
        <p:grpSpPr bwMode="auto">
          <a:xfrm>
            <a:off x="7467600" y="2057400"/>
            <a:ext cx="152400" cy="152400"/>
            <a:chOff x="1008" y="960"/>
            <a:chExt cx="96" cy="96"/>
          </a:xfrm>
        </p:grpSpPr>
        <p:sp>
          <p:nvSpPr>
            <p:cNvPr id="51276" name="Line 43"/>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7" name="Line 44"/>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19" name="Group 45"/>
          <p:cNvGrpSpPr>
            <a:grpSpLocks/>
          </p:cNvGrpSpPr>
          <p:nvPr/>
        </p:nvGrpSpPr>
        <p:grpSpPr bwMode="auto">
          <a:xfrm>
            <a:off x="7467600" y="2667000"/>
            <a:ext cx="152400" cy="152400"/>
            <a:chOff x="1008" y="960"/>
            <a:chExt cx="96" cy="96"/>
          </a:xfrm>
        </p:grpSpPr>
        <p:sp>
          <p:nvSpPr>
            <p:cNvPr id="51274" name="Line 46"/>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5" name="Line 47"/>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0" name="Group 48"/>
          <p:cNvGrpSpPr>
            <a:grpSpLocks/>
          </p:cNvGrpSpPr>
          <p:nvPr/>
        </p:nvGrpSpPr>
        <p:grpSpPr bwMode="auto">
          <a:xfrm>
            <a:off x="6858000" y="2057400"/>
            <a:ext cx="152400" cy="152400"/>
            <a:chOff x="1008" y="960"/>
            <a:chExt cx="96" cy="96"/>
          </a:xfrm>
        </p:grpSpPr>
        <p:sp>
          <p:nvSpPr>
            <p:cNvPr id="51272" name="Line 4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3" name="Line 5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1" name="Group 51"/>
          <p:cNvGrpSpPr>
            <a:grpSpLocks/>
          </p:cNvGrpSpPr>
          <p:nvPr/>
        </p:nvGrpSpPr>
        <p:grpSpPr bwMode="auto">
          <a:xfrm>
            <a:off x="6858000" y="2667000"/>
            <a:ext cx="152400" cy="152400"/>
            <a:chOff x="1008" y="960"/>
            <a:chExt cx="96" cy="96"/>
          </a:xfrm>
        </p:grpSpPr>
        <p:sp>
          <p:nvSpPr>
            <p:cNvPr id="51270" name="Line 5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1" name="Line 5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22" name="Oval 54"/>
          <p:cNvSpPr>
            <a:spLocks noChangeArrowheads="1"/>
          </p:cNvSpPr>
          <p:nvPr/>
        </p:nvSpPr>
        <p:spPr bwMode="auto">
          <a:xfrm>
            <a:off x="7302500" y="1277938"/>
            <a:ext cx="1096963" cy="10969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23" name="Group 55"/>
          <p:cNvGrpSpPr>
            <a:grpSpLocks/>
          </p:cNvGrpSpPr>
          <p:nvPr/>
        </p:nvGrpSpPr>
        <p:grpSpPr bwMode="auto">
          <a:xfrm>
            <a:off x="6781800" y="749300"/>
            <a:ext cx="2133600" cy="2146300"/>
            <a:chOff x="4272" y="472"/>
            <a:chExt cx="1344" cy="1352"/>
          </a:xfrm>
        </p:grpSpPr>
        <p:sp>
          <p:nvSpPr>
            <p:cNvPr id="51266" name="Line 56"/>
            <p:cNvSpPr>
              <a:spLocks noChangeShapeType="1"/>
            </p:cNvSpPr>
            <p:nvPr/>
          </p:nvSpPr>
          <p:spPr bwMode="auto">
            <a:xfrm flipV="1">
              <a:off x="4944" y="1536"/>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7" name="Line 57"/>
            <p:cNvSpPr>
              <a:spLocks noChangeShapeType="1"/>
            </p:cNvSpPr>
            <p:nvPr/>
          </p:nvSpPr>
          <p:spPr bwMode="auto">
            <a:xfrm rot="16200000" flipV="1">
              <a:off x="5472" y="1008"/>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8" name="Line 58"/>
            <p:cNvSpPr>
              <a:spLocks noChangeShapeType="1"/>
            </p:cNvSpPr>
            <p:nvPr/>
          </p:nvSpPr>
          <p:spPr bwMode="auto">
            <a:xfrm rot="5400000" flipV="1">
              <a:off x="4416" y="1008"/>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9" name="Line 59"/>
            <p:cNvSpPr>
              <a:spLocks noChangeShapeType="1"/>
            </p:cNvSpPr>
            <p:nvPr/>
          </p:nvSpPr>
          <p:spPr bwMode="auto">
            <a:xfrm rot="10800000" flipV="1">
              <a:off x="4944" y="472"/>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51224" name="Object 60"/>
          <p:cNvGraphicFramePr>
            <a:graphicFrameLocks noChangeAspect="1"/>
          </p:cNvGraphicFramePr>
          <p:nvPr/>
        </p:nvGraphicFramePr>
        <p:xfrm>
          <a:off x="7010400" y="3048000"/>
          <a:ext cx="1746250" cy="866775"/>
        </p:xfrm>
        <a:graphic>
          <a:graphicData uri="http://schemas.openxmlformats.org/presentationml/2006/ole">
            <mc:AlternateContent xmlns:mc="http://schemas.openxmlformats.org/markup-compatibility/2006">
              <mc:Choice xmlns:v="urn:schemas-microsoft-com:vml" Requires="v">
                <p:oleObj spid="_x0000_s151615" name="Equation" r:id="rId3" imgW="710891" imgH="393529" progId="Equation.DSMT4">
                  <p:embed/>
                </p:oleObj>
              </mc:Choice>
              <mc:Fallback>
                <p:oleObj name="Equation" r:id="rId3" imgW="710891"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048000"/>
                        <a:ext cx="174625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25" name="Group 62"/>
          <p:cNvGrpSpPr>
            <a:grpSpLocks/>
          </p:cNvGrpSpPr>
          <p:nvPr/>
        </p:nvGrpSpPr>
        <p:grpSpPr bwMode="auto">
          <a:xfrm>
            <a:off x="7302500" y="1270000"/>
            <a:ext cx="1117600" cy="1092200"/>
            <a:chOff x="4600" y="800"/>
            <a:chExt cx="704" cy="688"/>
          </a:xfrm>
        </p:grpSpPr>
        <p:sp>
          <p:nvSpPr>
            <p:cNvPr id="51262" name="Line 63"/>
            <p:cNvSpPr>
              <a:spLocks noChangeShapeType="1"/>
            </p:cNvSpPr>
            <p:nvPr/>
          </p:nvSpPr>
          <p:spPr bwMode="auto">
            <a:xfrm>
              <a:off x="5304" y="1152"/>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3" name="Line 64"/>
            <p:cNvSpPr>
              <a:spLocks noChangeShapeType="1"/>
            </p:cNvSpPr>
            <p:nvPr/>
          </p:nvSpPr>
          <p:spPr bwMode="auto">
            <a:xfrm rot="-5400000">
              <a:off x="5112" y="632"/>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4" name="Line 65"/>
            <p:cNvSpPr>
              <a:spLocks noChangeShapeType="1"/>
            </p:cNvSpPr>
            <p:nvPr/>
          </p:nvSpPr>
          <p:spPr bwMode="auto">
            <a:xfrm rot="5400000">
              <a:off x="4776" y="1320"/>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5" name="Line 66"/>
            <p:cNvSpPr>
              <a:spLocks noChangeShapeType="1"/>
            </p:cNvSpPr>
            <p:nvPr/>
          </p:nvSpPr>
          <p:spPr bwMode="auto">
            <a:xfrm rot="10800000">
              <a:off x="4600" y="816"/>
              <a:ext cx="0" cy="336"/>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6" name="Group 67"/>
          <p:cNvGrpSpPr>
            <a:grpSpLocks/>
          </p:cNvGrpSpPr>
          <p:nvPr/>
        </p:nvGrpSpPr>
        <p:grpSpPr bwMode="auto">
          <a:xfrm>
            <a:off x="7467600" y="1447800"/>
            <a:ext cx="762000" cy="762000"/>
            <a:chOff x="4704" y="912"/>
            <a:chExt cx="480" cy="480"/>
          </a:xfrm>
        </p:grpSpPr>
        <p:grpSp>
          <p:nvGrpSpPr>
            <p:cNvPr id="51247" name="Group 68"/>
            <p:cNvGrpSpPr>
              <a:grpSpLocks/>
            </p:cNvGrpSpPr>
            <p:nvPr/>
          </p:nvGrpSpPr>
          <p:grpSpPr bwMode="auto">
            <a:xfrm>
              <a:off x="4704" y="1104"/>
              <a:ext cx="96" cy="96"/>
              <a:chOff x="1008" y="960"/>
              <a:chExt cx="96" cy="96"/>
            </a:xfrm>
          </p:grpSpPr>
          <p:sp>
            <p:nvSpPr>
              <p:cNvPr id="51260" name="Line 69"/>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1" name="Line 70"/>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8" name="Group 71"/>
            <p:cNvGrpSpPr>
              <a:grpSpLocks/>
            </p:cNvGrpSpPr>
            <p:nvPr/>
          </p:nvGrpSpPr>
          <p:grpSpPr bwMode="auto">
            <a:xfrm>
              <a:off x="4896" y="1104"/>
              <a:ext cx="96" cy="96"/>
              <a:chOff x="1008" y="960"/>
              <a:chExt cx="96" cy="96"/>
            </a:xfrm>
          </p:grpSpPr>
          <p:sp>
            <p:nvSpPr>
              <p:cNvPr id="51258" name="Line 72"/>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9" name="Line 73"/>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9" name="Group 74"/>
            <p:cNvGrpSpPr>
              <a:grpSpLocks/>
            </p:cNvGrpSpPr>
            <p:nvPr/>
          </p:nvGrpSpPr>
          <p:grpSpPr bwMode="auto">
            <a:xfrm>
              <a:off x="5088" y="1104"/>
              <a:ext cx="96" cy="96"/>
              <a:chOff x="1008" y="960"/>
              <a:chExt cx="96" cy="96"/>
            </a:xfrm>
          </p:grpSpPr>
          <p:sp>
            <p:nvSpPr>
              <p:cNvPr id="51256" name="Line 75"/>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7" name="Line 76"/>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0" name="Group 77"/>
            <p:cNvGrpSpPr>
              <a:grpSpLocks/>
            </p:cNvGrpSpPr>
            <p:nvPr/>
          </p:nvGrpSpPr>
          <p:grpSpPr bwMode="auto">
            <a:xfrm>
              <a:off x="4896" y="1296"/>
              <a:ext cx="96" cy="96"/>
              <a:chOff x="1008" y="960"/>
              <a:chExt cx="96" cy="96"/>
            </a:xfrm>
          </p:grpSpPr>
          <p:sp>
            <p:nvSpPr>
              <p:cNvPr id="51254" name="Line 78"/>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5" name="Line 79"/>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1" name="Group 80"/>
            <p:cNvGrpSpPr>
              <a:grpSpLocks/>
            </p:cNvGrpSpPr>
            <p:nvPr/>
          </p:nvGrpSpPr>
          <p:grpSpPr bwMode="auto">
            <a:xfrm>
              <a:off x="4896" y="912"/>
              <a:ext cx="96" cy="96"/>
              <a:chOff x="1008" y="960"/>
              <a:chExt cx="96" cy="96"/>
            </a:xfrm>
          </p:grpSpPr>
          <p:sp>
            <p:nvSpPr>
              <p:cNvPr id="51252" name="Line 81"/>
              <p:cNvSpPr>
                <a:spLocks noChangeShapeType="1"/>
              </p:cNvSpPr>
              <p:nvPr/>
            </p:nvSpPr>
            <p:spPr bwMode="auto">
              <a:xfrm>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3" name="Line 82"/>
              <p:cNvSpPr>
                <a:spLocks noChangeShapeType="1"/>
              </p:cNvSpPr>
              <p:nvPr/>
            </p:nvSpPr>
            <p:spPr bwMode="auto">
              <a:xfrm flipH="1">
                <a:off x="1008" y="960"/>
                <a:ext cx="96" cy="9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65016" name="Arc 88"/>
          <p:cNvSpPr>
            <a:spLocks/>
          </p:cNvSpPr>
          <p:nvPr/>
        </p:nvSpPr>
        <p:spPr bwMode="auto">
          <a:xfrm>
            <a:off x="2057400" y="4414838"/>
            <a:ext cx="457200" cy="182880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28" name="Group 96"/>
          <p:cNvGrpSpPr>
            <a:grpSpLocks/>
          </p:cNvGrpSpPr>
          <p:nvPr/>
        </p:nvGrpSpPr>
        <p:grpSpPr bwMode="auto">
          <a:xfrm>
            <a:off x="152400" y="3957638"/>
            <a:ext cx="3352800" cy="2747962"/>
            <a:chOff x="96" y="2493"/>
            <a:chExt cx="2112" cy="1731"/>
          </a:xfrm>
        </p:grpSpPr>
        <p:sp>
          <p:nvSpPr>
            <p:cNvPr id="51243" name="AutoShape 89"/>
            <p:cNvSpPr>
              <a:spLocks noChangeArrowheads="1"/>
            </p:cNvSpPr>
            <p:nvPr/>
          </p:nvSpPr>
          <p:spPr bwMode="auto">
            <a:xfrm rot="5400000">
              <a:off x="552" y="2709"/>
              <a:ext cx="384" cy="1296"/>
            </a:xfrm>
            <a:prstGeom prst="can">
              <a:avLst>
                <a:gd name="adj" fmla="val 36453"/>
              </a:avLst>
            </a:prstGeom>
            <a:gradFill rotWithShape="1">
              <a:gsLst>
                <a:gs pos="0">
                  <a:srgbClr val="767600"/>
                </a:gs>
                <a:gs pos="50000">
                  <a:srgbClr val="FFFF00"/>
                </a:gs>
                <a:gs pos="100000">
                  <a:srgbClr val="7676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4" name="Line 90"/>
            <p:cNvSpPr>
              <a:spLocks noChangeShapeType="1"/>
            </p:cNvSpPr>
            <p:nvPr/>
          </p:nvSpPr>
          <p:spPr bwMode="auto">
            <a:xfrm>
              <a:off x="1344" y="3357"/>
              <a:ext cx="864"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5" name="Arc 91"/>
            <p:cNvSpPr>
              <a:spLocks/>
            </p:cNvSpPr>
            <p:nvPr/>
          </p:nvSpPr>
          <p:spPr bwMode="auto">
            <a:xfrm>
              <a:off x="1344" y="3454"/>
              <a:ext cx="528" cy="770"/>
            </a:xfrm>
            <a:custGeom>
              <a:avLst/>
              <a:gdLst>
                <a:gd name="T0" fmla="*/ 0 w 21600"/>
                <a:gd name="T1" fmla="*/ 0 h 34665"/>
                <a:gd name="T2" fmla="*/ 0 w 21600"/>
                <a:gd name="T3" fmla="*/ 0 h 34665"/>
                <a:gd name="T4" fmla="*/ 0 w 21600"/>
                <a:gd name="T5" fmla="*/ 0 h 34665"/>
                <a:gd name="T6" fmla="*/ 0 60000 65536"/>
                <a:gd name="T7" fmla="*/ 0 60000 65536"/>
                <a:gd name="T8" fmla="*/ 0 60000 65536"/>
              </a:gdLst>
              <a:ahLst/>
              <a:cxnLst>
                <a:cxn ang="T6">
                  <a:pos x="T0" y="T1"/>
                </a:cxn>
                <a:cxn ang="T7">
                  <a:pos x="T2" y="T3"/>
                </a:cxn>
                <a:cxn ang="T8">
                  <a:pos x="T4" y="T5"/>
                </a:cxn>
              </a:cxnLst>
              <a:rect l="0" t="0" r="r" b="b"/>
              <a:pathLst>
                <a:path w="21600" h="34665" fill="none" extrusionOk="0">
                  <a:moveTo>
                    <a:pt x="-1" y="0"/>
                  </a:moveTo>
                  <a:cubicBezTo>
                    <a:pt x="11929" y="0"/>
                    <a:pt x="21600" y="9670"/>
                    <a:pt x="21600" y="21600"/>
                  </a:cubicBezTo>
                  <a:cubicBezTo>
                    <a:pt x="21600" y="26318"/>
                    <a:pt x="20054" y="30907"/>
                    <a:pt x="17200" y="34664"/>
                  </a:cubicBezTo>
                </a:path>
                <a:path w="21600" h="34665" stroke="0" extrusionOk="0">
                  <a:moveTo>
                    <a:pt x="-1" y="0"/>
                  </a:moveTo>
                  <a:cubicBezTo>
                    <a:pt x="11929" y="0"/>
                    <a:pt x="21600" y="9670"/>
                    <a:pt x="21600" y="21600"/>
                  </a:cubicBezTo>
                  <a:cubicBezTo>
                    <a:pt x="21600" y="26318"/>
                    <a:pt x="20054" y="30907"/>
                    <a:pt x="17200" y="34664"/>
                  </a:cubicBezTo>
                  <a:lnTo>
                    <a:pt x="0" y="21600"/>
                  </a:lnTo>
                  <a:lnTo>
                    <a:pt x="-1" y="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6" name="Arc 92"/>
            <p:cNvSpPr>
              <a:spLocks/>
            </p:cNvSpPr>
            <p:nvPr/>
          </p:nvSpPr>
          <p:spPr bwMode="auto">
            <a:xfrm flipV="1">
              <a:off x="1344" y="2493"/>
              <a:ext cx="528" cy="770"/>
            </a:xfrm>
            <a:custGeom>
              <a:avLst/>
              <a:gdLst>
                <a:gd name="T0" fmla="*/ 0 w 21600"/>
                <a:gd name="T1" fmla="*/ 0 h 34665"/>
                <a:gd name="T2" fmla="*/ 0 w 21600"/>
                <a:gd name="T3" fmla="*/ 0 h 34665"/>
                <a:gd name="T4" fmla="*/ 0 w 21600"/>
                <a:gd name="T5" fmla="*/ 0 h 34665"/>
                <a:gd name="T6" fmla="*/ 0 60000 65536"/>
                <a:gd name="T7" fmla="*/ 0 60000 65536"/>
                <a:gd name="T8" fmla="*/ 0 60000 65536"/>
              </a:gdLst>
              <a:ahLst/>
              <a:cxnLst>
                <a:cxn ang="T6">
                  <a:pos x="T0" y="T1"/>
                </a:cxn>
                <a:cxn ang="T7">
                  <a:pos x="T2" y="T3"/>
                </a:cxn>
                <a:cxn ang="T8">
                  <a:pos x="T4" y="T5"/>
                </a:cxn>
              </a:cxnLst>
              <a:rect l="0" t="0" r="r" b="b"/>
              <a:pathLst>
                <a:path w="21600" h="34665" fill="none" extrusionOk="0">
                  <a:moveTo>
                    <a:pt x="-1" y="0"/>
                  </a:moveTo>
                  <a:cubicBezTo>
                    <a:pt x="11929" y="0"/>
                    <a:pt x="21600" y="9670"/>
                    <a:pt x="21600" y="21600"/>
                  </a:cubicBezTo>
                  <a:cubicBezTo>
                    <a:pt x="21600" y="26318"/>
                    <a:pt x="20054" y="30907"/>
                    <a:pt x="17200" y="34664"/>
                  </a:cubicBezTo>
                </a:path>
                <a:path w="21600" h="34665" stroke="0" extrusionOk="0">
                  <a:moveTo>
                    <a:pt x="-1" y="0"/>
                  </a:moveTo>
                  <a:cubicBezTo>
                    <a:pt x="11929" y="0"/>
                    <a:pt x="21600" y="9670"/>
                    <a:pt x="21600" y="21600"/>
                  </a:cubicBezTo>
                  <a:cubicBezTo>
                    <a:pt x="21600" y="26318"/>
                    <a:pt x="20054" y="30907"/>
                    <a:pt x="17200" y="34664"/>
                  </a:cubicBezTo>
                  <a:lnTo>
                    <a:pt x="0" y="21600"/>
                  </a:lnTo>
                  <a:lnTo>
                    <a:pt x="-1" y="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41" name="Text Box 94"/>
          <p:cNvSpPr txBox="1">
            <a:spLocks noChangeArrowheads="1"/>
          </p:cNvSpPr>
          <p:nvPr/>
        </p:nvSpPr>
        <p:spPr bwMode="auto">
          <a:xfrm>
            <a:off x="4582160" y="2234565"/>
            <a:ext cx="1981200" cy="830997"/>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spcBef>
                <a:spcPct val="50000"/>
              </a:spcBef>
            </a:pPr>
            <a:r>
              <a:rPr lang="en-US" sz="2400" dirty="0" smtClean="0"/>
              <a:t>Current </a:t>
            </a:r>
            <a:r>
              <a:rPr lang="en-US" sz="2400" dirty="0"/>
              <a:t>loops resist change</a:t>
            </a:r>
          </a:p>
        </p:txBody>
      </p:sp>
      <p:sp>
        <p:nvSpPr>
          <p:cNvPr id="765025" name="Text Box 97"/>
          <p:cNvSpPr txBox="1">
            <a:spLocks noChangeArrowheads="1"/>
          </p:cNvSpPr>
          <p:nvPr/>
        </p:nvSpPr>
        <p:spPr bwMode="auto">
          <a:xfrm>
            <a:off x="6019800" y="3886200"/>
            <a:ext cx="3124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FF0000"/>
                </a:solidFill>
              </a:rPr>
              <a:t>Move loop to the right</a:t>
            </a:r>
          </a:p>
          <a:p>
            <a:pPr eaLnBrk="1" hangingPunct="1">
              <a:buFontTx/>
              <a:buChar char="•"/>
            </a:pPr>
            <a:r>
              <a:rPr lang="en-US" sz="2400">
                <a:solidFill>
                  <a:srgbClr val="FF0000"/>
                </a:solidFill>
              </a:rPr>
              <a:t>Current flows to maintain </a:t>
            </a:r>
            <a:r>
              <a:rPr lang="en-US" sz="2400" b="1">
                <a:solidFill>
                  <a:srgbClr val="FF0000"/>
                </a:solidFill>
              </a:rPr>
              <a:t>B</a:t>
            </a:r>
            <a:r>
              <a:rPr lang="en-US" sz="2400">
                <a:solidFill>
                  <a:srgbClr val="FF0000"/>
                </a:solidFill>
              </a:rPr>
              <a:t>-field</a:t>
            </a:r>
          </a:p>
          <a:p>
            <a:pPr eaLnBrk="1" hangingPunct="1">
              <a:buFontTx/>
              <a:buChar char="•"/>
            </a:pPr>
            <a:r>
              <a:rPr lang="en-US" sz="2400">
                <a:solidFill>
                  <a:srgbClr val="FF0000"/>
                </a:solidFill>
              </a:rPr>
              <a:t>Current dies away</a:t>
            </a:r>
          </a:p>
          <a:p>
            <a:pPr eaLnBrk="1" hangingPunct="1">
              <a:buFontTx/>
              <a:buChar char="•"/>
            </a:pPr>
            <a:r>
              <a:rPr lang="en-US" sz="2400">
                <a:solidFill>
                  <a:srgbClr val="FF0000"/>
                </a:solidFill>
              </a:rPr>
              <a:t>Move loop to the left</a:t>
            </a:r>
          </a:p>
          <a:p>
            <a:pPr eaLnBrk="1" hangingPunct="1">
              <a:buFontTx/>
              <a:buChar char="•"/>
            </a:pPr>
            <a:r>
              <a:rPr lang="en-US" sz="2400">
                <a:solidFill>
                  <a:srgbClr val="FF0000"/>
                </a:solidFill>
              </a:rPr>
              <a:t>Current flows to kill </a:t>
            </a:r>
            <a:r>
              <a:rPr lang="en-US" sz="2400" b="1">
                <a:solidFill>
                  <a:srgbClr val="FF0000"/>
                </a:solidFill>
              </a:rPr>
              <a:t>B-</a:t>
            </a:r>
            <a:r>
              <a:rPr lang="en-US" sz="2400">
                <a:solidFill>
                  <a:srgbClr val="FF0000"/>
                </a:solidFill>
              </a:rPr>
              <a:t>field</a:t>
            </a:r>
          </a:p>
          <a:p>
            <a:pPr eaLnBrk="1" hangingPunct="1">
              <a:buFontTx/>
              <a:buChar char="•"/>
            </a:pPr>
            <a:r>
              <a:rPr lang="en-US" sz="2400">
                <a:solidFill>
                  <a:srgbClr val="FF0000"/>
                </a:solidFill>
              </a:rPr>
              <a:t>Current dies away</a:t>
            </a:r>
          </a:p>
        </p:txBody>
      </p:sp>
      <p:grpSp>
        <p:nvGrpSpPr>
          <p:cNvPr id="765028" name="Group 100"/>
          <p:cNvGrpSpPr>
            <a:grpSpLocks/>
          </p:cNvGrpSpPr>
          <p:nvPr/>
        </p:nvGrpSpPr>
        <p:grpSpPr bwMode="auto">
          <a:xfrm>
            <a:off x="3886200" y="4800600"/>
            <a:ext cx="914400" cy="1143000"/>
            <a:chOff x="1008" y="2976"/>
            <a:chExt cx="576" cy="720"/>
          </a:xfrm>
        </p:grpSpPr>
        <p:sp>
          <p:nvSpPr>
            <p:cNvPr id="51239" name="Line 98"/>
            <p:cNvSpPr>
              <a:spLocks noChangeShapeType="1"/>
            </p:cNvSpPr>
            <p:nvPr/>
          </p:nvSpPr>
          <p:spPr bwMode="auto">
            <a:xfrm flipV="1">
              <a:off x="1584" y="2976"/>
              <a:ext cx="0" cy="384"/>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0" name="Line 99"/>
            <p:cNvSpPr>
              <a:spLocks noChangeShapeType="1"/>
            </p:cNvSpPr>
            <p:nvPr/>
          </p:nvSpPr>
          <p:spPr bwMode="auto">
            <a:xfrm>
              <a:off x="1008" y="3312"/>
              <a:ext cx="0" cy="384"/>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5034" name="Group 106"/>
          <p:cNvGrpSpPr>
            <a:grpSpLocks/>
          </p:cNvGrpSpPr>
          <p:nvPr/>
        </p:nvGrpSpPr>
        <p:grpSpPr bwMode="auto">
          <a:xfrm>
            <a:off x="3581400" y="3657600"/>
            <a:ext cx="1676400" cy="3352800"/>
            <a:chOff x="2256" y="2304"/>
            <a:chExt cx="1056" cy="2112"/>
          </a:xfrm>
        </p:grpSpPr>
        <p:sp>
          <p:nvSpPr>
            <p:cNvPr id="51237" name="Arc 104"/>
            <p:cNvSpPr>
              <a:spLocks/>
            </p:cNvSpPr>
            <p:nvPr/>
          </p:nvSpPr>
          <p:spPr bwMode="auto">
            <a:xfrm>
              <a:off x="2256" y="3456"/>
              <a:ext cx="1056" cy="9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672"/>
                    <a:pt x="5491" y="4665"/>
                    <a:pt x="13819" y="1449"/>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672"/>
                    <a:pt x="5491" y="4665"/>
                    <a:pt x="13819" y="1449"/>
                  </a:cubicBezTo>
                  <a:lnTo>
                    <a:pt x="21600" y="21600"/>
                  </a:lnTo>
                  <a:lnTo>
                    <a:pt x="21599" y="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8" name="Arc 105"/>
            <p:cNvSpPr>
              <a:spLocks/>
            </p:cNvSpPr>
            <p:nvPr/>
          </p:nvSpPr>
          <p:spPr bwMode="auto">
            <a:xfrm flipV="1">
              <a:off x="2256" y="2304"/>
              <a:ext cx="1056" cy="9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908"/>
                    <a:pt x="5208" y="5064"/>
                    <a:pt x="13219" y="169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908"/>
                    <a:pt x="5208" y="5064"/>
                    <a:pt x="13219" y="1692"/>
                  </a:cubicBezTo>
                  <a:lnTo>
                    <a:pt x="21600" y="21600"/>
                  </a:lnTo>
                  <a:lnTo>
                    <a:pt x="21599" y="0"/>
                  </a:lnTo>
                  <a:close/>
                </a:path>
              </a:pathLst>
            </a:custGeom>
            <a:noFill/>
            <a:ln w="28575">
              <a:solidFill>
                <a:srgbClr val="0099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5035" name="Group 107"/>
          <p:cNvGrpSpPr>
            <a:grpSpLocks/>
          </p:cNvGrpSpPr>
          <p:nvPr/>
        </p:nvGrpSpPr>
        <p:grpSpPr bwMode="auto">
          <a:xfrm flipV="1">
            <a:off x="1600200" y="4724400"/>
            <a:ext cx="914400" cy="1143000"/>
            <a:chOff x="1008" y="2976"/>
            <a:chExt cx="576" cy="720"/>
          </a:xfrm>
        </p:grpSpPr>
        <p:sp>
          <p:nvSpPr>
            <p:cNvPr id="51235" name="Line 108"/>
            <p:cNvSpPr>
              <a:spLocks noChangeShapeType="1"/>
            </p:cNvSpPr>
            <p:nvPr/>
          </p:nvSpPr>
          <p:spPr bwMode="auto">
            <a:xfrm flipV="1">
              <a:off x="1584" y="2976"/>
              <a:ext cx="0" cy="384"/>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6" name="Line 109"/>
            <p:cNvSpPr>
              <a:spLocks noChangeShapeType="1"/>
            </p:cNvSpPr>
            <p:nvPr/>
          </p:nvSpPr>
          <p:spPr bwMode="auto">
            <a:xfrm>
              <a:off x="1008" y="3312"/>
              <a:ext cx="0" cy="384"/>
            </a:xfrm>
            <a:prstGeom prst="line">
              <a:avLst/>
            </a:prstGeom>
            <a:noFill/>
            <a:ln w="28575">
              <a:solidFill>
                <a:srgbClr val="99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5015" name="Arc 87"/>
          <p:cNvSpPr>
            <a:spLocks/>
          </p:cNvSpPr>
          <p:nvPr/>
        </p:nvSpPr>
        <p:spPr bwMode="auto">
          <a:xfrm flipH="1">
            <a:off x="1600200" y="4414838"/>
            <a:ext cx="457200" cy="1828800"/>
          </a:xfrm>
          <a:custGeom>
            <a:avLst/>
            <a:gdLst>
              <a:gd name="T0" fmla="*/ 0 w 21600"/>
              <a:gd name="T1" fmla="*/ 0 h 43200"/>
              <a:gd name="T2" fmla="*/ 0 w 21600"/>
              <a:gd name="T3" fmla="*/ 2147483647 h 43200"/>
              <a:gd name="T4" fmla="*/ 0 w 21600"/>
              <a:gd name="T5" fmla="*/ 2147483647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2801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4931">
                                            <p:txEl>
                                              <p:pRg st="0" end="0"/>
                                            </p:txEl>
                                          </p:spTgt>
                                        </p:tgtEl>
                                        <p:attrNameLst>
                                          <p:attrName>style.visibility</p:attrName>
                                        </p:attrNameLst>
                                      </p:cBhvr>
                                      <p:to>
                                        <p:strVal val="visible"/>
                                      </p:to>
                                    </p:set>
                                    <p:anim calcmode="lin" valueType="num">
                                      <p:cBhvr additive="base">
                                        <p:cTn id="7" dur="500" fill="hold"/>
                                        <p:tgtEl>
                                          <p:spTgt spid="76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4931">
                                            <p:txEl>
                                              <p:pRg st="1" end="1"/>
                                            </p:txEl>
                                          </p:spTgt>
                                        </p:tgtEl>
                                        <p:attrNameLst>
                                          <p:attrName>style.visibility</p:attrName>
                                        </p:attrNameLst>
                                      </p:cBhvr>
                                      <p:to>
                                        <p:strVal val="visible"/>
                                      </p:to>
                                    </p:set>
                                    <p:anim calcmode="lin" valueType="num">
                                      <p:cBhvr additive="base">
                                        <p:cTn id="13" dur="500" fill="hold"/>
                                        <p:tgtEl>
                                          <p:spTgt spid="764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4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64945"/>
                                        </p:tgtEl>
                                        <p:attrNameLst>
                                          <p:attrName>style.visibility</p:attrName>
                                        </p:attrNameLst>
                                      </p:cBhvr>
                                      <p:to>
                                        <p:strVal val="visible"/>
                                      </p:to>
                                    </p:set>
                                    <p:animEffect transition="in" filter="dissolve">
                                      <p:cBhvr>
                                        <p:cTn id="19" dur="500"/>
                                        <p:tgtEl>
                                          <p:spTgt spid="764945"/>
                                        </p:tgtEl>
                                      </p:cBhvr>
                                    </p:animEffec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765016"/>
                                        </p:tgtEl>
                                        <p:attrNameLst>
                                          <p:attrName>style.visibility</p:attrName>
                                        </p:attrNameLst>
                                      </p:cBhvr>
                                      <p:to>
                                        <p:strVal val="visible"/>
                                      </p:to>
                                    </p:set>
                                    <p:animEffect transition="in" filter="dissolve">
                                      <p:cBhvr>
                                        <p:cTn id="23" dur="500"/>
                                        <p:tgtEl>
                                          <p:spTgt spid="765016"/>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765015"/>
                                        </p:tgtEl>
                                        <p:attrNameLst>
                                          <p:attrName>style.visibility</p:attrName>
                                        </p:attrNameLst>
                                      </p:cBhvr>
                                      <p:to>
                                        <p:strVal val="visible"/>
                                      </p:to>
                                    </p:set>
                                    <p:animEffect transition="in" filter="dissolve">
                                      <p:cBhvr>
                                        <p:cTn id="27" dur="500"/>
                                        <p:tgtEl>
                                          <p:spTgt spid="7650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765025">
                                            <p:txEl>
                                              <p:pRg st="0" end="0"/>
                                            </p:txEl>
                                          </p:spTgt>
                                        </p:tgtEl>
                                        <p:attrNameLst>
                                          <p:attrName>style.visibility</p:attrName>
                                        </p:attrNameLst>
                                      </p:cBhvr>
                                      <p:to>
                                        <p:strVal val="visible"/>
                                      </p:to>
                                    </p:set>
                                    <p:anim calcmode="lin" valueType="num">
                                      <p:cBhvr additive="base">
                                        <p:cTn id="32" dur="500" fill="hold"/>
                                        <p:tgtEl>
                                          <p:spTgt spid="76502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65025">
                                            <p:txEl>
                                              <p:pRg st="0" end="0"/>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63" presetClass="path" presetSubtype="0" accel="50000" decel="50000" fill="hold" grpId="1" nodeType="afterEffect">
                                  <p:stCondLst>
                                    <p:cond delay="0"/>
                                  </p:stCondLst>
                                  <p:childTnLst>
                                    <p:animMotion origin="layout" path="M 0 0  L 0.25 0  E" pathEditMode="relative" ptsTypes="">
                                      <p:cBhvr>
                                        <p:cTn id="36" dur="2000" fill="hold"/>
                                        <p:tgtEl>
                                          <p:spTgt spid="765016"/>
                                        </p:tgtEl>
                                        <p:attrNameLst>
                                          <p:attrName>ppt_x</p:attrName>
                                          <p:attrName>ppt_y</p:attrName>
                                        </p:attrNameLst>
                                      </p:cBhvr>
                                    </p:animMotion>
                                  </p:childTnLst>
                                </p:cTn>
                              </p:par>
                              <p:par>
                                <p:cTn id="37" presetID="63" presetClass="path" presetSubtype="0" accel="50000" decel="50000" fill="hold" grpId="1" nodeType="withEffect">
                                  <p:stCondLst>
                                    <p:cond delay="0"/>
                                  </p:stCondLst>
                                  <p:childTnLst>
                                    <p:animMotion origin="layout" path="M 0 0  L 0.25 0  E" pathEditMode="relative" ptsTypes="">
                                      <p:cBhvr>
                                        <p:cTn id="38" dur="2000" fill="hold"/>
                                        <p:tgtEl>
                                          <p:spTgt spid="765015"/>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65025">
                                            <p:txEl>
                                              <p:pRg st="1" end="1"/>
                                            </p:txEl>
                                          </p:spTgt>
                                        </p:tgtEl>
                                        <p:attrNameLst>
                                          <p:attrName>style.visibility</p:attrName>
                                        </p:attrNameLst>
                                      </p:cBhvr>
                                      <p:to>
                                        <p:strVal val="visible"/>
                                      </p:to>
                                    </p:set>
                                    <p:anim calcmode="lin" valueType="num">
                                      <p:cBhvr additive="base">
                                        <p:cTn id="43" dur="500" fill="hold"/>
                                        <p:tgtEl>
                                          <p:spTgt spid="765025">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65025">
                                            <p:txEl>
                                              <p:pRg st="1" end="1"/>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9" presetClass="entr" presetSubtype="0" fill="hold" nodeType="afterEffect">
                                  <p:stCondLst>
                                    <p:cond delay="0"/>
                                  </p:stCondLst>
                                  <p:childTnLst>
                                    <p:set>
                                      <p:cBhvr>
                                        <p:cTn id="47" dur="1" fill="hold">
                                          <p:stCondLst>
                                            <p:cond delay="0"/>
                                          </p:stCondLst>
                                        </p:cTn>
                                        <p:tgtEl>
                                          <p:spTgt spid="765028"/>
                                        </p:tgtEl>
                                        <p:attrNameLst>
                                          <p:attrName>style.visibility</p:attrName>
                                        </p:attrNameLst>
                                      </p:cBhvr>
                                      <p:to>
                                        <p:strVal val="visible"/>
                                      </p:to>
                                    </p:set>
                                    <p:animEffect transition="in" filter="dissolve">
                                      <p:cBhvr>
                                        <p:cTn id="48" dur="500"/>
                                        <p:tgtEl>
                                          <p:spTgt spid="7650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nodeType="clickEffect">
                                  <p:stCondLst>
                                    <p:cond delay="0"/>
                                  </p:stCondLst>
                                  <p:childTnLst>
                                    <p:set>
                                      <p:cBhvr>
                                        <p:cTn id="52" dur="1" fill="hold">
                                          <p:stCondLst>
                                            <p:cond delay="0"/>
                                          </p:stCondLst>
                                        </p:cTn>
                                        <p:tgtEl>
                                          <p:spTgt spid="765034"/>
                                        </p:tgtEl>
                                        <p:attrNameLst>
                                          <p:attrName>style.visibility</p:attrName>
                                        </p:attrNameLst>
                                      </p:cBhvr>
                                      <p:to>
                                        <p:strVal val="visible"/>
                                      </p:to>
                                    </p:set>
                                    <p:animEffect transition="in" filter="box(out)">
                                      <p:cBhvr>
                                        <p:cTn id="53" dur="500"/>
                                        <p:tgtEl>
                                          <p:spTgt spid="76503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765025">
                                            <p:txEl>
                                              <p:pRg st="2" end="2"/>
                                            </p:txEl>
                                          </p:spTgt>
                                        </p:tgtEl>
                                        <p:attrNameLst>
                                          <p:attrName>style.visibility</p:attrName>
                                        </p:attrNameLst>
                                      </p:cBhvr>
                                      <p:to>
                                        <p:strVal val="visible"/>
                                      </p:to>
                                    </p:set>
                                    <p:anim calcmode="lin" valueType="num">
                                      <p:cBhvr additive="base">
                                        <p:cTn id="58" dur="500" fill="hold"/>
                                        <p:tgtEl>
                                          <p:spTgt spid="765025">
                                            <p:txEl>
                                              <p:pRg st="2" end="2"/>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765025">
                                            <p:txEl>
                                              <p:pRg st="2" end="2"/>
                                            </p:txEl>
                                          </p:spTgt>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9" presetClass="exit" presetSubtype="0" fill="hold" nodeType="afterEffect">
                                  <p:stCondLst>
                                    <p:cond delay="0"/>
                                  </p:stCondLst>
                                  <p:childTnLst>
                                    <p:animEffect transition="out" filter="dissolve">
                                      <p:cBhvr>
                                        <p:cTn id="62" dur="500"/>
                                        <p:tgtEl>
                                          <p:spTgt spid="765028"/>
                                        </p:tgtEl>
                                      </p:cBhvr>
                                    </p:animEffect>
                                    <p:set>
                                      <p:cBhvr>
                                        <p:cTn id="63" dur="1" fill="hold">
                                          <p:stCondLst>
                                            <p:cond delay="499"/>
                                          </p:stCondLst>
                                        </p:cTn>
                                        <p:tgtEl>
                                          <p:spTgt spid="765028"/>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765034"/>
                                        </p:tgtEl>
                                      </p:cBhvr>
                                    </p:animEffect>
                                    <p:set>
                                      <p:cBhvr>
                                        <p:cTn id="66" dur="1" fill="hold">
                                          <p:stCondLst>
                                            <p:cond delay="499"/>
                                          </p:stCondLst>
                                        </p:cTn>
                                        <p:tgtEl>
                                          <p:spTgt spid="765034"/>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765025">
                                            <p:txEl>
                                              <p:pRg st="3" end="3"/>
                                            </p:txEl>
                                          </p:spTgt>
                                        </p:tgtEl>
                                        <p:attrNameLst>
                                          <p:attrName>style.visibility</p:attrName>
                                        </p:attrNameLst>
                                      </p:cBhvr>
                                      <p:to>
                                        <p:strVal val="visible"/>
                                      </p:to>
                                    </p:set>
                                    <p:anim calcmode="lin" valueType="num">
                                      <p:cBhvr additive="base">
                                        <p:cTn id="71" dur="500" fill="hold"/>
                                        <p:tgtEl>
                                          <p:spTgt spid="765025">
                                            <p:txEl>
                                              <p:pRg st="3" end="3"/>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765025">
                                            <p:txEl>
                                              <p:pRg st="3" end="3"/>
                                            </p:txEl>
                                          </p:spTgt>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00"/>
                            </p:stCondLst>
                            <p:childTnLst>
                              <p:par>
                                <p:cTn id="74" presetID="35" presetClass="path" presetSubtype="0" accel="50000" decel="50000" fill="hold" grpId="2" nodeType="afterEffect">
                                  <p:stCondLst>
                                    <p:cond delay="0"/>
                                  </p:stCondLst>
                                  <p:childTnLst>
                                    <p:animMotion origin="layout" path="M 0.25 -3.33333E-6 L 0 -3.33333E-6 " pathEditMode="relative" rAng="0" ptsTypes="AA">
                                      <p:cBhvr>
                                        <p:cTn id="75" dur="2000" fill="hold"/>
                                        <p:tgtEl>
                                          <p:spTgt spid="765016"/>
                                        </p:tgtEl>
                                        <p:attrNameLst>
                                          <p:attrName>ppt_x</p:attrName>
                                          <p:attrName>ppt_y</p:attrName>
                                        </p:attrNameLst>
                                      </p:cBhvr>
                                      <p:rCtr x="-12500" y="0"/>
                                    </p:animMotion>
                                  </p:childTnLst>
                                </p:cTn>
                              </p:par>
                              <p:par>
                                <p:cTn id="76" presetID="35" presetClass="path" presetSubtype="0" accel="50000" decel="50000" fill="hold" grpId="2" nodeType="withEffect">
                                  <p:stCondLst>
                                    <p:cond delay="0"/>
                                  </p:stCondLst>
                                  <p:childTnLst>
                                    <p:animMotion origin="layout" path="M 0.25 -3.33333E-6 L 0 -3.33333E-6 " pathEditMode="relative" rAng="0" ptsTypes="AA">
                                      <p:cBhvr>
                                        <p:cTn id="77" dur="2000" fill="hold"/>
                                        <p:tgtEl>
                                          <p:spTgt spid="765015"/>
                                        </p:tgtEl>
                                        <p:attrNameLst>
                                          <p:attrName>ppt_x</p:attrName>
                                          <p:attrName>ppt_y</p:attrName>
                                        </p:attrNameLst>
                                      </p:cBhvr>
                                      <p:rCtr x="-12500" y="0"/>
                                    </p:animMotion>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765025">
                                            <p:txEl>
                                              <p:pRg st="4" end="4"/>
                                            </p:txEl>
                                          </p:spTgt>
                                        </p:tgtEl>
                                        <p:attrNameLst>
                                          <p:attrName>style.visibility</p:attrName>
                                        </p:attrNameLst>
                                      </p:cBhvr>
                                      <p:to>
                                        <p:strVal val="visible"/>
                                      </p:to>
                                    </p:set>
                                    <p:anim calcmode="lin" valueType="num">
                                      <p:cBhvr additive="base">
                                        <p:cTn id="82" dur="500" fill="hold"/>
                                        <p:tgtEl>
                                          <p:spTgt spid="765025">
                                            <p:txEl>
                                              <p:pRg st="4" end="4"/>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765025">
                                            <p:txEl>
                                              <p:pRg st="4" end="4"/>
                                            </p:txEl>
                                          </p:spTgt>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00"/>
                            </p:stCondLst>
                            <p:childTnLst>
                              <p:par>
                                <p:cTn id="85" presetID="9" presetClass="entr" presetSubtype="0" fill="hold" nodeType="afterEffect">
                                  <p:stCondLst>
                                    <p:cond delay="0"/>
                                  </p:stCondLst>
                                  <p:childTnLst>
                                    <p:set>
                                      <p:cBhvr>
                                        <p:cTn id="86" dur="1" fill="hold">
                                          <p:stCondLst>
                                            <p:cond delay="0"/>
                                          </p:stCondLst>
                                        </p:cTn>
                                        <p:tgtEl>
                                          <p:spTgt spid="765035"/>
                                        </p:tgtEl>
                                        <p:attrNameLst>
                                          <p:attrName>style.visibility</p:attrName>
                                        </p:attrNameLst>
                                      </p:cBhvr>
                                      <p:to>
                                        <p:strVal val="visible"/>
                                      </p:to>
                                    </p:set>
                                    <p:animEffect transition="in" filter="dissolve">
                                      <p:cBhvr>
                                        <p:cTn id="87" dur="500"/>
                                        <p:tgtEl>
                                          <p:spTgt spid="7650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765025">
                                            <p:txEl>
                                              <p:pRg st="5" end="5"/>
                                            </p:txEl>
                                          </p:spTgt>
                                        </p:tgtEl>
                                        <p:attrNameLst>
                                          <p:attrName>style.visibility</p:attrName>
                                        </p:attrNameLst>
                                      </p:cBhvr>
                                      <p:to>
                                        <p:strVal val="visible"/>
                                      </p:to>
                                    </p:set>
                                    <p:anim calcmode="lin" valueType="num">
                                      <p:cBhvr additive="base">
                                        <p:cTn id="92" dur="500" fill="hold"/>
                                        <p:tgtEl>
                                          <p:spTgt spid="765025">
                                            <p:txEl>
                                              <p:pRg st="5" end="5"/>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765025">
                                            <p:txEl>
                                              <p:pRg st="5" end="5"/>
                                            </p:txEl>
                                          </p:spTgt>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500"/>
                            </p:stCondLst>
                            <p:childTnLst>
                              <p:par>
                                <p:cTn id="95" presetID="9" presetClass="exit" presetSubtype="0" fill="hold" nodeType="afterEffect">
                                  <p:stCondLst>
                                    <p:cond delay="0"/>
                                  </p:stCondLst>
                                  <p:childTnLst>
                                    <p:animEffect transition="out" filter="dissolve">
                                      <p:cBhvr>
                                        <p:cTn id="96" dur="500"/>
                                        <p:tgtEl>
                                          <p:spTgt spid="765035"/>
                                        </p:tgtEl>
                                      </p:cBhvr>
                                    </p:animEffect>
                                    <p:set>
                                      <p:cBhvr>
                                        <p:cTn id="97" dur="1" fill="hold">
                                          <p:stCondLst>
                                            <p:cond delay="499"/>
                                          </p:stCondLst>
                                        </p:cTn>
                                        <p:tgtEl>
                                          <p:spTgt spid="7650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build="p"/>
      <p:bldP spid="764945" grpId="0" animBg="1"/>
      <p:bldP spid="765016" grpId="0" animBg="1"/>
      <p:bldP spid="765016" grpId="1" animBg="1"/>
      <p:bldP spid="765016" grpId="2" animBg="1"/>
      <p:bldP spid="765025" grpId="0" build="p"/>
      <p:bldP spid="765015" grpId="0" animBg="1"/>
      <p:bldP spid="765015" grpId="1" animBg="1"/>
      <p:bldP spid="765015"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143000" y="76200"/>
            <a:ext cx="624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Power and Motional EMF</a:t>
            </a:r>
          </a:p>
        </p:txBody>
      </p:sp>
      <p:sp>
        <p:nvSpPr>
          <p:cNvPr id="768003" name="Text Box 3"/>
          <p:cNvSpPr txBox="1">
            <a:spLocks noChangeArrowheads="1"/>
          </p:cNvSpPr>
          <p:nvPr/>
        </p:nvSpPr>
        <p:spPr bwMode="auto">
          <a:xfrm>
            <a:off x="0" y="685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Resistor feels a voltage – current flows</a:t>
            </a:r>
          </a:p>
        </p:txBody>
      </p:sp>
      <p:grpSp>
        <p:nvGrpSpPr>
          <p:cNvPr id="47108" name="Group 4"/>
          <p:cNvGrpSpPr>
            <a:grpSpLocks/>
          </p:cNvGrpSpPr>
          <p:nvPr/>
        </p:nvGrpSpPr>
        <p:grpSpPr bwMode="auto">
          <a:xfrm rot="5400000">
            <a:off x="4953000" y="1447800"/>
            <a:ext cx="1371600" cy="304800"/>
            <a:chOff x="4272" y="3792"/>
            <a:chExt cx="864" cy="192"/>
          </a:xfrm>
        </p:grpSpPr>
        <p:sp>
          <p:nvSpPr>
            <p:cNvPr id="47185" name="Line 5"/>
            <p:cNvSpPr>
              <a:spLocks noChangeShapeType="1"/>
            </p:cNvSpPr>
            <p:nvPr/>
          </p:nvSpPr>
          <p:spPr bwMode="auto">
            <a:xfrm flipV="1">
              <a:off x="4416" y="379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6" name="Line 6"/>
            <p:cNvSpPr>
              <a:spLocks noChangeShapeType="1"/>
            </p:cNvSpPr>
            <p:nvPr/>
          </p:nvSpPr>
          <p:spPr bwMode="auto">
            <a:xfrm>
              <a:off x="4464"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7" name="Line 7"/>
            <p:cNvSpPr>
              <a:spLocks noChangeShapeType="1"/>
            </p:cNvSpPr>
            <p:nvPr/>
          </p:nvSpPr>
          <p:spPr bwMode="auto">
            <a:xfrm flipH="1">
              <a:off x="4560"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8" name="Line 8"/>
            <p:cNvSpPr>
              <a:spLocks noChangeShapeType="1"/>
            </p:cNvSpPr>
            <p:nvPr/>
          </p:nvSpPr>
          <p:spPr bwMode="auto">
            <a:xfrm>
              <a:off x="4656"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89" name="Line 9"/>
            <p:cNvSpPr>
              <a:spLocks noChangeShapeType="1"/>
            </p:cNvSpPr>
            <p:nvPr/>
          </p:nvSpPr>
          <p:spPr bwMode="auto">
            <a:xfrm flipH="1">
              <a:off x="4752"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0" name="Line 10"/>
            <p:cNvSpPr>
              <a:spLocks noChangeShapeType="1"/>
            </p:cNvSpPr>
            <p:nvPr/>
          </p:nvSpPr>
          <p:spPr bwMode="auto">
            <a:xfrm>
              <a:off x="4848" y="3792"/>
              <a:ext cx="96"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1" name="Line 11"/>
            <p:cNvSpPr>
              <a:spLocks noChangeShapeType="1"/>
            </p:cNvSpPr>
            <p:nvPr/>
          </p:nvSpPr>
          <p:spPr bwMode="auto">
            <a:xfrm flipV="1">
              <a:off x="4944" y="3888"/>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2" name="Line 12"/>
            <p:cNvSpPr>
              <a:spLocks noChangeShapeType="1"/>
            </p:cNvSpPr>
            <p:nvPr/>
          </p:nvSpPr>
          <p:spPr bwMode="auto">
            <a:xfrm flipV="1">
              <a:off x="427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93" name="Line 13"/>
            <p:cNvSpPr>
              <a:spLocks noChangeShapeType="1"/>
            </p:cNvSpPr>
            <p:nvPr/>
          </p:nvSpPr>
          <p:spPr bwMode="auto">
            <a:xfrm flipV="1">
              <a:off x="4992" y="3888"/>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09" name="Line 14"/>
          <p:cNvSpPr>
            <a:spLocks noChangeShapeType="1"/>
          </p:cNvSpPr>
          <p:nvPr/>
        </p:nvSpPr>
        <p:spPr bwMode="auto">
          <a:xfrm>
            <a:off x="5638800" y="9144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15"/>
          <p:cNvSpPr>
            <a:spLocks noChangeShapeType="1"/>
          </p:cNvSpPr>
          <p:nvPr/>
        </p:nvSpPr>
        <p:spPr bwMode="auto">
          <a:xfrm>
            <a:off x="5638800" y="2286000"/>
            <a:ext cx="3276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16"/>
          <p:cNvSpPr>
            <a:spLocks noChangeShapeType="1"/>
          </p:cNvSpPr>
          <p:nvPr/>
        </p:nvSpPr>
        <p:spPr bwMode="auto">
          <a:xfrm>
            <a:off x="6705600" y="1295400"/>
            <a:ext cx="990600" cy="0"/>
          </a:xfrm>
          <a:prstGeom prst="line">
            <a:avLst/>
          </a:prstGeom>
          <a:noFill/>
          <a:ln w="28575">
            <a:solidFill>
              <a:srgbClr val="FF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17"/>
          <p:cNvSpPr>
            <a:spLocks noChangeShapeType="1"/>
          </p:cNvSpPr>
          <p:nvPr/>
        </p:nvSpPr>
        <p:spPr bwMode="auto">
          <a:xfrm>
            <a:off x="6096000" y="914400"/>
            <a:ext cx="0" cy="1371600"/>
          </a:xfrm>
          <a:prstGeom prst="line">
            <a:avLst/>
          </a:prstGeom>
          <a:noFill/>
          <a:ln w="2857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Text Box 18"/>
          <p:cNvSpPr txBox="1">
            <a:spLocks noChangeArrowheads="1"/>
          </p:cNvSpPr>
          <p:nvPr/>
        </p:nvSpPr>
        <p:spPr bwMode="auto">
          <a:xfrm>
            <a:off x="7162800" y="914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v</a:t>
            </a:r>
          </a:p>
        </p:txBody>
      </p:sp>
      <p:sp>
        <p:nvSpPr>
          <p:cNvPr id="47114" name="Text Box 19"/>
          <p:cNvSpPr txBox="1">
            <a:spLocks noChangeArrowheads="1"/>
          </p:cNvSpPr>
          <p:nvPr/>
        </p:nvSpPr>
        <p:spPr bwMode="auto">
          <a:xfrm>
            <a:off x="5791200" y="137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L</a:t>
            </a:r>
          </a:p>
        </p:txBody>
      </p:sp>
      <p:sp>
        <p:nvSpPr>
          <p:cNvPr id="47115" name="Text Box 20"/>
          <p:cNvSpPr txBox="1">
            <a:spLocks noChangeArrowheads="1"/>
          </p:cNvSpPr>
          <p:nvPr/>
        </p:nvSpPr>
        <p:spPr bwMode="auto">
          <a:xfrm>
            <a:off x="7162800" y="1600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009900"/>
                </a:solidFill>
              </a:rPr>
              <a:t>B</a:t>
            </a:r>
          </a:p>
        </p:txBody>
      </p:sp>
      <p:graphicFrame>
        <p:nvGraphicFramePr>
          <p:cNvPr id="768022" name="Object 22"/>
          <p:cNvGraphicFramePr>
            <a:graphicFrameLocks noChangeAspect="1"/>
          </p:cNvGraphicFramePr>
          <p:nvPr/>
        </p:nvGraphicFramePr>
        <p:xfrm>
          <a:off x="152400" y="3886200"/>
          <a:ext cx="1370013" cy="392113"/>
        </p:xfrm>
        <a:graphic>
          <a:graphicData uri="http://schemas.openxmlformats.org/presentationml/2006/ole">
            <mc:AlternateContent xmlns:mc="http://schemas.openxmlformats.org/markup-compatibility/2006">
              <mc:Choice xmlns:v="urn:schemas-microsoft-com:vml" Requires="v">
                <p:oleObj spid="_x0000_s153188" name="Equation" r:id="rId3" imgW="558558" imgH="177723" progId="Equation.DSMT4">
                  <p:embed/>
                </p:oleObj>
              </mc:Choice>
              <mc:Fallback>
                <p:oleObj name="Equation" r:id="rId3" imgW="558558"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86200"/>
                        <a:ext cx="1370013"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7" name="Object 23"/>
          <p:cNvGraphicFramePr>
            <a:graphicFrameLocks noChangeAspect="1"/>
          </p:cNvGraphicFramePr>
          <p:nvPr/>
        </p:nvGraphicFramePr>
        <p:xfrm>
          <a:off x="36513" y="1143000"/>
          <a:ext cx="1306512" cy="392113"/>
        </p:xfrm>
        <a:graphic>
          <a:graphicData uri="http://schemas.openxmlformats.org/presentationml/2006/ole">
            <mc:AlternateContent xmlns:mc="http://schemas.openxmlformats.org/markup-compatibility/2006">
              <mc:Choice xmlns:v="urn:schemas-microsoft-com:vml" Requires="v">
                <p:oleObj spid="_x0000_s153189" name="Equation" r:id="rId5" imgW="532937" imgH="177646" progId="Equation.DSMT4">
                  <p:embed/>
                </p:oleObj>
              </mc:Choice>
              <mc:Fallback>
                <p:oleObj name="Equation" r:id="rId5" imgW="532937" imgH="1776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1143000"/>
                        <a:ext cx="1306512"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7118" name="Group 27"/>
          <p:cNvGrpSpPr>
            <a:grpSpLocks/>
          </p:cNvGrpSpPr>
          <p:nvPr/>
        </p:nvGrpSpPr>
        <p:grpSpPr bwMode="auto">
          <a:xfrm>
            <a:off x="6553200" y="1066800"/>
            <a:ext cx="152400" cy="152400"/>
            <a:chOff x="1536" y="4080"/>
            <a:chExt cx="96" cy="96"/>
          </a:xfrm>
        </p:grpSpPr>
        <p:sp>
          <p:nvSpPr>
            <p:cNvPr id="47183" name="Oval 2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4" name="Oval 2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19" name="Group 30"/>
          <p:cNvGrpSpPr>
            <a:grpSpLocks/>
          </p:cNvGrpSpPr>
          <p:nvPr/>
        </p:nvGrpSpPr>
        <p:grpSpPr bwMode="auto">
          <a:xfrm>
            <a:off x="6553200" y="1524000"/>
            <a:ext cx="152400" cy="152400"/>
            <a:chOff x="1536" y="4080"/>
            <a:chExt cx="96" cy="96"/>
          </a:xfrm>
        </p:grpSpPr>
        <p:sp>
          <p:nvSpPr>
            <p:cNvPr id="47181" name="Oval 3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2" name="Oval 3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0" name="Group 33"/>
          <p:cNvGrpSpPr>
            <a:grpSpLocks/>
          </p:cNvGrpSpPr>
          <p:nvPr/>
        </p:nvGrpSpPr>
        <p:grpSpPr bwMode="auto">
          <a:xfrm>
            <a:off x="6553200" y="1981200"/>
            <a:ext cx="152400" cy="152400"/>
            <a:chOff x="1536" y="4080"/>
            <a:chExt cx="96" cy="96"/>
          </a:xfrm>
        </p:grpSpPr>
        <p:sp>
          <p:nvSpPr>
            <p:cNvPr id="47179" name="Oval 34"/>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0" name="Oval 35"/>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1" name="Group 36"/>
          <p:cNvGrpSpPr>
            <a:grpSpLocks/>
          </p:cNvGrpSpPr>
          <p:nvPr/>
        </p:nvGrpSpPr>
        <p:grpSpPr bwMode="auto">
          <a:xfrm>
            <a:off x="7010400" y="1066800"/>
            <a:ext cx="152400" cy="152400"/>
            <a:chOff x="1536" y="4080"/>
            <a:chExt cx="96" cy="96"/>
          </a:xfrm>
        </p:grpSpPr>
        <p:sp>
          <p:nvSpPr>
            <p:cNvPr id="47177" name="Oval 37"/>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8" name="Oval 38"/>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2" name="Group 39"/>
          <p:cNvGrpSpPr>
            <a:grpSpLocks/>
          </p:cNvGrpSpPr>
          <p:nvPr/>
        </p:nvGrpSpPr>
        <p:grpSpPr bwMode="auto">
          <a:xfrm>
            <a:off x="7010400" y="1524000"/>
            <a:ext cx="152400" cy="152400"/>
            <a:chOff x="1536" y="4080"/>
            <a:chExt cx="96" cy="96"/>
          </a:xfrm>
        </p:grpSpPr>
        <p:sp>
          <p:nvSpPr>
            <p:cNvPr id="47175" name="Oval 40"/>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6" name="Oval 41"/>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3" name="Group 42"/>
          <p:cNvGrpSpPr>
            <a:grpSpLocks/>
          </p:cNvGrpSpPr>
          <p:nvPr/>
        </p:nvGrpSpPr>
        <p:grpSpPr bwMode="auto">
          <a:xfrm>
            <a:off x="7010400" y="1981200"/>
            <a:ext cx="152400" cy="152400"/>
            <a:chOff x="1536" y="4080"/>
            <a:chExt cx="96" cy="96"/>
          </a:xfrm>
        </p:grpSpPr>
        <p:sp>
          <p:nvSpPr>
            <p:cNvPr id="47173" name="Oval 43"/>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4" name="Oval 44"/>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4" name="Group 45"/>
          <p:cNvGrpSpPr>
            <a:grpSpLocks/>
          </p:cNvGrpSpPr>
          <p:nvPr/>
        </p:nvGrpSpPr>
        <p:grpSpPr bwMode="auto">
          <a:xfrm>
            <a:off x="7467600" y="1066800"/>
            <a:ext cx="152400" cy="152400"/>
            <a:chOff x="1536" y="4080"/>
            <a:chExt cx="96" cy="96"/>
          </a:xfrm>
        </p:grpSpPr>
        <p:sp>
          <p:nvSpPr>
            <p:cNvPr id="47171" name="Oval 46"/>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2" name="Oval 47"/>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5" name="Group 48"/>
          <p:cNvGrpSpPr>
            <a:grpSpLocks/>
          </p:cNvGrpSpPr>
          <p:nvPr/>
        </p:nvGrpSpPr>
        <p:grpSpPr bwMode="auto">
          <a:xfrm>
            <a:off x="7467600" y="1524000"/>
            <a:ext cx="152400" cy="152400"/>
            <a:chOff x="1536" y="4080"/>
            <a:chExt cx="96" cy="96"/>
          </a:xfrm>
        </p:grpSpPr>
        <p:sp>
          <p:nvSpPr>
            <p:cNvPr id="47169" name="Oval 49"/>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0" name="Oval 50"/>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6" name="Group 51"/>
          <p:cNvGrpSpPr>
            <a:grpSpLocks/>
          </p:cNvGrpSpPr>
          <p:nvPr/>
        </p:nvGrpSpPr>
        <p:grpSpPr bwMode="auto">
          <a:xfrm>
            <a:off x="7467600" y="1981200"/>
            <a:ext cx="152400" cy="152400"/>
            <a:chOff x="1536" y="4080"/>
            <a:chExt cx="96" cy="96"/>
          </a:xfrm>
        </p:grpSpPr>
        <p:sp>
          <p:nvSpPr>
            <p:cNvPr id="47167" name="Oval 52"/>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8" name="Oval 53"/>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7" name="Group 54"/>
          <p:cNvGrpSpPr>
            <a:grpSpLocks/>
          </p:cNvGrpSpPr>
          <p:nvPr/>
        </p:nvGrpSpPr>
        <p:grpSpPr bwMode="auto">
          <a:xfrm>
            <a:off x="7924800" y="1066800"/>
            <a:ext cx="152400" cy="152400"/>
            <a:chOff x="1536" y="4080"/>
            <a:chExt cx="96" cy="96"/>
          </a:xfrm>
        </p:grpSpPr>
        <p:sp>
          <p:nvSpPr>
            <p:cNvPr id="47165" name="Oval 55"/>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6" name="Oval 56"/>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8" name="Group 57"/>
          <p:cNvGrpSpPr>
            <a:grpSpLocks/>
          </p:cNvGrpSpPr>
          <p:nvPr/>
        </p:nvGrpSpPr>
        <p:grpSpPr bwMode="auto">
          <a:xfrm>
            <a:off x="7924800" y="1524000"/>
            <a:ext cx="152400" cy="152400"/>
            <a:chOff x="1536" y="4080"/>
            <a:chExt cx="96" cy="96"/>
          </a:xfrm>
        </p:grpSpPr>
        <p:sp>
          <p:nvSpPr>
            <p:cNvPr id="47163" name="Oval 58"/>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4" name="Oval 59"/>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29" name="Group 60"/>
          <p:cNvGrpSpPr>
            <a:grpSpLocks/>
          </p:cNvGrpSpPr>
          <p:nvPr/>
        </p:nvGrpSpPr>
        <p:grpSpPr bwMode="auto">
          <a:xfrm>
            <a:off x="7924800" y="1981200"/>
            <a:ext cx="152400" cy="152400"/>
            <a:chOff x="1536" y="4080"/>
            <a:chExt cx="96" cy="96"/>
          </a:xfrm>
        </p:grpSpPr>
        <p:sp>
          <p:nvSpPr>
            <p:cNvPr id="47161" name="Oval 61"/>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2" name="Oval 62"/>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30" name="Group 63"/>
          <p:cNvGrpSpPr>
            <a:grpSpLocks/>
          </p:cNvGrpSpPr>
          <p:nvPr/>
        </p:nvGrpSpPr>
        <p:grpSpPr bwMode="auto">
          <a:xfrm>
            <a:off x="8382000" y="1066800"/>
            <a:ext cx="152400" cy="152400"/>
            <a:chOff x="1536" y="4080"/>
            <a:chExt cx="96" cy="96"/>
          </a:xfrm>
        </p:grpSpPr>
        <p:sp>
          <p:nvSpPr>
            <p:cNvPr id="47159" name="Oval 64"/>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60" name="Oval 65"/>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31" name="Group 66"/>
          <p:cNvGrpSpPr>
            <a:grpSpLocks/>
          </p:cNvGrpSpPr>
          <p:nvPr/>
        </p:nvGrpSpPr>
        <p:grpSpPr bwMode="auto">
          <a:xfrm>
            <a:off x="8382000" y="1524000"/>
            <a:ext cx="152400" cy="152400"/>
            <a:chOff x="1536" y="4080"/>
            <a:chExt cx="96" cy="96"/>
          </a:xfrm>
        </p:grpSpPr>
        <p:sp>
          <p:nvSpPr>
            <p:cNvPr id="47157" name="Oval 67"/>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8" name="Oval 68"/>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132" name="Group 69"/>
          <p:cNvGrpSpPr>
            <a:grpSpLocks/>
          </p:cNvGrpSpPr>
          <p:nvPr/>
        </p:nvGrpSpPr>
        <p:grpSpPr bwMode="auto">
          <a:xfrm>
            <a:off x="8382000" y="1981200"/>
            <a:ext cx="152400" cy="152400"/>
            <a:chOff x="1536" y="4080"/>
            <a:chExt cx="96" cy="96"/>
          </a:xfrm>
        </p:grpSpPr>
        <p:sp>
          <p:nvSpPr>
            <p:cNvPr id="47155" name="Oval 70"/>
            <p:cNvSpPr>
              <a:spLocks noChangeArrowheads="1"/>
            </p:cNvSpPr>
            <p:nvPr/>
          </p:nvSpPr>
          <p:spPr bwMode="auto">
            <a:xfrm>
              <a:off x="1536" y="4080"/>
              <a:ext cx="96" cy="96"/>
            </a:xfrm>
            <a:prstGeom prst="ellipse">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6" name="Oval 71"/>
            <p:cNvSpPr>
              <a:spLocks noChangeArrowheads="1"/>
            </p:cNvSpPr>
            <p:nvPr/>
          </p:nvSpPr>
          <p:spPr bwMode="auto">
            <a:xfrm>
              <a:off x="1568" y="4112"/>
              <a:ext cx="35" cy="35"/>
            </a:xfrm>
            <a:prstGeom prst="ellipse">
              <a:avLst/>
            </a:prstGeom>
            <a:solidFill>
              <a:srgbClr val="00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8072" name="AutoShape 72"/>
          <p:cNvSpPr>
            <a:spLocks noChangeArrowheads="1"/>
          </p:cNvSpPr>
          <p:nvPr/>
        </p:nvSpPr>
        <p:spPr bwMode="auto">
          <a:xfrm>
            <a:off x="7696200" y="762000"/>
            <a:ext cx="304800" cy="1676400"/>
          </a:xfrm>
          <a:prstGeom prst="can">
            <a:avLst>
              <a:gd name="adj" fmla="val 37863"/>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47134" name="Group 73"/>
          <p:cNvGrpSpPr>
            <a:grpSpLocks/>
          </p:cNvGrpSpPr>
          <p:nvPr/>
        </p:nvGrpSpPr>
        <p:grpSpPr bwMode="auto">
          <a:xfrm>
            <a:off x="7772400" y="1143000"/>
            <a:ext cx="152400" cy="1295400"/>
            <a:chOff x="4560" y="1872"/>
            <a:chExt cx="96" cy="816"/>
          </a:xfrm>
        </p:grpSpPr>
        <p:sp>
          <p:nvSpPr>
            <p:cNvPr id="47149" name="Oval 74"/>
            <p:cNvSpPr>
              <a:spLocks noChangeArrowheads="1"/>
            </p:cNvSpPr>
            <p:nvPr/>
          </p:nvSpPr>
          <p:spPr bwMode="auto">
            <a:xfrm>
              <a:off x="4560" y="1872"/>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0" name="Oval 75"/>
            <p:cNvSpPr>
              <a:spLocks noChangeArrowheads="1"/>
            </p:cNvSpPr>
            <p:nvPr/>
          </p:nvSpPr>
          <p:spPr bwMode="auto">
            <a:xfrm>
              <a:off x="4560" y="2016"/>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1" name="Oval 76"/>
            <p:cNvSpPr>
              <a:spLocks noChangeArrowheads="1"/>
            </p:cNvSpPr>
            <p:nvPr/>
          </p:nvSpPr>
          <p:spPr bwMode="auto">
            <a:xfrm>
              <a:off x="4560" y="2160"/>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2" name="Oval 77"/>
            <p:cNvSpPr>
              <a:spLocks noChangeArrowheads="1"/>
            </p:cNvSpPr>
            <p:nvPr/>
          </p:nvSpPr>
          <p:spPr bwMode="auto">
            <a:xfrm>
              <a:off x="4560" y="2304"/>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3" name="Oval 78"/>
            <p:cNvSpPr>
              <a:spLocks noChangeArrowheads="1"/>
            </p:cNvSpPr>
            <p:nvPr/>
          </p:nvSpPr>
          <p:spPr bwMode="auto">
            <a:xfrm>
              <a:off x="4560" y="2448"/>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4" name="Oval 79"/>
            <p:cNvSpPr>
              <a:spLocks noChangeArrowheads="1"/>
            </p:cNvSpPr>
            <p:nvPr/>
          </p:nvSpPr>
          <p:spPr bwMode="auto">
            <a:xfrm>
              <a:off x="4560" y="2592"/>
              <a:ext cx="96" cy="96"/>
            </a:xfrm>
            <a:prstGeom prst="ellipse">
              <a:avLst/>
            </a:prstGeom>
            <a:gradFill rotWithShape="1">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8080" name="Text Box 80"/>
          <p:cNvSpPr txBox="1">
            <a:spLocks noChangeArrowheads="1"/>
          </p:cNvSpPr>
          <p:nvPr/>
        </p:nvSpPr>
        <p:spPr bwMode="auto">
          <a:xfrm>
            <a:off x="0" y="3048000"/>
            <a:ext cx="708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To get it to move, you must oppose this force</a:t>
            </a:r>
          </a:p>
          <a:p>
            <a:pPr eaLnBrk="1" hangingPunct="1">
              <a:buFontTx/>
              <a:buChar char="•"/>
            </a:pPr>
            <a:r>
              <a:rPr lang="en-US" sz="2400" dirty="0">
                <a:solidFill>
                  <a:schemeClr val="accent2"/>
                </a:solidFill>
              </a:rPr>
              <a:t>You are doing work</a:t>
            </a:r>
          </a:p>
        </p:txBody>
      </p:sp>
      <p:sp>
        <p:nvSpPr>
          <p:cNvPr id="768089" name="Text Box 89"/>
          <p:cNvSpPr txBox="1">
            <a:spLocks noChangeArrowheads="1"/>
          </p:cNvSpPr>
          <p:nvPr/>
        </p:nvSpPr>
        <p:spPr bwMode="auto">
          <a:xfrm>
            <a:off x="228600" y="4724400"/>
            <a:ext cx="4876800" cy="1187450"/>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eaLnBrk="1" hangingPunct="1"/>
            <a:r>
              <a:rPr lang="en-US" sz="2400" b="1" dirty="0"/>
              <a:t>The power dissipated in the resistor matches the mechanical power you must put in to move the rod</a:t>
            </a:r>
            <a:endParaRPr lang="en-US" sz="2400" i="1" dirty="0"/>
          </a:p>
        </p:txBody>
      </p:sp>
      <p:sp>
        <p:nvSpPr>
          <p:cNvPr id="47137" name="Text Box 90"/>
          <p:cNvSpPr txBox="1">
            <a:spLocks noChangeArrowheads="1"/>
          </p:cNvSpPr>
          <p:nvPr/>
        </p:nvSpPr>
        <p:spPr bwMode="auto">
          <a:xfrm>
            <a:off x="5029200" y="1447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i="1">
                <a:solidFill>
                  <a:schemeClr val="tx1"/>
                </a:solidFill>
              </a:rPr>
              <a:t>R</a:t>
            </a:r>
          </a:p>
        </p:txBody>
      </p:sp>
      <p:graphicFrame>
        <p:nvGraphicFramePr>
          <p:cNvPr id="768091" name="Object 91"/>
          <p:cNvGraphicFramePr>
            <a:graphicFrameLocks noChangeAspect="1"/>
          </p:cNvGraphicFramePr>
          <p:nvPr/>
        </p:nvGraphicFramePr>
        <p:xfrm>
          <a:off x="3617913" y="1143000"/>
          <a:ext cx="1182687" cy="392113"/>
        </p:xfrm>
        <a:graphic>
          <a:graphicData uri="http://schemas.openxmlformats.org/presentationml/2006/ole">
            <mc:AlternateContent xmlns:mc="http://schemas.openxmlformats.org/markup-compatibility/2006">
              <mc:Choice xmlns:v="urn:schemas-microsoft-com:vml" Requires="v">
                <p:oleObj spid="_x0000_s153190" name="Equation" r:id="rId7" imgW="482181" imgH="177646" progId="Equation.DSMT4">
                  <p:embed/>
                </p:oleObj>
              </mc:Choice>
              <mc:Fallback>
                <p:oleObj name="Equation" r:id="rId7" imgW="482181" imgH="1776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7913" y="1143000"/>
                        <a:ext cx="1182687"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93" name="Object 93"/>
          <p:cNvGraphicFramePr>
            <a:graphicFrameLocks noChangeAspect="1"/>
          </p:cNvGraphicFramePr>
          <p:nvPr/>
        </p:nvGraphicFramePr>
        <p:xfrm>
          <a:off x="1865313" y="1143000"/>
          <a:ext cx="1276350" cy="476250"/>
        </p:xfrm>
        <a:graphic>
          <a:graphicData uri="http://schemas.openxmlformats.org/presentationml/2006/ole">
            <mc:AlternateContent xmlns:mc="http://schemas.openxmlformats.org/markup-compatibility/2006">
              <mc:Choice xmlns:v="urn:schemas-microsoft-com:vml" Requires="v">
                <p:oleObj spid="_x0000_s153191" name="Equation" r:id="rId9" imgW="520474" imgH="215806" progId="Equation.DSMT4">
                  <p:embed/>
                </p:oleObj>
              </mc:Choice>
              <mc:Fallback>
                <p:oleObj name="Equation" r:id="rId9" imgW="520474" imgH="21580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5313" y="1143000"/>
                        <a:ext cx="12763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94" name="Text Box 94"/>
          <p:cNvSpPr txBox="1">
            <a:spLocks noChangeArrowheads="1"/>
          </p:cNvSpPr>
          <p:nvPr/>
        </p:nvSpPr>
        <p:spPr bwMode="auto">
          <a:xfrm>
            <a:off x="0" y="1600200"/>
            <a:ext cx="708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rgbClr val="9900CC"/>
                </a:solidFill>
              </a:rPr>
              <a:t>Where does the power come from?</a:t>
            </a:r>
          </a:p>
          <a:p>
            <a:pPr eaLnBrk="1" hangingPunct="1">
              <a:buFontTx/>
              <a:buChar char="•"/>
            </a:pPr>
            <a:r>
              <a:rPr lang="en-US" sz="2400" dirty="0">
                <a:solidFill>
                  <a:srgbClr val="9900CC"/>
                </a:solidFill>
              </a:rPr>
              <a:t>Current is in a magnetic field</a:t>
            </a:r>
          </a:p>
        </p:txBody>
      </p:sp>
      <p:graphicFrame>
        <p:nvGraphicFramePr>
          <p:cNvPr id="768095" name="Object 95"/>
          <p:cNvGraphicFramePr>
            <a:graphicFrameLocks noChangeAspect="1"/>
          </p:cNvGraphicFramePr>
          <p:nvPr>
            <p:extLst>
              <p:ext uri="{D42A27DB-BD31-4B8C-83A1-F6EECF244321}">
                <p14:modId xmlns:p14="http://schemas.microsoft.com/office/powerpoint/2010/main" val="3010679658"/>
              </p:ext>
            </p:extLst>
          </p:nvPr>
        </p:nvGraphicFramePr>
        <p:xfrm>
          <a:off x="381000" y="2438400"/>
          <a:ext cx="1649413" cy="363538"/>
        </p:xfrm>
        <a:graphic>
          <a:graphicData uri="http://schemas.openxmlformats.org/presentationml/2006/ole">
            <mc:AlternateContent xmlns:mc="http://schemas.openxmlformats.org/markup-compatibility/2006">
              <mc:Choice xmlns:v="urn:schemas-microsoft-com:vml" Requires="v">
                <p:oleObj spid="_x0000_s153192" name="Equation" r:id="rId11" imgW="672840" imgH="164880" progId="Equation.DSMT4">
                  <p:embed/>
                </p:oleObj>
              </mc:Choice>
              <mc:Fallback>
                <p:oleObj name="Equation" r:id="rId11" imgW="672840" imgH="164880" progId="Equation.DSMT4">
                  <p:embed/>
                  <p:pic>
                    <p:nvPicPr>
                      <p:cNvPr id="0" name=""/>
                      <p:cNvPicPr>
                        <a:picLocks noChangeAspect="1" noChangeArrowheads="1"/>
                      </p:cNvPicPr>
                      <p:nvPr/>
                    </p:nvPicPr>
                    <p:blipFill>
                      <a:blip r:embed="rId12"/>
                      <a:srcRect/>
                      <a:stretch>
                        <a:fillRect/>
                      </a:stretch>
                    </p:blipFill>
                    <p:spPr bwMode="auto">
                      <a:xfrm>
                        <a:off x="381000" y="2438400"/>
                        <a:ext cx="1649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96" name="Object 96"/>
          <p:cNvGraphicFramePr>
            <a:graphicFrameLocks noChangeAspect="1"/>
          </p:cNvGraphicFramePr>
          <p:nvPr>
            <p:extLst>
              <p:ext uri="{D42A27DB-BD31-4B8C-83A1-F6EECF244321}">
                <p14:modId xmlns:p14="http://schemas.microsoft.com/office/powerpoint/2010/main" val="175458056"/>
              </p:ext>
            </p:extLst>
          </p:nvPr>
        </p:nvGraphicFramePr>
        <p:xfrm>
          <a:off x="3124200" y="2514600"/>
          <a:ext cx="1338263" cy="363538"/>
        </p:xfrm>
        <a:graphic>
          <a:graphicData uri="http://schemas.openxmlformats.org/presentationml/2006/ole">
            <mc:AlternateContent xmlns:mc="http://schemas.openxmlformats.org/markup-compatibility/2006">
              <mc:Choice xmlns:v="urn:schemas-microsoft-com:vml" Requires="v">
                <p:oleObj spid="_x0000_s153193" name="Equation" r:id="rId13" imgW="545760" imgH="164880" progId="Equation.DSMT4">
                  <p:embed/>
                </p:oleObj>
              </mc:Choice>
              <mc:Fallback>
                <p:oleObj name="Equation" r:id="rId13" imgW="545760" imgH="164880" progId="Equation.DSMT4">
                  <p:embed/>
                  <p:pic>
                    <p:nvPicPr>
                      <p:cNvPr id="0" name=""/>
                      <p:cNvPicPr>
                        <a:picLocks noChangeAspect="1" noChangeArrowheads="1"/>
                      </p:cNvPicPr>
                      <p:nvPr/>
                    </p:nvPicPr>
                    <p:blipFill>
                      <a:blip r:embed="rId14"/>
                      <a:srcRect/>
                      <a:stretch>
                        <a:fillRect/>
                      </a:stretch>
                    </p:blipFill>
                    <p:spPr bwMode="auto">
                      <a:xfrm>
                        <a:off x="3124200" y="2514600"/>
                        <a:ext cx="133826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43" name="Line 98"/>
          <p:cNvSpPr>
            <a:spLocks noChangeShapeType="1"/>
          </p:cNvSpPr>
          <p:nvPr/>
        </p:nvSpPr>
        <p:spPr bwMode="auto">
          <a:xfrm flipH="1">
            <a:off x="7924800" y="1752600"/>
            <a:ext cx="762000" cy="0"/>
          </a:xfrm>
          <a:prstGeom prst="line">
            <a:avLst/>
          </a:prstGeom>
          <a:noFill/>
          <a:ln w="28575">
            <a:solidFill>
              <a:srgbClr val="99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4" name="Text Box 99"/>
          <p:cNvSpPr txBox="1">
            <a:spLocks noChangeArrowheads="1"/>
          </p:cNvSpPr>
          <p:nvPr/>
        </p:nvSpPr>
        <p:spPr bwMode="auto">
          <a:xfrm>
            <a:off x="8686800" y="1447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9900CC"/>
                </a:solidFill>
              </a:rPr>
              <a:t>F</a:t>
            </a:r>
          </a:p>
        </p:txBody>
      </p:sp>
      <p:graphicFrame>
        <p:nvGraphicFramePr>
          <p:cNvPr id="768102" name="Object 102"/>
          <p:cNvGraphicFramePr>
            <a:graphicFrameLocks noChangeAspect="1"/>
          </p:cNvGraphicFramePr>
          <p:nvPr/>
        </p:nvGraphicFramePr>
        <p:xfrm>
          <a:off x="2406650" y="3648075"/>
          <a:ext cx="1400175" cy="868363"/>
        </p:xfrm>
        <a:graphic>
          <a:graphicData uri="http://schemas.openxmlformats.org/presentationml/2006/ole">
            <mc:AlternateContent xmlns:mc="http://schemas.openxmlformats.org/markup-compatibility/2006">
              <mc:Choice xmlns:v="urn:schemas-microsoft-com:vml" Requires="v">
                <p:oleObj spid="_x0000_s153194" name="Equation" r:id="rId15" imgW="571252" imgH="393529" progId="Equation.DSMT4">
                  <p:embed/>
                </p:oleObj>
              </mc:Choice>
              <mc:Fallback>
                <p:oleObj name="Equation" r:id="rId15" imgW="571252" imgH="3935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6650" y="3648075"/>
                        <a:ext cx="1400175"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103" name="Object 103"/>
          <p:cNvGraphicFramePr>
            <a:graphicFrameLocks noChangeAspect="1"/>
          </p:cNvGraphicFramePr>
          <p:nvPr/>
        </p:nvGraphicFramePr>
        <p:xfrm>
          <a:off x="3816350" y="3657600"/>
          <a:ext cx="1212850" cy="868363"/>
        </p:xfrm>
        <a:graphic>
          <a:graphicData uri="http://schemas.openxmlformats.org/presentationml/2006/ole">
            <mc:AlternateContent xmlns:mc="http://schemas.openxmlformats.org/markup-compatibility/2006">
              <mc:Choice xmlns:v="urn:schemas-microsoft-com:vml" Requires="v">
                <p:oleObj spid="_x0000_s153195" name="Equation" r:id="rId17" imgW="495085" imgH="393529" progId="Equation.DSMT4">
                  <p:embed/>
                </p:oleObj>
              </mc:Choice>
              <mc:Fallback>
                <p:oleObj name="Equation" r:id="rId17" imgW="495085"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6350" y="3657600"/>
                        <a:ext cx="121285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104" name="Object 104"/>
          <p:cNvGraphicFramePr>
            <a:graphicFrameLocks noChangeAspect="1"/>
          </p:cNvGraphicFramePr>
          <p:nvPr/>
        </p:nvGraphicFramePr>
        <p:xfrm>
          <a:off x="5097463" y="3886200"/>
          <a:ext cx="1150937" cy="392113"/>
        </p:xfrm>
        <a:graphic>
          <a:graphicData uri="http://schemas.openxmlformats.org/presentationml/2006/ole">
            <mc:AlternateContent xmlns:mc="http://schemas.openxmlformats.org/markup-compatibility/2006">
              <mc:Choice xmlns:v="urn:schemas-microsoft-com:vml" Requires="v">
                <p:oleObj spid="_x0000_s153196" name="Equation" r:id="rId19" imgW="469696" imgH="177723" progId="Equation.DSMT4">
                  <p:embed/>
                </p:oleObj>
              </mc:Choice>
              <mc:Fallback>
                <p:oleObj name="Equation" r:id="rId19" imgW="469696" imgH="177723"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97463" y="3886200"/>
                        <a:ext cx="1150937"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105" name="Object 105"/>
          <p:cNvGraphicFramePr>
            <a:graphicFrameLocks noChangeAspect="1"/>
          </p:cNvGraphicFramePr>
          <p:nvPr/>
        </p:nvGraphicFramePr>
        <p:xfrm>
          <a:off x="6248400" y="3886200"/>
          <a:ext cx="809625" cy="363538"/>
        </p:xfrm>
        <a:graphic>
          <a:graphicData uri="http://schemas.openxmlformats.org/presentationml/2006/ole">
            <mc:AlternateContent xmlns:mc="http://schemas.openxmlformats.org/markup-compatibility/2006">
              <mc:Choice xmlns:v="urn:schemas-microsoft-com:vml" Requires="v">
                <p:oleObj spid="_x0000_s153197" name="Equation" r:id="rId21" imgW="330057" imgH="165028" progId="Equation.DSMT4">
                  <p:embed/>
                </p:oleObj>
              </mc:Choice>
              <mc:Fallback>
                <p:oleObj name="Equation" r:id="rId21" imgW="330057" imgH="16502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8400" y="3886200"/>
                        <a:ext cx="8096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447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03">
                                            <p:txEl>
                                              <p:pRg st="0" end="0"/>
                                            </p:txEl>
                                          </p:spTgt>
                                        </p:tgtEl>
                                        <p:attrNameLst>
                                          <p:attrName>style.visibility</p:attrName>
                                        </p:attrNameLst>
                                      </p:cBhvr>
                                      <p:to>
                                        <p:strVal val="visible"/>
                                      </p:to>
                                    </p:set>
                                    <p:anim calcmode="lin" valueType="num">
                                      <p:cBhvr additive="base">
                                        <p:cTn id="7" dur="500" fill="hold"/>
                                        <p:tgtEl>
                                          <p:spTgt spid="76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0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68093"/>
                                        </p:tgtEl>
                                        <p:attrNameLst>
                                          <p:attrName>style.visibility</p:attrName>
                                        </p:attrNameLst>
                                      </p:cBhvr>
                                      <p:to>
                                        <p:strVal val="visible"/>
                                      </p:to>
                                    </p:set>
                                    <p:animEffect transition="in" filter="wipe(left)">
                                      <p:cBhvr>
                                        <p:cTn id="12" dur="500"/>
                                        <p:tgtEl>
                                          <p:spTgt spid="768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68091"/>
                                        </p:tgtEl>
                                        <p:attrNameLst>
                                          <p:attrName>style.visibility</p:attrName>
                                        </p:attrNameLst>
                                      </p:cBhvr>
                                      <p:to>
                                        <p:strVal val="visible"/>
                                      </p:to>
                                    </p:set>
                                    <p:animEffect transition="in" filter="wipe(left)">
                                      <p:cBhvr>
                                        <p:cTn id="17" dur="500"/>
                                        <p:tgtEl>
                                          <p:spTgt spid="768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68094">
                                            <p:txEl>
                                              <p:pRg st="0" end="0"/>
                                            </p:txEl>
                                          </p:spTgt>
                                        </p:tgtEl>
                                        <p:attrNameLst>
                                          <p:attrName>style.visibility</p:attrName>
                                        </p:attrNameLst>
                                      </p:cBhvr>
                                      <p:to>
                                        <p:strVal val="visible"/>
                                      </p:to>
                                    </p:set>
                                    <p:anim calcmode="lin" valueType="num">
                                      <p:cBhvr additive="base">
                                        <p:cTn id="22" dur="500" fill="hold"/>
                                        <p:tgtEl>
                                          <p:spTgt spid="768094">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680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68094">
                                            <p:txEl>
                                              <p:pRg st="1" end="1"/>
                                            </p:txEl>
                                          </p:spTgt>
                                        </p:tgtEl>
                                        <p:attrNameLst>
                                          <p:attrName>style.visibility</p:attrName>
                                        </p:attrNameLst>
                                      </p:cBhvr>
                                      <p:to>
                                        <p:strVal val="visible"/>
                                      </p:to>
                                    </p:set>
                                    <p:anim calcmode="lin" valueType="num">
                                      <p:cBhvr additive="base">
                                        <p:cTn id="28" dur="500" fill="hold"/>
                                        <p:tgtEl>
                                          <p:spTgt spid="768094">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680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7143"/>
                                        </p:tgtEl>
                                        <p:attrNameLst>
                                          <p:attrName>style.visibility</p:attrName>
                                        </p:attrNameLst>
                                      </p:cBhvr>
                                      <p:to>
                                        <p:strVal val="visible"/>
                                      </p:to>
                                    </p:set>
                                  </p:childTnLst>
                                </p:cTn>
                              </p:par>
                            </p:childTnLst>
                          </p:cTn>
                        </p:par>
                        <p:par>
                          <p:cTn id="34" fill="hold">
                            <p:stCondLst>
                              <p:cond delay="0"/>
                            </p:stCondLst>
                            <p:childTnLst>
                              <p:par>
                                <p:cTn id="35" presetID="22" presetClass="entr" presetSubtype="8" fill="hold" nodeType="afterEffect">
                                  <p:stCondLst>
                                    <p:cond delay="0"/>
                                  </p:stCondLst>
                                  <p:childTnLst>
                                    <p:set>
                                      <p:cBhvr>
                                        <p:cTn id="36" dur="1" fill="hold">
                                          <p:stCondLst>
                                            <p:cond delay="0"/>
                                          </p:stCondLst>
                                        </p:cTn>
                                        <p:tgtEl>
                                          <p:spTgt spid="768095"/>
                                        </p:tgtEl>
                                        <p:attrNameLst>
                                          <p:attrName>style.visibility</p:attrName>
                                        </p:attrNameLst>
                                      </p:cBhvr>
                                      <p:to>
                                        <p:strVal val="visible"/>
                                      </p:to>
                                    </p:set>
                                    <p:animEffect transition="in" filter="wipe(left)">
                                      <p:cBhvr>
                                        <p:cTn id="37" dur="500"/>
                                        <p:tgtEl>
                                          <p:spTgt spid="76809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768096"/>
                                        </p:tgtEl>
                                        <p:attrNameLst>
                                          <p:attrName>style.visibility</p:attrName>
                                        </p:attrNameLst>
                                      </p:cBhvr>
                                      <p:to>
                                        <p:strVal val="visible"/>
                                      </p:to>
                                    </p:set>
                                    <p:animEffect transition="in" filter="wipe(left)">
                                      <p:cBhvr>
                                        <p:cTn id="41" dur="500"/>
                                        <p:tgtEl>
                                          <p:spTgt spid="768096"/>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4714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768080">
                                            <p:txEl>
                                              <p:pRg st="0" end="0"/>
                                            </p:txEl>
                                          </p:spTgt>
                                        </p:tgtEl>
                                        <p:attrNameLst>
                                          <p:attrName>style.visibility</p:attrName>
                                        </p:attrNameLst>
                                      </p:cBhvr>
                                      <p:to>
                                        <p:strVal val="visible"/>
                                      </p:to>
                                    </p:set>
                                    <p:anim calcmode="lin" valueType="num">
                                      <p:cBhvr additive="base">
                                        <p:cTn id="48" dur="500" fill="hold"/>
                                        <p:tgtEl>
                                          <p:spTgt spid="768080">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68080">
                                            <p:txEl>
                                              <p:pRg st="0" end="0"/>
                                            </p:txEl>
                                          </p:spTgt>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500"/>
                            </p:stCondLst>
                            <p:childTnLst>
                              <p:par>
                                <p:cTn id="51" presetID="2" presetClass="entr" presetSubtype="8" fill="hold" grpId="0" nodeType="afterEffect">
                                  <p:stCondLst>
                                    <p:cond delay="0"/>
                                  </p:stCondLst>
                                  <p:childTnLst>
                                    <p:set>
                                      <p:cBhvr>
                                        <p:cTn id="52" dur="1" fill="hold">
                                          <p:stCondLst>
                                            <p:cond delay="0"/>
                                          </p:stCondLst>
                                        </p:cTn>
                                        <p:tgtEl>
                                          <p:spTgt spid="768080">
                                            <p:txEl>
                                              <p:pRg st="1" end="1"/>
                                            </p:txEl>
                                          </p:spTgt>
                                        </p:tgtEl>
                                        <p:attrNameLst>
                                          <p:attrName>style.visibility</p:attrName>
                                        </p:attrNameLst>
                                      </p:cBhvr>
                                      <p:to>
                                        <p:strVal val="visible"/>
                                      </p:to>
                                    </p:set>
                                    <p:anim calcmode="lin" valueType="num">
                                      <p:cBhvr additive="base">
                                        <p:cTn id="53" dur="500" fill="hold"/>
                                        <p:tgtEl>
                                          <p:spTgt spid="768080">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680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768022"/>
                                        </p:tgtEl>
                                        <p:attrNameLst>
                                          <p:attrName>style.visibility</p:attrName>
                                        </p:attrNameLst>
                                      </p:cBhvr>
                                      <p:to>
                                        <p:strVal val="visible"/>
                                      </p:to>
                                    </p:set>
                                    <p:animEffect transition="in" filter="wipe(left)">
                                      <p:cBhvr>
                                        <p:cTn id="59" dur="500"/>
                                        <p:tgtEl>
                                          <p:spTgt spid="7680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768102"/>
                                        </p:tgtEl>
                                        <p:attrNameLst>
                                          <p:attrName>style.visibility</p:attrName>
                                        </p:attrNameLst>
                                      </p:cBhvr>
                                      <p:to>
                                        <p:strVal val="visible"/>
                                      </p:to>
                                    </p:set>
                                    <p:animEffect transition="in" filter="wipe(left)">
                                      <p:cBhvr>
                                        <p:cTn id="64" dur="500"/>
                                        <p:tgtEl>
                                          <p:spTgt spid="76810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768103"/>
                                        </p:tgtEl>
                                        <p:attrNameLst>
                                          <p:attrName>style.visibility</p:attrName>
                                        </p:attrNameLst>
                                      </p:cBhvr>
                                      <p:to>
                                        <p:strVal val="visible"/>
                                      </p:to>
                                    </p:set>
                                    <p:animEffect transition="in" filter="wipe(left)">
                                      <p:cBhvr>
                                        <p:cTn id="69" dur="500"/>
                                        <p:tgtEl>
                                          <p:spTgt spid="76810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768104"/>
                                        </p:tgtEl>
                                        <p:attrNameLst>
                                          <p:attrName>style.visibility</p:attrName>
                                        </p:attrNameLst>
                                      </p:cBhvr>
                                      <p:to>
                                        <p:strVal val="visible"/>
                                      </p:to>
                                    </p:set>
                                    <p:animEffect transition="in" filter="wipe(left)">
                                      <p:cBhvr>
                                        <p:cTn id="74" dur="500"/>
                                        <p:tgtEl>
                                          <p:spTgt spid="76810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768105"/>
                                        </p:tgtEl>
                                        <p:attrNameLst>
                                          <p:attrName>style.visibility</p:attrName>
                                        </p:attrNameLst>
                                      </p:cBhvr>
                                      <p:to>
                                        <p:strVal val="visible"/>
                                      </p:to>
                                    </p:set>
                                    <p:animEffect transition="in" filter="wipe(left)">
                                      <p:cBhvr>
                                        <p:cTn id="79" dur="500"/>
                                        <p:tgtEl>
                                          <p:spTgt spid="768105"/>
                                        </p:tgtEl>
                                      </p:cBhvr>
                                    </p:animEffect>
                                  </p:childTnLst>
                                </p:cTn>
                              </p:par>
                            </p:childTnLst>
                          </p:cTn>
                        </p:par>
                        <p:par>
                          <p:cTn id="80" fill="hold">
                            <p:stCondLst>
                              <p:cond delay="1500"/>
                            </p:stCondLst>
                            <p:childTnLst>
                              <p:par>
                                <p:cTn id="81" presetID="9" presetClass="entr" presetSubtype="0" fill="hold" grpId="0" nodeType="afterEffect">
                                  <p:stCondLst>
                                    <p:cond delay="0"/>
                                  </p:stCondLst>
                                  <p:childTnLst>
                                    <p:set>
                                      <p:cBhvr>
                                        <p:cTn id="82" dur="1" fill="hold">
                                          <p:stCondLst>
                                            <p:cond delay="0"/>
                                          </p:stCondLst>
                                        </p:cTn>
                                        <p:tgtEl>
                                          <p:spTgt spid="768089"/>
                                        </p:tgtEl>
                                        <p:attrNameLst>
                                          <p:attrName>style.visibility</p:attrName>
                                        </p:attrNameLst>
                                      </p:cBhvr>
                                      <p:to>
                                        <p:strVal val="visible"/>
                                      </p:to>
                                    </p:set>
                                    <p:animEffect transition="in" filter="dissolve">
                                      <p:cBhvr>
                                        <p:cTn id="83" dur="500"/>
                                        <p:tgtEl>
                                          <p:spTgt spid="768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3" grpId="0" build="p"/>
      <p:bldP spid="768080" grpId="0" build="p"/>
      <p:bldP spid="768089" grpId="0" animBg="1"/>
      <p:bldP spid="768094" grpId="0" build="p"/>
      <p:bldP spid="47143" grpId="0" animBg="1"/>
      <p:bldP spid="47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1066800" y="1524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4400">
                <a:solidFill>
                  <a:schemeClr val="tx1"/>
                </a:solidFill>
              </a:rPr>
              <a:t>Electric Fields from Faraday</a:t>
            </a:r>
          </a:p>
        </p:txBody>
      </p:sp>
      <p:graphicFrame>
        <p:nvGraphicFramePr>
          <p:cNvPr id="50179" name="Object 88"/>
          <p:cNvGraphicFramePr>
            <a:graphicFrameLocks noChangeAspect="1"/>
          </p:cNvGraphicFramePr>
          <p:nvPr/>
        </p:nvGraphicFramePr>
        <p:xfrm>
          <a:off x="1295400" y="1905000"/>
          <a:ext cx="1746250" cy="866775"/>
        </p:xfrm>
        <a:graphic>
          <a:graphicData uri="http://schemas.openxmlformats.org/presentationml/2006/ole">
            <mc:AlternateContent xmlns:mc="http://schemas.openxmlformats.org/markup-compatibility/2006">
              <mc:Choice xmlns:v="urn:schemas-microsoft-com:vml" Requires="v">
                <p:oleObj spid="_x0000_s50695" name="Equation" r:id="rId3" imgW="710891" imgH="393529" progId="Equation.DSMT4">
                  <p:embed/>
                </p:oleObj>
              </mc:Choice>
              <mc:Fallback>
                <p:oleObj name="Equation" r:id="rId3" imgW="710891" imgH="393529" progId="Equation.DSMT4">
                  <p:embed/>
                  <p:pic>
                    <p:nvPicPr>
                      <p:cNvPr id="0" name="Object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05000"/>
                        <a:ext cx="174625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58885" name="Group 101"/>
          <p:cNvGrpSpPr>
            <a:grpSpLocks/>
          </p:cNvGrpSpPr>
          <p:nvPr/>
        </p:nvGrpSpPr>
        <p:grpSpPr bwMode="auto">
          <a:xfrm>
            <a:off x="7086600" y="2438400"/>
            <a:ext cx="1905000" cy="1143000"/>
            <a:chOff x="4464" y="1536"/>
            <a:chExt cx="1200" cy="720"/>
          </a:xfrm>
        </p:grpSpPr>
        <p:sp>
          <p:nvSpPr>
            <p:cNvPr id="50198" name="AutoShape 92"/>
            <p:cNvSpPr>
              <a:spLocks noChangeArrowheads="1"/>
            </p:cNvSpPr>
            <p:nvPr/>
          </p:nvSpPr>
          <p:spPr bwMode="auto">
            <a:xfrm>
              <a:off x="4464" y="1920"/>
              <a:ext cx="1200" cy="336"/>
            </a:xfrm>
            <a:prstGeom prst="cube">
              <a:avLst>
                <a:gd name="adj" fmla="val 25000"/>
              </a:avLst>
            </a:prstGeom>
            <a:gradFill rotWithShape="1">
              <a:gsLst>
                <a:gs pos="0">
                  <a:srgbClr val="004700"/>
                </a:gs>
                <a:gs pos="50000">
                  <a:srgbClr val="009900"/>
                </a:gs>
                <a:gs pos="100000">
                  <a:srgbClr val="0047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9" name="AutoShape 90"/>
            <p:cNvSpPr>
              <a:spLocks noChangeArrowheads="1"/>
            </p:cNvSpPr>
            <p:nvPr/>
          </p:nvSpPr>
          <p:spPr bwMode="auto">
            <a:xfrm>
              <a:off x="4512" y="1536"/>
              <a:ext cx="336" cy="480"/>
            </a:xfrm>
            <a:prstGeom prst="can">
              <a:avLst>
                <a:gd name="adj" fmla="val 32440"/>
              </a:avLst>
            </a:prstGeom>
            <a:gradFill rotWithShape="1">
              <a:gsLst>
                <a:gs pos="0">
                  <a:srgbClr val="004700"/>
                </a:gs>
                <a:gs pos="50000">
                  <a:srgbClr val="009900"/>
                </a:gs>
                <a:gs pos="100000">
                  <a:srgbClr val="0047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8883" name="Group 99"/>
          <p:cNvGrpSpPr>
            <a:grpSpLocks/>
          </p:cNvGrpSpPr>
          <p:nvPr/>
        </p:nvGrpSpPr>
        <p:grpSpPr bwMode="auto">
          <a:xfrm>
            <a:off x="4343400" y="2133600"/>
            <a:ext cx="2238375" cy="533400"/>
            <a:chOff x="672" y="1248"/>
            <a:chExt cx="1410" cy="336"/>
          </a:xfrm>
        </p:grpSpPr>
        <p:sp>
          <p:nvSpPr>
            <p:cNvPr id="50195" name="Arc 94"/>
            <p:cNvSpPr>
              <a:spLocks/>
            </p:cNvSpPr>
            <p:nvPr/>
          </p:nvSpPr>
          <p:spPr bwMode="auto">
            <a:xfrm>
              <a:off x="1410" y="1248"/>
              <a:ext cx="672" cy="336"/>
            </a:xfrm>
            <a:custGeom>
              <a:avLst/>
              <a:gdLst>
                <a:gd name="T0" fmla="*/ 0 w 41445"/>
                <a:gd name="T1" fmla="*/ 0 h 43200"/>
                <a:gd name="T2" fmla="*/ 0 w 41445"/>
                <a:gd name="T3" fmla="*/ 0 h 43200"/>
                <a:gd name="T4" fmla="*/ 0 w 41445"/>
                <a:gd name="T5" fmla="*/ 0 h 43200"/>
                <a:gd name="T6" fmla="*/ 0 60000 65536"/>
                <a:gd name="T7" fmla="*/ 0 60000 65536"/>
                <a:gd name="T8" fmla="*/ 0 60000 65536"/>
              </a:gdLst>
              <a:ahLst/>
              <a:cxnLst>
                <a:cxn ang="T6">
                  <a:pos x="T0" y="T1"/>
                </a:cxn>
                <a:cxn ang="T7">
                  <a:pos x="T2" y="T3"/>
                </a:cxn>
                <a:cxn ang="T8">
                  <a:pos x="T4" y="T5"/>
                </a:cxn>
              </a:cxnLst>
              <a:rect l="0" t="0" r="r" b="b"/>
              <a:pathLst>
                <a:path w="41445" h="43200" fill="none" extrusionOk="0">
                  <a:moveTo>
                    <a:pt x="825" y="11362"/>
                  </a:moveTo>
                  <a:cubicBezTo>
                    <a:pt x="4592" y="4364"/>
                    <a:pt x="11897" y="-1"/>
                    <a:pt x="19845" y="0"/>
                  </a:cubicBezTo>
                  <a:cubicBezTo>
                    <a:pt x="31774" y="0"/>
                    <a:pt x="41445" y="9670"/>
                    <a:pt x="41445" y="21600"/>
                  </a:cubicBezTo>
                  <a:cubicBezTo>
                    <a:pt x="41445" y="33529"/>
                    <a:pt x="31774" y="43200"/>
                    <a:pt x="19845" y="43200"/>
                  </a:cubicBezTo>
                  <a:cubicBezTo>
                    <a:pt x="11212" y="43200"/>
                    <a:pt x="3408" y="38060"/>
                    <a:pt x="0" y="30128"/>
                  </a:cubicBezTo>
                </a:path>
                <a:path w="41445" h="43200" stroke="0" extrusionOk="0">
                  <a:moveTo>
                    <a:pt x="825" y="11362"/>
                  </a:moveTo>
                  <a:cubicBezTo>
                    <a:pt x="4592" y="4364"/>
                    <a:pt x="11897" y="-1"/>
                    <a:pt x="19845" y="0"/>
                  </a:cubicBezTo>
                  <a:cubicBezTo>
                    <a:pt x="31774" y="0"/>
                    <a:pt x="41445" y="9670"/>
                    <a:pt x="41445" y="21600"/>
                  </a:cubicBezTo>
                  <a:cubicBezTo>
                    <a:pt x="41445" y="33529"/>
                    <a:pt x="31774" y="43200"/>
                    <a:pt x="19845" y="43200"/>
                  </a:cubicBezTo>
                  <a:cubicBezTo>
                    <a:pt x="11212" y="43200"/>
                    <a:pt x="3408" y="38060"/>
                    <a:pt x="0" y="30128"/>
                  </a:cubicBezTo>
                  <a:lnTo>
                    <a:pt x="19845" y="21600"/>
                  </a:lnTo>
                  <a:lnTo>
                    <a:pt x="825" y="11362"/>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6" name="Line 95"/>
            <p:cNvSpPr>
              <a:spLocks noChangeShapeType="1"/>
            </p:cNvSpPr>
            <p:nvPr/>
          </p:nvSpPr>
          <p:spPr bwMode="auto">
            <a:xfrm flipH="1">
              <a:off x="672" y="1488"/>
              <a:ext cx="768"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7" name="Line 96"/>
            <p:cNvSpPr>
              <a:spLocks noChangeShapeType="1"/>
            </p:cNvSpPr>
            <p:nvPr/>
          </p:nvSpPr>
          <p:spPr bwMode="auto">
            <a:xfrm flipH="1">
              <a:off x="672" y="1344"/>
              <a:ext cx="768" cy="0"/>
            </a:xfrm>
            <a:prstGeom prst="line">
              <a:avLst/>
            </a:prstGeom>
            <a:noFill/>
            <a:ln w="2857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8886" name="Group 102"/>
          <p:cNvGrpSpPr>
            <a:grpSpLocks/>
          </p:cNvGrpSpPr>
          <p:nvPr/>
        </p:nvGrpSpPr>
        <p:grpSpPr bwMode="auto">
          <a:xfrm>
            <a:off x="7162800" y="1219200"/>
            <a:ext cx="1828800" cy="1981200"/>
            <a:chOff x="4512" y="768"/>
            <a:chExt cx="1152" cy="1248"/>
          </a:xfrm>
        </p:grpSpPr>
        <p:sp>
          <p:nvSpPr>
            <p:cNvPr id="50191" name="AutoShape 93"/>
            <p:cNvSpPr>
              <a:spLocks noChangeArrowheads="1"/>
            </p:cNvSpPr>
            <p:nvPr/>
          </p:nvSpPr>
          <p:spPr bwMode="auto">
            <a:xfrm rot="5400000" flipH="1">
              <a:off x="4992" y="1344"/>
              <a:ext cx="1008" cy="336"/>
            </a:xfrm>
            <a:prstGeom prst="cube">
              <a:avLst>
                <a:gd name="adj" fmla="val 25000"/>
              </a:avLst>
            </a:prstGeom>
            <a:gradFill rotWithShape="1">
              <a:gsLst>
                <a:gs pos="0">
                  <a:srgbClr val="004700"/>
                </a:gs>
                <a:gs pos="50000">
                  <a:srgbClr val="009900"/>
                </a:gs>
                <a:gs pos="100000">
                  <a:srgbClr val="0047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2" name="AutoShape 89"/>
            <p:cNvSpPr>
              <a:spLocks noChangeArrowheads="1"/>
            </p:cNvSpPr>
            <p:nvPr/>
          </p:nvSpPr>
          <p:spPr bwMode="auto">
            <a:xfrm>
              <a:off x="4512" y="960"/>
              <a:ext cx="336" cy="480"/>
            </a:xfrm>
            <a:prstGeom prst="can">
              <a:avLst>
                <a:gd name="adj" fmla="val 32440"/>
              </a:avLst>
            </a:prstGeom>
            <a:gradFill rotWithShape="1">
              <a:gsLst>
                <a:gs pos="0">
                  <a:srgbClr val="004700"/>
                </a:gs>
                <a:gs pos="50000">
                  <a:srgbClr val="009900"/>
                </a:gs>
                <a:gs pos="100000">
                  <a:srgbClr val="0047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3" name="AutoShape 91"/>
            <p:cNvSpPr>
              <a:spLocks noChangeArrowheads="1"/>
            </p:cNvSpPr>
            <p:nvPr/>
          </p:nvSpPr>
          <p:spPr bwMode="auto">
            <a:xfrm>
              <a:off x="4512" y="768"/>
              <a:ext cx="1152" cy="336"/>
            </a:xfrm>
            <a:prstGeom prst="cube">
              <a:avLst>
                <a:gd name="adj" fmla="val 25000"/>
              </a:avLst>
            </a:prstGeom>
            <a:gradFill rotWithShape="1">
              <a:gsLst>
                <a:gs pos="0">
                  <a:srgbClr val="004700"/>
                </a:gs>
                <a:gs pos="50000">
                  <a:srgbClr val="009900"/>
                </a:gs>
                <a:gs pos="100000">
                  <a:srgbClr val="0047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4" name="Text Box 97"/>
            <p:cNvSpPr txBox="1">
              <a:spLocks noChangeArrowheads="1"/>
            </p:cNvSpPr>
            <p:nvPr/>
          </p:nvSpPr>
          <p:spPr bwMode="auto">
            <a:xfrm>
              <a:off x="4800" y="1104"/>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r>
                <a:rPr lang="en-US" sz="2400" b="1">
                  <a:solidFill>
                    <a:srgbClr val="FF0000"/>
                  </a:solidFill>
                </a:rPr>
                <a:t>Magnet</a:t>
              </a:r>
            </a:p>
          </p:txBody>
        </p:sp>
      </p:grpSp>
      <p:sp>
        <p:nvSpPr>
          <p:cNvPr id="758884" name="Text Box 100"/>
          <p:cNvSpPr txBox="1">
            <a:spLocks noChangeArrowheads="1"/>
          </p:cNvSpPr>
          <p:nvPr/>
        </p:nvSpPr>
        <p:spPr bwMode="auto">
          <a:xfrm>
            <a:off x="0" y="838200"/>
            <a:ext cx="708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dirty="0">
                <a:solidFill>
                  <a:schemeClr val="accent2"/>
                </a:solidFill>
              </a:rPr>
              <a:t>We can generate electromotive force – EMF – by moving the loop in and out of magnetic field</a:t>
            </a:r>
          </a:p>
          <a:p>
            <a:pPr eaLnBrk="1" hangingPunct="1">
              <a:buFontTx/>
              <a:buChar char="•"/>
            </a:pPr>
            <a:r>
              <a:rPr lang="en-US" sz="2400" dirty="0">
                <a:solidFill>
                  <a:schemeClr val="accent2"/>
                </a:solidFill>
              </a:rPr>
              <a:t>Can we generate it by moving the magnet?</a:t>
            </a:r>
          </a:p>
        </p:txBody>
      </p:sp>
      <p:sp>
        <p:nvSpPr>
          <p:cNvPr id="758887" name="Text Box 103"/>
          <p:cNvSpPr txBox="1">
            <a:spLocks noChangeArrowheads="1"/>
          </p:cNvSpPr>
          <p:nvPr/>
        </p:nvSpPr>
        <p:spPr bwMode="auto">
          <a:xfrm>
            <a:off x="304800" y="2743200"/>
            <a:ext cx="5562600" cy="822325"/>
          </a:xfrm>
          <a:prstGeom prst="rect">
            <a:avLst/>
          </a:prstGeom>
          <a:solidFill>
            <a:srgbClr val="009900"/>
          </a:solidFill>
          <a:ln>
            <a:noFill/>
          </a:ln>
          <a:effectLst/>
          <a:extLst>
            <a:ext uri="{91240B29-F687-4F45-9708-019B960494DF}">
              <a14:hiddenLine xmlns:a14="http://schemas.microsoft.com/office/drawing/2010/main" w="28575" cap="rnd">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marL="742950" indent="-285750">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algn="ctr"/>
            <a:r>
              <a:rPr lang="en-US" sz="2400" b="1">
                <a:sym typeface="Symbol" pitchFamily="18" charset="2"/>
              </a:rPr>
              <a:t>Faraday’s Law works whether the wire is moving or the B-field is changing*</a:t>
            </a:r>
          </a:p>
        </p:txBody>
      </p:sp>
      <p:sp>
        <p:nvSpPr>
          <p:cNvPr id="758889" name="Text Box 105"/>
          <p:cNvSpPr txBox="1">
            <a:spLocks noChangeArrowheads="1"/>
          </p:cNvSpPr>
          <p:nvPr/>
        </p:nvSpPr>
        <p:spPr bwMode="auto">
          <a:xfrm>
            <a:off x="0" y="3581400"/>
            <a:ext cx="891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a:solidFill>
                  <a:schemeClr val="bg1"/>
                </a:solidFill>
                <a:latin typeface="Times New Roman" pitchFamily="18" charset="0"/>
              </a:defRPr>
            </a:lvl1pPr>
            <a:lvl2pPr>
              <a:defRPr sz="4800">
                <a:solidFill>
                  <a:schemeClr val="bg1"/>
                </a:solidFill>
                <a:latin typeface="Times New Roman" pitchFamily="18" charset="0"/>
              </a:defRPr>
            </a:lvl2pPr>
            <a:lvl3pPr marL="1143000" indent="-228600">
              <a:defRPr sz="4800">
                <a:solidFill>
                  <a:schemeClr val="bg1"/>
                </a:solidFill>
                <a:latin typeface="Times New Roman" pitchFamily="18" charset="0"/>
              </a:defRPr>
            </a:lvl3pPr>
            <a:lvl4pPr marL="1600200" indent="-228600">
              <a:defRPr sz="4800">
                <a:solidFill>
                  <a:schemeClr val="bg1"/>
                </a:solidFill>
                <a:latin typeface="Times New Roman" pitchFamily="18" charset="0"/>
              </a:defRPr>
            </a:lvl4pPr>
            <a:lvl5pPr marL="2057400" indent="-228600">
              <a:defRPr sz="4800">
                <a:solidFill>
                  <a:schemeClr val="bg1"/>
                </a:solidFill>
                <a:latin typeface="Times New Roman" pitchFamily="18" charset="0"/>
              </a:defRPr>
            </a:lvl5pPr>
            <a:lvl6pPr marL="2514600" indent="-228600" eaLnBrk="0" fontAlgn="base" hangingPunct="0">
              <a:spcBef>
                <a:spcPct val="0"/>
              </a:spcBef>
              <a:spcAft>
                <a:spcPct val="0"/>
              </a:spcAft>
              <a:defRPr sz="4800">
                <a:solidFill>
                  <a:schemeClr val="bg1"/>
                </a:solidFill>
                <a:latin typeface="Times New Roman" pitchFamily="18" charset="0"/>
              </a:defRPr>
            </a:lvl6pPr>
            <a:lvl7pPr marL="2971800" indent="-228600" eaLnBrk="0" fontAlgn="base" hangingPunct="0">
              <a:spcBef>
                <a:spcPct val="0"/>
              </a:spcBef>
              <a:spcAft>
                <a:spcPct val="0"/>
              </a:spcAft>
              <a:defRPr sz="4800">
                <a:solidFill>
                  <a:schemeClr val="bg1"/>
                </a:solidFill>
                <a:latin typeface="Times New Roman" pitchFamily="18" charset="0"/>
              </a:defRPr>
            </a:lvl7pPr>
            <a:lvl8pPr marL="3429000" indent="-228600" eaLnBrk="0" fontAlgn="base" hangingPunct="0">
              <a:spcBef>
                <a:spcPct val="0"/>
              </a:spcBef>
              <a:spcAft>
                <a:spcPct val="0"/>
              </a:spcAft>
              <a:defRPr sz="4800">
                <a:solidFill>
                  <a:schemeClr val="bg1"/>
                </a:solidFill>
                <a:latin typeface="Times New Roman" pitchFamily="18" charset="0"/>
              </a:defRPr>
            </a:lvl8pPr>
            <a:lvl9pPr marL="3886200" indent="-228600" eaLnBrk="0" fontAlgn="base" hangingPunct="0">
              <a:spcBef>
                <a:spcPct val="0"/>
              </a:spcBef>
              <a:spcAft>
                <a:spcPct val="0"/>
              </a:spcAft>
              <a:defRPr sz="4800">
                <a:solidFill>
                  <a:schemeClr val="bg1"/>
                </a:solidFill>
                <a:latin typeface="Times New Roman" pitchFamily="18" charset="0"/>
              </a:defRPr>
            </a:lvl9pPr>
          </a:lstStyle>
          <a:p>
            <a:pPr eaLnBrk="1" hangingPunct="1">
              <a:buFontTx/>
              <a:buChar char="•"/>
            </a:pPr>
            <a:r>
              <a:rPr lang="en-US" sz="2400">
                <a:solidFill>
                  <a:srgbClr val="009900"/>
                </a:solidFill>
              </a:rPr>
              <a:t>How can there be an EMF in the wire in this case?</a:t>
            </a:r>
          </a:p>
          <a:p>
            <a:pPr lvl="1" eaLnBrk="1" hangingPunct="1">
              <a:buFontTx/>
              <a:buChar char="•"/>
            </a:pPr>
            <a:r>
              <a:rPr lang="en-US" sz="2400">
                <a:solidFill>
                  <a:srgbClr val="009900"/>
                </a:solidFill>
              </a:rPr>
              <a:t>Charges aren’t moving, so it can’t be magnetic fields</a:t>
            </a:r>
          </a:p>
          <a:p>
            <a:pPr lvl="1" eaLnBrk="1" hangingPunct="1">
              <a:buFontTx/>
              <a:buChar char="•"/>
            </a:pPr>
            <a:r>
              <a:rPr lang="en-US" sz="2400">
                <a:solidFill>
                  <a:srgbClr val="009900"/>
                </a:solidFill>
              </a:rPr>
              <a:t>Electric fields must be produced by the changing B-field!</a:t>
            </a:r>
          </a:p>
          <a:p>
            <a:pPr eaLnBrk="1" hangingPunct="1">
              <a:buFontTx/>
              <a:buChar char="•"/>
            </a:pPr>
            <a:r>
              <a:rPr lang="en-US" sz="2400">
                <a:solidFill>
                  <a:srgbClr val="009900"/>
                </a:solidFill>
              </a:rPr>
              <a:t>The EMF is caused by an electric field that points around the loop</a:t>
            </a:r>
          </a:p>
        </p:txBody>
      </p:sp>
      <p:graphicFrame>
        <p:nvGraphicFramePr>
          <p:cNvPr id="758890" name="Object 106"/>
          <p:cNvGraphicFramePr>
            <a:graphicFrameLocks noChangeAspect="1"/>
          </p:cNvGraphicFramePr>
          <p:nvPr/>
        </p:nvGraphicFramePr>
        <p:xfrm>
          <a:off x="2319338" y="5100638"/>
          <a:ext cx="1871662" cy="614362"/>
        </p:xfrm>
        <a:graphic>
          <a:graphicData uri="http://schemas.openxmlformats.org/presentationml/2006/ole">
            <mc:AlternateContent xmlns:mc="http://schemas.openxmlformats.org/markup-compatibility/2006">
              <mc:Choice xmlns:v="urn:schemas-microsoft-com:vml" Requires="v">
                <p:oleObj spid="_x0000_s50696" name="Equation" r:id="rId5" imgW="761669" imgH="279279" progId="Equation.DSMT4">
                  <p:embed/>
                </p:oleObj>
              </mc:Choice>
              <mc:Fallback>
                <p:oleObj name="Equation" r:id="rId5" imgW="761669" imgH="279279" progId="Equation.DSMT4">
                  <p:embed/>
                  <p:pic>
                    <p:nvPicPr>
                      <p:cNvPr id="0" name="Object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9338" y="5100638"/>
                        <a:ext cx="1871662"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891" name="Object 107"/>
          <p:cNvGraphicFramePr>
            <a:graphicFrameLocks noChangeAspect="1"/>
          </p:cNvGraphicFramePr>
          <p:nvPr/>
        </p:nvGraphicFramePr>
        <p:xfrm>
          <a:off x="1600200" y="5791200"/>
          <a:ext cx="2838450" cy="865188"/>
        </p:xfrm>
        <a:graphic>
          <a:graphicData uri="http://schemas.openxmlformats.org/presentationml/2006/ole">
            <mc:AlternateContent xmlns:mc="http://schemas.openxmlformats.org/markup-compatibility/2006">
              <mc:Choice xmlns:v="urn:schemas-microsoft-com:vml" Requires="v">
                <p:oleObj spid="_x0000_s50697" name="Equation" r:id="rId7" imgW="1155700" imgH="393700" progId="Equation.DSMT4">
                  <p:embed/>
                </p:oleObj>
              </mc:Choice>
              <mc:Fallback>
                <p:oleObj name="Equation" r:id="rId7" imgW="1155700" imgH="393700" progId="Equation.DSMT4">
                  <p:embed/>
                  <p:pic>
                    <p:nvPicPr>
                      <p:cNvPr id="0" name="Object 1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5791200"/>
                        <a:ext cx="2838450" cy="865188"/>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892" name="Object 108"/>
          <p:cNvGraphicFramePr>
            <a:graphicFrameLocks noChangeAspect="1"/>
          </p:cNvGraphicFramePr>
          <p:nvPr/>
        </p:nvGraphicFramePr>
        <p:xfrm>
          <a:off x="990600" y="5176838"/>
          <a:ext cx="1403350" cy="474662"/>
        </p:xfrm>
        <a:graphic>
          <a:graphicData uri="http://schemas.openxmlformats.org/presentationml/2006/ole">
            <mc:AlternateContent xmlns:mc="http://schemas.openxmlformats.org/markup-compatibility/2006">
              <mc:Choice xmlns:v="urn:schemas-microsoft-com:vml" Requires="v">
                <p:oleObj spid="_x0000_s50698" name="Equation" r:id="rId9" imgW="571252" imgH="215806" progId="Equation.DSMT4">
                  <p:embed/>
                </p:oleObj>
              </mc:Choice>
              <mc:Fallback>
                <p:oleObj name="Equation" r:id="rId9" imgW="571252" imgH="215806" progId="Equation.DSMT4">
                  <p:embed/>
                  <p:pic>
                    <p:nvPicPr>
                      <p:cNvPr id="0" name="Object 1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5176838"/>
                        <a:ext cx="1403350"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8893" name="Object 109"/>
          <p:cNvGraphicFramePr>
            <a:graphicFrameLocks noChangeAspect="1"/>
          </p:cNvGraphicFramePr>
          <p:nvPr/>
        </p:nvGraphicFramePr>
        <p:xfrm>
          <a:off x="4470400" y="5100638"/>
          <a:ext cx="1465263" cy="614362"/>
        </p:xfrm>
        <a:graphic>
          <a:graphicData uri="http://schemas.openxmlformats.org/presentationml/2006/ole">
            <mc:AlternateContent xmlns:mc="http://schemas.openxmlformats.org/markup-compatibility/2006">
              <mc:Choice xmlns:v="urn:schemas-microsoft-com:vml" Requires="v">
                <p:oleObj spid="_x0000_s50699" name="Equation" r:id="rId11" imgW="596900" imgH="279400" progId="Equation.DSMT4">
                  <p:embed/>
                </p:oleObj>
              </mc:Choice>
              <mc:Fallback>
                <p:oleObj name="Equation" r:id="rId11" imgW="596900" imgH="279400" progId="Equation.DSMT4">
                  <p:embed/>
                  <p:pic>
                    <p:nvPicPr>
                      <p:cNvPr id="0" name="Object 1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0400" y="5100638"/>
                        <a:ext cx="1465263"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8884">
                                            <p:txEl>
                                              <p:pRg st="0" end="0"/>
                                            </p:txEl>
                                          </p:spTgt>
                                        </p:tgtEl>
                                        <p:attrNameLst>
                                          <p:attrName>style.visibility</p:attrName>
                                        </p:attrNameLst>
                                      </p:cBhvr>
                                      <p:to>
                                        <p:strVal val="visible"/>
                                      </p:to>
                                    </p:set>
                                    <p:anim calcmode="lin" valueType="num">
                                      <p:cBhvr additive="base">
                                        <p:cTn id="7" dur="500" fill="hold"/>
                                        <p:tgtEl>
                                          <p:spTgt spid="7588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888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63" presetClass="path" presetSubtype="0" accel="50000" decel="50000" fill="hold" nodeType="afterEffect">
                                  <p:stCondLst>
                                    <p:cond delay="0"/>
                                  </p:stCondLst>
                                  <p:childTnLst>
                                    <p:animMotion origin="layout" path="M 0.0026 -0.0037 L 0.19427 -0.0037 " pathEditMode="relative" rAng="0" ptsTypes="AA">
                                      <p:cBhvr>
                                        <p:cTn id="11" dur="2000" fill="hold"/>
                                        <p:tgtEl>
                                          <p:spTgt spid="758883"/>
                                        </p:tgtEl>
                                        <p:attrNameLst>
                                          <p:attrName>ppt_x</p:attrName>
                                          <p:attrName>ppt_y</p:attrName>
                                        </p:attrNameLst>
                                      </p:cBhvr>
                                      <p:rCtr x="9583" y="0"/>
                                    </p:animMotion>
                                  </p:childTnLst>
                                </p:cTn>
                              </p:par>
                            </p:childTnLst>
                          </p:cTn>
                        </p:par>
                        <p:par>
                          <p:cTn id="12" fill="hold" nodeType="afterGroup">
                            <p:stCondLst>
                              <p:cond delay="2500"/>
                            </p:stCondLst>
                            <p:childTnLst>
                              <p:par>
                                <p:cTn id="13" presetID="35" presetClass="path" presetSubtype="0" accel="50000" decel="50000" fill="hold" nodeType="afterEffect">
                                  <p:stCondLst>
                                    <p:cond delay="0"/>
                                  </p:stCondLst>
                                  <p:childTnLst>
                                    <p:animMotion origin="layout" path="M 0.19427 -0.0037 L 0.0026 -0.00556 " pathEditMode="relative" rAng="0" ptsTypes="AA">
                                      <p:cBhvr>
                                        <p:cTn id="14" dur="2000" fill="hold"/>
                                        <p:tgtEl>
                                          <p:spTgt spid="758883"/>
                                        </p:tgtEl>
                                        <p:attrNameLst>
                                          <p:attrName>ppt_x</p:attrName>
                                          <p:attrName>ppt_y</p:attrName>
                                        </p:attrNameLst>
                                      </p:cBhvr>
                                      <p:rCtr x="-9583" y="-9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8884">
                                            <p:txEl>
                                              <p:pRg st="1" end="1"/>
                                            </p:txEl>
                                          </p:spTgt>
                                        </p:tgtEl>
                                        <p:attrNameLst>
                                          <p:attrName>style.visibility</p:attrName>
                                        </p:attrNameLst>
                                      </p:cBhvr>
                                      <p:to>
                                        <p:strVal val="visible"/>
                                      </p:to>
                                    </p:set>
                                    <p:anim calcmode="lin" valueType="num">
                                      <p:cBhvr additive="base">
                                        <p:cTn id="19" dur="500" fill="hold"/>
                                        <p:tgtEl>
                                          <p:spTgt spid="75888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8884">
                                            <p:txEl>
                                              <p:pRg st="1" end="1"/>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35" presetClass="path" presetSubtype="0" accel="50000" decel="50000" fill="hold" nodeType="afterEffect">
                                  <p:stCondLst>
                                    <p:cond delay="0"/>
                                  </p:stCondLst>
                                  <p:childTnLst>
                                    <p:animMotion origin="layout" path="M 0.00277 1.11111E-6 L -0.18473 1.11111E-6 " pathEditMode="relative" rAng="0" ptsTypes="AA">
                                      <p:cBhvr>
                                        <p:cTn id="23" dur="2000" fill="hold"/>
                                        <p:tgtEl>
                                          <p:spTgt spid="758885"/>
                                        </p:tgtEl>
                                        <p:attrNameLst>
                                          <p:attrName>ppt_x</p:attrName>
                                          <p:attrName>ppt_y</p:attrName>
                                        </p:attrNameLst>
                                      </p:cBhvr>
                                      <p:rCtr x="-9375" y="0"/>
                                    </p:animMotion>
                                  </p:childTnLst>
                                </p:cTn>
                              </p:par>
                              <p:par>
                                <p:cTn id="24" presetID="35" presetClass="path" presetSubtype="0" accel="50000" decel="50000" fill="hold" nodeType="withEffect">
                                  <p:stCondLst>
                                    <p:cond delay="0"/>
                                  </p:stCondLst>
                                  <p:childTnLst>
                                    <p:animMotion origin="layout" path="M 0.00139 -2.22222E-6 L -0.18194 -2.22222E-6 " pathEditMode="relative" rAng="0" ptsTypes="AA">
                                      <p:cBhvr>
                                        <p:cTn id="25" dur="2000" fill="hold"/>
                                        <p:tgtEl>
                                          <p:spTgt spid="758886"/>
                                        </p:tgtEl>
                                        <p:attrNameLst>
                                          <p:attrName>ppt_x</p:attrName>
                                          <p:attrName>ppt_y</p:attrName>
                                        </p:attrNameLst>
                                      </p:cBhvr>
                                      <p:rCtr x="-9167" y="0"/>
                                    </p:animMotion>
                                  </p:childTnLst>
                                </p:cTn>
                              </p:par>
                            </p:childTnLst>
                          </p:cTn>
                        </p:par>
                        <p:par>
                          <p:cTn id="26" fill="hold" nodeType="afterGroup">
                            <p:stCondLst>
                              <p:cond delay="2500"/>
                            </p:stCondLst>
                            <p:childTnLst>
                              <p:par>
                                <p:cTn id="27" presetID="63" presetClass="path" presetSubtype="0" accel="50000" decel="50000" fill="hold" nodeType="afterEffect">
                                  <p:stCondLst>
                                    <p:cond delay="0"/>
                                  </p:stCondLst>
                                  <p:childTnLst>
                                    <p:animMotion origin="layout" path="M -0.18473 1.11111E-6 L 0.00277 1.11111E-6 " pathEditMode="relative" rAng="0" ptsTypes="AA">
                                      <p:cBhvr>
                                        <p:cTn id="28" dur="2000" fill="hold"/>
                                        <p:tgtEl>
                                          <p:spTgt spid="758885"/>
                                        </p:tgtEl>
                                        <p:attrNameLst>
                                          <p:attrName>ppt_x</p:attrName>
                                          <p:attrName>ppt_y</p:attrName>
                                        </p:attrNameLst>
                                      </p:cBhvr>
                                      <p:rCtr x="9375" y="0"/>
                                    </p:animMotion>
                                  </p:childTnLst>
                                </p:cTn>
                              </p:par>
                              <p:par>
                                <p:cTn id="29" presetID="63" presetClass="path" presetSubtype="0" accel="50000" decel="50000" fill="hold" nodeType="withEffect">
                                  <p:stCondLst>
                                    <p:cond delay="0"/>
                                  </p:stCondLst>
                                  <p:childTnLst>
                                    <p:animMotion origin="layout" path="M -0.18194 -2.22222E-6 L 0.00139 -2.22222E-6 " pathEditMode="relative" rAng="0" ptsTypes="AA">
                                      <p:cBhvr>
                                        <p:cTn id="30" dur="2000" fill="hold"/>
                                        <p:tgtEl>
                                          <p:spTgt spid="758886"/>
                                        </p:tgtEl>
                                        <p:attrNameLst>
                                          <p:attrName>ppt_x</p:attrName>
                                          <p:attrName>ppt_y</p:attrName>
                                        </p:attrNameLst>
                                      </p:cBhvr>
                                      <p:rCtr x="9167" y="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58887"/>
                                        </p:tgtEl>
                                        <p:attrNameLst>
                                          <p:attrName>style.visibility</p:attrName>
                                        </p:attrNameLst>
                                      </p:cBhvr>
                                      <p:to>
                                        <p:strVal val="visible"/>
                                      </p:to>
                                    </p:set>
                                    <p:animEffect transition="in" filter="dissolve">
                                      <p:cBhvr>
                                        <p:cTn id="35" dur="500"/>
                                        <p:tgtEl>
                                          <p:spTgt spid="7588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58889">
                                            <p:txEl>
                                              <p:pRg st="0" end="0"/>
                                            </p:txEl>
                                          </p:spTgt>
                                        </p:tgtEl>
                                        <p:attrNameLst>
                                          <p:attrName>style.visibility</p:attrName>
                                        </p:attrNameLst>
                                      </p:cBhvr>
                                      <p:to>
                                        <p:strVal val="visible"/>
                                      </p:to>
                                    </p:set>
                                    <p:anim calcmode="lin" valueType="num">
                                      <p:cBhvr additive="base">
                                        <p:cTn id="40" dur="500" fill="hold"/>
                                        <p:tgtEl>
                                          <p:spTgt spid="758889">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758889">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758889">
                                            <p:txEl>
                                              <p:pRg st="1" end="1"/>
                                            </p:txEl>
                                          </p:spTgt>
                                        </p:tgtEl>
                                        <p:attrNameLst>
                                          <p:attrName>style.visibility</p:attrName>
                                        </p:attrNameLst>
                                      </p:cBhvr>
                                      <p:to>
                                        <p:strVal val="visible"/>
                                      </p:to>
                                    </p:set>
                                    <p:anim calcmode="lin" valueType="num">
                                      <p:cBhvr additive="base">
                                        <p:cTn id="44" dur="500" fill="hold"/>
                                        <p:tgtEl>
                                          <p:spTgt spid="758889">
                                            <p:txEl>
                                              <p:pRg st="1" end="1"/>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58889">
                                            <p:txEl>
                                              <p:pRg st="1" end="1"/>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758889">
                                            <p:txEl>
                                              <p:pRg st="2" end="2"/>
                                            </p:txEl>
                                          </p:spTgt>
                                        </p:tgtEl>
                                        <p:attrNameLst>
                                          <p:attrName>style.visibility</p:attrName>
                                        </p:attrNameLst>
                                      </p:cBhvr>
                                      <p:to>
                                        <p:strVal val="visible"/>
                                      </p:to>
                                    </p:set>
                                    <p:anim calcmode="lin" valueType="num">
                                      <p:cBhvr additive="base">
                                        <p:cTn id="48" dur="500" fill="hold"/>
                                        <p:tgtEl>
                                          <p:spTgt spid="758889">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7588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58889">
                                            <p:txEl>
                                              <p:pRg st="3" end="3"/>
                                            </p:txEl>
                                          </p:spTgt>
                                        </p:tgtEl>
                                        <p:attrNameLst>
                                          <p:attrName>style.visibility</p:attrName>
                                        </p:attrNameLst>
                                      </p:cBhvr>
                                      <p:to>
                                        <p:strVal val="visible"/>
                                      </p:to>
                                    </p:set>
                                    <p:anim calcmode="lin" valueType="num">
                                      <p:cBhvr additive="base">
                                        <p:cTn id="54" dur="500" fill="hold"/>
                                        <p:tgtEl>
                                          <p:spTgt spid="758889">
                                            <p:txEl>
                                              <p:pRg st="3" end="3"/>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7588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758892"/>
                                        </p:tgtEl>
                                        <p:attrNameLst>
                                          <p:attrName>style.visibility</p:attrName>
                                        </p:attrNameLst>
                                      </p:cBhvr>
                                      <p:to>
                                        <p:strVal val="visible"/>
                                      </p:to>
                                    </p:set>
                                    <p:animEffect transition="in" filter="wipe(left)">
                                      <p:cBhvr>
                                        <p:cTn id="60" dur="500"/>
                                        <p:tgtEl>
                                          <p:spTgt spid="75889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758890"/>
                                        </p:tgtEl>
                                        <p:attrNameLst>
                                          <p:attrName>style.visibility</p:attrName>
                                        </p:attrNameLst>
                                      </p:cBhvr>
                                      <p:to>
                                        <p:strVal val="visible"/>
                                      </p:to>
                                    </p:set>
                                    <p:animEffect transition="in" filter="wipe(left)">
                                      <p:cBhvr>
                                        <p:cTn id="65" dur="500"/>
                                        <p:tgtEl>
                                          <p:spTgt spid="75889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758893"/>
                                        </p:tgtEl>
                                        <p:attrNameLst>
                                          <p:attrName>style.visibility</p:attrName>
                                        </p:attrNameLst>
                                      </p:cBhvr>
                                      <p:to>
                                        <p:strVal val="visible"/>
                                      </p:to>
                                    </p:set>
                                    <p:animEffect transition="in" filter="wipe(left)">
                                      <p:cBhvr>
                                        <p:cTn id="70" dur="500"/>
                                        <p:tgtEl>
                                          <p:spTgt spid="75889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758891"/>
                                        </p:tgtEl>
                                        <p:attrNameLst>
                                          <p:attrName>style.visibility</p:attrName>
                                        </p:attrNameLst>
                                      </p:cBhvr>
                                      <p:to>
                                        <p:strVal val="visible"/>
                                      </p:to>
                                    </p:set>
                                    <p:animEffect transition="in" filter="wipe(left)">
                                      <p:cBhvr>
                                        <p:cTn id="75" dur="500"/>
                                        <p:tgtEl>
                                          <p:spTgt spid="758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84" grpId="0" build="p"/>
      <p:bldP spid="758887" grpId="0" animBg="1"/>
      <p:bldP spid="75888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72187" y="3429000"/>
            <a:ext cx="2590800" cy="1569660"/>
          </a:xfrm>
          <a:prstGeom prst="rect">
            <a:avLst/>
          </a:prstGeom>
          <a:noFill/>
        </p:spPr>
        <p:txBody>
          <a:bodyPr wrap="square" rtlCol="0">
            <a:spAutoFit/>
          </a:bodyPr>
          <a:lstStyle/>
          <a:p>
            <a:r>
              <a:rPr lang="en-US" dirty="0" smtClean="0">
                <a:solidFill>
                  <a:srgbClr val="FF0000"/>
                </a:solidFill>
              </a:rPr>
              <a:t>Solve on Board</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228600" y="318105"/>
            <a:ext cx="5566942" cy="4680555"/>
          </a:xfrm>
          <a:prstGeom prst="rect">
            <a:avLst/>
          </a:prstGeom>
        </p:spPr>
      </p:pic>
      <p:pic>
        <p:nvPicPr>
          <p:cNvPr id="5" name="Picture 4"/>
          <p:cNvPicPr>
            <a:picLocks noChangeAspect="1"/>
          </p:cNvPicPr>
          <p:nvPr/>
        </p:nvPicPr>
        <p:blipFill>
          <a:blip r:embed="rId3"/>
          <a:stretch>
            <a:fillRect/>
          </a:stretch>
        </p:blipFill>
        <p:spPr>
          <a:xfrm>
            <a:off x="5591175" y="457200"/>
            <a:ext cx="3552825" cy="2066925"/>
          </a:xfrm>
          <a:prstGeom prst="rect">
            <a:avLst/>
          </a:prstGeom>
        </p:spPr>
      </p:pic>
    </p:spTree>
    <p:extLst>
      <p:ext uri="{BB962C8B-B14F-4D97-AF65-F5344CB8AC3E}">
        <p14:creationId xmlns:p14="http://schemas.microsoft.com/office/powerpoint/2010/main" val="1327517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30019</TotalTime>
  <Words>1394</Words>
  <Application>Microsoft Office PowerPoint</Application>
  <PresentationFormat>On-screen Show (4:3)</PresentationFormat>
  <Paragraphs>176</Paragraphs>
  <Slides>21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Arial</vt:lpstr>
      <vt:lpstr>Arial Black</vt:lpstr>
      <vt:lpstr>Euclid Math One</vt:lpstr>
      <vt:lpstr>Symbol</vt:lpstr>
      <vt:lpstr>Times New Roman</vt:lpstr>
      <vt:lpstr>Blank Presentation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Eddy Currents, braking</vt:lpstr>
      <vt:lpstr>Eddy Currents</vt:lpstr>
      <vt:lpstr>PowerPoint Presentation</vt:lpstr>
      <vt:lpstr>PowerPoint Presentation</vt:lpstr>
      <vt:lpstr>PowerPoint Presentation</vt:lpstr>
      <vt:lpstr>PowerPoint Presentation</vt:lpstr>
    </vt:vector>
  </TitlesOfParts>
  <Company>Wake Forest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Wake Forest University</dc:creator>
  <cp:lastModifiedBy>Kim-Shapiro, Daniel</cp:lastModifiedBy>
  <cp:revision>656</cp:revision>
  <cp:lastPrinted>1998-03-31T16:12:30Z</cp:lastPrinted>
  <dcterms:created xsi:type="dcterms:W3CDTF">1997-09-10T20:18:06Z</dcterms:created>
  <dcterms:modified xsi:type="dcterms:W3CDTF">2021-04-02T11:20:01Z</dcterms:modified>
</cp:coreProperties>
</file>