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sldIdLst>
    <p:sldId id="758" r:id="rId2"/>
    <p:sldId id="856" r:id="rId3"/>
    <p:sldId id="759" r:id="rId4"/>
    <p:sldId id="850" r:id="rId5"/>
    <p:sldId id="857" r:id="rId6"/>
    <p:sldId id="760" r:id="rId7"/>
    <p:sldId id="761" r:id="rId8"/>
    <p:sldId id="762" r:id="rId9"/>
    <p:sldId id="763" r:id="rId10"/>
    <p:sldId id="766" r:id="rId11"/>
    <p:sldId id="771" r:id="rId12"/>
    <p:sldId id="851" r:id="rId13"/>
    <p:sldId id="852" r:id="rId14"/>
    <p:sldId id="764" r:id="rId15"/>
    <p:sldId id="765" r:id="rId16"/>
    <p:sldId id="858" r:id="rId17"/>
    <p:sldId id="868" r:id="rId18"/>
    <p:sldId id="854" r:id="rId19"/>
    <p:sldId id="870" r:id="rId20"/>
    <p:sldId id="768" r:id="rId21"/>
    <p:sldId id="769" r:id="rId22"/>
    <p:sldId id="859" r:id="rId23"/>
    <p:sldId id="861" r:id="rId24"/>
    <p:sldId id="773" r:id="rId25"/>
    <p:sldId id="855" r:id="rId26"/>
    <p:sldId id="770" r:id="rId27"/>
  </p:sldIdLst>
  <p:sldSz cx="9144000" cy="6858000" type="screen4x3"/>
  <p:notesSz cx="69469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8000"/>
    <a:srgbClr val="FF0000"/>
    <a:srgbClr val="6600FF"/>
    <a:srgbClr val="66FFCC"/>
    <a:srgbClr val="FFFF00"/>
    <a:srgbClr val="9900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82" autoAdjust="0"/>
  </p:normalViewPr>
  <p:slideViewPr>
    <p:cSldViewPr>
      <p:cViewPr varScale="1">
        <p:scale>
          <a:sx n="51" d="100"/>
          <a:sy n="51" d="100"/>
        </p:scale>
        <p:origin x="97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0068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08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e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6.wmf"/><Relationship Id="rId7" Type="http://schemas.openxmlformats.org/officeDocument/2006/relationships/image" Target="../media/image80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13" Type="http://schemas.openxmlformats.org/officeDocument/2006/relationships/image" Target="../media/image104.wmf"/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12" Type="http://schemas.openxmlformats.org/officeDocument/2006/relationships/image" Target="../media/image103.wmf"/><Relationship Id="rId2" Type="http://schemas.openxmlformats.org/officeDocument/2006/relationships/image" Target="../media/image93.wmf"/><Relationship Id="rId1" Type="http://schemas.openxmlformats.org/officeDocument/2006/relationships/image" Target="../media/image91.wmf"/><Relationship Id="rId6" Type="http://schemas.openxmlformats.org/officeDocument/2006/relationships/image" Target="../media/image97.wmf"/><Relationship Id="rId11" Type="http://schemas.openxmlformats.org/officeDocument/2006/relationships/image" Target="../media/image102.wmf"/><Relationship Id="rId5" Type="http://schemas.openxmlformats.org/officeDocument/2006/relationships/image" Target="../media/image96.wmf"/><Relationship Id="rId10" Type="http://schemas.openxmlformats.org/officeDocument/2006/relationships/image" Target="../media/image101.wmf"/><Relationship Id="rId4" Type="http://schemas.openxmlformats.org/officeDocument/2006/relationships/image" Target="../media/image95.wmf"/><Relationship Id="rId9" Type="http://schemas.openxmlformats.org/officeDocument/2006/relationships/image" Target="../media/image100.wmf"/><Relationship Id="rId14" Type="http://schemas.openxmlformats.org/officeDocument/2006/relationships/image" Target="../media/image105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3" Type="http://schemas.openxmlformats.org/officeDocument/2006/relationships/image" Target="../media/image91.wmf"/><Relationship Id="rId7" Type="http://schemas.openxmlformats.org/officeDocument/2006/relationships/image" Target="../media/image114.wmf"/><Relationship Id="rId2" Type="http://schemas.openxmlformats.org/officeDocument/2006/relationships/image" Target="../media/image97.wmf"/><Relationship Id="rId1" Type="http://schemas.openxmlformats.org/officeDocument/2006/relationships/image" Target="../media/image110.wmf"/><Relationship Id="rId6" Type="http://schemas.openxmlformats.org/officeDocument/2006/relationships/image" Target="../media/image113.wmf"/><Relationship Id="rId11" Type="http://schemas.openxmlformats.org/officeDocument/2006/relationships/image" Target="../media/image118.wmf"/><Relationship Id="rId5" Type="http://schemas.openxmlformats.org/officeDocument/2006/relationships/image" Target="../media/image112.wmf"/><Relationship Id="rId10" Type="http://schemas.openxmlformats.org/officeDocument/2006/relationships/image" Target="../media/image117.wmf"/><Relationship Id="rId4" Type="http://schemas.openxmlformats.org/officeDocument/2006/relationships/image" Target="../media/image111.wmf"/><Relationship Id="rId9" Type="http://schemas.openxmlformats.org/officeDocument/2006/relationships/image" Target="../media/image11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9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7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28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7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6.wmf"/><Relationship Id="rId5" Type="http://schemas.openxmlformats.org/officeDocument/2006/relationships/image" Target="../media/image22.wmf"/><Relationship Id="rId10" Type="http://schemas.openxmlformats.org/officeDocument/2006/relationships/image" Target="../media/image8.wmf"/><Relationship Id="rId4" Type="http://schemas.openxmlformats.org/officeDocument/2006/relationships/image" Target="../media/image21.wmf"/><Relationship Id="rId9" Type="http://schemas.openxmlformats.org/officeDocument/2006/relationships/image" Target="../media/image1.wmf"/><Relationship Id="rId1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57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12" Type="http://schemas.openxmlformats.org/officeDocument/2006/relationships/image" Target="../media/image56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5" Type="http://schemas.openxmlformats.org/officeDocument/2006/relationships/image" Target="../media/image5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Relationship Id="rId14" Type="http://schemas.openxmlformats.org/officeDocument/2006/relationships/image" Target="../media/image5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95875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04CB548-250C-47EA-91D9-F0C9F6026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9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L = </a:t>
            </a:r>
            <a:r>
              <a:rPr lang="en-US" dirty="0" err="1" smtClean="0"/>
              <a:t>Nphi</a:t>
            </a:r>
            <a:r>
              <a:rPr lang="en-US" dirty="0" smtClean="0"/>
              <a:t>/I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4CB548-250C-47EA-91D9-F0C9F6026E3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RL circuit</a:t>
            </a:r>
          </a:p>
          <a:p>
            <a:r>
              <a:rPr lang="en-US" dirty="0" smtClean="0"/>
              <a:t>RLC</a:t>
            </a:r>
            <a:r>
              <a:rPr lang="en-US" baseline="0" dirty="0" smtClean="0"/>
              <a:t> circuit</a:t>
            </a:r>
          </a:p>
          <a:p>
            <a:r>
              <a:rPr lang="en-US" baseline="0" dirty="0" smtClean="0"/>
              <a:t>Tesla coil</a:t>
            </a:r>
          </a:p>
          <a:p>
            <a:r>
              <a:rPr lang="en-US" baseline="0" dirty="0" smtClean="0"/>
              <a:t>Spark</a:t>
            </a:r>
          </a:p>
          <a:p>
            <a:r>
              <a:rPr lang="en-US" baseline="0" dirty="0" smtClean="0"/>
              <a:t>Two coils</a:t>
            </a:r>
          </a:p>
          <a:p>
            <a:r>
              <a:rPr lang="en-US" baseline="0" smtClean="0"/>
              <a:t>Transformer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4CB548-250C-47EA-91D9-F0C9F6026E3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70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4CB548-250C-47EA-91D9-F0C9F6026E3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83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 = N*Phi/I,</a:t>
            </a:r>
            <a:r>
              <a:rPr lang="en-US" baseline="0" dirty="0" smtClean="0"/>
              <a:t> ability to have flux for given amount of current.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4CB548-250C-47EA-91D9-F0C9F6026E3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93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 = N*Phi/I,</a:t>
            </a:r>
            <a:r>
              <a:rPr lang="en-US" baseline="0" dirty="0" smtClean="0"/>
              <a:t> ability to have flux for given amount of current.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4CB548-250C-47EA-91D9-F0C9F6026E3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52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Ch</a:t>
            </a:r>
            <a:r>
              <a:rPr lang="en-US" dirty="0" smtClean="0"/>
              <a:t> 28 for I, 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Add minus sign if </a:t>
            </a:r>
            <a:r>
              <a:rPr lang="en-US" sz="2400" i="1" dirty="0" smtClean="0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doesn’t enter from the same side as +</a:t>
            </a:r>
            <a:r>
              <a:rPr lang="en-US" sz="2400" i="1" dirty="0" smtClean="0">
                <a:solidFill>
                  <a:schemeClr val="accent2"/>
                </a:solidFill>
                <a:sym typeface="Symbol" pitchFamily="18" charset="2"/>
              </a:rPr>
              <a:t>Q</a:t>
            </a:r>
            <a:endParaRPr lang="en-US" sz="2400" dirty="0" smtClean="0">
              <a:solidFill>
                <a:schemeClr val="accent2"/>
              </a:solidFill>
              <a:sym typeface="Symbol" pitchFamily="18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4CB548-250C-47EA-91D9-F0C9F6026E3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06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B4A1D-8005-4526-B29E-12B9D8E64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2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A230F-B621-4674-87CE-EDB6066D1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9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D5088-FB67-424E-97CD-C5B65BAF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2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7CA0C-FA54-4F59-A9F4-C78AADFE5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B6DCC-C8AF-4E48-B3D5-B90E411BA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6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1500C-8AD7-4DBF-83A9-D4AA678B88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51393-A79C-452A-B566-69C7C7AE0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7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9E9E8-C2F5-457A-AD1A-D187B3469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F0E49-ECB8-4832-8627-2652C6393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F68EA-E5AF-4B8E-9A24-7C5C43614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4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337B1-CB63-4C86-929C-544FDC656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76C1BF-A3D5-4141-9382-FBFCCB2DD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52.wmf"/><Relationship Id="rId26" Type="http://schemas.openxmlformats.org/officeDocument/2006/relationships/image" Target="../media/image56.wmf"/><Relationship Id="rId3" Type="http://schemas.openxmlformats.org/officeDocument/2006/relationships/oleObject" Target="../embeddings/oleObject48.bin"/><Relationship Id="rId21" Type="http://schemas.openxmlformats.org/officeDocument/2006/relationships/oleObject" Target="../embeddings/oleObject57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55.bin"/><Relationship Id="rId25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29" Type="http://schemas.openxmlformats.org/officeDocument/2006/relationships/oleObject" Target="../embeddings/oleObject61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52.bin"/><Relationship Id="rId24" Type="http://schemas.openxmlformats.org/officeDocument/2006/relationships/image" Target="../media/image55.wmf"/><Relationship Id="rId32" Type="http://schemas.openxmlformats.org/officeDocument/2006/relationships/image" Target="../media/image59.wmf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23" Type="http://schemas.openxmlformats.org/officeDocument/2006/relationships/oleObject" Target="../embeddings/oleObject58.bin"/><Relationship Id="rId28" Type="http://schemas.openxmlformats.org/officeDocument/2006/relationships/image" Target="../media/image57.wmf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56.bin"/><Relationship Id="rId31" Type="http://schemas.openxmlformats.org/officeDocument/2006/relationships/oleObject" Target="../embeddings/oleObject62.bin"/><Relationship Id="rId4" Type="http://schemas.openxmlformats.org/officeDocument/2006/relationships/image" Target="../media/image36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Relationship Id="rId27" Type="http://schemas.openxmlformats.org/officeDocument/2006/relationships/oleObject" Target="../embeddings/oleObject60.bin"/><Relationship Id="rId30" Type="http://schemas.openxmlformats.org/officeDocument/2006/relationships/image" Target="../media/image5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3.bin"/><Relationship Id="rId5" Type="http://schemas.openxmlformats.org/officeDocument/2006/relationships/audio" Target="../media/audio2.wav"/><Relationship Id="rId4" Type="http://schemas.openxmlformats.org/officeDocument/2006/relationships/audio" Target="../media/audio1.wav"/><Relationship Id="rId9" Type="http://schemas.openxmlformats.org/officeDocument/2006/relationships/image" Target="../media/image6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6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63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image" Target="../media/image68.wmf"/><Relationship Id="rId18" Type="http://schemas.openxmlformats.org/officeDocument/2006/relationships/oleObject" Target="../embeddings/oleObject73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72.wmf"/><Relationship Id="rId7" Type="http://schemas.openxmlformats.org/officeDocument/2006/relationships/image" Target="../media/image65.wmf"/><Relationship Id="rId12" Type="http://schemas.openxmlformats.org/officeDocument/2006/relationships/oleObject" Target="../embeddings/oleObject70.bin"/><Relationship Id="rId17" Type="http://schemas.openxmlformats.org/officeDocument/2006/relationships/image" Target="../media/image7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2.bin"/><Relationship Id="rId20" Type="http://schemas.openxmlformats.org/officeDocument/2006/relationships/oleObject" Target="../embeddings/oleObject74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67.wmf"/><Relationship Id="rId5" Type="http://schemas.openxmlformats.org/officeDocument/2006/relationships/image" Target="../media/image64.wmf"/><Relationship Id="rId15" Type="http://schemas.openxmlformats.org/officeDocument/2006/relationships/image" Target="../media/image69.wmf"/><Relationship Id="rId23" Type="http://schemas.openxmlformats.org/officeDocument/2006/relationships/image" Target="../media/image73.wmf"/><Relationship Id="rId10" Type="http://schemas.openxmlformats.org/officeDocument/2006/relationships/oleObject" Target="../embeddings/oleObject69.bin"/><Relationship Id="rId19" Type="http://schemas.openxmlformats.org/officeDocument/2006/relationships/image" Target="../media/image71.wmf"/><Relationship Id="rId4" Type="http://schemas.openxmlformats.org/officeDocument/2006/relationships/oleObject" Target="../embeddings/oleObject66.bin"/><Relationship Id="rId9" Type="http://schemas.openxmlformats.org/officeDocument/2006/relationships/image" Target="../media/image66.wmf"/><Relationship Id="rId14" Type="http://schemas.openxmlformats.org/officeDocument/2006/relationships/oleObject" Target="../embeddings/oleObject71.bin"/><Relationship Id="rId22" Type="http://schemas.openxmlformats.org/officeDocument/2006/relationships/oleObject" Target="../embeddings/oleObject7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oleObject" Target="../embeddings/oleObject81.bin"/><Relationship Id="rId18" Type="http://schemas.openxmlformats.org/officeDocument/2006/relationships/image" Target="../media/image81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78.wmf"/><Relationship Id="rId17" Type="http://schemas.openxmlformats.org/officeDocument/2006/relationships/oleObject" Target="../embeddings/oleObject8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0.wmf"/><Relationship Id="rId20" Type="http://schemas.openxmlformats.org/officeDocument/2006/relationships/image" Target="../media/image82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7.bin"/><Relationship Id="rId15" Type="http://schemas.openxmlformats.org/officeDocument/2006/relationships/oleObject" Target="../embeddings/oleObject82.bin"/><Relationship Id="rId10" Type="http://schemas.openxmlformats.org/officeDocument/2006/relationships/image" Target="../media/image77.wmf"/><Relationship Id="rId19" Type="http://schemas.openxmlformats.org/officeDocument/2006/relationships/oleObject" Target="../embeddings/oleObject84.bin"/><Relationship Id="rId4" Type="http://schemas.openxmlformats.org/officeDocument/2006/relationships/image" Target="../media/image74.wmf"/><Relationship Id="rId9" Type="http://schemas.openxmlformats.org/officeDocument/2006/relationships/oleObject" Target="../embeddings/oleObject79.bin"/><Relationship Id="rId14" Type="http://schemas.openxmlformats.org/officeDocument/2006/relationships/image" Target="../media/image7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8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89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1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5" Type="http://schemas.openxmlformats.org/officeDocument/2006/relationships/oleObject" Target="../embeddings/oleObject90.bin"/><Relationship Id="rId10" Type="http://schemas.openxmlformats.org/officeDocument/2006/relationships/image" Target="../media/image88.wmf"/><Relationship Id="rId4" Type="http://schemas.openxmlformats.org/officeDocument/2006/relationships/image" Target="../media/image92.png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9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oleObject" Target="../embeddings/oleObject96.bin"/><Relationship Id="rId18" Type="http://schemas.openxmlformats.org/officeDocument/2006/relationships/image" Target="../media/image99.wmf"/><Relationship Id="rId26" Type="http://schemas.openxmlformats.org/officeDocument/2006/relationships/image" Target="../media/image103.wmf"/><Relationship Id="rId3" Type="http://schemas.openxmlformats.org/officeDocument/2006/relationships/oleObject" Target="../embeddings/oleObject91.bin"/><Relationship Id="rId21" Type="http://schemas.openxmlformats.org/officeDocument/2006/relationships/oleObject" Target="../embeddings/oleObject100.bin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96.wmf"/><Relationship Id="rId17" Type="http://schemas.openxmlformats.org/officeDocument/2006/relationships/oleObject" Target="../embeddings/oleObject98.bin"/><Relationship Id="rId25" Type="http://schemas.openxmlformats.org/officeDocument/2006/relationships/oleObject" Target="../embeddings/oleObject10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8.wmf"/><Relationship Id="rId20" Type="http://schemas.openxmlformats.org/officeDocument/2006/relationships/image" Target="../media/image100.wmf"/><Relationship Id="rId29" Type="http://schemas.openxmlformats.org/officeDocument/2006/relationships/image" Target="../media/image106.png"/><Relationship Id="rId1" Type="http://schemas.openxmlformats.org/officeDocument/2006/relationships/vmlDrawing" Target="../drawings/vmlDrawing15.vml"/><Relationship Id="rId6" Type="http://schemas.openxmlformats.org/officeDocument/2006/relationships/image" Target="../media/image93.wmf"/><Relationship Id="rId11" Type="http://schemas.openxmlformats.org/officeDocument/2006/relationships/oleObject" Target="../embeddings/oleObject95.bin"/><Relationship Id="rId24" Type="http://schemas.openxmlformats.org/officeDocument/2006/relationships/image" Target="../media/image102.wmf"/><Relationship Id="rId5" Type="http://schemas.openxmlformats.org/officeDocument/2006/relationships/oleObject" Target="../embeddings/oleObject92.bin"/><Relationship Id="rId15" Type="http://schemas.openxmlformats.org/officeDocument/2006/relationships/oleObject" Target="../embeddings/oleObject97.bin"/><Relationship Id="rId23" Type="http://schemas.openxmlformats.org/officeDocument/2006/relationships/oleObject" Target="../embeddings/oleObject101.bin"/><Relationship Id="rId28" Type="http://schemas.openxmlformats.org/officeDocument/2006/relationships/image" Target="../media/image104.wmf"/><Relationship Id="rId10" Type="http://schemas.openxmlformats.org/officeDocument/2006/relationships/image" Target="../media/image95.wmf"/><Relationship Id="rId19" Type="http://schemas.openxmlformats.org/officeDocument/2006/relationships/oleObject" Target="../embeddings/oleObject99.bin"/><Relationship Id="rId31" Type="http://schemas.openxmlformats.org/officeDocument/2006/relationships/image" Target="../media/image105.wmf"/><Relationship Id="rId4" Type="http://schemas.openxmlformats.org/officeDocument/2006/relationships/image" Target="../media/image91.wmf"/><Relationship Id="rId9" Type="http://schemas.openxmlformats.org/officeDocument/2006/relationships/oleObject" Target="../embeddings/oleObject94.bin"/><Relationship Id="rId14" Type="http://schemas.openxmlformats.org/officeDocument/2006/relationships/image" Target="../media/image97.wmf"/><Relationship Id="rId22" Type="http://schemas.openxmlformats.org/officeDocument/2006/relationships/image" Target="../media/image101.wmf"/><Relationship Id="rId27" Type="http://schemas.openxmlformats.org/officeDocument/2006/relationships/oleObject" Target="../embeddings/oleObject103.bin"/><Relationship Id="rId30" Type="http://schemas.openxmlformats.org/officeDocument/2006/relationships/oleObject" Target="../embeddings/oleObject10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image" Target="../media/image112.wmf"/><Relationship Id="rId18" Type="http://schemas.openxmlformats.org/officeDocument/2006/relationships/image" Target="../media/image114.wmf"/><Relationship Id="rId26" Type="http://schemas.openxmlformats.org/officeDocument/2006/relationships/image" Target="../media/image118.wmf"/><Relationship Id="rId3" Type="http://schemas.openxmlformats.org/officeDocument/2006/relationships/oleObject" Target="../embeddings/oleObject105.bin"/><Relationship Id="rId21" Type="http://schemas.openxmlformats.org/officeDocument/2006/relationships/oleObject" Target="../embeddings/oleObject114.bin"/><Relationship Id="rId7" Type="http://schemas.openxmlformats.org/officeDocument/2006/relationships/oleObject" Target="../embeddings/oleObject107.bin"/><Relationship Id="rId12" Type="http://schemas.openxmlformats.org/officeDocument/2006/relationships/oleObject" Target="../embeddings/oleObject109.bin"/><Relationship Id="rId17" Type="http://schemas.openxmlformats.org/officeDocument/2006/relationships/oleObject" Target="../embeddings/oleObject112.bin"/><Relationship Id="rId25" Type="http://schemas.openxmlformats.org/officeDocument/2006/relationships/oleObject" Target="../embeddings/oleObject1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3.wmf"/><Relationship Id="rId20" Type="http://schemas.openxmlformats.org/officeDocument/2006/relationships/image" Target="../media/image115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97.wmf"/><Relationship Id="rId11" Type="http://schemas.openxmlformats.org/officeDocument/2006/relationships/image" Target="../media/image111.wmf"/><Relationship Id="rId24" Type="http://schemas.openxmlformats.org/officeDocument/2006/relationships/image" Target="../media/image117.wmf"/><Relationship Id="rId5" Type="http://schemas.openxmlformats.org/officeDocument/2006/relationships/oleObject" Target="../embeddings/oleObject106.bin"/><Relationship Id="rId15" Type="http://schemas.openxmlformats.org/officeDocument/2006/relationships/oleObject" Target="../embeddings/oleObject111.bin"/><Relationship Id="rId23" Type="http://schemas.openxmlformats.org/officeDocument/2006/relationships/oleObject" Target="../embeddings/oleObject115.bin"/><Relationship Id="rId10" Type="http://schemas.openxmlformats.org/officeDocument/2006/relationships/oleObject" Target="../embeddings/oleObject108.bin"/><Relationship Id="rId19" Type="http://schemas.openxmlformats.org/officeDocument/2006/relationships/oleObject" Target="../embeddings/oleObject113.bin"/><Relationship Id="rId4" Type="http://schemas.openxmlformats.org/officeDocument/2006/relationships/image" Target="../media/image110.wmf"/><Relationship Id="rId9" Type="http://schemas.openxmlformats.org/officeDocument/2006/relationships/image" Target="../media/image92.png"/><Relationship Id="rId14" Type="http://schemas.openxmlformats.org/officeDocument/2006/relationships/oleObject" Target="../embeddings/oleObject110.bin"/><Relationship Id="rId22" Type="http://schemas.openxmlformats.org/officeDocument/2006/relationships/image" Target="../media/image11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19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image" Target="../media/image124.wmf"/><Relationship Id="rId3" Type="http://schemas.openxmlformats.org/officeDocument/2006/relationships/image" Target="../media/image125.png"/><Relationship Id="rId7" Type="http://schemas.openxmlformats.org/officeDocument/2006/relationships/image" Target="../media/image121.wmf"/><Relationship Id="rId12" Type="http://schemas.openxmlformats.org/officeDocument/2006/relationships/oleObject" Target="../embeddings/oleObject1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123.wmf"/><Relationship Id="rId5" Type="http://schemas.openxmlformats.org/officeDocument/2006/relationships/image" Target="../media/image120.wmf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2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4.wmf"/><Relationship Id="rId3" Type="http://schemas.openxmlformats.org/officeDocument/2006/relationships/audio" Target="../media/audio1.wav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5.wmf"/><Relationship Id="rId26" Type="http://schemas.openxmlformats.org/officeDocument/2006/relationships/image" Target="../media/image27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20" Type="http://schemas.openxmlformats.org/officeDocument/2006/relationships/image" Target="../media/image1.wmf"/><Relationship Id="rId29" Type="http://schemas.openxmlformats.org/officeDocument/2006/relationships/oleObject" Target="../embeddings/oleObject2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6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28.wmf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3.wmf"/><Relationship Id="rId22" Type="http://schemas.openxmlformats.org/officeDocument/2006/relationships/image" Target="../media/image8.wmf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2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33.wmf"/><Relationship Id="rId19" Type="http://schemas.openxmlformats.org/officeDocument/2006/relationships/image" Target="../media/image38.png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40.w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2.wmf"/><Relationship Id="rId22" Type="http://schemas.openxmlformats.org/officeDocument/2006/relationships/image" Target="../media/image4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WordArt 2"/>
          <p:cNvSpPr>
            <a:spLocks noChangeArrowheads="1" noChangeShapeType="1" noTextEdit="1"/>
          </p:cNvSpPr>
          <p:nvPr/>
        </p:nvSpPr>
        <p:spPr bwMode="auto">
          <a:xfrm>
            <a:off x="990600" y="228600"/>
            <a:ext cx="5181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Inductance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0" y="1447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Self Inductance</a:t>
            </a:r>
          </a:p>
        </p:txBody>
      </p:sp>
      <p:sp>
        <p:nvSpPr>
          <p:cNvPr id="778244" name="Text Box 4"/>
          <p:cNvSpPr txBox="1">
            <a:spLocks noChangeArrowheads="1"/>
          </p:cNvSpPr>
          <p:nvPr/>
        </p:nvSpPr>
        <p:spPr bwMode="auto">
          <a:xfrm>
            <a:off x="0" y="2057400"/>
            <a:ext cx="6477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Consider a solenoid </a:t>
            </a:r>
            <a:r>
              <a:rPr lang="en-US" sz="2400" i="1">
                <a:solidFill>
                  <a:srgbClr val="009900"/>
                </a:solidFill>
              </a:rPr>
              <a:t>L</a:t>
            </a:r>
            <a:r>
              <a:rPr lang="en-US" sz="2400">
                <a:solidFill>
                  <a:srgbClr val="009900"/>
                </a:solidFill>
              </a:rPr>
              <a:t>, connect it to a battery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Area </a:t>
            </a:r>
            <a:r>
              <a:rPr lang="en-US" sz="2400" i="1">
                <a:solidFill>
                  <a:srgbClr val="009900"/>
                </a:solidFill>
              </a:rPr>
              <a:t>A</a:t>
            </a:r>
            <a:r>
              <a:rPr lang="en-US" sz="2400">
                <a:solidFill>
                  <a:srgbClr val="009900"/>
                </a:solidFill>
              </a:rPr>
              <a:t>, length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</a:t>
            </a:r>
            <a:r>
              <a:rPr lang="en-US" sz="2400" i="1">
                <a:solidFill>
                  <a:srgbClr val="009900"/>
                </a:solidFill>
                <a:sym typeface="Euclid Math One" pitchFamily="18" charset="2"/>
              </a:rPr>
              <a:t>l</a:t>
            </a:r>
            <a:r>
              <a:rPr lang="en-US" sz="2400">
                <a:solidFill>
                  <a:srgbClr val="009900"/>
                </a:solidFill>
              </a:rPr>
              <a:t>, </a:t>
            </a:r>
            <a:r>
              <a:rPr lang="en-US" sz="2400" i="1">
                <a:solidFill>
                  <a:srgbClr val="009900"/>
                </a:solidFill>
              </a:rPr>
              <a:t>N</a:t>
            </a:r>
            <a:r>
              <a:rPr lang="en-US" sz="2400">
                <a:solidFill>
                  <a:srgbClr val="009900"/>
                </a:solidFill>
              </a:rPr>
              <a:t> turns </a:t>
            </a:r>
          </a:p>
          <a:p>
            <a:pPr eaLnBrk="1" hangingPunct="1">
              <a:buFontTx/>
              <a:buChar char="•"/>
            </a:pPr>
            <a:r>
              <a:rPr lang="en-US" sz="2400" u="sng">
                <a:solidFill>
                  <a:srgbClr val="009900"/>
                </a:solidFill>
              </a:rPr>
              <a:t>What happens as you close the switch?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Lenz’s law – loop resists change in magnetic field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Magnetic field is caused by the current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“Inductor” resists change in current</a:t>
            </a:r>
          </a:p>
        </p:txBody>
      </p:sp>
      <p:sp>
        <p:nvSpPr>
          <p:cNvPr id="62469" name="Arc 21"/>
          <p:cNvSpPr>
            <a:spLocks/>
          </p:cNvSpPr>
          <p:nvPr/>
        </p:nvSpPr>
        <p:spPr bwMode="auto">
          <a:xfrm>
            <a:off x="8077200" y="4267200"/>
            <a:ext cx="8382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712886465 h 43200"/>
              <a:gd name="T4" fmla="*/ 0 w 21600"/>
              <a:gd name="T5" fmla="*/ 85644332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rc 22"/>
          <p:cNvSpPr>
            <a:spLocks/>
          </p:cNvSpPr>
          <p:nvPr/>
        </p:nvSpPr>
        <p:spPr bwMode="auto">
          <a:xfrm flipH="1">
            <a:off x="7239000" y="4267200"/>
            <a:ext cx="838200" cy="3810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61365718 h 43200"/>
              <a:gd name="T4" fmla="*/ 0 w 21600"/>
              <a:gd name="T5" fmla="*/ 13068285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Arc 23"/>
          <p:cNvSpPr>
            <a:spLocks/>
          </p:cNvSpPr>
          <p:nvPr/>
        </p:nvSpPr>
        <p:spPr bwMode="auto">
          <a:xfrm>
            <a:off x="8077200" y="4038600"/>
            <a:ext cx="8382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712886465 h 43200"/>
              <a:gd name="T4" fmla="*/ 0 w 21600"/>
              <a:gd name="T5" fmla="*/ 85644332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2" name="Arc 24"/>
          <p:cNvSpPr>
            <a:spLocks/>
          </p:cNvSpPr>
          <p:nvPr/>
        </p:nvSpPr>
        <p:spPr bwMode="auto">
          <a:xfrm flipH="1">
            <a:off x="7239000" y="4038600"/>
            <a:ext cx="838200" cy="3810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61365718 h 43200"/>
              <a:gd name="T4" fmla="*/ 0 w 21600"/>
              <a:gd name="T5" fmla="*/ 13068285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Arc 25"/>
          <p:cNvSpPr>
            <a:spLocks/>
          </p:cNvSpPr>
          <p:nvPr/>
        </p:nvSpPr>
        <p:spPr bwMode="auto">
          <a:xfrm>
            <a:off x="8077200" y="3810000"/>
            <a:ext cx="8382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712886465 h 43200"/>
              <a:gd name="T4" fmla="*/ 0 w 21600"/>
              <a:gd name="T5" fmla="*/ 85644332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Arc 26"/>
          <p:cNvSpPr>
            <a:spLocks/>
          </p:cNvSpPr>
          <p:nvPr/>
        </p:nvSpPr>
        <p:spPr bwMode="auto">
          <a:xfrm flipH="1">
            <a:off x="7239000" y="3810000"/>
            <a:ext cx="838200" cy="3810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61365718 h 43200"/>
              <a:gd name="T4" fmla="*/ 0 w 21600"/>
              <a:gd name="T5" fmla="*/ 13068285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Arc 27"/>
          <p:cNvSpPr>
            <a:spLocks/>
          </p:cNvSpPr>
          <p:nvPr/>
        </p:nvSpPr>
        <p:spPr bwMode="auto">
          <a:xfrm>
            <a:off x="8077200" y="3581400"/>
            <a:ext cx="8382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712886465 h 43200"/>
              <a:gd name="T4" fmla="*/ 0 w 21600"/>
              <a:gd name="T5" fmla="*/ 85644332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Arc 28"/>
          <p:cNvSpPr>
            <a:spLocks/>
          </p:cNvSpPr>
          <p:nvPr/>
        </p:nvSpPr>
        <p:spPr bwMode="auto">
          <a:xfrm flipH="1">
            <a:off x="7239000" y="3581400"/>
            <a:ext cx="838200" cy="3810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61365718 h 43200"/>
              <a:gd name="T4" fmla="*/ 0 w 21600"/>
              <a:gd name="T5" fmla="*/ 13068285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Arc 29"/>
          <p:cNvSpPr>
            <a:spLocks/>
          </p:cNvSpPr>
          <p:nvPr/>
        </p:nvSpPr>
        <p:spPr bwMode="auto">
          <a:xfrm>
            <a:off x="8077200" y="3352800"/>
            <a:ext cx="8382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712886465 h 43200"/>
              <a:gd name="T4" fmla="*/ 0 w 21600"/>
              <a:gd name="T5" fmla="*/ 85644332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Arc 30"/>
          <p:cNvSpPr>
            <a:spLocks/>
          </p:cNvSpPr>
          <p:nvPr/>
        </p:nvSpPr>
        <p:spPr bwMode="auto">
          <a:xfrm flipH="1">
            <a:off x="7239000" y="3352800"/>
            <a:ext cx="838200" cy="3810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61365718 h 43200"/>
              <a:gd name="T4" fmla="*/ 0 w 21600"/>
              <a:gd name="T5" fmla="*/ 13068285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Arc 31"/>
          <p:cNvSpPr>
            <a:spLocks/>
          </p:cNvSpPr>
          <p:nvPr/>
        </p:nvSpPr>
        <p:spPr bwMode="auto">
          <a:xfrm>
            <a:off x="8077200" y="3124200"/>
            <a:ext cx="8382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712886465 h 43200"/>
              <a:gd name="T4" fmla="*/ 0 w 21600"/>
              <a:gd name="T5" fmla="*/ 85644332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Arc 32"/>
          <p:cNvSpPr>
            <a:spLocks/>
          </p:cNvSpPr>
          <p:nvPr/>
        </p:nvSpPr>
        <p:spPr bwMode="auto">
          <a:xfrm flipH="1">
            <a:off x="7239000" y="3124200"/>
            <a:ext cx="838200" cy="3810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61365718 h 43200"/>
              <a:gd name="T4" fmla="*/ 0 w 21600"/>
              <a:gd name="T5" fmla="*/ 13068285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Arc 33"/>
          <p:cNvSpPr>
            <a:spLocks/>
          </p:cNvSpPr>
          <p:nvPr/>
        </p:nvSpPr>
        <p:spPr bwMode="auto">
          <a:xfrm>
            <a:off x="8077200" y="2895600"/>
            <a:ext cx="8382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712886465 h 43200"/>
              <a:gd name="T4" fmla="*/ 0 w 21600"/>
              <a:gd name="T5" fmla="*/ 85644332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Arc 34"/>
          <p:cNvSpPr>
            <a:spLocks/>
          </p:cNvSpPr>
          <p:nvPr/>
        </p:nvSpPr>
        <p:spPr bwMode="auto">
          <a:xfrm flipH="1">
            <a:off x="7239000" y="2895600"/>
            <a:ext cx="838200" cy="3810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61365718 h 43200"/>
              <a:gd name="T4" fmla="*/ 0 w 21600"/>
              <a:gd name="T5" fmla="*/ 13068285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3" name="Arc 35"/>
          <p:cNvSpPr>
            <a:spLocks/>
          </p:cNvSpPr>
          <p:nvPr/>
        </p:nvSpPr>
        <p:spPr bwMode="auto">
          <a:xfrm>
            <a:off x="8077200" y="2667000"/>
            <a:ext cx="8382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712886465 h 43200"/>
              <a:gd name="T4" fmla="*/ 0 w 21600"/>
              <a:gd name="T5" fmla="*/ 85644332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4" name="Arc 36"/>
          <p:cNvSpPr>
            <a:spLocks/>
          </p:cNvSpPr>
          <p:nvPr/>
        </p:nvSpPr>
        <p:spPr bwMode="auto">
          <a:xfrm flipH="1">
            <a:off x="7239000" y="2667000"/>
            <a:ext cx="838200" cy="3810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61365718 h 43200"/>
              <a:gd name="T4" fmla="*/ 0 w 21600"/>
              <a:gd name="T5" fmla="*/ 13068285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5" name="Arc 37"/>
          <p:cNvSpPr>
            <a:spLocks/>
          </p:cNvSpPr>
          <p:nvPr/>
        </p:nvSpPr>
        <p:spPr bwMode="auto">
          <a:xfrm>
            <a:off x="8077200" y="2438400"/>
            <a:ext cx="8382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712886465 h 43200"/>
              <a:gd name="T4" fmla="*/ 0 w 21600"/>
              <a:gd name="T5" fmla="*/ 85644332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6" name="Arc 38"/>
          <p:cNvSpPr>
            <a:spLocks/>
          </p:cNvSpPr>
          <p:nvPr/>
        </p:nvSpPr>
        <p:spPr bwMode="auto">
          <a:xfrm flipH="1">
            <a:off x="7239000" y="2438400"/>
            <a:ext cx="838200" cy="3810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61365718 h 43200"/>
              <a:gd name="T4" fmla="*/ 0 w 21600"/>
              <a:gd name="T5" fmla="*/ 13068285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7" name="Arc 39"/>
          <p:cNvSpPr>
            <a:spLocks/>
          </p:cNvSpPr>
          <p:nvPr/>
        </p:nvSpPr>
        <p:spPr bwMode="auto">
          <a:xfrm>
            <a:off x="8077200" y="2209800"/>
            <a:ext cx="8382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712886465 h 43200"/>
              <a:gd name="T4" fmla="*/ 0 w 21600"/>
              <a:gd name="T5" fmla="*/ 85644332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8" name="Text Box 41"/>
          <p:cNvSpPr txBox="1">
            <a:spLocks noChangeArrowheads="1"/>
          </p:cNvSpPr>
          <p:nvPr/>
        </p:nvSpPr>
        <p:spPr bwMode="auto">
          <a:xfrm>
            <a:off x="5943600" y="4038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Euclid Math One" pitchFamily="18" charset="2"/>
              </a:rPr>
              <a:t>E</a:t>
            </a:r>
            <a:endParaRPr lang="en-US" sz="2400" baseline="-25000">
              <a:solidFill>
                <a:schemeClr val="tx1"/>
              </a:solidFill>
            </a:endParaRPr>
          </a:p>
        </p:txBody>
      </p:sp>
      <p:grpSp>
        <p:nvGrpSpPr>
          <p:cNvPr id="62489" name="Group 42"/>
          <p:cNvGrpSpPr>
            <a:grpSpLocks/>
          </p:cNvGrpSpPr>
          <p:nvPr/>
        </p:nvGrpSpPr>
        <p:grpSpPr bwMode="auto">
          <a:xfrm flipV="1">
            <a:off x="6400800" y="3975100"/>
            <a:ext cx="533400" cy="671513"/>
            <a:chOff x="3696" y="2304"/>
            <a:chExt cx="336" cy="423"/>
          </a:xfrm>
        </p:grpSpPr>
        <p:grpSp>
          <p:nvGrpSpPr>
            <p:cNvPr id="62518" name="Group 43"/>
            <p:cNvGrpSpPr>
              <a:grpSpLocks/>
            </p:cNvGrpSpPr>
            <p:nvPr/>
          </p:nvGrpSpPr>
          <p:grpSpPr bwMode="auto">
            <a:xfrm>
              <a:off x="3744" y="2448"/>
              <a:ext cx="288" cy="144"/>
              <a:chOff x="2736" y="1632"/>
              <a:chExt cx="288" cy="144"/>
            </a:xfrm>
          </p:grpSpPr>
          <p:sp>
            <p:nvSpPr>
              <p:cNvPr id="62521" name="Line 44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22" name="Line 45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23" name="Line 46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24" name="Line 47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519" name="Text Box 48"/>
            <p:cNvSpPr txBox="1">
              <a:spLocks noChangeArrowheads="1"/>
            </p:cNvSpPr>
            <p:nvPr/>
          </p:nvSpPr>
          <p:spPr bwMode="auto">
            <a:xfrm>
              <a:off x="3696" y="230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2520" name="Text Box 49"/>
            <p:cNvSpPr txBox="1">
              <a:spLocks noChangeArrowheads="1"/>
            </p:cNvSpPr>
            <p:nvPr/>
          </p:nvSpPr>
          <p:spPr bwMode="auto">
            <a:xfrm>
              <a:off x="3696" y="249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</p:grpSp>
      <p:grpSp>
        <p:nvGrpSpPr>
          <p:cNvPr id="778290" name="Group 50"/>
          <p:cNvGrpSpPr>
            <a:grpSpLocks/>
          </p:cNvGrpSpPr>
          <p:nvPr/>
        </p:nvGrpSpPr>
        <p:grpSpPr bwMode="auto">
          <a:xfrm rot="-5400000">
            <a:off x="6076950" y="2609850"/>
            <a:ext cx="1066800" cy="266700"/>
            <a:chOff x="624" y="1440"/>
            <a:chExt cx="672" cy="168"/>
          </a:xfrm>
        </p:grpSpPr>
        <p:sp>
          <p:nvSpPr>
            <p:cNvPr id="62513" name="Line 51"/>
            <p:cNvSpPr>
              <a:spLocks noChangeShapeType="1"/>
            </p:cNvSpPr>
            <p:nvPr/>
          </p:nvSpPr>
          <p:spPr bwMode="auto">
            <a:xfrm>
              <a:off x="62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4" name="Oval 52"/>
            <p:cNvSpPr>
              <a:spLocks noChangeArrowheads="1"/>
            </p:cNvSpPr>
            <p:nvPr/>
          </p:nvSpPr>
          <p:spPr bwMode="auto">
            <a:xfrm>
              <a:off x="760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5" name="Line 53"/>
            <p:cNvSpPr>
              <a:spLocks noChangeShapeType="1"/>
            </p:cNvSpPr>
            <p:nvPr/>
          </p:nvSpPr>
          <p:spPr bwMode="auto">
            <a:xfrm>
              <a:off x="1152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6" name="Oval 54"/>
            <p:cNvSpPr>
              <a:spLocks noChangeArrowheads="1"/>
            </p:cNvSpPr>
            <p:nvPr/>
          </p:nvSpPr>
          <p:spPr bwMode="auto">
            <a:xfrm>
              <a:off x="111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7" name="Line 55"/>
            <p:cNvSpPr>
              <a:spLocks noChangeShapeType="1"/>
            </p:cNvSpPr>
            <p:nvPr/>
          </p:nvSpPr>
          <p:spPr bwMode="auto">
            <a:xfrm flipV="1">
              <a:off x="808" y="1440"/>
              <a:ext cx="296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91" name="Line 56"/>
          <p:cNvSpPr>
            <a:spLocks noChangeShapeType="1"/>
          </p:cNvSpPr>
          <p:nvPr/>
        </p:nvSpPr>
        <p:spPr bwMode="auto">
          <a:xfrm flipV="1">
            <a:off x="6705600" y="3200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2" name="Line 57"/>
          <p:cNvSpPr>
            <a:spLocks noChangeShapeType="1"/>
          </p:cNvSpPr>
          <p:nvPr/>
        </p:nvSpPr>
        <p:spPr bwMode="auto">
          <a:xfrm flipH="1">
            <a:off x="6705600" y="22098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3" name="Line 58"/>
          <p:cNvSpPr>
            <a:spLocks noChangeShapeType="1"/>
          </p:cNvSpPr>
          <p:nvPr/>
        </p:nvSpPr>
        <p:spPr bwMode="auto">
          <a:xfrm flipH="1">
            <a:off x="6705600" y="48768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4" name="Line 59"/>
          <p:cNvSpPr>
            <a:spLocks noChangeShapeType="1"/>
          </p:cNvSpPr>
          <p:nvPr/>
        </p:nvSpPr>
        <p:spPr bwMode="auto">
          <a:xfrm flipV="1">
            <a:off x="6705600" y="44196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78300" name="Object 60"/>
          <p:cNvGraphicFramePr>
            <a:graphicFrameLocks noChangeAspect="1"/>
          </p:cNvGraphicFramePr>
          <p:nvPr/>
        </p:nvGraphicFramePr>
        <p:xfrm>
          <a:off x="163513" y="4267200"/>
          <a:ext cx="15890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3" name="Equation" r:id="rId4" imgW="647419" imgH="393529" progId="Equation.DSMT4">
                  <p:embed/>
                </p:oleObj>
              </mc:Choice>
              <mc:Fallback>
                <p:oleObj name="Equation" r:id="rId4" imgW="647419" imgH="393529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4267200"/>
                        <a:ext cx="158908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01" name="Object 61"/>
          <p:cNvGraphicFramePr>
            <a:graphicFrameLocks noChangeAspect="1"/>
          </p:cNvGraphicFramePr>
          <p:nvPr/>
        </p:nvGraphicFramePr>
        <p:xfrm>
          <a:off x="2406650" y="4267200"/>
          <a:ext cx="20891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4" name="Equation" r:id="rId6" imgW="850531" imgH="393529" progId="Equation.DSMT4">
                  <p:embed/>
                </p:oleObj>
              </mc:Choice>
              <mc:Fallback>
                <p:oleObj name="Equation" r:id="rId6" imgW="850531" imgH="393529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6650" y="4267200"/>
                        <a:ext cx="20891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78302" name="Group 62"/>
          <p:cNvGrpSpPr>
            <a:grpSpLocks/>
          </p:cNvGrpSpPr>
          <p:nvPr/>
        </p:nvGrpSpPr>
        <p:grpSpPr bwMode="auto">
          <a:xfrm rot="-5400000">
            <a:off x="6159500" y="2692400"/>
            <a:ext cx="1066800" cy="101600"/>
            <a:chOff x="2016" y="1544"/>
            <a:chExt cx="672" cy="64"/>
          </a:xfrm>
        </p:grpSpPr>
        <p:sp>
          <p:nvSpPr>
            <p:cNvPr id="62508" name="Line 63"/>
            <p:cNvSpPr>
              <a:spLocks noChangeShapeType="1"/>
            </p:cNvSpPr>
            <p:nvPr/>
          </p:nvSpPr>
          <p:spPr bwMode="auto">
            <a:xfrm>
              <a:off x="2016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9" name="Oval 64"/>
            <p:cNvSpPr>
              <a:spLocks noChangeArrowheads="1"/>
            </p:cNvSpPr>
            <p:nvPr/>
          </p:nvSpPr>
          <p:spPr bwMode="auto">
            <a:xfrm>
              <a:off x="215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0" name="Line 65"/>
            <p:cNvSpPr>
              <a:spLocks noChangeShapeType="1"/>
            </p:cNvSpPr>
            <p:nvPr/>
          </p:nvSpPr>
          <p:spPr bwMode="auto">
            <a:xfrm>
              <a:off x="254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1" name="Oval 66"/>
            <p:cNvSpPr>
              <a:spLocks noChangeArrowheads="1"/>
            </p:cNvSpPr>
            <p:nvPr/>
          </p:nvSpPr>
          <p:spPr bwMode="auto">
            <a:xfrm>
              <a:off x="2504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2" name="Line 67"/>
            <p:cNvSpPr>
              <a:spLocks noChangeShapeType="1"/>
            </p:cNvSpPr>
            <p:nvPr/>
          </p:nvSpPr>
          <p:spPr bwMode="auto">
            <a:xfrm flipV="1">
              <a:off x="2200" y="1544"/>
              <a:ext cx="344" cy="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78308" name="Object 68"/>
          <p:cNvGraphicFramePr>
            <a:graphicFrameLocks noChangeAspect="1"/>
          </p:cNvGraphicFramePr>
          <p:nvPr/>
        </p:nvGraphicFramePr>
        <p:xfrm>
          <a:off x="0" y="5003800"/>
          <a:ext cx="18732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5" name="Equation" r:id="rId8" imgW="761669" imgH="393529" progId="Equation.DSMT4">
                  <p:embed/>
                </p:oleObj>
              </mc:Choice>
              <mc:Fallback>
                <p:oleObj name="Equation" r:id="rId8" imgW="761669" imgH="393529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003800"/>
                        <a:ext cx="18732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09" name="Object 69"/>
          <p:cNvGraphicFramePr>
            <a:graphicFrameLocks noChangeAspect="1"/>
          </p:cNvGraphicFramePr>
          <p:nvPr/>
        </p:nvGraphicFramePr>
        <p:xfrm>
          <a:off x="1870075" y="5000625"/>
          <a:ext cx="1931988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6" name="Equation" r:id="rId10" imgW="787058" imgH="393529" progId="Equation.DSMT4">
                  <p:embed/>
                </p:oleObj>
              </mc:Choice>
              <mc:Fallback>
                <p:oleObj name="Equation" r:id="rId10" imgW="787058" imgH="393529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0075" y="5000625"/>
                        <a:ext cx="1931988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15" name="Object 75"/>
          <p:cNvGraphicFramePr>
            <a:graphicFrameLocks noChangeAspect="1"/>
          </p:cNvGraphicFramePr>
          <p:nvPr/>
        </p:nvGraphicFramePr>
        <p:xfrm>
          <a:off x="3779838" y="4953000"/>
          <a:ext cx="2687637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7" name="Equation" r:id="rId12" imgW="1091726" imgH="482391" progId="Equation.DSMT4">
                  <p:embed/>
                </p:oleObj>
              </mc:Choice>
              <mc:Fallback>
                <p:oleObj name="Equation" r:id="rId12" imgW="1091726" imgH="482391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953000"/>
                        <a:ext cx="2687637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16" name="Object 76"/>
          <p:cNvGraphicFramePr>
            <a:graphicFrameLocks noChangeAspect="1"/>
          </p:cNvGraphicFramePr>
          <p:nvPr/>
        </p:nvGraphicFramePr>
        <p:xfrm>
          <a:off x="6664325" y="5022850"/>
          <a:ext cx="225107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8" name="Equation" r:id="rId14" imgW="914400" imgH="419100" progId="Equation.DSMT4">
                  <p:embed/>
                </p:oleObj>
              </mc:Choice>
              <mc:Fallback>
                <p:oleObj name="Equation" r:id="rId14" imgW="914400" imgH="419100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4325" y="5022850"/>
                        <a:ext cx="2251075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17" name="Object 77"/>
          <p:cNvGraphicFramePr>
            <a:graphicFrameLocks noChangeAspect="1"/>
          </p:cNvGraphicFramePr>
          <p:nvPr/>
        </p:nvGraphicFramePr>
        <p:xfrm>
          <a:off x="1828800" y="5867400"/>
          <a:ext cx="16256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9" name="Equation" r:id="rId16" imgW="660113" imgH="393529" progId="Equation.DSMT4">
                  <p:embed/>
                </p:oleObj>
              </mc:Choice>
              <mc:Fallback>
                <p:oleObj name="Equation" r:id="rId16" imgW="660113" imgH="393529" progId="Equation.DSMT4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867400"/>
                        <a:ext cx="1625600" cy="8651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18" name="Object 78"/>
          <p:cNvGraphicFramePr>
            <a:graphicFrameLocks noChangeAspect="1"/>
          </p:cNvGraphicFramePr>
          <p:nvPr/>
        </p:nvGraphicFramePr>
        <p:xfrm>
          <a:off x="4800600" y="6096000"/>
          <a:ext cx="212566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40" name="Equation" r:id="rId18" imgW="863225" imgH="241195" progId="Equation.DSMT4">
                  <p:embed/>
                </p:oleObj>
              </mc:Choice>
              <mc:Fallback>
                <p:oleObj name="Equation" r:id="rId18" imgW="863225" imgH="241195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6096000"/>
                        <a:ext cx="2125663" cy="5302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78322" name="Group 82"/>
          <p:cNvGrpSpPr>
            <a:grpSpLocks/>
          </p:cNvGrpSpPr>
          <p:nvPr/>
        </p:nvGrpSpPr>
        <p:grpSpPr bwMode="auto">
          <a:xfrm>
            <a:off x="6934200" y="2438400"/>
            <a:ext cx="1905000" cy="2057400"/>
            <a:chOff x="4368" y="1536"/>
            <a:chExt cx="1200" cy="1296"/>
          </a:xfrm>
        </p:grpSpPr>
        <p:sp>
          <p:nvSpPr>
            <p:cNvPr id="62505" name="Oval 79"/>
            <p:cNvSpPr>
              <a:spLocks noChangeArrowheads="1"/>
            </p:cNvSpPr>
            <p:nvPr/>
          </p:nvSpPr>
          <p:spPr bwMode="auto">
            <a:xfrm>
              <a:off x="4608" y="1536"/>
              <a:ext cx="960" cy="24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3600" i="1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2506" name="Line 80"/>
            <p:cNvSpPr>
              <a:spLocks noChangeShapeType="1"/>
            </p:cNvSpPr>
            <p:nvPr/>
          </p:nvSpPr>
          <p:spPr bwMode="auto">
            <a:xfrm flipV="1">
              <a:off x="4512" y="1632"/>
              <a:ext cx="0" cy="1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7" name="Text Box 81"/>
            <p:cNvSpPr txBox="1">
              <a:spLocks noChangeArrowheads="1"/>
            </p:cNvSpPr>
            <p:nvPr/>
          </p:nvSpPr>
          <p:spPr bwMode="auto">
            <a:xfrm>
              <a:off x="4368" y="211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l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477000" y="4572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Ch. 31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7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78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778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78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78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78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78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78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78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78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7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7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7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7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7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7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7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7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Sample Problem</a:t>
            </a:r>
          </a:p>
        </p:txBody>
      </p:sp>
      <p:grpSp>
        <p:nvGrpSpPr>
          <p:cNvPr id="68611" name="Group 10"/>
          <p:cNvGrpSpPr>
            <a:grpSpLocks/>
          </p:cNvGrpSpPr>
          <p:nvPr/>
        </p:nvGrpSpPr>
        <p:grpSpPr bwMode="auto">
          <a:xfrm rot="5400000">
            <a:off x="6629400" y="1447800"/>
            <a:ext cx="1524000" cy="457200"/>
            <a:chOff x="2064" y="3888"/>
            <a:chExt cx="960" cy="288"/>
          </a:xfrm>
        </p:grpSpPr>
        <p:sp>
          <p:nvSpPr>
            <p:cNvPr id="68646" name="Arc 11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7" name="Arc 12"/>
            <p:cNvSpPr>
              <a:spLocks/>
            </p:cNvSpPr>
            <p:nvPr/>
          </p:nvSpPr>
          <p:spPr bwMode="auto">
            <a:xfrm rot="10800000">
              <a:off x="2352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8" name="Arc 13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9" name="Arc 14"/>
            <p:cNvSpPr>
              <a:spLocks/>
            </p:cNvSpPr>
            <p:nvPr/>
          </p:nvSpPr>
          <p:spPr bwMode="auto">
            <a:xfrm rot="10800000">
              <a:off x="2496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0" name="Arc 15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1" name="Arc 16"/>
            <p:cNvSpPr>
              <a:spLocks/>
            </p:cNvSpPr>
            <p:nvPr/>
          </p:nvSpPr>
          <p:spPr bwMode="auto">
            <a:xfrm rot="10800000">
              <a:off x="2640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2" name="Arc 17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3" name="Line 18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4" name="Line 19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12" name="Text Box 43"/>
          <p:cNvSpPr txBox="1">
            <a:spLocks noChangeArrowheads="1"/>
          </p:cNvSpPr>
          <p:nvPr/>
        </p:nvSpPr>
        <p:spPr bwMode="auto">
          <a:xfrm rot="-5400000">
            <a:off x="6172200" y="1370013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L</a:t>
            </a:r>
            <a:r>
              <a:rPr lang="en-US" sz="2400">
                <a:solidFill>
                  <a:schemeClr val="tx1"/>
                </a:solidFill>
              </a:rPr>
              <a:t> = 4.0 mH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grpSp>
        <p:nvGrpSpPr>
          <p:cNvPr id="68613" name="Group 44"/>
          <p:cNvGrpSpPr>
            <a:grpSpLocks/>
          </p:cNvGrpSpPr>
          <p:nvPr/>
        </p:nvGrpSpPr>
        <p:grpSpPr bwMode="auto">
          <a:xfrm>
            <a:off x="7467600" y="1066800"/>
            <a:ext cx="533400" cy="1295400"/>
            <a:chOff x="4704" y="672"/>
            <a:chExt cx="336" cy="816"/>
          </a:xfrm>
        </p:grpSpPr>
        <p:sp>
          <p:nvSpPr>
            <p:cNvPr id="68644" name="Line 45"/>
            <p:cNvSpPr>
              <a:spLocks noChangeShapeType="1"/>
            </p:cNvSpPr>
            <p:nvPr/>
          </p:nvSpPr>
          <p:spPr bwMode="auto">
            <a:xfrm flipV="1">
              <a:off x="4704" y="672"/>
              <a:ext cx="0" cy="816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45" name="Text Box 46"/>
            <p:cNvSpPr txBox="1">
              <a:spLocks noChangeArrowheads="1"/>
            </p:cNvSpPr>
            <p:nvPr/>
          </p:nvSpPr>
          <p:spPr bwMode="auto">
            <a:xfrm rot="-5400000">
              <a:off x="4656" y="91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I</a:t>
              </a:r>
            </a:p>
          </p:txBody>
        </p:sp>
      </p:grpSp>
      <p:sp>
        <p:nvSpPr>
          <p:cNvPr id="68614" name="Line 49"/>
          <p:cNvSpPr>
            <a:spLocks noChangeShapeType="1"/>
          </p:cNvSpPr>
          <p:nvPr/>
        </p:nvSpPr>
        <p:spPr bwMode="auto">
          <a:xfrm>
            <a:off x="7391400" y="9144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8615" name="Group 50"/>
          <p:cNvGrpSpPr>
            <a:grpSpLocks/>
          </p:cNvGrpSpPr>
          <p:nvPr/>
        </p:nvGrpSpPr>
        <p:grpSpPr bwMode="auto">
          <a:xfrm rot="5400000">
            <a:off x="7696200" y="1600200"/>
            <a:ext cx="1371600" cy="304800"/>
            <a:chOff x="4272" y="3792"/>
            <a:chExt cx="864" cy="192"/>
          </a:xfrm>
        </p:grpSpPr>
        <p:sp>
          <p:nvSpPr>
            <p:cNvPr id="68635" name="Line 51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6" name="Line 52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7" name="Line 53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8" name="Line 54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9" name="Line 55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40" name="Line 56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41" name="Line 57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42" name="Line 58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43" name="Line 59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16" name="Line 60"/>
          <p:cNvSpPr>
            <a:spLocks noChangeShapeType="1"/>
          </p:cNvSpPr>
          <p:nvPr/>
        </p:nvSpPr>
        <p:spPr bwMode="auto">
          <a:xfrm flipV="1">
            <a:off x="8382000" y="914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7" name="Text Box 61"/>
          <p:cNvSpPr txBox="1">
            <a:spLocks noChangeArrowheads="1"/>
          </p:cNvSpPr>
          <p:nvPr/>
        </p:nvSpPr>
        <p:spPr bwMode="auto">
          <a:xfrm>
            <a:off x="8534400" y="1524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R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68618" name="Line 62"/>
          <p:cNvSpPr>
            <a:spLocks noChangeShapeType="1"/>
          </p:cNvSpPr>
          <p:nvPr/>
        </p:nvSpPr>
        <p:spPr bwMode="auto">
          <a:xfrm>
            <a:off x="7391400" y="24384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619" name="Object 71"/>
          <p:cNvGraphicFramePr>
            <a:graphicFrameLocks noChangeAspect="1"/>
          </p:cNvGraphicFramePr>
          <p:nvPr/>
        </p:nvGraphicFramePr>
        <p:xfrm>
          <a:off x="2362200" y="2057400"/>
          <a:ext cx="15271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92" name="Equation" r:id="rId3" imgW="622030" imgH="241195" progId="Equation.DSMT4">
                  <p:embed/>
                </p:oleObj>
              </mc:Choice>
              <mc:Fallback>
                <p:oleObj name="Equation" r:id="rId3" imgW="622030" imgH="241195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057400"/>
                        <a:ext cx="1527175" cy="5302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20" name="Object 72"/>
          <p:cNvGraphicFramePr>
            <a:graphicFrameLocks noChangeAspect="1"/>
          </p:cNvGraphicFramePr>
          <p:nvPr/>
        </p:nvGraphicFramePr>
        <p:xfrm>
          <a:off x="457200" y="2057400"/>
          <a:ext cx="13081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93" name="Equation" r:id="rId5" imgW="532937" imgH="215713" progId="Equation.DSMT4">
                  <p:embed/>
                </p:oleObj>
              </mc:Choice>
              <mc:Fallback>
                <p:oleObj name="Equation" r:id="rId5" imgW="532937" imgH="215713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57400"/>
                        <a:ext cx="1308100" cy="4730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1" name="Text Box 74"/>
          <p:cNvSpPr txBox="1">
            <a:spLocks noChangeArrowheads="1"/>
          </p:cNvSpPr>
          <p:nvPr/>
        </p:nvSpPr>
        <p:spPr bwMode="auto">
          <a:xfrm>
            <a:off x="0" y="762000"/>
            <a:ext cx="6705600" cy="11874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>
                <a:sym typeface="Symbol" pitchFamily="18" charset="2"/>
              </a:rPr>
              <a:t>An inductor with inductance 4.0 mH is discharging through a resistor of resistance </a:t>
            </a:r>
            <a:r>
              <a:rPr lang="en-US" sz="2400" i="1">
                <a:sym typeface="Symbol" pitchFamily="18" charset="2"/>
              </a:rPr>
              <a:t>R</a:t>
            </a:r>
            <a:r>
              <a:rPr lang="en-US" sz="2400">
                <a:sym typeface="Symbol" pitchFamily="18" charset="2"/>
              </a:rPr>
              <a:t>.  If, in 1.2 ms, it dissipates half its energy, what is </a:t>
            </a:r>
            <a:r>
              <a:rPr lang="en-US" sz="2400" i="1">
                <a:sym typeface="Symbol" pitchFamily="18" charset="2"/>
              </a:rPr>
              <a:t>R</a:t>
            </a:r>
            <a:r>
              <a:rPr lang="en-US" sz="2400">
                <a:sym typeface="Symbol" pitchFamily="18" charset="2"/>
              </a:rPr>
              <a:t>?</a:t>
            </a:r>
            <a:endParaRPr lang="en-US" sz="2400" b="1">
              <a:sym typeface="Symbol" pitchFamily="18" charset="2"/>
            </a:endParaRPr>
          </a:p>
        </p:txBody>
      </p:sp>
      <p:graphicFrame>
        <p:nvGraphicFramePr>
          <p:cNvPr id="787531" name="Object 75"/>
          <p:cNvGraphicFramePr>
            <a:graphicFrameLocks noChangeAspect="1"/>
          </p:cNvGraphicFramePr>
          <p:nvPr/>
        </p:nvGraphicFramePr>
        <p:xfrm>
          <a:off x="685800" y="2819400"/>
          <a:ext cx="165258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94" name="Equation" r:id="rId7" imgW="672808" imgH="241195" progId="Equation.DSMT4">
                  <p:embed/>
                </p:oleObj>
              </mc:Choice>
              <mc:Fallback>
                <p:oleObj name="Equation" r:id="rId7" imgW="672808" imgH="241195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19400"/>
                        <a:ext cx="165258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32" name="Object 76"/>
          <p:cNvGraphicFramePr>
            <a:graphicFrameLocks noChangeAspect="1"/>
          </p:cNvGraphicFramePr>
          <p:nvPr/>
        </p:nvGraphicFramePr>
        <p:xfrm>
          <a:off x="3186113" y="2819400"/>
          <a:ext cx="15271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95" name="Equation" r:id="rId9" imgW="622030" imgH="241195" progId="Equation.DSMT4">
                  <p:embed/>
                </p:oleObj>
              </mc:Choice>
              <mc:Fallback>
                <p:oleObj name="Equation" r:id="rId9" imgW="622030" imgH="241195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113" y="2819400"/>
                        <a:ext cx="152717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33" name="Object 77"/>
          <p:cNvGraphicFramePr>
            <a:graphicFrameLocks noChangeAspect="1"/>
          </p:cNvGraphicFramePr>
          <p:nvPr/>
        </p:nvGraphicFramePr>
        <p:xfrm>
          <a:off x="4800600" y="2819400"/>
          <a:ext cx="9985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96" name="Equation" r:id="rId11" imgW="406224" imgH="228501" progId="Equation.DSMT4">
                  <p:embed/>
                </p:oleObj>
              </mc:Choice>
              <mc:Fallback>
                <p:oleObj name="Equation" r:id="rId11" imgW="406224" imgH="228501" progId="Equation.DSMT4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819400"/>
                        <a:ext cx="998538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34" name="Object 78"/>
          <p:cNvGraphicFramePr>
            <a:graphicFrameLocks noChangeAspect="1"/>
          </p:cNvGraphicFramePr>
          <p:nvPr/>
        </p:nvGraphicFramePr>
        <p:xfrm>
          <a:off x="5789613" y="2819400"/>
          <a:ext cx="115411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97" name="Equation" r:id="rId13" imgW="469696" imgH="241195" progId="Equation.DSMT4">
                  <p:embed/>
                </p:oleObj>
              </mc:Choice>
              <mc:Fallback>
                <p:oleObj name="Equation" r:id="rId13" imgW="469696" imgH="241195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613" y="2819400"/>
                        <a:ext cx="1154112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35" name="Object 79"/>
          <p:cNvGraphicFramePr>
            <a:graphicFrameLocks noChangeAspect="1"/>
          </p:cNvGraphicFramePr>
          <p:nvPr/>
        </p:nvGraphicFramePr>
        <p:xfrm>
          <a:off x="765175" y="3429000"/>
          <a:ext cx="1371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98" name="Equation" r:id="rId15" imgW="558558" imgH="253890" progId="Equation.DSMT4">
                  <p:embed/>
                </p:oleObj>
              </mc:Choice>
              <mc:Fallback>
                <p:oleObj name="Equation" r:id="rId15" imgW="558558" imgH="253890" progId="Equation.DSMT4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3429000"/>
                        <a:ext cx="1371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36" name="Object 80"/>
          <p:cNvGraphicFramePr>
            <a:graphicFrameLocks noChangeAspect="1"/>
          </p:cNvGraphicFramePr>
          <p:nvPr/>
        </p:nvGraphicFramePr>
        <p:xfrm>
          <a:off x="3200400" y="3429000"/>
          <a:ext cx="25876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99" name="Equation" r:id="rId17" imgW="1054100" imgH="431800" progId="Equation.DSMT4">
                  <p:embed/>
                </p:oleObj>
              </mc:Choice>
              <mc:Fallback>
                <p:oleObj name="Equation" r:id="rId17" imgW="1054100" imgH="431800" progId="Equation.DSMT4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429000"/>
                        <a:ext cx="258762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37" name="Object 81"/>
          <p:cNvGraphicFramePr>
            <a:graphicFrameLocks noChangeAspect="1"/>
          </p:cNvGraphicFramePr>
          <p:nvPr/>
        </p:nvGraphicFramePr>
        <p:xfrm>
          <a:off x="719138" y="4210050"/>
          <a:ext cx="2681287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00" name="Equation" r:id="rId19" imgW="1091726" imgH="431613" progId="Equation.DSMT4">
                  <p:embed/>
                </p:oleObj>
              </mc:Choice>
              <mc:Fallback>
                <p:oleObj name="Equation" r:id="rId19" imgW="1091726" imgH="431613" progId="Equation.DSMT4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4210050"/>
                        <a:ext cx="2681287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38" name="Object 82"/>
          <p:cNvGraphicFramePr>
            <a:graphicFrameLocks noChangeAspect="1"/>
          </p:cNvGraphicFramePr>
          <p:nvPr/>
        </p:nvGraphicFramePr>
        <p:xfrm>
          <a:off x="4132263" y="4419600"/>
          <a:ext cx="40830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01" name="Equation" r:id="rId21" imgW="1663700" imgH="254000" progId="Equation.DSMT4">
                  <p:embed/>
                </p:oleObj>
              </mc:Choice>
              <mc:Fallback>
                <p:oleObj name="Equation" r:id="rId21" imgW="1663700" imgH="254000" progId="Equation.DSMT4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2263" y="4419600"/>
                        <a:ext cx="408305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39" name="Object 83"/>
          <p:cNvGraphicFramePr>
            <a:graphicFrameLocks noChangeAspect="1"/>
          </p:cNvGraphicFramePr>
          <p:nvPr/>
        </p:nvGraphicFramePr>
        <p:xfrm>
          <a:off x="533400" y="5029200"/>
          <a:ext cx="15589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02" name="Equation" r:id="rId23" imgW="634725" imgH="393529" progId="Equation.DSMT4">
                  <p:embed/>
                </p:oleObj>
              </mc:Choice>
              <mc:Fallback>
                <p:oleObj name="Equation" r:id="rId23" imgW="634725" imgH="393529" progId="Equation.DSMT4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029200"/>
                        <a:ext cx="155892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40" name="Object 84"/>
          <p:cNvGraphicFramePr>
            <a:graphicFrameLocks noChangeAspect="1"/>
          </p:cNvGraphicFramePr>
          <p:nvPr/>
        </p:nvGraphicFramePr>
        <p:xfrm>
          <a:off x="2057400" y="4953000"/>
          <a:ext cx="3895725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03" name="Equation" r:id="rId25" imgW="1587500" imgH="419100" progId="Equation.DSMT4">
                  <p:embed/>
                </p:oleObj>
              </mc:Choice>
              <mc:Fallback>
                <p:oleObj name="Equation" r:id="rId25" imgW="1587500" imgH="419100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953000"/>
                        <a:ext cx="3895725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41" name="Object 85"/>
          <p:cNvGraphicFramePr>
            <a:graphicFrameLocks noChangeAspect="1"/>
          </p:cNvGraphicFramePr>
          <p:nvPr/>
        </p:nvGraphicFramePr>
        <p:xfrm>
          <a:off x="838200" y="5992813"/>
          <a:ext cx="103028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04" name="Equation" r:id="rId27" imgW="418918" imgH="393529" progId="Equation.DSMT4">
                  <p:embed/>
                </p:oleObj>
              </mc:Choice>
              <mc:Fallback>
                <p:oleObj name="Equation" r:id="rId27" imgW="418918" imgH="393529" progId="Equation.DSMT4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992813"/>
                        <a:ext cx="1030288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42" name="Object 86"/>
          <p:cNvGraphicFramePr>
            <a:graphicFrameLocks noChangeAspect="1"/>
          </p:cNvGraphicFramePr>
          <p:nvPr/>
        </p:nvGraphicFramePr>
        <p:xfrm>
          <a:off x="2852738" y="5992813"/>
          <a:ext cx="218440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05" name="Equation" r:id="rId29" imgW="888614" imgH="393529" progId="Equation.DSMT4">
                  <p:embed/>
                </p:oleObj>
              </mc:Choice>
              <mc:Fallback>
                <p:oleObj name="Equation" r:id="rId29" imgW="888614" imgH="393529" progId="Equation.DSMT4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5992813"/>
                        <a:ext cx="2184400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7543" name="Object 87"/>
          <p:cNvGraphicFramePr>
            <a:graphicFrameLocks noChangeAspect="1"/>
          </p:cNvGraphicFramePr>
          <p:nvPr/>
        </p:nvGraphicFramePr>
        <p:xfrm>
          <a:off x="6694488" y="6027738"/>
          <a:ext cx="1747837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06" name="Equation" r:id="rId31" imgW="710891" imgH="177723" progId="Equation.DSMT4">
                  <p:embed/>
                </p:oleObj>
              </mc:Choice>
              <mc:Fallback>
                <p:oleObj name="Equation" r:id="rId31" imgW="710891" imgH="177723" progId="Equation.DSMT4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4488" y="6027738"/>
                        <a:ext cx="1747837" cy="39211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8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8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8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8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8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8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Concept Question</a:t>
            </a:r>
          </a:p>
        </p:txBody>
      </p:sp>
      <p:grpSp>
        <p:nvGrpSpPr>
          <p:cNvPr id="69635" name="Group 10"/>
          <p:cNvGrpSpPr>
            <a:grpSpLocks/>
          </p:cNvGrpSpPr>
          <p:nvPr/>
        </p:nvGrpSpPr>
        <p:grpSpPr bwMode="auto">
          <a:xfrm rot="5400000">
            <a:off x="6248400" y="1600200"/>
            <a:ext cx="1524000" cy="457200"/>
            <a:chOff x="2064" y="3888"/>
            <a:chExt cx="960" cy="288"/>
          </a:xfrm>
        </p:grpSpPr>
        <p:sp>
          <p:nvSpPr>
            <p:cNvPr id="69736" name="Arc 11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7" name="Arc 12"/>
            <p:cNvSpPr>
              <a:spLocks/>
            </p:cNvSpPr>
            <p:nvPr/>
          </p:nvSpPr>
          <p:spPr bwMode="auto">
            <a:xfrm rot="10800000">
              <a:off x="2352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8" name="Arc 13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9" name="Arc 14"/>
            <p:cNvSpPr>
              <a:spLocks/>
            </p:cNvSpPr>
            <p:nvPr/>
          </p:nvSpPr>
          <p:spPr bwMode="auto">
            <a:xfrm rot="10800000">
              <a:off x="2496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40" name="Arc 15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41" name="Arc 16"/>
            <p:cNvSpPr>
              <a:spLocks/>
            </p:cNvSpPr>
            <p:nvPr/>
          </p:nvSpPr>
          <p:spPr bwMode="auto">
            <a:xfrm rot="10800000">
              <a:off x="2640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42" name="Arc 17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43" name="Line 18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4" name="Line 19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636" name="Line 20"/>
          <p:cNvSpPr>
            <a:spLocks noChangeShapeType="1"/>
          </p:cNvSpPr>
          <p:nvPr/>
        </p:nvSpPr>
        <p:spPr bwMode="auto">
          <a:xfrm>
            <a:off x="6705600" y="2590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7" name="Line 21"/>
          <p:cNvSpPr>
            <a:spLocks noChangeShapeType="1"/>
          </p:cNvSpPr>
          <p:nvPr/>
        </p:nvSpPr>
        <p:spPr bwMode="auto">
          <a:xfrm flipV="1">
            <a:off x="6019800" y="2362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8" name="Text Box 22"/>
          <p:cNvSpPr txBox="1">
            <a:spLocks noChangeArrowheads="1"/>
          </p:cNvSpPr>
          <p:nvPr/>
        </p:nvSpPr>
        <p:spPr bwMode="auto">
          <a:xfrm>
            <a:off x="6477000" y="1447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9639" name="Text Box 23"/>
          <p:cNvSpPr txBox="1">
            <a:spLocks noChangeArrowheads="1"/>
          </p:cNvSpPr>
          <p:nvPr/>
        </p:nvSpPr>
        <p:spPr bwMode="auto">
          <a:xfrm>
            <a:off x="6248400" y="2819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Euclid Math One" pitchFamily="18" charset="2"/>
              </a:rPr>
              <a:t>E</a:t>
            </a:r>
            <a:r>
              <a:rPr lang="en-US" sz="2400">
                <a:solidFill>
                  <a:schemeClr val="tx1"/>
                </a:solidFill>
              </a:rPr>
              <a:t> = 10 V</a:t>
            </a:r>
          </a:p>
        </p:txBody>
      </p:sp>
      <p:grpSp>
        <p:nvGrpSpPr>
          <p:cNvPr id="69640" name="Group 24"/>
          <p:cNvGrpSpPr>
            <a:grpSpLocks/>
          </p:cNvGrpSpPr>
          <p:nvPr/>
        </p:nvGrpSpPr>
        <p:grpSpPr bwMode="auto">
          <a:xfrm>
            <a:off x="6248400" y="2286000"/>
            <a:ext cx="677863" cy="533400"/>
            <a:chOff x="672" y="2924"/>
            <a:chExt cx="427" cy="336"/>
          </a:xfrm>
        </p:grpSpPr>
        <p:grpSp>
          <p:nvGrpSpPr>
            <p:cNvPr id="69729" name="Group 25"/>
            <p:cNvGrpSpPr>
              <a:grpSpLocks/>
            </p:cNvGrpSpPr>
            <p:nvPr/>
          </p:nvGrpSpPr>
          <p:grpSpPr bwMode="auto">
            <a:xfrm rot="5400000">
              <a:off x="740" y="3044"/>
              <a:ext cx="288" cy="144"/>
              <a:chOff x="2736" y="1632"/>
              <a:chExt cx="288" cy="144"/>
            </a:xfrm>
          </p:grpSpPr>
          <p:sp>
            <p:nvSpPr>
              <p:cNvPr id="69732" name="Line 26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33" name="Line 27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34" name="Line 28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35" name="Line 29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730" name="Text Box 30"/>
            <p:cNvSpPr txBox="1">
              <a:spLocks noChangeArrowheads="1"/>
            </p:cNvSpPr>
            <p:nvPr/>
          </p:nvSpPr>
          <p:spPr bwMode="auto">
            <a:xfrm rot="5400000">
              <a:off x="864" y="2928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9731" name="Text Box 31"/>
            <p:cNvSpPr txBox="1">
              <a:spLocks noChangeArrowheads="1"/>
            </p:cNvSpPr>
            <p:nvPr/>
          </p:nvSpPr>
          <p:spPr bwMode="auto">
            <a:xfrm rot="10800000">
              <a:off x="672" y="2928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69641" name="Line 32"/>
          <p:cNvSpPr>
            <a:spLocks noChangeShapeType="1"/>
          </p:cNvSpPr>
          <p:nvPr/>
        </p:nvSpPr>
        <p:spPr bwMode="auto">
          <a:xfrm>
            <a:off x="6019800" y="2590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642" name="Group 33"/>
          <p:cNvGrpSpPr>
            <a:grpSpLocks/>
          </p:cNvGrpSpPr>
          <p:nvPr/>
        </p:nvGrpSpPr>
        <p:grpSpPr bwMode="auto">
          <a:xfrm rot="5400000">
            <a:off x="5334000" y="1600200"/>
            <a:ext cx="1371600" cy="304800"/>
            <a:chOff x="4272" y="3792"/>
            <a:chExt cx="864" cy="192"/>
          </a:xfrm>
        </p:grpSpPr>
        <p:sp>
          <p:nvSpPr>
            <p:cNvPr id="69720" name="Line 34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21" name="Line 35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22" name="Line 36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23" name="Line 37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24" name="Line 38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25" name="Line 39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26" name="Line 40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27" name="Line 41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28" name="Line 42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643" name="Group 43"/>
          <p:cNvGrpSpPr>
            <a:grpSpLocks/>
          </p:cNvGrpSpPr>
          <p:nvPr/>
        </p:nvGrpSpPr>
        <p:grpSpPr bwMode="auto">
          <a:xfrm>
            <a:off x="6019800" y="1003300"/>
            <a:ext cx="1066800" cy="101600"/>
            <a:chOff x="2016" y="1544"/>
            <a:chExt cx="672" cy="64"/>
          </a:xfrm>
        </p:grpSpPr>
        <p:sp>
          <p:nvSpPr>
            <p:cNvPr id="69715" name="Line 44"/>
            <p:cNvSpPr>
              <a:spLocks noChangeShapeType="1"/>
            </p:cNvSpPr>
            <p:nvPr/>
          </p:nvSpPr>
          <p:spPr bwMode="auto">
            <a:xfrm>
              <a:off x="2016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16" name="Oval 45"/>
            <p:cNvSpPr>
              <a:spLocks noChangeArrowheads="1"/>
            </p:cNvSpPr>
            <p:nvPr/>
          </p:nvSpPr>
          <p:spPr bwMode="auto">
            <a:xfrm>
              <a:off x="215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7" name="Line 46"/>
            <p:cNvSpPr>
              <a:spLocks noChangeShapeType="1"/>
            </p:cNvSpPr>
            <p:nvPr/>
          </p:nvSpPr>
          <p:spPr bwMode="auto">
            <a:xfrm>
              <a:off x="254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18" name="Oval 47"/>
            <p:cNvSpPr>
              <a:spLocks noChangeArrowheads="1"/>
            </p:cNvSpPr>
            <p:nvPr/>
          </p:nvSpPr>
          <p:spPr bwMode="auto">
            <a:xfrm>
              <a:off x="2504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9" name="Line 48"/>
            <p:cNvSpPr>
              <a:spLocks noChangeShapeType="1"/>
            </p:cNvSpPr>
            <p:nvPr/>
          </p:nvSpPr>
          <p:spPr bwMode="auto">
            <a:xfrm flipV="1">
              <a:off x="2200" y="1544"/>
              <a:ext cx="344" cy="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2625" name="Text Box 49"/>
          <p:cNvSpPr txBox="1">
            <a:spLocks noChangeArrowheads="1"/>
          </p:cNvSpPr>
          <p:nvPr/>
        </p:nvSpPr>
        <p:spPr bwMode="auto">
          <a:xfrm>
            <a:off x="76200" y="914400"/>
            <a:ext cx="5105400" cy="19177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sz="2400"/>
              <a:t>The circuit at right is in a steady state.  What will the voltmeter read as soon as the switch is opened?</a:t>
            </a:r>
            <a:endParaRPr lang="en-US" sz="2400">
              <a:sym typeface="Symbol" pitchFamily="18" charset="2"/>
            </a:endParaRPr>
          </a:p>
          <a:p>
            <a:r>
              <a:rPr lang="en-US" sz="2400"/>
              <a:t>A) 0.l V	B) 1 V		</a:t>
            </a:r>
            <a:r>
              <a:rPr lang="en-US" sz="2400">
                <a:sym typeface="Symbol" pitchFamily="18" charset="2"/>
              </a:rPr>
              <a:t>C) 10 V</a:t>
            </a:r>
          </a:p>
          <a:p>
            <a:r>
              <a:rPr lang="en-US" sz="2400">
                <a:sym typeface="Symbol" pitchFamily="18" charset="2"/>
              </a:rPr>
              <a:t>D) 100 V	E) 1000 V</a:t>
            </a:r>
          </a:p>
        </p:txBody>
      </p:sp>
      <p:sp>
        <p:nvSpPr>
          <p:cNvPr id="69645" name="Text Box 50"/>
          <p:cNvSpPr txBox="1">
            <a:spLocks noChangeArrowheads="1"/>
          </p:cNvSpPr>
          <p:nvPr/>
        </p:nvSpPr>
        <p:spPr bwMode="auto">
          <a:xfrm rot="-5400000">
            <a:off x="4801394" y="1372394"/>
            <a:ext cx="182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R</a:t>
            </a:r>
            <a:r>
              <a:rPr lang="en-US" sz="2400" baseline="-25000">
                <a:solidFill>
                  <a:schemeClr val="tx1"/>
                </a:solidFill>
              </a:rPr>
              <a:t>1</a:t>
            </a:r>
            <a:r>
              <a:rPr lang="en-US" sz="2400">
                <a:solidFill>
                  <a:schemeClr val="tx1"/>
                </a:solidFill>
              </a:rPr>
              <a:t> = 10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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792627" name="Text Box 51"/>
          <p:cNvSpPr txBox="1">
            <a:spLocks noChangeArrowheads="1"/>
          </p:cNvSpPr>
          <p:nvPr/>
        </p:nvSpPr>
        <p:spPr bwMode="auto">
          <a:xfrm>
            <a:off x="0" y="2895600"/>
            <a:ext cx="8915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current remains constant at 1 A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It must pass through resistor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 baseline="-25000">
                <a:solidFill>
                  <a:srgbClr val="009900"/>
                </a:solidFill>
              </a:rPr>
              <a:t>2</a:t>
            </a:r>
            <a:endParaRPr lang="en-US" sz="2400">
              <a:solidFill>
                <a:srgbClr val="0099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voltage is given by 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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=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IR</a:t>
            </a:r>
            <a:endParaRPr lang="en-US" sz="2400">
              <a:solidFill>
                <a:srgbClr val="009900"/>
              </a:solidFill>
              <a:sym typeface="Symbol" pitchFamily="18" charset="2"/>
            </a:endParaRPr>
          </a:p>
        </p:txBody>
      </p:sp>
      <p:sp>
        <p:nvSpPr>
          <p:cNvPr id="69647" name="Line 61"/>
          <p:cNvSpPr>
            <a:spLocks noChangeShapeType="1"/>
          </p:cNvSpPr>
          <p:nvPr/>
        </p:nvSpPr>
        <p:spPr bwMode="auto">
          <a:xfrm>
            <a:off x="7086600" y="1066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648" name="Group 62"/>
          <p:cNvGrpSpPr>
            <a:grpSpLocks/>
          </p:cNvGrpSpPr>
          <p:nvPr/>
        </p:nvGrpSpPr>
        <p:grpSpPr bwMode="auto">
          <a:xfrm rot="5400000">
            <a:off x="7315200" y="1752600"/>
            <a:ext cx="1371600" cy="304800"/>
            <a:chOff x="4272" y="3792"/>
            <a:chExt cx="864" cy="192"/>
          </a:xfrm>
        </p:grpSpPr>
        <p:sp>
          <p:nvSpPr>
            <p:cNvPr id="69706" name="Line 63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07" name="Line 64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08" name="Line 65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09" name="Line 66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10" name="Line 67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11" name="Line 68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12" name="Line 69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13" name="Line 70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14" name="Line 71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649" name="Line 72"/>
          <p:cNvSpPr>
            <a:spLocks noChangeShapeType="1"/>
          </p:cNvSpPr>
          <p:nvPr/>
        </p:nvSpPr>
        <p:spPr bwMode="auto">
          <a:xfrm flipV="1">
            <a:off x="8001000" y="1066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0" name="Text Box 73"/>
          <p:cNvSpPr txBox="1">
            <a:spLocks noChangeArrowheads="1"/>
          </p:cNvSpPr>
          <p:nvPr/>
        </p:nvSpPr>
        <p:spPr bwMode="auto">
          <a:xfrm rot="5400000">
            <a:off x="7620000" y="1676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R</a:t>
            </a:r>
            <a:r>
              <a:rPr lang="en-US" sz="2400" baseline="-25000">
                <a:solidFill>
                  <a:schemeClr val="tx1"/>
                </a:solidFill>
              </a:rPr>
              <a:t>2</a:t>
            </a:r>
            <a:r>
              <a:rPr lang="en-US" sz="2400">
                <a:solidFill>
                  <a:schemeClr val="tx1"/>
                </a:solidFill>
              </a:rPr>
              <a:t> = 1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k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69651" name="Line 74"/>
          <p:cNvSpPr>
            <a:spLocks noChangeShapeType="1"/>
          </p:cNvSpPr>
          <p:nvPr/>
        </p:nvSpPr>
        <p:spPr bwMode="auto">
          <a:xfrm>
            <a:off x="7010400" y="2590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2652" name="Text Box 76"/>
          <p:cNvSpPr txBox="1">
            <a:spLocks noChangeArrowheads="1"/>
          </p:cNvSpPr>
          <p:nvPr/>
        </p:nvSpPr>
        <p:spPr bwMode="auto">
          <a:xfrm>
            <a:off x="0" y="4648200"/>
            <a:ext cx="5791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Note that inductors can produce very high voltages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Inductance causes sparks to jump when you turn a switch off</a:t>
            </a:r>
          </a:p>
        </p:txBody>
      </p:sp>
      <p:sp>
        <p:nvSpPr>
          <p:cNvPr id="792658" name="Text Box 82"/>
          <p:cNvSpPr txBox="1">
            <a:spLocks noChangeArrowheads="1"/>
          </p:cNvSpPr>
          <p:nvPr/>
        </p:nvSpPr>
        <p:spPr bwMode="auto">
          <a:xfrm rot="-5400000">
            <a:off x="6743700" y="15621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I </a:t>
            </a:r>
            <a:r>
              <a:rPr lang="en-US" sz="2400">
                <a:solidFill>
                  <a:schemeClr val="tx1"/>
                </a:solidFill>
              </a:rPr>
              <a:t>= 1 A</a:t>
            </a:r>
          </a:p>
        </p:txBody>
      </p:sp>
      <p:graphicFrame>
        <p:nvGraphicFramePr>
          <p:cNvPr id="792659" name="Object 83"/>
          <p:cNvGraphicFramePr>
            <a:graphicFrameLocks noChangeAspect="1"/>
          </p:cNvGraphicFramePr>
          <p:nvPr/>
        </p:nvGraphicFramePr>
        <p:xfrm>
          <a:off x="4724400" y="3429000"/>
          <a:ext cx="398621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91" name="Equation" r:id="rId6" imgW="1625600" imgH="254000" progId="Equation.DSMT4">
                  <p:embed/>
                </p:oleObj>
              </mc:Choice>
              <mc:Fallback>
                <p:oleObj name="Equation" r:id="rId6" imgW="1625600" imgH="254000" progId="Equation.DSMT4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429000"/>
                        <a:ext cx="3986213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2660" name="Object 84"/>
          <p:cNvGraphicFramePr>
            <a:graphicFrameLocks noChangeAspect="1"/>
          </p:cNvGraphicFramePr>
          <p:nvPr/>
        </p:nvGraphicFramePr>
        <p:xfrm>
          <a:off x="5562600" y="4114800"/>
          <a:ext cx="20859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92" name="Equation" r:id="rId8" imgW="850531" imgH="177723" progId="Equation.DSMT4">
                  <p:embed/>
                </p:oleObj>
              </mc:Choice>
              <mc:Fallback>
                <p:oleObj name="Equation" r:id="rId8" imgW="850531" imgH="177723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2085975" cy="3905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92661" name="Group 85"/>
          <p:cNvGrpSpPr>
            <a:grpSpLocks/>
          </p:cNvGrpSpPr>
          <p:nvPr/>
        </p:nvGrpSpPr>
        <p:grpSpPr bwMode="auto">
          <a:xfrm rot="5400000">
            <a:off x="7239000" y="5410200"/>
            <a:ext cx="1524000" cy="457200"/>
            <a:chOff x="2064" y="3888"/>
            <a:chExt cx="960" cy="288"/>
          </a:xfrm>
        </p:grpSpPr>
        <p:sp>
          <p:nvSpPr>
            <p:cNvPr id="69697" name="Arc 86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8" name="Arc 87"/>
            <p:cNvSpPr>
              <a:spLocks/>
            </p:cNvSpPr>
            <p:nvPr/>
          </p:nvSpPr>
          <p:spPr bwMode="auto">
            <a:xfrm rot="10800000">
              <a:off x="2352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9" name="Arc 88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0" name="Arc 89"/>
            <p:cNvSpPr>
              <a:spLocks/>
            </p:cNvSpPr>
            <p:nvPr/>
          </p:nvSpPr>
          <p:spPr bwMode="auto">
            <a:xfrm rot="10800000">
              <a:off x="2496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1" name="Arc 90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2" name="Arc 91"/>
            <p:cNvSpPr>
              <a:spLocks/>
            </p:cNvSpPr>
            <p:nvPr/>
          </p:nvSpPr>
          <p:spPr bwMode="auto">
            <a:xfrm rot="10800000">
              <a:off x="2640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3" name="Arc 92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4" name="Line 93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05" name="Line 94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92694" name="Group 118"/>
          <p:cNvGrpSpPr>
            <a:grpSpLocks/>
          </p:cNvGrpSpPr>
          <p:nvPr/>
        </p:nvGrpSpPr>
        <p:grpSpPr bwMode="auto">
          <a:xfrm>
            <a:off x="6934200" y="4813300"/>
            <a:ext cx="1066800" cy="101600"/>
            <a:chOff x="2016" y="1544"/>
            <a:chExt cx="672" cy="64"/>
          </a:xfrm>
        </p:grpSpPr>
        <p:sp>
          <p:nvSpPr>
            <p:cNvPr id="69692" name="Line 119"/>
            <p:cNvSpPr>
              <a:spLocks noChangeShapeType="1"/>
            </p:cNvSpPr>
            <p:nvPr/>
          </p:nvSpPr>
          <p:spPr bwMode="auto">
            <a:xfrm>
              <a:off x="2016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93" name="Oval 120"/>
            <p:cNvSpPr>
              <a:spLocks noChangeArrowheads="1"/>
            </p:cNvSpPr>
            <p:nvPr/>
          </p:nvSpPr>
          <p:spPr bwMode="auto">
            <a:xfrm>
              <a:off x="215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4" name="Line 121"/>
            <p:cNvSpPr>
              <a:spLocks noChangeShapeType="1"/>
            </p:cNvSpPr>
            <p:nvPr/>
          </p:nvSpPr>
          <p:spPr bwMode="auto">
            <a:xfrm>
              <a:off x="254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95" name="Oval 122"/>
            <p:cNvSpPr>
              <a:spLocks noChangeArrowheads="1"/>
            </p:cNvSpPr>
            <p:nvPr/>
          </p:nvSpPr>
          <p:spPr bwMode="auto">
            <a:xfrm>
              <a:off x="2504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6" name="Line 123"/>
            <p:cNvSpPr>
              <a:spLocks noChangeShapeType="1"/>
            </p:cNvSpPr>
            <p:nvPr/>
          </p:nvSpPr>
          <p:spPr bwMode="auto">
            <a:xfrm flipV="1">
              <a:off x="2200" y="1544"/>
              <a:ext cx="344" cy="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2702" name="Line 126"/>
          <p:cNvSpPr>
            <a:spLocks noChangeShapeType="1"/>
          </p:cNvSpPr>
          <p:nvPr/>
        </p:nvSpPr>
        <p:spPr bwMode="auto">
          <a:xfrm flipV="1">
            <a:off x="8001000" y="487680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92713" name="Group 137"/>
          <p:cNvGrpSpPr>
            <a:grpSpLocks/>
          </p:cNvGrpSpPr>
          <p:nvPr/>
        </p:nvGrpSpPr>
        <p:grpSpPr bwMode="auto">
          <a:xfrm>
            <a:off x="6781800" y="4876800"/>
            <a:ext cx="1219200" cy="1752600"/>
            <a:chOff x="4272" y="3072"/>
            <a:chExt cx="768" cy="1104"/>
          </a:xfrm>
        </p:grpSpPr>
        <p:sp>
          <p:nvSpPr>
            <p:cNvPr id="69672" name="Line 95"/>
            <p:cNvSpPr>
              <a:spLocks noChangeShapeType="1"/>
            </p:cNvSpPr>
            <p:nvPr/>
          </p:nvSpPr>
          <p:spPr bwMode="auto">
            <a:xfrm>
              <a:off x="4800" y="403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73" name="Line 96"/>
            <p:cNvSpPr>
              <a:spLocks noChangeShapeType="1"/>
            </p:cNvSpPr>
            <p:nvPr/>
          </p:nvSpPr>
          <p:spPr bwMode="auto">
            <a:xfrm flipV="1">
              <a:off x="4368" y="388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9674" name="Group 100"/>
            <p:cNvGrpSpPr>
              <a:grpSpLocks/>
            </p:cNvGrpSpPr>
            <p:nvPr/>
          </p:nvGrpSpPr>
          <p:grpSpPr bwMode="auto">
            <a:xfrm rot="5400000">
              <a:off x="4580" y="3960"/>
              <a:ext cx="288" cy="144"/>
              <a:chOff x="2736" y="1632"/>
              <a:chExt cx="288" cy="144"/>
            </a:xfrm>
          </p:grpSpPr>
          <p:sp>
            <p:nvSpPr>
              <p:cNvPr id="69688" name="Line 101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9" name="Line 102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90" name="Line 103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91" name="Line 104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675" name="Text Box 105"/>
            <p:cNvSpPr txBox="1">
              <a:spLocks noChangeArrowheads="1"/>
            </p:cNvSpPr>
            <p:nvPr/>
          </p:nvSpPr>
          <p:spPr bwMode="auto">
            <a:xfrm rot="5400000">
              <a:off x="4704" y="384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9676" name="Text Box 106"/>
            <p:cNvSpPr txBox="1">
              <a:spLocks noChangeArrowheads="1"/>
            </p:cNvSpPr>
            <p:nvPr/>
          </p:nvSpPr>
          <p:spPr bwMode="auto">
            <a:xfrm rot="10800000">
              <a:off x="4512" y="384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  <p:sp>
          <p:nvSpPr>
            <p:cNvPr id="69677" name="Line 107"/>
            <p:cNvSpPr>
              <a:spLocks noChangeShapeType="1"/>
            </p:cNvSpPr>
            <p:nvPr/>
          </p:nvSpPr>
          <p:spPr bwMode="auto">
            <a:xfrm>
              <a:off x="4368" y="403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9678" name="Group 108"/>
            <p:cNvGrpSpPr>
              <a:grpSpLocks/>
            </p:cNvGrpSpPr>
            <p:nvPr/>
          </p:nvGrpSpPr>
          <p:grpSpPr bwMode="auto">
            <a:xfrm rot="5400000">
              <a:off x="3936" y="3408"/>
              <a:ext cx="864" cy="192"/>
              <a:chOff x="4272" y="3792"/>
              <a:chExt cx="864" cy="192"/>
            </a:xfrm>
          </p:grpSpPr>
          <p:sp>
            <p:nvSpPr>
              <p:cNvPr id="69679" name="Line 109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0" name="Line 110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1" name="Line 111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2" name="Line 112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3" name="Line 113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4" name="Line 114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5" name="Line 115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6" name="Line 116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7" name="Line 117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92703" name="Line 127"/>
          <p:cNvSpPr>
            <a:spLocks noChangeShapeType="1"/>
          </p:cNvSpPr>
          <p:nvPr/>
        </p:nvSpPr>
        <p:spPr bwMode="auto">
          <a:xfrm flipH="1">
            <a:off x="6324600" y="5943600"/>
            <a:ext cx="1143000" cy="3048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2704" name="Text Box 128"/>
          <p:cNvSpPr txBox="1">
            <a:spLocks noChangeArrowheads="1"/>
          </p:cNvSpPr>
          <p:nvPr/>
        </p:nvSpPr>
        <p:spPr bwMode="auto">
          <a:xfrm>
            <a:off x="3429000" y="6035675"/>
            <a:ext cx="2895600" cy="822325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cap="rnd">
                <a:solidFill>
                  <a:srgbClr val="FF0000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>
                <a:sym typeface="Symbol" pitchFamily="18" charset="2"/>
              </a:rPr>
              <a:t>Loop has unin-tended inductance</a:t>
            </a:r>
          </a:p>
        </p:txBody>
      </p:sp>
      <p:grpSp>
        <p:nvGrpSpPr>
          <p:cNvPr id="792706" name="Group 130"/>
          <p:cNvGrpSpPr>
            <a:grpSpLocks/>
          </p:cNvGrpSpPr>
          <p:nvPr/>
        </p:nvGrpSpPr>
        <p:grpSpPr bwMode="auto">
          <a:xfrm>
            <a:off x="6934200" y="4648200"/>
            <a:ext cx="1066800" cy="266700"/>
            <a:chOff x="624" y="1440"/>
            <a:chExt cx="672" cy="168"/>
          </a:xfrm>
        </p:grpSpPr>
        <p:sp>
          <p:nvSpPr>
            <p:cNvPr id="69667" name="Line 131"/>
            <p:cNvSpPr>
              <a:spLocks noChangeShapeType="1"/>
            </p:cNvSpPr>
            <p:nvPr/>
          </p:nvSpPr>
          <p:spPr bwMode="auto">
            <a:xfrm>
              <a:off x="62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68" name="Oval 132"/>
            <p:cNvSpPr>
              <a:spLocks noChangeArrowheads="1"/>
            </p:cNvSpPr>
            <p:nvPr/>
          </p:nvSpPr>
          <p:spPr bwMode="auto">
            <a:xfrm>
              <a:off x="760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9" name="Line 133"/>
            <p:cNvSpPr>
              <a:spLocks noChangeShapeType="1"/>
            </p:cNvSpPr>
            <p:nvPr/>
          </p:nvSpPr>
          <p:spPr bwMode="auto">
            <a:xfrm>
              <a:off x="1152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70" name="Oval 134"/>
            <p:cNvSpPr>
              <a:spLocks noChangeArrowheads="1"/>
            </p:cNvSpPr>
            <p:nvPr/>
          </p:nvSpPr>
          <p:spPr bwMode="auto">
            <a:xfrm>
              <a:off x="111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1" name="Line 135"/>
            <p:cNvSpPr>
              <a:spLocks noChangeShapeType="1"/>
            </p:cNvSpPr>
            <p:nvPr/>
          </p:nvSpPr>
          <p:spPr bwMode="auto">
            <a:xfrm flipV="1">
              <a:off x="808" y="1440"/>
              <a:ext cx="296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2714" name="AutoShape 138"/>
          <p:cNvSpPr>
            <a:spLocks noChangeArrowheads="1"/>
          </p:cNvSpPr>
          <p:nvPr/>
        </p:nvSpPr>
        <p:spPr bwMode="auto">
          <a:xfrm flipH="1">
            <a:off x="7620000" y="4419600"/>
            <a:ext cx="381000" cy="457200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65" name="Freeform 153"/>
          <p:cNvSpPr>
            <a:spLocks/>
          </p:cNvSpPr>
          <p:nvPr/>
        </p:nvSpPr>
        <p:spPr bwMode="auto">
          <a:xfrm>
            <a:off x="8001000" y="1066800"/>
            <a:ext cx="762000" cy="1524000"/>
          </a:xfrm>
          <a:custGeom>
            <a:avLst/>
            <a:gdLst>
              <a:gd name="T0" fmla="*/ 0 w 384"/>
              <a:gd name="T1" fmla="*/ 0 h 1008"/>
              <a:gd name="T2" fmla="*/ 2147483647 w 384"/>
              <a:gd name="T3" fmla="*/ 0 h 1008"/>
              <a:gd name="T4" fmla="*/ 2147483647 w 384"/>
              <a:gd name="T5" fmla="*/ 2147483647 h 1008"/>
              <a:gd name="T6" fmla="*/ 0 w 384"/>
              <a:gd name="T7" fmla="*/ 2147483647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008">
                <a:moveTo>
                  <a:pt x="0" y="0"/>
                </a:moveTo>
                <a:lnTo>
                  <a:pt x="384" y="0"/>
                </a:lnTo>
                <a:lnTo>
                  <a:pt x="384" y="1008"/>
                </a:lnTo>
                <a:lnTo>
                  <a:pt x="0" y="100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6" name="Oval 149"/>
          <p:cNvSpPr>
            <a:spLocks noChangeArrowheads="1"/>
          </p:cNvSpPr>
          <p:nvPr/>
        </p:nvSpPr>
        <p:spPr bwMode="auto">
          <a:xfrm>
            <a:off x="8610600" y="1600200"/>
            <a:ext cx="304800" cy="3048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2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2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9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9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9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9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92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92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92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92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92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9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92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92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9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92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792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9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3" dur="500"/>
                                        <p:tgtEl>
                                          <p:spTgt spid="7926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9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927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2625" grpId="0" animBg="1"/>
      <p:bldP spid="792627" grpId="0" build="p"/>
      <p:bldP spid="792652" grpId="0" build="p"/>
      <p:bldP spid="792658" grpId="0"/>
      <p:bldP spid="792702" grpId="0" animBg="1"/>
      <p:bldP spid="792702" grpId="1" animBg="1"/>
      <p:bldP spid="792703" grpId="0" animBg="1"/>
      <p:bldP spid="792704" grpId="0" animBg="1"/>
      <p:bldP spid="7927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806629"/>
              </p:ext>
            </p:extLst>
          </p:nvPr>
        </p:nvGraphicFramePr>
        <p:xfrm>
          <a:off x="533400" y="152400"/>
          <a:ext cx="81026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83" name="Document" r:id="rId3" imgW="6407106" imgH="2801950" progId="Word.Document.12">
                  <p:embed/>
                </p:oleObj>
              </mc:Choice>
              <mc:Fallback>
                <p:oleObj name="Document" r:id="rId3" imgW="6407106" imgH="28019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52400"/>
                        <a:ext cx="81026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013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200632"/>
              </p:ext>
            </p:extLst>
          </p:nvPr>
        </p:nvGraphicFramePr>
        <p:xfrm>
          <a:off x="541227" y="838200"/>
          <a:ext cx="8345229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07" name="Document" r:id="rId3" imgW="6550046" imgH="3786861" progId="Word.Document.12">
                  <p:embed/>
                </p:oleObj>
              </mc:Choice>
              <mc:Fallback>
                <p:oleObj name="Document" r:id="rId3" imgW="6550046" imgH="37868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1227" y="838200"/>
                        <a:ext cx="8345229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191000" y="19050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Assume inductor has no resistance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96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Inductors in series and parallel</a:t>
            </a:r>
          </a:p>
        </p:txBody>
      </p:sp>
      <p:grpSp>
        <p:nvGrpSpPr>
          <p:cNvPr id="70659" name="Group 57"/>
          <p:cNvGrpSpPr>
            <a:grpSpLocks/>
          </p:cNvGrpSpPr>
          <p:nvPr/>
        </p:nvGrpSpPr>
        <p:grpSpPr bwMode="auto">
          <a:xfrm rot="-5400000">
            <a:off x="4800600" y="457200"/>
            <a:ext cx="457200" cy="1524000"/>
            <a:chOff x="2784" y="2928"/>
            <a:chExt cx="288" cy="960"/>
          </a:xfrm>
        </p:grpSpPr>
        <p:sp>
          <p:nvSpPr>
            <p:cNvPr id="70712" name="Arc 11"/>
            <p:cNvSpPr>
              <a:spLocks/>
            </p:cNvSpPr>
            <p:nvPr/>
          </p:nvSpPr>
          <p:spPr bwMode="auto">
            <a:xfrm rot="16200000" flipV="1">
              <a:off x="2879" y="3119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3" name="Arc 12"/>
            <p:cNvSpPr>
              <a:spLocks/>
            </p:cNvSpPr>
            <p:nvPr/>
          </p:nvSpPr>
          <p:spPr bwMode="auto">
            <a:xfrm rot="-5400000">
              <a:off x="2809" y="3191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4" name="Arc 13"/>
            <p:cNvSpPr>
              <a:spLocks/>
            </p:cNvSpPr>
            <p:nvPr/>
          </p:nvSpPr>
          <p:spPr bwMode="auto">
            <a:xfrm rot="16200000" flipV="1">
              <a:off x="2879" y="3263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5" name="Arc 14"/>
            <p:cNvSpPr>
              <a:spLocks/>
            </p:cNvSpPr>
            <p:nvPr/>
          </p:nvSpPr>
          <p:spPr bwMode="auto">
            <a:xfrm rot="-5400000">
              <a:off x="2809" y="3335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6" name="Arc 15"/>
            <p:cNvSpPr>
              <a:spLocks/>
            </p:cNvSpPr>
            <p:nvPr/>
          </p:nvSpPr>
          <p:spPr bwMode="auto">
            <a:xfrm rot="16200000" flipV="1">
              <a:off x="2879" y="3407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7" name="Arc 16"/>
            <p:cNvSpPr>
              <a:spLocks/>
            </p:cNvSpPr>
            <p:nvPr/>
          </p:nvSpPr>
          <p:spPr bwMode="auto">
            <a:xfrm rot="-5400000">
              <a:off x="2809" y="3479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8" name="Arc 17"/>
            <p:cNvSpPr>
              <a:spLocks/>
            </p:cNvSpPr>
            <p:nvPr/>
          </p:nvSpPr>
          <p:spPr bwMode="auto">
            <a:xfrm rot="16200000" flipV="1">
              <a:off x="2879" y="3551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9" name="Line 18"/>
            <p:cNvSpPr>
              <a:spLocks noChangeShapeType="1"/>
            </p:cNvSpPr>
            <p:nvPr/>
          </p:nvSpPr>
          <p:spPr bwMode="auto">
            <a:xfrm rot="5400000" flipH="1">
              <a:off x="2856" y="300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0" name="Line 19"/>
            <p:cNvSpPr>
              <a:spLocks noChangeShapeType="1"/>
            </p:cNvSpPr>
            <p:nvPr/>
          </p:nvSpPr>
          <p:spPr bwMode="auto">
            <a:xfrm rot="5400000" flipH="1">
              <a:off x="2856" y="381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60" name="Text Box 22"/>
          <p:cNvSpPr txBox="1">
            <a:spLocks noChangeArrowheads="1"/>
          </p:cNvSpPr>
          <p:nvPr/>
        </p:nvSpPr>
        <p:spPr bwMode="auto">
          <a:xfrm>
            <a:off x="4800600" y="533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L</a:t>
            </a:r>
            <a:r>
              <a:rPr lang="en-US" sz="2400" baseline="-25000">
                <a:solidFill>
                  <a:schemeClr val="tx1"/>
                </a:solidFill>
              </a:rPr>
              <a:t>1</a:t>
            </a:r>
            <a:endParaRPr lang="en-US" sz="2400" i="1">
              <a:solidFill>
                <a:schemeClr val="tx1"/>
              </a:solidFill>
            </a:endParaRPr>
          </a:p>
        </p:txBody>
      </p:sp>
      <p:sp>
        <p:nvSpPr>
          <p:cNvPr id="785463" name="Text Box 55"/>
          <p:cNvSpPr txBox="1">
            <a:spLocks noChangeArrowheads="1"/>
          </p:cNvSpPr>
          <p:nvPr/>
        </p:nvSpPr>
        <p:spPr bwMode="auto">
          <a:xfrm>
            <a:off x="152400" y="762000"/>
            <a:ext cx="4114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For inductors in series, the inductors have the same current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Their EMF’s add</a:t>
            </a:r>
          </a:p>
        </p:txBody>
      </p:sp>
      <p:grpSp>
        <p:nvGrpSpPr>
          <p:cNvPr id="70662" name="Group 58"/>
          <p:cNvGrpSpPr>
            <a:grpSpLocks/>
          </p:cNvGrpSpPr>
          <p:nvPr/>
        </p:nvGrpSpPr>
        <p:grpSpPr bwMode="auto">
          <a:xfrm rot="-5400000">
            <a:off x="6324600" y="457200"/>
            <a:ext cx="457200" cy="1524000"/>
            <a:chOff x="2784" y="2928"/>
            <a:chExt cx="288" cy="960"/>
          </a:xfrm>
        </p:grpSpPr>
        <p:sp>
          <p:nvSpPr>
            <p:cNvPr id="70703" name="Arc 59"/>
            <p:cNvSpPr>
              <a:spLocks/>
            </p:cNvSpPr>
            <p:nvPr/>
          </p:nvSpPr>
          <p:spPr bwMode="auto">
            <a:xfrm rot="16200000" flipV="1">
              <a:off x="2879" y="3119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4" name="Arc 60"/>
            <p:cNvSpPr>
              <a:spLocks/>
            </p:cNvSpPr>
            <p:nvPr/>
          </p:nvSpPr>
          <p:spPr bwMode="auto">
            <a:xfrm rot="-5400000">
              <a:off x="2809" y="3191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5" name="Arc 61"/>
            <p:cNvSpPr>
              <a:spLocks/>
            </p:cNvSpPr>
            <p:nvPr/>
          </p:nvSpPr>
          <p:spPr bwMode="auto">
            <a:xfrm rot="16200000" flipV="1">
              <a:off x="2879" y="3263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6" name="Arc 62"/>
            <p:cNvSpPr>
              <a:spLocks/>
            </p:cNvSpPr>
            <p:nvPr/>
          </p:nvSpPr>
          <p:spPr bwMode="auto">
            <a:xfrm rot="-5400000">
              <a:off x="2809" y="3335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7" name="Arc 63"/>
            <p:cNvSpPr>
              <a:spLocks/>
            </p:cNvSpPr>
            <p:nvPr/>
          </p:nvSpPr>
          <p:spPr bwMode="auto">
            <a:xfrm rot="16200000" flipV="1">
              <a:off x="2879" y="3407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8" name="Arc 64"/>
            <p:cNvSpPr>
              <a:spLocks/>
            </p:cNvSpPr>
            <p:nvPr/>
          </p:nvSpPr>
          <p:spPr bwMode="auto">
            <a:xfrm rot="-5400000">
              <a:off x="2809" y="3479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9" name="Arc 65"/>
            <p:cNvSpPr>
              <a:spLocks/>
            </p:cNvSpPr>
            <p:nvPr/>
          </p:nvSpPr>
          <p:spPr bwMode="auto">
            <a:xfrm rot="16200000" flipV="1">
              <a:off x="2879" y="3551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0" name="Line 66"/>
            <p:cNvSpPr>
              <a:spLocks noChangeShapeType="1"/>
            </p:cNvSpPr>
            <p:nvPr/>
          </p:nvSpPr>
          <p:spPr bwMode="auto">
            <a:xfrm rot="5400000" flipH="1">
              <a:off x="2856" y="300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1" name="Line 67"/>
            <p:cNvSpPr>
              <a:spLocks noChangeShapeType="1"/>
            </p:cNvSpPr>
            <p:nvPr/>
          </p:nvSpPr>
          <p:spPr bwMode="auto">
            <a:xfrm rot="5400000" flipH="1">
              <a:off x="2856" y="381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63" name="Line 68"/>
          <p:cNvSpPr>
            <a:spLocks noChangeShapeType="1"/>
          </p:cNvSpPr>
          <p:nvPr/>
        </p:nvSpPr>
        <p:spPr bwMode="auto">
          <a:xfrm>
            <a:off x="7239000" y="1219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4" name="Line 69"/>
          <p:cNvSpPr>
            <a:spLocks noChangeShapeType="1"/>
          </p:cNvSpPr>
          <p:nvPr/>
        </p:nvSpPr>
        <p:spPr bwMode="auto">
          <a:xfrm flipH="1">
            <a:off x="4114800" y="1219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5" name="Text Box 70"/>
          <p:cNvSpPr txBox="1">
            <a:spLocks noChangeArrowheads="1"/>
          </p:cNvSpPr>
          <p:nvPr/>
        </p:nvSpPr>
        <p:spPr bwMode="auto">
          <a:xfrm>
            <a:off x="6400800" y="533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L</a:t>
            </a:r>
            <a:r>
              <a:rPr lang="en-US" sz="2400" baseline="-25000">
                <a:solidFill>
                  <a:schemeClr val="tx1"/>
                </a:solidFill>
              </a:rPr>
              <a:t>2</a:t>
            </a:r>
            <a:endParaRPr lang="en-US" sz="2400" i="1">
              <a:solidFill>
                <a:schemeClr val="tx1"/>
              </a:solidFill>
            </a:endParaRPr>
          </a:p>
        </p:txBody>
      </p:sp>
      <p:graphicFrame>
        <p:nvGraphicFramePr>
          <p:cNvPr id="785479" name="Object 71"/>
          <p:cNvGraphicFramePr>
            <a:graphicFrameLocks noChangeAspect="1"/>
          </p:cNvGraphicFramePr>
          <p:nvPr/>
        </p:nvGraphicFramePr>
        <p:xfrm>
          <a:off x="3598863" y="1447800"/>
          <a:ext cx="1719262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63" name="Equation" r:id="rId4" imgW="698197" imgH="393529" progId="Equation.DSMT4">
                  <p:embed/>
                </p:oleObj>
              </mc:Choice>
              <mc:Fallback>
                <p:oleObj name="Equation" r:id="rId4" imgW="698197" imgH="393529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863" y="1447800"/>
                        <a:ext cx="1719262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5480" name="Object 72"/>
          <p:cNvGraphicFramePr>
            <a:graphicFrameLocks noChangeAspect="1"/>
          </p:cNvGraphicFramePr>
          <p:nvPr/>
        </p:nvGraphicFramePr>
        <p:xfrm>
          <a:off x="5321300" y="1447800"/>
          <a:ext cx="11557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64" name="Equation" r:id="rId6" imgW="469696" imgH="393529" progId="Equation.DSMT4">
                  <p:embed/>
                </p:oleObj>
              </mc:Choice>
              <mc:Fallback>
                <p:oleObj name="Equation" r:id="rId6" imgW="469696" imgH="393529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1447800"/>
                        <a:ext cx="1155700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5481" name="Object 73"/>
          <p:cNvGraphicFramePr>
            <a:graphicFrameLocks noChangeAspect="1"/>
          </p:cNvGraphicFramePr>
          <p:nvPr/>
        </p:nvGraphicFramePr>
        <p:xfrm>
          <a:off x="6554788" y="1447800"/>
          <a:ext cx="2436812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65" name="Equation" r:id="rId8" imgW="990170" imgH="393529" progId="Equation.DSMT4">
                  <p:embed/>
                </p:oleObj>
              </mc:Choice>
              <mc:Fallback>
                <p:oleObj name="Equation" r:id="rId8" imgW="990170" imgH="393529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4788" y="1447800"/>
                        <a:ext cx="2436812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5482" name="Object 74"/>
          <p:cNvGraphicFramePr>
            <a:graphicFrameLocks noChangeAspect="1"/>
          </p:cNvGraphicFramePr>
          <p:nvPr/>
        </p:nvGraphicFramePr>
        <p:xfrm>
          <a:off x="838200" y="1981200"/>
          <a:ext cx="16875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66" name="Equation" r:id="rId10" imgW="685800" imgH="228600" progId="Equation.DSMT4">
                  <p:embed/>
                </p:oleObj>
              </mc:Choice>
              <mc:Fallback>
                <p:oleObj name="Equation" r:id="rId10" imgW="685800" imgH="228600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81200"/>
                        <a:ext cx="1687513" cy="5032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5483" name="Text Box 75"/>
          <p:cNvSpPr txBox="1">
            <a:spLocks noChangeArrowheads="1"/>
          </p:cNvSpPr>
          <p:nvPr/>
        </p:nvSpPr>
        <p:spPr bwMode="auto">
          <a:xfrm>
            <a:off x="228600" y="2698750"/>
            <a:ext cx="4038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For inductors in parallel, the inductors have the same EMF but different currents </a:t>
            </a:r>
          </a:p>
        </p:txBody>
      </p:sp>
      <p:grpSp>
        <p:nvGrpSpPr>
          <p:cNvPr id="70671" name="Group 76"/>
          <p:cNvGrpSpPr>
            <a:grpSpLocks/>
          </p:cNvGrpSpPr>
          <p:nvPr/>
        </p:nvGrpSpPr>
        <p:grpSpPr bwMode="auto">
          <a:xfrm rot="-5400000">
            <a:off x="7315200" y="2286000"/>
            <a:ext cx="457200" cy="1524000"/>
            <a:chOff x="2784" y="2928"/>
            <a:chExt cx="288" cy="960"/>
          </a:xfrm>
        </p:grpSpPr>
        <p:sp>
          <p:nvSpPr>
            <p:cNvPr id="70694" name="Arc 77"/>
            <p:cNvSpPr>
              <a:spLocks/>
            </p:cNvSpPr>
            <p:nvPr/>
          </p:nvSpPr>
          <p:spPr bwMode="auto">
            <a:xfrm rot="16200000" flipV="1">
              <a:off x="2879" y="3119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5" name="Arc 78"/>
            <p:cNvSpPr>
              <a:spLocks/>
            </p:cNvSpPr>
            <p:nvPr/>
          </p:nvSpPr>
          <p:spPr bwMode="auto">
            <a:xfrm rot="-5400000">
              <a:off x="2809" y="3191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6" name="Arc 79"/>
            <p:cNvSpPr>
              <a:spLocks/>
            </p:cNvSpPr>
            <p:nvPr/>
          </p:nvSpPr>
          <p:spPr bwMode="auto">
            <a:xfrm rot="16200000" flipV="1">
              <a:off x="2879" y="3263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7" name="Arc 80"/>
            <p:cNvSpPr>
              <a:spLocks/>
            </p:cNvSpPr>
            <p:nvPr/>
          </p:nvSpPr>
          <p:spPr bwMode="auto">
            <a:xfrm rot="-5400000">
              <a:off x="2809" y="3335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8" name="Arc 81"/>
            <p:cNvSpPr>
              <a:spLocks/>
            </p:cNvSpPr>
            <p:nvPr/>
          </p:nvSpPr>
          <p:spPr bwMode="auto">
            <a:xfrm rot="16200000" flipV="1">
              <a:off x="2879" y="3407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9" name="Arc 82"/>
            <p:cNvSpPr>
              <a:spLocks/>
            </p:cNvSpPr>
            <p:nvPr/>
          </p:nvSpPr>
          <p:spPr bwMode="auto">
            <a:xfrm rot="-5400000">
              <a:off x="2809" y="3479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0" name="Arc 83"/>
            <p:cNvSpPr>
              <a:spLocks/>
            </p:cNvSpPr>
            <p:nvPr/>
          </p:nvSpPr>
          <p:spPr bwMode="auto">
            <a:xfrm rot="16200000" flipV="1">
              <a:off x="2879" y="3551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1" name="Line 84"/>
            <p:cNvSpPr>
              <a:spLocks noChangeShapeType="1"/>
            </p:cNvSpPr>
            <p:nvPr/>
          </p:nvSpPr>
          <p:spPr bwMode="auto">
            <a:xfrm rot="5400000" flipH="1">
              <a:off x="2856" y="300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02" name="Line 85"/>
            <p:cNvSpPr>
              <a:spLocks noChangeShapeType="1"/>
            </p:cNvSpPr>
            <p:nvPr/>
          </p:nvSpPr>
          <p:spPr bwMode="auto">
            <a:xfrm rot="5400000" flipH="1">
              <a:off x="2856" y="381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672" name="Group 86"/>
          <p:cNvGrpSpPr>
            <a:grpSpLocks/>
          </p:cNvGrpSpPr>
          <p:nvPr/>
        </p:nvGrpSpPr>
        <p:grpSpPr bwMode="auto">
          <a:xfrm rot="-5400000">
            <a:off x="7315200" y="3048000"/>
            <a:ext cx="457200" cy="1524000"/>
            <a:chOff x="2784" y="2928"/>
            <a:chExt cx="288" cy="960"/>
          </a:xfrm>
        </p:grpSpPr>
        <p:sp>
          <p:nvSpPr>
            <p:cNvPr id="70685" name="Arc 87"/>
            <p:cNvSpPr>
              <a:spLocks/>
            </p:cNvSpPr>
            <p:nvPr/>
          </p:nvSpPr>
          <p:spPr bwMode="auto">
            <a:xfrm rot="16200000" flipV="1">
              <a:off x="2879" y="3119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6" name="Arc 88"/>
            <p:cNvSpPr>
              <a:spLocks/>
            </p:cNvSpPr>
            <p:nvPr/>
          </p:nvSpPr>
          <p:spPr bwMode="auto">
            <a:xfrm rot="-5400000">
              <a:off x="2809" y="3191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7" name="Arc 89"/>
            <p:cNvSpPr>
              <a:spLocks/>
            </p:cNvSpPr>
            <p:nvPr/>
          </p:nvSpPr>
          <p:spPr bwMode="auto">
            <a:xfrm rot="16200000" flipV="1">
              <a:off x="2879" y="3263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8" name="Arc 90"/>
            <p:cNvSpPr>
              <a:spLocks/>
            </p:cNvSpPr>
            <p:nvPr/>
          </p:nvSpPr>
          <p:spPr bwMode="auto">
            <a:xfrm rot="-5400000">
              <a:off x="2809" y="3335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9" name="Arc 91"/>
            <p:cNvSpPr>
              <a:spLocks/>
            </p:cNvSpPr>
            <p:nvPr/>
          </p:nvSpPr>
          <p:spPr bwMode="auto">
            <a:xfrm rot="16200000" flipV="1">
              <a:off x="2879" y="3407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0" name="Arc 92"/>
            <p:cNvSpPr>
              <a:spLocks/>
            </p:cNvSpPr>
            <p:nvPr/>
          </p:nvSpPr>
          <p:spPr bwMode="auto">
            <a:xfrm rot="-5400000">
              <a:off x="2809" y="3479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1" name="Arc 93"/>
            <p:cNvSpPr>
              <a:spLocks/>
            </p:cNvSpPr>
            <p:nvPr/>
          </p:nvSpPr>
          <p:spPr bwMode="auto">
            <a:xfrm rot="16200000" flipV="1">
              <a:off x="2879" y="3551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2" name="Line 94"/>
            <p:cNvSpPr>
              <a:spLocks noChangeShapeType="1"/>
            </p:cNvSpPr>
            <p:nvPr/>
          </p:nvSpPr>
          <p:spPr bwMode="auto">
            <a:xfrm rot="5400000" flipH="1">
              <a:off x="2856" y="300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3" name="Line 95"/>
            <p:cNvSpPr>
              <a:spLocks noChangeShapeType="1"/>
            </p:cNvSpPr>
            <p:nvPr/>
          </p:nvSpPr>
          <p:spPr bwMode="auto">
            <a:xfrm rot="5400000" flipH="1">
              <a:off x="2856" y="381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73" name="Line 96"/>
          <p:cNvSpPr>
            <a:spLocks noChangeShapeType="1"/>
          </p:cNvSpPr>
          <p:nvPr/>
        </p:nvSpPr>
        <p:spPr bwMode="auto">
          <a:xfrm>
            <a:off x="8305800" y="3429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4" name="Line 97"/>
          <p:cNvSpPr>
            <a:spLocks noChangeShapeType="1"/>
          </p:cNvSpPr>
          <p:nvPr/>
        </p:nvSpPr>
        <p:spPr bwMode="auto">
          <a:xfrm flipH="1">
            <a:off x="6553200" y="3429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5" name="Line 98"/>
          <p:cNvSpPr>
            <a:spLocks noChangeShapeType="1"/>
          </p:cNvSpPr>
          <p:nvPr/>
        </p:nvSpPr>
        <p:spPr bwMode="auto">
          <a:xfrm>
            <a:off x="6781800" y="30480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6" name="Line 99"/>
          <p:cNvSpPr>
            <a:spLocks noChangeShapeType="1"/>
          </p:cNvSpPr>
          <p:nvPr/>
        </p:nvSpPr>
        <p:spPr bwMode="auto">
          <a:xfrm>
            <a:off x="8305800" y="30480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7" name="Text Box 100"/>
          <p:cNvSpPr txBox="1">
            <a:spLocks noChangeArrowheads="1"/>
          </p:cNvSpPr>
          <p:nvPr/>
        </p:nvSpPr>
        <p:spPr bwMode="auto">
          <a:xfrm>
            <a:off x="7277100" y="236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L</a:t>
            </a:r>
            <a:r>
              <a:rPr lang="en-US" sz="2400" baseline="-25000">
                <a:solidFill>
                  <a:schemeClr val="tx1"/>
                </a:solidFill>
              </a:rPr>
              <a:t>1</a:t>
            </a:r>
            <a:endParaRPr lang="en-US" sz="2400" i="1">
              <a:solidFill>
                <a:schemeClr val="tx1"/>
              </a:solidFill>
            </a:endParaRPr>
          </a:p>
        </p:txBody>
      </p:sp>
      <p:sp>
        <p:nvSpPr>
          <p:cNvPr id="70678" name="Text Box 101"/>
          <p:cNvSpPr txBox="1">
            <a:spLocks noChangeArrowheads="1"/>
          </p:cNvSpPr>
          <p:nvPr/>
        </p:nvSpPr>
        <p:spPr bwMode="auto">
          <a:xfrm>
            <a:off x="7772400" y="3733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L</a:t>
            </a:r>
            <a:r>
              <a:rPr lang="en-US" sz="2400" baseline="-25000">
                <a:solidFill>
                  <a:schemeClr val="tx1"/>
                </a:solidFill>
              </a:rPr>
              <a:t>2</a:t>
            </a:r>
            <a:endParaRPr lang="en-US" sz="2400" i="1">
              <a:solidFill>
                <a:schemeClr val="tx1"/>
              </a:solidFill>
            </a:endParaRPr>
          </a:p>
        </p:txBody>
      </p:sp>
      <p:graphicFrame>
        <p:nvGraphicFramePr>
          <p:cNvPr id="785510" name="Object 102"/>
          <p:cNvGraphicFramePr>
            <a:graphicFrameLocks noChangeAspect="1"/>
          </p:cNvGraphicFramePr>
          <p:nvPr/>
        </p:nvGraphicFramePr>
        <p:xfrm>
          <a:off x="4343400" y="2438400"/>
          <a:ext cx="178276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67" name="Equation" r:id="rId12" imgW="723586" imgH="393529" progId="Equation.DSMT4">
                  <p:embed/>
                </p:oleObj>
              </mc:Choice>
              <mc:Fallback>
                <p:oleObj name="Equation" r:id="rId12" imgW="723586" imgH="393529" progId="Equation.DSMT4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438400"/>
                        <a:ext cx="1782763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5511" name="Object 103"/>
          <p:cNvGraphicFramePr>
            <a:graphicFrameLocks noChangeAspect="1"/>
          </p:cNvGraphicFramePr>
          <p:nvPr/>
        </p:nvGraphicFramePr>
        <p:xfrm>
          <a:off x="4343400" y="3276600"/>
          <a:ext cx="18764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68" name="Equation" r:id="rId14" imgW="761669" imgH="393529" progId="Equation.DSMT4">
                  <p:embed/>
                </p:oleObj>
              </mc:Choice>
              <mc:Fallback>
                <p:oleObj name="Equation" r:id="rId14" imgW="761669" imgH="393529" progId="Equation.DSMT4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276600"/>
                        <a:ext cx="1876425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5512" name="Object 104"/>
          <p:cNvGraphicFramePr>
            <a:graphicFrameLocks noChangeAspect="1"/>
          </p:cNvGraphicFramePr>
          <p:nvPr/>
        </p:nvGraphicFramePr>
        <p:xfrm>
          <a:off x="427038" y="4005263"/>
          <a:ext cx="228282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69" name="Equation" r:id="rId16" imgW="926698" imgH="393529" progId="Equation.DSMT4">
                  <p:embed/>
                </p:oleObj>
              </mc:Choice>
              <mc:Fallback>
                <p:oleObj name="Equation" r:id="rId16" imgW="926698" imgH="393529" progId="Equation.DSMT4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4005263"/>
                        <a:ext cx="2282825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5513" name="Object 105"/>
          <p:cNvGraphicFramePr>
            <a:graphicFrameLocks noChangeAspect="1"/>
          </p:cNvGraphicFramePr>
          <p:nvPr/>
        </p:nvGraphicFramePr>
        <p:xfrm>
          <a:off x="2713038" y="4005263"/>
          <a:ext cx="1782762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70" name="Equation" r:id="rId18" imgW="723586" imgH="431613" progId="Equation.DSMT4">
                  <p:embed/>
                </p:oleObj>
              </mc:Choice>
              <mc:Fallback>
                <p:oleObj name="Equation" r:id="rId18" imgW="723586" imgH="431613" progId="Equation.DSMT4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8" y="4005263"/>
                        <a:ext cx="1782762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5514" name="Object 106"/>
          <p:cNvGraphicFramePr>
            <a:graphicFrameLocks noChangeAspect="1"/>
          </p:cNvGraphicFramePr>
          <p:nvPr/>
        </p:nvGraphicFramePr>
        <p:xfrm>
          <a:off x="4516438" y="4003675"/>
          <a:ext cx="9699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71" name="Equation" r:id="rId20" imgW="393529" imgH="393529" progId="Equation.DSMT4">
                  <p:embed/>
                </p:oleObj>
              </mc:Choice>
              <mc:Fallback>
                <p:oleObj name="Equation" r:id="rId20" imgW="393529" imgH="393529" progId="Equation.DSMT4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8" y="4003675"/>
                        <a:ext cx="969962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5515" name="Object 107"/>
          <p:cNvGraphicFramePr>
            <a:graphicFrameLocks noChangeAspect="1"/>
          </p:cNvGraphicFramePr>
          <p:nvPr/>
        </p:nvGraphicFramePr>
        <p:xfrm>
          <a:off x="838200" y="5334000"/>
          <a:ext cx="1906588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72" name="Equation" r:id="rId22" imgW="774364" imgH="431613" progId="Equation.DSMT4">
                  <p:embed/>
                </p:oleObj>
              </mc:Choice>
              <mc:Fallback>
                <p:oleObj name="Equation" r:id="rId22" imgW="774364" imgH="431613" progId="Equation.DSMT4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334000"/>
                        <a:ext cx="1906588" cy="9509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5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5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5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5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8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8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8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8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85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85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8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8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85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85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85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85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Parallel  and Series - Formulas</a:t>
            </a:r>
          </a:p>
        </p:txBody>
      </p:sp>
      <p:graphicFrame>
        <p:nvGraphicFramePr>
          <p:cNvPr id="786435" name="Group 3"/>
          <p:cNvGraphicFramePr>
            <a:graphicFrameLocks noGrp="1"/>
          </p:cNvGraphicFramePr>
          <p:nvPr/>
        </p:nvGraphicFramePr>
        <p:xfrm>
          <a:off x="457200" y="1066800"/>
          <a:ext cx="8229600" cy="4740275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4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Capacitor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Resistor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Inductor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7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Series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Parallel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4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Fundamental Formula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72734" name="Group 30"/>
          <p:cNvGrpSpPr>
            <a:grpSpLocks/>
          </p:cNvGrpSpPr>
          <p:nvPr/>
        </p:nvGrpSpPr>
        <p:grpSpPr bwMode="auto">
          <a:xfrm rot="-5400000">
            <a:off x="3390900" y="1536700"/>
            <a:ext cx="228600" cy="457200"/>
            <a:chOff x="4896" y="3360"/>
            <a:chExt cx="144" cy="288"/>
          </a:xfrm>
        </p:grpSpPr>
        <p:sp>
          <p:nvSpPr>
            <p:cNvPr id="72764" name="Line 31"/>
            <p:cNvSpPr>
              <a:spLocks noChangeShapeType="1"/>
            </p:cNvSpPr>
            <p:nvPr/>
          </p:nvSpPr>
          <p:spPr bwMode="auto">
            <a:xfrm rot="5400000" flipV="1">
              <a:off x="4848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5" name="Line 32"/>
            <p:cNvSpPr>
              <a:spLocks noChangeShapeType="1"/>
            </p:cNvSpPr>
            <p:nvPr/>
          </p:nvSpPr>
          <p:spPr bwMode="auto">
            <a:xfrm rot="5400000">
              <a:off x="4920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6" name="Line 33"/>
            <p:cNvSpPr>
              <a:spLocks noChangeShapeType="1"/>
            </p:cNvSpPr>
            <p:nvPr/>
          </p:nvSpPr>
          <p:spPr bwMode="auto">
            <a:xfrm rot="5400000">
              <a:off x="5016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7" name="Line 34"/>
            <p:cNvSpPr>
              <a:spLocks noChangeShapeType="1"/>
            </p:cNvSpPr>
            <p:nvPr/>
          </p:nvSpPr>
          <p:spPr bwMode="auto">
            <a:xfrm rot="5400000" flipV="1">
              <a:off x="4800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735" name="Group 35"/>
          <p:cNvGrpSpPr>
            <a:grpSpLocks/>
          </p:cNvGrpSpPr>
          <p:nvPr/>
        </p:nvGrpSpPr>
        <p:grpSpPr bwMode="auto">
          <a:xfrm>
            <a:off x="4800600" y="1574800"/>
            <a:ext cx="1371600" cy="304800"/>
            <a:chOff x="4272" y="3792"/>
            <a:chExt cx="864" cy="192"/>
          </a:xfrm>
        </p:grpSpPr>
        <p:sp>
          <p:nvSpPr>
            <p:cNvPr id="72755" name="Line 36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6" name="Line 37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7" name="Line 38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8" name="Line 39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9" name="Line 40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0" name="Line 41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1" name="Line 42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2" name="Line 43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3" name="Line 44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2736" name="Object 45"/>
          <p:cNvGraphicFramePr>
            <a:graphicFrameLocks noChangeAspect="1"/>
          </p:cNvGraphicFramePr>
          <p:nvPr/>
        </p:nvGraphicFramePr>
        <p:xfrm>
          <a:off x="4724400" y="2565400"/>
          <a:ext cx="1752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7" name="Equation" r:id="rId3" imgW="711200" imgH="228600" progId="Equation.DSMT4">
                  <p:embed/>
                </p:oleObj>
              </mc:Choice>
              <mc:Fallback>
                <p:oleObj name="Equation" r:id="rId3" imgW="711200" imgH="22860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565400"/>
                        <a:ext cx="17526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37" name="Object 46"/>
          <p:cNvGraphicFramePr>
            <a:graphicFrameLocks noChangeAspect="1"/>
          </p:cNvGraphicFramePr>
          <p:nvPr/>
        </p:nvGraphicFramePr>
        <p:xfrm>
          <a:off x="4648200" y="3556000"/>
          <a:ext cx="19716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8" name="Equation" r:id="rId5" imgW="799753" imgH="431613" progId="Equation.DSMT4">
                  <p:embed/>
                </p:oleObj>
              </mc:Choice>
              <mc:Fallback>
                <p:oleObj name="Equation" r:id="rId5" imgW="799753" imgH="431613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556000"/>
                        <a:ext cx="1971675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38" name="Object 47"/>
          <p:cNvGraphicFramePr>
            <a:graphicFrameLocks noChangeAspect="1"/>
          </p:cNvGraphicFramePr>
          <p:nvPr/>
        </p:nvGraphicFramePr>
        <p:xfrm>
          <a:off x="2667000" y="3708400"/>
          <a:ext cx="17843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9" name="Equation" r:id="rId7" imgW="723586" imgH="228501" progId="Equation.DSMT4">
                  <p:embed/>
                </p:oleObj>
              </mc:Choice>
              <mc:Fallback>
                <p:oleObj name="Equation" r:id="rId7" imgW="723586" imgH="228501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708400"/>
                        <a:ext cx="178435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39" name="Object 48"/>
          <p:cNvGraphicFramePr>
            <a:graphicFrameLocks noChangeAspect="1"/>
          </p:cNvGraphicFramePr>
          <p:nvPr/>
        </p:nvGraphicFramePr>
        <p:xfrm>
          <a:off x="2590800" y="2336800"/>
          <a:ext cx="200183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0" name="Equation" r:id="rId9" imgW="812447" imgH="431613" progId="Equation.DSMT4">
                  <p:embed/>
                </p:oleObj>
              </mc:Choice>
              <mc:Fallback>
                <p:oleObj name="Equation" r:id="rId9" imgW="812447" imgH="431613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36800"/>
                        <a:ext cx="2001838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0" name="Object 49"/>
          <p:cNvGraphicFramePr>
            <a:graphicFrameLocks noChangeAspect="1"/>
          </p:cNvGraphicFramePr>
          <p:nvPr/>
        </p:nvGraphicFramePr>
        <p:xfrm>
          <a:off x="6813550" y="2540000"/>
          <a:ext cx="16891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1" name="Equation" r:id="rId11" imgW="685800" imgH="228600" progId="Equation.DSMT4">
                  <p:embed/>
                </p:oleObj>
              </mc:Choice>
              <mc:Fallback>
                <p:oleObj name="Equation" r:id="rId11" imgW="685800" imgH="22860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3550" y="2540000"/>
                        <a:ext cx="16891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1" name="Object 50"/>
          <p:cNvGraphicFramePr>
            <a:graphicFrameLocks noChangeAspect="1"/>
          </p:cNvGraphicFramePr>
          <p:nvPr/>
        </p:nvGraphicFramePr>
        <p:xfrm>
          <a:off x="6737350" y="3530600"/>
          <a:ext cx="19081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2" name="Equation" r:id="rId13" imgW="774364" imgH="431613" progId="Equation.DSMT4">
                  <p:embed/>
                </p:oleObj>
              </mc:Choice>
              <mc:Fallback>
                <p:oleObj name="Equation" r:id="rId13" imgW="774364" imgH="431613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7350" y="3530600"/>
                        <a:ext cx="1908175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2" name="Object 51"/>
          <p:cNvGraphicFramePr>
            <a:graphicFrameLocks noChangeAspect="1"/>
          </p:cNvGraphicFramePr>
          <p:nvPr/>
        </p:nvGraphicFramePr>
        <p:xfrm>
          <a:off x="2884488" y="4748213"/>
          <a:ext cx="13462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3" name="Equation" r:id="rId15" imgW="545863" imgH="393529" progId="Equation.DSMT4">
                  <p:embed/>
                </p:oleObj>
              </mc:Choice>
              <mc:Fallback>
                <p:oleObj name="Equation" r:id="rId15" imgW="545863" imgH="393529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4748213"/>
                        <a:ext cx="134620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3" name="Object 52"/>
          <p:cNvGraphicFramePr>
            <a:graphicFrameLocks noChangeAspect="1"/>
          </p:cNvGraphicFramePr>
          <p:nvPr/>
        </p:nvGraphicFramePr>
        <p:xfrm>
          <a:off x="4878388" y="4954588"/>
          <a:ext cx="137795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4" name="Equation" r:id="rId17" imgW="558558" imgH="177723" progId="Equation.DSMT4">
                  <p:embed/>
                </p:oleObj>
              </mc:Choice>
              <mc:Fallback>
                <p:oleObj name="Equation" r:id="rId17" imgW="558558" imgH="177723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8" y="4954588"/>
                        <a:ext cx="1377950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4" name="Object 53"/>
          <p:cNvGraphicFramePr>
            <a:graphicFrameLocks noChangeAspect="1"/>
          </p:cNvGraphicFramePr>
          <p:nvPr/>
        </p:nvGraphicFramePr>
        <p:xfrm>
          <a:off x="6781800" y="4759325"/>
          <a:ext cx="17526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5" name="Equation" r:id="rId19" imgW="710891" imgH="393529" progId="Equation.DSMT4">
                  <p:embed/>
                </p:oleObj>
              </mc:Choice>
              <mc:Fallback>
                <p:oleObj name="Equation" r:id="rId19" imgW="710891" imgH="393529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759325"/>
                        <a:ext cx="1752600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2745" name="Group 54"/>
          <p:cNvGrpSpPr>
            <a:grpSpLocks/>
          </p:cNvGrpSpPr>
          <p:nvPr/>
        </p:nvGrpSpPr>
        <p:grpSpPr bwMode="auto">
          <a:xfrm>
            <a:off x="6858000" y="1574800"/>
            <a:ext cx="1524000" cy="457200"/>
            <a:chOff x="2064" y="3888"/>
            <a:chExt cx="960" cy="288"/>
          </a:xfrm>
        </p:grpSpPr>
        <p:sp>
          <p:nvSpPr>
            <p:cNvPr id="72746" name="Arc 55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7" name="Arc 56"/>
            <p:cNvSpPr>
              <a:spLocks/>
            </p:cNvSpPr>
            <p:nvPr/>
          </p:nvSpPr>
          <p:spPr bwMode="auto">
            <a:xfrm rot="10800000">
              <a:off x="2352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8" name="Arc 57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9" name="Arc 58"/>
            <p:cNvSpPr>
              <a:spLocks/>
            </p:cNvSpPr>
            <p:nvPr/>
          </p:nvSpPr>
          <p:spPr bwMode="auto">
            <a:xfrm rot="10800000">
              <a:off x="2496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0" name="Arc 59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1" name="Arc 60"/>
            <p:cNvSpPr>
              <a:spLocks/>
            </p:cNvSpPr>
            <p:nvPr/>
          </p:nvSpPr>
          <p:spPr bwMode="auto">
            <a:xfrm rot="10800000">
              <a:off x="2640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2" name="Arc 61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3" name="Line 62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4" name="Line 63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160" y="762000"/>
            <a:ext cx="7635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19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937" y="2452687"/>
            <a:ext cx="70961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03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85800"/>
            <a:ext cx="8269080" cy="324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55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270149"/>
              </p:ext>
            </p:extLst>
          </p:nvPr>
        </p:nvGraphicFramePr>
        <p:xfrm>
          <a:off x="762000" y="1143000"/>
          <a:ext cx="725707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73" name="Document" r:id="rId3" imgW="6407106" imgH="2489148" progId="Word.Document.12">
                  <p:embed/>
                </p:oleObj>
              </mc:Choice>
              <mc:Fallback>
                <p:oleObj name="Document" r:id="rId3" imgW="6407106" imgH="248914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143000"/>
                        <a:ext cx="7257078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08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160" y="762000"/>
            <a:ext cx="7635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19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937" y="2452687"/>
            <a:ext cx="70961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98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743200"/>
            <a:ext cx="78422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0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4038600"/>
            <a:ext cx="7886700" cy="193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9200" y="14478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18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43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9672" name="Picture 1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914900"/>
            <a:ext cx="37338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LC Circuits</a:t>
            </a:r>
          </a:p>
        </p:txBody>
      </p:sp>
      <p:sp>
        <p:nvSpPr>
          <p:cNvPr id="789507" name="Text Box 3"/>
          <p:cNvSpPr txBox="1">
            <a:spLocks noChangeArrowheads="1"/>
          </p:cNvSpPr>
          <p:nvPr/>
        </p:nvSpPr>
        <p:spPr bwMode="auto">
          <a:xfrm>
            <a:off x="0" y="9906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</a:rPr>
              <a:t>Inductor (</a:t>
            </a:r>
            <a:r>
              <a:rPr lang="en-US" sz="2400" i="1" dirty="0">
                <a:solidFill>
                  <a:srgbClr val="009900"/>
                </a:solidFill>
              </a:rPr>
              <a:t>L</a:t>
            </a:r>
            <a:r>
              <a:rPr lang="en-US" sz="2400" dirty="0">
                <a:solidFill>
                  <a:srgbClr val="009900"/>
                </a:solidFill>
              </a:rPr>
              <a:t>) and Capacitor (</a:t>
            </a:r>
            <a:r>
              <a:rPr lang="en-US" sz="2400" i="1" dirty="0">
                <a:solidFill>
                  <a:srgbClr val="009900"/>
                </a:solidFill>
              </a:rPr>
              <a:t>C</a:t>
            </a:r>
            <a:r>
              <a:rPr lang="en-US" sz="2400" dirty="0">
                <a:solidFill>
                  <a:srgbClr val="009900"/>
                </a:solidFill>
              </a:rPr>
              <a:t>)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</a:rPr>
              <a:t>Let the battery charge up the capacitor</a:t>
            </a:r>
          </a:p>
          <a:p>
            <a:pPr eaLnBrk="1" hangingPunct="1"/>
            <a:r>
              <a:rPr lang="en-US" sz="2400" u="sng" dirty="0">
                <a:solidFill>
                  <a:schemeClr val="accent2"/>
                </a:solidFill>
              </a:rPr>
              <a:t>Now flip the switch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Current flows from capacitor through inductor</a:t>
            </a:r>
          </a:p>
          <a:p>
            <a:pPr eaLnBrk="1" hangingPunct="1">
              <a:buFontTx/>
              <a:buChar char="•"/>
            </a:pPr>
            <a:r>
              <a:rPr lang="en-US" sz="2400" dirty="0" err="1">
                <a:solidFill>
                  <a:schemeClr val="accent2"/>
                </a:solidFill>
              </a:rPr>
              <a:t>Kirchoff’s</a:t>
            </a:r>
            <a:r>
              <a:rPr lang="en-US" sz="2400" dirty="0">
                <a:solidFill>
                  <a:schemeClr val="accent2"/>
                </a:solidFill>
              </a:rPr>
              <a:t> Loop law gives</a:t>
            </a:r>
            <a:r>
              <a:rPr lang="en-US" sz="2400" dirty="0" smtClean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75781" name="Line 100"/>
          <p:cNvSpPr>
            <a:spLocks noChangeShapeType="1"/>
          </p:cNvSpPr>
          <p:nvPr/>
        </p:nvSpPr>
        <p:spPr bwMode="auto">
          <a:xfrm flipV="1">
            <a:off x="7251700" y="2233613"/>
            <a:ext cx="457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2" name="Line 101"/>
          <p:cNvSpPr>
            <a:spLocks noChangeShapeType="1"/>
          </p:cNvSpPr>
          <p:nvPr/>
        </p:nvSpPr>
        <p:spPr bwMode="auto">
          <a:xfrm>
            <a:off x="7480300" y="2309813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3" name="Line 102"/>
          <p:cNvSpPr>
            <a:spLocks noChangeShapeType="1"/>
          </p:cNvSpPr>
          <p:nvPr/>
        </p:nvSpPr>
        <p:spPr bwMode="auto">
          <a:xfrm>
            <a:off x="7480300" y="2157413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Line 103"/>
          <p:cNvSpPr>
            <a:spLocks noChangeShapeType="1"/>
          </p:cNvSpPr>
          <p:nvPr/>
        </p:nvSpPr>
        <p:spPr bwMode="auto">
          <a:xfrm flipV="1">
            <a:off x="7251700" y="2309813"/>
            <a:ext cx="457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5" name="Line 107"/>
          <p:cNvSpPr>
            <a:spLocks noChangeShapeType="1"/>
          </p:cNvSpPr>
          <p:nvPr/>
        </p:nvSpPr>
        <p:spPr bwMode="auto">
          <a:xfrm rot="16200000" flipH="1">
            <a:off x="8128000" y="27051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6" name="Line 110"/>
          <p:cNvSpPr>
            <a:spLocks noChangeShapeType="1"/>
          </p:cNvSpPr>
          <p:nvPr/>
        </p:nvSpPr>
        <p:spPr bwMode="auto">
          <a:xfrm rot="5400000">
            <a:off x="6972300" y="28575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89643" name="Group 139"/>
          <p:cNvGrpSpPr>
            <a:grpSpLocks/>
          </p:cNvGrpSpPr>
          <p:nvPr/>
        </p:nvGrpSpPr>
        <p:grpSpPr bwMode="auto">
          <a:xfrm>
            <a:off x="7289800" y="2387600"/>
            <a:ext cx="368300" cy="889000"/>
            <a:chOff x="4400" y="2368"/>
            <a:chExt cx="232" cy="560"/>
          </a:xfrm>
        </p:grpSpPr>
        <p:sp>
          <p:nvSpPr>
            <p:cNvPr id="75834" name="Line 105"/>
            <p:cNvSpPr>
              <a:spLocks noChangeShapeType="1"/>
            </p:cNvSpPr>
            <p:nvPr/>
          </p:nvSpPr>
          <p:spPr bwMode="auto">
            <a:xfrm rot="5400000">
              <a:off x="4448" y="24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5835" name="Group 133"/>
            <p:cNvGrpSpPr>
              <a:grpSpLocks/>
            </p:cNvGrpSpPr>
            <p:nvPr/>
          </p:nvGrpSpPr>
          <p:grpSpPr bwMode="auto">
            <a:xfrm>
              <a:off x="4400" y="2504"/>
              <a:ext cx="232" cy="424"/>
              <a:chOff x="4400" y="2504"/>
              <a:chExt cx="232" cy="424"/>
            </a:xfrm>
          </p:grpSpPr>
          <p:sp>
            <p:nvSpPr>
              <p:cNvPr id="75836" name="Oval 106"/>
              <p:cNvSpPr>
                <a:spLocks noChangeArrowheads="1"/>
              </p:cNvSpPr>
              <p:nvPr/>
            </p:nvSpPr>
            <p:spPr bwMode="auto">
              <a:xfrm rot="5400000">
                <a:off x="4496" y="2504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37" name="Oval 108"/>
              <p:cNvSpPr>
                <a:spLocks noChangeArrowheads="1"/>
              </p:cNvSpPr>
              <p:nvPr/>
            </p:nvSpPr>
            <p:spPr bwMode="auto">
              <a:xfrm rot="5400000">
                <a:off x="4584" y="2856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38" name="Line 109"/>
              <p:cNvSpPr>
                <a:spLocks noChangeShapeType="1"/>
              </p:cNvSpPr>
              <p:nvPr/>
            </p:nvSpPr>
            <p:spPr bwMode="auto">
              <a:xfrm rot="5400000">
                <a:off x="4304" y="2712"/>
                <a:ext cx="376" cy="5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9" name="Oval 111"/>
              <p:cNvSpPr>
                <a:spLocks noChangeArrowheads="1"/>
              </p:cNvSpPr>
              <p:nvPr/>
            </p:nvSpPr>
            <p:spPr bwMode="auto">
              <a:xfrm rot="5400000">
                <a:off x="4400" y="2856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5788" name="Group 112"/>
          <p:cNvGrpSpPr>
            <a:grpSpLocks/>
          </p:cNvGrpSpPr>
          <p:nvPr/>
        </p:nvGrpSpPr>
        <p:grpSpPr bwMode="auto">
          <a:xfrm>
            <a:off x="6324600" y="1981200"/>
            <a:ext cx="533400" cy="671513"/>
            <a:chOff x="3696" y="2304"/>
            <a:chExt cx="336" cy="423"/>
          </a:xfrm>
        </p:grpSpPr>
        <p:grpSp>
          <p:nvGrpSpPr>
            <p:cNvPr id="75827" name="Group 113"/>
            <p:cNvGrpSpPr>
              <a:grpSpLocks/>
            </p:cNvGrpSpPr>
            <p:nvPr/>
          </p:nvGrpSpPr>
          <p:grpSpPr bwMode="auto">
            <a:xfrm>
              <a:off x="3744" y="2448"/>
              <a:ext cx="288" cy="144"/>
              <a:chOff x="2736" y="1632"/>
              <a:chExt cx="288" cy="144"/>
            </a:xfrm>
          </p:grpSpPr>
          <p:sp>
            <p:nvSpPr>
              <p:cNvPr id="75830" name="Line 114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1" name="Line 115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2" name="Line 116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3" name="Line 117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5828" name="Text Box 118"/>
            <p:cNvSpPr txBox="1">
              <a:spLocks noChangeArrowheads="1"/>
            </p:cNvSpPr>
            <p:nvPr/>
          </p:nvSpPr>
          <p:spPr bwMode="auto">
            <a:xfrm>
              <a:off x="3696" y="230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75829" name="Text Box 119"/>
            <p:cNvSpPr txBox="1">
              <a:spLocks noChangeArrowheads="1"/>
            </p:cNvSpPr>
            <p:nvPr/>
          </p:nvSpPr>
          <p:spPr bwMode="auto">
            <a:xfrm>
              <a:off x="3696" y="249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75789" name="Freeform 120"/>
          <p:cNvSpPr>
            <a:spLocks/>
          </p:cNvSpPr>
          <p:nvPr/>
        </p:nvSpPr>
        <p:spPr bwMode="auto">
          <a:xfrm>
            <a:off x="6629400" y="1676400"/>
            <a:ext cx="1981200" cy="533400"/>
          </a:xfrm>
          <a:custGeom>
            <a:avLst/>
            <a:gdLst>
              <a:gd name="T0" fmla="*/ 0 w 528"/>
              <a:gd name="T1" fmla="*/ 2147483647 h 336"/>
              <a:gd name="T2" fmla="*/ 0 w 528"/>
              <a:gd name="T3" fmla="*/ 0 h 336"/>
              <a:gd name="T4" fmla="*/ 2147483647 w 528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8" h="336">
                <a:moveTo>
                  <a:pt x="0" y="336"/>
                </a:moveTo>
                <a:lnTo>
                  <a:pt x="0" y="0"/>
                </a:lnTo>
                <a:lnTo>
                  <a:pt x="528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790" name="Group 121"/>
          <p:cNvGrpSpPr>
            <a:grpSpLocks/>
          </p:cNvGrpSpPr>
          <p:nvPr/>
        </p:nvGrpSpPr>
        <p:grpSpPr bwMode="auto">
          <a:xfrm rot="5400000">
            <a:off x="7848600" y="2209800"/>
            <a:ext cx="1524000" cy="457200"/>
            <a:chOff x="2064" y="3888"/>
            <a:chExt cx="960" cy="288"/>
          </a:xfrm>
        </p:grpSpPr>
        <p:sp>
          <p:nvSpPr>
            <p:cNvPr id="75818" name="Arc 122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9" name="Arc 123"/>
            <p:cNvSpPr>
              <a:spLocks/>
            </p:cNvSpPr>
            <p:nvPr/>
          </p:nvSpPr>
          <p:spPr bwMode="auto">
            <a:xfrm rot="10800000">
              <a:off x="2352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0" name="Arc 124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1" name="Arc 125"/>
            <p:cNvSpPr>
              <a:spLocks/>
            </p:cNvSpPr>
            <p:nvPr/>
          </p:nvSpPr>
          <p:spPr bwMode="auto">
            <a:xfrm rot="10800000">
              <a:off x="2496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2" name="Arc 126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3" name="Arc 127"/>
            <p:cNvSpPr>
              <a:spLocks/>
            </p:cNvSpPr>
            <p:nvPr/>
          </p:nvSpPr>
          <p:spPr bwMode="auto">
            <a:xfrm rot="10800000">
              <a:off x="2640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4" name="Arc 128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5" name="Line 129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26" name="Line 130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91" name="Line 131"/>
          <p:cNvSpPr>
            <a:spLocks noChangeShapeType="1"/>
          </p:cNvSpPr>
          <p:nvPr/>
        </p:nvSpPr>
        <p:spPr bwMode="auto">
          <a:xfrm flipV="1">
            <a:off x="7480300" y="1676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2" name="Line 132"/>
          <p:cNvSpPr>
            <a:spLocks noChangeShapeType="1"/>
          </p:cNvSpPr>
          <p:nvPr/>
        </p:nvSpPr>
        <p:spPr bwMode="auto">
          <a:xfrm>
            <a:off x="6629400" y="24384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89644" name="Group 140"/>
          <p:cNvGrpSpPr>
            <a:grpSpLocks/>
          </p:cNvGrpSpPr>
          <p:nvPr/>
        </p:nvGrpSpPr>
        <p:grpSpPr bwMode="auto">
          <a:xfrm flipH="1">
            <a:off x="7302500" y="2374900"/>
            <a:ext cx="368300" cy="889000"/>
            <a:chOff x="4400" y="2368"/>
            <a:chExt cx="232" cy="560"/>
          </a:xfrm>
        </p:grpSpPr>
        <p:sp>
          <p:nvSpPr>
            <p:cNvPr id="75812" name="Line 141"/>
            <p:cNvSpPr>
              <a:spLocks noChangeShapeType="1"/>
            </p:cNvSpPr>
            <p:nvPr/>
          </p:nvSpPr>
          <p:spPr bwMode="auto">
            <a:xfrm rot="5400000">
              <a:off x="4448" y="24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5813" name="Group 142"/>
            <p:cNvGrpSpPr>
              <a:grpSpLocks/>
            </p:cNvGrpSpPr>
            <p:nvPr/>
          </p:nvGrpSpPr>
          <p:grpSpPr bwMode="auto">
            <a:xfrm>
              <a:off x="4400" y="2504"/>
              <a:ext cx="232" cy="424"/>
              <a:chOff x="4400" y="2504"/>
              <a:chExt cx="232" cy="424"/>
            </a:xfrm>
          </p:grpSpPr>
          <p:sp>
            <p:nvSpPr>
              <p:cNvPr id="75814" name="Oval 143"/>
              <p:cNvSpPr>
                <a:spLocks noChangeArrowheads="1"/>
              </p:cNvSpPr>
              <p:nvPr/>
            </p:nvSpPr>
            <p:spPr bwMode="auto">
              <a:xfrm rot="5400000">
                <a:off x="4496" y="2504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15" name="Oval 144"/>
              <p:cNvSpPr>
                <a:spLocks noChangeArrowheads="1"/>
              </p:cNvSpPr>
              <p:nvPr/>
            </p:nvSpPr>
            <p:spPr bwMode="auto">
              <a:xfrm rot="5400000">
                <a:off x="4584" y="2856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16" name="Line 145"/>
              <p:cNvSpPr>
                <a:spLocks noChangeShapeType="1"/>
              </p:cNvSpPr>
              <p:nvPr/>
            </p:nvSpPr>
            <p:spPr bwMode="auto">
              <a:xfrm rot="5400000">
                <a:off x="4304" y="2712"/>
                <a:ext cx="376" cy="5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7" name="Oval 146"/>
              <p:cNvSpPr>
                <a:spLocks noChangeArrowheads="1"/>
              </p:cNvSpPr>
              <p:nvPr/>
            </p:nvSpPr>
            <p:spPr bwMode="auto">
              <a:xfrm rot="5400000">
                <a:off x="4400" y="2856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5794" name="Text Box 147"/>
          <p:cNvSpPr txBox="1">
            <a:spLocks noChangeArrowheads="1"/>
          </p:cNvSpPr>
          <p:nvPr/>
        </p:nvSpPr>
        <p:spPr bwMode="auto">
          <a:xfrm>
            <a:off x="6019800" y="2057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Euclid Math One" pitchFamily="18" charset="2"/>
              </a:rPr>
              <a:t>E</a:t>
            </a:r>
            <a:endParaRPr lang="en-US" sz="2400" baseline="-25000">
              <a:solidFill>
                <a:srgbClr val="FF0000"/>
              </a:solidFill>
            </a:endParaRPr>
          </a:p>
        </p:txBody>
      </p:sp>
      <p:sp>
        <p:nvSpPr>
          <p:cNvPr id="75795" name="Text Box 148"/>
          <p:cNvSpPr txBox="1">
            <a:spLocks noChangeArrowheads="1"/>
          </p:cNvSpPr>
          <p:nvPr/>
        </p:nvSpPr>
        <p:spPr bwMode="auto">
          <a:xfrm>
            <a:off x="7010400" y="1828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75796" name="Text Box 149"/>
          <p:cNvSpPr txBox="1">
            <a:spLocks noChangeArrowheads="1"/>
          </p:cNvSpPr>
          <p:nvPr/>
        </p:nvSpPr>
        <p:spPr bwMode="auto">
          <a:xfrm>
            <a:off x="8077200" y="2667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L</a:t>
            </a:r>
          </a:p>
        </p:txBody>
      </p:sp>
      <p:sp>
        <p:nvSpPr>
          <p:cNvPr id="789654" name="Text Box 150"/>
          <p:cNvSpPr txBox="1">
            <a:spLocks noChangeArrowheads="1"/>
          </p:cNvSpPr>
          <p:nvPr/>
        </p:nvSpPr>
        <p:spPr bwMode="auto">
          <a:xfrm>
            <a:off x="7467600" y="1752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1"/>
                </a:solidFill>
              </a:rPr>
              <a:t>Q</a:t>
            </a:r>
          </a:p>
        </p:txBody>
      </p:sp>
      <p:graphicFrame>
        <p:nvGraphicFramePr>
          <p:cNvPr id="789655" name="Object 151"/>
          <p:cNvGraphicFramePr>
            <a:graphicFrameLocks noChangeAspect="1"/>
          </p:cNvGraphicFramePr>
          <p:nvPr/>
        </p:nvGraphicFramePr>
        <p:xfrm>
          <a:off x="4572000" y="914400"/>
          <a:ext cx="250507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1" name="Equation" r:id="rId5" imgW="1016000" imgH="228600" progId="Equation.DSMT4">
                  <p:embed/>
                </p:oleObj>
              </mc:Choice>
              <mc:Fallback>
                <p:oleObj name="Equation" r:id="rId5" imgW="1016000" imgH="228600" progId="Equation.DSMT4">
                  <p:embed/>
                  <p:pic>
                    <p:nvPicPr>
                      <p:cNvPr id="0" name="Object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914400"/>
                        <a:ext cx="2505075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89658" name="Group 154"/>
          <p:cNvGrpSpPr>
            <a:grpSpLocks/>
          </p:cNvGrpSpPr>
          <p:nvPr/>
        </p:nvGrpSpPr>
        <p:grpSpPr bwMode="auto">
          <a:xfrm>
            <a:off x="7696200" y="1219200"/>
            <a:ext cx="609600" cy="457200"/>
            <a:chOff x="4848" y="768"/>
            <a:chExt cx="384" cy="288"/>
          </a:xfrm>
        </p:grpSpPr>
        <p:sp>
          <p:nvSpPr>
            <p:cNvPr id="75810" name="Text Box 152"/>
            <p:cNvSpPr txBox="1">
              <a:spLocks noChangeArrowheads="1"/>
            </p:cNvSpPr>
            <p:nvPr/>
          </p:nvSpPr>
          <p:spPr bwMode="auto">
            <a:xfrm>
              <a:off x="4848" y="76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rgbClr val="996633"/>
                  </a:solidFill>
                </a:rPr>
                <a:t>I</a:t>
              </a:r>
            </a:p>
          </p:txBody>
        </p:sp>
        <p:sp>
          <p:nvSpPr>
            <p:cNvPr id="75811" name="Line 153"/>
            <p:cNvSpPr>
              <a:spLocks noChangeShapeType="1"/>
            </p:cNvSpPr>
            <p:nvPr/>
          </p:nvSpPr>
          <p:spPr bwMode="auto">
            <a:xfrm>
              <a:off x="4992" y="1008"/>
              <a:ext cx="240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9659" name="AutoShape 155"/>
          <p:cNvSpPr>
            <a:spLocks noChangeArrowheads="1"/>
          </p:cNvSpPr>
          <p:nvPr/>
        </p:nvSpPr>
        <p:spPr bwMode="auto">
          <a:xfrm>
            <a:off x="7848600" y="1905000"/>
            <a:ext cx="457200" cy="457200"/>
          </a:xfrm>
          <a:custGeom>
            <a:avLst/>
            <a:gdLst>
              <a:gd name="T0" fmla="*/ 2147483647 w 21600"/>
              <a:gd name="T1" fmla="*/ 1144761596 h 21600"/>
              <a:gd name="T2" fmla="*/ 432569027 w 21600"/>
              <a:gd name="T3" fmla="*/ 2147483647 h 21600"/>
              <a:gd name="T4" fmla="*/ 2147483647 w 21600"/>
              <a:gd name="T5" fmla="*/ 1553243316 h 21600"/>
              <a:gd name="T6" fmla="*/ 664615151 w 21600"/>
              <a:gd name="T7" fmla="*/ 2147483647 h 21600"/>
              <a:gd name="T8" fmla="*/ 394029226 w 21600"/>
              <a:gd name="T9" fmla="*/ 2147483647 h 21600"/>
              <a:gd name="T10" fmla="*/ 1745943189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7200" y="16199"/>
                </a:moveTo>
                <a:cubicBezTo>
                  <a:pt x="8266" y="16909"/>
                  <a:pt x="9518" y="17289"/>
                  <a:pt x="10800" y="17289"/>
                </a:cubicBezTo>
                <a:cubicBezTo>
                  <a:pt x="14383" y="17289"/>
                  <a:pt x="17289" y="14383"/>
                  <a:pt x="17289" y="10800"/>
                </a:cubicBezTo>
                <a:cubicBezTo>
                  <a:pt x="17289" y="7216"/>
                  <a:pt x="14383" y="4311"/>
                  <a:pt x="10800" y="4311"/>
                </a:cubicBezTo>
                <a:cubicBezTo>
                  <a:pt x="7216" y="4311"/>
                  <a:pt x="4311" y="7216"/>
                  <a:pt x="4311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667" y="21600"/>
                  <a:pt x="6583" y="20968"/>
                  <a:pt x="4809" y="19786"/>
                </a:cubicBezTo>
                <a:lnTo>
                  <a:pt x="3311" y="22032"/>
                </a:lnTo>
                <a:lnTo>
                  <a:pt x="1963" y="15299"/>
                </a:lnTo>
                <a:lnTo>
                  <a:pt x="8698" y="13952"/>
                </a:lnTo>
                <a:lnTo>
                  <a:pt x="7200" y="16199"/>
                </a:lnTo>
                <a:close/>
              </a:path>
            </a:pathLst>
          </a:cu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9660" name="Object 156"/>
          <p:cNvGraphicFramePr>
            <a:graphicFrameLocks noChangeAspect="1"/>
          </p:cNvGraphicFramePr>
          <p:nvPr/>
        </p:nvGraphicFramePr>
        <p:xfrm>
          <a:off x="4267200" y="2514600"/>
          <a:ext cx="1001713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2" name="Equation" r:id="rId7" imgW="406048" imgH="393359" progId="Equation.DSMT4">
                  <p:embed/>
                </p:oleObj>
              </mc:Choice>
              <mc:Fallback>
                <p:oleObj name="Equation" r:id="rId7" imgW="406048" imgH="393359" progId="Equation.DSMT4">
                  <p:embed/>
                  <p:pic>
                    <p:nvPicPr>
                      <p:cNvPr id="0" name="Object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514600"/>
                        <a:ext cx="1001713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9661" name="Object 157"/>
          <p:cNvGraphicFramePr>
            <a:graphicFrameLocks noChangeAspect="1"/>
          </p:cNvGraphicFramePr>
          <p:nvPr/>
        </p:nvGraphicFramePr>
        <p:xfrm>
          <a:off x="5241925" y="2532063"/>
          <a:ext cx="1033463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3" name="Equation" r:id="rId9" imgW="418918" imgH="393529" progId="Equation.DSMT4">
                  <p:embed/>
                </p:oleObj>
              </mc:Choice>
              <mc:Fallback>
                <p:oleObj name="Equation" r:id="rId9" imgW="418918" imgH="393529" progId="Equation.DSMT4">
                  <p:embed/>
                  <p:pic>
                    <p:nvPicPr>
                      <p:cNvPr id="0" name="Object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1925" y="2532063"/>
                        <a:ext cx="1033463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9666" name="Object 1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690874"/>
              </p:ext>
            </p:extLst>
          </p:nvPr>
        </p:nvGraphicFramePr>
        <p:xfrm>
          <a:off x="309563" y="3772332"/>
          <a:ext cx="228600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4" name="Equation" r:id="rId11" imgW="927100" imgH="419100" progId="Equation.DSMT4">
                  <p:embed/>
                </p:oleObj>
              </mc:Choice>
              <mc:Fallback>
                <p:oleObj name="Equation" r:id="rId11" imgW="927100" imgH="419100" progId="Equation.DSMT4">
                  <p:embed/>
                  <p:pic>
                    <p:nvPicPr>
                      <p:cNvPr id="0" name="Object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3772332"/>
                        <a:ext cx="2286000" cy="9096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9667" name="Text Box 163"/>
          <p:cNvSpPr txBox="1">
            <a:spLocks noChangeArrowheads="1"/>
          </p:cNvSpPr>
          <p:nvPr/>
        </p:nvSpPr>
        <p:spPr bwMode="auto">
          <a:xfrm>
            <a:off x="-76200" y="5229225"/>
            <a:ext cx="5943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What function, when you take two deriva-tives, gives the same things with a minus sign?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This problem is identical to harmonic</a:t>
            </a:r>
            <a:br>
              <a:rPr lang="en-US" sz="2400">
                <a:solidFill>
                  <a:srgbClr val="9900CC"/>
                </a:solidFill>
              </a:rPr>
            </a:br>
            <a:r>
              <a:rPr lang="en-US" sz="2400">
                <a:solidFill>
                  <a:srgbClr val="9900CC"/>
                </a:solidFill>
              </a:rPr>
              <a:t>oscillator problem</a:t>
            </a:r>
          </a:p>
        </p:txBody>
      </p:sp>
      <p:graphicFrame>
        <p:nvGraphicFramePr>
          <p:cNvPr id="789668" name="Object 1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676481"/>
              </p:ext>
            </p:extLst>
          </p:nvPr>
        </p:nvGraphicFramePr>
        <p:xfrm>
          <a:off x="3020291" y="3789363"/>
          <a:ext cx="197167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5" name="Equation" r:id="rId13" imgW="800100" imgH="508000" progId="Equation.DSMT4">
                  <p:embed/>
                </p:oleObj>
              </mc:Choice>
              <mc:Fallback>
                <p:oleObj name="Equation" r:id="rId13" imgW="800100" imgH="508000" progId="Equation.DSMT4">
                  <p:embed/>
                  <p:pic>
                    <p:nvPicPr>
                      <p:cNvPr id="0" name="Object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0291" y="3789363"/>
                        <a:ext cx="1971675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9669" name="Object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733067"/>
              </p:ext>
            </p:extLst>
          </p:nvPr>
        </p:nvGraphicFramePr>
        <p:xfrm>
          <a:off x="6046787" y="4034704"/>
          <a:ext cx="24098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6" name="Equation" r:id="rId15" imgW="977476" imgH="253890" progId="Equation.DSMT4">
                  <p:embed/>
                </p:oleObj>
              </mc:Choice>
              <mc:Fallback>
                <p:oleObj name="Equation" r:id="rId15" imgW="977476" imgH="253890" progId="Equation.DSMT4">
                  <p:embed/>
                  <p:pic>
                    <p:nvPicPr>
                      <p:cNvPr id="0" name="Object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6787" y="4034704"/>
                        <a:ext cx="2409825" cy="5524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8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8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789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8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8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8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8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8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8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89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89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8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8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8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8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8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8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8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8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8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78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507" grpId="0" build="p"/>
      <p:bldP spid="789654" grpId="0"/>
      <p:bldP spid="789659" grpId="0" animBg="1"/>
      <p:bldP spid="78966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LC Circuits (2)</a:t>
            </a:r>
          </a:p>
        </p:txBody>
      </p:sp>
      <p:sp>
        <p:nvSpPr>
          <p:cNvPr id="790531" name="Text Box 3"/>
          <p:cNvSpPr txBox="1">
            <a:spLocks noChangeArrowheads="1"/>
          </p:cNvSpPr>
          <p:nvPr/>
        </p:nvSpPr>
        <p:spPr bwMode="auto">
          <a:xfrm>
            <a:off x="0" y="99060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Substitute it in, see if it works</a:t>
            </a:r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 flipV="1">
            <a:off x="7239000" y="2233613"/>
            <a:ext cx="457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7467600" y="2309813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7467600" y="2157413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7" name="Line 7"/>
          <p:cNvSpPr>
            <a:spLocks noChangeShapeType="1"/>
          </p:cNvSpPr>
          <p:nvPr/>
        </p:nvSpPr>
        <p:spPr bwMode="auto">
          <a:xfrm flipV="1">
            <a:off x="7239000" y="2309813"/>
            <a:ext cx="457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808" name="Group 26"/>
          <p:cNvGrpSpPr>
            <a:grpSpLocks/>
          </p:cNvGrpSpPr>
          <p:nvPr/>
        </p:nvGrpSpPr>
        <p:grpSpPr bwMode="auto">
          <a:xfrm rot="5400000">
            <a:off x="7848600" y="2209800"/>
            <a:ext cx="1524000" cy="457200"/>
            <a:chOff x="2064" y="3888"/>
            <a:chExt cx="960" cy="288"/>
          </a:xfrm>
        </p:grpSpPr>
        <p:sp>
          <p:nvSpPr>
            <p:cNvPr id="76836" name="Arc 27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7" name="Arc 28"/>
            <p:cNvSpPr>
              <a:spLocks/>
            </p:cNvSpPr>
            <p:nvPr/>
          </p:nvSpPr>
          <p:spPr bwMode="auto">
            <a:xfrm rot="10800000">
              <a:off x="2352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8" name="Arc 29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9" name="Arc 30"/>
            <p:cNvSpPr>
              <a:spLocks/>
            </p:cNvSpPr>
            <p:nvPr/>
          </p:nvSpPr>
          <p:spPr bwMode="auto">
            <a:xfrm rot="10800000">
              <a:off x="2496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0" name="Arc 31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1" name="Arc 32"/>
            <p:cNvSpPr>
              <a:spLocks/>
            </p:cNvSpPr>
            <p:nvPr/>
          </p:nvSpPr>
          <p:spPr bwMode="auto">
            <a:xfrm rot="10800000">
              <a:off x="2640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2" name="Arc 33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3" name="Line 34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44" name="Line 35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09" name="Line 36"/>
          <p:cNvSpPr>
            <a:spLocks noChangeShapeType="1"/>
          </p:cNvSpPr>
          <p:nvPr/>
        </p:nvSpPr>
        <p:spPr bwMode="auto">
          <a:xfrm flipV="1">
            <a:off x="7467600" y="1676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0" name="Text Box 46"/>
          <p:cNvSpPr txBox="1">
            <a:spLocks noChangeArrowheads="1"/>
          </p:cNvSpPr>
          <p:nvPr/>
        </p:nvSpPr>
        <p:spPr bwMode="auto">
          <a:xfrm>
            <a:off x="7010400" y="1828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76811" name="Text Box 47"/>
          <p:cNvSpPr txBox="1">
            <a:spLocks noChangeArrowheads="1"/>
          </p:cNvSpPr>
          <p:nvPr/>
        </p:nvSpPr>
        <p:spPr bwMode="auto">
          <a:xfrm>
            <a:off x="8077200" y="2667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L</a:t>
            </a:r>
          </a:p>
        </p:txBody>
      </p:sp>
      <p:sp>
        <p:nvSpPr>
          <p:cNvPr id="76812" name="Text Box 48"/>
          <p:cNvSpPr txBox="1">
            <a:spLocks noChangeArrowheads="1"/>
          </p:cNvSpPr>
          <p:nvPr/>
        </p:nvSpPr>
        <p:spPr bwMode="auto">
          <a:xfrm>
            <a:off x="7454900" y="1752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1"/>
                </a:solidFill>
              </a:rPr>
              <a:t>Q</a:t>
            </a:r>
          </a:p>
        </p:txBody>
      </p:sp>
      <p:grpSp>
        <p:nvGrpSpPr>
          <p:cNvPr id="76813" name="Group 50"/>
          <p:cNvGrpSpPr>
            <a:grpSpLocks/>
          </p:cNvGrpSpPr>
          <p:nvPr/>
        </p:nvGrpSpPr>
        <p:grpSpPr bwMode="auto">
          <a:xfrm>
            <a:off x="7696200" y="1219200"/>
            <a:ext cx="609600" cy="457200"/>
            <a:chOff x="4848" y="768"/>
            <a:chExt cx="384" cy="288"/>
          </a:xfrm>
        </p:grpSpPr>
        <p:sp>
          <p:nvSpPr>
            <p:cNvPr id="76834" name="Text Box 51"/>
            <p:cNvSpPr txBox="1">
              <a:spLocks noChangeArrowheads="1"/>
            </p:cNvSpPr>
            <p:nvPr/>
          </p:nvSpPr>
          <p:spPr bwMode="auto">
            <a:xfrm>
              <a:off x="4848" y="76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rgbClr val="996633"/>
                  </a:solidFill>
                </a:rPr>
                <a:t>I</a:t>
              </a:r>
            </a:p>
          </p:txBody>
        </p:sp>
        <p:sp>
          <p:nvSpPr>
            <p:cNvPr id="76835" name="Line 52"/>
            <p:cNvSpPr>
              <a:spLocks noChangeShapeType="1"/>
            </p:cNvSpPr>
            <p:nvPr/>
          </p:nvSpPr>
          <p:spPr bwMode="auto">
            <a:xfrm>
              <a:off x="4992" y="1008"/>
              <a:ext cx="240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6814" name="Object 62"/>
          <p:cNvGraphicFramePr>
            <a:graphicFrameLocks noChangeAspect="1"/>
          </p:cNvGraphicFramePr>
          <p:nvPr/>
        </p:nvGraphicFramePr>
        <p:xfrm>
          <a:off x="6477000" y="304800"/>
          <a:ext cx="24098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15" name="Equation" r:id="rId3" imgW="977476" imgH="253890" progId="Equation.DSMT4">
                  <p:embed/>
                </p:oleObj>
              </mc:Choice>
              <mc:Fallback>
                <p:oleObj name="Equation" r:id="rId3" imgW="977476" imgH="25389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04800"/>
                        <a:ext cx="2409825" cy="5524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0591" name="Object 63"/>
          <p:cNvGraphicFramePr>
            <a:graphicFrameLocks noChangeAspect="1"/>
          </p:cNvGraphicFramePr>
          <p:nvPr/>
        </p:nvGraphicFramePr>
        <p:xfrm>
          <a:off x="304800" y="1524000"/>
          <a:ext cx="30670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16" name="Equation" r:id="rId5" imgW="1244600" imgH="393700" progId="Equation.DSMT4">
                  <p:embed/>
                </p:oleObj>
              </mc:Choice>
              <mc:Fallback>
                <p:oleObj name="Equation" r:id="rId5" imgW="1244600" imgH="393700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0"/>
                        <a:ext cx="30670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0592" name="Object 64"/>
          <p:cNvGraphicFramePr>
            <a:graphicFrameLocks noChangeAspect="1"/>
          </p:cNvGraphicFramePr>
          <p:nvPr/>
        </p:nvGraphicFramePr>
        <p:xfrm>
          <a:off x="214313" y="2286000"/>
          <a:ext cx="3443287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17" name="Equation" r:id="rId7" imgW="1397000" imgH="419100" progId="Equation.DSMT4">
                  <p:embed/>
                </p:oleObj>
              </mc:Choice>
              <mc:Fallback>
                <p:oleObj name="Equation" r:id="rId7" imgW="1397000" imgH="419100" progId="Equation.DSMT4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2286000"/>
                        <a:ext cx="3443287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17" name="Line 65"/>
          <p:cNvSpPr>
            <a:spLocks noChangeShapeType="1"/>
          </p:cNvSpPr>
          <p:nvPr/>
        </p:nvSpPr>
        <p:spPr bwMode="auto">
          <a:xfrm>
            <a:off x="7467600" y="23622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8" name="Line 66"/>
          <p:cNvSpPr>
            <a:spLocks noChangeShapeType="1"/>
          </p:cNvSpPr>
          <p:nvPr/>
        </p:nvSpPr>
        <p:spPr bwMode="auto">
          <a:xfrm rot="16200000" flipH="1">
            <a:off x="8039100" y="11049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6819" name="Object 68"/>
          <p:cNvGraphicFramePr>
            <a:graphicFrameLocks noChangeAspect="1"/>
          </p:cNvGraphicFramePr>
          <p:nvPr/>
        </p:nvGraphicFramePr>
        <p:xfrm>
          <a:off x="4419600" y="1143000"/>
          <a:ext cx="228600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18" name="Equation" r:id="rId9" imgW="927100" imgH="419100" progId="Equation.DSMT4">
                  <p:embed/>
                </p:oleObj>
              </mc:Choice>
              <mc:Fallback>
                <p:oleObj name="Equation" r:id="rId9" imgW="927100" imgH="41910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143000"/>
                        <a:ext cx="2286000" cy="9096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0" name="Line 69"/>
          <p:cNvSpPr>
            <a:spLocks noChangeShapeType="1"/>
          </p:cNvSpPr>
          <p:nvPr/>
        </p:nvSpPr>
        <p:spPr bwMode="auto">
          <a:xfrm rot="16200000" flipH="1">
            <a:off x="8039100" y="26289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90598" name="Object 70"/>
          <p:cNvGraphicFramePr>
            <a:graphicFrameLocks noChangeAspect="1"/>
          </p:cNvGraphicFramePr>
          <p:nvPr/>
        </p:nvGraphicFramePr>
        <p:xfrm>
          <a:off x="76200" y="2971800"/>
          <a:ext cx="522763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19" name="Equation" r:id="rId11" imgW="2120900" imgH="393700" progId="Equation.DSMT4">
                  <p:embed/>
                </p:oleObj>
              </mc:Choice>
              <mc:Fallback>
                <p:oleObj name="Equation" r:id="rId11" imgW="2120900" imgH="393700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971800"/>
                        <a:ext cx="5227638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0599" name="Object 71"/>
          <p:cNvGraphicFramePr>
            <a:graphicFrameLocks noChangeAspect="1"/>
          </p:cNvGraphicFramePr>
          <p:nvPr/>
        </p:nvGraphicFramePr>
        <p:xfrm>
          <a:off x="5029200" y="2286000"/>
          <a:ext cx="1565275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20" name="Equation" r:id="rId13" imgW="634725" imgH="418918" progId="Equation.DSMT4">
                  <p:embed/>
                </p:oleObj>
              </mc:Choice>
              <mc:Fallback>
                <p:oleObj name="Equation" r:id="rId13" imgW="634725" imgH="418918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86000"/>
                        <a:ext cx="1565275" cy="91281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0600" name="Text Box 72"/>
          <p:cNvSpPr txBox="1">
            <a:spLocks noChangeArrowheads="1"/>
          </p:cNvSpPr>
          <p:nvPr/>
        </p:nvSpPr>
        <p:spPr bwMode="auto">
          <a:xfrm>
            <a:off x="0" y="3733800"/>
            <a:ext cx="5715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Let’s find the energy in the capacitor and the inductor</a:t>
            </a:r>
          </a:p>
        </p:txBody>
      </p:sp>
      <p:graphicFrame>
        <p:nvGraphicFramePr>
          <p:cNvPr id="790601" name="Object 73"/>
          <p:cNvGraphicFramePr>
            <a:graphicFrameLocks noChangeAspect="1"/>
          </p:cNvGraphicFramePr>
          <p:nvPr/>
        </p:nvGraphicFramePr>
        <p:xfrm>
          <a:off x="152400" y="4400550"/>
          <a:ext cx="1471613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21" name="Equation" r:id="rId15" imgW="596641" imgH="393529" progId="Equation.DSMT4">
                  <p:embed/>
                </p:oleObj>
              </mc:Choice>
              <mc:Fallback>
                <p:oleObj name="Equation" r:id="rId15" imgW="596641" imgH="393529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400550"/>
                        <a:ext cx="1471613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0602" name="Object 74"/>
          <p:cNvGraphicFramePr>
            <a:graphicFrameLocks noChangeAspect="1"/>
          </p:cNvGraphicFramePr>
          <p:nvPr/>
        </p:nvGraphicFramePr>
        <p:xfrm>
          <a:off x="1587500" y="4552950"/>
          <a:ext cx="22225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22" name="Equation" r:id="rId17" imgW="901309" imgH="253890" progId="Equation.DSMT4">
                  <p:embed/>
                </p:oleObj>
              </mc:Choice>
              <mc:Fallback>
                <p:oleObj name="Equation" r:id="rId17" imgW="901309" imgH="253890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0" y="4552950"/>
                        <a:ext cx="22225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0603" name="Object 75"/>
          <p:cNvGraphicFramePr>
            <a:graphicFrameLocks noChangeAspect="1"/>
          </p:cNvGraphicFramePr>
          <p:nvPr/>
        </p:nvGraphicFramePr>
        <p:xfrm>
          <a:off x="4343400" y="4038600"/>
          <a:ext cx="147161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23" name="Equation" r:id="rId19" imgW="596900" imgH="419100" progId="Equation.DSMT4">
                  <p:embed/>
                </p:oleObj>
              </mc:Choice>
              <mc:Fallback>
                <p:oleObj name="Equation" r:id="rId19" imgW="596900" imgH="419100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038600"/>
                        <a:ext cx="1471613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0604" name="Object 76"/>
          <p:cNvGraphicFramePr>
            <a:graphicFrameLocks noChangeAspect="1"/>
          </p:cNvGraphicFramePr>
          <p:nvPr/>
        </p:nvGraphicFramePr>
        <p:xfrm>
          <a:off x="5943600" y="3429000"/>
          <a:ext cx="287972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24" name="Equation" r:id="rId21" imgW="1168400" imgH="419100" progId="Equation.DSMT4">
                  <p:embed/>
                </p:oleObj>
              </mc:Choice>
              <mc:Fallback>
                <p:oleObj name="Equation" r:id="rId21" imgW="1168400" imgH="419100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429000"/>
                        <a:ext cx="2879725" cy="91122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0605" name="Object 77"/>
          <p:cNvGraphicFramePr>
            <a:graphicFrameLocks noChangeAspect="1"/>
          </p:cNvGraphicFramePr>
          <p:nvPr/>
        </p:nvGraphicFramePr>
        <p:xfrm>
          <a:off x="58738" y="5105400"/>
          <a:ext cx="165893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25" name="Equation" r:id="rId23" imgW="672808" imgH="241195" progId="Equation.DSMT4">
                  <p:embed/>
                </p:oleObj>
              </mc:Choice>
              <mc:Fallback>
                <p:oleObj name="Equation" r:id="rId23" imgW="672808" imgH="241195" progId="Equation.DSMT4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8" y="5105400"/>
                        <a:ext cx="1658937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0606" name="Object 78"/>
          <p:cNvGraphicFramePr>
            <a:graphicFrameLocks noChangeAspect="1"/>
          </p:cNvGraphicFramePr>
          <p:nvPr/>
        </p:nvGraphicFramePr>
        <p:xfrm>
          <a:off x="1687513" y="5122863"/>
          <a:ext cx="3036887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26" name="Equation" r:id="rId25" imgW="1231366" imgH="253890" progId="Equation.DSMT4">
                  <p:embed/>
                </p:oleObj>
              </mc:Choice>
              <mc:Fallback>
                <p:oleObj name="Equation" r:id="rId25" imgW="1231366" imgH="25389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7513" y="5122863"/>
                        <a:ext cx="3036887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0607" name="Object 79"/>
          <p:cNvGraphicFramePr>
            <a:graphicFrameLocks noChangeAspect="1"/>
          </p:cNvGraphicFramePr>
          <p:nvPr/>
        </p:nvGraphicFramePr>
        <p:xfrm>
          <a:off x="39688" y="5721350"/>
          <a:ext cx="2817812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27" name="Equation" r:id="rId27" imgW="1143000" imgH="419100" progId="Equation.DSMT4">
                  <p:embed/>
                </p:oleObj>
              </mc:Choice>
              <mc:Fallback>
                <p:oleObj name="Equation" r:id="rId27" imgW="1143000" imgH="419100" progId="Equation.DSMT4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8" y="5721350"/>
                        <a:ext cx="2817812" cy="9080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90608" name="Picture 80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086350"/>
            <a:ext cx="3810000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90609" name="Object 81"/>
          <p:cNvGraphicFramePr>
            <a:graphicFrameLocks noChangeAspect="1"/>
          </p:cNvGraphicFramePr>
          <p:nvPr/>
        </p:nvGraphicFramePr>
        <p:xfrm>
          <a:off x="6357938" y="4495800"/>
          <a:ext cx="2786062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28" name="Equation" r:id="rId30" imgW="1129810" imgH="241195" progId="Equation.DSMT4">
                  <p:embed/>
                </p:oleObj>
              </mc:Choice>
              <mc:Fallback>
                <p:oleObj name="Equation" r:id="rId30" imgW="1129810" imgH="241195" progId="Equation.DSMT4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8" y="4495800"/>
                        <a:ext cx="2786062" cy="52546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0611" name="Text Box 83"/>
          <p:cNvSpPr txBox="1">
            <a:spLocks noChangeArrowheads="1"/>
          </p:cNvSpPr>
          <p:nvPr/>
        </p:nvSpPr>
        <p:spPr bwMode="auto">
          <a:xfrm>
            <a:off x="3048000" y="6035675"/>
            <a:ext cx="2362200" cy="822325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cap="rnd">
                <a:solidFill>
                  <a:srgbClr val="FF0000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>
                <a:sym typeface="Symbol" pitchFamily="18" charset="2"/>
              </a:rPr>
              <a:t>Energy sloshes back and forth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90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9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9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9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0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0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9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9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9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9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9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9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9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9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9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9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0531" grpId="0" build="p"/>
      <p:bldP spid="790600" grpId="0" build="p"/>
      <p:bldP spid="7906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40" y="1828800"/>
            <a:ext cx="87122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8160" y="762000"/>
            <a:ext cx="7635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19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895600"/>
            <a:ext cx="7848600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10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 descr="http://www.ux1.eiu.edu/%7Ecfadd/1360/32Ind/Images/Fig32.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16737"/>
            <a:ext cx="3810000" cy="660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8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Frequencies and Angular Frequencies</a:t>
            </a:r>
          </a:p>
        </p:txBody>
      </p:sp>
      <p:sp>
        <p:nvSpPr>
          <p:cNvPr id="794627" name="Text Box 3"/>
          <p:cNvSpPr txBox="1">
            <a:spLocks noChangeArrowheads="1"/>
          </p:cNvSpPr>
          <p:nvPr/>
        </p:nvSpPr>
        <p:spPr bwMode="auto">
          <a:xfrm>
            <a:off x="0" y="990600"/>
            <a:ext cx="7315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quantity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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is called the angular frequency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The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period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is the time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T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you have to wait for it to repeat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The frequency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f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is how many times per second it repeats</a:t>
            </a:r>
          </a:p>
        </p:txBody>
      </p:sp>
      <p:graphicFrame>
        <p:nvGraphicFramePr>
          <p:cNvPr id="794650" name="Object 26"/>
          <p:cNvGraphicFramePr>
            <a:graphicFrameLocks noChangeAspect="1"/>
          </p:cNvGraphicFramePr>
          <p:nvPr/>
        </p:nvGraphicFramePr>
        <p:xfrm>
          <a:off x="7391400" y="1143000"/>
          <a:ext cx="1408113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40" name="Equation" r:id="rId3" imgW="571004" imgH="177646" progId="Equation.DSMT4">
                  <p:embed/>
                </p:oleObj>
              </mc:Choice>
              <mc:Fallback>
                <p:oleObj name="Equation" r:id="rId3" imgW="571004" imgH="177646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143000"/>
                        <a:ext cx="1408113" cy="38576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29" name="Object 33"/>
          <p:cNvGraphicFramePr>
            <a:graphicFrameLocks noChangeAspect="1"/>
          </p:cNvGraphicFramePr>
          <p:nvPr/>
        </p:nvGraphicFramePr>
        <p:xfrm>
          <a:off x="3048000" y="2286000"/>
          <a:ext cx="1565275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41" name="Equation" r:id="rId5" imgW="634725" imgH="418918" progId="Equation.DSMT4">
                  <p:embed/>
                </p:oleObj>
              </mc:Choice>
              <mc:Fallback>
                <p:oleObj name="Equation" r:id="rId5" imgW="634725" imgH="418918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0"/>
                        <a:ext cx="1565275" cy="91281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0" name="Object 45"/>
          <p:cNvGraphicFramePr>
            <a:graphicFrameLocks noChangeAspect="1"/>
          </p:cNvGraphicFramePr>
          <p:nvPr/>
        </p:nvGraphicFramePr>
        <p:xfrm>
          <a:off x="228600" y="2286000"/>
          <a:ext cx="24098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42" name="Equation" r:id="rId7" imgW="977476" imgH="253890" progId="Equation.DSMT4">
                  <p:embed/>
                </p:oleObj>
              </mc:Choice>
              <mc:Fallback>
                <p:oleObj name="Equation" r:id="rId7" imgW="977476" imgH="25389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0"/>
                        <a:ext cx="2409825" cy="5524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7831" name="Picture 4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705100"/>
            <a:ext cx="37338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4671" name="Line 47"/>
          <p:cNvSpPr>
            <a:spLocks noChangeShapeType="1"/>
          </p:cNvSpPr>
          <p:nvPr/>
        </p:nvSpPr>
        <p:spPr bwMode="auto">
          <a:xfrm>
            <a:off x="5791200" y="27432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4672" name="Text Box 48"/>
          <p:cNvSpPr txBox="1">
            <a:spLocks noChangeArrowheads="1"/>
          </p:cNvSpPr>
          <p:nvPr/>
        </p:nvSpPr>
        <p:spPr bwMode="auto">
          <a:xfrm>
            <a:off x="6248400" y="2286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1"/>
                </a:solidFill>
              </a:rPr>
              <a:t>T</a:t>
            </a:r>
          </a:p>
        </p:txBody>
      </p:sp>
      <p:graphicFrame>
        <p:nvGraphicFramePr>
          <p:cNvPr id="794673" name="Object 49"/>
          <p:cNvGraphicFramePr>
            <a:graphicFrameLocks noChangeAspect="1"/>
          </p:cNvGraphicFramePr>
          <p:nvPr/>
        </p:nvGraphicFramePr>
        <p:xfrm>
          <a:off x="7469188" y="1635125"/>
          <a:ext cx="125095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43" name="Equation" r:id="rId10" imgW="507780" imgH="215806" progId="Equation.DSMT4">
                  <p:embed/>
                </p:oleObj>
              </mc:Choice>
              <mc:Fallback>
                <p:oleObj name="Equation" r:id="rId10" imgW="507780" imgH="215806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9188" y="1635125"/>
                        <a:ext cx="1250950" cy="46831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4674" name="Object 50"/>
          <p:cNvGraphicFramePr>
            <a:graphicFrameLocks noChangeAspect="1"/>
          </p:cNvGraphicFramePr>
          <p:nvPr/>
        </p:nvGraphicFramePr>
        <p:xfrm>
          <a:off x="7373938" y="2222500"/>
          <a:ext cx="14382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44" name="Equation" r:id="rId12" imgW="583947" imgH="203112" progId="Equation.DSMT4">
                  <p:embed/>
                </p:oleObj>
              </mc:Choice>
              <mc:Fallback>
                <p:oleObj name="Equation" r:id="rId12" imgW="583947" imgH="203112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3938" y="2222500"/>
                        <a:ext cx="1438275" cy="44132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4675" name="Text Box 51"/>
          <p:cNvSpPr txBox="1">
            <a:spLocks noChangeArrowheads="1"/>
          </p:cNvSpPr>
          <p:nvPr/>
        </p:nvSpPr>
        <p:spPr bwMode="auto">
          <a:xfrm>
            <a:off x="0" y="3429000"/>
            <a:ext cx="5410200" cy="15525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>
                <a:sym typeface="Symbol" pitchFamily="18" charset="2"/>
              </a:rPr>
              <a:t>WFDD broadcasts at 88.5 FM, that is, at a frequency of 88.5 MHz.  If they generate this with an inductor with </a:t>
            </a:r>
            <a:r>
              <a:rPr lang="en-US" sz="2400" i="1">
                <a:sym typeface="Symbol" pitchFamily="18" charset="2"/>
              </a:rPr>
              <a:t>L</a:t>
            </a:r>
            <a:r>
              <a:rPr lang="en-US" sz="2400">
                <a:sym typeface="Symbol" pitchFamily="18" charset="2"/>
              </a:rPr>
              <a:t> = 1.00 H, what capacitance should they use?</a:t>
            </a:r>
            <a:endParaRPr lang="en-US" sz="2400" b="1">
              <a:sym typeface="Symbol" pitchFamily="18" charset="2"/>
            </a:endParaRPr>
          </a:p>
        </p:txBody>
      </p:sp>
      <p:graphicFrame>
        <p:nvGraphicFramePr>
          <p:cNvPr id="794677" name="Object 53"/>
          <p:cNvGraphicFramePr>
            <a:graphicFrameLocks noChangeAspect="1"/>
          </p:cNvGraphicFramePr>
          <p:nvPr/>
        </p:nvGraphicFramePr>
        <p:xfrm>
          <a:off x="0" y="5105400"/>
          <a:ext cx="14382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45" name="Equation" r:id="rId14" imgW="583947" imgH="203112" progId="Equation.DSMT4">
                  <p:embed/>
                </p:oleObj>
              </mc:Choice>
              <mc:Fallback>
                <p:oleObj name="Equation" r:id="rId14" imgW="583947" imgH="203112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105400"/>
                        <a:ext cx="143827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4678" name="Object 54"/>
          <p:cNvGraphicFramePr>
            <a:graphicFrameLocks noChangeAspect="1"/>
          </p:cNvGraphicFramePr>
          <p:nvPr/>
        </p:nvGraphicFramePr>
        <p:xfrm>
          <a:off x="1371600" y="5022850"/>
          <a:ext cx="31273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46" name="Equation" r:id="rId15" imgW="1270000" imgH="279400" progId="Equation.DSMT4">
                  <p:embed/>
                </p:oleObj>
              </mc:Choice>
              <mc:Fallback>
                <p:oleObj name="Equation" r:id="rId15" imgW="1270000" imgH="27940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2850"/>
                        <a:ext cx="312737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4679" name="Object 55"/>
          <p:cNvGraphicFramePr>
            <a:graphicFrameLocks noChangeAspect="1"/>
          </p:cNvGraphicFramePr>
          <p:nvPr/>
        </p:nvGraphicFramePr>
        <p:xfrm>
          <a:off x="4572000" y="5105400"/>
          <a:ext cx="231298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47" name="Equation" r:id="rId17" imgW="939392" imgH="203112" progId="Equation.DSMT4">
                  <p:embed/>
                </p:oleObj>
              </mc:Choice>
              <mc:Fallback>
                <p:oleObj name="Equation" r:id="rId17" imgW="939392" imgH="203112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05400"/>
                        <a:ext cx="2312988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4680" name="Object 56"/>
          <p:cNvGraphicFramePr>
            <a:graphicFrameLocks noChangeAspect="1"/>
          </p:cNvGraphicFramePr>
          <p:nvPr/>
        </p:nvGraphicFramePr>
        <p:xfrm>
          <a:off x="0" y="5638800"/>
          <a:ext cx="150336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48" name="Equation" r:id="rId19" imgW="609336" imgH="203112" progId="Equation.DSMT4">
                  <p:embed/>
                </p:oleObj>
              </mc:Choice>
              <mc:Fallback>
                <p:oleObj name="Equation" r:id="rId19" imgW="609336" imgH="203112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38800"/>
                        <a:ext cx="1503363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4681" name="Object 57"/>
          <p:cNvGraphicFramePr>
            <a:graphicFrameLocks noChangeAspect="1"/>
          </p:cNvGraphicFramePr>
          <p:nvPr/>
        </p:nvGraphicFramePr>
        <p:xfrm>
          <a:off x="1935163" y="5715000"/>
          <a:ext cx="144145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49" name="Equation" r:id="rId21" imgW="583947" imgH="393529" progId="Equation.DSMT4">
                  <p:embed/>
                </p:oleObj>
              </mc:Choice>
              <mc:Fallback>
                <p:oleObj name="Equation" r:id="rId21" imgW="583947" imgH="393529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163" y="5715000"/>
                        <a:ext cx="1441450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4682" name="Object 58"/>
          <p:cNvGraphicFramePr>
            <a:graphicFrameLocks noChangeAspect="1"/>
          </p:cNvGraphicFramePr>
          <p:nvPr/>
        </p:nvGraphicFramePr>
        <p:xfrm>
          <a:off x="3446463" y="5729288"/>
          <a:ext cx="420052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50" name="Equation" r:id="rId23" imgW="1701800" imgH="508000" progId="Equation.DSMT4">
                  <p:embed/>
                </p:oleObj>
              </mc:Choice>
              <mc:Fallback>
                <p:oleObj name="Equation" r:id="rId23" imgW="1701800" imgH="508000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3" y="5729288"/>
                        <a:ext cx="4200525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4683" name="Object 59"/>
          <p:cNvGraphicFramePr>
            <a:graphicFrameLocks noChangeAspect="1"/>
          </p:cNvGraphicFramePr>
          <p:nvPr/>
        </p:nvGraphicFramePr>
        <p:xfrm>
          <a:off x="7067550" y="5181600"/>
          <a:ext cx="18827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51" name="Equation" r:id="rId25" imgW="761669" imgH="203112" progId="Equation.DSMT4">
                  <p:embed/>
                </p:oleObj>
              </mc:Choice>
              <mc:Fallback>
                <p:oleObj name="Equation" r:id="rId25" imgW="761669" imgH="203112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7550" y="5181600"/>
                        <a:ext cx="1882775" cy="4445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9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94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94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94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9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9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9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9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9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9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9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9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9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4627" grpId="0" build="p"/>
      <p:bldP spid="794671" grpId="0" animBg="1"/>
      <p:bldP spid="794672" grpId="0"/>
      <p:bldP spid="79467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560740"/>
              </p:ext>
            </p:extLst>
          </p:nvPr>
        </p:nvGraphicFramePr>
        <p:xfrm>
          <a:off x="457200" y="1295400"/>
          <a:ext cx="7975600" cy="267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96" name="Document" r:id="rId3" imgW="6441382" imgH="2170524" progId="Word.Document.12">
                  <p:embed/>
                </p:oleObj>
              </mc:Choice>
              <mc:Fallback>
                <p:oleObj name="Document" r:id="rId3" imgW="6441382" imgH="217052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295400"/>
                        <a:ext cx="7975600" cy="267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0" y="297180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Solve on Board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05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1629" name="Picture 7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867275"/>
            <a:ext cx="38100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851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RLC Circuits</a:t>
            </a:r>
          </a:p>
        </p:txBody>
      </p:sp>
      <p:sp>
        <p:nvSpPr>
          <p:cNvPr id="791555" name="Text Box 3"/>
          <p:cNvSpPr txBox="1">
            <a:spLocks noChangeArrowheads="1"/>
          </p:cNvSpPr>
          <p:nvPr/>
        </p:nvSpPr>
        <p:spPr bwMode="auto">
          <a:xfrm>
            <a:off x="0" y="990600"/>
            <a:ext cx="61722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Resistor (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>
                <a:solidFill>
                  <a:srgbClr val="009900"/>
                </a:solidFill>
              </a:rPr>
              <a:t>), Inductor (</a:t>
            </a:r>
            <a:r>
              <a:rPr lang="en-US" sz="2400" i="1">
                <a:solidFill>
                  <a:srgbClr val="009900"/>
                </a:solidFill>
              </a:rPr>
              <a:t>L</a:t>
            </a:r>
            <a:r>
              <a:rPr lang="en-US" sz="2400">
                <a:solidFill>
                  <a:srgbClr val="009900"/>
                </a:solidFill>
              </a:rPr>
              <a:t>), and Capacitor (</a:t>
            </a:r>
            <a:r>
              <a:rPr lang="en-US" sz="2400" i="1">
                <a:solidFill>
                  <a:srgbClr val="009900"/>
                </a:solidFill>
              </a:rPr>
              <a:t>C</a:t>
            </a:r>
            <a:r>
              <a:rPr lang="en-US" sz="2400">
                <a:solidFill>
                  <a:srgbClr val="009900"/>
                </a:solidFill>
              </a:rPr>
              <a:t>)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Let the battery charge up the capacitor</a:t>
            </a:r>
          </a:p>
          <a:p>
            <a:pPr eaLnBrk="1" hangingPunct="1"/>
            <a:r>
              <a:rPr lang="en-US" sz="2400" u="sng">
                <a:solidFill>
                  <a:schemeClr val="accent2"/>
                </a:solidFill>
              </a:rPr>
              <a:t>Now flip the switch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Current flows from capacitor through inductor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Kirchoff’s Loop law gives: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Extra equation for capacitors: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78853" name="Line 4"/>
          <p:cNvSpPr>
            <a:spLocks noChangeShapeType="1"/>
          </p:cNvSpPr>
          <p:nvPr/>
        </p:nvSpPr>
        <p:spPr bwMode="auto">
          <a:xfrm flipV="1">
            <a:off x="7111500" y="2224175"/>
            <a:ext cx="457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4" name="Line 5"/>
          <p:cNvSpPr>
            <a:spLocks noChangeShapeType="1"/>
          </p:cNvSpPr>
          <p:nvPr/>
        </p:nvSpPr>
        <p:spPr bwMode="auto">
          <a:xfrm>
            <a:off x="7340100" y="2300375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5" name="Line 6"/>
          <p:cNvSpPr>
            <a:spLocks noChangeShapeType="1"/>
          </p:cNvSpPr>
          <p:nvPr/>
        </p:nvSpPr>
        <p:spPr bwMode="auto">
          <a:xfrm>
            <a:off x="7340100" y="2147975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6" name="Line 7"/>
          <p:cNvSpPr>
            <a:spLocks noChangeShapeType="1"/>
          </p:cNvSpPr>
          <p:nvPr/>
        </p:nvSpPr>
        <p:spPr bwMode="auto">
          <a:xfrm flipV="1">
            <a:off x="7111500" y="2300375"/>
            <a:ext cx="457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 rot="5400000">
            <a:off x="6832100" y="2848062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91562" name="Group 10"/>
          <p:cNvGrpSpPr>
            <a:grpSpLocks/>
          </p:cNvGrpSpPr>
          <p:nvPr/>
        </p:nvGrpSpPr>
        <p:grpSpPr bwMode="auto">
          <a:xfrm>
            <a:off x="7149600" y="2378162"/>
            <a:ext cx="368300" cy="889000"/>
            <a:chOff x="4400" y="2368"/>
            <a:chExt cx="232" cy="560"/>
          </a:xfrm>
        </p:grpSpPr>
        <p:sp>
          <p:nvSpPr>
            <p:cNvPr id="78912" name="Line 11"/>
            <p:cNvSpPr>
              <a:spLocks noChangeShapeType="1"/>
            </p:cNvSpPr>
            <p:nvPr/>
          </p:nvSpPr>
          <p:spPr bwMode="auto">
            <a:xfrm rot="5400000">
              <a:off x="4448" y="24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913" name="Group 12"/>
            <p:cNvGrpSpPr>
              <a:grpSpLocks/>
            </p:cNvGrpSpPr>
            <p:nvPr/>
          </p:nvGrpSpPr>
          <p:grpSpPr bwMode="auto">
            <a:xfrm>
              <a:off x="4400" y="2504"/>
              <a:ext cx="232" cy="424"/>
              <a:chOff x="4400" y="2504"/>
              <a:chExt cx="232" cy="424"/>
            </a:xfrm>
          </p:grpSpPr>
          <p:sp>
            <p:nvSpPr>
              <p:cNvPr id="78914" name="Oval 13"/>
              <p:cNvSpPr>
                <a:spLocks noChangeArrowheads="1"/>
              </p:cNvSpPr>
              <p:nvPr/>
            </p:nvSpPr>
            <p:spPr bwMode="auto">
              <a:xfrm rot="5400000">
                <a:off x="4496" y="2504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5" name="Oval 14"/>
              <p:cNvSpPr>
                <a:spLocks noChangeArrowheads="1"/>
              </p:cNvSpPr>
              <p:nvPr/>
            </p:nvSpPr>
            <p:spPr bwMode="auto">
              <a:xfrm rot="5400000">
                <a:off x="4584" y="2856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6" name="Line 15"/>
              <p:cNvSpPr>
                <a:spLocks noChangeShapeType="1"/>
              </p:cNvSpPr>
              <p:nvPr/>
            </p:nvSpPr>
            <p:spPr bwMode="auto">
              <a:xfrm rot="5400000">
                <a:off x="4304" y="2712"/>
                <a:ext cx="376" cy="5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17" name="Oval 16"/>
              <p:cNvSpPr>
                <a:spLocks noChangeArrowheads="1"/>
              </p:cNvSpPr>
              <p:nvPr/>
            </p:nvSpPr>
            <p:spPr bwMode="auto">
              <a:xfrm rot="5400000">
                <a:off x="4400" y="2856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8859" name="Group 17"/>
          <p:cNvGrpSpPr>
            <a:grpSpLocks/>
          </p:cNvGrpSpPr>
          <p:nvPr/>
        </p:nvGrpSpPr>
        <p:grpSpPr bwMode="auto">
          <a:xfrm>
            <a:off x="6184400" y="1971762"/>
            <a:ext cx="533400" cy="671513"/>
            <a:chOff x="3696" y="2304"/>
            <a:chExt cx="336" cy="423"/>
          </a:xfrm>
        </p:grpSpPr>
        <p:grpSp>
          <p:nvGrpSpPr>
            <p:cNvPr id="78905" name="Group 18"/>
            <p:cNvGrpSpPr>
              <a:grpSpLocks/>
            </p:cNvGrpSpPr>
            <p:nvPr/>
          </p:nvGrpSpPr>
          <p:grpSpPr bwMode="auto">
            <a:xfrm>
              <a:off x="3744" y="2448"/>
              <a:ext cx="288" cy="144"/>
              <a:chOff x="2736" y="1632"/>
              <a:chExt cx="288" cy="144"/>
            </a:xfrm>
          </p:grpSpPr>
          <p:sp>
            <p:nvSpPr>
              <p:cNvPr id="78908" name="Line 19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09" name="Line 20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10" name="Line 21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11" name="Line 22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906" name="Text Box 23"/>
            <p:cNvSpPr txBox="1">
              <a:spLocks noChangeArrowheads="1"/>
            </p:cNvSpPr>
            <p:nvPr/>
          </p:nvSpPr>
          <p:spPr bwMode="auto">
            <a:xfrm>
              <a:off x="3696" y="230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78907" name="Text Box 24"/>
            <p:cNvSpPr txBox="1">
              <a:spLocks noChangeArrowheads="1"/>
            </p:cNvSpPr>
            <p:nvPr/>
          </p:nvSpPr>
          <p:spPr bwMode="auto">
            <a:xfrm>
              <a:off x="3696" y="249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78860" name="Freeform 25"/>
          <p:cNvSpPr>
            <a:spLocks/>
          </p:cNvSpPr>
          <p:nvPr/>
        </p:nvSpPr>
        <p:spPr bwMode="auto">
          <a:xfrm>
            <a:off x="6489200" y="1666962"/>
            <a:ext cx="2362200" cy="533400"/>
          </a:xfrm>
          <a:custGeom>
            <a:avLst/>
            <a:gdLst>
              <a:gd name="T0" fmla="*/ 0 w 528"/>
              <a:gd name="T1" fmla="*/ 2147483647 h 336"/>
              <a:gd name="T2" fmla="*/ 0 w 528"/>
              <a:gd name="T3" fmla="*/ 0 h 336"/>
              <a:gd name="T4" fmla="*/ 2147483647 w 528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8" h="336">
                <a:moveTo>
                  <a:pt x="0" y="336"/>
                </a:moveTo>
                <a:lnTo>
                  <a:pt x="0" y="0"/>
                </a:lnTo>
                <a:lnTo>
                  <a:pt x="528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8861" name="Group 26"/>
          <p:cNvGrpSpPr>
            <a:grpSpLocks/>
          </p:cNvGrpSpPr>
          <p:nvPr/>
        </p:nvGrpSpPr>
        <p:grpSpPr bwMode="auto">
          <a:xfrm rot="5400000">
            <a:off x="8114800" y="2195773"/>
            <a:ext cx="1524000" cy="457200"/>
            <a:chOff x="2064" y="3888"/>
            <a:chExt cx="960" cy="288"/>
          </a:xfrm>
        </p:grpSpPr>
        <p:sp>
          <p:nvSpPr>
            <p:cNvPr id="78896" name="Arc 27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7" name="Arc 28"/>
            <p:cNvSpPr>
              <a:spLocks/>
            </p:cNvSpPr>
            <p:nvPr/>
          </p:nvSpPr>
          <p:spPr bwMode="auto">
            <a:xfrm rot="10800000">
              <a:off x="2352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8" name="Arc 29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9" name="Arc 30"/>
            <p:cNvSpPr>
              <a:spLocks/>
            </p:cNvSpPr>
            <p:nvPr/>
          </p:nvSpPr>
          <p:spPr bwMode="auto">
            <a:xfrm rot="10800000">
              <a:off x="2496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0" name="Arc 31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1" name="Arc 32"/>
            <p:cNvSpPr>
              <a:spLocks/>
            </p:cNvSpPr>
            <p:nvPr/>
          </p:nvSpPr>
          <p:spPr bwMode="auto">
            <a:xfrm rot="10800000">
              <a:off x="2640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2" name="Arc 33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3" name="Line 34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04" name="Line 35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62" name="Line 36"/>
          <p:cNvSpPr>
            <a:spLocks noChangeShapeType="1"/>
          </p:cNvSpPr>
          <p:nvPr/>
        </p:nvSpPr>
        <p:spPr bwMode="auto">
          <a:xfrm flipV="1">
            <a:off x="7340100" y="1666962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3" name="Line 37"/>
          <p:cNvSpPr>
            <a:spLocks noChangeShapeType="1"/>
          </p:cNvSpPr>
          <p:nvPr/>
        </p:nvSpPr>
        <p:spPr bwMode="auto">
          <a:xfrm>
            <a:off x="6489200" y="2428962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91590" name="Group 38"/>
          <p:cNvGrpSpPr>
            <a:grpSpLocks/>
          </p:cNvGrpSpPr>
          <p:nvPr/>
        </p:nvGrpSpPr>
        <p:grpSpPr bwMode="auto">
          <a:xfrm flipH="1">
            <a:off x="7162300" y="2365462"/>
            <a:ext cx="368300" cy="889000"/>
            <a:chOff x="4400" y="2368"/>
            <a:chExt cx="232" cy="560"/>
          </a:xfrm>
        </p:grpSpPr>
        <p:sp>
          <p:nvSpPr>
            <p:cNvPr id="78890" name="Line 39"/>
            <p:cNvSpPr>
              <a:spLocks noChangeShapeType="1"/>
            </p:cNvSpPr>
            <p:nvPr/>
          </p:nvSpPr>
          <p:spPr bwMode="auto">
            <a:xfrm rot="5400000">
              <a:off x="4448" y="24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891" name="Group 40"/>
            <p:cNvGrpSpPr>
              <a:grpSpLocks/>
            </p:cNvGrpSpPr>
            <p:nvPr/>
          </p:nvGrpSpPr>
          <p:grpSpPr bwMode="auto">
            <a:xfrm>
              <a:off x="4400" y="2504"/>
              <a:ext cx="232" cy="424"/>
              <a:chOff x="4400" y="2504"/>
              <a:chExt cx="232" cy="424"/>
            </a:xfrm>
          </p:grpSpPr>
          <p:sp>
            <p:nvSpPr>
              <p:cNvPr id="78892" name="Oval 41"/>
              <p:cNvSpPr>
                <a:spLocks noChangeArrowheads="1"/>
              </p:cNvSpPr>
              <p:nvPr/>
            </p:nvSpPr>
            <p:spPr bwMode="auto">
              <a:xfrm rot="5400000">
                <a:off x="4496" y="2504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3" name="Oval 42"/>
              <p:cNvSpPr>
                <a:spLocks noChangeArrowheads="1"/>
              </p:cNvSpPr>
              <p:nvPr/>
            </p:nvSpPr>
            <p:spPr bwMode="auto">
              <a:xfrm rot="5400000">
                <a:off x="4584" y="2856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4" name="Line 43"/>
              <p:cNvSpPr>
                <a:spLocks noChangeShapeType="1"/>
              </p:cNvSpPr>
              <p:nvPr/>
            </p:nvSpPr>
            <p:spPr bwMode="auto">
              <a:xfrm rot="5400000">
                <a:off x="4304" y="2712"/>
                <a:ext cx="376" cy="5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95" name="Oval 44"/>
              <p:cNvSpPr>
                <a:spLocks noChangeArrowheads="1"/>
              </p:cNvSpPr>
              <p:nvPr/>
            </p:nvSpPr>
            <p:spPr bwMode="auto">
              <a:xfrm rot="5400000">
                <a:off x="4400" y="2856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8865" name="Text Box 45"/>
          <p:cNvSpPr txBox="1">
            <a:spLocks noChangeArrowheads="1"/>
          </p:cNvSpPr>
          <p:nvPr/>
        </p:nvSpPr>
        <p:spPr bwMode="auto">
          <a:xfrm>
            <a:off x="5879600" y="2047962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Euclid Math One" pitchFamily="18" charset="2"/>
              </a:rPr>
              <a:t>E</a:t>
            </a:r>
            <a:endParaRPr lang="en-US" sz="2400" baseline="-25000">
              <a:solidFill>
                <a:srgbClr val="FF0000"/>
              </a:solidFill>
            </a:endParaRPr>
          </a:p>
        </p:txBody>
      </p:sp>
      <p:sp>
        <p:nvSpPr>
          <p:cNvPr id="78866" name="Text Box 46"/>
          <p:cNvSpPr txBox="1">
            <a:spLocks noChangeArrowheads="1"/>
          </p:cNvSpPr>
          <p:nvPr/>
        </p:nvSpPr>
        <p:spPr bwMode="auto">
          <a:xfrm>
            <a:off x="6870200" y="1819362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78867" name="Text Box 47"/>
          <p:cNvSpPr txBox="1">
            <a:spLocks noChangeArrowheads="1"/>
          </p:cNvSpPr>
          <p:nvPr/>
        </p:nvSpPr>
        <p:spPr bwMode="auto">
          <a:xfrm>
            <a:off x="8259088" y="2336017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L</a:t>
            </a:r>
          </a:p>
        </p:txBody>
      </p:sp>
      <p:sp>
        <p:nvSpPr>
          <p:cNvPr id="791600" name="Text Box 48"/>
          <p:cNvSpPr txBox="1">
            <a:spLocks noChangeArrowheads="1"/>
          </p:cNvSpPr>
          <p:nvPr/>
        </p:nvSpPr>
        <p:spPr bwMode="auto">
          <a:xfrm>
            <a:off x="7327400" y="1743162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1"/>
                </a:solidFill>
              </a:rPr>
              <a:t>Q</a:t>
            </a:r>
          </a:p>
        </p:txBody>
      </p:sp>
      <p:grpSp>
        <p:nvGrpSpPr>
          <p:cNvPr id="791602" name="Group 50"/>
          <p:cNvGrpSpPr>
            <a:grpSpLocks/>
          </p:cNvGrpSpPr>
          <p:nvPr/>
        </p:nvGrpSpPr>
        <p:grpSpPr bwMode="auto">
          <a:xfrm>
            <a:off x="7556000" y="1209762"/>
            <a:ext cx="609600" cy="457200"/>
            <a:chOff x="4848" y="768"/>
            <a:chExt cx="384" cy="288"/>
          </a:xfrm>
        </p:grpSpPr>
        <p:sp>
          <p:nvSpPr>
            <p:cNvPr id="78888" name="Text Box 51"/>
            <p:cNvSpPr txBox="1">
              <a:spLocks noChangeArrowheads="1"/>
            </p:cNvSpPr>
            <p:nvPr/>
          </p:nvSpPr>
          <p:spPr bwMode="auto">
            <a:xfrm>
              <a:off x="4848" y="76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rgbClr val="996633"/>
                  </a:solidFill>
                </a:rPr>
                <a:t>I</a:t>
              </a:r>
            </a:p>
          </p:txBody>
        </p:sp>
        <p:sp>
          <p:nvSpPr>
            <p:cNvPr id="78889" name="Line 52"/>
            <p:cNvSpPr>
              <a:spLocks noChangeShapeType="1"/>
            </p:cNvSpPr>
            <p:nvPr/>
          </p:nvSpPr>
          <p:spPr bwMode="auto">
            <a:xfrm>
              <a:off x="4992" y="1008"/>
              <a:ext cx="240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1605" name="AutoShape 53"/>
          <p:cNvSpPr>
            <a:spLocks noChangeArrowheads="1"/>
          </p:cNvSpPr>
          <p:nvPr/>
        </p:nvSpPr>
        <p:spPr bwMode="auto">
          <a:xfrm>
            <a:off x="7708400" y="1895562"/>
            <a:ext cx="457200" cy="457200"/>
          </a:xfrm>
          <a:custGeom>
            <a:avLst/>
            <a:gdLst>
              <a:gd name="T0" fmla="*/ 2147483647 w 21600"/>
              <a:gd name="T1" fmla="*/ 1144761596 h 21600"/>
              <a:gd name="T2" fmla="*/ 432569027 w 21600"/>
              <a:gd name="T3" fmla="*/ 2147483647 h 21600"/>
              <a:gd name="T4" fmla="*/ 2147483647 w 21600"/>
              <a:gd name="T5" fmla="*/ 1553243316 h 21600"/>
              <a:gd name="T6" fmla="*/ 664615151 w 21600"/>
              <a:gd name="T7" fmla="*/ 2147483647 h 21600"/>
              <a:gd name="T8" fmla="*/ 394029226 w 21600"/>
              <a:gd name="T9" fmla="*/ 2147483647 h 21600"/>
              <a:gd name="T10" fmla="*/ 1745943189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7200" y="16199"/>
                </a:moveTo>
                <a:cubicBezTo>
                  <a:pt x="8266" y="16909"/>
                  <a:pt x="9518" y="17289"/>
                  <a:pt x="10800" y="17289"/>
                </a:cubicBezTo>
                <a:cubicBezTo>
                  <a:pt x="14383" y="17289"/>
                  <a:pt x="17289" y="14383"/>
                  <a:pt x="17289" y="10800"/>
                </a:cubicBezTo>
                <a:cubicBezTo>
                  <a:pt x="17289" y="7216"/>
                  <a:pt x="14383" y="4311"/>
                  <a:pt x="10800" y="4311"/>
                </a:cubicBezTo>
                <a:cubicBezTo>
                  <a:pt x="7216" y="4311"/>
                  <a:pt x="4311" y="7216"/>
                  <a:pt x="4311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667" y="21600"/>
                  <a:pt x="6583" y="20968"/>
                  <a:pt x="4809" y="19786"/>
                </a:cubicBezTo>
                <a:lnTo>
                  <a:pt x="3311" y="22032"/>
                </a:lnTo>
                <a:lnTo>
                  <a:pt x="1963" y="15299"/>
                </a:lnTo>
                <a:lnTo>
                  <a:pt x="8698" y="13952"/>
                </a:lnTo>
                <a:lnTo>
                  <a:pt x="7200" y="16199"/>
                </a:lnTo>
                <a:close/>
              </a:path>
            </a:pathLst>
          </a:cu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91606" name="Object 54"/>
          <p:cNvGraphicFramePr>
            <a:graphicFrameLocks noChangeAspect="1"/>
          </p:cNvGraphicFramePr>
          <p:nvPr/>
        </p:nvGraphicFramePr>
        <p:xfrm>
          <a:off x="3505200" y="2438400"/>
          <a:ext cx="27559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533" name="Equation" r:id="rId4" imgW="1117115" imgH="393529" progId="Equation.DSMT4">
                  <p:embed/>
                </p:oleObj>
              </mc:Choice>
              <mc:Fallback>
                <p:oleObj name="Equation" r:id="rId4" imgW="1117115" imgH="393529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438400"/>
                        <a:ext cx="2755900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1608" name="Object 56"/>
          <p:cNvGraphicFramePr>
            <a:graphicFrameLocks noChangeAspect="1"/>
          </p:cNvGraphicFramePr>
          <p:nvPr/>
        </p:nvGraphicFramePr>
        <p:xfrm>
          <a:off x="152400" y="3200400"/>
          <a:ext cx="1408113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534" name="Equation" r:id="rId6" imgW="571252" imgH="393529" progId="Equation.DSMT4">
                  <p:embed/>
                </p:oleObj>
              </mc:Choice>
              <mc:Fallback>
                <p:oleObj name="Equation" r:id="rId6" imgW="571252" imgH="393529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0400"/>
                        <a:ext cx="1408113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1609" name="Object 57"/>
          <p:cNvGraphicFramePr>
            <a:graphicFrameLocks noChangeAspect="1"/>
          </p:cNvGraphicFramePr>
          <p:nvPr/>
        </p:nvGraphicFramePr>
        <p:xfrm>
          <a:off x="2133600" y="3429000"/>
          <a:ext cx="347503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535" name="Equation" r:id="rId8" imgW="1409700" imgH="419100" progId="Equation.DSMT4">
                  <p:embed/>
                </p:oleObj>
              </mc:Choice>
              <mc:Fallback>
                <p:oleObj name="Equation" r:id="rId8" imgW="1409700" imgH="4191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429000"/>
                        <a:ext cx="3475038" cy="91122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1612" name="Text Box 60"/>
          <p:cNvSpPr txBox="1">
            <a:spLocks noChangeArrowheads="1"/>
          </p:cNvSpPr>
          <p:nvPr/>
        </p:nvSpPr>
        <p:spPr bwMode="auto">
          <a:xfrm>
            <a:off x="0" y="4419600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This equation is hard to solve, but not impossible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It is identical to damped,  harmonic oscillator</a:t>
            </a:r>
          </a:p>
        </p:txBody>
      </p:sp>
      <p:graphicFrame>
        <p:nvGraphicFramePr>
          <p:cNvPr id="791614" name="Object 62"/>
          <p:cNvGraphicFramePr>
            <a:graphicFrameLocks noChangeAspect="1"/>
          </p:cNvGraphicFramePr>
          <p:nvPr/>
        </p:nvGraphicFramePr>
        <p:xfrm>
          <a:off x="295275" y="5848350"/>
          <a:ext cx="32861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536" name="Equation" r:id="rId10" imgW="1333500" imgH="254000" progId="Equation.DSMT4">
                  <p:embed/>
                </p:oleObj>
              </mc:Choice>
              <mc:Fallback>
                <p:oleObj name="Equation" r:id="rId10" imgW="1333500" imgH="25400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" y="5848350"/>
                        <a:ext cx="3286125" cy="5524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8876" name="Group 63"/>
          <p:cNvGrpSpPr>
            <a:grpSpLocks/>
          </p:cNvGrpSpPr>
          <p:nvPr/>
        </p:nvGrpSpPr>
        <p:grpSpPr bwMode="auto">
          <a:xfrm rot="10800000">
            <a:off x="7479800" y="3038562"/>
            <a:ext cx="1371600" cy="304800"/>
            <a:chOff x="4272" y="3792"/>
            <a:chExt cx="864" cy="192"/>
          </a:xfrm>
        </p:grpSpPr>
        <p:sp>
          <p:nvSpPr>
            <p:cNvPr id="78879" name="Line 64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0" name="Line 65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1" name="Line 66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2" name="Line 67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3" name="Line 68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4" name="Line 69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5" name="Line 70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6" name="Line 71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7" name="Line 72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77" name="Text Box 73"/>
          <p:cNvSpPr txBox="1">
            <a:spLocks noChangeArrowheads="1"/>
          </p:cNvSpPr>
          <p:nvPr/>
        </p:nvSpPr>
        <p:spPr bwMode="auto">
          <a:xfrm>
            <a:off x="7924800" y="3429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R</a:t>
            </a:r>
          </a:p>
        </p:txBody>
      </p:sp>
      <p:graphicFrame>
        <p:nvGraphicFramePr>
          <p:cNvPr id="791628" name="Object 76"/>
          <p:cNvGraphicFramePr>
            <a:graphicFrameLocks noChangeAspect="1"/>
          </p:cNvGraphicFramePr>
          <p:nvPr/>
        </p:nvGraphicFramePr>
        <p:xfrm>
          <a:off x="6324600" y="4038600"/>
          <a:ext cx="2503488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537" name="Equation" r:id="rId12" imgW="1016000" imgH="457200" progId="Equation.DSMT4">
                  <p:embed/>
                </p:oleObj>
              </mc:Choice>
              <mc:Fallback>
                <p:oleObj name="Equation" r:id="rId12" imgW="1016000" imgH="457200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038600"/>
                        <a:ext cx="2503488" cy="99536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91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9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791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9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9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9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9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91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91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9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9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91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9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91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91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91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91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791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9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79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5" grpId="0" build="p"/>
      <p:bldP spid="791600" grpId="0"/>
      <p:bldP spid="791605" grpId="0" animBg="1"/>
      <p:bldP spid="7916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Inductors</a:t>
            </a:r>
          </a:p>
        </p:txBody>
      </p:sp>
      <p:sp>
        <p:nvSpPr>
          <p:cNvPr id="780292" name="Text Box 4"/>
          <p:cNvSpPr txBox="1">
            <a:spLocks noChangeArrowheads="1"/>
          </p:cNvSpPr>
          <p:nvPr/>
        </p:nvSpPr>
        <p:spPr bwMode="auto">
          <a:xfrm>
            <a:off x="0" y="762000"/>
            <a:ext cx="6477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An inductor in a circuit is denoted by this symbol: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An inductor satisfies the formula: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009900"/>
                </a:solidFill>
              </a:rPr>
              <a:t>L</a:t>
            </a:r>
            <a:r>
              <a:rPr lang="en-US" sz="2400">
                <a:solidFill>
                  <a:srgbClr val="009900"/>
                </a:solidFill>
              </a:rPr>
              <a:t> is the inductance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Measured in Henrys (H)</a:t>
            </a:r>
          </a:p>
        </p:txBody>
      </p:sp>
      <p:grpSp>
        <p:nvGrpSpPr>
          <p:cNvPr id="63492" name="Group 57"/>
          <p:cNvGrpSpPr>
            <a:grpSpLocks/>
          </p:cNvGrpSpPr>
          <p:nvPr/>
        </p:nvGrpSpPr>
        <p:grpSpPr bwMode="auto">
          <a:xfrm>
            <a:off x="6858000" y="838200"/>
            <a:ext cx="1524000" cy="457200"/>
            <a:chOff x="2064" y="3888"/>
            <a:chExt cx="960" cy="288"/>
          </a:xfrm>
        </p:grpSpPr>
        <p:sp>
          <p:nvSpPr>
            <p:cNvPr id="63537" name="Arc 58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8" name="Arc 59"/>
            <p:cNvSpPr>
              <a:spLocks/>
            </p:cNvSpPr>
            <p:nvPr/>
          </p:nvSpPr>
          <p:spPr bwMode="auto">
            <a:xfrm rot="10800000">
              <a:off x="2352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9" name="Arc 60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0" name="Arc 61"/>
            <p:cNvSpPr>
              <a:spLocks/>
            </p:cNvSpPr>
            <p:nvPr/>
          </p:nvSpPr>
          <p:spPr bwMode="auto">
            <a:xfrm rot="10800000">
              <a:off x="2496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1" name="Arc 62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2" name="Arc 63"/>
            <p:cNvSpPr>
              <a:spLocks/>
            </p:cNvSpPr>
            <p:nvPr/>
          </p:nvSpPr>
          <p:spPr bwMode="auto">
            <a:xfrm rot="10800000">
              <a:off x="2640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3" name="Arc 64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4" name="Line 65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45" name="Line 66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80355" name="Object 67"/>
          <p:cNvGraphicFramePr>
            <a:graphicFrameLocks noChangeAspect="1"/>
          </p:cNvGraphicFramePr>
          <p:nvPr/>
        </p:nvGraphicFramePr>
        <p:xfrm>
          <a:off x="4800600" y="1295400"/>
          <a:ext cx="16256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4" name="Equation" r:id="rId4" imgW="660113" imgH="393529" progId="Equation.DSMT4">
                  <p:embed/>
                </p:oleObj>
              </mc:Choice>
              <mc:Fallback>
                <p:oleObj name="Equation" r:id="rId4" imgW="660113" imgH="393529" progId="Equation.DSMT4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295400"/>
                        <a:ext cx="1625600" cy="8651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0356" name="Object 68"/>
          <p:cNvGraphicFramePr>
            <a:graphicFrameLocks noChangeAspect="1"/>
          </p:cNvGraphicFramePr>
          <p:nvPr/>
        </p:nvGraphicFramePr>
        <p:xfrm>
          <a:off x="4572000" y="2286000"/>
          <a:ext cx="218757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5" name="Equation" r:id="rId6" imgW="888614" imgH="177723" progId="Equation.DSMT4">
                  <p:embed/>
                </p:oleObj>
              </mc:Choice>
              <mc:Fallback>
                <p:oleObj name="Equation" r:id="rId6" imgW="888614" imgH="177723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86000"/>
                        <a:ext cx="2187575" cy="3921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5" name="Text Box 69"/>
          <p:cNvSpPr txBox="1">
            <a:spLocks noChangeArrowheads="1"/>
          </p:cNvSpPr>
          <p:nvPr/>
        </p:nvSpPr>
        <p:spPr bwMode="auto">
          <a:xfrm>
            <a:off x="7467600" y="457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780372" name="Text Box 84"/>
          <p:cNvSpPr txBox="1">
            <a:spLocks noChangeArrowheads="1"/>
          </p:cNvSpPr>
          <p:nvPr/>
        </p:nvSpPr>
        <p:spPr bwMode="auto">
          <a:xfrm>
            <a:off x="0" y="2362200"/>
            <a:ext cx="6172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u="sng">
                <a:solidFill>
                  <a:schemeClr val="accent2"/>
                </a:solidFill>
              </a:rPr>
              <a:t>Kirchoff’s rules for Inductors: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Assign currents to every path, as usual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Kirchoff’s first law is unchanged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The voltage change for an inductor is </a:t>
            </a:r>
            <a:r>
              <a:rPr lang="en-US" sz="2400" i="1">
                <a:solidFill>
                  <a:schemeClr val="accent2"/>
                </a:solidFill>
              </a:rPr>
              <a:t>L</a:t>
            </a:r>
            <a:r>
              <a:rPr lang="en-US" sz="2400">
                <a:solidFill>
                  <a:schemeClr val="accent2"/>
                </a:solidFill>
              </a:rPr>
              <a:t> (</a:t>
            </a:r>
            <a:r>
              <a:rPr lang="en-US" sz="2400" i="1">
                <a:solidFill>
                  <a:schemeClr val="accent2"/>
                </a:solidFill>
              </a:rPr>
              <a:t>dI</a:t>
            </a:r>
            <a:r>
              <a:rPr lang="en-US" sz="2400">
                <a:solidFill>
                  <a:schemeClr val="accent2"/>
                </a:solidFill>
              </a:rPr>
              <a:t>/</a:t>
            </a:r>
            <a:r>
              <a:rPr lang="en-US" sz="2400" i="1">
                <a:solidFill>
                  <a:schemeClr val="accent2"/>
                </a:solidFill>
              </a:rPr>
              <a:t>dt</a:t>
            </a:r>
            <a:r>
              <a:rPr lang="en-US" sz="2400">
                <a:solidFill>
                  <a:schemeClr val="accent2"/>
                </a:solidFill>
              </a:rPr>
              <a:t>)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Negative if </a:t>
            </a:r>
            <a:r>
              <a:rPr lang="en-US" sz="2400" i="1">
                <a:solidFill>
                  <a:schemeClr val="accent2"/>
                </a:solidFill>
              </a:rPr>
              <a:t>with</a:t>
            </a:r>
            <a:r>
              <a:rPr lang="en-US" sz="2400">
                <a:solidFill>
                  <a:schemeClr val="accent2"/>
                </a:solidFill>
              </a:rPr>
              <a:t> the current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Positive if </a:t>
            </a:r>
            <a:r>
              <a:rPr lang="en-US" sz="2400" i="1">
                <a:solidFill>
                  <a:schemeClr val="accent2"/>
                </a:solidFill>
              </a:rPr>
              <a:t>against </a:t>
            </a:r>
            <a:r>
              <a:rPr lang="en-US" sz="2400">
                <a:solidFill>
                  <a:schemeClr val="accent2"/>
                </a:solidFill>
              </a:rPr>
              <a:t>the current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In steady state (</a:t>
            </a:r>
            <a:r>
              <a:rPr lang="en-US" sz="2400" i="1">
                <a:solidFill>
                  <a:srgbClr val="FF0000"/>
                </a:solidFill>
              </a:rPr>
              <a:t>dI</a:t>
            </a:r>
            <a:r>
              <a:rPr lang="en-US" sz="2400">
                <a:solidFill>
                  <a:srgbClr val="FF0000"/>
                </a:solidFill>
              </a:rPr>
              <a:t>/</a:t>
            </a:r>
            <a:r>
              <a:rPr lang="en-US" sz="2400" i="1">
                <a:solidFill>
                  <a:srgbClr val="FF0000"/>
                </a:solidFill>
              </a:rPr>
              <a:t>dt</a:t>
            </a:r>
            <a:r>
              <a:rPr lang="en-US" sz="2400">
                <a:solidFill>
                  <a:srgbClr val="FF0000"/>
                </a:solidFill>
              </a:rPr>
              <a:t> = 0) an inductor is a wire</a:t>
            </a:r>
          </a:p>
        </p:txBody>
      </p:sp>
      <p:grpSp>
        <p:nvGrpSpPr>
          <p:cNvPr id="780386" name="Group 98"/>
          <p:cNvGrpSpPr>
            <a:grpSpLocks/>
          </p:cNvGrpSpPr>
          <p:nvPr/>
        </p:nvGrpSpPr>
        <p:grpSpPr bwMode="auto">
          <a:xfrm>
            <a:off x="6705600" y="3048000"/>
            <a:ext cx="1905000" cy="1524000"/>
            <a:chOff x="4224" y="1920"/>
            <a:chExt cx="1200" cy="960"/>
          </a:xfrm>
        </p:grpSpPr>
        <p:grpSp>
          <p:nvGrpSpPr>
            <p:cNvPr id="63508" name="Group 25"/>
            <p:cNvGrpSpPr>
              <a:grpSpLocks/>
            </p:cNvGrpSpPr>
            <p:nvPr/>
          </p:nvGrpSpPr>
          <p:grpSpPr bwMode="auto">
            <a:xfrm>
              <a:off x="4368" y="2448"/>
              <a:ext cx="336" cy="423"/>
              <a:chOff x="3696" y="2304"/>
              <a:chExt cx="336" cy="423"/>
            </a:xfrm>
          </p:grpSpPr>
          <p:grpSp>
            <p:nvGrpSpPr>
              <p:cNvPr id="63530" name="Group 26"/>
              <p:cNvGrpSpPr>
                <a:grpSpLocks/>
              </p:cNvGrpSpPr>
              <p:nvPr/>
            </p:nvGrpSpPr>
            <p:grpSpPr bwMode="auto">
              <a:xfrm>
                <a:off x="3744" y="2448"/>
                <a:ext cx="288" cy="144"/>
                <a:chOff x="2736" y="1632"/>
                <a:chExt cx="288" cy="144"/>
              </a:xfrm>
            </p:grpSpPr>
            <p:sp>
              <p:nvSpPr>
                <p:cNvPr id="63533" name="Line 27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34" name="Line 28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35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36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3531" name="Text Box 31"/>
              <p:cNvSpPr txBox="1">
                <a:spLocks noChangeArrowheads="1"/>
              </p:cNvSpPr>
              <p:nvPr/>
            </p:nvSpPr>
            <p:spPr bwMode="auto">
              <a:xfrm>
                <a:off x="3696" y="2304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63532" name="Text Box 32"/>
              <p:cNvSpPr txBox="1">
                <a:spLocks noChangeArrowheads="1"/>
              </p:cNvSpPr>
              <p:nvPr/>
            </p:nvSpPr>
            <p:spPr bwMode="auto">
              <a:xfrm>
                <a:off x="3696" y="2496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grpSp>
          <p:nvGrpSpPr>
            <p:cNvPr id="63509" name="Group 33"/>
            <p:cNvGrpSpPr>
              <a:grpSpLocks/>
            </p:cNvGrpSpPr>
            <p:nvPr/>
          </p:nvGrpSpPr>
          <p:grpSpPr bwMode="auto">
            <a:xfrm rot="-5400000">
              <a:off x="4164" y="2172"/>
              <a:ext cx="672" cy="168"/>
              <a:chOff x="624" y="1440"/>
              <a:chExt cx="672" cy="168"/>
            </a:xfrm>
          </p:grpSpPr>
          <p:sp>
            <p:nvSpPr>
              <p:cNvPr id="63525" name="Line 34"/>
              <p:cNvSpPr>
                <a:spLocks noChangeShapeType="1"/>
              </p:cNvSpPr>
              <p:nvPr/>
            </p:nvSpPr>
            <p:spPr bwMode="auto">
              <a:xfrm>
                <a:off x="62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26" name="Oval 35"/>
              <p:cNvSpPr>
                <a:spLocks noChangeArrowheads="1"/>
              </p:cNvSpPr>
              <p:nvPr/>
            </p:nvSpPr>
            <p:spPr bwMode="auto">
              <a:xfrm>
                <a:off x="760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27" name="Line 36"/>
              <p:cNvSpPr>
                <a:spLocks noChangeShapeType="1"/>
              </p:cNvSpPr>
              <p:nvPr/>
            </p:nvSpPr>
            <p:spPr bwMode="auto">
              <a:xfrm>
                <a:off x="1152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28" name="Oval 37"/>
              <p:cNvSpPr>
                <a:spLocks noChangeArrowheads="1"/>
              </p:cNvSpPr>
              <p:nvPr/>
            </p:nvSpPr>
            <p:spPr bwMode="auto">
              <a:xfrm>
                <a:off x="111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29" name="Line 38"/>
              <p:cNvSpPr>
                <a:spLocks noChangeShapeType="1"/>
              </p:cNvSpPr>
              <p:nvPr/>
            </p:nvSpPr>
            <p:spPr bwMode="auto">
              <a:xfrm flipV="1">
                <a:off x="808" y="1440"/>
                <a:ext cx="296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3510" name="Group 70"/>
            <p:cNvGrpSpPr>
              <a:grpSpLocks/>
            </p:cNvGrpSpPr>
            <p:nvPr/>
          </p:nvGrpSpPr>
          <p:grpSpPr bwMode="auto">
            <a:xfrm rot="5400000">
              <a:off x="4560" y="2256"/>
              <a:ext cx="960" cy="288"/>
              <a:chOff x="2064" y="3888"/>
              <a:chExt cx="960" cy="288"/>
            </a:xfrm>
          </p:grpSpPr>
          <p:sp>
            <p:nvSpPr>
              <p:cNvPr id="63516" name="Arc 71"/>
              <p:cNvSpPr>
                <a:spLocks/>
              </p:cNvSpPr>
              <p:nvPr/>
            </p:nvSpPr>
            <p:spPr bwMode="auto">
              <a:xfrm rot="10800000" flipV="1">
                <a:off x="2208" y="3888"/>
                <a:ext cx="240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7" name="Arc 72"/>
              <p:cNvSpPr>
                <a:spLocks/>
              </p:cNvSpPr>
              <p:nvPr/>
            </p:nvSpPr>
            <p:spPr bwMode="auto">
              <a:xfrm rot="10800000">
                <a:off x="2352" y="4030"/>
                <a:ext cx="96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8" name="Arc 73"/>
              <p:cNvSpPr>
                <a:spLocks/>
              </p:cNvSpPr>
              <p:nvPr/>
            </p:nvSpPr>
            <p:spPr bwMode="auto">
              <a:xfrm rot="10800000" flipV="1">
                <a:off x="2352" y="3888"/>
                <a:ext cx="240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9" name="Arc 74"/>
              <p:cNvSpPr>
                <a:spLocks/>
              </p:cNvSpPr>
              <p:nvPr/>
            </p:nvSpPr>
            <p:spPr bwMode="auto">
              <a:xfrm rot="10800000">
                <a:off x="2496" y="4030"/>
                <a:ext cx="96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20" name="Arc 75"/>
              <p:cNvSpPr>
                <a:spLocks/>
              </p:cNvSpPr>
              <p:nvPr/>
            </p:nvSpPr>
            <p:spPr bwMode="auto">
              <a:xfrm rot="10800000" flipV="1">
                <a:off x="2496" y="3888"/>
                <a:ext cx="240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21" name="Arc 76"/>
              <p:cNvSpPr>
                <a:spLocks/>
              </p:cNvSpPr>
              <p:nvPr/>
            </p:nvSpPr>
            <p:spPr bwMode="auto">
              <a:xfrm rot="10800000">
                <a:off x="2640" y="4030"/>
                <a:ext cx="96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22" name="Arc 77"/>
              <p:cNvSpPr>
                <a:spLocks/>
              </p:cNvSpPr>
              <p:nvPr/>
            </p:nvSpPr>
            <p:spPr bwMode="auto">
              <a:xfrm rot="10800000" flipV="1">
                <a:off x="2640" y="3888"/>
                <a:ext cx="240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23" name="Line 78"/>
              <p:cNvSpPr>
                <a:spLocks noChangeShapeType="1"/>
              </p:cNvSpPr>
              <p:nvPr/>
            </p:nvSpPr>
            <p:spPr bwMode="auto">
              <a:xfrm flipH="1">
                <a:off x="2064" y="4032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24" name="Line 79"/>
              <p:cNvSpPr>
                <a:spLocks noChangeShapeType="1"/>
              </p:cNvSpPr>
              <p:nvPr/>
            </p:nvSpPr>
            <p:spPr bwMode="auto">
              <a:xfrm flipH="1">
                <a:off x="2880" y="4032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511" name="Line 81"/>
            <p:cNvSpPr>
              <a:spLocks noChangeShapeType="1"/>
            </p:cNvSpPr>
            <p:nvPr/>
          </p:nvSpPr>
          <p:spPr bwMode="auto">
            <a:xfrm>
              <a:off x="4560" y="288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2" name="Line 82"/>
            <p:cNvSpPr>
              <a:spLocks noChangeShapeType="1"/>
            </p:cNvSpPr>
            <p:nvPr/>
          </p:nvSpPr>
          <p:spPr bwMode="auto">
            <a:xfrm flipV="1">
              <a:off x="4560" y="273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3" name="Text Box 83"/>
            <p:cNvSpPr txBox="1">
              <a:spLocks noChangeArrowheads="1"/>
            </p:cNvSpPr>
            <p:nvPr/>
          </p:nvSpPr>
          <p:spPr bwMode="auto">
            <a:xfrm>
              <a:off x="5184" y="225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63514" name="Text Box 85"/>
            <p:cNvSpPr txBox="1">
              <a:spLocks noChangeArrowheads="1"/>
            </p:cNvSpPr>
            <p:nvPr/>
          </p:nvSpPr>
          <p:spPr bwMode="auto">
            <a:xfrm>
              <a:off x="4224" y="249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  <a:latin typeface="Euclid Math One" pitchFamily="18" charset="2"/>
                </a:rPr>
                <a:t>E</a:t>
              </a:r>
            </a:p>
          </p:txBody>
        </p:sp>
        <p:sp>
          <p:nvSpPr>
            <p:cNvPr id="63515" name="Line 80"/>
            <p:cNvSpPr>
              <a:spLocks noChangeShapeType="1"/>
            </p:cNvSpPr>
            <p:nvPr/>
          </p:nvSpPr>
          <p:spPr bwMode="auto">
            <a:xfrm>
              <a:off x="4560" y="192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80387" name="Group 99"/>
          <p:cNvGrpSpPr>
            <a:grpSpLocks/>
          </p:cNvGrpSpPr>
          <p:nvPr/>
        </p:nvGrpSpPr>
        <p:grpSpPr bwMode="auto">
          <a:xfrm>
            <a:off x="7391400" y="2667000"/>
            <a:ext cx="609600" cy="457200"/>
            <a:chOff x="4656" y="1680"/>
            <a:chExt cx="384" cy="288"/>
          </a:xfrm>
        </p:grpSpPr>
        <p:sp>
          <p:nvSpPr>
            <p:cNvPr id="63506" name="Text Box 86"/>
            <p:cNvSpPr txBox="1">
              <a:spLocks noChangeArrowheads="1"/>
            </p:cNvSpPr>
            <p:nvPr/>
          </p:nvSpPr>
          <p:spPr bwMode="auto">
            <a:xfrm>
              <a:off x="4656" y="168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63507" name="Line 87"/>
            <p:cNvSpPr>
              <a:spLocks noChangeShapeType="1"/>
            </p:cNvSpPr>
            <p:nvPr/>
          </p:nvSpPr>
          <p:spPr bwMode="auto">
            <a:xfrm>
              <a:off x="4800" y="1824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0378" name="Text Box 90"/>
          <p:cNvSpPr txBox="1">
            <a:spLocks noChangeArrowheads="1"/>
          </p:cNvSpPr>
          <p:nvPr/>
        </p:nvSpPr>
        <p:spPr bwMode="auto">
          <a:xfrm>
            <a:off x="0" y="5153025"/>
            <a:ext cx="5715000" cy="1552575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sz="2400"/>
              <a:t>What is Kirchoff’s law for the loop shown?</a:t>
            </a:r>
            <a:endParaRPr lang="en-US" sz="2400">
              <a:sym typeface="Symbol" pitchFamily="18" charset="2"/>
            </a:endParaRPr>
          </a:p>
          <a:p>
            <a:r>
              <a:rPr lang="en-US" sz="2400"/>
              <a:t>A) </a:t>
            </a:r>
            <a:r>
              <a:rPr lang="en-US" sz="2400" i="1">
                <a:latin typeface="Euclid Math One" pitchFamily="18" charset="2"/>
              </a:rPr>
              <a:t>E</a:t>
            </a:r>
            <a:r>
              <a:rPr lang="en-US" sz="2400" i="1"/>
              <a:t> </a:t>
            </a:r>
            <a:r>
              <a:rPr lang="en-US" sz="2400"/>
              <a:t>+ </a:t>
            </a:r>
            <a:r>
              <a:rPr lang="en-US" sz="2400" i="1"/>
              <a:t>L</a:t>
            </a:r>
            <a:r>
              <a:rPr lang="en-US" sz="2400"/>
              <a:t> (</a:t>
            </a:r>
            <a:r>
              <a:rPr lang="en-US" sz="2400" i="1"/>
              <a:t>dI /dt</a:t>
            </a:r>
            <a:r>
              <a:rPr lang="en-US" sz="2400"/>
              <a:t>) = 0	B) </a:t>
            </a:r>
            <a:r>
              <a:rPr lang="en-US" sz="2400" i="1">
                <a:latin typeface="Euclid Math One" pitchFamily="18" charset="2"/>
              </a:rPr>
              <a:t>E</a:t>
            </a:r>
            <a:r>
              <a:rPr lang="en-US" sz="2400" i="1"/>
              <a:t> </a:t>
            </a:r>
            <a:r>
              <a:rPr lang="en-US" sz="2400"/>
              <a:t>– </a:t>
            </a:r>
            <a:r>
              <a:rPr lang="en-US" sz="2400" i="1"/>
              <a:t>L</a:t>
            </a:r>
            <a:r>
              <a:rPr lang="en-US" sz="2400"/>
              <a:t> (</a:t>
            </a:r>
            <a:r>
              <a:rPr lang="en-US" sz="2400" i="1"/>
              <a:t>dI /dt</a:t>
            </a:r>
            <a:r>
              <a:rPr lang="en-US" sz="2400"/>
              <a:t>) = 0</a:t>
            </a:r>
            <a:r>
              <a:rPr lang="en-US" sz="2400">
                <a:sym typeface="Symbol" pitchFamily="18" charset="2"/>
              </a:rPr>
              <a:t> </a:t>
            </a:r>
          </a:p>
          <a:p>
            <a:r>
              <a:rPr lang="en-US" sz="2400">
                <a:sym typeface="Symbol" pitchFamily="18" charset="2"/>
              </a:rPr>
              <a:t>C) None of the above</a:t>
            </a:r>
          </a:p>
          <a:p>
            <a:r>
              <a:rPr lang="en-US" sz="2400">
                <a:sym typeface="Symbol" pitchFamily="18" charset="2"/>
              </a:rPr>
              <a:t>D) I don’t know Kirchoff’s law for switches</a:t>
            </a:r>
          </a:p>
        </p:txBody>
      </p:sp>
      <p:sp>
        <p:nvSpPr>
          <p:cNvPr id="780380" name="AutoShape 92"/>
          <p:cNvSpPr>
            <a:spLocks noChangeArrowheads="1"/>
          </p:cNvSpPr>
          <p:nvPr/>
        </p:nvSpPr>
        <p:spPr bwMode="auto">
          <a:xfrm>
            <a:off x="7391400" y="3581400"/>
            <a:ext cx="457200" cy="457200"/>
          </a:xfrm>
          <a:custGeom>
            <a:avLst/>
            <a:gdLst>
              <a:gd name="T0" fmla="*/ 2147483647 w 21600"/>
              <a:gd name="T1" fmla="*/ 1144761596 h 21600"/>
              <a:gd name="T2" fmla="*/ 432569027 w 21600"/>
              <a:gd name="T3" fmla="*/ 2147483647 h 21600"/>
              <a:gd name="T4" fmla="*/ 2147483647 w 21600"/>
              <a:gd name="T5" fmla="*/ 1553243316 h 21600"/>
              <a:gd name="T6" fmla="*/ 664615151 w 21600"/>
              <a:gd name="T7" fmla="*/ 2147483647 h 21600"/>
              <a:gd name="T8" fmla="*/ 394029226 w 21600"/>
              <a:gd name="T9" fmla="*/ 2147483647 h 21600"/>
              <a:gd name="T10" fmla="*/ 1745943189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7200" y="16199"/>
                </a:moveTo>
                <a:cubicBezTo>
                  <a:pt x="8266" y="16909"/>
                  <a:pt x="9518" y="17289"/>
                  <a:pt x="10800" y="17289"/>
                </a:cubicBezTo>
                <a:cubicBezTo>
                  <a:pt x="14383" y="17289"/>
                  <a:pt x="17289" y="14383"/>
                  <a:pt x="17289" y="10800"/>
                </a:cubicBezTo>
                <a:cubicBezTo>
                  <a:pt x="17289" y="7216"/>
                  <a:pt x="14383" y="4311"/>
                  <a:pt x="10800" y="4311"/>
                </a:cubicBezTo>
                <a:cubicBezTo>
                  <a:pt x="7216" y="4311"/>
                  <a:pt x="4311" y="7216"/>
                  <a:pt x="4311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667" y="21600"/>
                  <a:pt x="6583" y="20968"/>
                  <a:pt x="4809" y="19786"/>
                </a:cubicBezTo>
                <a:lnTo>
                  <a:pt x="3311" y="22032"/>
                </a:lnTo>
                <a:lnTo>
                  <a:pt x="1963" y="15299"/>
                </a:lnTo>
                <a:lnTo>
                  <a:pt x="8698" y="13952"/>
                </a:lnTo>
                <a:lnTo>
                  <a:pt x="7200" y="16199"/>
                </a:lnTo>
                <a:close/>
              </a:path>
            </a:pathLst>
          </a:cu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0381" name="Object 93"/>
          <p:cNvGraphicFramePr>
            <a:graphicFrameLocks noChangeAspect="1"/>
          </p:cNvGraphicFramePr>
          <p:nvPr/>
        </p:nvGraphicFramePr>
        <p:xfrm>
          <a:off x="6629400" y="4876800"/>
          <a:ext cx="9080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6" name="Equation" r:id="rId8" imgW="368140" imgH="177723" progId="Equation.DSMT4">
                  <p:embed/>
                </p:oleObj>
              </mc:Choice>
              <mc:Fallback>
                <p:oleObj name="Equation" r:id="rId8" imgW="368140" imgH="177723" progId="Equation.DSMT4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876800"/>
                        <a:ext cx="9080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0382" name="Object 94"/>
          <p:cNvGraphicFramePr>
            <a:graphicFrameLocks noChangeAspect="1"/>
          </p:cNvGraphicFramePr>
          <p:nvPr/>
        </p:nvGraphicFramePr>
        <p:xfrm>
          <a:off x="7500938" y="4621213"/>
          <a:ext cx="1033462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7" name="Equation" r:id="rId10" imgW="418918" imgH="393529" progId="Equation.DSMT4">
                  <p:embed/>
                </p:oleObj>
              </mc:Choice>
              <mc:Fallback>
                <p:oleObj name="Equation" r:id="rId10" imgW="418918" imgH="393529" progId="Equation.DSMT4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0938" y="4621213"/>
                        <a:ext cx="1033462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0384" name="Object 96"/>
          <p:cNvGraphicFramePr>
            <a:graphicFrameLocks noChangeAspect="1"/>
          </p:cNvGraphicFramePr>
          <p:nvPr/>
        </p:nvGraphicFramePr>
        <p:xfrm>
          <a:off x="5867400" y="5486400"/>
          <a:ext cx="119221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8" name="Equation" r:id="rId12" imgW="482391" imgH="393529" progId="Equation.DSMT4">
                  <p:embed/>
                </p:oleObj>
              </mc:Choice>
              <mc:Fallback>
                <p:oleObj name="Equation" r:id="rId12" imgW="482391" imgH="393529" progId="Equation.DSMT4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486400"/>
                        <a:ext cx="1192213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99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0388" name="Object 100"/>
          <p:cNvGraphicFramePr>
            <a:graphicFrameLocks noChangeAspect="1"/>
          </p:cNvGraphicFramePr>
          <p:nvPr/>
        </p:nvGraphicFramePr>
        <p:xfrm>
          <a:off x="7696200" y="5638800"/>
          <a:ext cx="112871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9" name="Equation" r:id="rId14" imgW="457002" imgH="393529" progId="Equation.DSMT4">
                  <p:embed/>
                </p:oleObj>
              </mc:Choice>
              <mc:Fallback>
                <p:oleObj name="Equation" r:id="rId14" imgW="457002" imgH="393529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5638800"/>
                        <a:ext cx="1128713" cy="8651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8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80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80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0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0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0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0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80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80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80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80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80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80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80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80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80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80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80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80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80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80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80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80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80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80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80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80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80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780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0292" grpId="0" build="p"/>
      <p:bldP spid="780372" grpId="0" build="p"/>
      <p:bldP spid="780378" grpId="0" animBg="1"/>
      <p:bldP spid="7803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745121"/>
              </p:ext>
            </p:extLst>
          </p:nvPr>
        </p:nvGraphicFramePr>
        <p:xfrm>
          <a:off x="169068" y="533400"/>
          <a:ext cx="823106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0" name="Document" r:id="rId3" imgW="7732538" imgH="1503889" progId="Word.Document.12">
                  <p:embed/>
                </p:oleObj>
              </mc:Choice>
              <mc:Fallback>
                <p:oleObj name="Document" r:id="rId3" imgW="7732538" imgH="150388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068" y="533400"/>
                        <a:ext cx="8231063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91000" y="4648200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Solve on Board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64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572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18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70" y="1752600"/>
            <a:ext cx="76835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742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Energy in Inductors</a:t>
            </a:r>
          </a:p>
        </p:txBody>
      </p:sp>
      <p:sp>
        <p:nvSpPr>
          <p:cNvPr id="781315" name="Text Box 3"/>
          <p:cNvSpPr txBox="1">
            <a:spLocks noChangeArrowheads="1"/>
          </p:cNvSpPr>
          <p:nvPr/>
        </p:nvSpPr>
        <p:spPr bwMode="auto">
          <a:xfrm>
            <a:off x="0" y="7620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Is the battery doing work on the inductor?</a:t>
            </a:r>
          </a:p>
        </p:txBody>
      </p:sp>
      <p:graphicFrame>
        <p:nvGraphicFramePr>
          <p:cNvPr id="781326" name="Object 14"/>
          <p:cNvGraphicFramePr>
            <a:graphicFrameLocks noChangeAspect="1"/>
          </p:cNvGraphicFramePr>
          <p:nvPr/>
        </p:nvGraphicFramePr>
        <p:xfrm>
          <a:off x="762000" y="1371600"/>
          <a:ext cx="18129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398" name="Equation" r:id="rId3" imgW="736280" imgH="253890" progId="Equation.DSMT4">
                  <p:embed/>
                </p:oleObj>
              </mc:Choice>
              <mc:Fallback>
                <p:oleObj name="Equation" r:id="rId3" imgW="736280" imgH="25389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18129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4517" name="Group 18"/>
          <p:cNvGrpSpPr>
            <a:grpSpLocks/>
          </p:cNvGrpSpPr>
          <p:nvPr/>
        </p:nvGrpSpPr>
        <p:grpSpPr bwMode="auto">
          <a:xfrm>
            <a:off x="7239000" y="152400"/>
            <a:ext cx="1905000" cy="1524000"/>
            <a:chOff x="4224" y="1920"/>
            <a:chExt cx="1200" cy="960"/>
          </a:xfrm>
        </p:grpSpPr>
        <p:grpSp>
          <p:nvGrpSpPr>
            <p:cNvPr id="64535" name="Group 19"/>
            <p:cNvGrpSpPr>
              <a:grpSpLocks/>
            </p:cNvGrpSpPr>
            <p:nvPr/>
          </p:nvGrpSpPr>
          <p:grpSpPr bwMode="auto">
            <a:xfrm>
              <a:off x="4368" y="2448"/>
              <a:ext cx="336" cy="423"/>
              <a:chOff x="3696" y="2304"/>
              <a:chExt cx="336" cy="423"/>
            </a:xfrm>
          </p:grpSpPr>
          <p:grpSp>
            <p:nvGrpSpPr>
              <p:cNvPr id="64557" name="Group 20"/>
              <p:cNvGrpSpPr>
                <a:grpSpLocks/>
              </p:cNvGrpSpPr>
              <p:nvPr/>
            </p:nvGrpSpPr>
            <p:grpSpPr bwMode="auto">
              <a:xfrm>
                <a:off x="3744" y="2448"/>
                <a:ext cx="288" cy="144"/>
                <a:chOff x="2736" y="1632"/>
                <a:chExt cx="288" cy="144"/>
              </a:xfrm>
            </p:grpSpPr>
            <p:sp>
              <p:nvSpPr>
                <p:cNvPr id="64560" name="Line 21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561" name="Line 22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562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563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558" name="Text Box 25"/>
              <p:cNvSpPr txBox="1">
                <a:spLocks noChangeArrowheads="1"/>
              </p:cNvSpPr>
              <p:nvPr/>
            </p:nvSpPr>
            <p:spPr bwMode="auto">
              <a:xfrm>
                <a:off x="3696" y="2304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64559" name="Text Box 26"/>
              <p:cNvSpPr txBox="1">
                <a:spLocks noChangeArrowheads="1"/>
              </p:cNvSpPr>
              <p:nvPr/>
            </p:nvSpPr>
            <p:spPr bwMode="auto">
              <a:xfrm>
                <a:off x="3696" y="2496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grpSp>
          <p:nvGrpSpPr>
            <p:cNvPr id="64536" name="Group 27"/>
            <p:cNvGrpSpPr>
              <a:grpSpLocks/>
            </p:cNvGrpSpPr>
            <p:nvPr/>
          </p:nvGrpSpPr>
          <p:grpSpPr bwMode="auto">
            <a:xfrm rot="-5400000">
              <a:off x="4164" y="2172"/>
              <a:ext cx="672" cy="168"/>
              <a:chOff x="624" y="1440"/>
              <a:chExt cx="672" cy="168"/>
            </a:xfrm>
          </p:grpSpPr>
          <p:sp>
            <p:nvSpPr>
              <p:cNvPr id="64552" name="Line 28"/>
              <p:cNvSpPr>
                <a:spLocks noChangeShapeType="1"/>
              </p:cNvSpPr>
              <p:nvPr/>
            </p:nvSpPr>
            <p:spPr bwMode="auto">
              <a:xfrm>
                <a:off x="62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53" name="Oval 29"/>
              <p:cNvSpPr>
                <a:spLocks noChangeArrowheads="1"/>
              </p:cNvSpPr>
              <p:nvPr/>
            </p:nvSpPr>
            <p:spPr bwMode="auto">
              <a:xfrm>
                <a:off x="760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54" name="Line 30"/>
              <p:cNvSpPr>
                <a:spLocks noChangeShapeType="1"/>
              </p:cNvSpPr>
              <p:nvPr/>
            </p:nvSpPr>
            <p:spPr bwMode="auto">
              <a:xfrm>
                <a:off x="1152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55" name="Oval 31"/>
              <p:cNvSpPr>
                <a:spLocks noChangeArrowheads="1"/>
              </p:cNvSpPr>
              <p:nvPr/>
            </p:nvSpPr>
            <p:spPr bwMode="auto">
              <a:xfrm>
                <a:off x="111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56" name="Line 32"/>
              <p:cNvSpPr>
                <a:spLocks noChangeShapeType="1"/>
              </p:cNvSpPr>
              <p:nvPr/>
            </p:nvSpPr>
            <p:spPr bwMode="auto">
              <a:xfrm flipV="1">
                <a:off x="808" y="1440"/>
                <a:ext cx="296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4537" name="Group 33"/>
            <p:cNvGrpSpPr>
              <a:grpSpLocks/>
            </p:cNvGrpSpPr>
            <p:nvPr/>
          </p:nvGrpSpPr>
          <p:grpSpPr bwMode="auto">
            <a:xfrm rot="5400000">
              <a:off x="4560" y="2256"/>
              <a:ext cx="960" cy="288"/>
              <a:chOff x="2064" y="3888"/>
              <a:chExt cx="960" cy="288"/>
            </a:xfrm>
          </p:grpSpPr>
          <p:sp>
            <p:nvSpPr>
              <p:cNvPr id="64543" name="Arc 34"/>
              <p:cNvSpPr>
                <a:spLocks/>
              </p:cNvSpPr>
              <p:nvPr/>
            </p:nvSpPr>
            <p:spPr bwMode="auto">
              <a:xfrm rot="10800000" flipV="1">
                <a:off x="2208" y="3888"/>
                <a:ext cx="240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4" name="Arc 35"/>
              <p:cNvSpPr>
                <a:spLocks/>
              </p:cNvSpPr>
              <p:nvPr/>
            </p:nvSpPr>
            <p:spPr bwMode="auto">
              <a:xfrm rot="10800000">
                <a:off x="2352" y="4030"/>
                <a:ext cx="96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5" name="Arc 36"/>
              <p:cNvSpPr>
                <a:spLocks/>
              </p:cNvSpPr>
              <p:nvPr/>
            </p:nvSpPr>
            <p:spPr bwMode="auto">
              <a:xfrm rot="10800000" flipV="1">
                <a:off x="2352" y="3888"/>
                <a:ext cx="240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6" name="Arc 37"/>
              <p:cNvSpPr>
                <a:spLocks/>
              </p:cNvSpPr>
              <p:nvPr/>
            </p:nvSpPr>
            <p:spPr bwMode="auto">
              <a:xfrm rot="10800000">
                <a:off x="2496" y="4030"/>
                <a:ext cx="96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7" name="Arc 38"/>
              <p:cNvSpPr>
                <a:spLocks/>
              </p:cNvSpPr>
              <p:nvPr/>
            </p:nvSpPr>
            <p:spPr bwMode="auto">
              <a:xfrm rot="10800000" flipV="1">
                <a:off x="2496" y="3888"/>
                <a:ext cx="240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8" name="Arc 39"/>
              <p:cNvSpPr>
                <a:spLocks/>
              </p:cNvSpPr>
              <p:nvPr/>
            </p:nvSpPr>
            <p:spPr bwMode="auto">
              <a:xfrm rot="10800000">
                <a:off x="2640" y="4030"/>
                <a:ext cx="96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9" name="Arc 40"/>
              <p:cNvSpPr>
                <a:spLocks/>
              </p:cNvSpPr>
              <p:nvPr/>
            </p:nvSpPr>
            <p:spPr bwMode="auto">
              <a:xfrm rot="10800000" flipV="1">
                <a:off x="2640" y="3888"/>
                <a:ext cx="240" cy="146"/>
              </a:xfrm>
              <a:custGeom>
                <a:avLst/>
                <a:gdLst>
                  <a:gd name="T0" fmla="*/ 0 w 43200"/>
                  <a:gd name="T1" fmla="*/ 0 h 21862"/>
                  <a:gd name="T2" fmla="*/ 0 w 43200"/>
                  <a:gd name="T3" fmla="*/ 0 h 21862"/>
                  <a:gd name="T4" fmla="*/ 0 w 43200"/>
                  <a:gd name="T5" fmla="*/ 0 h 21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1862" fill="none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62" stroke="0" extrusionOk="0">
                    <a:moveTo>
                      <a:pt x="1" y="21862"/>
                    </a:moveTo>
                    <a:cubicBezTo>
                      <a:pt x="0" y="21774"/>
                      <a:pt x="0" y="2168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" y="21862"/>
                    </a:lnTo>
                    <a:close/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50" name="Line 41"/>
              <p:cNvSpPr>
                <a:spLocks noChangeShapeType="1"/>
              </p:cNvSpPr>
              <p:nvPr/>
            </p:nvSpPr>
            <p:spPr bwMode="auto">
              <a:xfrm flipH="1">
                <a:off x="2064" y="4032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51" name="Line 42"/>
              <p:cNvSpPr>
                <a:spLocks noChangeShapeType="1"/>
              </p:cNvSpPr>
              <p:nvPr/>
            </p:nvSpPr>
            <p:spPr bwMode="auto">
              <a:xfrm flipH="1">
                <a:off x="2880" y="4032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538" name="Line 43"/>
            <p:cNvSpPr>
              <a:spLocks noChangeShapeType="1"/>
            </p:cNvSpPr>
            <p:nvPr/>
          </p:nvSpPr>
          <p:spPr bwMode="auto">
            <a:xfrm>
              <a:off x="4560" y="288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9" name="Line 44"/>
            <p:cNvSpPr>
              <a:spLocks noChangeShapeType="1"/>
            </p:cNvSpPr>
            <p:nvPr/>
          </p:nvSpPr>
          <p:spPr bwMode="auto">
            <a:xfrm flipV="1">
              <a:off x="4560" y="273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40" name="Text Box 45"/>
            <p:cNvSpPr txBox="1">
              <a:spLocks noChangeArrowheads="1"/>
            </p:cNvSpPr>
            <p:nvPr/>
          </p:nvSpPr>
          <p:spPr bwMode="auto">
            <a:xfrm>
              <a:off x="5184" y="225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64541" name="Text Box 46"/>
            <p:cNvSpPr txBox="1">
              <a:spLocks noChangeArrowheads="1"/>
            </p:cNvSpPr>
            <p:nvPr/>
          </p:nvSpPr>
          <p:spPr bwMode="auto">
            <a:xfrm>
              <a:off x="4224" y="249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  <a:latin typeface="Euclid Math One" pitchFamily="18" charset="2"/>
                </a:rPr>
                <a:t>E</a:t>
              </a:r>
            </a:p>
          </p:txBody>
        </p:sp>
        <p:sp>
          <p:nvSpPr>
            <p:cNvPr id="64542" name="Line 47"/>
            <p:cNvSpPr>
              <a:spLocks noChangeShapeType="1"/>
            </p:cNvSpPr>
            <p:nvPr/>
          </p:nvSpPr>
          <p:spPr bwMode="auto">
            <a:xfrm>
              <a:off x="4560" y="192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81370" name="Object 58"/>
          <p:cNvGraphicFramePr>
            <a:graphicFrameLocks noChangeAspect="1"/>
          </p:cNvGraphicFramePr>
          <p:nvPr/>
        </p:nvGraphicFramePr>
        <p:xfrm>
          <a:off x="2657475" y="1217613"/>
          <a:ext cx="122078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399" name="Equation" r:id="rId5" imgW="495085" imgH="393529" progId="Equation.DSMT4">
                  <p:embed/>
                </p:oleObj>
              </mc:Choice>
              <mc:Fallback>
                <p:oleObj name="Equation" r:id="rId5" imgW="495085" imgH="393529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475" y="1217613"/>
                        <a:ext cx="1220788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71" name="Text Box 59"/>
          <p:cNvSpPr txBox="1">
            <a:spLocks noChangeArrowheads="1"/>
          </p:cNvSpPr>
          <p:nvPr/>
        </p:nvSpPr>
        <p:spPr bwMode="auto">
          <a:xfrm>
            <a:off x="0" y="20574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Integral of power is work done on the inductor</a:t>
            </a:r>
          </a:p>
        </p:txBody>
      </p:sp>
      <p:graphicFrame>
        <p:nvGraphicFramePr>
          <p:cNvPr id="781372" name="Object 60"/>
          <p:cNvGraphicFramePr>
            <a:graphicFrameLocks noChangeAspect="1"/>
          </p:cNvGraphicFramePr>
          <p:nvPr/>
        </p:nvGraphicFramePr>
        <p:xfrm>
          <a:off x="422275" y="2640013"/>
          <a:ext cx="159543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00" name="Equation" r:id="rId7" imgW="647700" imgH="279400" progId="Equation.DSMT4">
                  <p:embed/>
                </p:oleObj>
              </mc:Choice>
              <mc:Fallback>
                <p:oleObj name="Equation" r:id="rId7" imgW="647700" imgH="279400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2640013"/>
                        <a:ext cx="159543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73" name="Object 61"/>
          <p:cNvGraphicFramePr>
            <a:graphicFrameLocks noChangeAspect="1"/>
          </p:cNvGraphicFramePr>
          <p:nvPr/>
        </p:nvGraphicFramePr>
        <p:xfrm>
          <a:off x="1981200" y="2514600"/>
          <a:ext cx="1814513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01" name="Equation" r:id="rId9" imgW="736280" imgH="393529" progId="Equation.DSMT4">
                  <p:embed/>
                </p:oleObj>
              </mc:Choice>
              <mc:Fallback>
                <p:oleObj name="Equation" r:id="rId9" imgW="736280" imgH="393529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514600"/>
                        <a:ext cx="1814513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74" name="Object 62"/>
          <p:cNvGraphicFramePr>
            <a:graphicFrameLocks noChangeAspect="1"/>
          </p:cNvGraphicFramePr>
          <p:nvPr/>
        </p:nvGraphicFramePr>
        <p:xfrm>
          <a:off x="3810000" y="2640013"/>
          <a:ext cx="13462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02" name="Equation" r:id="rId11" imgW="545863" imgH="279279" progId="Equation.DSMT4">
                  <p:embed/>
                </p:oleObj>
              </mc:Choice>
              <mc:Fallback>
                <p:oleObj name="Equation" r:id="rId11" imgW="545863" imgH="279279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640013"/>
                        <a:ext cx="134620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75" name="Object 63"/>
          <p:cNvGraphicFramePr>
            <a:graphicFrameLocks noChangeAspect="1"/>
          </p:cNvGraphicFramePr>
          <p:nvPr/>
        </p:nvGraphicFramePr>
        <p:xfrm>
          <a:off x="5211763" y="2708275"/>
          <a:ext cx="1722437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03" name="Equation" r:id="rId13" imgW="698500" imgH="241300" progId="Equation.DSMT4">
                  <p:embed/>
                </p:oleObj>
              </mc:Choice>
              <mc:Fallback>
                <p:oleObj name="Equation" r:id="rId13" imgW="698500" imgH="241300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763" y="2708275"/>
                        <a:ext cx="1722437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76" name="Text Box 64"/>
          <p:cNvSpPr txBox="1">
            <a:spLocks noChangeArrowheads="1"/>
          </p:cNvSpPr>
          <p:nvPr/>
        </p:nvSpPr>
        <p:spPr bwMode="auto">
          <a:xfrm>
            <a:off x="0" y="32004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It makes sense to say there is no energy in inductor with no current</a:t>
            </a:r>
          </a:p>
        </p:txBody>
      </p:sp>
      <p:graphicFrame>
        <p:nvGraphicFramePr>
          <p:cNvPr id="781377" name="Object 65"/>
          <p:cNvGraphicFramePr>
            <a:graphicFrameLocks noChangeAspect="1"/>
          </p:cNvGraphicFramePr>
          <p:nvPr/>
        </p:nvGraphicFramePr>
        <p:xfrm>
          <a:off x="1600200" y="3733800"/>
          <a:ext cx="1531938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04" name="Equation" r:id="rId15" imgW="622030" imgH="241195" progId="Equation.DSMT4">
                  <p:embed/>
                </p:oleObj>
              </mc:Choice>
              <mc:Fallback>
                <p:oleObj name="Equation" r:id="rId15" imgW="622030" imgH="241195" progId="Equation.DSMT4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733800"/>
                        <a:ext cx="1531938" cy="5318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78" name="Text Box 66"/>
          <p:cNvSpPr txBox="1">
            <a:spLocks noChangeArrowheads="1"/>
          </p:cNvSpPr>
          <p:nvPr/>
        </p:nvSpPr>
        <p:spPr bwMode="auto">
          <a:xfrm>
            <a:off x="0" y="42672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Energy density inside a solenoid?</a:t>
            </a:r>
          </a:p>
        </p:txBody>
      </p:sp>
      <p:graphicFrame>
        <p:nvGraphicFramePr>
          <p:cNvPr id="781379" name="Object 67"/>
          <p:cNvGraphicFramePr>
            <a:graphicFrameLocks noChangeAspect="1"/>
          </p:cNvGraphicFramePr>
          <p:nvPr/>
        </p:nvGraphicFramePr>
        <p:xfrm>
          <a:off x="685800" y="4724400"/>
          <a:ext cx="221932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05" name="Equation" r:id="rId17" imgW="901309" imgH="418918" progId="Equation.DSMT4">
                  <p:embed/>
                </p:oleObj>
              </mc:Choice>
              <mc:Fallback>
                <p:oleObj name="Equation" r:id="rId17" imgW="901309" imgH="418918" progId="Equation.DSMT4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724400"/>
                        <a:ext cx="2219325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80" name="Object 68"/>
          <p:cNvGraphicFramePr>
            <a:graphicFrameLocks noChangeAspect="1"/>
          </p:cNvGraphicFramePr>
          <p:nvPr/>
        </p:nvGraphicFramePr>
        <p:xfrm>
          <a:off x="7315200" y="3708400"/>
          <a:ext cx="15890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06" name="Equation" r:id="rId19" imgW="647419" imgH="393529" progId="Equation.DSMT4">
                  <p:embed/>
                </p:oleObj>
              </mc:Choice>
              <mc:Fallback>
                <p:oleObj name="Equation" r:id="rId19" imgW="647419" imgH="393529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708400"/>
                        <a:ext cx="1589088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82" name="Object 70"/>
          <p:cNvGraphicFramePr>
            <a:graphicFrameLocks noChangeAspect="1"/>
          </p:cNvGraphicFramePr>
          <p:nvPr/>
        </p:nvGraphicFramePr>
        <p:xfrm>
          <a:off x="4267200" y="3733800"/>
          <a:ext cx="212566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07" name="Equation" r:id="rId21" imgW="863225" imgH="241195" progId="Equation.DSMT4">
                  <p:embed/>
                </p:oleObj>
              </mc:Choice>
              <mc:Fallback>
                <p:oleObj name="Equation" r:id="rId21" imgW="863225" imgH="241195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733800"/>
                        <a:ext cx="2125663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83" name="Object 71"/>
          <p:cNvGraphicFramePr>
            <a:graphicFrameLocks noChangeAspect="1"/>
          </p:cNvGraphicFramePr>
          <p:nvPr/>
        </p:nvGraphicFramePr>
        <p:xfrm>
          <a:off x="3657600" y="4724400"/>
          <a:ext cx="11557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08" name="Equation" r:id="rId23" imgW="469696" imgH="393529" progId="Equation.DSMT4">
                  <p:embed/>
                </p:oleObj>
              </mc:Choice>
              <mc:Fallback>
                <p:oleObj name="Equation" r:id="rId23" imgW="469696" imgH="393529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724400"/>
                        <a:ext cx="1155700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85" name="Object 73"/>
          <p:cNvGraphicFramePr>
            <a:graphicFrameLocks noChangeAspect="1"/>
          </p:cNvGraphicFramePr>
          <p:nvPr/>
        </p:nvGraphicFramePr>
        <p:xfrm>
          <a:off x="4775200" y="4718050"/>
          <a:ext cx="162560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09" name="Equation" r:id="rId25" imgW="660400" imgH="419100" progId="Equation.DSMT4">
                  <p:embed/>
                </p:oleObj>
              </mc:Choice>
              <mc:Fallback>
                <p:oleObj name="Equation" r:id="rId25" imgW="660400" imgH="419100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5200" y="4718050"/>
                        <a:ext cx="1625600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86" name="Object 74"/>
          <p:cNvGraphicFramePr>
            <a:graphicFrameLocks noChangeAspect="1"/>
          </p:cNvGraphicFramePr>
          <p:nvPr/>
        </p:nvGraphicFramePr>
        <p:xfrm>
          <a:off x="6400800" y="4710113"/>
          <a:ext cx="103187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10" name="Equation" r:id="rId27" imgW="419100" imgH="457200" progId="Equation.DSMT4">
                  <p:embed/>
                </p:oleObj>
              </mc:Choice>
              <mc:Fallback>
                <p:oleObj name="Equation" r:id="rId27" imgW="419100" imgH="457200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710113"/>
                        <a:ext cx="1031875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87" name="Object 75"/>
          <p:cNvGraphicFramePr>
            <a:graphicFrameLocks noChangeAspect="1"/>
          </p:cNvGraphicFramePr>
          <p:nvPr/>
        </p:nvGraphicFramePr>
        <p:xfrm>
          <a:off x="7543800" y="5638800"/>
          <a:ext cx="1312863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11" name="Equation" r:id="rId29" imgW="533169" imgH="457002" progId="Equation.DSMT4">
                  <p:embed/>
                </p:oleObj>
              </mc:Choice>
              <mc:Fallback>
                <p:oleObj name="Equation" r:id="rId29" imgW="533169" imgH="457002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638800"/>
                        <a:ext cx="1312863" cy="10048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88" name="Text Box 76"/>
          <p:cNvSpPr txBox="1">
            <a:spLocks noChangeArrowheads="1"/>
          </p:cNvSpPr>
          <p:nvPr/>
        </p:nvSpPr>
        <p:spPr bwMode="auto">
          <a:xfrm>
            <a:off x="0" y="5638800"/>
            <a:ext cx="7391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Just like with electric fields, we can associate the energy with the magnetic fields, not the current carrying wires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81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81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1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81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81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81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81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8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8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8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8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8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8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8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8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8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81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81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1315" grpId="0" build="p"/>
      <p:bldP spid="781371" grpId="0" build="p"/>
      <p:bldP spid="781376" grpId="0" build="p"/>
      <p:bldP spid="781378" grpId="0" build="p"/>
      <p:bldP spid="78138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RL Circuits</a:t>
            </a:r>
          </a:p>
        </p:txBody>
      </p:sp>
      <p:sp>
        <p:nvSpPr>
          <p:cNvPr id="782339" name="Text Box 3"/>
          <p:cNvSpPr txBox="1">
            <a:spLocks noChangeArrowheads="1"/>
          </p:cNvSpPr>
          <p:nvPr/>
        </p:nvSpPr>
        <p:spPr bwMode="auto">
          <a:xfrm>
            <a:off x="0" y="7620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Circuits with resistors (</a:t>
            </a:r>
            <a:r>
              <a:rPr lang="en-US" sz="2400" i="1">
                <a:solidFill>
                  <a:srgbClr val="9900CC"/>
                </a:solidFill>
              </a:rPr>
              <a:t>R</a:t>
            </a:r>
            <a:r>
              <a:rPr lang="en-US" sz="2400">
                <a:solidFill>
                  <a:srgbClr val="9900CC"/>
                </a:solidFill>
              </a:rPr>
              <a:t>) and inductors (</a:t>
            </a:r>
            <a:r>
              <a:rPr lang="en-US" sz="2400" i="1">
                <a:solidFill>
                  <a:srgbClr val="9900CC"/>
                </a:solidFill>
              </a:rPr>
              <a:t>L</a:t>
            </a:r>
            <a:r>
              <a:rPr lang="en-US" sz="2400">
                <a:solidFill>
                  <a:srgbClr val="9900CC"/>
                </a:solidFill>
              </a:rPr>
              <a:t>)</a:t>
            </a:r>
          </a:p>
        </p:txBody>
      </p:sp>
      <p:grpSp>
        <p:nvGrpSpPr>
          <p:cNvPr id="782350" name="Group 14"/>
          <p:cNvGrpSpPr>
            <a:grpSpLocks/>
          </p:cNvGrpSpPr>
          <p:nvPr/>
        </p:nvGrpSpPr>
        <p:grpSpPr bwMode="auto">
          <a:xfrm>
            <a:off x="6400800" y="685800"/>
            <a:ext cx="1066800" cy="266700"/>
            <a:chOff x="624" y="1440"/>
            <a:chExt cx="672" cy="168"/>
          </a:xfrm>
        </p:grpSpPr>
        <p:sp>
          <p:nvSpPr>
            <p:cNvPr id="65613" name="Line 15"/>
            <p:cNvSpPr>
              <a:spLocks noChangeShapeType="1"/>
            </p:cNvSpPr>
            <p:nvPr/>
          </p:nvSpPr>
          <p:spPr bwMode="auto">
            <a:xfrm>
              <a:off x="62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4" name="Oval 16"/>
            <p:cNvSpPr>
              <a:spLocks noChangeArrowheads="1"/>
            </p:cNvSpPr>
            <p:nvPr/>
          </p:nvSpPr>
          <p:spPr bwMode="auto">
            <a:xfrm>
              <a:off x="760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5" name="Line 17"/>
            <p:cNvSpPr>
              <a:spLocks noChangeShapeType="1"/>
            </p:cNvSpPr>
            <p:nvPr/>
          </p:nvSpPr>
          <p:spPr bwMode="auto">
            <a:xfrm>
              <a:off x="1152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6" name="Oval 18"/>
            <p:cNvSpPr>
              <a:spLocks noChangeArrowheads="1"/>
            </p:cNvSpPr>
            <p:nvPr/>
          </p:nvSpPr>
          <p:spPr bwMode="auto">
            <a:xfrm>
              <a:off x="111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7" name="Line 19"/>
            <p:cNvSpPr>
              <a:spLocks noChangeShapeType="1"/>
            </p:cNvSpPr>
            <p:nvPr/>
          </p:nvSpPr>
          <p:spPr bwMode="auto">
            <a:xfrm flipV="1">
              <a:off x="808" y="1440"/>
              <a:ext cx="296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541" name="Group 20"/>
          <p:cNvGrpSpPr>
            <a:grpSpLocks/>
          </p:cNvGrpSpPr>
          <p:nvPr/>
        </p:nvGrpSpPr>
        <p:grpSpPr bwMode="auto">
          <a:xfrm rot="5400000">
            <a:off x="6629400" y="1447800"/>
            <a:ext cx="1524000" cy="457200"/>
            <a:chOff x="2064" y="3888"/>
            <a:chExt cx="960" cy="288"/>
          </a:xfrm>
        </p:grpSpPr>
        <p:sp>
          <p:nvSpPr>
            <p:cNvPr id="65604" name="Arc 21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5" name="Arc 22"/>
            <p:cNvSpPr>
              <a:spLocks/>
            </p:cNvSpPr>
            <p:nvPr/>
          </p:nvSpPr>
          <p:spPr bwMode="auto">
            <a:xfrm rot="10800000">
              <a:off x="2352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6" name="Arc 23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7" name="Arc 24"/>
            <p:cNvSpPr>
              <a:spLocks/>
            </p:cNvSpPr>
            <p:nvPr/>
          </p:nvSpPr>
          <p:spPr bwMode="auto">
            <a:xfrm rot="10800000">
              <a:off x="2496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8" name="Arc 25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9" name="Arc 26"/>
            <p:cNvSpPr>
              <a:spLocks/>
            </p:cNvSpPr>
            <p:nvPr/>
          </p:nvSpPr>
          <p:spPr bwMode="auto">
            <a:xfrm rot="10800000">
              <a:off x="2640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0" name="Arc 27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1" name="Line 28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2" name="Line 29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542" name="Line 30"/>
          <p:cNvSpPr>
            <a:spLocks noChangeShapeType="1"/>
          </p:cNvSpPr>
          <p:nvPr/>
        </p:nvSpPr>
        <p:spPr bwMode="auto">
          <a:xfrm>
            <a:off x="7086600" y="2438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3" name="Line 31"/>
          <p:cNvSpPr>
            <a:spLocks noChangeShapeType="1"/>
          </p:cNvSpPr>
          <p:nvPr/>
        </p:nvSpPr>
        <p:spPr bwMode="auto">
          <a:xfrm flipV="1">
            <a:off x="6400800" y="2209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4" name="Text Box 32"/>
          <p:cNvSpPr txBox="1">
            <a:spLocks noChangeArrowheads="1"/>
          </p:cNvSpPr>
          <p:nvPr/>
        </p:nvSpPr>
        <p:spPr bwMode="auto">
          <a:xfrm>
            <a:off x="6858000" y="1295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5545" name="Text Box 33"/>
          <p:cNvSpPr txBox="1">
            <a:spLocks noChangeArrowheads="1"/>
          </p:cNvSpPr>
          <p:nvPr/>
        </p:nvSpPr>
        <p:spPr bwMode="auto">
          <a:xfrm>
            <a:off x="6629400" y="2667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Euclid Math One" pitchFamily="18" charset="2"/>
              </a:rPr>
              <a:t>E</a:t>
            </a:r>
            <a:r>
              <a:rPr lang="en-US" sz="2400">
                <a:solidFill>
                  <a:schemeClr val="tx1"/>
                </a:solidFill>
              </a:rPr>
              <a:t> = 12 V</a:t>
            </a:r>
          </a:p>
        </p:txBody>
      </p:sp>
      <p:grpSp>
        <p:nvGrpSpPr>
          <p:cNvPr id="65546" name="Group 73"/>
          <p:cNvGrpSpPr>
            <a:grpSpLocks/>
          </p:cNvGrpSpPr>
          <p:nvPr/>
        </p:nvGrpSpPr>
        <p:grpSpPr bwMode="auto">
          <a:xfrm>
            <a:off x="6629400" y="2133600"/>
            <a:ext cx="677863" cy="533400"/>
            <a:chOff x="672" y="2924"/>
            <a:chExt cx="427" cy="336"/>
          </a:xfrm>
        </p:grpSpPr>
        <p:grpSp>
          <p:nvGrpSpPr>
            <p:cNvPr id="65597" name="Group 74"/>
            <p:cNvGrpSpPr>
              <a:grpSpLocks/>
            </p:cNvGrpSpPr>
            <p:nvPr/>
          </p:nvGrpSpPr>
          <p:grpSpPr bwMode="auto">
            <a:xfrm rot="5400000">
              <a:off x="740" y="3044"/>
              <a:ext cx="288" cy="144"/>
              <a:chOff x="2736" y="1632"/>
              <a:chExt cx="288" cy="144"/>
            </a:xfrm>
          </p:grpSpPr>
          <p:sp>
            <p:nvSpPr>
              <p:cNvPr id="65600" name="Line 75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01" name="Line 76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02" name="Line 77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03" name="Line 78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598" name="Text Box 79"/>
            <p:cNvSpPr txBox="1">
              <a:spLocks noChangeArrowheads="1"/>
            </p:cNvSpPr>
            <p:nvPr/>
          </p:nvSpPr>
          <p:spPr bwMode="auto">
            <a:xfrm rot="5400000">
              <a:off x="864" y="2928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5599" name="Text Box 80"/>
            <p:cNvSpPr txBox="1">
              <a:spLocks noChangeArrowheads="1"/>
            </p:cNvSpPr>
            <p:nvPr/>
          </p:nvSpPr>
          <p:spPr bwMode="auto">
            <a:xfrm rot="10800000">
              <a:off x="672" y="2928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65547" name="Line 100"/>
          <p:cNvSpPr>
            <a:spLocks noChangeShapeType="1"/>
          </p:cNvSpPr>
          <p:nvPr/>
        </p:nvSpPr>
        <p:spPr bwMode="auto">
          <a:xfrm>
            <a:off x="6400800" y="2438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5548" name="Group 101"/>
          <p:cNvGrpSpPr>
            <a:grpSpLocks/>
          </p:cNvGrpSpPr>
          <p:nvPr/>
        </p:nvGrpSpPr>
        <p:grpSpPr bwMode="auto">
          <a:xfrm rot="5400000">
            <a:off x="5715000" y="1447800"/>
            <a:ext cx="1371600" cy="304800"/>
            <a:chOff x="4272" y="3792"/>
            <a:chExt cx="864" cy="192"/>
          </a:xfrm>
        </p:grpSpPr>
        <p:sp>
          <p:nvSpPr>
            <p:cNvPr id="65588" name="Line 102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9" name="Line 103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0" name="Line 104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1" name="Line 105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2" name="Line 106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3" name="Line 107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4" name="Line 108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5" name="Line 109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6" name="Line 110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82448" name="Group 112"/>
          <p:cNvGrpSpPr>
            <a:grpSpLocks/>
          </p:cNvGrpSpPr>
          <p:nvPr/>
        </p:nvGrpSpPr>
        <p:grpSpPr bwMode="auto">
          <a:xfrm>
            <a:off x="6400800" y="850900"/>
            <a:ext cx="1066800" cy="101600"/>
            <a:chOff x="2016" y="1544"/>
            <a:chExt cx="672" cy="64"/>
          </a:xfrm>
        </p:grpSpPr>
        <p:sp>
          <p:nvSpPr>
            <p:cNvPr id="65583" name="Line 113"/>
            <p:cNvSpPr>
              <a:spLocks noChangeShapeType="1"/>
            </p:cNvSpPr>
            <p:nvPr/>
          </p:nvSpPr>
          <p:spPr bwMode="auto">
            <a:xfrm>
              <a:off x="2016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4" name="Oval 114"/>
            <p:cNvSpPr>
              <a:spLocks noChangeArrowheads="1"/>
            </p:cNvSpPr>
            <p:nvPr/>
          </p:nvSpPr>
          <p:spPr bwMode="auto">
            <a:xfrm>
              <a:off x="215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85" name="Line 115"/>
            <p:cNvSpPr>
              <a:spLocks noChangeShapeType="1"/>
            </p:cNvSpPr>
            <p:nvPr/>
          </p:nvSpPr>
          <p:spPr bwMode="auto">
            <a:xfrm>
              <a:off x="254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6" name="Oval 116"/>
            <p:cNvSpPr>
              <a:spLocks noChangeArrowheads="1"/>
            </p:cNvSpPr>
            <p:nvPr/>
          </p:nvSpPr>
          <p:spPr bwMode="auto">
            <a:xfrm>
              <a:off x="2504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87" name="Line 117"/>
            <p:cNvSpPr>
              <a:spLocks noChangeShapeType="1"/>
            </p:cNvSpPr>
            <p:nvPr/>
          </p:nvSpPr>
          <p:spPr bwMode="auto">
            <a:xfrm flipV="1">
              <a:off x="2200" y="1544"/>
              <a:ext cx="344" cy="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2454" name="Text Box 118"/>
          <p:cNvSpPr txBox="1">
            <a:spLocks noChangeArrowheads="1"/>
          </p:cNvSpPr>
          <p:nvPr/>
        </p:nvSpPr>
        <p:spPr bwMode="auto">
          <a:xfrm>
            <a:off x="76200" y="1219200"/>
            <a:ext cx="5715000" cy="2282825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sz="2400"/>
              <a:t>In the steady state, with the switch closed, how much current flows through </a:t>
            </a:r>
            <a:r>
              <a:rPr lang="en-US" sz="2400" i="1"/>
              <a:t>R</a:t>
            </a:r>
            <a:r>
              <a:rPr lang="en-US" sz="2400" baseline="-25000"/>
              <a:t>2</a:t>
            </a:r>
            <a:r>
              <a:rPr lang="en-US" sz="2400"/>
              <a:t>?  How much current flows through </a:t>
            </a:r>
            <a:r>
              <a:rPr lang="en-US" sz="2400" i="1"/>
              <a:t>R</a:t>
            </a:r>
            <a:r>
              <a:rPr lang="en-US" sz="2400" baseline="-25000"/>
              <a:t>2</a:t>
            </a:r>
            <a:r>
              <a:rPr lang="en-US" sz="2400"/>
              <a:t> the moment after we open the switch?</a:t>
            </a:r>
            <a:endParaRPr lang="en-US" sz="2400">
              <a:sym typeface="Symbol" pitchFamily="18" charset="2"/>
            </a:endParaRPr>
          </a:p>
          <a:p>
            <a:r>
              <a:rPr lang="en-US" sz="2400"/>
              <a:t>A) 0 A		B) 6 A		</a:t>
            </a:r>
            <a:r>
              <a:rPr lang="en-US" sz="2400">
                <a:sym typeface="Symbol" pitchFamily="18" charset="2"/>
              </a:rPr>
              <a:t>C) 3 A</a:t>
            </a:r>
          </a:p>
          <a:p>
            <a:r>
              <a:rPr lang="en-US" sz="2400">
                <a:sym typeface="Symbol" pitchFamily="18" charset="2"/>
              </a:rPr>
              <a:t>D) 2 A		E) None of the above</a:t>
            </a:r>
          </a:p>
        </p:txBody>
      </p:sp>
      <p:sp>
        <p:nvSpPr>
          <p:cNvPr id="65551" name="Text Box 119"/>
          <p:cNvSpPr txBox="1">
            <a:spLocks noChangeArrowheads="1"/>
          </p:cNvSpPr>
          <p:nvPr/>
        </p:nvSpPr>
        <p:spPr bwMode="auto">
          <a:xfrm rot="-5400000">
            <a:off x="5334000" y="1371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R</a:t>
            </a:r>
            <a:r>
              <a:rPr lang="en-US" sz="2400" baseline="-25000">
                <a:solidFill>
                  <a:schemeClr val="tx1"/>
                </a:solidFill>
              </a:rPr>
              <a:t>1</a:t>
            </a:r>
            <a:r>
              <a:rPr lang="en-US" sz="2400">
                <a:solidFill>
                  <a:schemeClr val="tx1"/>
                </a:solidFill>
              </a:rPr>
              <a:t> = 2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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782457" name="Text Box 121"/>
          <p:cNvSpPr txBox="1">
            <a:spLocks noChangeArrowheads="1"/>
          </p:cNvSpPr>
          <p:nvPr/>
        </p:nvSpPr>
        <p:spPr bwMode="auto">
          <a:xfrm>
            <a:off x="76200" y="3733800"/>
            <a:ext cx="8915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In the steady state, the inductor is like a wire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Both ends of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 baseline="-25000">
                <a:solidFill>
                  <a:srgbClr val="009900"/>
                </a:solidFill>
              </a:rPr>
              <a:t>2</a:t>
            </a:r>
            <a:r>
              <a:rPr lang="en-US" sz="2400">
                <a:solidFill>
                  <a:srgbClr val="009900"/>
                </a:solidFill>
              </a:rPr>
              <a:t> are at the same potential: no current through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 baseline="-25000">
                <a:solidFill>
                  <a:srgbClr val="009900"/>
                </a:solidFill>
              </a:rPr>
              <a:t>2</a:t>
            </a:r>
            <a:endParaRPr lang="en-US" sz="2400">
              <a:solidFill>
                <a:srgbClr val="0099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remaining structure had current </a:t>
            </a:r>
            <a:r>
              <a:rPr lang="en-US" sz="2400" i="1">
                <a:solidFill>
                  <a:srgbClr val="009900"/>
                </a:solidFill>
              </a:rPr>
              <a:t>I</a:t>
            </a:r>
            <a:r>
              <a:rPr lang="en-US" sz="2400">
                <a:solidFill>
                  <a:srgbClr val="009900"/>
                </a:solidFill>
              </a:rPr>
              <a:t> = </a:t>
            </a:r>
            <a:r>
              <a:rPr lang="en-US" sz="2400">
                <a:solidFill>
                  <a:srgbClr val="009900"/>
                </a:solidFill>
                <a:latin typeface="Euclid Math One" pitchFamily="18" charset="2"/>
              </a:rPr>
              <a:t>E</a:t>
            </a:r>
            <a:r>
              <a:rPr lang="en-US" sz="2400">
                <a:solidFill>
                  <a:srgbClr val="009900"/>
                </a:solidFill>
              </a:rPr>
              <a:t>/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 baseline="-25000">
                <a:solidFill>
                  <a:srgbClr val="009900"/>
                </a:solidFill>
              </a:rPr>
              <a:t>1</a:t>
            </a:r>
            <a:r>
              <a:rPr lang="en-US" sz="2400">
                <a:solidFill>
                  <a:srgbClr val="009900"/>
                </a:solidFill>
              </a:rPr>
              <a:t> = 6 A running through it</a:t>
            </a:r>
          </a:p>
        </p:txBody>
      </p:sp>
      <p:grpSp>
        <p:nvGrpSpPr>
          <p:cNvPr id="782466" name="Group 130"/>
          <p:cNvGrpSpPr>
            <a:grpSpLocks/>
          </p:cNvGrpSpPr>
          <p:nvPr/>
        </p:nvGrpSpPr>
        <p:grpSpPr bwMode="auto">
          <a:xfrm>
            <a:off x="7467600" y="1066800"/>
            <a:ext cx="533400" cy="1295400"/>
            <a:chOff x="4704" y="672"/>
            <a:chExt cx="336" cy="816"/>
          </a:xfrm>
        </p:grpSpPr>
        <p:sp>
          <p:nvSpPr>
            <p:cNvPr id="65581" name="Line 123"/>
            <p:cNvSpPr>
              <a:spLocks noChangeShapeType="1"/>
            </p:cNvSpPr>
            <p:nvPr/>
          </p:nvSpPr>
          <p:spPr bwMode="auto">
            <a:xfrm flipV="1">
              <a:off x="4704" y="672"/>
              <a:ext cx="0" cy="816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2" name="Text Box 126"/>
            <p:cNvSpPr txBox="1">
              <a:spLocks noChangeArrowheads="1"/>
            </p:cNvSpPr>
            <p:nvPr/>
          </p:nvSpPr>
          <p:spPr bwMode="auto">
            <a:xfrm rot="-5400000">
              <a:off x="4656" y="91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6 A</a:t>
              </a:r>
            </a:p>
          </p:txBody>
        </p:sp>
      </p:grpSp>
      <p:grpSp>
        <p:nvGrpSpPr>
          <p:cNvPr id="782467" name="Group 131"/>
          <p:cNvGrpSpPr>
            <a:grpSpLocks/>
          </p:cNvGrpSpPr>
          <p:nvPr/>
        </p:nvGrpSpPr>
        <p:grpSpPr bwMode="auto">
          <a:xfrm>
            <a:off x="6477000" y="990600"/>
            <a:ext cx="457200" cy="1295400"/>
            <a:chOff x="4080" y="624"/>
            <a:chExt cx="288" cy="816"/>
          </a:xfrm>
        </p:grpSpPr>
        <p:sp>
          <p:nvSpPr>
            <p:cNvPr id="65579" name="Line 125"/>
            <p:cNvSpPr>
              <a:spLocks noChangeShapeType="1"/>
            </p:cNvSpPr>
            <p:nvPr/>
          </p:nvSpPr>
          <p:spPr bwMode="auto">
            <a:xfrm flipV="1">
              <a:off x="4080" y="624"/>
              <a:ext cx="0" cy="816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0" name="Text Box 127"/>
            <p:cNvSpPr txBox="1">
              <a:spLocks noChangeArrowheads="1"/>
            </p:cNvSpPr>
            <p:nvPr/>
          </p:nvSpPr>
          <p:spPr bwMode="auto">
            <a:xfrm rot="-5400000">
              <a:off x="3984" y="864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6 A</a:t>
              </a:r>
            </a:p>
          </p:txBody>
        </p:sp>
      </p:grpSp>
      <p:sp>
        <p:nvSpPr>
          <p:cNvPr id="782465" name="Text Box 129"/>
          <p:cNvSpPr txBox="1">
            <a:spLocks noChangeArrowheads="1"/>
          </p:cNvSpPr>
          <p:nvPr/>
        </p:nvSpPr>
        <p:spPr bwMode="auto">
          <a:xfrm>
            <a:off x="6629400" y="6172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 i="1">
                <a:solidFill>
                  <a:schemeClr val="tx1"/>
                </a:solidFill>
              </a:rPr>
              <a:t>I</a:t>
            </a:r>
            <a:r>
              <a:rPr lang="en-US" sz="2400">
                <a:solidFill>
                  <a:schemeClr val="tx1"/>
                </a:solidFill>
              </a:rPr>
              <a:t> = 6 A</a:t>
            </a:r>
            <a:endParaRPr lang="en-US" sz="2400" baseline="-25000">
              <a:solidFill>
                <a:schemeClr val="tx1"/>
              </a:solidFill>
            </a:endParaRPr>
          </a:p>
        </p:txBody>
      </p:sp>
      <p:grpSp>
        <p:nvGrpSpPr>
          <p:cNvPr id="782469" name="Group 133"/>
          <p:cNvGrpSpPr>
            <a:grpSpLocks/>
          </p:cNvGrpSpPr>
          <p:nvPr/>
        </p:nvGrpSpPr>
        <p:grpSpPr bwMode="auto">
          <a:xfrm>
            <a:off x="7391400" y="914400"/>
            <a:ext cx="1600200" cy="1524000"/>
            <a:chOff x="4656" y="576"/>
            <a:chExt cx="1008" cy="960"/>
          </a:xfrm>
        </p:grpSpPr>
        <p:grpSp>
          <p:nvGrpSpPr>
            <p:cNvPr id="65564" name="Group 122"/>
            <p:cNvGrpSpPr>
              <a:grpSpLocks/>
            </p:cNvGrpSpPr>
            <p:nvPr/>
          </p:nvGrpSpPr>
          <p:grpSpPr bwMode="auto">
            <a:xfrm>
              <a:off x="4704" y="576"/>
              <a:ext cx="960" cy="960"/>
              <a:chOff x="4704" y="576"/>
              <a:chExt cx="960" cy="960"/>
            </a:xfrm>
          </p:grpSpPr>
          <p:sp>
            <p:nvSpPr>
              <p:cNvPr id="65566" name="Line 34"/>
              <p:cNvSpPr>
                <a:spLocks noChangeShapeType="1"/>
              </p:cNvSpPr>
              <p:nvPr/>
            </p:nvSpPr>
            <p:spPr bwMode="auto">
              <a:xfrm>
                <a:off x="4704" y="576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5567" name="Group 52"/>
              <p:cNvGrpSpPr>
                <a:grpSpLocks/>
              </p:cNvGrpSpPr>
              <p:nvPr/>
            </p:nvGrpSpPr>
            <p:grpSpPr bwMode="auto">
              <a:xfrm rot="5400000">
                <a:off x="4848" y="1008"/>
                <a:ext cx="864" cy="192"/>
                <a:chOff x="4272" y="3792"/>
                <a:chExt cx="864" cy="192"/>
              </a:xfrm>
            </p:grpSpPr>
            <p:sp>
              <p:nvSpPr>
                <p:cNvPr id="65570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4416" y="3792"/>
                  <a:ext cx="48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571" name="Line 54"/>
                <p:cNvSpPr>
                  <a:spLocks noChangeShapeType="1"/>
                </p:cNvSpPr>
                <p:nvPr/>
              </p:nvSpPr>
              <p:spPr bwMode="auto">
                <a:xfrm>
                  <a:off x="4464" y="3792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572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4560" y="3792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573" name="Line 56"/>
                <p:cNvSpPr>
                  <a:spLocks noChangeShapeType="1"/>
                </p:cNvSpPr>
                <p:nvPr/>
              </p:nvSpPr>
              <p:spPr bwMode="auto">
                <a:xfrm>
                  <a:off x="4656" y="3792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574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4752" y="3792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575" name="Line 58"/>
                <p:cNvSpPr>
                  <a:spLocks noChangeShapeType="1"/>
                </p:cNvSpPr>
                <p:nvPr/>
              </p:nvSpPr>
              <p:spPr bwMode="auto">
                <a:xfrm>
                  <a:off x="4848" y="3792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576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4944" y="3888"/>
                  <a:ext cx="48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577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4272" y="3888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578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4992" y="3888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568" name="Line 111"/>
              <p:cNvSpPr>
                <a:spLocks noChangeShapeType="1"/>
              </p:cNvSpPr>
              <p:nvPr/>
            </p:nvSpPr>
            <p:spPr bwMode="auto">
              <a:xfrm flipV="1">
                <a:off x="5280" y="576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69" name="Text Box 120"/>
              <p:cNvSpPr txBox="1">
                <a:spLocks noChangeArrowheads="1"/>
              </p:cNvSpPr>
              <p:nvPr/>
            </p:nvSpPr>
            <p:spPr bwMode="auto">
              <a:xfrm rot="5400000">
                <a:off x="5088" y="912"/>
                <a:ext cx="86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chemeClr val="tx1"/>
                    </a:solidFill>
                  </a:rPr>
                  <a:t>R</a:t>
                </a:r>
                <a:r>
                  <a:rPr lang="en-US" sz="2400" baseline="-25000">
                    <a:solidFill>
                      <a:schemeClr val="tx1"/>
                    </a:solidFill>
                  </a:rPr>
                  <a:t>2</a:t>
                </a:r>
                <a:r>
                  <a:rPr lang="en-US" sz="2400">
                    <a:solidFill>
                      <a:schemeClr val="tx1"/>
                    </a:solidFill>
                  </a:rPr>
                  <a:t> = 4 </a:t>
                </a:r>
                <a:r>
                  <a:rPr lang="en-US" sz="2400">
                    <a:solidFill>
                      <a:schemeClr val="tx1"/>
                    </a:solidFill>
                    <a:sym typeface="Symbol" pitchFamily="18" charset="2"/>
                  </a:rPr>
                  <a:t></a:t>
                </a:r>
                <a:endParaRPr lang="en-US" sz="2400" i="1">
                  <a:solidFill>
                    <a:schemeClr val="tx1"/>
                  </a:solidFill>
                  <a:sym typeface="Symbol" pitchFamily="18" charset="2"/>
                </a:endParaRPr>
              </a:p>
            </p:txBody>
          </p:sp>
        </p:grpSp>
        <p:sp>
          <p:nvSpPr>
            <p:cNvPr id="65565" name="Line 132"/>
            <p:cNvSpPr>
              <a:spLocks noChangeShapeType="1"/>
            </p:cNvSpPr>
            <p:nvPr/>
          </p:nvSpPr>
          <p:spPr bwMode="auto">
            <a:xfrm>
              <a:off x="4656" y="1536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2471" name="Text Box 135"/>
          <p:cNvSpPr txBox="1">
            <a:spLocks noChangeArrowheads="1"/>
          </p:cNvSpPr>
          <p:nvPr/>
        </p:nvSpPr>
        <p:spPr bwMode="auto">
          <a:xfrm>
            <a:off x="228600" y="5257800"/>
            <a:ext cx="7772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Now open the switch – what happens?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Inductors resist changes in current, so the current instantaneously is unchanged in inductor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It must pass through </a:t>
            </a:r>
            <a:r>
              <a:rPr lang="en-US" sz="2400" i="1">
                <a:solidFill>
                  <a:srgbClr val="FF0000"/>
                </a:solidFill>
              </a:rPr>
              <a:t>R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782473" name="Text Box 137"/>
          <p:cNvSpPr txBox="1">
            <a:spLocks noChangeArrowheads="1"/>
          </p:cNvSpPr>
          <p:nvPr/>
        </p:nvSpPr>
        <p:spPr bwMode="auto">
          <a:xfrm>
            <a:off x="3200400" y="49530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 i="1">
                <a:solidFill>
                  <a:schemeClr val="tx1"/>
                </a:solidFill>
              </a:rPr>
              <a:t>I</a:t>
            </a:r>
            <a:r>
              <a:rPr lang="en-US" sz="2400">
                <a:solidFill>
                  <a:schemeClr val="tx1"/>
                </a:solidFill>
              </a:rPr>
              <a:t> = </a:t>
            </a:r>
            <a:r>
              <a:rPr lang="en-US" sz="2400">
                <a:solidFill>
                  <a:schemeClr val="tx1"/>
                </a:solidFill>
                <a:latin typeface="Euclid Math One" pitchFamily="18" charset="2"/>
              </a:rPr>
              <a:t>E</a:t>
            </a:r>
            <a:r>
              <a:rPr lang="en-US" sz="2400">
                <a:solidFill>
                  <a:schemeClr val="tx1"/>
                </a:solidFill>
              </a:rPr>
              <a:t> /</a:t>
            </a:r>
            <a:r>
              <a:rPr lang="en-US" sz="2400" i="1">
                <a:solidFill>
                  <a:schemeClr val="tx1"/>
                </a:solidFill>
              </a:rPr>
              <a:t>R</a:t>
            </a:r>
            <a:r>
              <a:rPr lang="en-US" sz="2400" baseline="-25000">
                <a:solidFill>
                  <a:schemeClr val="tx1"/>
                </a:solidFill>
              </a:rPr>
              <a:t>1</a:t>
            </a:r>
            <a:r>
              <a:rPr lang="en-US" sz="2400">
                <a:solidFill>
                  <a:schemeClr val="tx1"/>
                </a:solidFill>
              </a:rPr>
              <a:t> = 6 A</a:t>
            </a:r>
            <a:endParaRPr lang="en-US" sz="2400" baseline="-25000">
              <a:solidFill>
                <a:schemeClr val="tx1"/>
              </a:solidFill>
            </a:endParaRPr>
          </a:p>
        </p:txBody>
      </p:sp>
      <p:grpSp>
        <p:nvGrpSpPr>
          <p:cNvPr id="782477" name="Group 141"/>
          <p:cNvGrpSpPr>
            <a:grpSpLocks/>
          </p:cNvGrpSpPr>
          <p:nvPr/>
        </p:nvGrpSpPr>
        <p:grpSpPr bwMode="auto">
          <a:xfrm>
            <a:off x="7924800" y="1066800"/>
            <a:ext cx="457200" cy="1295400"/>
            <a:chOff x="5232" y="1584"/>
            <a:chExt cx="288" cy="816"/>
          </a:xfrm>
        </p:grpSpPr>
        <p:sp>
          <p:nvSpPr>
            <p:cNvPr id="65562" name="Line 139"/>
            <p:cNvSpPr>
              <a:spLocks noChangeShapeType="1"/>
            </p:cNvSpPr>
            <p:nvPr/>
          </p:nvSpPr>
          <p:spPr bwMode="auto">
            <a:xfrm flipV="1">
              <a:off x="5472" y="1584"/>
              <a:ext cx="0" cy="816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3" name="Text Box 140"/>
            <p:cNvSpPr txBox="1">
              <a:spLocks noChangeArrowheads="1"/>
            </p:cNvSpPr>
            <p:nvPr/>
          </p:nvSpPr>
          <p:spPr bwMode="auto">
            <a:xfrm rot="-5400000">
              <a:off x="5136" y="1824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6 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82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2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82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2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82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2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782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82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2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8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8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8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8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8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8" dur="500"/>
                                        <p:tgtEl>
                                          <p:spTgt spid="782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8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8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82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82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82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1" dur="500"/>
                                        <p:tgtEl>
                                          <p:spTgt spid="782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82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82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78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2339" grpId="0" build="p"/>
      <p:bldP spid="782454" grpId="0" animBg="1"/>
      <p:bldP spid="782457" grpId="0" build="p"/>
      <p:bldP spid="782465" grpId="0"/>
      <p:bldP spid="782471" grpId="0" build="p"/>
      <p:bldP spid="7824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RL Circuits (2)</a:t>
            </a:r>
          </a:p>
        </p:txBody>
      </p:sp>
      <p:sp>
        <p:nvSpPr>
          <p:cNvPr id="783363" name="Text Box 3"/>
          <p:cNvSpPr txBox="1">
            <a:spLocks noChangeArrowheads="1"/>
          </p:cNvSpPr>
          <p:nvPr/>
        </p:nvSpPr>
        <p:spPr bwMode="auto">
          <a:xfrm>
            <a:off x="0" y="762000"/>
            <a:ext cx="5715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What happens after you open the switch?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Initial current </a:t>
            </a:r>
            <a:r>
              <a:rPr lang="en-US" sz="2400" i="1">
                <a:solidFill>
                  <a:srgbClr val="9900CC"/>
                </a:solidFill>
              </a:rPr>
              <a:t>I</a:t>
            </a:r>
            <a:r>
              <a:rPr lang="en-US" sz="2400" baseline="-25000">
                <a:solidFill>
                  <a:srgbClr val="9900CC"/>
                </a:solidFill>
              </a:rPr>
              <a:t>0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Use Kirchoff’s Law on loop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Integrate both sides of the equation</a:t>
            </a:r>
          </a:p>
        </p:txBody>
      </p:sp>
      <p:grpSp>
        <p:nvGrpSpPr>
          <p:cNvPr id="66564" name="Group 4"/>
          <p:cNvGrpSpPr>
            <a:grpSpLocks/>
          </p:cNvGrpSpPr>
          <p:nvPr/>
        </p:nvGrpSpPr>
        <p:grpSpPr bwMode="auto">
          <a:xfrm>
            <a:off x="6400800" y="685800"/>
            <a:ext cx="1066800" cy="266700"/>
            <a:chOff x="624" y="1440"/>
            <a:chExt cx="672" cy="168"/>
          </a:xfrm>
        </p:grpSpPr>
        <p:sp>
          <p:nvSpPr>
            <p:cNvPr id="66629" name="Line 5"/>
            <p:cNvSpPr>
              <a:spLocks noChangeShapeType="1"/>
            </p:cNvSpPr>
            <p:nvPr/>
          </p:nvSpPr>
          <p:spPr bwMode="auto">
            <a:xfrm>
              <a:off x="62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0" name="Oval 6"/>
            <p:cNvSpPr>
              <a:spLocks noChangeArrowheads="1"/>
            </p:cNvSpPr>
            <p:nvPr/>
          </p:nvSpPr>
          <p:spPr bwMode="auto">
            <a:xfrm>
              <a:off x="760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31" name="Line 7"/>
            <p:cNvSpPr>
              <a:spLocks noChangeShapeType="1"/>
            </p:cNvSpPr>
            <p:nvPr/>
          </p:nvSpPr>
          <p:spPr bwMode="auto">
            <a:xfrm>
              <a:off x="1152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2" name="Oval 8"/>
            <p:cNvSpPr>
              <a:spLocks noChangeArrowheads="1"/>
            </p:cNvSpPr>
            <p:nvPr/>
          </p:nvSpPr>
          <p:spPr bwMode="auto">
            <a:xfrm>
              <a:off x="111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33" name="Line 9"/>
            <p:cNvSpPr>
              <a:spLocks noChangeShapeType="1"/>
            </p:cNvSpPr>
            <p:nvPr/>
          </p:nvSpPr>
          <p:spPr bwMode="auto">
            <a:xfrm flipV="1">
              <a:off x="808" y="1440"/>
              <a:ext cx="296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565" name="Group 10"/>
          <p:cNvGrpSpPr>
            <a:grpSpLocks/>
          </p:cNvGrpSpPr>
          <p:nvPr/>
        </p:nvGrpSpPr>
        <p:grpSpPr bwMode="auto">
          <a:xfrm rot="5400000">
            <a:off x="6629400" y="1447800"/>
            <a:ext cx="1524000" cy="457200"/>
            <a:chOff x="2064" y="3888"/>
            <a:chExt cx="960" cy="288"/>
          </a:xfrm>
        </p:grpSpPr>
        <p:sp>
          <p:nvSpPr>
            <p:cNvPr id="66620" name="Arc 11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21" name="Arc 12"/>
            <p:cNvSpPr>
              <a:spLocks/>
            </p:cNvSpPr>
            <p:nvPr/>
          </p:nvSpPr>
          <p:spPr bwMode="auto">
            <a:xfrm rot="10800000">
              <a:off x="2352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22" name="Arc 13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23" name="Arc 14"/>
            <p:cNvSpPr>
              <a:spLocks/>
            </p:cNvSpPr>
            <p:nvPr/>
          </p:nvSpPr>
          <p:spPr bwMode="auto">
            <a:xfrm rot="10800000">
              <a:off x="2496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24" name="Arc 15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25" name="Arc 16"/>
            <p:cNvSpPr>
              <a:spLocks/>
            </p:cNvSpPr>
            <p:nvPr/>
          </p:nvSpPr>
          <p:spPr bwMode="auto">
            <a:xfrm rot="10800000">
              <a:off x="2640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26" name="Arc 17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27" name="Line 18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28" name="Line 19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566" name="Line 20"/>
          <p:cNvSpPr>
            <a:spLocks noChangeShapeType="1"/>
          </p:cNvSpPr>
          <p:nvPr/>
        </p:nvSpPr>
        <p:spPr bwMode="auto">
          <a:xfrm>
            <a:off x="7086600" y="2438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7" name="Line 21"/>
          <p:cNvSpPr>
            <a:spLocks noChangeShapeType="1"/>
          </p:cNvSpPr>
          <p:nvPr/>
        </p:nvSpPr>
        <p:spPr bwMode="auto">
          <a:xfrm flipV="1">
            <a:off x="6400800" y="2209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8" name="Text Box 22"/>
          <p:cNvSpPr txBox="1">
            <a:spLocks noChangeArrowheads="1"/>
          </p:cNvSpPr>
          <p:nvPr/>
        </p:nvSpPr>
        <p:spPr bwMode="auto">
          <a:xfrm>
            <a:off x="6858000" y="1295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6569" name="Text Box 23"/>
          <p:cNvSpPr txBox="1">
            <a:spLocks noChangeArrowheads="1"/>
          </p:cNvSpPr>
          <p:nvPr/>
        </p:nvSpPr>
        <p:spPr bwMode="auto">
          <a:xfrm>
            <a:off x="6629400" y="2667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Euclid Math One" pitchFamily="18" charset="2"/>
              </a:rPr>
              <a:t>E</a:t>
            </a:r>
            <a:r>
              <a:rPr lang="en-US" sz="2400">
                <a:solidFill>
                  <a:schemeClr val="tx1"/>
                </a:solidFill>
              </a:rPr>
              <a:t> = 12 V</a:t>
            </a:r>
          </a:p>
        </p:txBody>
      </p:sp>
      <p:grpSp>
        <p:nvGrpSpPr>
          <p:cNvPr id="66570" name="Group 24"/>
          <p:cNvGrpSpPr>
            <a:grpSpLocks/>
          </p:cNvGrpSpPr>
          <p:nvPr/>
        </p:nvGrpSpPr>
        <p:grpSpPr bwMode="auto">
          <a:xfrm>
            <a:off x="6629400" y="2133600"/>
            <a:ext cx="677863" cy="533400"/>
            <a:chOff x="672" y="2924"/>
            <a:chExt cx="427" cy="336"/>
          </a:xfrm>
        </p:grpSpPr>
        <p:grpSp>
          <p:nvGrpSpPr>
            <p:cNvPr id="66613" name="Group 25"/>
            <p:cNvGrpSpPr>
              <a:grpSpLocks/>
            </p:cNvGrpSpPr>
            <p:nvPr/>
          </p:nvGrpSpPr>
          <p:grpSpPr bwMode="auto">
            <a:xfrm rot="5400000">
              <a:off x="740" y="3044"/>
              <a:ext cx="288" cy="144"/>
              <a:chOff x="2736" y="1632"/>
              <a:chExt cx="288" cy="144"/>
            </a:xfrm>
          </p:grpSpPr>
          <p:sp>
            <p:nvSpPr>
              <p:cNvPr id="66616" name="Line 26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7" name="Line 27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8" name="Line 28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9" name="Line 29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614" name="Text Box 30"/>
            <p:cNvSpPr txBox="1">
              <a:spLocks noChangeArrowheads="1"/>
            </p:cNvSpPr>
            <p:nvPr/>
          </p:nvSpPr>
          <p:spPr bwMode="auto">
            <a:xfrm rot="5400000">
              <a:off x="864" y="2928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6615" name="Text Box 31"/>
            <p:cNvSpPr txBox="1">
              <a:spLocks noChangeArrowheads="1"/>
            </p:cNvSpPr>
            <p:nvPr/>
          </p:nvSpPr>
          <p:spPr bwMode="auto">
            <a:xfrm rot="10800000">
              <a:off x="672" y="2928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66571" name="Line 32"/>
          <p:cNvSpPr>
            <a:spLocks noChangeShapeType="1"/>
          </p:cNvSpPr>
          <p:nvPr/>
        </p:nvSpPr>
        <p:spPr bwMode="auto">
          <a:xfrm>
            <a:off x="6400800" y="2438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6572" name="Group 33"/>
          <p:cNvGrpSpPr>
            <a:grpSpLocks/>
          </p:cNvGrpSpPr>
          <p:nvPr/>
        </p:nvGrpSpPr>
        <p:grpSpPr bwMode="auto">
          <a:xfrm rot="5400000">
            <a:off x="5715000" y="1447800"/>
            <a:ext cx="1371600" cy="304800"/>
            <a:chOff x="4272" y="3792"/>
            <a:chExt cx="864" cy="192"/>
          </a:xfrm>
        </p:grpSpPr>
        <p:sp>
          <p:nvSpPr>
            <p:cNvPr id="66604" name="Line 34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5" name="Line 35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6" name="Line 36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7" name="Line 37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8" name="Line 38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9" name="Line 39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10" name="Line 40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11" name="Line 41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12" name="Line 42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573" name="Text Box 50"/>
          <p:cNvSpPr txBox="1">
            <a:spLocks noChangeArrowheads="1"/>
          </p:cNvSpPr>
          <p:nvPr/>
        </p:nvSpPr>
        <p:spPr bwMode="auto">
          <a:xfrm rot="-5400000">
            <a:off x="5334000" y="1371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R</a:t>
            </a:r>
            <a:r>
              <a:rPr lang="en-US" sz="2400" baseline="-25000">
                <a:solidFill>
                  <a:schemeClr val="tx1"/>
                </a:solidFill>
              </a:rPr>
              <a:t>1</a:t>
            </a:r>
            <a:r>
              <a:rPr lang="en-US" sz="2400">
                <a:solidFill>
                  <a:schemeClr val="tx1"/>
                </a:solidFill>
              </a:rPr>
              <a:t> = 2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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grpSp>
        <p:nvGrpSpPr>
          <p:cNvPr id="66574" name="Group 52"/>
          <p:cNvGrpSpPr>
            <a:grpSpLocks/>
          </p:cNvGrpSpPr>
          <p:nvPr/>
        </p:nvGrpSpPr>
        <p:grpSpPr bwMode="auto">
          <a:xfrm>
            <a:off x="7467600" y="1066800"/>
            <a:ext cx="533400" cy="1295400"/>
            <a:chOff x="4704" y="672"/>
            <a:chExt cx="336" cy="816"/>
          </a:xfrm>
        </p:grpSpPr>
        <p:sp>
          <p:nvSpPr>
            <p:cNvPr id="66602" name="Line 53"/>
            <p:cNvSpPr>
              <a:spLocks noChangeShapeType="1"/>
            </p:cNvSpPr>
            <p:nvPr/>
          </p:nvSpPr>
          <p:spPr bwMode="auto">
            <a:xfrm flipV="1">
              <a:off x="4704" y="672"/>
              <a:ext cx="0" cy="816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3" name="Text Box 54"/>
            <p:cNvSpPr txBox="1">
              <a:spLocks noChangeArrowheads="1"/>
            </p:cNvSpPr>
            <p:nvPr/>
          </p:nvSpPr>
          <p:spPr bwMode="auto">
            <a:xfrm rot="-5400000">
              <a:off x="4656" y="91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I</a:t>
              </a:r>
            </a:p>
          </p:txBody>
        </p:sp>
      </p:grpSp>
      <p:grpSp>
        <p:nvGrpSpPr>
          <p:cNvPr id="66575" name="Group 59"/>
          <p:cNvGrpSpPr>
            <a:grpSpLocks/>
          </p:cNvGrpSpPr>
          <p:nvPr/>
        </p:nvGrpSpPr>
        <p:grpSpPr bwMode="auto">
          <a:xfrm>
            <a:off x="7391400" y="914400"/>
            <a:ext cx="1600200" cy="1524000"/>
            <a:chOff x="4656" y="576"/>
            <a:chExt cx="1008" cy="960"/>
          </a:xfrm>
        </p:grpSpPr>
        <p:grpSp>
          <p:nvGrpSpPr>
            <p:cNvPr id="66587" name="Group 60"/>
            <p:cNvGrpSpPr>
              <a:grpSpLocks/>
            </p:cNvGrpSpPr>
            <p:nvPr/>
          </p:nvGrpSpPr>
          <p:grpSpPr bwMode="auto">
            <a:xfrm>
              <a:off x="4704" y="576"/>
              <a:ext cx="960" cy="960"/>
              <a:chOff x="4704" y="576"/>
              <a:chExt cx="960" cy="960"/>
            </a:xfrm>
          </p:grpSpPr>
          <p:sp>
            <p:nvSpPr>
              <p:cNvPr id="66589" name="Line 61"/>
              <p:cNvSpPr>
                <a:spLocks noChangeShapeType="1"/>
              </p:cNvSpPr>
              <p:nvPr/>
            </p:nvSpPr>
            <p:spPr bwMode="auto">
              <a:xfrm>
                <a:off x="4704" y="576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6590" name="Group 62"/>
              <p:cNvGrpSpPr>
                <a:grpSpLocks/>
              </p:cNvGrpSpPr>
              <p:nvPr/>
            </p:nvGrpSpPr>
            <p:grpSpPr bwMode="auto">
              <a:xfrm rot="5400000">
                <a:off x="4848" y="1008"/>
                <a:ext cx="864" cy="192"/>
                <a:chOff x="4272" y="3792"/>
                <a:chExt cx="864" cy="192"/>
              </a:xfrm>
            </p:grpSpPr>
            <p:sp>
              <p:nvSpPr>
                <p:cNvPr id="66593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4416" y="3792"/>
                  <a:ext cx="48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594" name="Line 64"/>
                <p:cNvSpPr>
                  <a:spLocks noChangeShapeType="1"/>
                </p:cNvSpPr>
                <p:nvPr/>
              </p:nvSpPr>
              <p:spPr bwMode="auto">
                <a:xfrm>
                  <a:off x="4464" y="3792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595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4560" y="3792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596" name="Line 66"/>
                <p:cNvSpPr>
                  <a:spLocks noChangeShapeType="1"/>
                </p:cNvSpPr>
                <p:nvPr/>
              </p:nvSpPr>
              <p:spPr bwMode="auto">
                <a:xfrm>
                  <a:off x="4656" y="3792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597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4752" y="3792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598" name="Line 68"/>
                <p:cNvSpPr>
                  <a:spLocks noChangeShapeType="1"/>
                </p:cNvSpPr>
                <p:nvPr/>
              </p:nvSpPr>
              <p:spPr bwMode="auto">
                <a:xfrm>
                  <a:off x="4848" y="3792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599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4944" y="3888"/>
                  <a:ext cx="48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600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4272" y="3888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601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4992" y="3888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591" name="Line 72"/>
              <p:cNvSpPr>
                <a:spLocks noChangeShapeType="1"/>
              </p:cNvSpPr>
              <p:nvPr/>
            </p:nvSpPr>
            <p:spPr bwMode="auto">
              <a:xfrm flipV="1">
                <a:off x="5280" y="576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92" name="Text Box 73"/>
              <p:cNvSpPr txBox="1">
                <a:spLocks noChangeArrowheads="1"/>
              </p:cNvSpPr>
              <p:nvPr/>
            </p:nvSpPr>
            <p:spPr bwMode="auto">
              <a:xfrm rot="5400000">
                <a:off x="5088" y="912"/>
                <a:ext cx="86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chemeClr val="tx1"/>
                    </a:solidFill>
                  </a:rPr>
                  <a:t>R</a:t>
                </a:r>
                <a:r>
                  <a:rPr lang="en-US" sz="2400">
                    <a:solidFill>
                      <a:schemeClr val="tx1"/>
                    </a:solidFill>
                  </a:rPr>
                  <a:t> = 4 </a:t>
                </a:r>
                <a:r>
                  <a:rPr lang="en-US" sz="2400">
                    <a:solidFill>
                      <a:schemeClr val="tx1"/>
                    </a:solidFill>
                    <a:sym typeface="Symbol" pitchFamily="18" charset="2"/>
                  </a:rPr>
                  <a:t></a:t>
                </a:r>
                <a:endParaRPr lang="en-US" sz="2400" i="1">
                  <a:solidFill>
                    <a:schemeClr val="tx1"/>
                  </a:solidFill>
                  <a:sym typeface="Symbol" pitchFamily="18" charset="2"/>
                </a:endParaRPr>
              </a:p>
            </p:txBody>
          </p:sp>
        </p:grpSp>
        <p:sp>
          <p:nvSpPr>
            <p:cNvPr id="66588" name="Line 74"/>
            <p:cNvSpPr>
              <a:spLocks noChangeShapeType="1"/>
            </p:cNvSpPr>
            <p:nvPr/>
          </p:nvSpPr>
          <p:spPr bwMode="auto">
            <a:xfrm>
              <a:off x="4656" y="1536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3442" name="AutoShape 82"/>
          <p:cNvSpPr>
            <a:spLocks noChangeArrowheads="1"/>
          </p:cNvSpPr>
          <p:nvPr/>
        </p:nvSpPr>
        <p:spPr bwMode="auto">
          <a:xfrm>
            <a:off x="7696200" y="1371600"/>
            <a:ext cx="457200" cy="457200"/>
          </a:xfrm>
          <a:custGeom>
            <a:avLst/>
            <a:gdLst>
              <a:gd name="T0" fmla="*/ 2147483647 w 21600"/>
              <a:gd name="T1" fmla="*/ 1144761596 h 21600"/>
              <a:gd name="T2" fmla="*/ 432569027 w 21600"/>
              <a:gd name="T3" fmla="*/ 2147483647 h 21600"/>
              <a:gd name="T4" fmla="*/ 2147483647 w 21600"/>
              <a:gd name="T5" fmla="*/ 1553243316 h 21600"/>
              <a:gd name="T6" fmla="*/ 664615151 w 21600"/>
              <a:gd name="T7" fmla="*/ 2147483647 h 21600"/>
              <a:gd name="T8" fmla="*/ 394029226 w 21600"/>
              <a:gd name="T9" fmla="*/ 2147483647 h 21600"/>
              <a:gd name="T10" fmla="*/ 1745943189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7200" y="16199"/>
                </a:moveTo>
                <a:cubicBezTo>
                  <a:pt x="8266" y="16909"/>
                  <a:pt x="9518" y="17289"/>
                  <a:pt x="10800" y="17289"/>
                </a:cubicBezTo>
                <a:cubicBezTo>
                  <a:pt x="14383" y="17289"/>
                  <a:pt x="17289" y="14383"/>
                  <a:pt x="17289" y="10800"/>
                </a:cubicBezTo>
                <a:cubicBezTo>
                  <a:pt x="17289" y="7216"/>
                  <a:pt x="14383" y="4311"/>
                  <a:pt x="10800" y="4311"/>
                </a:cubicBezTo>
                <a:cubicBezTo>
                  <a:pt x="7216" y="4311"/>
                  <a:pt x="4311" y="7216"/>
                  <a:pt x="4311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667" y="21600"/>
                  <a:pt x="6583" y="20968"/>
                  <a:pt x="4809" y="19786"/>
                </a:cubicBezTo>
                <a:lnTo>
                  <a:pt x="3311" y="22032"/>
                </a:lnTo>
                <a:lnTo>
                  <a:pt x="1963" y="15299"/>
                </a:lnTo>
                <a:lnTo>
                  <a:pt x="8698" y="13952"/>
                </a:lnTo>
                <a:lnTo>
                  <a:pt x="7200" y="16199"/>
                </a:lnTo>
                <a:close/>
              </a:path>
            </a:pathLst>
          </a:cu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444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365755"/>
              </p:ext>
            </p:extLst>
          </p:nvPr>
        </p:nvGraphicFramePr>
        <p:xfrm>
          <a:off x="1035050" y="2493963"/>
          <a:ext cx="233680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60" name="Equation" r:id="rId3" imgW="952200" imgH="393480" progId="Equation.DSMT4">
                  <p:embed/>
                </p:oleObj>
              </mc:Choice>
              <mc:Fallback>
                <p:oleObj name="Equation" r:id="rId3" imgW="952200" imgH="393480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2493963"/>
                        <a:ext cx="2336800" cy="86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3445" name="Object 85"/>
          <p:cNvGraphicFramePr>
            <a:graphicFrameLocks noChangeAspect="1"/>
          </p:cNvGraphicFramePr>
          <p:nvPr/>
        </p:nvGraphicFramePr>
        <p:xfrm>
          <a:off x="3733800" y="2641600"/>
          <a:ext cx="162083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61" name="Equation" r:id="rId5" imgW="660113" imgH="393529" progId="Equation.DSMT4">
                  <p:embed/>
                </p:oleObj>
              </mc:Choice>
              <mc:Fallback>
                <p:oleObj name="Equation" r:id="rId5" imgW="660113" imgH="393529" progId="Equation.DSMT4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641600"/>
                        <a:ext cx="1620838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3446" name="Object 86"/>
          <p:cNvGraphicFramePr>
            <a:graphicFrameLocks noChangeAspect="1"/>
          </p:cNvGraphicFramePr>
          <p:nvPr/>
        </p:nvGraphicFramePr>
        <p:xfrm>
          <a:off x="0" y="3327400"/>
          <a:ext cx="18399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62" name="Equation" r:id="rId7" imgW="748975" imgH="393529" progId="Equation.DSMT4">
                  <p:embed/>
                </p:oleObj>
              </mc:Choice>
              <mc:Fallback>
                <p:oleObj name="Equation" r:id="rId7" imgW="748975" imgH="393529" progId="Equation.DSMT4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327400"/>
                        <a:ext cx="183991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3448" name="Object 88"/>
          <p:cNvGraphicFramePr>
            <a:graphicFrameLocks noChangeAspect="1"/>
          </p:cNvGraphicFramePr>
          <p:nvPr/>
        </p:nvGraphicFramePr>
        <p:xfrm>
          <a:off x="2514600" y="3479800"/>
          <a:ext cx="22764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63" name="Equation" r:id="rId9" imgW="926698" imgH="393529" progId="Equation.DSMT4">
                  <p:embed/>
                </p:oleObj>
              </mc:Choice>
              <mc:Fallback>
                <p:oleObj name="Equation" r:id="rId9" imgW="926698" imgH="393529" progId="Equation.DSMT4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479800"/>
                        <a:ext cx="227647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3449" name="Object 89"/>
          <p:cNvGraphicFramePr>
            <a:graphicFrameLocks noChangeAspect="1"/>
          </p:cNvGraphicFramePr>
          <p:nvPr/>
        </p:nvGraphicFramePr>
        <p:xfrm>
          <a:off x="5486400" y="3429000"/>
          <a:ext cx="33051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64" name="Equation" r:id="rId11" imgW="1345616" imgH="393529" progId="Equation.DSMT4">
                  <p:embed/>
                </p:oleObj>
              </mc:Choice>
              <mc:Fallback>
                <p:oleObj name="Equation" r:id="rId11" imgW="1345616" imgH="393529" progId="Equation.DSMT4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429000"/>
                        <a:ext cx="330517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3450" name="Object 90"/>
          <p:cNvGraphicFramePr>
            <a:graphicFrameLocks noChangeAspect="1"/>
          </p:cNvGraphicFramePr>
          <p:nvPr/>
        </p:nvGraphicFramePr>
        <p:xfrm>
          <a:off x="515938" y="4191000"/>
          <a:ext cx="146526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65" name="Equation" r:id="rId13" imgW="596641" imgH="203112" progId="Equation.DSMT4">
                  <p:embed/>
                </p:oleObj>
              </mc:Choice>
              <mc:Fallback>
                <p:oleObj name="Equation" r:id="rId13" imgW="596641" imgH="203112" progId="Equation.DSMT4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4191000"/>
                        <a:ext cx="1465262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3451" name="Object 91"/>
          <p:cNvGraphicFramePr>
            <a:graphicFrameLocks noChangeAspect="1"/>
          </p:cNvGraphicFramePr>
          <p:nvPr/>
        </p:nvGraphicFramePr>
        <p:xfrm>
          <a:off x="211138" y="5257800"/>
          <a:ext cx="15271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66" name="Equation" r:id="rId15" imgW="622030" imgH="241195" progId="Equation.DSMT4">
                  <p:embed/>
                </p:oleObj>
              </mc:Choice>
              <mc:Fallback>
                <p:oleObj name="Equation" r:id="rId15" imgW="622030" imgH="241195" progId="Equation.DSMT4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8" y="5257800"/>
                        <a:ext cx="1527175" cy="5302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3452" name="Object 92"/>
          <p:cNvGraphicFramePr>
            <a:graphicFrameLocks noChangeAspect="1"/>
          </p:cNvGraphicFramePr>
          <p:nvPr/>
        </p:nvGraphicFramePr>
        <p:xfrm>
          <a:off x="287338" y="4648200"/>
          <a:ext cx="13081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67" name="Equation" r:id="rId17" imgW="532937" imgH="215713" progId="Equation.DSMT4">
                  <p:embed/>
                </p:oleObj>
              </mc:Choice>
              <mc:Fallback>
                <p:oleObj name="Equation" r:id="rId17" imgW="532937" imgH="215713" progId="Equation.DSMT4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4648200"/>
                        <a:ext cx="1308100" cy="4730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83454" name="Picture 9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19600"/>
            <a:ext cx="38100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8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8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83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83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8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83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83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83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8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8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83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83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3363" grpId="0" build="p"/>
      <p:bldP spid="7834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RL Circuits (3)</a:t>
            </a:r>
          </a:p>
        </p:txBody>
      </p:sp>
      <p:sp>
        <p:nvSpPr>
          <p:cNvPr id="784387" name="Text Box 3"/>
          <p:cNvSpPr txBox="1">
            <a:spLocks noChangeArrowheads="1"/>
          </p:cNvSpPr>
          <p:nvPr/>
        </p:nvSpPr>
        <p:spPr bwMode="auto">
          <a:xfrm>
            <a:off x="0" y="762000"/>
            <a:ext cx="5715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Where did the energy in the inductor go?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How much power was fed to the resistor?</a:t>
            </a:r>
          </a:p>
        </p:txBody>
      </p:sp>
      <p:grpSp>
        <p:nvGrpSpPr>
          <p:cNvPr id="784466" name="Group 82"/>
          <p:cNvGrpSpPr>
            <a:grpSpLocks/>
          </p:cNvGrpSpPr>
          <p:nvPr/>
        </p:nvGrpSpPr>
        <p:grpSpPr bwMode="auto">
          <a:xfrm>
            <a:off x="3048000" y="4419600"/>
            <a:ext cx="2362200" cy="2286000"/>
            <a:chOff x="4224" y="2304"/>
            <a:chExt cx="1488" cy="1440"/>
          </a:xfrm>
        </p:grpSpPr>
        <p:grpSp>
          <p:nvGrpSpPr>
            <p:cNvPr id="67602" name="Group 4"/>
            <p:cNvGrpSpPr>
              <a:grpSpLocks/>
            </p:cNvGrpSpPr>
            <p:nvPr/>
          </p:nvGrpSpPr>
          <p:grpSpPr bwMode="auto">
            <a:xfrm>
              <a:off x="4560" y="2304"/>
              <a:ext cx="672" cy="168"/>
              <a:chOff x="624" y="1440"/>
              <a:chExt cx="672" cy="168"/>
            </a:xfrm>
          </p:grpSpPr>
          <p:sp>
            <p:nvSpPr>
              <p:cNvPr id="67636" name="Line 5"/>
              <p:cNvSpPr>
                <a:spLocks noChangeShapeType="1"/>
              </p:cNvSpPr>
              <p:nvPr/>
            </p:nvSpPr>
            <p:spPr bwMode="auto">
              <a:xfrm>
                <a:off x="62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37" name="Oval 6"/>
              <p:cNvSpPr>
                <a:spLocks noChangeArrowheads="1"/>
              </p:cNvSpPr>
              <p:nvPr/>
            </p:nvSpPr>
            <p:spPr bwMode="auto">
              <a:xfrm>
                <a:off x="760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38" name="Line 7"/>
              <p:cNvSpPr>
                <a:spLocks noChangeShapeType="1"/>
              </p:cNvSpPr>
              <p:nvPr/>
            </p:nvSpPr>
            <p:spPr bwMode="auto">
              <a:xfrm>
                <a:off x="1152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39" name="Oval 8"/>
              <p:cNvSpPr>
                <a:spLocks noChangeArrowheads="1"/>
              </p:cNvSpPr>
              <p:nvPr/>
            </p:nvSpPr>
            <p:spPr bwMode="auto">
              <a:xfrm>
                <a:off x="111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40" name="Line 9"/>
              <p:cNvSpPr>
                <a:spLocks noChangeShapeType="1"/>
              </p:cNvSpPr>
              <p:nvPr/>
            </p:nvSpPr>
            <p:spPr bwMode="auto">
              <a:xfrm flipV="1">
                <a:off x="808" y="1440"/>
                <a:ext cx="296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7603" name="Arc 11"/>
            <p:cNvSpPr>
              <a:spLocks/>
            </p:cNvSpPr>
            <p:nvPr/>
          </p:nvSpPr>
          <p:spPr bwMode="auto">
            <a:xfrm rot="16200000" flipV="1">
              <a:off x="5183" y="2639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4" name="Arc 12"/>
            <p:cNvSpPr>
              <a:spLocks/>
            </p:cNvSpPr>
            <p:nvPr/>
          </p:nvSpPr>
          <p:spPr bwMode="auto">
            <a:xfrm rot="-5400000">
              <a:off x="5113" y="2711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5" name="Arc 13"/>
            <p:cNvSpPr>
              <a:spLocks/>
            </p:cNvSpPr>
            <p:nvPr/>
          </p:nvSpPr>
          <p:spPr bwMode="auto">
            <a:xfrm rot="16200000" flipV="1">
              <a:off x="5183" y="2783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6" name="Arc 14"/>
            <p:cNvSpPr>
              <a:spLocks/>
            </p:cNvSpPr>
            <p:nvPr/>
          </p:nvSpPr>
          <p:spPr bwMode="auto">
            <a:xfrm rot="-5400000">
              <a:off x="5113" y="2855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7" name="Arc 15"/>
            <p:cNvSpPr>
              <a:spLocks/>
            </p:cNvSpPr>
            <p:nvPr/>
          </p:nvSpPr>
          <p:spPr bwMode="auto">
            <a:xfrm rot="16200000" flipV="1">
              <a:off x="5183" y="2927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8" name="Arc 16"/>
            <p:cNvSpPr>
              <a:spLocks/>
            </p:cNvSpPr>
            <p:nvPr/>
          </p:nvSpPr>
          <p:spPr bwMode="auto">
            <a:xfrm rot="-5400000">
              <a:off x="5113" y="2999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9" name="Arc 17"/>
            <p:cNvSpPr>
              <a:spLocks/>
            </p:cNvSpPr>
            <p:nvPr/>
          </p:nvSpPr>
          <p:spPr bwMode="auto">
            <a:xfrm rot="16200000" flipV="1">
              <a:off x="5183" y="3071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0" name="Line 18"/>
            <p:cNvSpPr>
              <a:spLocks noChangeShapeType="1"/>
            </p:cNvSpPr>
            <p:nvPr/>
          </p:nvSpPr>
          <p:spPr bwMode="auto">
            <a:xfrm rot="5400000" flipH="1">
              <a:off x="5160" y="252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1" name="Line 19"/>
            <p:cNvSpPr>
              <a:spLocks noChangeShapeType="1"/>
            </p:cNvSpPr>
            <p:nvPr/>
          </p:nvSpPr>
          <p:spPr bwMode="auto">
            <a:xfrm rot="5400000" flipH="1">
              <a:off x="5160" y="333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2" name="Line 20"/>
            <p:cNvSpPr>
              <a:spLocks noChangeShapeType="1"/>
            </p:cNvSpPr>
            <p:nvPr/>
          </p:nvSpPr>
          <p:spPr bwMode="auto">
            <a:xfrm>
              <a:off x="4992" y="340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3" name="Line 21"/>
            <p:cNvSpPr>
              <a:spLocks noChangeShapeType="1"/>
            </p:cNvSpPr>
            <p:nvPr/>
          </p:nvSpPr>
          <p:spPr bwMode="auto">
            <a:xfrm flipV="1">
              <a:off x="4560" y="326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4" name="Text Box 22"/>
            <p:cNvSpPr txBox="1">
              <a:spLocks noChangeArrowheads="1"/>
            </p:cNvSpPr>
            <p:nvPr/>
          </p:nvSpPr>
          <p:spPr bwMode="auto">
            <a:xfrm>
              <a:off x="5472" y="273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67615" name="Text Box 23"/>
            <p:cNvSpPr txBox="1">
              <a:spLocks noChangeArrowheads="1"/>
            </p:cNvSpPr>
            <p:nvPr/>
          </p:nvSpPr>
          <p:spPr bwMode="auto">
            <a:xfrm>
              <a:off x="4608" y="345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  <a:latin typeface="Euclid Math One" pitchFamily="18" charset="2"/>
                </a:rPr>
                <a:t>E</a:t>
              </a:r>
              <a:endParaRPr lang="en-US" sz="2400">
                <a:solidFill>
                  <a:schemeClr val="tx1"/>
                </a:solidFill>
              </a:endParaRPr>
            </a:p>
          </p:txBody>
        </p:sp>
        <p:grpSp>
          <p:nvGrpSpPr>
            <p:cNvPr id="67616" name="Group 24"/>
            <p:cNvGrpSpPr>
              <a:grpSpLocks/>
            </p:cNvGrpSpPr>
            <p:nvPr/>
          </p:nvGrpSpPr>
          <p:grpSpPr bwMode="auto">
            <a:xfrm>
              <a:off x="4704" y="3216"/>
              <a:ext cx="427" cy="336"/>
              <a:chOff x="672" y="2924"/>
              <a:chExt cx="427" cy="336"/>
            </a:xfrm>
          </p:grpSpPr>
          <p:grpSp>
            <p:nvGrpSpPr>
              <p:cNvPr id="67629" name="Group 25"/>
              <p:cNvGrpSpPr>
                <a:grpSpLocks/>
              </p:cNvGrpSpPr>
              <p:nvPr/>
            </p:nvGrpSpPr>
            <p:grpSpPr bwMode="auto">
              <a:xfrm rot="5400000">
                <a:off x="740" y="3044"/>
                <a:ext cx="288" cy="144"/>
                <a:chOff x="2736" y="1632"/>
                <a:chExt cx="288" cy="144"/>
              </a:xfrm>
            </p:grpSpPr>
            <p:sp>
              <p:nvSpPr>
                <p:cNvPr id="67632" name="Line 26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3" name="Line 27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4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5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7630" name="Text Box 30"/>
              <p:cNvSpPr txBox="1">
                <a:spLocks noChangeArrowheads="1"/>
              </p:cNvSpPr>
              <p:nvPr/>
            </p:nvSpPr>
            <p:spPr bwMode="auto">
              <a:xfrm rot="5400000">
                <a:off x="864" y="2928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67631" name="Text Box 31"/>
              <p:cNvSpPr txBox="1">
                <a:spLocks noChangeArrowheads="1"/>
              </p:cNvSpPr>
              <p:nvPr/>
            </p:nvSpPr>
            <p:spPr bwMode="auto">
              <a:xfrm rot="10800000">
                <a:off x="672" y="2928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sp>
          <p:nvSpPr>
            <p:cNvPr id="67617" name="Line 32"/>
            <p:cNvSpPr>
              <a:spLocks noChangeShapeType="1"/>
            </p:cNvSpPr>
            <p:nvPr/>
          </p:nvSpPr>
          <p:spPr bwMode="auto">
            <a:xfrm>
              <a:off x="4560" y="340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7618" name="Group 33"/>
            <p:cNvGrpSpPr>
              <a:grpSpLocks/>
            </p:cNvGrpSpPr>
            <p:nvPr/>
          </p:nvGrpSpPr>
          <p:grpSpPr bwMode="auto">
            <a:xfrm rot="5400000">
              <a:off x="4128" y="2784"/>
              <a:ext cx="864" cy="192"/>
              <a:chOff x="4272" y="3792"/>
              <a:chExt cx="864" cy="192"/>
            </a:xfrm>
          </p:grpSpPr>
          <p:sp>
            <p:nvSpPr>
              <p:cNvPr id="67620" name="Line 34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21" name="Line 35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22" name="Line 36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23" name="Line 37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24" name="Line 38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25" name="Line 39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26" name="Line 40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27" name="Line 41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28" name="Line 42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7619" name="Text Box 43"/>
            <p:cNvSpPr txBox="1">
              <a:spLocks noChangeArrowheads="1"/>
            </p:cNvSpPr>
            <p:nvPr/>
          </p:nvSpPr>
          <p:spPr bwMode="auto">
            <a:xfrm>
              <a:off x="4224" y="273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R</a:t>
              </a:r>
              <a:endParaRPr lang="en-US" sz="2400" i="1">
                <a:solidFill>
                  <a:schemeClr val="tx1"/>
                </a:solidFill>
                <a:sym typeface="Symbol" pitchFamily="18" charset="2"/>
              </a:endParaRPr>
            </a:p>
          </p:txBody>
        </p:sp>
      </p:grpSp>
      <p:graphicFrame>
        <p:nvGraphicFramePr>
          <p:cNvPr id="67590" name="Object 71"/>
          <p:cNvGraphicFramePr>
            <a:graphicFrameLocks noChangeAspect="1"/>
          </p:cNvGraphicFramePr>
          <p:nvPr/>
        </p:nvGraphicFramePr>
        <p:xfrm>
          <a:off x="7086600" y="152400"/>
          <a:ext cx="15271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83" name="Equation" r:id="rId3" imgW="622030" imgH="241195" progId="Equation.DSMT4">
                  <p:embed/>
                </p:oleObj>
              </mc:Choice>
              <mc:Fallback>
                <p:oleObj name="Equation" r:id="rId3" imgW="622030" imgH="241195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52400"/>
                        <a:ext cx="1527175" cy="5302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1" name="Object 72"/>
          <p:cNvGraphicFramePr>
            <a:graphicFrameLocks noChangeAspect="1"/>
          </p:cNvGraphicFramePr>
          <p:nvPr/>
        </p:nvGraphicFramePr>
        <p:xfrm>
          <a:off x="7239000" y="990600"/>
          <a:ext cx="13081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84" name="Equation" r:id="rId5" imgW="532937" imgH="215713" progId="Equation.DSMT4">
                  <p:embed/>
                </p:oleObj>
              </mc:Choice>
              <mc:Fallback>
                <p:oleObj name="Equation" r:id="rId5" imgW="532937" imgH="215713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990600"/>
                        <a:ext cx="1308100" cy="4730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4459" name="Text Box 75"/>
          <p:cNvSpPr txBox="1">
            <a:spLocks noChangeArrowheads="1"/>
          </p:cNvSpPr>
          <p:nvPr/>
        </p:nvSpPr>
        <p:spPr bwMode="auto">
          <a:xfrm>
            <a:off x="152400" y="21336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Integrate to get total energy dissipated</a:t>
            </a:r>
          </a:p>
        </p:txBody>
      </p:sp>
      <p:graphicFrame>
        <p:nvGraphicFramePr>
          <p:cNvPr id="784462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472627"/>
              </p:ext>
            </p:extLst>
          </p:nvPr>
        </p:nvGraphicFramePr>
        <p:xfrm>
          <a:off x="4656138" y="2597150"/>
          <a:ext cx="30226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85" name="Equation" r:id="rId7" imgW="1231560" imgH="393480" progId="Equation.DSMT4">
                  <p:embed/>
                </p:oleObj>
              </mc:Choice>
              <mc:Fallback>
                <p:oleObj name="Equation" r:id="rId7" imgW="1231560" imgH="39348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2597150"/>
                        <a:ext cx="3022600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4463" name="Object 79"/>
          <p:cNvGraphicFramePr>
            <a:graphicFrameLocks noChangeAspect="1"/>
          </p:cNvGraphicFramePr>
          <p:nvPr/>
        </p:nvGraphicFramePr>
        <p:xfrm>
          <a:off x="7616825" y="2590800"/>
          <a:ext cx="152717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86" name="Equation" r:id="rId9" imgW="622030" imgH="393529" progId="Equation.DSMT4">
                  <p:embed/>
                </p:oleObj>
              </mc:Choice>
              <mc:Fallback>
                <p:oleObj name="Equation" r:id="rId9" imgW="622030" imgH="393529" progId="Equation.DSMT4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6825" y="2590800"/>
                        <a:ext cx="1527175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4464" name="Object 80"/>
          <p:cNvGraphicFramePr>
            <a:graphicFrameLocks noChangeAspect="1"/>
          </p:cNvGraphicFramePr>
          <p:nvPr/>
        </p:nvGraphicFramePr>
        <p:xfrm>
          <a:off x="152400" y="3748088"/>
          <a:ext cx="15271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87" name="Equation" r:id="rId11" imgW="622030" imgH="241195" progId="Equation.DSMT4">
                  <p:embed/>
                </p:oleObj>
              </mc:Choice>
              <mc:Fallback>
                <p:oleObj name="Equation" r:id="rId11" imgW="622030" imgH="241195" progId="Equation.DSMT4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748088"/>
                        <a:ext cx="152717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4465" name="Text Box 81"/>
          <p:cNvSpPr txBox="1">
            <a:spLocks noChangeArrowheads="1"/>
          </p:cNvSpPr>
          <p:nvPr/>
        </p:nvSpPr>
        <p:spPr bwMode="auto">
          <a:xfrm>
            <a:off x="1905000" y="37338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It went to the resistor</a:t>
            </a:r>
          </a:p>
        </p:txBody>
      </p:sp>
      <p:sp>
        <p:nvSpPr>
          <p:cNvPr id="784467" name="Text Box 83"/>
          <p:cNvSpPr txBox="1">
            <a:spLocks noChangeArrowheads="1"/>
          </p:cNvSpPr>
          <p:nvPr/>
        </p:nvSpPr>
        <p:spPr bwMode="auto">
          <a:xfrm>
            <a:off x="0" y="4359275"/>
            <a:ext cx="3886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Powering up an inductor: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Similar calculation</a:t>
            </a:r>
          </a:p>
        </p:txBody>
      </p:sp>
      <p:graphicFrame>
        <p:nvGraphicFramePr>
          <p:cNvPr id="784468" name="Object 84"/>
          <p:cNvGraphicFramePr>
            <a:graphicFrameLocks noChangeAspect="1"/>
          </p:cNvGraphicFramePr>
          <p:nvPr/>
        </p:nvGraphicFramePr>
        <p:xfrm>
          <a:off x="457200" y="5334000"/>
          <a:ext cx="236855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88" name="Equation" r:id="rId13" imgW="965200" imgH="393700" progId="Equation.DSMT4">
                  <p:embed/>
                </p:oleObj>
              </mc:Choice>
              <mc:Fallback>
                <p:oleObj name="Equation" r:id="rId13" imgW="965200" imgH="393700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4000"/>
                        <a:ext cx="2368550" cy="8651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609600" y="1600200"/>
          <a:ext cx="13081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89" name="Equation" r:id="rId15" imgW="533169" imgH="203112" progId="Equation.DSMT4">
                  <p:embed/>
                </p:oleObj>
              </mc:Choice>
              <mc:Fallback>
                <p:oleObj name="Equation" r:id="rId15" imgW="533169" imgH="203112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0200"/>
                        <a:ext cx="130810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905000" y="1600200"/>
          <a:ext cx="17748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90" name="Equation" r:id="rId17" imgW="723586" imgH="241195" progId="Equation.DSMT4">
                  <p:embed/>
                </p:oleObj>
              </mc:Choice>
              <mc:Fallback>
                <p:oleObj name="Equation" r:id="rId17" imgW="723586" imgH="241195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00200"/>
                        <a:ext cx="177482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3400" y="2514600"/>
          <a:ext cx="1589088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91" name="Equation" r:id="rId19" imgW="647700" imgH="469900" progId="Equation.DSMT4">
                  <p:embed/>
                </p:oleObj>
              </mc:Choice>
              <mc:Fallback>
                <p:oleObj name="Equation" r:id="rId19" imgW="647700" imgH="469900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1589088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82800" y="2514600"/>
          <a:ext cx="24003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92" name="Equation" r:id="rId21" imgW="977900" imgH="469900" progId="Equation.DSMT4">
                  <p:embed/>
                </p:oleObj>
              </mc:Choice>
              <mc:Fallback>
                <p:oleObj name="Equation" r:id="rId21" imgW="977900" imgH="469900" progId="Equation.DSMT4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2514600"/>
                        <a:ext cx="2400300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84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84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8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8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8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84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84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8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8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78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8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8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8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29748</TotalTime>
  <Words>1059</Words>
  <Application>Microsoft Office PowerPoint</Application>
  <PresentationFormat>On-screen Show (4:3)</PresentationFormat>
  <Paragraphs>202</Paragraphs>
  <Slides>26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 Black</vt:lpstr>
      <vt:lpstr>Euclid Math One</vt:lpstr>
      <vt:lpstr>Symbol</vt:lpstr>
      <vt:lpstr>Times New Roman</vt:lpstr>
      <vt:lpstr>Blank Presentation</vt:lpstr>
      <vt:lpstr>Equation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Wake Forest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Wake Forest University</dc:creator>
  <cp:lastModifiedBy>Kim-Shapiro, Daniel</cp:lastModifiedBy>
  <cp:revision>674</cp:revision>
  <cp:lastPrinted>1998-03-31T16:12:30Z</cp:lastPrinted>
  <dcterms:created xsi:type="dcterms:W3CDTF">1997-09-10T20:18:06Z</dcterms:created>
  <dcterms:modified xsi:type="dcterms:W3CDTF">2021-04-10T10:57:47Z</dcterms:modified>
</cp:coreProperties>
</file>