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844" r:id="rId2"/>
    <p:sldId id="861" r:id="rId3"/>
    <p:sldId id="862" r:id="rId4"/>
    <p:sldId id="863" r:id="rId5"/>
    <p:sldId id="865" r:id="rId6"/>
    <p:sldId id="866" r:id="rId7"/>
    <p:sldId id="867" r:id="rId8"/>
    <p:sldId id="868" r:id="rId9"/>
    <p:sldId id="828" r:id="rId10"/>
    <p:sldId id="841" r:id="rId11"/>
    <p:sldId id="856" r:id="rId12"/>
    <p:sldId id="829" r:id="rId13"/>
    <p:sldId id="830" r:id="rId14"/>
    <p:sldId id="857" r:id="rId15"/>
    <p:sldId id="871" r:id="rId16"/>
    <p:sldId id="869" r:id="rId17"/>
    <p:sldId id="870" r:id="rId18"/>
    <p:sldId id="872" r:id="rId19"/>
    <p:sldId id="873" r:id="rId20"/>
    <p:sldId id="831" r:id="rId21"/>
    <p:sldId id="874" r:id="rId22"/>
    <p:sldId id="875" r:id="rId23"/>
    <p:sldId id="838" r:id="rId24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0000"/>
    <a:srgbClr val="6600FF"/>
    <a:srgbClr val="66FFCC"/>
    <a:srgbClr val="FFFF00"/>
    <a:srgbClr val="99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82" autoAdjust="0"/>
  </p:normalViewPr>
  <p:slideViewPr>
    <p:cSldViewPr>
      <p:cViewPr varScale="1">
        <p:scale>
          <a:sx n="51" d="100"/>
          <a:sy n="51" d="100"/>
        </p:scale>
        <p:origin x="97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06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0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49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21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19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4CB548-250C-47EA-91D9-F0C9F602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in Chapter </a:t>
            </a:r>
            <a:r>
              <a:rPr lang="en-US" dirty="0" smtClean="0"/>
              <a:t>33 </a:t>
            </a:r>
            <a:r>
              <a:rPr lang="en-US" dirty="0" smtClean="0"/>
              <a:t>now.  It used to be in chapter 30 and </a:t>
            </a:r>
            <a:r>
              <a:rPr lang="en-US" dirty="0" err="1" smtClean="0"/>
              <a:t>pg</a:t>
            </a:r>
            <a:r>
              <a:rPr lang="en-US" baseline="0" dirty="0" smtClean="0"/>
              <a:t> 37 of my notes.  </a:t>
            </a:r>
          </a:p>
          <a:p>
            <a:r>
              <a:rPr lang="en-US" baseline="0" dirty="0" smtClean="0"/>
              <a:t>CT-5 from chapter 30 can now be used for 34.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Ampere’s law says that integral of b dot ds =</a:t>
            </a:r>
            <a:r>
              <a:rPr lang="en-US" baseline="0" dirty="0" smtClean="0"/>
              <a:t> mu zero times I, where I is the total current through any surface bounded by the closed path s.</a:t>
            </a:r>
            <a:endParaRPr lang="en-US" dirty="0" smtClean="0"/>
          </a:p>
          <a:p>
            <a:r>
              <a:rPr lang="en-US" dirty="0" smtClean="0"/>
              <a:t>See Fig 34.1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Ampere’s law says that integral of b dot ds =</a:t>
            </a:r>
            <a:r>
              <a:rPr lang="en-US" baseline="0" dirty="0" smtClean="0"/>
              <a:t> mu zero times I, where I is the total current through any surface bounded by the closed path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thing with y = x^2.  y = (x-3)^2.</a:t>
            </a:r>
            <a:r>
              <a:rPr lang="en-US" baseline="0" dirty="0" smtClean="0"/>
              <a:t>  y = (x-t)^2.</a:t>
            </a:r>
          </a:p>
          <a:p>
            <a:r>
              <a:rPr lang="en-US" baseline="0" dirty="0" smtClean="0"/>
              <a:t>Note there are other polarization (ex diagonal).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4A1D-8005-4526-B29E-12B9D8E64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230F-B621-4674-87CE-EDB6066D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5088-FB67-424E-97CD-C5B65BAF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A0C-FA54-4F59-A9F4-C78AADFE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6DCC-C8AF-4E48-B3D5-B90E411B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00C-8AD7-4DBF-83A9-D4AA678B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1393-A79C-452A-B566-69C7C7AE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E9E8-C2F5-457A-AD1A-D187B3469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0E49-ECB8-4832-8627-2652C6393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68EA-E5AF-4B8E-9A24-7C5C4361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37B1-CB63-4C86-929C-544FDC65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76C1BF-A3D5-4141-9382-FBFCCB2D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22.gi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5" Type="http://schemas.openxmlformats.org/officeDocument/2006/relationships/image" Target="../media/image15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3" Type="http://schemas.openxmlformats.org/officeDocument/2006/relationships/image" Target="../media/image22.gi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6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50.wmf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2.bin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image" Target="../media/image23.gi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22.gi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Maxwell's Equations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80010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Electromagnetic Waves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3528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Chapter </a:t>
            </a:r>
            <a:r>
              <a:rPr lang="en-US" sz="6600" b="1" dirty="0" smtClean="0">
                <a:solidFill>
                  <a:srgbClr val="FF0000"/>
                </a:solidFill>
              </a:rPr>
              <a:t>33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Understanding Directions for Waves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0" y="838200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wave can go in any direction you want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electric field must be perpendicular to the wave direction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magnetic field is perpendicular to both of them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Recall: </a:t>
            </a:r>
            <a:r>
              <a:rPr lang="en-US" sz="2400" b="1" dirty="0">
                <a:solidFill>
                  <a:schemeClr val="accent2"/>
                </a:solidFill>
              </a:rPr>
              <a:t>E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</a:t>
            </a:r>
            <a:r>
              <a:rPr lang="en-US" sz="2400" b="1" dirty="0">
                <a:solidFill>
                  <a:schemeClr val="accent2"/>
                </a:solidFill>
              </a:rPr>
              <a:t> B </a:t>
            </a:r>
            <a:r>
              <a:rPr lang="en-US" sz="2400" dirty="0">
                <a:solidFill>
                  <a:schemeClr val="accent2"/>
                </a:solidFill>
              </a:rPr>
              <a:t>is in direction of motion</a:t>
            </a:r>
          </a:p>
        </p:txBody>
      </p:sp>
      <p:sp>
        <p:nvSpPr>
          <p:cNvPr id="873500" name="Text Box 28"/>
          <p:cNvSpPr txBox="1">
            <a:spLocks noChangeArrowheads="1"/>
          </p:cNvSpPr>
          <p:nvPr/>
        </p:nvSpPr>
        <p:spPr bwMode="auto">
          <a:xfrm>
            <a:off x="762000" y="2362200"/>
            <a:ext cx="75438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A wave has an electric field given by </a:t>
            </a:r>
            <a:r>
              <a:rPr lang="en-US" sz="2400" b="1" dirty="0"/>
              <a:t>E</a:t>
            </a:r>
            <a:r>
              <a:rPr lang="en-US" sz="2400" dirty="0"/>
              <a:t> = </a:t>
            </a:r>
            <a:r>
              <a:rPr lang="en-US" sz="2400" b="1" dirty="0"/>
              <a:t>j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 sin(</a:t>
            </a:r>
            <a:r>
              <a:rPr lang="en-US" sz="2400" i="1" dirty="0" err="1"/>
              <a:t>kz</a:t>
            </a:r>
            <a:r>
              <a:rPr lang="en-US" sz="2400" i="1" dirty="0"/>
              <a:t> – </a:t>
            </a:r>
            <a:r>
              <a:rPr lang="en-US" sz="2400" i="1" dirty="0">
                <a:sym typeface="Symbol" pitchFamily="18" charset="2"/>
              </a:rPr>
              <a:t></a:t>
            </a:r>
            <a:r>
              <a:rPr lang="en-US" sz="2400" i="1" dirty="0"/>
              <a:t>t</a:t>
            </a:r>
            <a:r>
              <a:rPr lang="en-US" sz="2400" dirty="0"/>
              <a:t>).  What does the magnetic field look like?</a:t>
            </a:r>
          </a:p>
          <a:p>
            <a:r>
              <a:rPr lang="en-US" sz="2400" dirty="0"/>
              <a:t>A) </a:t>
            </a:r>
            <a:r>
              <a:rPr lang="en-US" sz="2400" b="1" dirty="0"/>
              <a:t>B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/</a:t>
            </a:r>
            <a:r>
              <a:rPr lang="en-US" sz="2400" i="1" dirty="0"/>
              <a:t>c</a:t>
            </a:r>
            <a:r>
              <a:rPr lang="en-US" sz="2400" dirty="0"/>
              <a:t>) sin(</a:t>
            </a:r>
            <a:r>
              <a:rPr lang="en-US" sz="2400" i="1" dirty="0" err="1"/>
              <a:t>kz</a:t>
            </a:r>
            <a:r>
              <a:rPr lang="en-US" sz="2400" i="1" dirty="0"/>
              <a:t> - </a:t>
            </a:r>
            <a:r>
              <a:rPr lang="en-US" sz="2400" i="1" dirty="0">
                <a:sym typeface="Symbol" pitchFamily="18" charset="2"/>
              </a:rPr>
              <a:t>t</a:t>
            </a:r>
            <a:r>
              <a:rPr lang="en-US" sz="2400" dirty="0">
                <a:sym typeface="Symbol" pitchFamily="18" charset="2"/>
              </a:rPr>
              <a:t>)	B) </a:t>
            </a:r>
            <a:r>
              <a:rPr lang="en-US" sz="2400" b="1" dirty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b="1" dirty="0">
                <a:sym typeface="Symbol" pitchFamily="18" charset="2"/>
              </a:rPr>
              <a:t>k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E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i="1" dirty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sin(</a:t>
            </a:r>
            <a:r>
              <a:rPr lang="en-US" sz="2400" i="1" dirty="0" err="1">
                <a:sym typeface="Symbol" pitchFamily="18" charset="2"/>
              </a:rPr>
              <a:t>kz</a:t>
            </a:r>
            <a:r>
              <a:rPr lang="en-US" sz="2400" i="1" dirty="0">
                <a:sym typeface="Symbol" pitchFamily="18" charset="2"/>
              </a:rPr>
              <a:t> - t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r>
              <a:rPr lang="en-US" sz="2400" dirty="0">
                <a:sym typeface="Symbol" pitchFamily="18" charset="2"/>
              </a:rPr>
              <a:t>C) </a:t>
            </a:r>
            <a:r>
              <a:rPr lang="en-US" sz="2400" b="1" dirty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 = - </a:t>
            </a:r>
            <a:r>
              <a:rPr lang="en-US" sz="2400" b="1" dirty="0" err="1">
                <a:sym typeface="Symbol" pitchFamily="18" charset="2"/>
              </a:rPr>
              <a:t>i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E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i="1" dirty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sin(</a:t>
            </a:r>
            <a:r>
              <a:rPr lang="en-US" sz="2400" i="1" dirty="0" err="1">
                <a:sym typeface="Symbol" pitchFamily="18" charset="2"/>
              </a:rPr>
              <a:t>kz</a:t>
            </a:r>
            <a:r>
              <a:rPr lang="en-US" sz="2400" i="1" dirty="0">
                <a:sym typeface="Symbol" pitchFamily="18" charset="2"/>
              </a:rPr>
              <a:t> - t</a:t>
            </a:r>
            <a:r>
              <a:rPr lang="en-US" sz="2400" dirty="0">
                <a:sym typeface="Symbol" pitchFamily="18" charset="2"/>
              </a:rPr>
              <a:t>)	D) </a:t>
            </a:r>
            <a:r>
              <a:rPr lang="en-US" sz="2400" b="1" dirty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 = - </a:t>
            </a:r>
            <a:r>
              <a:rPr lang="en-US" sz="2400" b="1" dirty="0">
                <a:sym typeface="Symbol" pitchFamily="18" charset="2"/>
              </a:rPr>
              <a:t>k</a:t>
            </a:r>
            <a:r>
              <a:rPr lang="en-US" sz="2400" dirty="0">
                <a:sym typeface="Symbol" pitchFamily="18" charset="2"/>
              </a:rPr>
              <a:t> (</a:t>
            </a:r>
            <a:r>
              <a:rPr lang="en-US" sz="2400" i="1" dirty="0">
                <a:sym typeface="Symbol" pitchFamily="18" charset="2"/>
              </a:rPr>
              <a:t>E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i="1" dirty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sin(</a:t>
            </a:r>
            <a:r>
              <a:rPr lang="en-US" sz="2400" i="1" dirty="0" err="1">
                <a:sym typeface="Symbol" pitchFamily="18" charset="2"/>
              </a:rPr>
              <a:t>kz</a:t>
            </a:r>
            <a:r>
              <a:rPr lang="en-US" sz="2400" i="1" dirty="0">
                <a:sym typeface="Symbol" pitchFamily="18" charset="2"/>
              </a:rPr>
              <a:t> - t</a:t>
            </a:r>
            <a:r>
              <a:rPr lang="en-US" sz="2400" dirty="0">
                <a:sym typeface="Symbol" pitchFamily="18" charset="2"/>
              </a:rPr>
              <a:t>)</a:t>
            </a:r>
          </a:p>
        </p:txBody>
      </p:sp>
      <p:graphicFrame>
        <p:nvGraphicFramePr>
          <p:cNvPr id="124933" name="Object 29"/>
          <p:cNvGraphicFramePr>
            <a:graphicFrameLocks noChangeAspect="1"/>
          </p:cNvGraphicFramePr>
          <p:nvPr/>
        </p:nvGraphicFramePr>
        <p:xfrm>
          <a:off x="7543800" y="762000"/>
          <a:ext cx="1368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8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62000"/>
                        <a:ext cx="1368425" cy="506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3503" name="Text Box 31"/>
          <p:cNvSpPr txBox="1">
            <a:spLocks noChangeArrowheads="1"/>
          </p:cNvSpPr>
          <p:nvPr/>
        </p:nvSpPr>
        <p:spPr bwMode="auto">
          <a:xfrm>
            <a:off x="0" y="3886200"/>
            <a:ext cx="8686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magnitude of the wave is </a:t>
            </a:r>
            <a:r>
              <a:rPr lang="en-US" sz="2400" i="1">
                <a:solidFill>
                  <a:srgbClr val="008000"/>
                </a:solidFill>
              </a:rPr>
              <a:t>B</a:t>
            </a:r>
            <a:r>
              <a:rPr lang="en-US" sz="2400" baseline="-25000">
                <a:solidFill>
                  <a:srgbClr val="008000"/>
                </a:solidFill>
              </a:rPr>
              <a:t>0</a:t>
            </a:r>
            <a:r>
              <a:rPr lang="en-US" sz="2400">
                <a:solidFill>
                  <a:srgbClr val="008000"/>
                </a:solidFill>
              </a:rPr>
              <a:t> = </a:t>
            </a:r>
            <a:r>
              <a:rPr lang="en-US" sz="2400" i="1">
                <a:solidFill>
                  <a:srgbClr val="008000"/>
                </a:solidFill>
              </a:rPr>
              <a:t>E</a:t>
            </a:r>
            <a:r>
              <a:rPr lang="en-US" sz="2400" baseline="-25000">
                <a:solidFill>
                  <a:srgbClr val="008000"/>
                </a:solidFill>
              </a:rPr>
              <a:t>0</a:t>
            </a:r>
            <a:r>
              <a:rPr lang="en-US" sz="2400">
                <a:solidFill>
                  <a:srgbClr val="008000"/>
                </a:solidFill>
              </a:rPr>
              <a:t> / </a:t>
            </a:r>
            <a:r>
              <a:rPr lang="en-US" sz="2400" i="1">
                <a:solidFill>
                  <a:srgbClr val="008000"/>
                </a:solidFill>
              </a:rPr>
              <a:t>c</a:t>
            </a:r>
            <a:endParaRPr lang="en-US" sz="2400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wave is traveling in the </a:t>
            </a:r>
            <a:r>
              <a:rPr lang="en-US" sz="2400" i="1">
                <a:solidFill>
                  <a:srgbClr val="008000"/>
                </a:solidFill>
              </a:rPr>
              <a:t>z</a:t>
            </a:r>
            <a:r>
              <a:rPr lang="en-US" sz="2400">
                <a:solidFill>
                  <a:srgbClr val="008000"/>
                </a:solidFill>
              </a:rPr>
              <a:t>-direction, because of sin(</a:t>
            </a:r>
            <a:r>
              <a:rPr lang="en-US" sz="2400" i="1">
                <a:solidFill>
                  <a:srgbClr val="008000"/>
                </a:solidFill>
              </a:rPr>
              <a:t>kz -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t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).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wave must be perpendicular to the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-field, so perpendicular to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j</a:t>
            </a:r>
            <a:endParaRPr lang="en-US" sz="2400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wave must be perpendicular to direction of motion, to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k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It must be in either +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direction or –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direction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If in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+i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direction, then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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would be in direction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j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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 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= -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k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, wrong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So it had better be in the –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direction</a:t>
            </a:r>
          </a:p>
        </p:txBody>
      </p:sp>
      <p:sp>
        <p:nvSpPr>
          <p:cNvPr id="873504" name="AutoShape 32"/>
          <p:cNvSpPr>
            <a:spLocks noChangeArrowheads="1"/>
          </p:cNvSpPr>
          <p:nvPr/>
        </p:nvSpPr>
        <p:spPr bwMode="auto">
          <a:xfrm>
            <a:off x="762000" y="3505200"/>
            <a:ext cx="36576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7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6" grpId="0" build="p"/>
      <p:bldP spid="873500" grpId="0" animBg="1"/>
      <p:bldP spid="873503" grpId="0" build="p"/>
      <p:bldP spid="8735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131767"/>
              </p:ext>
            </p:extLst>
          </p:nvPr>
        </p:nvGraphicFramePr>
        <p:xfrm>
          <a:off x="762000" y="1143000"/>
          <a:ext cx="7294206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1" name="Document" r:id="rId3" imgW="5494170" imgH="1473828" progId="Word.Document.12">
                  <p:embed/>
                </p:oleObj>
              </mc:Choice>
              <mc:Fallback>
                <p:oleObj name="Document" r:id="rId3" imgW="5494170" imgH="1473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294206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wav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59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The meaning of </a:t>
            </a:r>
            <a:r>
              <a:rPr lang="en-US" sz="4400" i="1">
                <a:solidFill>
                  <a:schemeClr val="tx1"/>
                </a:solidFill>
              </a:rPr>
              <a:t>c</a:t>
            </a:r>
            <a:r>
              <a:rPr lang="en-US" sz="44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0" y="1219200"/>
            <a:ext cx="609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Waves  traveling at constant speed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Keep track of where they vanish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4687888" y="685800"/>
          <a:ext cx="44561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3" name="Equation" r:id="rId4" imgW="1816100" imgH="508000" progId="Equation.DSMT4">
                  <p:embed/>
                </p:oleObj>
              </mc:Choice>
              <mc:Fallback>
                <p:oleObj name="Equation" r:id="rId4" imgW="18161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685800"/>
                        <a:ext cx="445611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2667000" y="838200"/>
          <a:ext cx="1089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4" name="Equation" r:id="rId6" imgW="444114" imgH="177646" progId="Equation.DSMT4">
                  <p:embed/>
                </p:oleObj>
              </mc:Choice>
              <mc:Fallback>
                <p:oleObj name="Equation" r:id="rId6" imgW="444114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38200"/>
                        <a:ext cx="1089025" cy="393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211" name="Text Box 27"/>
          <p:cNvSpPr txBox="1">
            <a:spLocks noChangeArrowheads="1"/>
          </p:cNvSpPr>
          <p:nvPr/>
        </p:nvSpPr>
        <p:spPr bwMode="auto">
          <a:xfrm>
            <a:off x="0" y="2743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FF0000"/>
                </a:solidFill>
              </a:rPr>
              <a:t>c</a:t>
            </a:r>
            <a:r>
              <a:rPr lang="en-US" sz="2400">
                <a:solidFill>
                  <a:srgbClr val="FF0000"/>
                </a:solidFill>
              </a:rPr>
              <a:t> is the velocity of these waves</a:t>
            </a:r>
            <a:endParaRPr lang="en-US" sz="2400" i="1" u="sng">
              <a:solidFill>
                <a:srgbClr val="FF0000"/>
              </a:solidFill>
            </a:endParaRPr>
          </a:p>
        </p:txBody>
      </p:sp>
      <p:graphicFrame>
        <p:nvGraphicFramePr>
          <p:cNvPr id="861212" name="Object 28"/>
          <p:cNvGraphicFramePr>
            <a:graphicFrameLocks noChangeAspect="1"/>
          </p:cNvGraphicFramePr>
          <p:nvPr/>
        </p:nvGraphicFramePr>
        <p:xfrm>
          <a:off x="228600" y="3352800"/>
          <a:ext cx="16795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5" name="Equation" r:id="rId8" imgW="685800" imgH="457200" progId="Equation.DSMT4">
                  <p:embed/>
                </p:oleObj>
              </mc:Choice>
              <mc:Fallback>
                <p:oleObj name="Equation" r:id="rId8" imgW="6858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16795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3" name="Object 29"/>
          <p:cNvGraphicFramePr>
            <a:graphicFrameLocks noChangeAspect="1"/>
          </p:cNvGraphicFramePr>
          <p:nvPr/>
        </p:nvGraphicFramePr>
        <p:xfrm>
          <a:off x="228600" y="2209800"/>
          <a:ext cx="17129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6" name="Equation" r:id="rId10" imgW="698197" imgH="177723" progId="Equation.DSMT4">
                  <p:embed/>
                </p:oleObj>
              </mc:Choice>
              <mc:Fallback>
                <p:oleObj name="Equation" r:id="rId10" imgW="698197" imgH="17772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17129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4" name="Object 30"/>
          <p:cNvGraphicFramePr>
            <a:graphicFrameLocks noChangeAspect="1"/>
          </p:cNvGraphicFramePr>
          <p:nvPr/>
        </p:nvGraphicFramePr>
        <p:xfrm>
          <a:off x="2438400" y="1981200"/>
          <a:ext cx="11509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7" name="Equation" r:id="rId12" imgW="469696" imgH="393529" progId="Equation.DSMT4">
                  <p:embed/>
                </p:oleObj>
              </mc:Choice>
              <mc:Fallback>
                <p:oleObj name="Equation" r:id="rId12" imgW="469696" imgH="39352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11509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5" name="Object 31"/>
          <p:cNvGraphicFramePr>
            <a:graphicFrameLocks noChangeAspect="1"/>
          </p:cNvGraphicFramePr>
          <p:nvPr/>
        </p:nvGraphicFramePr>
        <p:xfrm>
          <a:off x="3657600" y="2209800"/>
          <a:ext cx="685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8" name="Equation" r:id="rId14" imgW="279279" imgH="152334" progId="Equation.DSMT4">
                  <p:embed/>
                </p:oleObj>
              </mc:Choice>
              <mc:Fallback>
                <p:oleObj name="Equation" r:id="rId14" imgW="279279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6858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6" name="Object 32"/>
          <p:cNvGraphicFramePr>
            <a:graphicFrameLocks noChangeAspect="1"/>
          </p:cNvGraphicFramePr>
          <p:nvPr/>
        </p:nvGraphicFramePr>
        <p:xfrm>
          <a:off x="3200400" y="4038600"/>
          <a:ext cx="2713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9" name="Equation" r:id="rId16" imgW="1104900" imgH="203200" progId="Equation.DSMT4">
                  <p:embed/>
                </p:oleObj>
              </mc:Choice>
              <mc:Fallback>
                <p:oleObj name="Equation" r:id="rId16" imgW="1104900" imgH="203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0"/>
                        <a:ext cx="2713038" cy="444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7" name="Object 33"/>
          <p:cNvGraphicFramePr>
            <a:graphicFrameLocks noChangeAspect="1"/>
          </p:cNvGraphicFramePr>
          <p:nvPr/>
        </p:nvGraphicFramePr>
        <p:xfrm>
          <a:off x="1905000" y="3581400"/>
          <a:ext cx="35766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0" name="Equation" r:id="rId18" imgW="1459866" imgH="203112" progId="Equation.DSMT4">
                  <p:embed/>
                </p:oleObj>
              </mc:Choice>
              <mc:Fallback>
                <p:oleObj name="Equation" r:id="rId18" imgW="1459866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0"/>
                        <a:ext cx="35766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218" name="Text Box 34"/>
          <p:cNvSpPr txBox="1">
            <a:spLocks noChangeArrowheads="1"/>
          </p:cNvSpPr>
          <p:nvPr/>
        </p:nvSpPr>
        <p:spPr bwMode="auto">
          <a:xfrm>
            <a:off x="228600" y="4800600"/>
            <a:ext cx="8915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This is the speed of light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Light is electromagnetic waves!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But there are also many other types of EM waves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constant </a:t>
            </a:r>
            <a:r>
              <a:rPr lang="en-US" sz="2400" i="1">
                <a:solidFill>
                  <a:srgbClr val="009900"/>
                </a:solidFill>
              </a:rPr>
              <a:t>c</a:t>
            </a:r>
            <a:r>
              <a:rPr lang="en-US" sz="2400">
                <a:solidFill>
                  <a:srgbClr val="009900"/>
                </a:solidFill>
              </a:rPr>
              <a:t> is one of the most important fundamental constants of 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/>
      <p:bldP spid="861211" grpId="0"/>
      <p:bldP spid="8612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wav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907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Wavelength and wave number</a:t>
            </a:r>
          </a:p>
        </p:txBody>
      </p:sp>
      <p:sp>
        <p:nvSpPr>
          <p:cNvPr id="862212" name="Text Box 4"/>
          <p:cNvSpPr txBox="1">
            <a:spLocks noChangeArrowheads="1"/>
          </p:cNvSpPr>
          <p:nvPr/>
        </p:nvSpPr>
        <p:spPr bwMode="auto">
          <a:xfrm>
            <a:off x="0" y="609600"/>
            <a:ext cx="358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3333CC"/>
                </a:solidFill>
              </a:rPr>
              <a:t>The quantity </a:t>
            </a:r>
            <a:r>
              <a:rPr lang="en-US" sz="2400" i="1">
                <a:solidFill>
                  <a:srgbClr val="3333CC"/>
                </a:solidFill>
              </a:rPr>
              <a:t>k</a:t>
            </a:r>
            <a:r>
              <a:rPr lang="en-US" sz="2400">
                <a:solidFill>
                  <a:srgbClr val="3333CC"/>
                </a:solidFill>
              </a:rPr>
              <a:t> is called the wave number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3333CC"/>
                </a:solidFill>
              </a:rPr>
              <a:t>The wave repeats in time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3333CC"/>
                </a:solidFill>
              </a:rPr>
              <a:t>It also repeats in space</a:t>
            </a:r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724400" y="609600"/>
          <a:ext cx="29924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6" name="Equation" r:id="rId4" imgW="1219200" imgH="508000" progId="Equation.DSMT4">
                  <p:embed/>
                </p:oleObj>
              </mc:Choice>
              <mc:Fallback>
                <p:oleObj name="Equation" r:id="rId4" imgW="1219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29924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7848600" y="1905000"/>
          <a:ext cx="1089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7" name="Equation" r:id="rId6" imgW="444114" imgH="177646" progId="Equation.DSMT4">
                  <p:embed/>
                </p:oleObj>
              </mc:Choice>
              <mc:Fallback>
                <p:oleObj name="Equation" r:id="rId6" imgW="444114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905000"/>
                        <a:ext cx="1089025" cy="393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24" name="Object 16"/>
          <p:cNvGraphicFramePr>
            <a:graphicFrameLocks noChangeAspect="1"/>
          </p:cNvGraphicFramePr>
          <p:nvPr/>
        </p:nvGraphicFramePr>
        <p:xfrm>
          <a:off x="3200400" y="1828800"/>
          <a:ext cx="14382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8" name="Equation" r:id="rId8" imgW="583947" imgH="431613" progId="Equation.DSMT4">
                  <p:embed/>
                </p:oleObj>
              </mc:Choice>
              <mc:Fallback>
                <p:oleObj name="Equation" r:id="rId8" imgW="583947" imgH="43161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1438275" cy="9366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26" name="Line 18"/>
          <p:cNvSpPr>
            <a:spLocks noChangeShapeType="1"/>
          </p:cNvSpPr>
          <p:nvPr/>
        </p:nvSpPr>
        <p:spPr bwMode="auto">
          <a:xfrm>
            <a:off x="6019800" y="251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27" name="Text Box 19"/>
          <p:cNvSpPr txBox="1">
            <a:spLocks noChangeArrowheads="1"/>
          </p:cNvSpPr>
          <p:nvPr/>
        </p:nvSpPr>
        <p:spPr bwMode="auto">
          <a:xfrm>
            <a:off x="6248400" y="213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</a:t>
            </a:r>
          </a:p>
        </p:txBody>
      </p:sp>
      <p:graphicFrame>
        <p:nvGraphicFramePr>
          <p:cNvPr id="862228" name="Object 20"/>
          <p:cNvGraphicFramePr>
            <a:graphicFrameLocks noChangeAspect="1"/>
          </p:cNvGraphicFramePr>
          <p:nvPr/>
        </p:nvGraphicFramePr>
        <p:xfrm>
          <a:off x="228600" y="2286000"/>
          <a:ext cx="13446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9" name="Equation" r:id="rId10" imgW="545626" imgH="177646" progId="Equation.DSMT4">
                  <p:embed/>
                </p:oleObj>
              </mc:Choice>
              <mc:Fallback>
                <p:oleObj name="Equation" r:id="rId10" imgW="545626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1344613" cy="385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29" name="Text Box 21"/>
          <p:cNvSpPr txBox="1">
            <a:spLocks noChangeArrowheads="1"/>
          </p:cNvSpPr>
          <p:nvPr/>
        </p:nvSpPr>
        <p:spPr bwMode="auto">
          <a:xfrm>
            <a:off x="152400" y="28956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EM waves most commonly described in terms of frequency or wavelength</a:t>
            </a:r>
          </a:p>
        </p:txBody>
      </p:sp>
      <p:graphicFrame>
        <p:nvGraphicFramePr>
          <p:cNvPr id="862230" name="Object 22"/>
          <p:cNvGraphicFramePr>
            <a:graphicFrameLocks noChangeAspect="1"/>
          </p:cNvGraphicFramePr>
          <p:nvPr/>
        </p:nvGraphicFramePr>
        <p:xfrm>
          <a:off x="381000" y="3810000"/>
          <a:ext cx="965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0" name="Equation" r:id="rId12" imgW="393529" imgH="393529" progId="Equation.DSMT4">
                  <p:embed/>
                </p:oleObj>
              </mc:Choice>
              <mc:Fallback>
                <p:oleObj name="Equation" r:id="rId12" imgW="393529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0"/>
                        <a:ext cx="965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31" name="Object 23"/>
          <p:cNvGraphicFramePr>
            <a:graphicFrameLocks noChangeAspect="1"/>
          </p:cNvGraphicFramePr>
          <p:nvPr/>
        </p:nvGraphicFramePr>
        <p:xfrm>
          <a:off x="1371600" y="3810000"/>
          <a:ext cx="1619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1" name="Equation" r:id="rId14" imgW="660113" imgH="393529" progId="Equation.DSMT4">
                  <p:embed/>
                </p:oleObj>
              </mc:Choice>
              <mc:Fallback>
                <p:oleObj name="Equation" r:id="rId14" imgW="660113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6192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32" name="Object 24"/>
          <p:cNvGraphicFramePr>
            <a:graphicFrameLocks noChangeAspect="1"/>
          </p:cNvGraphicFramePr>
          <p:nvPr/>
        </p:nvGraphicFramePr>
        <p:xfrm>
          <a:off x="3779838" y="4010025"/>
          <a:ext cx="11509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2" name="Equation" r:id="rId16" imgW="469696" imgH="203112" progId="Equation.DSMT4">
                  <p:embed/>
                </p:oleObj>
              </mc:Choice>
              <mc:Fallback>
                <p:oleObj name="Equation" r:id="rId16" imgW="469696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010025"/>
                        <a:ext cx="1150937" cy="450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152400" y="48768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Some of these equations must be modified when inside a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6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2" grpId="0" build="p"/>
      <p:bldP spid="862226" grpId="0" animBg="1"/>
      <p:bldP spid="862227" grpId="0"/>
      <p:bldP spid="862229" grpId="0" build="p"/>
      <p:bldP spid="8622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99414"/>
              </p:ext>
            </p:extLst>
          </p:nvPr>
        </p:nvGraphicFramePr>
        <p:xfrm>
          <a:off x="609600" y="1219200"/>
          <a:ext cx="81397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3" name="Document" r:id="rId3" imgW="5485703" imgH="771742" progId="Word.Document.12">
                  <p:embed/>
                </p:oleObj>
              </mc:Choice>
              <mc:Fallback>
                <p:oleObj name="Document" r:id="rId3" imgW="5485703" imgH="771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219200"/>
                        <a:ext cx="813975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3505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1" y="2524124"/>
            <a:ext cx="7426241" cy="204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21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1"/>
                </a:solidFill>
              </a:rPr>
              <a:t>Energy and the Poynting Vector </a:t>
            </a:r>
          </a:p>
        </p:txBody>
      </p:sp>
      <p:sp>
        <p:nvSpPr>
          <p:cNvPr id="865283" name="Text Box 3"/>
          <p:cNvSpPr txBox="1">
            <a:spLocks noChangeArrowheads="1"/>
          </p:cNvSpPr>
          <p:nvPr/>
        </p:nvSpPr>
        <p:spPr bwMode="auto">
          <a:xfrm>
            <a:off x="0" y="609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8000"/>
                </a:solidFill>
              </a:rPr>
              <a:t>Let’s find the energy density in the wave</a:t>
            </a:r>
          </a:p>
        </p:txBody>
      </p:sp>
      <p:graphicFrame>
        <p:nvGraphicFramePr>
          <p:cNvPr id="865317" name="Object 37"/>
          <p:cNvGraphicFramePr>
            <a:graphicFrameLocks noChangeAspect="1"/>
          </p:cNvGraphicFramePr>
          <p:nvPr/>
        </p:nvGraphicFramePr>
        <p:xfrm>
          <a:off x="304800" y="1219200"/>
          <a:ext cx="1744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2" name="Equation" r:id="rId3" imgW="710891" imgH="241195" progId="Equation.DSMT4">
                  <p:embed/>
                </p:oleObj>
              </mc:Choice>
              <mc:Fallback>
                <p:oleObj name="Equation" r:id="rId3" imgW="71089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17446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18" name="Object 38"/>
          <p:cNvGraphicFramePr>
            <a:graphicFrameLocks noChangeAspect="1"/>
          </p:cNvGraphicFramePr>
          <p:nvPr/>
        </p:nvGraphicFramePr>
        <p:xfrm>
          <a:off x="1981200" y="1219200"/>
          <a:ext cx="3363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3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19200"/>
                        <a:ext cx="33639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19" name="Object 39"/>
          <p:cNvGraphicFramePr>
            <a:graphicFrameLocks noChangeAspect="1"/>
          </p:cNvGraphicFramePr>
          <p:nvPr/>
        </p:nvGraphicFramePr>
        <p:xfrm>
          <a:off x="5257800" y="1219200"/>
          <a:ext cx="36750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4" name="Equation" r:id="rId7" imgW="1497950" imgH="253890" progId="Equation.DSMT4">
                  <p:embed/>
                </p:oleObj>
              </mc:Choice>
              <mc:Fallback>
                <p:oleObj name="Equation" r:id="rId7" imgW="149795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36750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21" name="Object 41"/>
          <p:cNvGraphicFramePr>
            <a:graphicFrameLocks noChangeAspect="1"/>
          </p:cNvGraphicFramePr>
          <p:nvPr/>
        </p:nvGraphicFramePr>
        <p:xfrm>
          <a:off x="685800" y="1676400"/>
          <a:ext cx="39243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5" name="Equation" r:id="rId9" imgW="1600200" imgH="431640" progId="Equation.DSMT4">
                  <p:embed/>
                </p:oleObj>
              </mc:Choice>
              <mc:Fallback>
                <p:oleObj name="Equation" r:id="rId9" imgW="1600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39243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23" name="Object 43"/>
          <p:cNvGraphicFramePr>
            <a:graphicFrameLocks noChangeAspect="1"/>
          </p:cNvGraphicFramePr>
          <p:nvPr/>
        </p:nvGraphicFramePr>
        <p:xfrm>
          <a:off x="300038" y="2438400"/>
          <a:ext cx="14954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6" name="Equation" r:id="rId11" imgW="609600" imgH="457200" progId="Equation.DSMT4">
                  <p:embed/>
                </p:oleObj>
              </mc:Choice>
              <mc:Fallback>
                <p:oleObj name="Equation" r:id="rId11" imgW="60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438400"/>
                        <a:ext cx="149542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24" name="Object 44"/>
          <p:cNvGraphicFramePr>
            <a:graphicFrameLocks noChangeAspect="1"/>
          </p:cNvGraphicFramePr>
          <p:nvPr/>
        </p:nvGraphicFramePr>
        <p:xfrm>
          <a:off x="1900238" y="2438400"/>
          <a:ext cx="305276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7" name="Equation" r:id="rId13" imgW="1244600" imgH="457200" progId="Equation.DSMT4">
                  <p:embed/>
                </p:oleObj>
              </mc:Choice>
              <mc:Fallback>
                <p:oleObj name="Equation" r:id="rId13" imgW="124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438400"/>
                        <a:ext cx="3052762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25" name="Object 45"/>
          <p:cNvGraphicFramePr>
            <a:graphicFrameLocks noChangeAspect="1"/>
          </p:cNvGraphicFramePr>
          <p:nvPr/>
        </p:nvGraphicFramePr>
        <p:xfrm>
          <a:off x="5334000" y="2057400"/>
          <a:ext cx="31781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8" name="Equation" r:id="rId15" imgW="1295400" imgH="457200" progId="Equation.DSMT4">
                  <p:embed/>
                </p:oleObj>
              </mc:Choice>
              <mc:Fallback>
                <p:oleObj name="Equation" r:id="rId15" imgW="1295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057400"/>
                        <a:ext cx="3178175" cy="10048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327" name="Text Box 47"/>
          <p:cNvSpPr txBox="1">
            <a:spLocks noChangeArrowheads="1"/>
          </p:cNvSpPr>
          <p:nvPr/>
        </p:nvSpPr>
        <p:spPr bwMode="auto">
          <a:xfrm>
            <a:off x="152400" y="3429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Now let’s define the </a:t>
            </a:r>
            <a:r>
              <a:rPr lang="en-US" altLang="en-US" sz="2400" b="1" u="sng">
                <a:solidFill>
                  <a:srgbClr val="FF0000"/>
                </a:solidFill>
              </a:rPr>
              <a:t>Poynting vector:</a:t>
            </a:r>
          </a:p>
        </p:txBody>
      </p:sp>
      <p:graphicFrame>
        <p:nvGraphicFramePr>
          <p:cNvPr id="865328" name="Object 48"/>
          <p:cNvGraphicFramePr>
            <a:graphicFrameLocks noChangeAspect="1"/>
          </p:cNvGraphicFramePr>
          <p:nvPr/>
        </p:nvGraphicFramePr>
        <p:xfrm>
          <a:off x="6019800" y="3352800"/>
          <a:ext cx="22431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9" name="Equation" r:id="rId17" imgW="914400" imgH="431640" progId="Equation.DSMT4">
                  <p:embed/>
                </p:oleObj>
              </mc:Choice>
              <mc:Fallback>
                <p:oleObj name="Equation" r:id="rId17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52800"/>
                        <a:ext cx="2243138" cy="9493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29" name="Object 49"/>
          <p:cNvGraphicFramePr>
            <a:graphicFrameLocks noChangeAspect="1"/>
          </p:cNvGraphicFramePr>
          <p:nvPr/>
        </p:nvGraphicFramePr>
        <p:xfrm>
          <a:off x="304800" y="3810000"/>
          <a:ext cx="39560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0" name="Equation" r:id="rId19" imgW="1612900" imgH="431800" progId="Equation.DSMT4">
                  <p:embed/>
                </p:oleObj>
              </mc:Choice>
              <mc:Fallback>
                <p:oleObj name="Equation" r:id="rId19" imgW="161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39560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30" name="Object 50"/>
          <p:cNvGraphicFramePr>
            <a:graphicFrameLocks noChangeAspect="1"/>
          </p:cNvGraphicFramePr>
          <p:nvPr/>
        </p:nvGraphicFramePr>
        <p:xfrm>
          <a:off x="4325938" y="4111625"/>
          <a:ext cx="7794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1" name="Equation" r:id="rId21" imgW="317225" imgH="139579" progId="Equation.DSMT4">
                  <p:embed/>
                </p:oleObj>
              </mc:Choice>
              <mc:Fallback>
                <p:oleObj name="Equation" r:id="rId21" imgW="317225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111625"/>
                        <a:ext cx="7794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51"/>
          <p:cNvGraphicFramePr>
            <a:graphicFrameLocks noChangeAspect="1"/>
          </p:cNvGraphicFramePr>
          <p:nvPr/>
        </p:nvGraphicFramePr>
        <p:xfrm>
          <a:off x="7467600" y="712788"/>
          <a:ext cx="13684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2" name="Equation" r:id="rId23" imgW="558800" imgH="228600" progId="Equation.DSMT4">
                  <p:embed/>
                </p:oleObj>
              </mc:Choice>
              <mc:Fallback>
                <p:oleObj name="Equation" r:id="rId23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712788"/>
                        <a:ext cx="1368425" cy="5064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332" name="Text Box 52"/>
          <p:cNvSpPr txBox="1">
            <a:spLocks noChangeArrowheads="1"/>
          </p:cNvSpPr>
          <p:nvPr/>
        </p:nvSpPr>
        <p:spPr bwMode="auto">
          <a:xfrm>
            <a:off x="152400" y="4800600"/>
            <a:ext cx="899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</a:rPr>
              <a:t>It is energy density times the speed at which the wave is moving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</a:rPr>
              <a:t>It points in the direction energy is moving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</a:rPr>
              <a:t>It represents the flow of energy in a particular direction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</a:rPr>
              <a:t>Units:</a:t>
            </a:r>
          </a:p>
        </p:txBody>
      </p:sp>
      <p:graphicFrame>
        <p:nvGraphicFramePr>
          <p:cNvPr id="865333" name="Object 53"/>
          <p:cNvGraphicFramePr>
            <a:graphicFrameLocks noChangeAspect="1"/>
          </p:cNvGraphicFramePr>
          <p:nvPr/>
        </p:nvGraphicFramePr>
        <p:xfrm>
          <a:off x="2667000" y="6172200"/>
          <a:ext cx="10604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3" name="Equation" r:id="rId25" imgW="431425" imgH="177646" progId="Equation.DSMT4">
                  <p:embed/>
                </p:oleObj>
              </mc:Choice>
              <mc:Fallback>
                <p:oleObj name="Equation" r:id="rId25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172200"/>
                        <a:ext cx="10604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34" name="Object 54"/>
          <p:cNvGraphicFramePr>
            <a:graphicFrameLocks noChangeAspect="1"/>
          </p:cNvGraphicFramePr>
          <p:nvPr/>
        </p:nvGraphicFramePr>
        <p:xfrm>
          <a:off x="3733800" y="5992813"/>
          <a:ext cx="13096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4" name="Equation" r:id="rId27" imgW="533169" imgH="393529" progId="Equation.DSMT4">
                  <p:embed/>
                </p:oleObj>
              </mc:Choice>
              <mc:Fallback>
                <p:oleObj name="Equation" r:id="rId27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92813"/>
                        <a:ext cx="1309688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335" name="Object 55"/>
          <p:cNvGraphicFramePr>
            <a:graphicFrameLocks noChangeAspect="1"/>
          </p:cNvGraphicFramePr>
          <p:nvPr/>
        </p:nvGraphicFramePr>
        <p:xfrm>
          <a:off x="5029200" y="5992813"/>
          <a:ext cx="9366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5" name="Equation" r:id="rId29" imgW="380835" imgH="393529" progId="Equation.DSMT4">
                  <p:embed/>
                </p:oleObj>
              </mc:Choice>
              <mc:Fallback>
                <p:oleObj name="Equation" r:id="rId29" imgW="38083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992813"/>
                        <a:ext cx="9366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8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5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5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6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6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6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/>
      <p:bldP spid="865327" grpId="0" build="p"/>
      <p:bldP spid="8653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1"/>
                </a:solidFill>
              </a:rPr>
              <a:t>Intensity and the Poynting vector</a:t>
            </a:r>
          </a:p>
        </p:txBody>
      </p:sp>
      <p:sp>
        <p:nvSpPr>
          <p:cNvPr id="866307" name="Text Box 3"/>
          <p:cNvSpPr txBox="1">
            <a:spLocks noChangeArrowheads="1"/>
          </p:cNvSpPr>
          <p:nvPr/>
        </p:nvSpPr>
        <p:spPr bwMode="auto">
          <a:xfrm>
            <a:off x="0" y="6096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</a:rPr>
              <a:t>The time-averaged Poynting vector is called the Intensity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</a:rPr>
              <a:t>Power per unit area</a:t>
            </a:r>
          </a:p>
        </p:txBody>
      </p:sp>
      <p:graphicFrame>
        <p:nvGraphicFramePr>
          <p:cNvPr id="866308" name="Object 4"/>
          <p:cNvGraphicFramePr>
            <a:graphicFrameLocks noChangeAspect="1"/>
          </p:cNvGraphicFramePr>
          <p:nvPr/>
        </p:nvGraphicFramePr>
        <p:xfrm>
          <a:off x="152400" y="1447800"/>
          <a:ext cx="1682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8"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1682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09" name="Object 5"/>
          <p:cNvGraphicFramePr>
            <a:graphicFrameLocks noChangeAspect="1"/>
          </p:cNvGraphicFramePr>
          <p:nvPr/>
        </p:nvGraphicFramePr>
        <p:xfrm>
          <a:off x="1905000" y="1219200"/>
          <a:ext cx="33337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9" name="Equation" r:id="rId5" imgW="1358900" imgH="457200" progId="Equation.DSMT4">
                  <p:embed/>
                </p:oleObj>
              </mc:Choice>
              <mc:Fallback>
                <p:oleObj name="Equation" r:id="rId5" imgW="1358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19200"/>
                        <a:ext cx="33337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25" name="Object 21"/>
          <p:cNvGraphicFramePr>
            <a:graphicFrameLocks noChangeAspect="1"/>
          </p:cNvGraphicFramePr>
          <p:nvPr/>
        </p:nvGraphicFramePr>
        <p:xfrm>
          <a:off x="5867400" y="1350963"/>
          <a:ext cx="2306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0" name="Equation" r:id="rId7" imgW="939392" imgH="253890" progId="Equation.DSMT4">
                  <p:embed/>
                </p:oleObj>
              </mc:Choice>
              <mc:Fallback>
                <p:oleObj name="Equation" r:id="rId7" imgW="93939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50963"/>
                        <a:ext cx="2306638" cy="55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6326" name="Text Box 22"/>
          <p:cNvSpPr txBox="1">
            <a:spLocks noChangeArrowheads="1"/>
          </p:cNvSpPr>
          <p:nvPr/>
        </p:nvSpPr>
        <p:spPr bwMode="auto">
          <a:xfrm>
            <a:off x="838200" y="2286000"/>
            <a:ext cx="6858000" cy="1187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ym typeface="Symbol" panose="05050102010706020507" pitchFamily="18" charset="2"/>
              </a:rPr>
              <a:t>In Richard Williams’ lab, a laser can (briefly) produce 50 GW of power and be focused onto a region 1 m</a:t>
            </a:r>
            <a:r>
              <a:rPr lang="en-US" altLang="en-US" sz="2400" baseline="30000">
                <a:sym typeface="Symbol" panose="05050102010706020507" pitchFamily="18" charset="2"/>
              </a:rPr>
              <a:t>2</a:t>
            </a:r>
            <a:r>
              <a:rPr lang="en-US" altLang="en-US" sz="2400">
                <a:sym typeface="Symbol" panose="05050102010706020507" pitchFamily="18" charset="2"/>
              </a:rPr>
              <a:t> in area.  How big are the electric and magnetic fields?</a:t>
            </a:r>
            <a:endParaRPr lang="en-US" altLang="en-US" sz="2400" b="1">
              <a:sym typeface="Symbol" panose="05050102010706020507" pitchFamily="18" charset="2"/>
            </a:endParaRPr>
          </a:p>
        </p:txBody>
      </p:sp>
      <p:graphicFrame>
        <p:nvGraphicFramePr>
          <p:cNvPr id="866327" name="Object 23"/>
          <p:cNvGraphicFramePr>
            <a:graphicFrameLocks noChangeAspect="1"/>
          </p:cNvGraphicFramePr>
          <p:nvPr/>
        </p:nvGraphicFramePr>
        <p:xfrm>
          <a:off x="228600" y="3460750"/>
          <a:ext cx="1339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1" name="Equation" r:id="rId9" imgW="545863" imgH="393529" progId="Equation.DSMT4">
                  <p:embed/>
                </p:oleObj>
              </mc:Choice>
              <mc:Fallback>
                <p:oleObj name="Equation" r:id="rId9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60750"/>
                        <a:ext cx="13398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28" name="Object 24"/>
          <p:cNvGraphicFramePr>
            <a:graphicFrameLocks noChangeAspect="1"/>
          </p:cNvGraphicFramePr>
          <p:nvPr/>
        </p:nvGraphicFramePr>
        <p:xfrm>
          <a:off x="1524000" y="3429000"/>
          <a:ext cx="22748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2" name="Equation" r:id="rId11" imgW="926698" imgH="533169" progId="Equation.DSMT4">
                  <p:embed/>
                </p:oleObj>
              </mc:Choice>
              <mc:Fallback>
                <p:oleObj name="Equation" r:id="rId11" imgW="926698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227488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29" name="Object 25"/>
          <p:cNvGraphicFramePr>
            <a:graphicFrameLocks noChangeAspect="1"/>
          </p:cNvGraphicFramePr>
          <p:nvPr/>
        </p:nvGraphicFramePr>
        <p:xfrm>
          <a:off x="3810000" y="3689350"/>
          <a:ext cx="2743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3" name="Equation" r:id="rId13" imgW="1117115" imgH="203112" progId="Equation.DSMT4">
                  <p:embed/>
                </p:oleObj>
              </mc:Choice>
              <mc:Fallback>
                <p:oleObj name="Equation" r:id="rId13" imgW="111711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89350"/>
                        <a:ext cx="2743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30" name="Object 26"/>
          <p:cNvGraphicFramePr>
            <a:graphicFrameLocks noChangeAspect="1"/>
          </p:cNvGraphicFramePr>
          <p:nvPr/>
        </p:nvGraphicFramePr>
        <p:xfrm>
          <a:off x="381000" y="4486275"/>
          <a:ext cx="20891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4" name="Equation" r:id="rId15" imgW="850531" imgH="418918" progId="Equation.DSMT4">
                  <p:embed/>
                </p:oleObj>
              </mc:Choice>
              <mc:Fallback>
                <p:oleObj name="Equation" r:id="rId15" imgW="850531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86275"/>
                        <a:ext cx="20891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31" name="Object 27"/>
          <p:cNvGraphicFramePr>
            <a:graphicFrameLocks noChangeAspect="1"/>
          </p:cNvGraphicFramePr>
          <p:nvPr/>
        </p:nvGraphicFramePr>
        <p:xfrm>
          <a:off x="2514600" y="4402138"/>
          <a:ext cx="61102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5" name="Equation" r:id="rId17" imgW="2489200" imgH="457200" progId="Equation.DSMT4">
                  <p:embed/>
                </p:oleObj>
              </mc:Choice>
              <mc:Fallback>
                <p:oleObj name="Equation" r:id="rId17" imgW="248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2138"/>
                        <a:ext cx="61102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32" name="Object 28"/>
          <p:cNvGraphicFramePr>
            <a:graphicFrameLocks noChangeAspect="1"/>
          </p:cNvGraphicFramePr>
          <p:nvPr/>
        </p:nvGraphicFramePr>
        <p:xfrm>
          <a:off x="762000" y="5334000"/>
          <a:ext cx="21272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6" name="Equation" r:id="rId19" imgW="863225" imgH="203112" progId="Equation.DSMT4">
                  <p:embed/>
                </p:oleObj>
              </mc:Choice>
              <mc:Fallback>
                <p:oleObj name="Equation" r:id="rId19" imgW="86322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21272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33" name="Object 29"/>
          <p:cNvGraphicFramePr>
            <a:graphicFrameLocks noChangeAspect="1"/>
          </p:cNvGraphicFramePr>
          <p:nvPr/>
        </p:nvGraphicFramePr>
        <p:xfrm>
          <a:off x="704850" y="5916613"/>
          <a:ext cx="1782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7" name="Equation" r:id="rId21" imgW="723586" imgH="228501" progId="Equation.DSMT4">
                  <p:embed/>
                </p:oleObj>
              </mc:Choice>
              <mc:Fallback>
                <p:oleObj name="Equation" r:id="rId21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916613"/>
                        <a:ext cx="1782763" cy="501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34" name="Object 30"/>
          <p:cNvGraphicFramePr>
            <a:graphicFrameLocks noChangeAspect="1"/>
          </p:cNvGraphicFramePr>
          <p:nvPr/>
        </p:nvGraphicFramePr>
        <p:xfrm>
          <a:off x="3048000" y="5791200"/>
          <a:ext cx="13763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8" name="Equation" r:id="rId23" imgW="558800" imgH="228600" progId="Equation.DSMT4">
                  <p:embed/>
                </p:oleObj>
              </mc:Choice>
              <mc:Fallback>
                <p:oleObj name="Equation" r:id="rId23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13763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6335" name="Object 31"/>
          <p:cNvGraphicFramePr>
            <a:graphicFrameLocks noChangeAspect="1"/>
          </p:cNvGraphicFramePr>
          <p:nvPr/>
        </p:nvGraphicFramePr>
        <p:xfrm>
          <a:off x="4892675" y="5867400"/>
          <a:ext cx="2971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09" name="Equation" r:id="rId25" imgW="1206500" imgH="241300" progId="Equation.DSMT4">
                  <p:embed/>
                </p:oleObj>
              </mc:Choice>
              <mc:Fallback>
                <p:oleObj name="Equation" r:id="rId25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5867400"/>
                        <a:ext cx="2971800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6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7" grpId="0" build="p"/>
      <p:bldP spid="8663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21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8034338" cy="33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78" t="5602"/>
          <a:stretch/>
        </p:blipFill>
        <p:spPr>
          <a:xfrm>
            <a:off x="457200" y="2286000"/>
            <a:ext cx="8254291" cy="777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505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Serway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Problem 33-19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1200151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628901"/>
            <a:ext cx="6431282" cy="20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The Electromagnetic Spectrum</a:t>
            </a:r>
          </a:p>
        </p:txBody>
      </p:sp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0" y="6096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Different types of waves are classified by their frequency (or wavelength)</a:t>
            </a:r>
          </a:p>
        </p:txBody>
      </p:sp>
      <p:graphicFrame>
        <p:nvGraphicFramePr>
          <p:cNvPr id="128004" name="Object 14"/>
          <p:cNvGraphicFramePr>
            <a:graphicFrameLocks noChangeAspect="1"/>
          </p:cNvGraphicFramePr>
          <p:nvPr/>
        </p:nvGraphicFramePr>
        <p:xfrm>
          <a:off x="4419600" y="1219200"/>
          <a:ext cx="11509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1150938" cy="450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47" name="Text Box 15"/>
          <p:cNvSpPr txBox="1">
            <a:spLocks noChangeArrowheads="1"/>
          </p:cNvSpPr>
          <p:nvPr/>
        </p:nvSpPr>
        <p:spPr bwMode="auto">
          <a:xfrm>
            <a:off x="1447800" y="1600200"/>
            <a:ext cx="2971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tx1"/>
                </a:solidFill>
              </a:rPr>
              <a:t>Radio Waves</a:t>
            </a:r>
          </a:p>
          <a:p>
            <a:pPr eaLnBrk="1" hangingPunct="1"/>
            <a:r>
              <a:rPr lang="en-US" sz="3600">
                <a:solidFill>
                  <a:schemeClr val="bg2"/>
                </a:solidFill>
              </a:rPr>
              <a:t>Microwaves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</a:rPr>
              <a:t>Infrared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</a:rPr>
              <a:t>V</a:t>
            </a:r>
            <a:r>
              <a:rPr lang="en-US" sz="3600">
                <a:solidFill>
                  <a:srgbClr val="FF9900"/>
                </a:solidFill>
              </a:rPr>
              <a:t>i</a:t>
            </a:r>
            <a:r>
              <a:rPr lang="en-US" sz="3600">
                <a:solidFill>
                  <a:srgbClr val="FFFF00"/>
                </a:solidFill>
              </a:rPr>
              <a:t>s</a:t>
            </a:r>
            <a:r>
              <a:rPr lang="en-US" sz="3600">
                <a:solidFill>
                  <a:srgbClr val="009900"/>
                </a:solidFill>
              </a:rPr>
              <a:t>i</a:t>
            </a:r>
            <a:r>
              <a:rPr lang="en-US" sz="3600">
                <a:solidFill>
                  <a:schemeClr val="accent2"/>
                </a:solidFill>
              </a:rPr>
              <a:t>b</a:t>
            </a:r>
            <a:r>
              <a:rPr lang="en-US" sz="3600">
                <a:solidFill>
                  <a:srgbClr val="9933FF"/>
                </a:solidFill>
              </a:rPr>
              <a:t>l</a:t>
            </a:r>
            <a:r>
              <a:rPr lang="en-US" sz="3600">
                <a:solidFill>
                  <a:srgbClr val="9900CC"/>
                </a:solidFill>
              </a:rPr>
              <a:t>e</a:t>
            </a:r>
          </a:p>
          <a:p>
            <a:pPr eaLnBrk="1" hangingPunct="1"/>
            <a:r>
              <a:rPr lang="en-US" sz="3600">
                <a:solidFill>
                  <a:srgbClr val="9900CC"/>
                </a:solidFill>
              </a:rPr>
              <a:t>Ultraviolet</a:t>
            </a:r>
          </a:p>
          <a:p>
            <a:pPr eaLnBrk="1" hangingPunct="1"/>
            <a:r>
              <a:rPr lang="en-US" sz="3600">
                <a:solidFill>
                  <a:srgbClr val="996633"/>
                </a:solidFill>
              </a:rPr>
              <a:t>X-rays</a:t>
            </a:r>
          </a:p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Gamma Rays</a:t>
            </a:r>
            <a:endParaRPr lang="en-US" sz="3600">
              <a:solidFill>
                <a:schemeClr val="tx1"/>
              </a:solidFill>
            </a:endParaRPr>
          </a:p>
        </p:txBody>
      </p:sp>
      <p:grpSp>
        <p:nvGrpSpPr>
          <p:cNvPr id="863266" name="Group 34"/>
          <p:cNvGrpSpPr>
            <a:grpSpLocks/>
          </p:cNvGrpSpPr>
          <p:nvPr/>
        </p:nvGrpSpPr>
        <p:grpSpPr bwMode="auto">
          <a:xfrm>
            <a:off x="152400" y="1828800"/>
            <a:ext cx="641350" cy="3733800"/>
            <a:chOff x="96" y="1200"/>
            <a:chExt cx="404" cy="2352"/>
          </a:xfrm>
        </p:grpSpPr>
        <p:sp>
          <p:nvSpPr>
            <p:cNvPr id="128035" name="Text Box 16"/>
            <p:cNvSpPr txBox="1">
              <a:spLocks noChangeArrowheads="1"/>
            </p:cNvSpPr>
            <p:nvPr/>
          </p:nvSpPr>
          <p:spPr bwMode="auto">
            <a:xfrm rot="-5400000">
              <a:off x="-542" y="2510"/>
              <a:ext cx="16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tx1"/>
                  </a:solidFill>
                  <a:sym typeface="Symbol" pitchFamily="18" charset="2"/>
                </a:rPr>
                <a:t> Increasing</a:t>
              </a:r>
              <a:endParaRPr lang="en-US" sz="3600" i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28036" name="Line 17"/>
            <p:cNvSpPr>
              <a:spLocks noChangeShapeType="1"/>
            </p:cNvSpPr>
            <p:nvPr/>
          </p:nvSpPr>
          <p:spPr bwMode="auto">
            <a:xfrm flipV="1">
              <a:off x="336" y="12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3267" name="Group 35"/>
          <p:cNvGrpSpPr>
            <a:grpSpLocks/>
          </p:cNvGrpSpPr>
          <p:nvPr/>
        </p:nvGrpSpPr>
        <p:grpSpPr bwMode="auto">
          <a:xfrm>
            <a:off x="609600" y="1752600"/>
            <a:ext cx="641350" cy="3733800"/>
            <a:chOff x="384" y="1152"/>
            <a:chExt cx="404" cy="2352"/>
          </a:xfrm>
        </p:grpSpPr>
        <p:sp>
          <p:nvSpPr>
            <p:cNvPr id="128033" name="Text Box 18"/>
            <p:cNvSpPr txBox="1">
              <a:spLocks noChangeArrowheads="1"/>
            </p:cNvSpPr>
            <p:nvPr/>
          </p:nvSpPr>
          <p:spPr bwMode="auto">
            <a:xfrm rot="-5400000">
              <a:off x="-398" y="1934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3600" i="1">
                  <a:solidFill>
                    <a:schemeClr val="tx1"/>
                  </a:solidFill>
                  <a:sym typeface="Symbol" pitchFamily="18" charset="2"/>
                </a:rPr>
                <a:t>f</a:t>
              </a:r>
              <a:r>
                <a:rPr lang="en-US" sz="3600">
                  <a:solidFill>
                    <a:schemeClr val="tx1"/>
                  </a:solidFill>
                  <a:sym typeface="Symbol" pitchFamily="18" charset="2"/>
                </a:rPr>
                <a:t> Increasing</a:t>
              </a:r>
              <a:endParaRPr lang="en-US" sz="3600" i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28034" name="Line 19"/>
            <p:cNvSpPr>
              <a:spLocks noChangeShapeType="1"/>
            </p:cNvSpPr>
            <p:nvPr/>
          </p:nvSpPr>
          <p:spPr bwMode="auto">
            <a:xfrm>
              <a:off x="624" y="264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3254" name="Text Box 22"/>
          <p:cNvSpPr txBox="1">
            <a:spLocks noChangeArrowheads="1"/>
          </p:cNvSpPr>
          <p:nvPr/>
        </p:nvSpPr>
        <p:spPr bwMode="auto">
          <a:xfrm>
            <a:off x="5029200" y="1905000"/>
            <a:ext cx="1600200" cy="3387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0000"/>
                </a:solidFill>
              </a:rPr>
              <a:t>Red</a:t>
            </a:r>
          </a:p>
          <a:p>
            <a:pPr algn="ctr" eaLnBrk="1" hangingPunct="1"/>
            <a:r>
              <a:rPr lang="en-US" sz="3600">
                <a:solidFill>
                  <a:srgbClr val="FF9900"/>
                </a:solidFill>
              </a:rPr>
              <a:t>Orange</a:t>
            </a:r>
          </a:p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Yellow</a:t>
            </a:r>
          </a:p>
          <a:p>
            <a:pPr algn="ctr" eaLnBrk="1" hangingPunct="1"/>
            <a:r>
              <a:rPr lang="en-US" sz="3600">
                <a:solidFill>
                  <a:srgbClr val="99FF66"/>
                </a:solidFill>
              </a:rPr>
              <a:t>Green</a:t>
            </a:r>
          </a:p>
          <a:p>
            <a:pPr algn="ctr" eaLnBrk="1" hangingPunct="1"/>
            <a:r>
              <a:rPr lang="en-US" sz="3600">
                <a:solidFill>
                  <a:srgbClr val="99CCFF"/>
                </a:solidFill>
              </a:rPr>
              <a:t>Blue</a:t>
            </a:r>
          </a:p>
          <a:p>
            <a:pPr algn="ctr" eaLnBrk="1" hangingPunct="1"/>
            <a:r>
              <a:rPr lang="en-US" sz="3600">
                <a:solidFill>
                  <a:srgbClr val="9933FF"/>
                </a:solidFill>
              </a:rPr>
              <a:t>Violet</a:t>
            </a:r>
          </a:p>
        </p:txBody>
      </p:sp>
      <p:sp>
        <p:nvSpPr>
          <p:cNvPr id="863262" name="Text Box 30"/>
          <p:cNvSpPr txBox="1">
            <a:spLocks noChangeArrowheads="1"/>
          </p:cNvSpPr>
          <p:nvPr/>
        </p:nvSpPr>
        <p:spPr bwMode="auto">
          <a:xfrm>
            <a:off x="6629400" y="2174875"/>
            <a:ext cx="2209800" cy="283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6600"/>
                </a:solidFill>
              </a:rPr>
              <a:t>Vermillion</a:t>
            </a:r>
          </a:p>
          <a:p>
            <a:pPr algn="ctr" eaLnBrk="1" hangingPunct="1"/>
            <a:r>
              <a:rPr lang="en-US" sz="3600">
                <a:solidFill>
                  <a:srgbClr val="FFCC00"/>
                </a:solidFill>
              </a:rPr>
              <a:t>Saffron</a:t>
            </a:r>
          </a:p>
          <a:p>
            <a:pPr algn="ctr" eaLnBrk="1" hangingPunct="1"/>
            <a:r>
              <a:rPr lang="en-US" sz="3600">
                <a:solidFill>
                  <a:srgbClr val="CCFF66"/>
                </a:solidFill>
              </a:rPr>
              <a:t>Chartreuse</a:t>
            </a:r>
          </a:p>
          <a:p>
            <a:pPr algn="ctr" eaLnBrk="1" hangingPunct="1"/>
            <a:r>
              <a:rPr lang="en-US" sz="3600">
                <a:solidFill>
                  <a:srgbClr val="66FFCC"/>
                </a:solidFill>
              </a:rPr>
              <a:t>Turquoise</a:t>
            </a:r>
          </a:p>
          <a:p>
            <a:pPr algn="ctr" eaLnBrk="1" hangingPunct="1"/>
            <a:r>
              <a:rPr lang="en-US" sz="3600">
                <a:solidFill>
                  <a:srgbClr val="6600FF"/>
                </a:solidFill>
              </a:rPr>
              <a:t>Indigo</a:t>
            </a:r>
          </a:p>
        </p:txBody>
      </p:sp>
      <p:grpSp>
        <p:nvGrpSpPr>
          <p:cNvPr id="863265" name="Group 33"/>
          <p:cNvGrpSpPr>
            <a:grpSpLocks/>
          </p:cNvGrpSpPr>
          <p:nvPr/>
        </p:nvGrpSpPr>
        <p:grpSpPr bwMode="auto">
          <a:xfrm>
            <a:off x="2971800" y="1905000"/>
            <a:ext cx="2057400" cy="3352800"/>
            <a:chOff x="1872" y="1248"/>
            <a:chExt cx="1296" cy="2112"/>
          </a:xfrm>
        </p:grpSpPr>
        <p:sp>
          <p:nvSpPr>
            <p:cNvPr id="128023" name="AutoShape 21"/>
            <p:cNvSpPr>
              <a:spLocks/>
            </p:cNvSpPr>
            <p:nvPr/>
          </p:nvSpPr>
          <p:spPr bwMode="auto">
            <a:xfrm>
              <a:off x="2592" y="1248"/>
              <a:ext cx="384" cy="2112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4" name="Group 31"/>
            <p:cNvGrpSpPr>
              <a:grpSpLocks/>
            </p:cNvGrpSpPr>
            <p:nvPr/>
          </p:nvGrpSpPr>
          <p:grpSpPr bwMode="auto">
            <a:xfrm>
              <a:off x="2928" y="1248"/>
              <a:ext cx="240" cy="2112"/>
              <a:chOff x="3984" y="1248"/>
              <a:chExt cx="240" cy="2112"/>
            </a:xfrm>
          </p:grpSpPr>
          <p:sp>
            <p:nvSpPr>
              <p:cNvPr id="128026" name="Rectangle 23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7" name="Rectangle 24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8" name="Rectangle 25"/>
              <p:cNvSpPr>
                <a:spLocks noChangeArrowheads="1"/>
              </p:cNvSpPr>
              <p:nvPr/>
            </p:nvSpPr>
            <p:spPr bwMode="auto">
              <a:xfrm>
                <a:off x="3984" y="1824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9" name="Rectangle 26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99FF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0" name="Rectangle 27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99FF66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1" name="Rectangle 28"/>
              <p:cNvSpPr>
                <a:spLocks noChangeArrowheads="1"/>
              </p:cNvSpPr>
              <p:nvPr/>
            </p:nvSpPr>
            <p:spPr bwMode="auto">
              <a:xfrm>
                <a:off x="3984" y="2832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33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2" name="Rectangle 29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240" cy="192"/>
              </a:xfrm>
              <a:prstGeom prst="rect">
                <a:avLst/>
              </a:prstGeom>
              <a:gradFill rotWithShape="1">
                <a:gsLst>
                  <a:gs pos="0">
                    <a:srgbClr val="9933FF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25" name="Line 32"/>
            <p:cNvSpPr>
              <a:spLocks noChangeShapeType="1"/>
            </p:cNvSpPr>
            <p:nvPr/>
          </p:nvSpPr>
          <p:spPr bwMode="auto">
            <a:xfrm flipH="1">
              <a:off x="1872" y="230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3278" name="Text Box 46"/>
          <p:cNvSpPr txBox="1">
            <a:spLocks noChangeArrowheads="1"/>
          </p:cNvSpPr>
          <p:nvPr/>
        </p:nvSpPr>
        <p:spPr bwMode="auto">
          <a:xfrm>
            <a:off x="5638800" y="6858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Boundaries are arbitrary and overlap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Visible is 380-740 nm</a:t>
            </a:r>
          </a:p>
        </p:txBody>
      </p:sp>
      <p:sp>
        <p:nvSpPr>
          <p:cNvPr id="863279" name="Text Box 47"/>
          <p:cNvSpPr txBox="1">
            <a:spLocks noChangeArrowheads="1"/>
          </p:cNvSpPr>
          <p:nvPr/>
        </p:nvSpPr>
        <p:spPr bwMode="auto">
          <a:xfrm>
            <a:off x="6573520" y="2134235"/>
            <a:ext cx="2667000" cy="37433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Which of the following waves has the highest speed in vacuum?</a:t>
            </a:r>
          </a:p>
          <a:p>
            <a:r>
              <a:rPr lang="en-US" sz="2400" dirty="0"/>
              <a:t>A) Infrared</a:t>
            </a:r>
          </a:p>
          <a:p>
            <a:r>
              <a:rPr lang="en-US" sz="2400" dirty="0">
                <a:sym typeface="Symbol" pitchFamily="18" charset="2"/>
              </a:rPr>
              <a:t>B) Orange</a:t>
            </a:r>
          </a:p>
          <a:p>
            <a:r>
              <a:rPr lang="en-US" sz="2400" dirty="0">
                <a:sym typeface="Symbol" pitchFamily="18" charset="2"/>
              </a:rPr>
              <a:t>C) Green</a:t>
            </a:r>
          </a:p>
          <a:p>
            <a:r>
              <a:rPr lang="en-US" sz="2400" dirty="0">
                <a:sym typeface="Symbol" pitchFamily="18" charset="2"/>
              </a:rPr>
              <a:t>D) Blue</a:t>
            </a:r>
          </a:p>
          <a:p>
            <a:r>
              <a:rPr lang="en-US" sz="2400" dirty="0">
                <a:sym typeface="Symbol" pitchFamily="18" charset="2"/>
              </a:rPr>
              <a:t>E) It’s a tie</a:t>
            </a:r>
          </a:p>
          <a:p>
            <a:r>
              <a:rPr lang="en-US" sz="2400" dirty="0">
                <a:sym typeface="Symbol" pitchFamily="18" charset="2"/>
              </a:rPr>
              <a:t>F) Not enough info</a:t>
            </a:r>
          </a:p>
        </p:txBody>
      </p:sp>
      <p:sp>
        <p:nvSpPr>
          <p:cNvPr id="863280" name="AutoShape 48"/>
          <p:cNvSpPr>
            <a:spLocks noChangeArrowheads="1"/>
          </p:cNvSpPr>
          <p:nvPr/>
        </p:nvSpPr>
        <p:spPr bwMode="auto">
          <a:xfrm>
            <a:off x="6629400" y="5121275"/>
            <a:ext cx="15240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 build="p"/>
      <p:bldP spid="863247" grpId="0"/>
      <p:bldP spid="863254" grpId="0" animBg="1"/>
      <p:bldP spid="863262" grpId="0" animBg="1"/>
      <p:bldP spid="863278" grpId="0" build="p"/>
      <p:bldP spid="863279" grpId="0" animBg="1"/>
      <p:bldP spid="863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560852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153400" cy="539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7391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Absorbance of Water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Sources of EM waves</a:t>
            </a:r>
          </a:p>
        </p:txBody>
      </p:sp>
      <p:sp>
        <p:nvSpPr>
          <p:cNvPr id="870407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610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 charge at rest produces no EM waves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There’s no magnetic field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A charge moving at uniform velocity produces no EM waves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Obvious if you were moving with the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An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accelerating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charge produces electromagnetic waves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Consider a current that changes suddenly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Current stops – magnetic field diminishes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Changing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 produces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Changing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 produces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You have a wave</a:t>
            </a:r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6019800" y="3200400"/>
            <a:ext cx="1066800" cy="266700"/>
            <a:chOff x="624" y="1440"/>
            <a:chExt cx="672" cy="168"/>
          </a:xfrm>
        </p:grpSpPr>
        <p:sp>
          <p:nvSpPr>
            <p:cNvPr id="134167" name="Line 19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Oval 20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9" name="Line 21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Oval 22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1" name="Line 23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424" name="Group 24"/>
          <p:cNvGrpSpPr>
            <a:grpSpLocks/>
          </p:cNvGrpSpPr>
          <p:nvPr/>
        </p:nvGrpSpPr>
        <p:grpSpPr bwMode="auto">
          <a:xfrm>
            <a:off x="6019800" y="3352800"/>
            <a:ext cx="1066800" cy="101600"/>
            <a:chOff x="2016" y="1544"/>
            <a:chExt cx="672" cy="64"/>
          </a:xfrm>
        </p:grpSpPr>
        <p:sp>
          <p:nvSpPr>
            <p:cNvPr id="134162" name="Line 25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3" name="Oval 26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4" name="Line 27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5" name="Oval 28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6" name="Line 29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472" name="Group 72"/>
          <p:cNvGrpSpPr>
            <a:grpSpLocks/>
          </p:cNvGrpSpPr>
          <p:nvPr/>
        </p:nvGrpSpPr>
        <p:grpSpPr bwMode="auto">
          <a:xfrm>
            <a:off x="6019800" y="2590800"/>
            <a:ext cx="3048000" cy="1905000"/>
            <a:chOff x="1296" y="2160"/>
            <a:chExt cx="1920" cy="1200"/>
          </a:xfrm>
        </p:grpSpPr>
        <p:sp>
          <p:nvSpPr>
            <p:cNvPr id="134151" name="Oval 15"/>
            <p:cNvSpPr>
              <a:spLocks noChangeArrowheads="1"/>
            </p:cNvSpPr>
            <p:nvPr/>
          </p:nvSpPr>
          <p:spPr bwMode="auto">
            <a:xfrm>
              <a:off x="1968" y="2160"/>
              <a:ext cx="1248" cy="1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52" name="Group 50"/>
            <p:cNvGrpSpPr>
              <a:grpSpLocks/>
            </p:cNvGrpSpPr>
            <p:nvPr/>
          </p:nvGrpSpPr>
          <p:grpSpPr bwMode="auto">
            <a:xfrm>
              <a:off x="1296" y="2832"/>
              <a:ext cx="427" cy="336"/>
              <a:chOff x="672" y="2924"/>
              <a:chExt cx="427" cy="336"/>
            </a:xfrm>
          </p:grpSpPr>
          <p:grpSp>
            <p:nvGrpSpPr>
              <p:cNvPr id="134155" name="Group 51"/>
              <p:cNvGrpSpPr>
                <a:grpSpLocks/>
              </p:cNvGrpSpPr>
              <p:nvPr/>
            </p:nvGrpSpPr>
            <p:grpSpPr bwMode="auto">
              <a:xfrm rot="5400000">
                <a:off x="740" y="3044"/>
                <a:ext cx="288" cy="144"/>
                <a:chOff x="2736" y="1632"/>
                <a:chExt cx="288" cy="144"/>
              </a:xfrm>
            </p:grpSpPr>
            <p:sp>
              <p:nvSpPr>
                <p:cNvPr id="134158" name="Line 52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9" name="Line 53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156" name="Text Box 56"/>
              <p:cNvSpPr txBox="1">
                <a:spLocks noChangeArrowheads="1"/>
              </p:cNvSpPr>
              <p:nvPr/>
            </p:nvSpPr>
            <p:spPr bwMode="auto">
              <a:xfrm rot="5400000">
                <a:off x="864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34157" name="Text Box 57"/>
              <p:cNvSpPr txBox="1">
                <a:spLocks noChangeArrowheads="1"/>
              </p:cNvSpPr>
              <p:nvPr/>
            </p:nvSpPr>
            <p:spPr bwMode="auto">
              <a:xfrm rot="10800000">
                <a:off x="672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sp>
          <p:nvSpPr>
            <p:cNvPr id="134153" name="Freeform 70"/>
            <p:cNvSpPr>
              <a:spLocks/>
            </p:cNvSpPr>
            <p:nvPr/>
          </p:nvSpPr>
          <p:spPr bwMode="auto">
            <a:xfrm>
              <a:off x="1296" y="2688"/>
              <a:ext cx="144" cy="336"/>
            </a:xfrm>
            <a:custGeom>
              <a:avLst/>
              <a:gdLst>
                <a:gd name="T0" fmla="*/ 0 w 144"/>
                <a:gd name="T1" fmla="*/ 0 h 336"/>
                <a:gd name="T2" fmla="*/ 0 w 144"/>
                <a:gd name="T3" fmla="*/ 336 h 336"/>
                <a:gd name="T4" fmla="*/ 144 w 144"/>
                <a:gd name="T5" fmla="*/ 33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4" name="Line 71"/>
            <p:cNvSpPr>
              <a:spLocks noChangeShapeType="1"/>
            </p:cNvSpPr>
            <p:nvPr/>
          </p:nvSpPr>
          <p:spPr bwMode="auto">
            <a:xfrm>
              <a:off x="1536" y="30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7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87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0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0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708" name="Line 20"/>
          <p:cNvSpPr>
            <a:spLocks noChangeShapeType="1"/>
          </p:cNvSpPr>
          <p:nvPr/>
        </p:nvSpPr>
        <p:spPr bwMode="auto">
          <a:xfrm>
            <a:off x="6400800" y="4057650"/>
            <a:ext cx="142875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54710" name="AutoShape 22"/>
          <p:cNvSpPr>
            <a:spLocks noChangeArrowheads="1"/>
          </p:cNvSpPr>
          <p:nvPr/>
        </p:nvSpPr>
        <p:spPr bwMode="auto">
          <a:xfrm rot="5400000">
            <a:off x="5972175" y="3800475"/>
            <a:ext cx="857250" cy="457200"/>
          </a:xfrm>
          <a:prstGeom prst="parallelogram">
            <a:avLst>
              <a:gd name="adj" fmla="val 413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0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257300" y="857250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</a:rPr>
              <a:t>Ampere’s Law is Not Complete!</a:t>
            </a: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1143000" y="1428750"/>
            <a:ext cx="6629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Maxwell realized Ampere’s Law is not self-consistent</a:t>
            </a:r>
          </a:p>
          <a:p>
            <a:pPr lvl="1"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This isn’t an experimental argument, but a theoretical one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 parallel plate capacitor getting charged by a wire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an Ampere surface between the plates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an Ampere surface in front of plates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But they must give the same answer!</a:t>
            </a:r>
          </a:p>
        </p:txBody>
      </p:sp>
      <p:sp>
        <p:nvSpPr>
          <p:cNvPr id="754711" name="Oval 23"/>
          <p:cNvSpPr>
            <a:spLocks noChangeArrowheads="1"/>
          </p:cNvSpPr>
          <p:nvPr/>
        </p:nvSpPr>
        <p:spPr bwMode="auto">
          <a:xfrm rot="-571455">
            <a:off x="5772150" y="2971800"/>
            <a:ext cx="1085850" cy="217170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9900CC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4706" name="AutoShape 18"/>
          <p:cNvSpPr>
            <a:spLocks noChangeArrowheads="1"/>
          </p:cNvSpPr>
          <p:nvPr/>
        </p:nvSpPr>
        <p:spPr bwMode="auto">
          <a:xfrm rot="5400000">
            <a:off x="5857875" y="3857625"/>
            <a:ext cx="857250" cy="457200"/>
          </a:xfrm>
          <a:prstGeom prst="parallelogram">
            <a:avLst>
              <a:gd name="adj" fmla="val 413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0"/>
          </a:p>
        </p:txBody>
      </p:sp>
      <p:graphicFrame>
        <p:nvGraphicFramePr>
          <p:cNvPr id="7547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96744"/>
              </p:ext>
            </p:extLst>
          </p:nvPr>
        </p:nvGraphicFramePr>
        <p:xfrm>
          <a:off x="5716190" y="2175931"/>
          <a:ext cx="205621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3" name="Equation" r:id="rId4" imgW="1117600" imgH="279400" progId="Equation.DSMT4">
                  <p:embed/>
                </p:oleObj>
              </mc:Choice>
              <mc:Fallback>
                <p:oleObj name="Equation" r:id="rId4" imgW="1117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190" y="2175931"/>
                        <a:ext cx="205621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14" name="Text Box 26"/>
          <p:cNvSpPr txBox="1">
            <a:spLocks noChangeArrowheads="1"/>
          </p:cNvSpPr>
          <p:nvPr/>
        </p:nvSpPr>
        <p:spPr bwMode="auto">
          <a:xfrm>
            <a:off x="5029200" y="37719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54715" name="Text Box 27"/>
          <p:cNvSpPr txBox="1">
            <a:spLocks noChangeArrowheads="1"/>
          </p:cNvSpPr>
          <p:nvPr/>
        </p:nvSpPr>
        <p:spPr bwMode="auto">
          <a:xfrm>
            <a:off x="7258050" y="37719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54716" name="Oval 28"/>
          <p:cNvSpPr>
            <a:spLocks noChangeArrowheads="1"/>
          </p:cNvSpPr>
          <p:nvPr/>
        </p:nvSpPr>
        <p:spPr bwMode="auto">
          <a:xfrm rot="-571455">
            <a:off x="5715000" y="2971800"/>
            <a:ext cx="1085850" cy="217170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9900CC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4572000" y="4057650"/>
            <a:ext cx="171450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graphicFrame>
        <p:nvGraphicFramePr>
          <p:cNvPr id="754717" name="Object 29"/>
          <p:cNvGraphicFramePr>
            <a:graphicFrameLocks noChangeAspect="1"/>
          </p:cNvGraphicFramePr>
          <p:nvPr/>
        </p:nvGraphicFramePr>
        <p:xfrm>
          <a:off x="5486401" y="2628900"/>
          <a:ext cx="236101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4" name="Equation" r:id="rId6" imgW="1282700" imgH="279400" progId="Equation.DSMT4">
                  <p:embed/>
                </p:oleObj>
              </mc:Choice>
              <mc:Fallback>
                <p:oleObj name="Equation" r:id="rId6" imgW="1282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2628900"/>
                        <a:ext cx="236101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21" name="Text Box 33"/>
          <p:cNvSpPr txBox="1">
            <a:spLocks noChangeArrowheads="1"/>
          </p:cNvSpPr>
          <p:nvPr/>
        </p:nvSpPr>
        <p:spPr bwMode="auto">
          <a:xfrm>
            <a:off x="1257300" y="3190875"/>
            <a:ext cx="4171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There must be something else that creates B-fields</a:t>
            </a:r>
          </a:p>
          <a:p>
            <a:pPr eaLnBrk="1" hangingPunct="1">
              <a:buFontTx/>
              <a:buChar char="•"/>
            </a:pPr>
            <a:endParaRPr lang="en-US" sz="18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Note that for the first surface, there is </a:t>
            </a:r>
            <a:r>
              <a:rPr lang="en-US" sz="1800" u="sng">
                <a:solidFill>
                  <a:schemeClr val="accent2"/>
                </a:solidFill>
              </a:rPr>
              <a:t>also</a:t>
            </a:r>
            <a:r>
              <a:rPr lang="en-US" sz="1800">
                <a:solidFill>
                  <a:schemeClr val="accent2"/>
                </a:solidFill>
              </a:rPr>
              <a:t> an electric field accumulating in capacitor</a:t>
            </a:r>
          </a:p>
          <a:p>
            <a:pPr lvl="1"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Maybe electric fields?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Take the time derivative of this formula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Speculate : This replaces </a:t>
            </a:r>
            <a:r>
              <a:rPr lang="en-US" sz="1800" i="1">
                <a:solidFill>
                  <a:schemeClr val="accent2"/>
                </a:solidFill>
              </a:rPr>
              <a:t>I</a:t>
            </a:r>
            <a:r>
              <a:rPr lang="en-US" sz="1800">
                <a:solidFill>
                  <a:schemeClr val="accent2"/>
                </a:solidFill>
              </a:rPr>
              <a:t> for first surface</a:t>
            </a:r>
          </a:p>
        </p:txBody>
      </p:sp>
      <p:graphicFrame>
        <p:nvGraphicFramePr>
          <p:cNvPr id="754725" name="Object 37"/>
          <p:cNvGraphicFramePr>
            <a:graphicFrameLocks noChangeAspect="1"/>
          </p:cNvGraphicFramePr>
          <p:nvPr/>
        </p:nvGraphicFramePr>
        <p:xfrm>
          <a:off x="2343150" y="3538537"/>
          <a:ext cx="2195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5" name="Equation" r:id="rId8" imgW="1193800" imgH="279400" progId="Equation.DSMT4">
                  <p:embed/>
                </p:oleObj>
              </mc:Choice>
              <mc:Fallback>
                <p:oleObj name="Equation" r:id="rId8" imgW="1193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538537"/>
                        <a:ext cx="21955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6" name="Object 38"/>
          <p:cNvGraphicFramePr>
            <a:graphicFrameLocks noChangeAspect="1"/>
          </p:cNvGraphicFramePr>
          <p:nvPr/>
        </p:nvGraphicFramePr>
        <p:xfrm>
          <a:off x="1371601" y="5314950"/>
          <a:ext cx="102751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6" name="Equation" r:id="rId10" imgW="558558" imgH="431613" progId="Equation.DSMT4">
                  <p:embed/>
                </p:oleObj>
              </mc:Choice>
              <mc:Fallback>
                <p:oleObj name="Equation" r:id="rId10" imgW="55855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5314950"/>
                        <a:ext cx="102751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7" name="Object 39"/>
          <p:cNvGraphicFramePr>
            <a:graphicFrameLocks noChangeAspect="1"/>
          </p:cNvGraphicFramePr>
          <p:nvPr/>
        </p:nvGraphicFramePr>
        <p:xfrm>
          <a:off x="2832498" y="5482830"/>
          <a:ext cx="1168003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7" name="Equation" r:id="rId12" imgW="634725" imgH="228501" progId="Equation.DSMT4">
                  <p:embed/>
                </p:oleObj>
              </mc:Choice>
              <mc:Fallback>
                <p:oleObj name="Equation" r:id="rId12" imgW="6347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498" y="5482830"/>
                        <a:ext cx="1168003" cy="37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8" name="Object 40"/>
          <p:cNvGraphicFramePr>
            <a:graphicFrameLocks noChangeAspect="1"/>
          </p:cNvGraphicFramePr>
          <p:nvPr/>
        </p:nvGraphicFramePr>
        <p:xfrm>
          <a:off x="5442349" y="5372100"/>
          <a:ext cx="161091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8" name="Equation" r:id="rId14" imgW="875920" imgH="393529" progId="Equation.DSMT4">
                  <p:embed/>
                </p:oleObj>
              </mc:Choice>
              <mc:Fallback>
                <p:oleObj name="Equation" r:id="rId14" imgW="87592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349" y="5372100"/>
                        <a:ext cx="161091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9" name="Object 41"/>
          <p:cNvGraphicFramePr>
            <a:graphicFrameLocks noChangeAspect="1"/>
          </p:cNvGraphicFramePr>
          <p:nvPr/>
        </p:nvGraphicFramePr>
        <p:xfrm>
          <a:off x="7042548" y="5523311"/>
          <a:ext cx="444103" cy="272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9" name="Equation" r:id="rId16" imgW="241091" imgH="164957" progId="Equation.DSMT4">
                  <p:embed/>
                </p:oleObj>
              </mc:Choice>
              <mc:Fallback>
                <p:oleObj name="Equation" r:id="rId16" imgW="241091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548" y="5523311"/>
                        <a:ext cx="444103" cy="272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2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5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4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4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5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4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4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4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4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54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4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4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4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5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5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5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5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8" grpId="0" animBg="1"/>
      <p:bldP spid="754710" grpId="0" animBg="1"/>
      <p:bldP spid="754691" grpId="0" build="p"/>
      <p:bldP spid="754711" grpId="0" animBg="1"/>
      <p:bldP spid="754706" grpId="0" animBg="1"/>
      <p:bldP spid="754714" grpId="0"/>
      <p:bldP spid="754715" grpId="0"/>
      <p:bldP spid="754716" grpId="0" animBg="1"/>
      <p:bldP spid="754716" grpId="1" animBg="1"/>
      <p:bldP spid="754707" grpId="0" animBg="1"/>
      <p:bldP spid="7547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257300" y="857250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>
                <a:solidFill>
                  <a:schemeClr val="tx1"/>
                </a:solidFill>
              </a:rPr>
              <a:t>Ampere’s Law (New Recipe)</a:t>
            </a:r>
          </a:p>
        </p:txBody>
      </p:sp>
      <p:graphicFrame>
        <p:nvGraphicFramePr>
          <p:cNvPr id="755732" name="Object 20"/>
          <p:cNvGraphicFramePr>
            <a:graphicFrameLocks noChangeAspect="1"/>
          </p:cNvGraphicFramePr>
          <p:nvPr>
            <p:extLst/>
          </p:nvPr>
        </p:nvGraphicFramePr>
        <p:xfrm>
          <a:off x="3123010" y="1543051"/>
          <a:ext cx="3012281" cy="7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2" name="Equation" r:id="rId4" imgW="1637589" imgH="431613" progId="Equation.DSMT4">
                  <p:embed/>
                </p:oleObj>
              </mc:Choice>
              <mc:Fallback>
                <p:oleObj name="Equation" r:id="rId4" imgW="163758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010" y="1543051"/>
                        <a:ext cx="3012281" cy="71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64" name="Object 52"/>
          <p:cNvGraphicFramePr>
            <a:graphicFrameLocks noChangeAspect="1"/>
          </p:cNvGraphicFramePr>
          <p:nvPr>
            <p:extLst/>
          </p:nvPr>
        </p:nvGraphicFramePr>
        <p:xfrm>
          <a:off x="2762250" y="4857751"/>
          <a:ext cx="2942034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3" name="Equation" r:id="rId6" imgW="1600200" imgH="393700" progId="Equation.DSMT4">
                  <p:embed/>
                </p:oleObj>
              </mc:Choice>
              <mc:Fallback>
                <p:oleObj name="Equation" r:id="rId6" imgW="160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857751"/>
                        <a:ext cx="2942034" cy="65127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603" name="Picture 27" descr="http://www.physics.miami.edu/%7Ezuo/class/fall_05/supplement/Figure29_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43000" y="857250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>
                <a:solidFill>
                  <a:schemeClr val="tx1"/>
                </a:solidFill>
              </a:rPr>
              <a:t>Maxwell’s Equations</a:t>
            </a: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1200150" y="1428750"/>
            <a:ext cx="6686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9900"/>
                </a:solidFill>
              </a:rPr>
              <a:t>We now have four formulas that describe how to get electric and magnetic fields from charges and currents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rgbClr val="009900"/>
                </a:solidFill>
              </a:rPr>
              <a:t>Gauss’s Law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rgbClr val="009900"/>
                </a:solidFill>
              </a:rPr>
              <a:t>Gauss’s Law for Magnetism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rgbClr val="009900"/>
                </a:solidFill>
              </a:rPr>
              <a:t>Ampere’s Law (final version)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rgbClr val="009900"/>
                </a:solidFill>
              </a:rPr>
              <a:t>Faraday’s Law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rgbClr val="009900"/>
                </a:solidFill>
              </a:rPr>
              <a:t>Collectively, these are called</a:t>
            </a:r>
            <a:br>
              <a:rPr lang="en-US" sz="1800">
                <a:solidFill>
                  <a:srgbClr val="009900"/>
                </a:solidFill>
              </a:rPr>
            </a:br>
            <a:r>
              <a:rPr lang="en-US" sz="1800" b="1">
                <a:solidFill>
                  <a:srgbClr val="009900"/>
                </a:solidFill>
              </a:rPr>
              <a:t>Maxwell’s Equations</a:t>
            </a:r>
            <a:endParaRPr lang="en-US" sz="1800">
              <a:solidFill>
                <a:srgbClr val="009900"/>
              </a:solidFill>
            </a:endParaRPr>
          </a:p>
        </p:txBody>
      </p:sp>
      <p:graphicFrame>
        <p:nvGraphicFramePr>
          <p:cNvPr id="775183" name="Object 15"/>
          <p:cNvGraphicFramePr>
            <a:graphicFrameLocks noChangeAspect="1"/>
          </p:cNvGraphicFramePr>
          <p:nvPr/>
        </p:nvGraphicFramePr>
        <p:xfrm>
          <a:off x="4776789" y="1771650"/>
          <a:ext cx="308491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6" name="Equation" r:id="rId3" imgW="1676400" imgH="1600200" progId="Equation.DSMT4">
                  <p:embed/>
                </p:oleObj>
              </mc:Choice>
              <mc:Fallback>
                <p:oleObj name="Equation" r:id="rId3" imgW="16764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9" y="1771650"/>
                        <a:ext cx="3084910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5185" name="Text Box 17"/>
          <p:cNvSpPr txBox="1">
            <a:spLocks noChangeArrowheads="1"/>
          </p:cNvSpPr>
          <p:nvPr/>
        </p:nvSpPr>
        <p:spPr bwMode="auto">
          <a:xfrm>
            <a:off x="1200150" y="3714751"/>
            <a:ext cx="4229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There is also a formula for forces on charges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Called Lorentz Force</a:t>
            </a:r>
          </a:p>
        </p:txBody>
      </p:sp>
      <p:sp>
        <p:nvSpPr>
          <p:cNvPr id="775186" name="Text Box 18"/>
          <p:cNvSpPr txBox="1">
            <a:spLocks noChangeArrowheads="1"/>
          </p:cNvSpPr>
          <p:nvPr/>
        </p:nvSpPr>
        <p:spPr bwMode="auto">
          <a:xfrm>
            <a:off x="4572000" y="4400551"/>
            <a:ext cx="3429000" cy="646331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>
                <a:sym typeface="Symbol" pitchFamily="18" charset="2"/>
              </a:rPr>
              <a:t>All of electricity and magnetism is somewhere on this page</a:t>
            </a:r>
          </a:p>
        </p:txBody>
      </p:sp>
      <p:graphicFrame>
        <p:nvGraphicFramePr>
          <p:cNvPr id="775188" name="Object 20"/>
          <p:cNvGraphicFramePr>
            <a:graphicFrameLocks noChangeAspect="1"/>
          </p:cNvGraphicFramePr>
          <p:nvPr/>
        </p:nvGraphicFramePr>
        <p:xfrm>
          <a:off x="2000250" y="4457701"/>
          <a:ext cx="1939529" cy="41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7" name="Equation" r:id="rId5" imgW="1054100" imgH="254000" progId="Equation.DSMT4">
                  <p:embed/>
                </p:oleObj>
              </mc:Choice>
              <mc:Fallback>
                <p:oleObj name="Equation" r:id="rId5" imgW="1054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457701"/>
                        <a:ext cx="1939529" cy="417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/>
      <p:bldP spid="775185" grpId="0"/>
      <p:bldP spid="775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593057"/>
            <a:ext cx="5972175" cy="440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350" y="944962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37762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1314450" y="971550"/>
            <a:ext cx="65151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Electromagnetic Waves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43000" y="1943100"/>
            <a:ext cx="6858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>
                <a:solidFill>
                  <a:schemeClr val="tx1"/>
                </a:solidFill>
              </a:rPr>
              <a:t>Wave solutions</a:t>
            </a:r>
          </a:p>
        </p:txBody>
      </p:sp>
      <p:sp>
        <p:nvSpPr>
          <p:cNvPr id="852997" name="Text Box 5"/>
          <p:cNvSpPr txBox="1">
            <a:spLocks noChangeArrowheads="1"/>
          </p:cNvSpPr>
          <p:nvPr/>
        </p:nvSpPr>
        <p:spPr bwMode="auto">
          <a:xfrm>
            <a:off x="1257300" y="2514601"/>
            <a:ext cx="434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We can solve Maxwell’s Equations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b="1" dirty="0">
                <a:solidFill>
                  <a:schemeClr val="accent2"/>
                </a:solidFill>
              </a:rPr>
              <a:t>take my word for it</a:t>
            </a:r>
            <a:r>
              <a:rPr lang="en-US" sz="1800" dirty="0">
                <a:solidFill>
                  <a:schemeClr val="accent2"/>
                </a:solidFill>
              </a:rPr>
              <a:t>) and come up with two “simple”  differential equations.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852998" name="Object 6"/>
          <p:cNvGraphicFramePr>
            <a:graphicFrameLocks noChangeAspect="1"/>
          </p:cNvGraphicFramePr>
          <p:nvPr>
            <p:extLst/>
          </p:nvPr>
        </p:nvGraphicFramePr>
        <p:xfrm>
          <a:off x="1757958" y="3829051"/>
          <a:ext cx="3342085" cy="83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9" name="Equation" r:id="rId3" imgW="1816100" imgH="508000" progId="Equation.DSMT4">
                  <p:embed/>
                </p:oleObj>
              </mc:Choice>
              <mc:Fallback>
                <p:oleObj name="Equation" r:id="rId3" imgW="1816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58" y="3829051"/>
                        <a:ext cx="3342085" cy="83701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2999" name="Text Box 7"/>
          <p:cNvSpPr txBox="1">
            <a:spLocks noChangeArrowheads="1"/>
          </p:cNvSpPr>
          <p:nvPr/>
        </p:nvSpPr>
        <p:spPr bwMode="auto">
          <a:xfrm>
            <a:off x="1314450" y="4743451"/>
            <a:ext cx="6515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I could have used cosine instead, it makes no difference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I chose arbitrarily to make it move in the </a:t>
            </a:r>
            <a:r>
              <a:rPr lang="en-US" sz="1800" i="1" dirty="0">
                <a:solidFill>
                  <a:srgbClr val="009900"/>
                </a:solidFill>
              </a:rPr>
              <a:t>x</a:t>
            </a:r>
            <a:r>
              <a:rPr lang="en-US" sz="1800" dirty="0">
                <a:solidFill>
                  <a:srgbClr val="009900"/>
                </a:solidFill>
              </a:rPr>
              <a:t>-direction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These are waves where we have </a:t>
            </a:r>
            <a:r>
              <a:rPr lang="en-US" sz="1800" dirty="0">
                <a:solidFill>
                  <a:srgbClr val="009900"/>
                </a:solidFill>
                <a:sym typeface="Symbol" pitchFamily="18" charset="2"/>
              </a:rPr>
              <a:t>.</a:t>
            </a:r>
          </a:p>
        </p:txBody>
      </p:sp>
      <p:graphicFrame>
        <p:nvGraphicFramePr>
          <p:cNvPr id="853000" name="Object 8"/>
          <p:cNvGraphicFramePr>
            <a:graphicFrameLocks noChangeAspect="1"/>
          </p:cNvGraphicFramePr>
          <p:nvPr>
            <p:extLst/>
          </p:nvPr>
        </p:nvGraphicFramePr>
        <p:xfrm>
          <a:off x="5829301" y="2514601"/>
          <a:ext cx="1891903" cy="193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0" name="Equation" r:id="rId5" imgW="1028520" imgH="1168200" progId="Equation.DSMT4">
                  <p:embed/>
                </p:oleObj>
              </mc:Choice>
              <mc:Fallback>
                <p:oleObj name="Equation" r:id="rId5" imgW="10285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2514601"/>
                        <a:ext cx="1891903" cy="19323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797981" y="5314951"/>
          <a:ext cx="1605440" cy="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1" name="Equation" r:id="rId7" imgW="1257120" imgH="431640" progId="Equation.DSMT4">
                  <p:embed/>
                </p:oleObj>
              </mc:Choice>
              <mc:Fallback>
                <p:oleObj name="Equation" r:id="rId7" imgW="1257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7981" y="5314951"/>
                        <a:ext cx="1605440" cy="55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8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2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2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/>
      <p:bldP spid="8529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www.ariel.ac.il/sites/cezar/ariel/ANIMATIONS/images/wave_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00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5950" y="4629151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http://www.ariel.ac.il/sites/cezar/ariel/ANIMATIONS/physics3.html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1" name="Picture 31" descr="wav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Wave Equations summarized:</a:t>
            </a: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0" y="838200"/>
            <a:ext cx="609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Waves look like: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Related by:</a:t>
            </a:r>
          </a:p>
          <a:p>
            <a:pPr eaLnBrk="1" hangingPunct="1">
              <a:buFontTx/>
              <a:buChar char="•"/>
            </a:pPr>
            <a:r>
              <a:rPr lang="en-US" sz="2400" u="sng">
                <a:solidFill>
                  <a:schemeClr val="accent2"/>
                </a:solidFill>
              </a:rPr>
              <a:t>Two</a:t>
            </a:r>
            <a:r>
              <a:rPr lang="en-US" sz="2400">
                <a:solidFill>
                  <a:schemeClr val="accent2"/>
                </a:solidFill>
              </a:rPr>
              <a:t> independent solutions to these equations:</a:t>
            </a:r>
            <a:endParaRPr lang="en-US" sz="2400" u="sng">
              <a:solidFill>
                <a:schemeClr val="accent2"/>
              </a:solidFill>
            </a:endParaRPr>
          </a:p>
        </p:txBody>
      </p:sp>
      <p:graphicFrame>
        <p:nvGraphicFramePr>
          <p:cNvPr id="860164" name="Object 4"/>
          <p:cNvGraphicFramePr>
            <a:graphicFrameLocks noChangeAspect="1"/>
          </p:cNvGraphicFramePr>
          <p:nvPr/>
        </p:nvGraphicFramePr>
        <p:xfrm>
          <a:off x="4687888" y="609600"/>
          <a:ext cx="44561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0" name="Equation" r:id="rId5" imgW="1816100" imgH="508000" progId="Equation.DSMT4">
                  <p:embed/>
                </p:oleObj>
              </mc:Choice>
              <mc:Fallback>
                <p:oleObj name="Equation" r:id="rId5" imgW="18161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609600"/>
                        <a:ext cx="445611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77" name="Object 17"/>
          <p:cNvGraphicFramePr>
            <a:graphicFrameLocks noChangeAspect="1"/>
          </p:cNvGraphicFramePr>
          <p:nvPr/>
        </p:nvGraphicFramePr>
        <p:xfrm>
          <a:off x="2514600" y="1219200"/>
          <a:ext cx="1089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1" name="Equation" r:id="rId7" imgW="444114" imgH="177646" progId="Equation.DSMT4">
                  <p:embed/>
                </p:oleObj>
              </mc:Choice>
              <mc:Fallback>
                <p:oleObj name="Equation" r:id="rId7" imgW="444114" imgH="17764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1089025" cy="393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31731"/>
              </p:ext>
            </p:extLst>
          </p:nvPr>
        </p:nvGraphicFramePr>
        <p:xfrm>
          <a:off x="6765925" y="1752600"/>
          <a:ext cx="18684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2" name="Equation" r:id="rId9" imgW="761760" imgH="711000" progId="Equation.DSMT4">
                  <p:embed/>
                </p:oleObj>
              </mc:Choice>
              <mc:Fallback>
                <p:oleObj name="Equation" r:id="rId9" imgW="76176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752600"/>
                        <a:ext cx="1868488" cy="15716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0200" name="Group 40"/>
          <p:cNvGrpSpPr>
            <a:grpSpLocks/>
          </p:cNvGrpSpPr>
          <p:nvPr/>
        </p:nvGrpSpPr>
        <p:grpSpPr bwMode="auto">
          <a:xfrm>
            <a:off x="304800" y="2133600"/>
            <a:ext cx="1676400" cy="1219200"/>
            <a:chOff x="192" y="1536"/>
            <a:chExt cx="1056" cy="768"/>
          </a:xfrm>
        </p:grpSpPr>
        <p:sp>
          <p:nvSpPr>
            <p:cNvPr id="123925" name="Line 22"/>
            <p:cNvSpPr>
              <a:spLocks noChangeShapeType="1"/>
            </p:cNvSpPr>
            <p:nvPr/>
          </p:nvSpPr>
          <p:spPr bwMode="auto">
            <a:xfrm>
              <a:off x="240" y="2256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Line 23"/>
            <p:cNvSpPr>
              <a:spLocks noChangeShapeType="1"/>
            </p:cNvSpPr>
            <p:nvPr/>
          </p:nvSpPr>
          <p:spPr bwMode="auto">
            <a:xfrm flipV="1">
              <a:off x="240" y="1584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7" name="Group 24"/>
            <p:cNvGrpSpPr>
              <a:grpSpLocks/>
            </p:cNvGrpSpPr>
            <p:nvPr/>
          </p:nvGrpSpPr>
          <p:grpSpPr bwMode="auto">
            <a:xfrm>
              <a:off x="192" y="2208"/>
              <a:ext cx="96" cy="96"/>
              <a:chOff x="1536" y="4080"/>
              <a:chExt cx="96" cy="96"/>
            </a:xfrm>
          </p:grpSpPr>
          <p:sp>
            <p:nvSpPr>
              <p:cNvPr id="123930" name="Oval 2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1" name="Oval 2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8" name="Text Box 28"/>
            <p:cNvSpPr txBox="1">
              <a:spLocks noChangeArrowheads="1"/>
            </p:cNvSpPr>
            <p:nvPr/>
          </p:nvSpPr>
          <p:spPr bwMode="auto">
            <a:xfrm>
              <a:off x="912" y="19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23929" name="Text Box 29"/>
            <p:cNvSpPr txBox="1">
              <a:spLocks noChangeArrowheads="1"/>
            </p:cNvSpPr>
            <p:nvPr/>
          </p:nvSpPr>
          <p:spPr bwMode="auto">
            <a:xfrm>
              <a:off x="240" y="15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pic>
        <p:nvPicPr>
          <p:cNvPr id="860190" name="Picture 30" descr="wave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5250"/>
            <a:ext cx="381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199" name="Group 39"/>
          <p:cNvGrpSpPr>
            <a:grpSpLocks/>
          </p:cNvGrpSpPr>
          <p:nvPr/>
        </p:nvGrpSpPr>
        <p:grpSpPr bwMode="auto">
          <a:xfrm>
            <a:off x="304800" y="4419600"/>
            <a:ext cx="1600200" cy="1219200"/>
            <a:chOff x="336" y="2400"/>
            <a:chExt cx="1008" cy="768"/>
          </a:xfrm>
        </p:grpSpPr>
        <p:sp>
          <p:nvSpPr>
            <p:cNvPr id="123918" name="Line 32"/>
            <p:cNvSpPr>
              <a:spLocks noChangeShapeType="1"/>
            </p:cNvSpPr>
            <p:nvPr/>
          </p:nvSpPr>
          <p:spPr bwMode="auto">
            <a:xfrm flipV="1">
              <a:off x="1008" y="2400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9" name="Line 33"/>
            <p:cNvSpPr>
              <a:spLocks noChangeShapeType="1"/>
            </p:cNvSpPr>
            <p:nvPr/>
          </p:nvSpPr>
          <p:spPr bwMode="auto">
            <a:xfrm flipH="1" flipV="1">
              <a:off x="336" y="3120"/>
              <a:ext cx="67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0" name="Group 34"/>
            <p:cNvGrpSpPr>
              <a:grpSpLocks/>
            </p:cNvGrpSpPr>
            <p:nvPr/>
          </p:nvGrpSpPr>
          <p:grpSpPr bwMode="auto">
            <a:xfrm>
              <a:off x="960" y="3072"/>
              <a:ext cx="96" cy="96"/>
              <a:chOff x="1536" y="4080"/>
              <a:chExt cx="96" cy="96"/>
            </a:xfrm>
          </p:grpSpPr>
          <p:sp>
            <p:nvSpPr>
              <p:cNvPr id="123923" name="Oval 3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4" name="Oval 3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1" name="Text Box 37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23922" name="Text Box 38"/>
            <p:cNvSpPr txBox="1">
              <a:spLocks noChangeArrowheads="1"/>
            </p:cNvSpPr>
            <p:nvPr/>
          </p:nvSpPr>
          <p:spPr bwMode="auto">
            <a:xfrm>
              <a:off x="384" y="27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graphicFrame>
        <p:nvGraphicFramePr>
          <p:cNvPr id="860181" name="Object 21"/>
          <p:cNvGraphicFramePr>
            <a:graphicFrameLocks noChangeAspect="1"/>
          </p:cNvGraphicFramePr>
          <p:nvPr/>
        </p:nvGraphicFramePr>
        <p:xfrm>
          <a:off x="5105400" y="1981200"/>
          <a:ext cx="1368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3" name="Equation" r:id="rId12" imgW="558800" imgH="228600" progId="Equation.DSMT4">
                  <p:embed/>
                </p:oleObj>
              </mc:Choice>
              <mc:Fallback>
                <p:oleObj name="Equation" r:id="rId12" imgW="5588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81200"/>
                        <a:ext cx="1368425" cy="506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2" name="Text Box 42"/>
          <p:cNvSpPr txBox="1">
            <a:spLocks noChangeArrowheads="1"/>
          </p:cNvSpPr>
          <p:nvPr/>
        </p:nvSpPr>
        <p:spPr bwMode="auto">
          <a:xfrm>
            <a:off x="5867400" y="3733800"/>
            <a:ext cx="3276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Note that </a:t>
            </a:r>
            <a:r>
              <a:rPr lang="en-US" sz="2400" b="1" dirty="0">
                <a:solidFill>
                  <a:srgbClr val="009900"/>
                </a:solidFill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, </a:t>
            </a:r>
            <a:r>
              <a:rPr lang="en-US" sz="2400" b="1" dirty="0">
                <a:solidFill>
                  <a:srgbClr val="009900"/>
                </a:solidFill>
              </a:rPr>
              <a:t>B</a:t>
            </a:r>
            <a:r>
              <a:rPr lang="en-US" sz="2400" dirty="0">
                <a:solidFill>
                  <a:srgbClr val="009900"/>
                </a:solidFill>
              </a:rPr>
              <a:t>, and direction of travel are all mutually perpendicular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two solutions are called </a:t>
            </a:r>
            <a:r>
              <a:rPr lang="en-US" sz="2400" i="1" dirty="0">
                <a:solidFill>
                  <a:srgbClr val="009900"/>
                </a:solidFill>
              </a:rPr>
              <a:t>polarizations</a:t>
            </a:r>
            <a:endParaRPr lang="en-US" sz="2400" dirty="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We describe </a:t>
            </a:r>
            <a:r>
              <a:rPr lang="en-US" sz="2400" dirty="0" err="1">
                <a:solidFill>
                  <a:srgbClr val="009900"/>
                </a:solidFill>
              </a:rPr>
              <a:t>polariza-tion</a:t>
            </a:r>
            <a:r>
              <a:rPr lang="en-US" sz="2400" dirty="0">
                <a:solidFill>
                  <a:srgbClr val="009900"/>
                </a:solidFill>
              </a:rPr>
              <a:t> by telling which way </a:t>
            </a:r>
            <a:r>
              <a:rPr lang="en-US" sz="2400" b="1" dirty="0">
                <a:solidFill>
                  <a:srgbClr val="009900"/>
                </a:solidFill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-field points</a:t>
            </a:r>
            <a:endParaRPr lang="en-US" sz="2400" u="sng" dirty="0">
              <a:solidFill>
                <a:srgbClr val="009900"/>
              </a:solidFill>
            </a:endParaRPr>
          </a:p>
        </p:txBody>
      </p:sp>
      <p:sp>
        <p:nvSpPr>
          <p:cNvPr id="860203" name="Text Box 43"/>
          <p:cNvSpPr txBox="1">
            <a:spLocks noChangeArrowheads="1"/>
          </p:cNvSpPr>
          <p:nvPr/>
        </p:nvSpPr>
        <p:spPr bwMode="auto">
          <a:xfrm>
            <a:off x="228600" y="6172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Note </a:t>
            </a:r>
            <a:r>
              <a:rPr lang="en-US" sz="2400" b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B</a:t>
            </a:r>
            <a:r>
              <a:rPr lang="en-US" sz="2400">
                <a:solidFill>
                  <a:srgbClr val="FF0000"/>
                </a:solidFill>
              </a:rPr>
              <a:t> is in direction of motion</a:t>
            </a:r>
            <a:endParaRPr lang="en-US" sz="24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6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/>
      <p:bldP spid="860202" grpId="0" build="p"/>
      <p:bldP spid="86020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29678</TotalTime>
  <Words>979</Words>
  <Application>Microsoft Office PowerPoint</Application>
  <PresentationFormat>On-screen Show (4:3)</PresentationFormat>
  <Paragraphs>154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Black</vt:lpstr>
      <vt:lpstr>Symbol</vt:lpstr>
      <vt:lpstr>Times New Roman</vt:lpstr>
      <vt:lpstr>Blank Presentation</vt:lpstr>
      <vt:lpstr>Equation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649</cp:revision>
  <cp:lastPrinted>1998-03-31T16:12:30Z</cp:lastPrinted>
  <dcterms:created xsi:type="dcterms:W3CDTF">1997-09-10T20:18:06Z</dcterms:created>
  <dcterms:modified xsi:type="dcterms:W3CDTF">2019-03-11T18:46:40Z</dcterms:modified>
</cp:coreProperties>
</file>