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842" r:id="rId2"/>
    <p:sldId id="866" r:id="rId3"/>
    <p:sldId id="867" r:id="rId4"/>
    <p:sldId id="844" r:id="rId5"/>
    <p:sldId id="846" r:id="rId6"/>
    <p:sldId id="847" r:id="rId7"/>
    <p:sldId id="868" r:id="rId8"/>
    <p:sldId id="850" r:id="rId9"/>
    <p:sldId id="851" r:id="rId10"/>
    <p:sldId id="860" r:id="rId11"/>
    <p:sldId id="872" r:id="rId12"/>
    <p:sldId id="861" r:id="rId13"/>
    <p:sldId id="862" r:id="rId14"/>
    <p:sldId id="863" r:id="rId15"/>
    <p:sldId id="864" r:id="rId16"/>
    <p:sldId id="869" r:id="rId17"/>
    <p:sldId id="870" r:id="rId18"/>
    <p:sldId id="853" r:id="rId19"/>
    <p:sldId id="852" r:id="rId20"/>
    <p:sldId id="854" r:id="rId21"/>
    <p:sldId id="865" r:id="rId22"/>
    <p:sldId id="871" r:id="rId23"/>
    <p:sldId id="855" r:id="rId24"/>
    <p:sldId id="876" r:id="rId25"/>
    <p:sldId id="877" r:id="rId26"/>
    <p:sldId id="875" r:id="rId27"/>
    <p:sldId id="878" r:id="rId28"/>
    <p:sldId id="858" r:id="rId29"/>
    <p:sldId id="880" r:id="rId30"/>
    <p:sldId id="879" r:id="rId31"/>
    <p:sldId id="881" r:id="rId32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6600FF"/>
    <a:srgbClr val="66FFCC"/>
    <a:srgbClr val="FFFF00"/>
    <a:srgbClr val="9900CC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82" autoAdjust="0"/>
  </p:normalViewPr>
  <p:slideViewPr>
    <p:cSldViewPr>
      <p:cViewPr varScale="1">
        <p:scale>
          <a:sx n="51" d="100"/>
          <a:sy n="51" d="100"/>
        </p:scale>
        <p:origin x="9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81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ADED0F-1DF3-4016-AA67-84AB9176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4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DED0F-1DF3-4016-AA67-84AB91760E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just do mirrors</a:t>
            </a:r>
            <a:r>
              <a:rPr lang="en-US" baseline="0" dirty="0" smtClean="0"/>
              <a:t> and lenses summarized and some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7901-C832-453D-A310-6882329832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6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A4B2-7C13-4C43-95BB-89EE0A9E2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B8CA-9AD5-48DE-BF47-4EA881C69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A5FA-585C-4785-99BA-8A2411322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9B72-F477-4199-BA21-011C96DB7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55E8-9164-408D-BF7C-DA721FBD1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6B49-573C-4DF7-8A6B-02FB173CC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87AF-C69D-42F2-BDF3-7FEE1A99C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4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582B-8F36-4E76-BE95-A2AA6D07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8F29-B8F1-4D95-ADE1-B8A8E4366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BDE5-B25E-46D8-BAEE-8DA3D6A87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D75A7-6B1A-4CCC-AE51-77FEA0057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832043-38E1-4C94-8476-8103FFBB0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.gi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3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audio" Target="../media/audio1.wav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21.gi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0.jpe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2"/>
          <p:cNvSpPr>
            <a:spLocks noChangeArrowheads="1" noChangeShapeType="1" noTextEdit="1"/>
          </p:cNvSpPr>
          <p:nvPr/>
        </p:nvSpPr>
        <p:spPr bwMode="auto">
          <a:xfrm flipH="1">
            <a:off x="228600" y="3048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Reflection</a:t>
            </a:r>
          </a:p>
        </p:txBody>
      </p:sp>
      <p:sp>
        <p:nvSpPr>
          <p:cNvPr id="28678" name="WordArt 7"/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342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38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and Refraction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80297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Ch. 34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334250" cy="1838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5325" y="210607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Warmup22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518" y="127508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Nature of Light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58998"/>
              </p:ext>
            </p:extLst>
          </p:nvPr>
        </p:nvGraphicFramePr>
        <p:xfrm>
          <a:off x="1143000" y="762000"/>
          <a:ext cx="751557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Document" r:id="rId3" imgW="5494170" imgH="1225972" progId="Word.Document.12">
                  <p:embed/>
                </p:oleObj>
              </mc:Choice>
              <mc:Fallback>
                <p:oleObj name="Document" r:id="rId3" imgW="5494170" imgH="12259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762000"/>
                        <a:ext cx="751557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Image Formation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95400"/>
            <a:ext cx="3124200" cy="2711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981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Reflection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87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Refraction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562600" y="4419600"/>
            <a:ext cx="0" cy="2209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038600" y="5523131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7124701" y="4572000"/>
            <a:ext cx="0" cy="9511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714008" y="5523131"/>
            <a:ext cx="805297" cy="88868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0009" y="561459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5562600" y="4657850"/>
            <a:ext cx="1562101" cy="86528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3657600" y="4571999"/>
            <a:ext cx="3450648" cy="3673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5519305" y="4634449"/>
            <a:ext cx="824345" cy="888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6388678" y="4597344"/>
            <a:ext cx="0" cy="9511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314208" y="5573717"/>
            <a:ext cx="58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137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59484"/>
              </p:ext>
            </p:extLst>
          </p:nvPr>
        </p:nvGraphicFramePr>
        <p:xfrm>
          <a:off x="1676400" y="1524000"/>
          <a:ext cx="574571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Document" r:id="rId3" imgW="5480386" imgH="3646857" progId="Word.Document.12">
                  <p:embed/>
                </p:oleObj>
              </mc:Choice>
              <mc:Fallback>
                <p:oleObj name="Document" r:id="rId3" imgW="5480386" imgH="36468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524000"/>
                        <a:ext cx="5745711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0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0071"/>
              </p:ext>
            </p:extLst>
          </p:nvPr>
        </p:nvGraphicFramePr>
        <p:xfrm>
          <a:off x="1447800" y="1104160"/>
          <a:ext cx="5870575" cy="4371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1" name="Document" r:id="rId3" imgW="5494170" imgH="4090890" progId="Word.Document.12">
                  <p:embed/>
                </p:oleObj>
              </mc:Choice>
              <mc:Fallback>
                <p:oleObj name="Document" r:id="rId3" imgW="5494170" imgH="4090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104160"/>
                        <a:ext cx="5870575" cy="4371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6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69763"/>
              </p:ext>
            </p:extLst>
          </p:nvPr>
        </p:nvGraphicFramePr>
        <p:xfrm>
          <a:off x="387349" y="1219200"/>
          <a:ext cx="876005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Document" r:id="rId3" imgW="5485703" imgH="817816" progId="Word.Document.12">
                  <p:embed/>
                </p:oleObj>
              </mc:Choice>
              <mc:Fallback>
                <p:oleObj name="Document" r:id="rId3" imgW="5485703" imgH="8178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349" y="1219200"/>
                        <a:ext cx="876005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200400"/>
            <a:ext cx="4800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893970"/>
              </p:ext>
            </p:extLst>
          </p:nvPr>
        </p:nvGraphicFramePr>
        <p:xfrm>
          <a:off x="408019" y="914400"/>
          <a:ext cx="7681881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" name="Document" r:id="rId3" imgW="5485703" imgH="2604629" progId="Word.Document.12">
                  <p:embed/>
                </p:oleObj>
              </mc:Choice>
              <mc:Fallback>
                <p:oleObj name="Document" r:id="rId3" imgW="5485703" imgH="26046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019" y="914400"/>
                        <a:ext cx="7681881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0"/>
            <a:ext cx="4800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Warmup23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2895600"/>
            <a:ext cx="4276838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39487"/>
            <a:ext cx="7781055" cy="4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Warmup23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724775" cy="21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14800"/>
            <a:ext cx="33051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Dispersion</a:t>
            </a:r>
          </a:p>
        </p:txBody>
      </p:sp>
      <p:sp>
        <p:nvSpPr>
          <p:cNvPr id="885763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speed of light in a material can depend on frequency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Index of refraction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depends on frequency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</a:t>
            </a:r>
            <a:r>
              <a:rPr lang="en-US" sz="2400" dirty="0" smtClean="0">
                <a:solidFill>
                  <a:schemeClr val="accent2"/>
                </a:solidFill>
              </a:rPr>
              <a:t>ts </a:t>
            </a:r>
            <a:r>
              <a:rPr lang="en-US" sz="2400" dirty="0">
                <a:solidFill>
                  <a:schemeClr val="accent2"/>
                </a:solidFill>
              </a:rPr>
              <a:t>dependence is often given as a function of wavelength in vacuum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Called dispersion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This means that different types of light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bend by different amounts in any given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material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For most materials, the index of refraction</a:t>
            </a:r>
            <a:br>
              <a:rPr lang="en-US" sz="2400" dirty="0">
                <a:solidFill>
                  <a:srgbClr val="9900CC"/>
                </a:solidFill>
              </a:rPr>
            </a:br>
            <a:r>
              <a:rPr lang="en-US" sz="2400" dirty="0">
                <a:solidFill>
                  <a:srgbClr val="9900CC"/>
                </a:solidFill>
              </a:rPr>
              <a:t>is higher for short wavelength</a:t>
            </a:r>
          </a:p>
        </p:txBody>
      </p:sp>
      <p:pic>
        <p:nvPicPr>
          <p:cNvPr id="885764" name="Picture 4" descr="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4480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685800" y="4876800"/>
            <a:ext cx="2895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>
                <a:sym typeface="Symbol" pitchFamily="18" charset="2"/>
              </a:rPr>
              <a:t>Red Refracts Rotten</a:t>
            </a:r>
          </a:p>
        </p:txBody>
      </p:sp>
      <p:sp>
        <p:nvSpPr>
          <p:cNvPr id="885766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2895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>
                <a:sym typeface="Symbol" pitchFamily="18" charset="2"/>
              </a:rPr>
              <a:t>Blue Bends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/>
      <p:bldP spid="885765" grpId="0" animBg="1"/>
      <p:bldP spid="8857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/>
              <a:t>Prisms</a:t>
            </a:r>
          </a:p>
        </p:txBody>
      </p:sp>
      <p:sp>
        <p:nvSpPr>
          <p:cNvPr id="884786" name="Text Box 50"/>
          <p:cNvSpPr txBox="1">
            <a:spLocks noChangeArrowheads="1"/>
          </p:cNvSpPr>
          <p:nvPr/>
        </p:nvSpPr>
        <p:spPr bwMode="auto">
          <a:xfrm>
            <a:off x="0" y="685800"/>
            <a:ext cx="906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Put a combination of many wavelengths (white light) into a triangular dispersive medium (like glass)</a:t>
            </a:r>
          </a:p>
        </p:txBody>
      </p:sp>
      <p:sp>
        <p:nvSpPr>
          <p:cNvPr id="884790" name="AutoShape 54"/>
          <p:cNvSpPr>
            <a:spLocks noChangeArrowheads="1"/>
          </p:cNvSpPr>
          <p:nvPr/>
        </p:nvSpPr>
        <p:spPr bwMode="auto">
          <a:xfrm>
            <a:off x="1066800" y="1600200"/>
            <a:ext cx="1905000" cy="1676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41" name="Line 55"/>
          <p:cNvSpPr>
            <a:spLocks noChangeShapeType="1"/>
          </p:cNvSpPr>
          <p:nvPr/>
        </p:nvSpPr>
        <p:spPr bwMode="auto">
          <a:xfrm flipV="1">
            <a:off x="228600" y="2438400"/>
            <a:ext cx="129540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4810" name="Group 74"/>
          <p:cNvGrpSpPr>
            <a:grpSpLocks/>
          </p:cNvGrpSpPr>
          <p:nvPr/>
        </p:nvGrpSpPr>
        <p:grpSpPr bwMode="auto">
          <a:xfrm>
            <a:off x="1524000" y="2438400"/>
            <a:ext cx="6019800" cy="2133600"/>
            <a:chOff x="960" y="1536"/>
            <a:chExt cx="3792" cy="1344"/>
          </a:xfrm>
        </p:grpSpPr>
        <p:sp>
          <p:nvSpPr>
            <p:cNvPr id="39959" name="Line 56"/>
            <p:cNvSpPr>
              <a:spLocks noChangeShapeType="1"/>
            </p:cNvSpPr>
            <p:nvPr/>
          </p:nvSpPr>
          <p:spPr bwMode="auto">
            <a:xfrm>
              <a:off x="960" y="1536"/>
              <a:ext cx="62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57"/>
            <p:cNvSpPr>
              <a:spLocks noChangeShapeType="1"/>
            </p:cNvSpPr>
            <p:nvPr/>
          </p:nvSpPr>
          <p:spPr bwMode="auto">
            <a:xfrm>
              <a:off x="1584" y="1536"/>
              <a:ext cx="3168" cy="13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4809" name="Group 73"/>
          <p:cNvGrpSpPr>
            <a:grpSpLocks/>
          </p:cNvGrpSpPr>
          <p:nvPr/>
        </p:nvGrpSpPr>
        <p:grpSpPr bwMode="auto">
          <a:xfrm>
            <a:off x="1524000" y="2286000"/>
            <a:ext cx="6019800" cy="914400"/>
            <a:chOff x="960" y="1440"/>
            <a:chExt cx="3792" cy="576"/>
          </a:xfrm>
        </p:grpSpPr>
        <p:sp>
          <p:nvSpPr>
            <p:cNvPr id="39957" name="Line 58"/>
            <p:cNvSpPr>
              <a:spLocks noChangeShapeType="1"/>
            </p:cNvSpPr>
            <p:nvPr/>
          </p:nvSpPr>
          <p:spPr bwMode="auto">
            <a:xfrm flipV="1">
              <a:off x="960" y="1440"/>
              <a:ext cx="52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59"/>
            <p:cNvSpPr>
              <a:spLocks noChangeShapeType="1"/>
            </p:cNvSpPr>
            <p:nvPr/>
          </p:nvSpPr>
          <p:spPr bwMode="auto">
            <a:xfrm>
              <a:off x="1536" y="1440"/>
              <a:ext cx="321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4811" name="Group 75"/>
          <p:cNvGrpSpPr>
            <a:grpSpLocks/>
          </p:cNvGrpSpPr>
          <p:nvPr/>
        </p:nvGrpSpPr>
        <p:grpSpPr bwMode="auto">
          <a:xfrm>
            <a:off x="1524000" y="2438400"/>
            <a:ext cx="6019800" cy="3886200"/>
            <a:chOff x="960" y="1536"/>
            <a:chExt cx="3792" cy="2448"/>
          </a:xfrm>
        </p:grpSpPr>
        <p:sp>
          <p:nvSpPr>
            <p:cNvPr id="39955" name="Line 60"/>
            <p:cNvSpPr>
              <a:spLocks noChangeShapeType="1"/>
            </p:cNvSpPr>
            <p:nvPr/>
          </p:nvSpPr>
          <p:spPr bwMode="auto">
            <a:xfrm>
              <a:off x="960" y="1536"/>
              <a:ext cx="672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61"/>
            <p:cNvSpPr>
              <a:spLocks noChangeShapeType="1"/>
            </p:cNvSpPr>
            <p:nvPr/>
          </p:nvSpPr>
          <p:spPr bwMode="auto">
            <a:xfrm>
              <a:off x="1632" y="1632"/>
              <a:ext cx="3120" cy="2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4800" name="Group 64"/>
          <p:cNvGrpSpPr>
            <a:grpSpLocks/>
          </p:cNvGrpSpPr>
          <p:nvPr/>
        </p:nvGrpSpPr>
        <p:grpSpPr bwMode="auto">
          <a:xfrm>
            <a:off x="7543800" y="2743200"/>
            <a:ext cx="762000" cy="4114800"/>
            <a:chOff x="3984" y="1248"/>
            <a:chExt cx="240" cy="2112"/>
          </a:xfrm>
        </p:grpSpPr>
        <p:sp>
          <p:nvSpPr>
            <p:cNvPr id="39948" name="Rectangle 65"/>
            <p:cNvSpPr>
              <a:spLocks noChangeArrowheads="1"/>
            </p:cNvSpPr>
            <p:nvPr/>
          </p:nvSpPr>
          <p:spPr bwMode="auto">
            <a:xfrm>
              <a:off x="3984" y="1248"/>
              <a:ext cx="240" cy="240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66"/>
            <p:cNvSpPr>
              <a:spLocks noChangeArrowheads="1"/>
            </p:cNvSpPr>
            <p:nvPr/>
          </p:nvSpPr>
          <p:spPr bwMode="auto">
            <a:xfrm>
              <a:off x="3984" y="1488"/>
              <a:ext cx="240" cy="33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67"/>
            <p:cNvSpPr>
              <a:spLocks noChangeArrowheads="1"/>
            </p:cNvSpPr>
            <p:nvPr/>
          </p:nvSpPr>
          <p:spPr bwMode="auto">
            <a:xfrm>
              <a:off x="3984" y="1824"/>
              <a:ext cx="240" cy="3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68"/>
            <p:cNvSpPr>
              <a:spLocks noChangeArrowheads="1"/>
            </p:cNvSpPr>
            <p:nvPr/>
          </p:nvSpPr>
          <p:spPr bwMode="auto">
            <a:xfrm>
              <a:off x="3984" y="2160"/>
              <a:ext cx="240" cy="3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69"/>
            <p:cNvSpPr>
              <a:spLocks noChangeArrowheads="1"/>
            </p:cNvSpPr>
            <p:nvPr/>
          </p:nvSpPr>
          <p:spPr bwMode="auto">
            <a:xfrm>
              <a:off x="3984" y="2496"/>
              <a:ext cx="240" cy="336"/>
            </a:xfrm>
            <a:prstGeom prst="rect">
              <a:avLst/>
            </a:prstGeom>
            <a:gradFill rotWithShape="1">
              <a:gsLst>
                <a:gs pos="0">
                  <a:srgbClr val="99FF66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70"/>
            <p:cNvSpPr>
              <a:spLocks noChangeArrowheads="1"/>
            </p:cNvSpPr>
            <p:nvPr/>
          </p:nvSpPr>
          <p:spPr bwMode="auto">
            <a:xfrm>
              <a:off x="3984" y="2832"/>
              <a:ext cx="240" cy="336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33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71"/>
            <p:cNvSpPr>
              <a:spLocks noChangeArrowheads="1"/>
            </p:cNvSpPr>
            <p:nvPr/>
          </p:nvSpPr>
          <p:spPr bwMode="auto">
            <a:xfrm>
              <a:off x="3984" y="3168"/>
              <a:ext cx="240" cy="192"/>
            </a:xfrm>
            <a:prstGeom prst="rect">
              <a:avLst/>
            </a:prstGeom>
            <a:gradFill rotWithShape="1">
              <a:gsLst>
                <a:gs pos="0">
                  <a:srgbClr val="9933FF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4812" name="Text Box 76"/>
          <p:cNvSpPr txBox="1">
            <a:spLocks noChangeArrowheads="1"/>
          </p:cNvSpPr>
          <p:nvPr/>
        </p:nvSpPr>
        <p:spPr bwMode="auto">
          <a:xfrm>
            <a:off x="0" y="40386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Prisms are rarely used in research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Diffraction gratings work better</a:t>
            </a:r>
          </a:p>
        </p:txBody>
      </p:sp>
      <p:sp>
        <p:nvSpPr>
          <p:cNvPr id="884813" name="Text Box 77"/>
          <p:cNvSpPr txBox="1">
            <a:spLocks noChangeArrowheads="1"/>
          </p:cNvSpPr>
          <p:nvPr/>
        </p:nvSpPr>
        <p:spPr bwMode="auto">
          <a:xfrm>
            <a:off x="0" y="4800600"/>
            <a:ext cx="6096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CCFFFF"/>
                </a:solidFill>
              </a:rPr>
              <a:t>Lenses are a lot like prisms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CCFFFF"/>
                </a:solidFill>
              </a:rPr>
              <a:t>They focus colors unevenly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CCFFFF"/>
                </a:solidFill>
              </a:rPr>
              <a:t>Blurring called </a:t>
            </a:r>
            <a:r>
              <a:rPr lang="en-US" sz="2400" i="1">
                <a:solidFill>
                  <a:srgbClr val="CCFFFF"/>
                </a:solidFill>
              </a:rPr>
              <a:t>chromatic dispersion</a:t>
            </a:r>
            <a:endParaRPr lang="en-US" sz="2400">
              <a:solidFill>
                <a:srgbClr val="CCFFFF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CCFFFF"/>
                </a:solidFill>
              </a:rPr>
              <a:t>High quality cameras use a combination of lenses to cancel this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8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8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4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4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4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4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4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4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4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4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86" grpId="0" build="p"/>
      <p:bldP spid="884812" grpId="0" build="p"/>
      <p:bldP spid="8848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508" name="Picture 12" descr="reflectedwa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5" y="3898900"/>
            <a:ext cx="3810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-9939" y="489434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</a:rPr>
              <a:t>Reflection</a:t>
            </a:r>
          </a:p>
        </p:txBody>
      </p:sp>
      <p:sp>
        <p:nvSpPr>
          <p:cNvPr id="874501" name="Text Box 5"/>
          <p:cNvSpPr txBox="1">
            <a:spLocks noChangeArrowheads="1"/>
          </p:cNvSpPr>
          <p:nvPr/>
        </p:nvSpPr>
        <p:spPr bwMode="auto">
          <a:xfrm>
            <a:off x="175591" y="1616075"/>
            <a:ext cx="6629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3333CC"/>
                </a:solidFill>
              </a:rPr>
              <a:t>What happens when our wave hits a conductor?</a:t>
            </a:r>
          </a:p>
          <a:p>
            <a:pPr lvl="1" eaLnBrk="1" hangingPunct="1">
              <a:buFontTx/>
              <a:buChar char="•"/>
            </a:pPr>
            <a:r>
              <a:rPr lang="en-US" sz="2400" b="1" dirty="0">
                <a:solidFill>
                  <a:srgbClr val="3333CC"/>
                </a:solidFill>
              </a:rPr>
              <a:t>E</a:t>
            </a:r>
            <a:r>
              <a:rPr lang="en-US" sz="2400" dirty="0">
                <a:solidFill>
                  <a:srgbClr val="3333CC"/>
                </a:solidFill>
              </a:rPr>
              <a:t>-field vanishes in a conductor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3333CC"/>
                </a:solidFill>
              </a:rPr>
              <a:t>Let’s say the conductor is at </a:t>
            </a:r>
            <a:r>
              <a:rPr lang="en-US" sz="2400" i="1" dirty="0">
                <a:solidFill>
                  <a:srgbClr val="3333CC"/>
                </a:solidFill>
              </a:rPr>
              <a:t>x</a:t>
            </a:r>
            <a:r>
              <a:rPr lang="en-US" sz="2400" dirty="0">
                <a:solidFill>
                  <a:srgbClr val="3333CC"/>
                </a:solidFill>
              </a:rPr>
              <a:t> = 0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Add a reflected wave going other direction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 reality, all of this is occurring in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three dimensions</a:t>
            </a:r>
          </a:p>
        </p:txBody>
      </p:sp>
      <p:graphicFrame>
        <p:nvGraphicFramePr>
          <p:cNvPr id="286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28542"/>
              </p:ext>
            </p:extLst>
          </p:nvPr>
        </p:nvGraphicFramePr>
        <p:xfrm>
          <a:off x="6027738" y="2198687"/>
          <a:ext cx="31162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" name="Equation" r:id="rId4" imgW="1269449" imgH="253890" progId="Equation.DSMT4">
                  <p:embed/>
                </p:oleObj>
              </mc:Choice>
              <mc:Fallback>
                <p:oleObj name="Equation" r:id="rId4" imgW="126944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2198687"/>
                        <a:ext cx="31162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804990"/>
              </p:ext>
            </p:extLst>
          </p:nvPr>
        </p:nvGraphicFramePr>
        <p:xfrm>
          <a:off x="5986049" y="2842728"/>
          <a:ext cx="31480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9" name="Equation" r:id="rId6" imgW="1282700" imgH="254000" progId="Equation.DSMT4">
                  <p:embed/>
                </p:oleObj>
              </mc:Choice>
              <mc:Fallback>
                <p:oleObj name="Equation" r:id="rId6" imgW="1282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049" y="2842728"/>
                        <a:ext cx="31480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4507" name="Text Box 11"/>
          <p:cNvSpPr txBox="1">
            <a:spLocks noChangeArrowheads="1"/>
          </p:cNvSpPr>
          <p:nvPr/>
        </p:nvSpPr>
        <p:spPr bwMode="auto">
          <a:xfrm>
            <a:off x="152400" y="5594350"/>
            <a:ext cx="2819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Incident Wave</a:t>
            </a:r>
            <a:r>
              <a:rPr lang="en-US" sz="2400" b="1">
                <a:solidFill>
                  <a:schemeClr val="tx1"/>
                </a:solidFill>
                <a:sym typeface="Symbol" pitchFamily="18" charset="2"/>
              </a:rPr>
              <a:t/>
            </a:r>
            <a:br>
              <a:rPr lang="en-US" sz="2400" b="1">
                <a:solidFill>
                  <a:schemeClr val="tx1"/>
                </a:solidFill>
                <a:sym typeface="Symbol" pitchFamily="18" charset="2"/>
              </a:rPr>
            </a:b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Reflected Wave</a:t>
            </a:r>
            <a:br>
              <a:rPr lang="en-US" sz="2400" b="1">
                <a:solidFill>
                  <a:srgbClr val="008000"/>
                </a:solidFill>
                <a:sym typeface="Symbol" pitchFamily="18" charset="2"/>
              </a:rPr>
            </a:b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Total Wave</a:t>
            </a:r>
          </a:p>
        </p:txBody>
      </p:sp>
      <p:pic>
        <p:nvPicPr>
          <p:cNvPr id="874511" name="Picture 15" descr="reflectedwave2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52" y="3548270"/>
            <a:ext cx="430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4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4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7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4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4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7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1" grpId="0" build="p"/>
      <p:bldP spid="8745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81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57500"/>
            <a:ext cx="7620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Oval 25" descr="Water droplets"/>
          <p:cNvSpPr>
            <a:spLocks noChangeArrowheads="1"/>
          </p:cNvSpPr>
          <p:nvPr/>
        </p:nvSpPr>
        <p:spPr bwMode="auto">
          <a:xfrm>
            <a:off x="7315200" y="1219200"/>
            <a:ext cx="1524000" cy="1524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/>
              <a:t>Rainbows</a:t>
            </a:r>
          </a:p>
        </p:txBody>
      </p:sp>
      <p:sp>
        <p:nvSpPr>
          <p:cNvPr id="886787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A similar phenomenon occurs when light bounces off of the inside of a spherical rain drop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This causes rainbows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If it bounces twice, you can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>
                <a:solidFill>
                  <a:srgbClr val="FFFF00"/>
                </a:solidFill>
              </a:rPr>
              <a:t>get a double rainbow</a:t>
            </a:r>
          </a:p>
        </p:txBody>
      </p:sp>
      <p:sp>
        <p:nvSpPr>
          <p:cNvPr id="886789" name="Line 5"/>
          <p:cNvSpPr>
            <a:spLocks noChangeShapeType="1"/>
          </p:cNvSpPr>
          <p:nvPr/>
        </p:nvSpPr>
        <p:spPr bwMode="auto">
          <a:xfrm>
            <a:off x="5791200" y="14478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6812" name="Group 28"/>
          <p:cNvGrpSpPr>
            <a:grpSpLocks/>
          </p:cNvGrpSpPr>
          <p:nvPr/>
        </p:nvGrpSpPr>
        <p:grpSpPr bwMode="auto">
          <a:xfrm>
            <a:off x="6172200" y="1447800"/>
            <a:ext cx="2514600" cy="2438400"/>
            <a:chOff x="3888" y="912"/>
            <a:chExt cx="1584" cy="1536"/>
          </a:xfrm>
        </p:grpSpPr>
        <p:sp>
          <p:nvSpPr>
            <p:cNvPr id="40972" name="Line 10"/>
            <p:cNvSpPr>
              <a:spLocks noChangeShapeType="1"/>
            </p:cNvSpPr>
            <p:nvPr/>
          </p:nvSpPr>
          <p:spPr bwMode="auto">
            <a:xfrm>
              <a:off x="4752" y="912"/>
              <a:ext cx="72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 flipH="1">
              <a:off x="3888" y="1728"/>
              <a:ext cx="1296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26"/>
            <p:cNvSpPr>
              <a:spLocks noChangeShapeType="1"/>
            </p:cNvSpPr>
            <p:nvPr/>
          </p:nvSpPr>
          <p:spPr bwMode="auto">
            <a:xfrm flipH="1">
              <a:off x="5184" y="1008"/>
              <a:ext cx="288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6813" name="Group 29"/>
          <p:cNvGrpSpPr>
            <a:grpSpLocks/>
          </p:cNvGrpSpPr>
          <p:nvPr/>
        </p:nvGrpSpPr>
        <p:grpSpPr bwMode="auto">
          <a:xfrm>
            <a:off x="6096000" y="1447800"/>
            <a:ext cx="2667000" cy="1981200"/>
            <a:chOff x="3840" y="912"/>
            <a:chExt cx="1680" cy="1248"/>
          </a:xfrm>
        </p:grpSpPr>
        <p:sp>
          <p:nvSpPr>
            <p:cNvPr id="40969" name="Line 13"/>
            <p:cNvSpPr>
              <a:spLocks noChangeShapeType="1"/>
            </p:cNvSpPr>
            <p:nvPr/>
          </p:nvSpPr>
          <p:spPr bwMode="auto">
            <a:xfrm>
              <a:off x="4752" y="912"/>
              <a:ext cx="76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14"/>
            <p:cNvSpPr>
              <a:spLocks noChangeShapeType="1"/>
            </p:cNvSpPr>
            <p:nvPr/>
          </p:nvSpPr>
          <p:spPr bwMode="auto">
            <a:xfrm flipH="1">
              <a:off x="5088" y="1056"/>
              <a:ext cx="432" cy="6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27"/>
            <p:cNvSpPr>
              <a:spLocks noChangeShapeType="1"/>
            </p:cNvSpPr>
            <p:nvPr/>
          </p:nvSpPr>
          <p:spPr bwMode="auto">
            <a:xfrm flipH="1">
              <a:off x="3840" y="1728"/>
              <a:ext cx="124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8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8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8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8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  <p:bldP spid="8867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"/>
            <a:ext cx="4235116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2895600"/>
            <a:ext cx="7044265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2286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http://www.globalgiving.org/double-rainbow</a:t>
            </a:r>
            <a:r>
              <a:rPr lang="en-US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958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Warmup23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" y="2819400"/>
            <a:ext cx="819026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Total Internal Reflection</a:t>
            </a:r>
          </a:p>
        </p:txBody>
      </p:sp>
      <p:sp>
        <p:nvSpPr>
          <p:cNvPr id="887815" name="Text Box 7"/>
          <p:cNvSpPr txBox="1">
            <a:spLocks noChangeArrowheads="1"/>
          </p:cNvSpPr>
          <p:nvPr/>
        </p:nvSpPr>
        <p:spPr bwMode="auto">
          <a:xfrm>
            <a:off x="0" y="685800"/>
            <a:ext cx="6248400" cy="26479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b="1" u="sng" dirty="0"/>
              <a:t>A trick question:</a:t>
            </a:r>
          </a:p>
          <a:p>
            <a:r>
              <a:rPr lang="en-US" sz="2400" dirty="0"/>
              <a:t>A light ray in diamond enters an air gap at an angle of  60</a:t>
            </a:r>
            <a:r>
              <a:rPr lang="en-US" sz="2400" dirty="0">
                <a:sym typeface="Symbol" pitchFamily="18" charset="2"/>
              </a:rPr>
              <a:t>, then returns to diamond.  What angle will it be going at when it leaves out the bottom?</a:t>
            </a:r>
          </a:p>
          <a:p>
            <a:r>
              <a:rPr lang="en-US" sz="2400" dirty="0"/>
              <a:t>A) </a:t>
            </a:r>
            <a:r>
              <a:rPr lang="en-US" sz="2400" dirty="0">
                <a:sym typeface="Symbol" pitchFamily="18" charset="2"/>
              </a:rPr>
              <a:t>60 		B) Less than 60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C) More than 60	D) None of the above</a:t>
            </a:r>
          </a:p>
        </p:txBody>
      </p:sp>
      <p:sp>
        <p:nvSpPr>
          <p:cNvPr id="43012" name="Rectangle 10"/>
          <p:cNvSpPr>
            <a:spLocks noChangeArrowheads="1"/>
          </p:cNvSpPr>
          <p:nvPr/>
        </p:nvSpPr>
        <p:spPr bwMode="auto">
          <a:xfrm>
            <a:off x="6324600" y="685800"/>
            <a:ext cx="26670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13"/>
          <p:cNvSpPr>
            <a:spLocks noChangeShapeType="1"/>
          </p:cNvSpPr>
          <p:nvPr/>
        </p:nvSpPr>
        <p:spPr bwMode="auto">
          <a:xfrm>
            <a:off x="6400800" y="1447800"/>
            <a:ext cx="685800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Text Box 15"/>
          <p:cNvSpPr txBox="1">
            <a:spLocks noChangeArrowheads="1"/>
          </p:cNvSpPr>
          <p:nvPr/>
        </p:nvSpPr>
        <p:spPr bwMode="auto">
          <a:xfrm>
            <a:off x="6324600" y="1143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60</a:t>
            </a:r>
          </a:p>
        </p:txBody>
      </p:sp>
      <p:sp>
        <p:nvSpPr>
          <p:cNvPr id="43015" name="Rectangle 16"/>
          <p:cNvSpPr>
            <a:spLocks noChangeArrowheads="1"/>
          </p:cNvSpPr>
          <p:nvPr/>
        </p:nvSpPr>
        <p:spPr bwMode="auto">
          <a:xfrm>
            <a:off x="6324600" y="2209800"/>
            <a:ext cx="26670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 rot="-5400000">
            <a:off x="6134100" y="20193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25" name="Line 17"/>
          <p:cNvSpPr>
            <a:spLocks noChangeShapeType="1"/>
          </p:cNvSpPr>
          <p:nvPr/>
        </p:nvSpPr>
        <p:spPr bwMode="auto">
          <a:xfrm>
            <a:off x="7086600" y="1828800"/>
            <a:ext cx="990600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8"/>
          <p:cNvSpPr>
            <a:spLocks noChangeShapeType="1"/>
          </p:cNvSpPr>
          <p:nvPr/>
        </p:nvSpPr>
        <p:spPr bwMode="auto">
          <a:xfrm rot="-5400000">
            <a:off x="7124700" y="23241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Text Box 19"/>
          <p:cNvSpPr txBox="1">
            <a:spLocks noChangeArrowheads="1"/>
          </p:cNvSpPr>
          <p:nvPr/>
        </p:nvSpPr>
        <p:spPr bwMode="auto">
          <a:xfrm>
            <a:off x="6705600" y="1752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</a:t>
            </a:r>
            <a:r>
              <a:rPr lang="en-US" sz="2400" baseline="-25000">
                <a:solidFill>
                  <a:srgbClr val="008000"/>
                </a:solidFill>
                <a:sym typeface="Symbol" pitchFamily="18" charset="2"/>
              </a:rPr>
              <a:t>2</a:t>
            </a:r>
            <a:endParaRPr lang="en-US" sz="2400" i="1">
              <a:solidFill>
                <a:srgbClr val="008000"/>
              </a:solidFill>
              <a:sym typeface="Symbol" pitchFamily="18" charset="2"/>
            </a:endParaRPr>
          </a:p>
        </p:txBody>
      </p:sp>
      <p:sp>
        <p:nvSpPr>
          <p:cNvPr id="43020" name="Text Box 20"/>
          <p:cNvSpPr txBox="1">
            <a:spLocks noChangeArrowheads="1"/>
          </p:cNvSpPr>
          <p:nvPr/>
        </p:nvSpPr>
        <p:spPr bwMode="auto">
          <a:xfrm>
            <a:off x="7391400" y="1676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</a:t>
            </a:r>
            <a:r>
              <a:rPr lang="en-US" sz="2400" baseline="-25000">
                <a:solidFill>
                  <a:srgbClr val="008000"/>
                </a:solidFill>
                <a:sym typeface="Symbol" pitchFamily="18" charset="2"/>
              </a:rPr>
              <a:t>2</a:t>
            </a:r>
            <a:endParaRPr lang="en-US" sz="2400" i="1">
              <a:solidFill>
                <a:srgbClr val="008000"/>
              </a:solidFill>
              <a:sym typeface="Symbol" pitchFamily="18" charset="2"/>
            </a:endParaRPr>
          </a:p>
        </p:txBody>
      </p:sp>
      <p:sp>
        <p:nvSpPr>
          <p:cNvPr id="887829" name="Line 21"/>
          <p:cNvSpPr>
            <a:spLocks noChangeShapeType="1"/>
          </p:cNvSpPr>
          <p:nvPr/>
        </p:nvSpPr>
        <p:spPr bwMode="auto">
          <a:xfrm>
            <a:off x="8077200" y="2209800"/>
            <a:ext cx="685800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Text Box 22"/>
          <p:cNvSpPr txBox="1">
            <a:spLocks noChangeArrowheads="1"/>
          </p:cNvSpPr>
          <p:nvPr/>
        </p:nvSpPr>
        <p:spPr bwMode="auto">
          <a:xfrm>
            <a:off x="7772400" y="2286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</a:t>
            </a:r>
            <a:r>
              <a:rPr lang="en-US" sz="2400" baseline="-25000">
                <a:solidFill>
                  <a:srgbClr val="008000"/>
                </a:solidFill>
                <a:sym typeface="Symbol" pitchFamily="18" charset="2"/>
              </a:rPr>
              <a:t>3</a:t>
            </a:r>
            <a:endParaRPr lang="en-US" sz="2400" i="1">
              <a:solidFill>
                <a:srgbClr val="008000"/>
              </a:solidFill>
              <a:sym typeface="Symbol" pitchFamily="18" charset="2"/>
            </a:endParaRPr>
          </a:p>
        </p:txBody>
      </p:sp>
      <p:graphicFrame>
        <p:nvGraphicFramePr>
          <p:cNvPr id="887831" name="Object 23"/>
          <p:cNvGraphicFramePr>
            <a:graphicFrameLocks noChangeAspect="1"/>
          </p:cNvGraphicFramePr>
          <p:nvPr/>
        </p:nvGraphicFramePr>
        <p:xfrm>
          <a:off x="228600" y="3482975"/>
          <a:ext cx="2997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5" name="Equation" r:id="rId4" imgW="1219200" imgH="228600" progId="Equation.DSMT4">
                  <p:embed/>
                </p:oleObj>
              </mc:Choice>
              <mc:Fallback>
                <p:oleObj name="Equation" r:id="rId4" imgW="12192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82975"/>
                        <a:ext cx="29972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832" name="Object 24"/>
          <p:cNvGraphicFramePr>
            <a:graphicFrameLocks noChangeAspect="1"/>
          </p:cNvGraphicFramePr>
          <p:nvPr/>
        </p:nvGraphicFramePr>
        <p:xfrm>
          <a:off x="450850" y="3863975"/>
          <a:ext cx="39957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6" name="Equation" r:id="rId6" imgW="1625600" imgH="254000" progId="Equation.DSMT4">
                  <p:embed/>
                </p:oleObj>
              </mc:Choice>
              <mc:Fallback>
                <p:oleObj name="Equation" r:id="rId6" imgW="1625600" imgH="2540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863975"/>
                        <a:ext cx="39957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Text Box 28"/>
          <p:cNvSpPr txBox="1">
            <a:spLocks noChangeArrowheads="1"/>
          </p:cNvSpPr>
          <p:nvPr/>
        </p:nvSpPr>
        <p:spPr bwMode="auto">
          <a:xfrm>
            <a:off x="7620000" y="762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1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= 2.4</a:t>
            </a:r>
          </a:p>
        </p:txBody>
      </p:sp>
      <p:sp>
        <p:nvSpPr>
          <p:cNvPr id="43026" name="Text Box 32"/>
          <p:cNvSpPr txBox="1">
            <a:spLocks noChangeArrowheads="1"/>
          </p:cNvSpPr>
          <p:nvPr/>
        </p:nvSpPr>
        <p:spPr bwMode="auto">
          <a:xfrm>
            <a:off x="6553200" y="2819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3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= 2.4</a:t>
            </a:r>
          </a:p>
        </p:txBody>
      </p:sp>
      <p:sp>
        <p:nvSpPr>
          <p:cNvPr id="43027" name="Text Box 33"/>
          <p:cNvSpPr txBox="1">
            <a:spLocks noChangeArrowheads="1"/>
          </p:cNvSpPr>
          <p:nvPr/>
        </p:nvSpPr>
        <p:spPr bwMode="auto">
          <a:xfrm>
            <a:off x="8229600" y="1752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2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= 1</a:t>
            </a:r>
          </a:p>
        </p:txBody>
      </p:sp>
      <p:sp>
        <p:nvSpPr>
          <p:cNvPr id="887842" name="Text Box 34"/>
          <p:cNvSpPr txBox="1">
            <a:spLocks noChangeArrowheads="1"/>
          </p:cNvSpPr>
          <p:nvPr/>
        </p:nvSpPr>
        <p:spPr bwMode="auto">
          <a:xfrm>
            <a:off x="76200" y="4267200"/>
            <a:ext cx="9067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This is impossible!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Light never makes it into region 2!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is totally reflected inside region 1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This can only happen if you go from a high index to a low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Critical angle such that this occurs: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Set sin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</a:t>
            </a:r>
            <a:r>
              <a:rPr lang="en-US" sz="2400" baseline="-25000">
                <a:solidFill>
                  <a:srgbClr val="009900"/>
                </a:solidFill>
                <a:sym typeface="Symbol" pitchFamily="18" charset="2"/>
              </a:rPr>
              <a:t>2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= 1</a:t>
            </a:r>
          </a:p>
        </p:txBody>
      </p:sp>
      <p:sp>
        <p:nvSpPr>
          <p:cNvPr id="887843" name="Line 35"/>
          <p:cNvSpPr>
            <a:spLocks noChangeShapeType="1"/>
          </p:cNvSpPr>
          <p:nvPr/>
        </p:nvSpPr>
        <p:spPr bwMode="auto">
          <a:xfrm flipV="1">
            <a:off x="7086600" y="1447800"/>
            <a:ext cx="685800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87844" name="Object 36"/>
          <p:cNvGraphicFramePr>
            <a:graphicFrameLocks noChangeAspect="1"/>
          </p:cNvGraphicFramePr>
          <p:nvPr/>
        </p:nvGraphicFramePr>
        <p:xfrm>
          <a:off x="5486400" y="5791200"/>
          <a:ext cx="16859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7" name="Equation" r:id="rId8" imgW="685800" imgH="431640" progId="Equation.DSMT4">
                  <p:embed/>
                </p:oleObj>
              </mc:Choice>
              <mc:Fallback>
                <p:oleObj name="Equation" r:id="rId8" imgW="685800" imgH="4316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91200"/>
                        <a:ext cx="1685925" cy="9445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45" name="AutoShape 37"/>
          <p:cNvSpPr>
            <a:spLocks noChangeArrowheads="1"/>
          </p:cNvSpPr>
          <p:nvPr/>
        </p:nvSpPr>
        <p:spPr bwMode="auto">
          <a:xfrm>
            <a:off x="2743200" y="2895600"/>
            <a:ext cx="28194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8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7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7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87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8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7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7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7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7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7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7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5" grpId="0" animBg="1"/>
      <p:bldP spid="887825" grpId="0" animBg="1"/>
      <p:bldP spid="887829" grpId="0" animBg="1"/>
      <p:bldP spid="887842" grpId="0" build="p"/>
      <p:bldP spid="887843" grpId="0" animBg="1"/>
      <p:bldP spid="8878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-692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View from the 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351534"/>
            <a:ext cx="7162800" cy="419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4274" name="Picture 2" descr="Image result for person underwater po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77" b="92597" l="10000" r="90000">
                        <a14:foregroundMark x1="63993" y1="55556" x2="60067" y2="47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74"/>
          <a:stretch/>
        </p:blipFill>
        <p:spPr bwMode="auto">
          <a:xfrm>
            <a:off x="533400" y="4114800"/>
            <a:ext cx="2381807" cy="12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erson underwater po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77" b="92597" l="10000" r="90000">
                        <a14:foregroundMark x1="63993" y1="55556" x2="60067" y2="47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74"/>
          <a:stretch/>
        </p:blipFill>
        <p:spPr bwMode="auto">
          <a:xfrm>
            <a:off x="4021282" y="4191000"/>
            <a:ext cx="2381807" cy="12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625" y="1066800"/>
            <a:ext cx="1216911" cy="16764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" y="781874"/>
            <a:ext cx="6934200" cy="156966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/>
              <a:t>Which diver is more likely to see the lifeguard (Do as clicker question)?</a:t>
            </a:r>
            <a:endParaRPr lang="en-US" sz="2400" dirty="0">
              <a:sym typeface="Symbol" pitchFamily="18" charset="2"/>
            </a:endParaRPr>
          </a:p>
          <a:p>
            <a:pPr marL="457200" indent="-457200">
              <a:buAutoNum type="alphaUcParenR"/>
            </a:pPr>
            <a:r>
              <a:rPr lang="en-US" sz="2400" dirty="0" smtClean="0">
                <a:sym typeface="Symbol" pitchFamily="18" charset="2"/>
              </a:rPr>
              <a:t>Guy on left </a:t>
            </a:r>
            <a:r>
              <a:rPr lang="en-US" sz="2400" dirty="0">
                <a:sym typeface="Symbol" pitchFamily="18" charset="2"/>
              </a:rPr>
              <a:t>	</a:t>
            </a:r>
            <a:r>
              <a:rPr lang="en-US" sz="2400" dirty="0" smtClean="0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smtClean="0">
                <a:sym typeface="Symbol" pitchFamily="18" charset="2"/>
              </a:rPr>
              <a:t>Guy on right</a:t>
            </a:r>
          </a:p>
          <a:p>
            <a:r>
              <a:rPr lang="en-US" sz="2400" dirty="0" smtClean="0"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smtClean="0">
                <a:sym typeface="Symbol" pitchFamily="18" charset="2"/>
              </a:rPr>
              <a:t>I don’t know          D) Same</a:t>
            </a:r>
            <a:r>
              <a:rPr lang="en-US" sz="2400" dirty="0">
                <a:sym typeface="Symbol" pitchFamily="18" charset="2"/>
              </a:rPr>
              <a:t>	</a:t>
            </a:r>
          </a:p>
        </p:txBody>
      </p:sp>
      <p:sp>
        <p:nvSpPr>
          <p:cNvPr id="8" name="AutoShape 37"/>
          <p:cNvSpPr>
            <a:spLocks noChangeArrowheads="1"/>
          </p:cNvSpPr>
          <p:nvPr/>
        </p:nvSpPr>
        <p:spPr bwMode="auto">
          <a:xfrm>
            <a:off x="2915207" y="1612871"/>
            <a:ext cx="2647393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 result for view from under the pool total internal 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41226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62400"/>
            <a:ext cx="4178491" cy="2019300"/>
          </a:xfrm>
          <a:prstGeom prst="rect">
            <a:avLst/>
          </a:prstGeom>
        </p:spPr>
      </p:pic>
      <p:pic>
        <p:nvPicPr>
          <p:cNvPr id="55302" name="Picture 6" descr="Image result for view from under the pool total internal refl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91" y="609600"/>
            <a:ext cx="4117975" cy="27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Image result for view from under the pool total internal ref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432175" cy="25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total internal reflection p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3869202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124200"/>
            <a:ext cx="746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Looking at complementary angles inside the triangles we have  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	90-</a:t>
            </a:r>
            <a:r>
              <a:rPr lang="en-US" sz="32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 + 90-</a:t>
            </a:r>
            <a:r>
              <a:rPr lang="en-US" sz="32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3200" baseline="-25000" dirty="0">
                <a:solidFill>
                  <a:schemeClr val="tx1"/>
                </a:solidFill>
              </a:rPr>
              <a:t>3</a:t>
            </a:r>
            <a:r>
              <a:rPr lang="en-US" sz="3200" dirty="0" smtClean="0">
                <a:solidFill>
                  <a:schemeClr val="tx1"/>
                </a:solidFill>
              </a:rPr>
              <a:t> = 120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 + </a:t>
            </a:r>
            <a:r>
              <a:rPr lang="en-US" sz="32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3200" baseline="-25000" dirty="0" smtClean="0">
                <a:solidFill>
                  <a:schemeClr val="tx1"/>
                </a:solidFill>
              </a:rPr>
              <a:t>3</a:t>
            </a:r>
            <a:r>
              <a:rPr lang="en-US" sz="3200" dirty="0" smtClean="0">
                <a:solidFill>
                  <a:schemeClr val="tx1"/>
                </a:solidFill>
              </a:rPr>
              <a:t> = 60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As </a:t>
            </a:r>
            <a:r>
              <a:rPr lang="en-US" sz="32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3200" baseline="-25000" dirty="0" smtClean="0">
                <a:solidFill>
                  <a:schemeClr val="tx1"/>
                </a:solidFill>
              </a:rPr>
              <a:t>1 </a:t>
            </a:r>
            <a:r>
              <a:rPr lang="en-US" sz="3200" dirty="0" smtClean="0">
                <a:solidFill>
                  <a:schemeClr val="tx1"/>
                </a:solidFill>
              </a:rPr>
              <a:t>increases </a:t>
            </a: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3200" baseline="-25000" dirty="0">
                <a:solidFill>
                  <a:schemeClr val="tx1"/>
                </a:solidFill>
              </a:rPr>
              <a:t>2 </a:t>
            </a:r>
            <a:r>
              <a:rPr lang="en-US" sz="3200" dirty="0" smtClean="0">
                <a:solidFill>
                  <a:schemeClr val="tx1"/>
                </a:solidFill>
              </a:rPr>
              <a:t>increases (</a:t>
            </a:r>
            <a:r>
              <a:rPr lang="en-US" sz="3200" dirty="0" err="1" smtClean="0">
                <a:solidFill>
                  <a:schemeClr val="tx1"/>
                </a:solidFill>
              </a:rPr>
              <a:t>snell’s</a:t>
            </a:r>
            <a:r>
              <a:rPr lang="en-US" sz="3200" dirty="0" smtClean="0">
                <a:solidFill>
                  <a:schemeClr val="tx1"/>
                </a:solidFill>
              </a:rPr>
              <a:t> law) and </a:t>
            </a:r>
            <a:r>
              <a:rPr lang="en-US" sz="32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3200" baseline="-25000" dirty="0" smtClean="0">
                <a:solidFill>
                  <a:schemeClr val="tx1"/>
                </a:solidFill>
              </a:rPr>
              <a:t>3 </a:t>
            </a:r>
            <a:r>
              <a:rPr lang="en-US" sz="3200" dirty="0" smtClean="0">
                <a:solidFill>
                  <a:schemeClr val="tx1"/>
                </a:solidFill>
              </a:rPr>
              <a:t>decreases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Avoid TIR as </a:t>
            </a:r>
            <a:r>
              <a:rPr lang="en-US" sz="32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3200" baseline="-25000" dirty="0" smtClean="0">
                <a:solidFill>
                  <a:schemeClr val="tx1"/>
                </a:solidFill>
              </a:rPr>
              <a:t>1 </a:t>
            </a:r>
            <a:r>
              <a:rPr lang="en-US" sz="3200" dirty="0" smtClean="0">
                <a:solidFill>
                  <a:schemeClr val="tx1"/>
                </a:solidFill>
              </a:rPr>
              <a:t>increases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How to get TIR in prism.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Serway</a:t>
            </a:r>
            <a:r>
              <a:rPr lang="en-US" dirty="0" smtClean="0"/>
              <a:t> </a:t>
            </a:r>
            <a:r>
              <a:rPr lang="en-US" b="1" dirty="0" smtClean="0"/>
              <a:t>34.7.OP.018.M</a:t>
            </a:r>
            <a:r>
              <a:rPr lang="en-US" dirty="0" smtClean="0"/>
              <a:t>, Solve on 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7786"/>
          <a:stretch/>
        </p:blipFill>
        <p:spPr>
          <a:xfrm>
            <a:off x="5140571" y="2209800"/>
            <a:ext cx="3165229" cy="2285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8600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triangular glass prism with</a:t>
            </a:r>
          </a:p>
          <a:p>
            <a:r>
              <a:rPr lang="en-US" sz="2800" dirty="0">
                <a:solidFill>
                  <a:schemeClr val="tx1"/>
                </a:solidFill>
              </a:rPr>
              <a:t>apex angle </a:t>
            </a:r>
            <a:r>
              <a:rPr lang="en-US" sz="2800" dirty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= </a:t>
            </a:r>
            <a:r>
              <a:rPr lang="en-US" sz="2800" dirty="0">
                <a:solidFill>
                  <a:schemeClr val="tx1"/>
                </a:solidFill>
              </a:rPr>
              <a:t>60.0° has an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index of refraction </a:t>
            </a:r>
            <a:r>
              <a:rPr lang="en-US" sz="2800" i="1" dirty="0">
                <a:solidFill>
                  <a:schemeClr val="tx1"/>
                </a:solidFill>
              </a:rPr>
              <a:t>n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 smtClean="0">
                <a:solidFill>
                  <a:schemeClr val="tx1"/>
                </a:solidFill>
              </a:rPr>
              <a:t> 1.50. </a:t>
            </a:r>
            <a:r>
              <a:rPr lang="en-US" sz="2800" dirty="0">
                <a:solidFill>
                  <a:schemeClr val="tx1"/>
                </a:solidFill>
              </a:rPr>
              <a:t>What is the</a:t>
            </a:r>
          </a:p>
          <a:p>
            <a:r>
              <a:rPr lang="en-US" sz="2800" dirty="0">
                <a:solidFill>
                  <a:schemeClr val="tx1"/>
                </a:solidFill>
              </a:rPr>
              <a:t>smallest angle of incidence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for which a light ray can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emerge from the other side?</a:t>
            </a:r>
          </a:p>
        </p:txBody>
      </p:sp>
    </p:spTree>
    <p:extLst>
      <p:ext uri="{BB962C8B-B14F-4D97-AF65-F5344CB8AC3E}">
        <p14:creationId xmlns:p14="http://schemas.microsoft.com/office/powerpoint/2010/main" val="14248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7"/>
          <p:cNvSpPr>
            <a:spLocks noChangeArrowheads="1"/>
          </p:cNvSpPr>
          <p:nvPr/>
        </p:nvSpPr>
        <p:spPr bwMode="auto">
          <a:xfrm rot="5400000">
            <a:off x="1181100" y="266700"/>
            <a:ext cx="1143000" cy="1981200"/>
          </a:xfrm>
          <a:prstGeom prst="can">
            <a:avLst>
              <a:gd name="adj" fmla="val 40276"/>
            </a:avLst>
          </a:prstGeom>
          <a:gradFill rotWithShape="1">
            <a:gsLst>
              <a:gs pos="0">
                <a:srgbClr val="009900"/>
              </a:gs>
              <a:gs pos="50000">
                <a:srgbClr val="66FFCC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Optical Fibers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14400" y="1981200"/>
            <a:ext cx="79248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685800" y="8382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Protective Jacket</a:t>
            </a:r>
          </a:p>
        </p:txBody>
      </p:sp>
      <p:sp>
        <p:nvSpPr>
          <p:cNvPr id="890900" name="Text Box 20"/>
          <p:cNvSpPr txBox="1">
            <a:spLocks noChangeArrowheads="1"/>
          </p:cNvSpPr>
          <p:nvPr/>
        </p:nvSpPr>
        <p:spPr bwMode="auto">
          <a:xfrm>
            <a:off x="76200" y="3200400"/>
            <a:ext cx="906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Light enters the high index of refraction glass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totally internally reflects – repeatedly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Power can stay largely undiminished for many kilometers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Used for many applications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Especially high-speed communications – up to 40 Gb/s</a:t>
            </a:r>
          </a:p>
        </p:txBody>
      </p:sp>
      <p:sp>
        <p:nvSpPr>
          <p:cNvPr id="890903" name="AutoShape 23"/>
          <p:cNvSpPr>
            <a:spLocks noChangeArrowheads="1"/>
          </p:cNvSpPr>
          <p:nvPr/>
        </p:nvSpPr>
        <p:spPr bwMode="auto">
          <a:xfrm rot="5400000">
            <a:off x="3009900" y="266700"/>
            <a:ext cx="838200" cy="1981200"/>
          </a:xfrm>
          <a:prstGeom prst="can">
            <a:avLst>
              <a:gd name="adj" fmla="val 39766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0" name="Rectangle 24"/>
          <p:cNvSpPr>
            <a:spLocks noChangeArrowheads="1"/>
          </p:cNvSpPr>
          <p:nvPr/>
        </p:nvSpPr>
        <p:spPr bwMode="auto">
          <a:xfrm>
            <a:off x="914400" y="2667000"/>
            <a:ext cx="79248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5" name="AutoShape 25"/>
          <p:cNvSpPr>
            <a:spLocks noChangeArrowheads="1"/>
          </p:cNvSpPr>
          <p:nvPr/>
        </p:nvSpPr>
        <p:spPr bwMode="auto">
          <a:xfrm rot="5400000">
            <a:off x="4991100" y="266700"/>
            <a:ext cx="381000" cy="1981200"/>
          </a:xfrm>
          <a:prstGeom prst="can">
            <a:avLst>
              <a:gd name="adj" fmla="val 54167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26"/>
          <p:cNvSpPr>
            <a:spLocks noChangeArrowheads="1"/>
          </p:cNvSpPr>
          <p:nvPr/>
        </p:nvSpPr>
        <p:spPr bwMode="auto">
          <a:xfrm>
            <a:off x="914400" y="2286000"/>
            <a:ext cx="79248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28"/>
          <p:cNvSpPr txBox="1">
            <a:spLocks noChangeArrowheads="1"/>
          </p:cNvSpPr>
          <p:nvPr/>
        </p:nvSpPr>
        <p:spPr bwMode="auto">
          <a:xfrm>
            <a:off x="2438400" y="990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Low 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glass</a:t>
            </a:r>
          </a:p>
        </p:txBody>
      </p:sp>
      <p:sp>
        <p:nvSpPr>
          <p:cNvPr id="44044" name="Text Box 29"/>
          <p:cNvSpPr txBox="1">
            <a:spLocks noChangeArrowheads="1"/>
          </p:cNvSpPr>
          <p:nvPr/>
        </p:nvSpPr>
        <p:spPr bwMode="auto">
          <a:xfrm>
            <a:off x="4267200" y="990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High 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glass</a:t>
            </a:r>
          </a:p>
        </p:txBody>
      </p:sp>
      <p:grpSp>
        <p:nvGrpSpPr>
          <p:cNvPr id="890917" name="Group 37"/>
          <p:cNvGrpSpPr>
            <a:grpSpLocks/>
          </p:cNvGrpSpPr>
          <p:nvPr/>
        </p:nvGrpSpPr>
        <p:grpSpPr bwMode="auto">
          <a:xfrm>
            <a:off x="76200" y="2286000"/>
            <a:ext cx="1981200" cy="457200"/>
            <a:chOff x="48" y="1440"/>
            <a:chExt cx="1248" cy="288"/>
          </a:xfrm>
        </p:grpSpPr>
        <p:sp>
          <p:nvSpPr>
            <p:cNvPr id="44050" name="Line 30"/>
            <p:cNvSpPr>
              <a:spLocks noChangeShapeType="1"/>
            </p:cNvSpPr>
            <p:nvPr/>
          </p:nvSpPr>
          <p:spPr bwMode="auto">
            <a:xfrm flipV="1">
              <a:off x="48" y="1584"/>
              <a:ext cx="52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31"/>
            <p:cNvSpPr>
              <a:spLocks noChangeShapeType="1"/>
            </p:cNvSpPr>
            <p:nvPr/>
          </p:nvSpPr>
          <p:spPr bwMode="auto">
            <a:xfrm flipV="1">
              <a:off x="576" y="1440"/>
              <a:ext cx="72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12" name="Line 32"/>
          <p:cNvSpPr>
            <a:spLocks noChangeShapeType="1"/>
          </p:cNvSpPr>
          <p:nvPr/>
        </p:nvSpPr>
        <p:spPr bwMode="auto">
          <a:xfrm>
            <a:off x="2057400" y="2286000"/>
            <a:ext cx="2057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0916" name="Group 36"/>
          <p:cNvGrpSpPr>
            <a:grpSpLocks/>
          </p:cNvGrpSpPr>
          <p:nvPr/>
        </p:nvGrpSpPr>
        <p:grpSpPr bwMode="auto">
          <a:xfrm>
            <a:off x="4114800" y="2286000"/>
            <a:ext cx="4114800" cy="381000"/>
            <a:chOff x="2592" y="1440"/>
            <a:chExt cx="2592" cy="240"/>
          </a:xfrm>
        </p:grpSpPr>
        <p:sp>
          <p:nvSpPr>
            <p:cNvPr id="44048" name="Line 34"/>
            <p:cNvSpPr>
              <a:spLocks noChangeShapeType="1"/>
            </p:cNvSpPr>
            <p:nvPr/>
          </p:nvSpPr>
          <p:spPr bwMode="auto">
            <a:xfrm flipV="1">
              <a:off x="2592" y="1440"/>
              <a:ext cx="12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35"/>
            <p:cNvSpPr>
              <a:spLocks noChangeShapeType="1"/>
            </p:cNvSpPr>
            <p:nvPr/>
          </p:nvSpPr>
          <p:spPr bwMode="auto">
            <a:xfrm>
              <a:off x="3888" y="1440"/>
              <a:ext cx="12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0" grpId="0" build="p"/>
      <p:bldP spid="8909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Chapter  35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Images. Mirrors and Lenses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24200"/>
            <a:ext cx="6781800" cy="189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81864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Warmup22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Lenses and Mirrors Summarized</a:t>
            </a:r>
          </a:p>
        </p:txBody>
      </p:sp>
      <p:graphicFrame>
        <p:nvGraphicFramePr>
          <p:cNvPr id="915562" name="Group 106"/>
          <p:cNvGraphicFramePr>
            <a:graphicFrameLocks noGrp="1"/>
          </p:cNvGraphicFramePr>
          <p:nvPr/>
        </p:nvGraphicFramePr>
        <p:xfrm>
          <a:off x="50800" y="1143000"/>
          <a:ext cx="9067800" cy="274383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&gt;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 &gt;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&gt; 0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mirrors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Concave front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Object in front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Image in front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lenses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Convex front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Object in front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Image in back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589" name="Text Box 70"/>
          <p:cNvSpPr txBox="1">
            <a:spLocks noChangeArrowheads="1"/>
          </p:cNvSpPr>
          <p:nvPr/>
        </p:nvSpPr>
        <p:spPr bwMode="auto">
          <a:xfrm>
            <a:off x="0" y="609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</a:t>
            </a:r>
            <a:r>
              <a:rPr lang="en-US" sz="2400" i="1">
                <a:solidFill>
                  <a:srgbClr val="9900CC"/>
                </a:solidFill>
              </a:rPr>
              <a:t>front</a:t>
            </a:r>
            <a:r>
              <a:rPr lang="en-US" sz="2400">
                <a:solidFill>
                  <a:srgbClr val="9900CC"/>
                </a:solidFill>
              </a:rPr>
              <a:t> of a lens or mirror is the side the light goes in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</p:txBody>
      </p:sp>
      <p:graphicFrame>
        <p:nvGraphicFramePr>
          <p:cNvPr id="66590" name="Object 78"/>
          <p:cNvGraphicFramePr>
            <a:graphicFrameLocks noChangeAspect="1"/>
          </p:cNvGraphicFramePr>
          <p:nvPr/>
        </p:nvGraphicFramePr>
        <p:xfrm>
          <a:off x="5461000" y="2749550"/>
          <a:ext cx="35909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0" name="Equation" r:id="rId3" imgW="1459866" imgH="482391" progId="Equation.DSMT4">
                  <p:embed/>
                </p:oleObj>
              </mc:Choice>
              <mc:Fallback>
                <p:oleObj name="Equation" r:id="rId3" imgW="1459866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749550"/>
                        <a:ext cx="3590925" cy="10604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1" name="Object 89"/>
          <p:cNvGraphicFramePr>
            <a:graphicFrameLocks noChangeAspect="1"/>
          </p:cNvGraphicFramePr>
          <p:nvPr/>
        </p:nvGraphicFramePr>
        <p:xfrm>
          <a:off x="6451600" y="1905000"/>
          <a:ext cx="12176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1" name="Equation" r:id="rId5" imgW="495085" imgH="228501" progId="Equation.DSMT4">
                  <p:embed/>
                </p:oleObj>
              </mc:Choice>
              <mc:Fallback>
                <p:oleObj name="Equation" r:id="rId5" imgW="49508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1905000"/>
                        <a:ext cx="1217613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2" name="Object 103"/>
          <p:cNvGraphicFramePr>
            <a:graphicFrameLocks noChangeAspect="1"/>
          </p:cNvGraphicFramePr>
          <p:nvPr/>
        </p:nvGraphicFramePr>
        <p:xfrm>
          <a:off x="3352800" y="4038600"/>
          <a:ext cx="17176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2" name="Equation" r:id="rId7" imgW="698500" imgH="419100" progId="Equation.DSMT4">
                  <p:embed/>
                </p:oleObj>
              </mc:Choice>
              <mc:Fallback>
                <p:oleObj name="Equation" r:id="rId7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38600"/>
                        <a:ext cx="1717675" cy="9207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3" name="Object 104"/>
          <p:cNvGraphicFramePr>
            <a:graphicFrameLocks noChangeAspect="1"/>
          </p:cNvGraphicFramePr>
          <p:nvPr/>
        </p:nvGraphicFramePr>
        <p:xfrm>
          <a:off x="6553200" y="4038600"/>
          <a:ext cx="21574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3" name="Equation" r:id="rId9" imgW="876300" imgH="419100" progId="Equation.DSMT4">
                  <p:embed/>
                </p:oleObj>
              </mc:Choice>
              <mc:Fallback>
                <p:oleObj name="Equation" r:id="rId9" imgW="876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038600"/>
                        <a:ext cx="2157413" cy="9223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4" name="Text Box 107"/>
          <p:cNvSpPr txBox="1">
            <a:spLocks noChangeArrowheads="1"/>
          </p:cNvSpPr>
          <p:nvPr/>
        </p:nvSpPr>
        <p:spPr bwMode="auto">
          <a:xfrm>
            <a:off x="0" y="4210050"/>
            <a:ext cx="4419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Variable definitions: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>
                <a:solidFill>
                  <a:schemeClr val="accent2"/>
                </a:solidFill>
              </a:rPr>
              <a:t> is the focal length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chemeClr val="accent2"/>
                </a:solidFill>
              </a:rPr>
              <a:t>p</a:t>
            </a:r>
            <a:r>
              <a:rPr lang="en-US" sz="2400">
                <a:solidFill>
                  <a:schemeClr val="accent2"/>
                </a:solidFill>
              </a:rPr>
              <a:t> is the object distance from lens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>
                <a:solidFill>
                  <a:schemeClr val="accent2"/>
                </a:solidFill>
              </a:rPr>
              <a:t> is the image distance from lens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chemeClr val="accent2"/>
                </a:solidFill>
              </a:rPr>
              <a:t>h</a:t>
            </a:r>
            <a:r>
              <a:rPr lang="en-US" sz="2400">
                <a:solidFill>
                  <a:schemeClr val="accent2"/>
                </a:solidFill>
              </a:rPr>
              <a:t> is the height of the object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chemeClr val="accent2"/>
                </a:solidFill>
              </a:rPr>
              <a:t>h’</a:t>
            </a:r>
            <a:r>
              <a:rPr lang="en-US" sz="2400">
                <a:solidFill>
                  <a:schemeClr val="accent2"/>
                </a:solidFill>
              </a:rPr>
              <a:t> is the height of the image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chemeClr val="accent2"/>
                </a:solidFill>
              </a:rPr>
              <a:t>M</a:t>
            </a:r>
            <a:r>
              <a:rPr lang="en-US" sz="2400">
                <a:solidFill>
                  <a:schemeClr val="accent2"/>
                </a:solidFill>
              </a:rPr>
              <a:t> is the magnification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66595" name="Text Box 108"/>
          <p:cNvSpPr txBox="1">
            <a:spLocks noChangeArrowheads="1"/>
          </p:cNvSpPr>
          <p:nvPr/>
        </p:nvSpPr>
        <p:spPr bwMode="auto">
          <a:xfrm>
            <a:off x="4495800" y="4953000"/>
            <a:ext cx="2667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8000"/>
                </a:solidFill>
              </a:rPr>
              <a:t>Other definitions: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rgbClr val="008000"/>
                </a:solidFill>
              </a:rPr>
              <a:t>q</a:t>
            </a:r>
            <a:r>
              <a:rPr lang="en-US" sz="2400">
                <a:solidFill>
                  <a:srgbClr val="008000"/>
                </a:solidFill>
              </a:rPr>
              <a:t> &gt; 0 real image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rgbClr val="008000"/>
                </a:solidFill>
              </a:rPr>
              <a:t>q &lt; </a:t>
            </a:r>
            <a:r>
              <a:rPr lang="en-US" sz="2400">
                <a:solidFill>
                  <a:srgbClr val="008000"/>
                </a:solidFill>
              </a:rPr>
              <a:t>0 virtual image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rgbClr val="008000"/>
                </a:solidFill>
              </a:rPr>
              <a:t>M</a:t>
            </a:r>
            <a:r>
              <a:rPr lang="en-US" sz="2400">
                <a:solidFill>
                  <a:srgbClr val="008000"/>
                </a:solidFill>
              </a:rPr>
              <a:t> &gt; 0 upright</a:t>
            </a:r>
            <a:endParaRPr lang="en-US" sz="2400" i="1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rgbClr val="008000"/>
                </a:solidFill>
              </a:rPr>
              <a:t>M</a:t>
            </a:r>
            <a:r>
              <a:rPr lang="en-US" sz="2400">
                <a:solidFill>
                  <a:srgbClr val="008000"/>
                </a:solidFill>
              </a:rPr>
              <a:t> &lt; 0 inverted</a:t>
            </a:r>
            <a:endParaRPr lang="en-US" sz="2400" i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26394" y="152400"/>
          <a:ext cx="8712806" cy="642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8" name="Document" r:id="rId4" imgW="7307181" imgH="5385240" progId="Word.Document.12">
                  <p:embed/>
                </p:oleObj>
              </mc:Choice>
              <mc:Fallback>
                <p:oleObj name="Document" r:id="rId4" imgW="7307181" imgH="5385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394" y="152400"/>
                        <a:ext cx="8712806" cy="642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5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981200" y="614502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</a:rPr>
              <a:t>Law of Reflection</a:t>
            </a:r>
          </a:p>
        </p:txBody>
      </p:sp>
      <p:sp>
        <p:nvSpPr>
          <p:cNvPr id="876594" name="Text Box 50"/>
          <p:cNvSpPr txBox="1">
            <a:spLocks noChangeArrowheads="1"/>
          </p:cNvSpPr>
          <p:nvPr/>
        </p:nvSpPr>
        <p:spPr bwMode="auto">
          <a:xfrm>
            <a:off x="7467600" y="152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US" sz="2400" b="1" i="1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b="1" i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b="1">
                <a:solidFill>
                  <a:schemeClr val="tx1"/>
                </a:solidFill>
                <a:sym typeface="Symbol" pitchFamily="18" charset="2"/>
              </a:rPr>
              <a:t>=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b="1" i="1">
                <a:solidFill>
                  <a:srgbClr val="008000"/>
                </a:solidFill>
                <a:sym typeface="Symbol" pitchFamily="18" charset="2"/>
              </a:rPr>
              <a:t>k</a:t>
            </a:r>
            <a:r>
              <a:rPr lang="en-US" sz="2400" b="1" i="1" baseline="-25000">
                <a:solidFill>
                  <a:srgbClr val="008000"/>
                </a:solidFill>
                <a:sym typeface="Symbol" pitchFamily="18" charset="2"/>
              </a:rPr>
              <a:t>r</a:t>
            </a:r>
            <a:endParaRPr lang="en-US" sz="2400" b="1" i="1">
              <a:solidFill>
                <a:srgbClr val="008000"/>
              </a:solidFill>
              <a:sym typeface="Symbol" pitchFamily="18" charset="2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52400" y="2295803"/>
            <a:ext cx="822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We assume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the </a:t>
            </a:r>
            <a:r>
              <a:rPr lang="en-US" sz="2400" dirty="0">
                <a:solidFill>
                  <a:srgbClr val="008000"/>
                </a:solidFill>
              </a:rPr>
              <a:t>mirror is infinitely large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If the wavelength is sufficiently tiny compared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to objects, this might be a good approximation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For the next week, we will </a:t>
            </a:r>
            <a:r>
              <a:rPr lang="en-US" sz="2400" u="sng" dirty="0">
                <a:solidFill>
                  <a:srgbClr val="9900CC"/>
                </a:solidFill>
              </a:rPr>
              <a:t>always</a:t>
            </a:r>
            <a:r>
              <a:rPr lang="en-US" sz="2400" dirty="0">
                <a:solidFill>
                  <a:srgbClr val="9900CC"/>
                </a:solidFill>
              </a:rPr>
              <a:t> make</a:t>
            </a:r>
            <a:br>
              <a:rPr lang="en-US" sz="2400" dirty="0">
                <a:solidFill>
                  <a:srgbClr val="9900CC"/>
                </a:solidFill>
              </a:rPr>
            </a:br>
            <a:r>
              <a:rPr lang="en-US" sz="2400" dirty="0">
                <a:solidFill>
                  <a:srgbClr val="9900CC"/>
                </a:solidFill>
              </a:rPr>
              <a:t>this approximation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It’s called </a:t>
            </a:r>
            <a:r>
              <a:rPr lang="en-US" sz="2400" i="1" dirty="0">
                <a:solidFill>
                  <a:srgbClr val="9900CC"/>
                </a:solidFill>
              </a:rPr>
              <a:t>geometric optics</a:t>
            </a:r>
            <a:endParaRPr lang="en-US" sz="2400" dirty="0">
              <a:solidFill>
                <a:srgbClr val="9900CC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9900CC"/>
                </a:solidFill>
              </a:rPr>
              <a:t>In </a:t>
            </a:r>
            <a:r>
              <a:rPr lang="en-US" sz="2400" dirty="0">
                <a:solidFill>
                  <a:srgbClr val="9900CC"/>
                </a:solidFill>
              </a:rPr>
              <a:t>geometric optics, light waves are represented by </a:t>
            </a:r>
            <a:r>
              <a:rPr lang="en-US" sz="2400" i="1" dirty="0">
                <a:solidFill>
                  <a:srgbClr val="9900CC"/>
                </a:solidFill>
              </a:rPr>
              <a:t>rays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You can think of light as if it is made of little particles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 fact, waves and particles act very similarly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hint of quantum mechanics!</a:t>
            </a: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5943600" y="2590800"/>
            <a:ext cx="1371600" cy="1371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7315200" y="2590800"/>
            <a:ext cx="1371600" cy="1371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715000" y="3962400"/>
            <a:ext cx="3352800" cy="6096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Mirror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7315200" y="22860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6705600" y="3276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sz="2400" b="1" i="1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endParaRPr lang="en-US" sz="2400" b="1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7086600" y="3276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8000"/>
                </a:solidFill>
                <a:sym typeface="Symbol" pitchFamily="18" charset="2"/>
              </a:rPr>
              <a:t></a:t>
            </a:r>
            <a:r>
              <a:rPr lang="en-US" sz="2400" b="1" i="1" baseline="-25000">
                <a:solidFill>
                  <a:srgbClr val="008000"/>
                </a:solidFill>
                <a:sym typeface="Symbol" pitchFamily="18" charset="2"/>
              </a:rPr>
              <a:t>r</a:t>
            </a:r>
            <a:endParaRPr lang="en-US" sz="2400" b="1" i="1">
              <a:solidFill>
                <a:srgbClr val="008000"/>
              </a:solidFill>
              <a:sym typeface="Symbol" pitchFamily="18" charset="2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6172200" y="2133600"/>
            <a:ext cx="106680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sz="2400" b="1" i="1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b="1" i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b="1">
                <a:solidFill>
                  <a:schemeClr val="tx1"/>
                </a:solidFill>
                <a:sym typeface="Symbol" pitchFamily="18" charset="2"/>
              </a:rPr>
              <a:t>=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b="1" i="1">
                <a:solidFill>
                  <a:srgbClr val="008000"/>
                </a:solidFill>
                <a:sym typeface="Symbol" pitchFamily="18" charset="2"/>
              </a:rPr>
              <a:t></a:t>
            </a:r>
            <a:r>
              <a:rPr lang="en-US" sz="2400" b="1" i="1" baseline="-25000">
                <a:solidFill>
                  <a:srgbClr val="008000"/>
                </a:solidFill>
                <a:sym typeface="Symbol" pitchFamily="18" charset="2"/>
              </a:rPr>
              <a:t>r</a:t>
            </a:r>
            <a:endParaRPr lang="en-US" sz="2400" b="1" i="1">
              <a:solidFill>
                <a:srgbClr val="008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94" grpId="0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62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90950"/>
            <a:ext cx="30670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Concept Question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5181600" y="3733800"/>
            <a:ext cx="3352800" cy="6096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Mirror</a:t>
            </a:r>
          </a:p>
        </p:txBody>
      </p:sp>
      <p:sp>
        <p:nvSpPr>
          <p:cNvPr id="878601" name="Text Box 9"/>
          <p:cNvSpPr txBox="1">
            <a:spLocks noChangeArrowheads="1"/>
          </p:cNvSpPr>
          <p:nvPr/>
        </p:nvSpPr>
        <p:spPr bwMode="auto">
          <a:xfrm>
            <a:off x="5486400" y="91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878603" name="Text Box 11"/>
          <p:cNvSpPr txBox="1">
            <a:spLocks noChangeArrowheads="1"/>
          </p:cNvSpPr>
          <p:nvPr/>
        </p:nvSpPr>
        <p:spPr bwMode="auto">
          <a:xfrm>
            <a:off x="0" y="838200"/>
            <a:ext cx="5105400" cy="22828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A light ray starts from a wall at an angle of </a:t>
            </a:r>
            <a:r>
              <a:rPr lang="en-US" sz="2400">
                <a:sym typeface="Symbol" pitchFamily="18" charset="2"/>
              </a:rPr>
              <a:t>47 compared to the wall.  It then strikes two mirrors at right angles compared to each other.  At what angle </a:t>
            </a:r>
            <a:r>
              <a:rPr lang="en-US" sz="2400" i="1">
                <a:sym typeface="Symbol" pitchFamily="18" charset="2"/>
              </a:rPr>
              <a:t></a:t>
            </a:r>
            <a:r>
              <a:rPr lang="en-US" sz="2400">
                <a:sym typeface="Symbol" pitchFamily="18" charset="2"/>
              </a:rPr>
              <a:t> does it hit the wall again?</a:t>
            </a:r>
          </a:p>
          <a:p>
            <a:r>
              <a:rPr lang="en-US" sz="2400"/>
              <a:t>A) </a:t>
            </a:r>
            <a:r>
              <a:rPr lang="en-US" sz="2400">
                <a:sym typeface="Symbol" pitchFamily="18" charset="2"/>
              </a:rPr>
              <a:t>43	B) 45	C) 47	D) 49	E) 51</a:t>
            </a:r>
            <a:endParaRPr lang="en-US" sz="2400" i="1">
              <a:sym typeface="Symbol" pitchFamily="18" charset="2"/>
            </a:endParaRPr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 rot="-5400000">
            <a:off x="7162800" y="2362200"/>
            <a:ext cx="3352800" cy="6096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Mirror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>
            <a:off x="5181600" y="9906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6" name="Line 14"/>
          <p:cNvSpPr>
            <a:spLocks noChangeShapeType="1"/>
          </p:cNvSpPr>
          <p:nvPr/>
        </p:nvSpPr>
        <p:spPr bwMode="auto">
          <a:xfrm>
            <a:off x="7010400" y="990600"/>
            <a:ext cx="1524000" cy="15240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7" name="Line 15"/>
          <p:cNvSpPr>
            <a:spLocks noChangeShapeType="1"/>
          </p:cNvSpPr>
          <p:nvPr/>
        </p:nvSpPr>
        <p:spPr bwMode="auto">
          <a:xfrm flipH="1">
            <a:off x="7543800" y="2514600"/>
            <a:ext cx="990600" cy="12192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8" name="Line 16"/>
          <p:cNvSpPr>
            <a:spLocks noChangeShapeType="1"/>
          </p:cNvSpPr>
          <p:nvPr/>
        </p:nvSpPr>
        <p:spPr bwMode="auto">
          <a:xfrm flipH="1" flipV="1">
            <a:off x="5562600" y="990600"/>
            <a:ext cx="1981200" cy="27432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7162800" y="91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sym typeface="Symbol" pitchFamily="18" charset="2"/>
              </a:rPr>
              <a:t>47</a:t>
            </a:r>
          </a:p>
        </p:txBody>
      </p:sp>
      <p:sp>
        <p:nvSpPr>
          <p:cNvPr id="878610" name="Line 18"/>
          <p:cNvSpPr>
            <a:spLocks noChangeShapeType="1"/>
          </p:cNvSpPr>
          <p:nvPr/>
        </p:nvSpPr>
        <p:spPr bwMode="auto">
          <a:xfrm flipH="1">
            <a:off x="7391400" y="25146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11" name="Text Box 19"/>
          <p:cNvSpPr txBox="1">
            <a:spLocks noChangeArrowheads="1"/>
          </p:cNvSpPr>
          <p:nvPr/>
        </p:nvSpPr>
        <p:spPr bwMode="auto">
          <a:xfrm>
            <a:off x="7620000" y="2057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47</a:t>
            </a:r>
          </a:p>
        </p:txBody>
      </p:sp>
      <p:sp>
        <p:nvSpPr>
          <p:cNvPr id="878612" name="Text Box 20"/>
          <p:cNvSpPr txBox="1">
            <a:spLocks noChangeArrowheads="1"/>
          </p:cNvSpPr>
          <p:nvPr/>
        </p:nvSpPr>
        <p:spPr bwMode="auto">
          <a:xfrm>
            <a:off x="7772400" y="2438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47</a:t>
            </a:r>
          </a:p>
        </p:txBody>
      </p:sp>
      <p:sp>
        <p:nvSpPr>
          <p:cNvPr id="878613" name="Line 21"/>
          <p:cNvSpPr>
            <a:spLocks noChangeShapeType="1"/>
          </p:cNvSpPr>
          <p:nvPr/>
        </p:nvSpPr>
        <p:spPr bwMode="auto">
          <a:xfrm flipV="1">
            <a:off x="7543800" y="220980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14" name="Text Box 22"/>
          <p:cNvSpPr txBox="1">
            <a:spLocks noChangeArrowheads="1"/>
          </p:cNvSpPr>
          <p:nvPr/>
        </p:nvSpPr>
        <p:spPr bwMode="auto">
          <a:xfrm>
            <a:off x="7391400" y="2971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43</a:t>
            </a:r>
          </a:p>
        </p:txBody>
      </p:sp>
      <p:sp>
        <p:nvSpPr>
          <p:cNvPr id="878615" name="Text Box 23"/>
          <p:cNvSpPr txBox="1">
            <a:spLocks noChangeArrowheads="1"/>
          </p:cNvSpPr>
          <p:nvPr/>
        </p:nvSpPr>
        <p:spPr bwMode="auto">
          <a:xfrm>
            <a:off x="7010400" y="2971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43</a:t>
            </a:r>
          </a:p>
        </p:txBody>
      </p:sp>
      <p:sp>
        <p:nvSpPr>
          <p:cNvPr id="878616" name="Line 24"/>
          <p:cNvSpPr>
            <a:spLocks noChangeShapeType="1"/>
          </p:cNvSpPr>
          <p:nvPr/>
        </p:nvSpPr>
        <p:spPr bwMode="auto">
          <a:xfrm flipV="1">
            <a:off x="5562600" y="99060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17" name="Text Box 25"/>
          <p:cNvSpPr txBox="1">
            <a:spLocks noChangeArrowheads="1"/>
          </p:cNvSpPr>
          <p:nvPr/>
        </p:nvSpPr>
        <p:spPr bwMode="auto">
          <a:xfrm>
            <a:off x="5410200" y="144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43</a:t>
            </a:r>
          </a:p>
        </p:txBody>
      </p:sp>
      <p:sp>
        <p:nvSpPr>
          <p:cNvPr id="878619" name="Text Box 27"/>
          <p:cNvSpPr txBox="1">
            <a:spLocks noChangeArrowheads="1"/>
          </p:cNvSpPr>
          <p:nvPr/>
        </p:nvSpPr>
        <p:spPr bwMode="auto">
          <a:xfrm>
            <a:off x="5791200" y="914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sym typeface="Symbol" pitchFamily="18" charset="2"/>
              </a:rPr>
              <a:t>= 47</a:t>
            </a:r>
            <a:endParaRPr lang="en-US" sz="2400" b="1" i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878620" name="AutoShape 28"/>
          <p:cNvSpPr>
            <a:spLocks noChangeArrowheads="1"/>
          </p:cNvSpPr>
          <p:nvPr/>
        </p:nvSpPr>
        <p:spPr bwMode="auto">
          <a:xfrm>
            <a:off x="1828800" y="2743200"/>
            <a:ext cx="9906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21" name="Text Box 29"/>
          <p:cNvSpPr txBox="1">
            <a:spLocks noChangeArrowheads="1"/>
          </p:cNvSpPr>
          <p:nvPr/>
        </p:nvSpPr>
        <p:spPr bwMode="auto">
          <a:xfrm>
            <a:off x="228600" y="32766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This works for any angle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In 3D, you need three mirrors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87862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7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7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7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7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8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8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7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7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01" grpId="0"/>
      <p:bldP spid="878603" grpId="0" animBg="1"/>
      <p:bldP spid="878606" grpId="0" animBg="1"/>
      <p:bldP spid="878607" grpId="0" animBg="1"/>
      <p:bldP spid="878608" grpId="0" animBg="1"/>
      <p:bldP spid="878610" grpId="0" animBg="1"/>
      <p:bldP spid="878611" grpId="0"/>
      <p:bldP spid="878612" grpId="0"/>
      <p:bldP spid="878613" grpId="0" animBg="1"/>
      <p:bldP spid="878614" grpId="0"/>
      <p:bldP spid="878615" grpId="0"/>
      <p:bldP spid="878616" grpId="0" animBg="1"/>
      <p:bldP spid="878617" grpId="0"/>
      <p:bldP spid="878619" grpId="0"/>
      <p:bldP spid="878620" grpId="0" animBg="1"/>
      <p:bldP spid="8786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The Speed of Light in Materials</a:t>
            </a:r>
          </a:p>
        </p:txBody>
      </p:sp>
      <p:sp>
        <p:nvSpPr>
          <p:cNvPr id="879641" name="Text Box 25"/>
          <p:cNvSpPr txBox="1">
            <a:spLocks noChangeArrowheads="1"/>
          </p:cNvSpPr>
          <p:nvPr/>
        </p:nvSpPr>
        <p:spPr bwMode="auto">
          <a:xfrm>
            <a:off x="0" y="7620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speed of light in vacuum </a:t>
            </a:r>
            <a:r>
              <a:rPr lang="en-US" sz="2400" i="1">
                <a:solidFill>
                  <a:srgbClr val="008000"/>
                </a:solidFill>
              </a:rPr>
              <a:t>c</a:t>
            </a:r>
            <a:r>
              <a:rPr lang="en-US" sz="2400">
                <a:solidFill>
                  <a:srgbClr val="008000"/>
                </a:solidFill>
              </a:rPr>
              <a:t> is the same for all wavelengths of light, no matter the source or other nature of light</a:t>
            </a:r>
            <a:endParaRPr lang="en-US" sz="2400">
              <a:solidFill>
                <a:srgbClr val="FF0000"/>
              </a:solidFill>
            </a:endParaRPr>
          </a:p>
        </p:txBody>
      </p:sp>
      <p:graphicFrame>
        <p:nvGraphicFramePr>
          <p:cNvPr id="879642" name="Object 26"/>
          <p:cNvGraphicFramePr>
            <a:graphicFrameLocks noChangeAspect="1"/>
          </p:cNvGraphicFramePr>
          <p:nvPr/>
        </p:nvGraphicFramePr>
        <p:xfrm>
          <a:off x="6324600" y="1219200"/>
          <a:ext cx="2713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8" name="Equation" r:id="rId3" imgW="1104900" imgH="203200" progId="Equation.DSMT4">
                  <p:embed/>
                </p:oleObj>
              </mc:Choice>
              <mc:Fallback>
                <p:oleObj name="Equation" r:id="rId3" imgW="1104900" imgH="203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219200"/>
                        <a:ext cx="2713038" cy="444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9643" name="Text Box 27"/>
          <p:cNvSpPr txBox="1">
            <a:spLocks noChangeArrowheads="1"/>
          </p:cNvSpPr>
          <p:nvPr/>
        </p:nvSpPr>
        <p:spPr bwMode="auto">
          <a:xfrm>
            <a:off x="76200" y="1920875"/>
            <a:ext cx="906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Inside materials, however, the speed of light can be different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Materials contain atoms, made of nuclei and electrons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electric field from EM waves push on the electrons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electrons must move in </a:t>
            </a:r>
            <a:r>
              <a:rPr lang="en-US" sz="2400" dirty="0" smtClean="0">
                <a:solidFill>
                  <a:schemeClr val="accent2"/>
                </a:solidFill>
              </a:rPr>
              <a:t>response 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Absorption and scattering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This generally slows the wave down</a:t>
            </a:r>
          </a:p>
          <a:p>
            <a:pPr lvl="1" eaLnBrk="1" hangingPunct="1">
              <a:buFontTx/>
              <a:buChar char="•"/>
            </a:pP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is called the index of refraction</a:t>
            </a:r>
            <a:endParaRPr lang="en-US" sz="2400" i="1" dirty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amount of slowdown can depend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on the frequency of the light</a:t>
            </a:r>
          </a:p>
        </p:txBody>
      </p:sp>
      <p:graphicFrame>
        <p:nvGraphicFramePr>
          <p:cNvPr id="8796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98576"/>
              </p:ext>
            </p:extLst>
          </p:nvPr>
        </p:nvGraphicFramePr>
        <p:xfrm>
          <a:off x="2366963" y="5488791"/>
          <a:ext cx="9048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9" name="Equation" r:id="rId5" imgW="368140" imgH="393529" progId="Equation.DSMT4">
                  <p:embed/>
                </p:oleObj>
              </mc:Choice>
              <mc:Fallback>
                <p:oleObj name="Equation" r:id="rId5" imgW="368140" imgH="39352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5488791"/>
                        <a:ext cx="904875" cy="8620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9645" name="Text Box 29"/>
          <p:cNvSpPr txBox="1">
            <a:spLocks noChangeArrowheads="1"/>
          </p:cNvSpPr>
          <p:nvPr/>
        </p:nvSpPr>
        <p:spPr bwMode="auto">
          <a:xfrm>
            <a:off x="5562600" y="3124200"/>
            <a:ext cx="3200400" cy="3378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u="sng"/>
              <a:t>Indices of Refraction</a:t>
            </a:r>
          </a:p>
          <a:p>
            <a:pPr eaLnBrk="1" hangingPunct="1"/>
            <a:r>
              <a:rPr lang="en-US" sz="2400"/>
              <a:t>Air (STP)	1.0003</a:t>
            </a:r>
          </a:p>
          <a:p>
            <a:pPr eaLnBrk="1" hangingPunct="1"/>
            <a:r>
              <a:rPr lang="en-US" sz="2400"/>
              <a:t>Water		1.333</a:t>
            </a:r>
          </a:p>
          <a:p>
            <a:pPr eaLnBrk="1" hangingPunct="1"/>
            <a:r>
              <a:rPr lang="en-US" sz="2400"/>
              <a:t>Ethyl alcohol	1.361</a:t>
            </a:r>
          </a:p>
          <a:p>
            <a:pPr eaLnBrk="1" hangingPunct="1"/>
            <a:r>
              <a:rPr lang="en-US" sz="2400"/>
              <a:t>Glycerin	1.473</a:t>
            </a:r>
          </a:p>
          <a:p>
            <a:pPr eaLnBrk="1" hangingPunct="1"/>
            <a:r>
              <a:rPr lang="en-US" sz="2400"/>
              <a:t>Fused Quartz	1.434</a:t>
            </a:r>
          </a:p>
          <a:p>
            <a:pPr eaLnBrk="1" hangingPunct="1"/>
            <a:r>
              <a:rPr lang="en-US" sz="2400"/>
              <a:t>Glass		1.5 -ish</a:t>
            </a:r>
          </a:p>
          <a:p>
            <a:pPr eaLnBrk="1" hangingPunct="1"/>
            <a:r>
              <a:rPr lang="en-US" sz="2400"/>
              <a:t>Cubic zirconia	2.20</a:t>
            </a:r>
          </a:p>
          <a:p>
            <a:pPr eaLnBrk="1" hangingPunct="1"/>
            <a:r>
              <a:rPr lang="en-US" sz="2400"/>
              <a:t>Diamond	2.419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9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9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9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9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9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9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9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9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7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9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9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41" grpId="0" build="p"/>
      <p:bldP spid="879643" grpId="0" build="p"/>
      <p:bldP spid="8796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438400"/>
            <a:ext cx="8677275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90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Warmup22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Refraction: Snell’s Law</a:t>
            </a:r>
          </a:p>
        </p:txBody>
      </p:sp>
      <p:sp>
        <p:nvSpPr>
          <p:cNvPr id="882691" name="Text Box 3"/>
          <p:cNvSpPr txBox="1">
            <a:spLocks noChangeArrowheads="1"/>
          </p:cNvSpPr>
          <p:nvPr/>
        </p:nvSpPr>
        <p:spPr bwMode="auto">
          <a:xfrm>
            <a:off x="0" y="762000"/>
            <a:ext cx="640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relationship between the angular frequency 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 and the wave number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k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changes inside a medium</a:t>
            </a:r>
          </a:p>
        </p:txBody>
      </p:sp>
      <p:graphicFrame>
        <p:nvGraphicFramePr>
          <p:cNvPr id="882692" name="Object 4"/>
          <p:cNvGraphicFramePr>
            <a:graphicFrameLocks noChangeAspect="1"/>
          </p:cNvGraphicFramePr>
          <p:nvPr/>
        </p:nvGraphicFramePr>
        <p:xfrm>
          <a:off x="7620000" y="457200"/>
          <a:ext cx="11541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8" name="Equation" r:id="rId3" imgW="469696" imgH="393529" progId="Equation.DSMT4">
                  <p:embed/>
                </p:oleObj>
              </mc:Choice>
              <mc:Fallback>
                <p:oleObj name="Equation" r:id="rId3" imgW="46969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"/>
                        <a:ext cx="1154113" cy="8620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2693" name="Text Box 5"/>
          <p:cNvSpPr txBox="1">
            <a:spLocks noChangeArrowheads="1"/>
          </p:cNvSpPr>
          <p:nvPr/>
        </p:nvSpPr>
        <p:spPr bwMode="auto">
          <a:xfrm>
            <a:off x="0" y="1524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Now imagine light moving from one medium to another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Some light will be reflected, but usually most is </a:t>
            </a:r>
            <a:r>
              <a:rPr lang="en-US" sz="2400" i="1" dirty="0">
                <a:solidFill>
                  <a:schemeClr val="accent2"/>
                </a:solidFill>
              </a:rPr>
              <a:t>refracted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reflected light again must obey the law of </a:t>
            </a:r>
            <a:r>
              <a:rPr lang="en-US" sz="2400" dirty="0" smtClean="0">
                <a:solidFill>
                  <a:schemeClr val="accent2"/>
                </a:solidFill>
              </a:rPr>
              <a:t>reflection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82696" name="Rectangle 8"/>
          <p:cNvSpPr>
            <a:spLocks noChangeArrowheads="1"/>
          </p:cNvSpPr>
          <p:nvPr/>
        </p:nvSpPr>
        <p:spPr bwMode="auto">
          <a:xfrm>
            <a:off x="5638800" y="4114800"/>
            <a:ext cx="3124200" cy="1828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2697" name="Line 9"/>
          <p:cNvSpPr>
            <a:spLocks noChangeShapeType="1"/>
          </p:cNvSpPr>
          <p:nvPr/>
        </p:nvSpPr>
        <p:spPr bwMode="auto">
          <a:xfrm>
            <a:off x="5867400" y="2819400"/>
            <a:ext cx="1371600" cy="1371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698" name="Line 10"/>
          <p:cNvSpPr>
            <a:spLocks noChangeShapeType="1"/>
          </p:cNvSpPr>
          <p:nvPr/>
        </p:nvSpPr>
        <p:spPr bwMode="auto">
          <a:xfrm flipV="1">
            <a:off x="7239000" y="2819400"/>
            <a:ext cx="1371600" cy="1371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5562600" y="3733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index </a:t>
            </a:r>
            <a:r>
              <a:rPr lang="en-US" sz="2400" b="1" i="1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sz="2400" b="1" baseline="-25000">
                <a:solidFill>
                  <a:srgbClr val="008000"/>
                </a:solidFill>
                <a:sym typeface="Symbol" pitchFamily="18" charset="2"/>
              </a:rPr>
              <a:t>1</a:t>
            </a:r>
            <a:endParaRPr lang="en-US" sz="2400" b="1">
              <a:solidFill>
                <a:srgbClr val="008000"/>
              </a:solidFill>
              <a:sym typeface="Symbol" pitchFamily="18" charset="2"/>
            </a:endParaRPr>
          </a:p>
        </p:txBody>
      </p:sp>
      <p:sp>
        <p:nvSpPr>
          <p:cNvPr id="882703" name="Line 15"/>
          <p:cNvSpPr>
            <a:spLocks noChangeShapeType="1"/>
          </p:cNvSpPr>
          <p:nvPr/>
        </p:nvSpPr>
        <p:spPr bwMode="auto">
          <a:xfrm>
            <a:off x="7239000" y="4191000"/>
            <a:ext cx="10668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2725" name="Group 37"/>
          <p:cNvGrpSpPr>
            <a:grpSpLocks/>
          </p:cNvGrpSpPr>
          <p:nvPr/>
        </p:nvGrpSpPr>
        <p:grpSpPr bwMode="auto">
          <a:xfrm>
            <a:off x="6629400" y="2819400"/>
            <a:ext cx="1295400" cy="3124200"/>
            <a:chOff x="4176" y="1776"/>
            <a:chExt cx="816" cy="1968"/>
          </a:xfrm>
        </p:grpSpPr>
        <p:sp>
          <p:nvSpPr>
            <p:cNvPr id="36897" name="Text Box 13"/>
            <p:cNvSpPr txBox="1">
              <a:spLocks noChangeArrowheads="1"/>
            </p:cNvSpPr>
            <p:nvPr/>
          </p:nvSpPr>
          <p:spPr bwMode="auto">
            <a:xfrm>
              <a:off x="4512" y="307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</a:t>
              </a:r>
              <a:r>
                <a:rPr lang="en-US" sz="2400" b="1" i="1" baseline="-25000">
                  <a:solidFill>
                    <a:srgbClr val="FF0000"/>
                  </a:solidFill>
                  <a:sym typeface="Symbol" pitchFamily="18" charset="2"/>
                </a:rPr>
                <a:t>2</a:t>
              </a:r>
              <a:endParaRPr lang="en-US" sz="2400" b="1" i="1">
                <a:solidFill>
                  <a:srgbClr val="FF0000"/>
                </a:solidFill>
                <a:sym typeface="Symbol" pitchFamily="18" charset="2"/>
              </a:endParaRPr>
            </a:p>
          </p:txBody>
        </p:sp>
        <p:grpSp>
          <p:nvGrpSpPr>
            <p:cNvPr id="36898" name="Group 36"/>
            <p:cNvGrpSpPr>
              <a:grpSpLocks/>
            </p:cNvGrpSpPr>
            <p:nvPr/>
          </p:nvGrpSpPr>
          <p:grpSpPr bwMode="auto">
            <a:xfrm>
              <a:off x="4176" y="1776"/>
              <a:ext cx="720" cy="1968"/>
              <a:chOff x="4176" y="1776"/>
              <a:chExt cx="720" cy="1968"/>
            </a:xfrm>
          </p:grpSpPr>
          <p:sp>
            <p:nvSpPr>
              <p:cNvPr id="36899" name="Line 11"/>
              <p:cNvSpPr>
                <a:spLocks noChangeShapeType="1"/>
              </p:cNvSpPr>
              <p:nvPr/>
            </p:nvSpPr>
            <p:spPr bwMode="auto">
              <a:xfrm>
                <a:off x="4560" y="1776"/>
                <a:ext cx="0" cy="1968"/>
              </a:xfrm>
              <a:prstGeom prst="line">
                <a:avLst/>
              </a:prstGeom>
              <a:noFill/>
              <a:ln w="28575">
                <a:solidFill>
                  <a:srgbClr val="9900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Text Box 12"/>
              <p:cNvSpPr txBox="1">
                <a:spLocks noChangeArrowheads="1"/>
              </p:cNvSpPr>
              <p:nvPr/>
            </p:nvSpPr>
            <p:spPr bwMode="auto">
              <a:xfrm>
                <a:off x="4176" y="2208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solidFill>
                      <a:schemeClr val="accent2"/>
                    </a:solidFill>
                    <a:sym typeface="Symbol" pitchFamily="18" charset="2"/>
                  </a:rPr>
                  <a:t></a:t>
                </a:r>
                <a:r>
                  <a:rPr lang="en-US" sz="2400" b="1" baseline="-25000">
                    <a:solidFill>
                      <a:schemeClr val="accent2"/>
                    </a:solidFill>
                    <a:sym typeface="Symbol" pitchFamily="18" charset="2"/>
                  </a:rPr>
                  <a:t>1</a:t>
                </a:r>
                <a:endParaRPr lang="en-US" sz="2400" b="1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  <p:sp>
            <p:nvSpPr>
              <p:cNvPr id="36901" name="Text Box 16"/>
              <p:cNvSpPr txBox="1">
                <a:spLocks noChangeArrowheads="1"/>
              </p:cNvSpPr>
              <p:nvPr/>
            </p:nvSpPr>
            <p:spPr bwMode="auto">
              <a:xfrm>
                <a:off x="4416" y="2208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solidFill>
                      <a:srgbClr val="009900"/>
                    </a:solidFill>
                    <a:sym typeface="Symbol" pitchFamily="18" charset="2"/>
                  </a:rPr>
                  <a:t></a:t>
                </a:r>
                <a:r>
                  <a:rPr lang="en-US" sz="2400" b="1" i="1" baseline="-25000">
                    <a:solidFill>
                      <a:srgbClr val="009900"/>
                    </a:solidFill>
                    <a:sym typeface="Symbol" pitchFamily="18" charset="2"/>
                  </a:rPr>
                  <a:t>r</a:t>
                </a:r>
                <a:endParaRPr lang="en-US" sz="2400" b="1">
                  <a:solidFill>
                    <a:srgbClr val="009900"/>
                  </a:solidFill>
                  <a:sym typeface="Symbol" pitchFamily="18" charset="2"/>
                </a:endParaRPr>
              </a:p>
            </p:txBody>
          </p:sp>
        </p:grpSp>
      </p:grpSp>
      <p:sp>
        <p:nvSpPr>
          <p:cNvPr id="882705" name="Text Box 17"/>
          <p:cNvSpPr txBox="1">
            <a:spLocks noChangeArrowheads="1"/>
          </p:cNvSpPr>
          <p:nvPr/>
        </p:nvSpPr>
        <p:spPr bwMode="auto">
          <a:xfrm>
            <a:off x="7848600" y="2133600"/>
            <a:ext cx="106680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sz="2400" b="1" baseline="-2500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400" b="1" i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b="1">
                <a:solidFill>
                  <a:schemeClr val="tx1"/>
                </a:solidFill>
                <a:sym typeface="Symbol" pitchFamily="18" charset="2"/>
              </a:rPr>
              <a:t>=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b="1" i="1">
                <a:solidFill>
                  <a:srgbClr val="008000"/>
                </a:solidFill>
                <a:sym typeface="Symbol" pitchFamily="18" charset="2"/>
              </a:rPr>
              <a:t></a:t>
            </a:r>
            <a:r>
              <a:rPr lang="en-US" sz="2400" b="1" i="1" baseline="-25000">
                <a:solidFill>
                  <a:srgbClr val="008000"/>
                </a:solidFill>
                <a:sym typeface="Symbol" pitchFamily="18" charset="2"/>
              </a:rPr>
              <a:t>r</a:t>
            </a:r>
            <a:endParaRPr lang="en-US" sz="2400" b="1" i="1">
              <a:solidFill>
                <a:srgbClr val="008000"/>
              </a:solidFill>
              <a:sym typeface="Symbol" pitchFamily="18" charset="2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91400" y="4114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index 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6019800" y="4800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21"/>
          <p:cNvSpPr>
            <a:spLocks noChangeShapeType="1"/>
          </p:cNvSpPr>
          <p:nvPr/>
        </p:nvSpPr>
        <p:spPr bwMode="auto">
          <a:xfrm rot="-5400000">
            <a:off x="6286500" y="45339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Text Box 22"/>
          <p:cNvSpPr txBox="1">
            <a:spLocks noChangeArrowheads="1"/>
          </p:cNvSpPr>
          <p:nvPr/>
        </p:nvSpPr>
        <p:spPr bwMode="auto">
          <a:xfrm>
            <a:off x="5867400" y="5105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x</a:t>
            </a:r>
          </a:p>
        </p:txBody>
      </p:sp>
      <p:sp>
        <p:nvSpPr>
          <p:cNvPr id="36882" name="Text Box 23"/>
          <p:cNvSpPr txBox="1">
            <a:spLocks noChangeArrowheads="1"/>
          </p:cNvSpPr>
          <p:nvPr/>
        </p:nvSpPr>
        <p:spPr bwMode="auto">
          <a:xfrm>
            <a:off x="6400800" y="4495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y</a:t>
            </a:r>
          </a:p>
        </p:txBody>
      </p:sp>
      <p:grpSp>
        <p:nvGrpSpPr>
          <p:cNvPr id="882726" name="Group 38"/>
          <p:cNvGrpSpPr>
            <a:grpSpLocks/>
          </p:cNvGrpSpPr>
          <p:nvPr/>
        </p:nvGrpSpPr>
        <p:grpSpPr bwMode="auto">
          <a:xfrm>
            <a:off x="5867400" y="2743200"/>
            <a:ext cx="2438400" cy="3657600"/>
            <a:chOff x="3696" y="1728"/>
            <a:chExt cx="1536" cy="2304"/>
          </a:xfrm>
        </p:grpSpPr>
        <p:sp>
          <p:nvSpPr>
            <p:cNvPr id="36893" name="Line 25"/>
            <p:cNvSpPr>
              <a:spLocks noChangeShapeType="1"/>
            </p:cNvSpPr>
            <p:nvPr/>
          </p:nvSpPr>
          <p:spPr bwMode="auto">
            <a:xfrm>
              <a:off x="3696" y="1776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Text Box 26"/>
            <p:cNvSpPr txBox="1">
              <a:spLocks noChangeArrowheads="1"/>
            </p:cNvSpPr>
            <p:nvPr/>
          </p:nvSpPr>
          <p:spPr bwMode="auto">
            <a:xfrm>
              <a:off x="3888" y="1728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accent2"/>
                  </a:solidFill>
                  <a:sym typeface="Symbol" pitchFamily="18" charset="2"/>
                </a:rPr>
                <a:t>k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sin</a:t>
              </a:r>
              <a:r>
                <a:rPr lang="en-US" sz="2400" b="1" i="1">
                  <a:solidFill>
                    <a:schemeClr val="accent2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1</a:t>
              </a:r>
              <a:endParaRPr lang="en-US" sz="2400" b="1">
                <a:solidFill>
                  <a:schemeClr val="accent2"/>
                </a:solidFill>
                <a:sym typeface="Symbol" pitchFamily="18" charset="2"/>
              </a:endParaRPr>
            </a:p>
          </p:txBody>
        </p:sp>
        <p:sp>
          <p:nvSpPr>
            <p:cNvPr id="36895" name="Text Box 27"/>
            <p:cNvSpPr txBox="1">
              <a:spLocks noChangeArrowheads="1"/>
            </p:cNvSpPr>
            <p:nvPr/>
          </p:nvSpPr>
          <p:spPr bwMode="auto">
            <a:xfrm>
              <a:off x="4512" y="374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k</a:t>
              </a:r>
              <a:r>
                <a:rPr lang="en-US" sz="2400" b="1" baseline="-25000">
                  <a:solidFill>
                    <a:srgbClr val="FF0000"/>
                  </a:solidFill>
                  <a:sym typeface="Symbol" pitchFamily="18" charset="2"/>
                </a:rPr>
                <a:t>2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sin</a:t>
              </a: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rgbClr val="FF0000"/>
                  </a:solidFill>
                  <a:sym typeface="Symbol" pitchFamily="18" charset="2"/>
                </a:rPr>
                <a:t>2</a:t>
              </a:r>
              <a:endParaRPr lang="en-US" sz="2400" b="1">
                <a:solidFill>
                  <a:srgbClr val="FF0000"/>
                </a:solidFill>
                <a:sym typeface="Symbol" pitchFamily="18" charset="2"/>
              </a:endParaRPr>
            </a:p>
          </p:txBody>
        </p:sp>
        <p:sp>
          <p:nvSpPr>
            <p:cNvPr id="36896" name="Line 28"/>
            <p:cNvSpPr>
              <a:spLocks noChangeShapeType="1"/>
            </p:cNvSpPr>
            <p:nvPr/>
          </p:nvSpPr>
          <p:spPr bwMode="auto">
            <a:xfrm>
              <a:off x="4560" y="3744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8272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39265"/>
              </p:ext>
            </p:extLst>
          </p:nvPr>
        </p:nvGraphicFramePr>
        <p:xfrm>
          <a:off x="595313" y="3664433"/>
          <a:ext cx="27781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9" name="Equation" r:id="rId5" imgW="1130300" imgH="228600" progId="Equation.DSMT4">
                  <p:embed/>
                </p:oleObj>
              </mc:Choice>
              <mc:Fallback>
                <p:oleObj name="Equation" r:id="rId5" imgW="113030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3664433"/>
                        <a:ext cx="2778125" cy="5000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2722" name="Object 34"/>
          <p:cNvGraphicFramePr>
            <a:graphicFrameLocks noChangeAspect="1"/>
          </p:cNvGraphicFramePr>
          <p:nvPr/>
        </p:nvGraphicFramePr>
        <p:xfrm>
          <a:off x="7296150" y="1412875"/>
          <a:ext cx="1498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0" name="Equation" r:id="rId7" imgW="609336" imgH="215806" progId="Equation.DSMT4">
                  <p:embed/>
                </p:oleObj>
              </mc:Choice>
              <mc:Fallback>
                <p:oleObj name="Equation" r:id="rId7" imgW="609336" imgH="215806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1412875"/>
                        <a:ext cx="1498600" cy="473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2728" name="Text Box 40"/>
          <p:cNvSpPr txBox="1">
            <a:spLocks noChangeArrowheads="1"/>
          </p:cNvSpPr>
          <p:nvPr/>
        </p:nvSpPr>
        <p:spPr bwMode="auto">
          <a:xfrm>
            <a:off x="2127734" y="4572000"/>
            <a:ext cx="1219200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/>
              <a:t>Snell’s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8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8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8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  <p:bldP spid="882693" grpId="0" build="p"/>
      <p:bldP spid="882697" grpId="0" animBg="1"/>
      <p:bldP spid="882698" grpId="0" animBg="1"/>
      <p:bldP spid="882703" grpId="0" animBg="1"/>
      <p:bldP spid="882705" grpId="0" animBg="1"/>
      <p:bldP spid="8827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778" name="Group 66"/>
          <p:cNvGrpSpPr>
            <a:grpSpLocks/>
          </p:cNvGrpSpPr>
          <p:nvPr/>
        </p:nvGrpSpPr>
        <p:grpSpPr bwMode="auto">
          <a:xfrm>
            <a:off x="-76200" y="4038600"/>
            <a:ext cx="6705600" cy="2819400"/>
            <a:chOff x="-48" y="2544"/>
            <a:chExt cx="4224" cy="1776"/>
          </a:xfrm>
        </p:grpSpPr>
        <p:sp>
          <p:nvSpPr>
            <p:cNvPr id="883747" name="Rectangle 35"/>
            <p:cNvSpPr>
              <a:spLocks noChangeArrowheads="1"/>
            </p:cNvSpPr>
            <p:nvPr/>
          </p:nvSpPr>
          <p:spPr bwMode="auto">
            <a:xfrm>
              <a:off x="576" y="2928"/>
              <a:ext cx="912" cy="13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CCFFFF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32" name="Rectangle 36"/>
            <p:cNvSpPr>
              <a:spLocks noChangeArrowheads="1"/>
            </p:cNvSpPr>
            <p:nvPr/>
          </p:nvSpPr>
          <p:spPr bwMode="auto">
            <a:xfrm>
              <a:off x="1488" y="2928"/>
              <a:ext cx="864" cy="13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Rectangle 37" descr="Water droplets"/>
            <p:cNvSpPr>
              <a:spLocks noChangeArrowheads="1"/>
            </p:cNvSpPr>
            <p:nvPr/>
          </p:nvSpPr>
          <p:spPr bwMode="auto">
            <a:xfrm>
              <a:off x="2352" y="2928"/>
              <a:ext cx="912" cy="139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50" name="Rectangle 38"/>
            <p:cNvSpPr>
              <a:spLocks noChangeArrowheads="1"/>
            </p:cNvSpPr>
            <p:nvPr/>
          </p:nvSpPr>
          <p:spPr bwMode="auto">
            <a:xfrm>
              <a:off x="3264" y="2928"/>
              <a:ext cx="912" cy="13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CCFFFF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35" name="Line 40"/>
            <p:cNvSpPr>
              <a:spLocks noChangeShapeType="1"/>
            </p:cNvSpPr>
            <p:nvPr/>
          </p:nvSpPr>
          <p:spPr bwMode="auto">
            <a:xfrm>
              <a:off x="144" y="2784"/>
              <a:ext cx="432" cy="24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Line 50"/>
            <p:cNvSpPr>
              <a:spLocks noChangeShapeType="1"/>
            </p:cNvSpPr>
            <p:nvPr/>
          </p:nvSpPr>
          <p:spPr bwMode="auto">
            <a:xfrm>
              <a:off x="96" y="3024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58"/>
            <p:cNvSpPr txBox="1">
              <a:spLocks noChangeArrowheads="1"/>
            </p:cNvSpPr>
            <p:nvPr/>
          </p:nvSpPr>
          <p:spPr bwMode="auto">
            <a:xfrm rot="-5400000">
              <a:off x="-240" y="273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sym typeface="Symbol" pitchFamily="18" charset="2"/>
                </a:rPr>
                <a:t>34</a:t>
              </a:r>
            </a:p>
          </p:txBody>
        </p:sp>
      </p:grpSp>
      <p:pic>
        <p:nvPicPr>
          <p:cNvPr id="883745" name="Picture 33" descr="refrac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810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Snell’s Law: Illustration</a:t>
            </a:r>
          </a:p>
        </p:txBody>
      </p:sp>
      <p:sp>
        <p:nvSpPr>
          <p:cNvPr id="883719" name="Line 7"/>
          <p:cNvSpPr>
            <a:spLocks noChangeShapeType="1"/>
          </p:cNvSpPr>
          <p:nvPr/>
        </p:nvSpPr>
        <p:spPr bwMode="auto">
          <a:xfrm>
            <a:off x="6324600" y="838200"/>
            <a:ext cx="762000" cy="1371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5" name="Line 13"/>
          <p:cNvSpPr>
            <a:spLocks noChangeShapeType="1"/>
          </p:cNvSpPr>
          <p:nvPr/>
        </p:nvSpPr>
        <p:spPr bwMode="auto">
          <a:xfrm>
            <a:off x="7086600" y="2209800"/>
            <a:ext cx="304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895" name="Object 34"/>
          <p:cNvGraphicFramePr>
            <a:graphicFrameLocks noChangeAspect="1"/>
          </p:cNvGraphicFramePr>
          <p:nvPr/>
        </p:nvGraphicFramePr>
        <p:xfrm>
          <a:off x="6365875" y="3581400"/>
          <a:ext cx="27781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" name="Equation" r:id="rId6" imgW="1130300" imgH="228600" progId="Equation.DSMT4">
                  <p:embed/>
                </p:oleObj>
              </mc:Choice>
              <mc:Fallback>
                <p:oleObj name="Equation" r:id="rId6" imgW="11303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3581400"/>
                        <a:ext cx="2778125" cy="5000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51" name="Text Box 39"/>
          <p:cNvSpPr txBox="1">
            <a:spLocks noChangeArrowheads="1"/>
          </p:cNvSpPr>
          <p:nvPr/>
        </p:nvSpPr>
        <p:spPr bwMode="auto">
          <a:xfrm>
            <a:off x="0" y="685800"/>
            <a:ext cx="5257800" cy="22828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A light ray in air enters a region at an angle of 34</a:t>
            </a:r>
            <a:r>
              <a:rPr lang="en-US" sz="2400">
                <a:sym typeface="Symbol" pitchFamily="18" charset="2"/>
              </a:rPr>
              <a:t>.  After going through a layer of glass, diamond, water, and glass, and back to air, what angle will it be at?</a:t>
            </a:r>
          </a:p>
          <a:p>
            <a:r>
              <a:rPr lang="en-US" sz="2400"/>
              <a:t>A) </a:t>
            </a:r>
            <a:r>
              <a:rPr lang="en-US" sz="2400">
                <a:sym typeface="Symbol" pitchFamily="18" charset="2"/>
              </a:rPr>
              <a:t>34 		B) Less than 34</a:t>
            </a:r>
            <a:br>
              <a:rPr lang="en-US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C) More than 34	D) This is too hard</a:t>
            </a:r>
          </a:p>
        </p:txBody>
      </p:sp>
      <p:grpSp>
        <p:nvGrpSpPr>
          <p:cNvPr id="883779" name="Group 67"/>
          <p:cNvGrpSpPr>
            <a:grpSpLocks/>
          </p:cNvGrpSpPr>
          <p:nvPr/>
        </p:nvGrpSpPr>
        <p:grpSpPr bwMode="auto">
          <a:xfrm>
            <a:off x="914400" y="4800600"/>
            <a:ext cx="6400800" cy="2057400"/>
            <a:chOff x="576" y="3024"/>
            <a:chExt cx="4032" cy="1296"/>
          </a:xfrm>
        </p:grpSpPr>
        <p:sp>
          <p:nvSpPr>
            <p:cNvPr id="37926" name="Line 45"/>
            <p:cNvSpPr>
              <a:spLocks noChangeShapeType="1"/>
            </p:cNvSpPr>
            <p:nvPr/>
          </p:nvSpPr>
          <p:spPr bwMode="auto">
            <a:xfrm>
              <a:off x="576" y="3024"/>
              <a:ext cx="91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Line 46"/>
            <p:cNvSpPr>
              <a:spLocks noChangeShapeType="1"/>
            </p:cNvSpPr>
            <p:nvPr/>
          </p:nvSpPr>
          <p:spPr bwMode="auto">
            <a:xfrm>
              <a:off x="1488" y="3312"/>
              <a:ext cx="864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47"/>
            <p:cNvSpPr>
              <a:spLocks noChangeShapeType="1"/>
            </p:cNvSpPr>
            <p:nvPr/>
          </p:nvSpPr>
          <p:spPr bwMode="auto">
            <a:xfrm>
              <a:off x="2352" y="3408"/>
              <a:ext cx="912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48"/>
            <p:cNvSpPr>
              <a:spLocks noChangeShapeType="1"/>
            </p:cNvSpPr>
            <p:nvPr/>
          </p:nvSpPr>
          <p:spPr bwMode="auto">
            <a:xfrm>
              <a:off x="3264" y="3792"/>
              <a:ext cx="91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49"/>
            <p:cNvSpPr>
              <a:spLocks noChangeShapeType="1"/>
            </p:cNvSpPr>
            <p:nvPr/>
          </p:nvSpPr>
          <p:spPr bwMode="auto">
            <a:xfrm>
              <a:off x="4176" y="4080"/>
              <a:ext cx="432" cy="24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3780" name="Group 68"/>
          <p:cNvGrpSpPr>
            <a:grpSpLocks/>
          </p:cNvGrpSpPr>
          <p:nvPr/>
        </p:nvGrpSpPr>
        <p:grpSpPr bwMode="auto">
          <a:xfrm>
            <a:off x="0" y="4724400"/>
            <a:ext cx="7772400" cy="1676400"/>
            <a:chOff x="0" y="2976"/>
            <a:chExt cx="4896" cy="1056"/>
          </a:xfrm>
        </p:grpSpPr>
        <p:sp>
          <p:nvSpPr>
            <p:cNvPr id="37920" name="Text Box 51"/>
            <p:cNvSpPr txBox="1">
              <a:spLocks noChangeArrowheads="1"/>
            </p:cNvSpPr>
            <p:nvPr/>
          </p:nvSpPr>
          <p:spPr bwMode="auto">
            <a:xfrm>
              <a:off x="0" y="374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rgbClr val="FF0000"/>
                  </a:solidFill>
                  <a:sym typeface="Symbol" pitchFamily="18" charset="2"/>
                </a:rPr>
                <a:t>1 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= 1</a:t>
              </a:r>
            </a:p>
          </p:txBody>
        </p:sp>
        <p:sp>
          <p:nvSpPr>
            <p:cNvPr id="37921" name="Text Box 52"/>
            <p:cNvSpPr txBox="1">
              <a:spLocks noChangeArrowheads="1"/>
            </p:cNvSpPr>
            <p:nvPr/>
          </p:nvSpPr>
          <p:spPr bwMode="auto">
            <a:xfrm>
              <a:off x="576" y="369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rgbClr val="FF0000"/>
                  </a:solidFill>
                  <a:sym typeface="Symbol" pitchFamily="18" charset="2"/>
                </a:rPr>
                <a:t>2 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= 1.5</a:t>
              </a:r>
            </a:p>
          </p:txBody>
        </p:sp>
        <p:sp>
          <p:nvSpPr>
            <p:cNvPr id="37922" name="Text Box 53"/>
            <p:cNvSpPr txBox="1">
              <a:spLocks noChangeArrowheads="1"/>
            </p:cNvSpPr>
            <p:nvPr/>
          </p:nvSpPr>
          <p:spPr bwMode="auto">
            <a:xfrm>
              <a:off x="1536" y="369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rgbClr val="FF0000"/>
                  </a:solidFill>
                  <a:sym typeface="Symbol" pitchFamily="18" charset="2"/>
                </a:rPr>
                <a:t>3 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= 2.4</a:t>
              </a:r>
            </a:p>
          </p:txBody>
        </p:sp>
        <p:sp>
          <p:nvSpPr>
            <p:cNvPr id="37923" name="Text Box 54"/>
            <p:cNvSpPr txBox="1">
              <a:spLocks noChangeArrowheads="1"/>
            </p:cNvSpPr>
            <p:nvPr/>
          </p:nvSpPr>
          <p:spPr bwMode="auto">
            <a:xfrm>
              <a:off x="2400" y="297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rgbClr val="FF0000"/>
                  </a:solidFill>
                  <a:sym typeface="Symbol" pitchFamily="18" charset="2"/>
                </a:rPr>
                <a:t>4 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= 1.33</a:t>
              </a:r>
            </a:p>
          </p:txBody>
        </p:sp>
        <p:sp>
          <p:nvSpPr>
            <p:cNvPr id="37924" name="Text Box 55"/>
            <p:cNvSpPr txBox="1">
              <a:spLocks noChangeArrowheads="1"/>
            </p:cNvSpPr>
            <p:nvPr/>
          </p:nvSpPr>
          <p:spPr bwMode="auto">
            <a:xfrm>
              <a:off x="3264" y="302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rgbClr val="FF0000"/>
                  </a:solidFill>
                  <a:sym typeface="Symbol" pitchFamily="18" charset="2"/>
                </a:rPr>
                <a:t>5 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= 1.5</a:t>
              </a:r>
            </a:p>
          </p:txBody>
        </p:sp>
        <p:sp>
          <p:nvSpPr>
            <p:cNvPr id="37925" name="Text Box 56"/>
            <p:cNvSpPr txBox="1">
              <a:spLocks noChangeArrowheads="1"/>
            </p:cNvSpPr>
            <p:nvPr/>
          </p:nvSpPr>
          <p:spPr bwMode="auto">
            <a:xfrm>
              <a:off x="4224" y="3312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rgbClr val="FF0000"/>
                  </a:solidFill>
                  <a:sym typeface="Symbol" pitchFamily="18" charset="2"/>
                </a:rPr>
                <a:t>6 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= 1</a:t>
              </a:r>
            </a:p>
          </p:txBody>
        </p:sp>
      </p:grpSp>
      <p:sp>
        <p:nvSpPr>
          <p:cNvPr id="883771" name="Line 59"/>
          <p:cNvSpPr>
            <a:spLocks noChangeShapeType="1"/>
          </p:cNvSpPr>
          <p:nvPr/>
        </p:nvSpPr>
        <p:spPr bwMode="auto">
          <a:xfrm>
            <a:off x="5715000" y="64770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3777" name="Group 65"/>
          <p:cNvGrpSpPr>
            <a:grpSpLocks/>
          </p:cNvGrpSpPr>
          <p:nvPr/>
        </p:nvGrpSpPr>
        <p:grpSpPr bwMode="auto">
          <a:xfrm>
            <a:off x="1447800" y="5257800"/>
            <a:ext cx="4572000" cy="762000"/>
            <a:chOff x="912" y="3312"/>
            <a:chExt cx="2880" cy="480"/>
          </a:xfrm>
        </p:grpSpPr>
        <p:sp>
          <p:nvSpPr>
            <p:cNvPr id="37917" name="Line 61"/>
            <p:cNvSpPr>
              <a:spLocks noChangeShapeType="1"/>
            </p:cNvSpPr>
            <p:nvPr/>
          </p:nvSpPr>
          <p:spPr bwMode="auto">
            <a:xfrm>
              <a:off x="912" y="3312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62"/>
            <p:cNvSpPr>
              <a:spLocks noChangeShapeType="1"/>
            </p:cNvSpPr>
            <p:nvPr/>
          </p:nvSpPr>
          <p:spPr bwMode="auto">
            <a:xfrm>
              <a:off x="1776" y="340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63"/>
            <p:cNvSpPr>
              <a:spLocks noChangeShapeType="1"/>
            </p:cNvSpPr>
            <p:nvPr/>
          </p:nvSpPr>
          <p:spPr bwMode="auto">
            <a:xfrm>
              <a:off x="2592" y="3792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3776" name="Text Box 64"/>
          <p:cNvSpPr txBox="1">
            <a:spLocks noChangeArrowheads="1"/>
          </p:cNvSpPr>
          <p:nvPr/>
        </p:nvSpPr>
        <p:spPr bwMode="auto">
          <a:xfrm rot="-5400000">
            <a:off x="70866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</a:t>
            </a:r>
            <a:r>
              <a:rPr lang="en-US" sz="2400" b="1" baseline="-25000">
                <a:solidFill>
                  <a:schemeClr val="tx1"/>
                </a:solidFill>
                <a:sym typeface="Symbol" pitchFamily="18" charset="2"/>
              </a:rPr>
              <a:t>6</a:t>
            </a:r>
            <a:endParaRPr lang="en-US" sz="2400" b="1">
              <a:solidFill>
                <a:schemeClr val="tx1"/>
              </a:solidFill>
              <a:sym typeface="Symbol" pitchFamily="18" charset="2"/>
            </a:endParaRPr>
          </a:p>
        </p:txBody>
      </p:sp>
      <p:grpSp>
        <p:nvGrpSpPr>
          <p:cNvPr id="883787" name="Group 75"/>
          <p:cNvGrpSpPr>
            <a:grpSpLocks/>
          </p:cNvGrpSpPr>
          <p:nvPr/>
        </p:nvGrpSpPr>
        <p:grpSpPr bwMode="auto">
          <a:xfrm>
            <a:off x="838200" y="4724400"/>
            <a:ext cx="5486400" cy="1905000"/>
            <a:chOff x="528" y="2976"/>
            <a:chExt cx="3456" cy="1200"/>
          </a:xfrm>
        </p:grpSpPr>
        <p:sp>
          <p:nvSpPr>
            <p:cNvPr id="37909" name="Text Box 57"/>
            <p:cNvSpPr txBox="1">
              <a:spLocks noChangeArrowheads="1"/>
            </p:cNvSpPr>
            <p:nvPr/>
          </p:nvSpPr>
          <p:spPr bwMode="auto">
            <a:xfrm rot="-5400000">
              <a:off x="960" y="297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2</a:t>
              </a:r>
              <a:endParaRPr lang="en-US" sz="2400" b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37910" name="Text Box 60"/>
            <p:cNvSpPr txBox="1">
              <a:spLocks noChangeArrowheads="1"/>
            </p:cNvSpPr>
            <p:nvPr/>
          </p:nvSpPr>
          <p:spPr bwMode="auto">
            <a:xfrm rot="-5400000">
              <a:off x="528" y="30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2</a:t>
              </a:r>
              <a:endParaRPr lang="en-US" sz="2400" b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37911" name="Text Box 69"/>
            <p:cNvSpPr txBox="1">
              <a:spLocks noChangeArrowheads="1"/>
            </p:cNvSpPr>
            <p:nvPr/>
          </p:nvSpPr>
          <p:spPr bwMode="auto">
            <a:xfrm rot="-5400000">
              <a:off x="2112" y="316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3</a:t>
              </a:r>
              <a:endParaRPr lang="en-US" sz="2400" b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37912" name="Text Box 70"/>
            <p:cNvSpPr txBox="1">
              <a:spLocks noChangeArrowheads="1"/>
            </p:cNvSpPr>
            <p:nvPr/>
          </p:nvSpPr>
          <p:spPr bwMode="auto">
            <a:xfrm rot="-5400000">
              <a:off x="1488" y="33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3</a:t>
              </a:r>
              <a:endParaRPr lang="en-US" sz="2400" b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37913" name="Text Box 71"/>
            <p:cNvSpPr txBox="1">
              <a:spLocks noChangeArrowheads="1"/>
            </p:cNvSpPr>
            <p:nvPr/>
          </p:nvSpPr>
          <p:spPr bwMode="auto">
            <a:xfrm rot="-5400000">
              <a:off x="2640" y="36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4</a:t>
              </a:r>
              <a:endParaRPr lang="en-US" sz="2400" b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37914" name="Text Box 72"/>
            <p:cNvSpPr txBox="1">
              <a:spLocks noChangeArrowheads="1"/>
            </p:cNvSpPr>
            <p:nvPr/>
          </p:nvSpPr>
          <p:spPr bwMode="auto">
            <a:xfrm rot="-5400000">
              <a:off x="2688" y="33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4</a:t>
              </a:r>
              <a:endParaRPr lang="en-US" sz="2400" b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37915" name="Text Box 73"/>
            <p:cNvSpPr txBox="1">
              <a:spLocks noChangeArrowheads="1"/>
            </p:cNvSpPr>
            <p:nvPr/>
          </p:nvSpPr>
          <p:spPr bwMode="auto">
            <a:xfrm rot="-5400000">
              <a:off x="3456" y="38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5</a:t>
              </a:r>
              <a:endParaRPr lang="en-US" sz="2400" b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37916" name="Text Box 74"/>
            <p:cNvSpPr txBox="1">
              <a:spLocks noChangeArrowheads="1"/>
            </p:cNvSpPr>
            <p:nvPr/>
          </p:nvSpPr>
          <p:spPr bwMode="auto">
            <a:xfrm rot="-5400000">
              <a:off x="3696" y="37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5</a:t>
              </a:r>
              <a:endParaRPr lang="en-US" sz="2400" b="1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  <p:graphicFrame>
        <p:nvGraphicFramePr>
          <p:cNvPr id="883788" name="Object 76"/>
          <p:cNvGraphicFramePr>
            <a:graphicFrameLocks noChangeAspect="1"/>
          </p:cNvGraphicFramePr>
          <p:nvPr/>
        </p:nvGraphicFramePr>
        <p:xfrm>
          <a:off x="84138" y="3124200"/>
          <a:ext cx="2997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9" name="Equation" r:id="rId8" imgW="1219200" imgH="228600" progId="Equation.DSMT4">
                  <p:embed/>
                </p:oleObj>
              </mc:Choice>
              <mc:Fallback>
                <p:oleObj name="Equation" r:id="rId8" imgW="1219200" imgH="2286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124200"/>
                        <a:ext cx="29972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89" name="Object 77"/>
          <p:cNvGraphicFramePr>
            <a:graphicFrameLocks noChangeAspect="1"/>
          </p:cNvGraphicFramePr>
          <p:nvPr/>
        </p:nvGraphicFramePr>
        <p:xfrm>
          <a:off x="2936875" y="3124200"/>
          <a:ext cx="15287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0" name="Equation" r:id="rId10" imgW="622030" imgH="228501" progId="Equation.DSMT4">
                  <p:embed/>
                </p:oleObj>
              </mc:Choice>
              <mc:Fallback>
                <p:oleObj name="Equation" r:id="rId10" imgW="622030" imgH="228501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3124200"/>
                        <a:ext cx="152876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90" name="Object 78"/>
          <p:cNvGraphicFramePr>
            <a:graphicFrameLocks noChangeAspect="1"/>
          </p:cNvGraphicFramePr>
          <p:nvPr/>
        </p:nvGraphicFramePr>
        <p:xfrm>
          <a:off x="1489075" y="3581400"/>
          <a:ext cx="46831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1" name="Equation" r:id="rId12" imgW="1905000" imgH="228600" progId="Equation.DSMT4">
                  <p:embed/>
                </p:oleObj>
              </mc:Choice>
              <mc:Fallback>
                <p:oleObj name="Equation" r:id="rId12" imgW="1905000" imgH="2286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3581400"/>
                        <a:ext cx="46831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91" name="Object 79"/>
          <p:cNvGraphicFramePr>
            <a:graphicFrameLocks noChangeAspect="1"/>
          </p:cNvGraphicFramePr>
          <p:nvPr/>
        </p:nvGraphicFramePr>
        <p:xfrm>
          <a:off x="1476375" y="4038600"/>
          <a:ext cx="28717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2" name="Equation" r:id="rId14" imgW="1168400" imgH="228600" progId="Equation.DSMT4">
                  <p:embed/>
                </p:oleObj>
              </mc:Choice>
              <mc:Fallback>
                <p:oleObj name="Equation" r:id="rId14" imgW="1168400" imgH="2286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38600"/>
                        <a:ext cx="28717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92" name="Object 80"/>
          <p:cNvGraphicFramePr>
            <a:graphicFrameLocks noChangeAspect="1"/>
          </p:cNvGraphicFramePr>
          <p:nvPr/>
        </p:nvGraphicFramePr>
        <p:xfrm>
          <a:off x="4648200" y="4038600"/>
          <a:ext cx="13112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3" name="Equation" r:id="rId16" imgW="533169" imgH="228501" progId="Equation.DSMT4">
                  <p:embed/>
                </p:oleObj>
              </mc:Choice>
              <mc:Fallback>
                <p:oleObj name="Equation" r:id="rId16" imgW="533169" imgH="228501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1311275" cy="5000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93" name="AutoShape 81"/>
          <p:cNvSpPr>
            <a:spLocks noChangeArrowheads="1"/>
          </p:cNvSpPr>
          <p:nvPr/>
        </p:nvSpPr>
        <p:spPr bwMode="auto">
          <a:xfrm>
            <a:off x="0" y="2209800"/>
            <a:ext cx="9906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8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8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8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8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8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8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9" grpId="0" animBg="1"/>
      <p:bldP spid="883725" grpId="0" animBg="1"/>
      <p:bldP spid="883751" grpId="0" animBg="1"/>
      <p:bldP spid="883771" grpId="0" animBg="1"/>
      <p:bldP spid="883776" grpId="0"/>
      <p:bldP spid="88379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34639</TotalTime>
  <Words>938</Words>
  <Application>Microsoft Office PowerPoint</Application>
  <PresentationFormat>On-screen Show (4:3)</PresentationFormat>
  <Paragraphs>203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Black</vt:lpstr>
      <vt:lpstr>Symbol</vt:lpstr>
      <vt:lpstr>Times New Roman</vt:lpstr>
      <vt:lpstr>Wingdings</vt:lpstr>
      <vt:lpstr>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Serway 34.7.OP.018.M, Solve on Board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705</cp:revision>
  <cp:lastPrinted>1998-03-31T16:12:30Z</cp:lastPrinted>
  <dcterms:created xsi:type="dcterms:W3CDTF">1997-09-10T20:18:06Z</dcterms:created>
  <dcterms:modified xsi:type="dcterms:W3CDTF">2019-03-24T14:27:10Z</dcterms:modified>
</cp:coreProperties>
</file>