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sldIdLst>
    <p:sldId id="899" r:id="rId2"/>
    <p:sldId id="900" r:id="rId3"/>
    <p:sldId id="863" r:id="rId4"/>
    <p:sldId id="893" r:id="rId5"/>
    <p:sldId id="871" r:id="rId6"/>
    <p:sldId id="868" r:id="rId7"/>
    <p:sldId id="867" r:id="rId8"/>
    <p:sldId id="864" r:id="rId9"/>
    <p:sldId id="869" r:id="rId10"/>
    <p:sldId id="897" r:id="rId11"/>
    <p:sldId id="872" r:id="rId12"/>
    <p:sldId id="873" r:id="rId13"/>
    <p:sldId id="874" r:id="rId14"/>
    <p:sldId id="894" r:id="rId15"/>
    <p:sldId id="875" r:id="rId16"/>
    <p:sldId id="896" r:id="rId17"/>
    <p:sldId id="876" r:id="rId18"/>
    <p:sldId id="877" r:id="rId19"/>
    <p:sldId id="878" r:id="rId20"/>
    <p:sldId id="879" r:id="rId21"/>
    <p:sldId id="880" r:id="rId22"/>
    <p:sldId id="881" r:id="rId23"/>
    <p:sldId id="895" r:id="rId24"/>
    <p:sldId id="898" r:id="rId25"/>
    <p:sldId id="883" r:id="rId26"/>
    <p:sldId id="888" r:id="rId27"/>
    <p:sldId id="889" r:id="rId28"/>
    <p:sldId id="890" r:id="rId29"/>
    <p:sldId id="892" r:id="rId30"/>
  </p:sldIdLst>
  <p:sldSz cx="9144000" cy="6858000" type="screen4x3"/>
  <p:notesSz cx="7102475" cy="93694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1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6600FF"/>
    <a:srgbClr val="66FFCC"/>
    <a:srgbClr val="FFFF00"/>
    <a:srgbClr val="9900CC"/>
    <a:srgbClr val="CCFF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75" autoAdjust="0"/>
  </p:normalViewPr>
  <p:slideViewPr>
    <p:cSldViewPr>
      <p:cViewPr varScale="1">
        <p:scale>
          <a:sx n="77" d="100"/>
          <a:sy n="77" d="100"/>
        </p:scale>
        <p:origin x="106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812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951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1.wmf"/><Relationship Id="rId6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4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49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Relationship Id="rId9" Type="http://schemas.openxmlformats.org/officeDocument/2006/relationships/image" Target="../media/image5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8.wmf"/><Relationship Id="rId1" Type="http://schemas.openxmlformats.org/officeDocument/2006/relationships/image" Target="../media/image51.wmf"/><Relationship Id="rId4" Type="http://schemas.openxmlformats.org/officeDocument/2006/relationships/image" Target="../media/image5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2.emf"/><Relationship Id="rId1" Type="http://schemas.openxmlformats.org/officeDocument/2006/relationships/image" Target="../media/image61.e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image" Target="../media/image52.wmf"/><Relationship Id="rId7" Type="http://schemas.openxmlformats.org/officeDocument/2006/relationships/image" Target="../media/image70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10" Type="http://schemas.openxmlformats.org/officeDocument/2006/relationships/image" Target="../media/image73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4" Type="http://schemas.openxmlformats.org/officeDocument/2006/relationships/image" Target="../media/image7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5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3.wmf"/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9.wmf"/><Relationship Id="rId1" Type="http://schemas.openxmlformats.org/officeDocument/2006/relationships/image" Target="../media/image13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77306" cy="468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19" tIns="47059" rIns="94119" bIns="47059" numCol="1" anchor="t" anchorCtr="0" compatLnSpc="1">
            <a:prstTxWarp prst="textNoShape">
              <a:avLst/>
            </a:prstTxWarp>
          </a:bodyPr>
          <a:lstStyle>
            <a:lvl1pPr defTabSz="940556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169" y="2"/>
            <a:ext cx="3077306" cy="468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19" tIns="47059" rIns="94119" bIns="47059" numCol="1" anchor="t" anchorCtr="0" compatLnSpc="1">
            <a:prstTxWarp prst="textNoShape">
              <a:avLst/>
            </a:prstTxWarp>
          </a:bodyPr>
          <a:lstStyle>
            <a:lvl1pPr algn="r" defTabSz="940556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59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8088" y="701675"/>
            <a:ext cx="4686300" cy="3514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240" y="4451124"/>
            <a:ext cx="5209997" cy="421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19" tIns="47059" rIns="94119" bIns="470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0634"/>
            <a:ext cx="3077306" cy="468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19" tIns="47059" rIns="94119" bIns="47059" numCol="1" anchor="b" anchorCtr="0" compatLnSpc="1">
            <a:prstTxWarp prst="textNoShape">
              <a:avLst/>
            </a:prstTxWarp>
          </a:bodyPr>
          <a:lstStyle>
            <a:lvl1pPr defTabSz="940556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169" y="8900634"/>
            <a:ext cx="3077306" cy="468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19" tIns="47059" rIns="94119" bIns="47059" numCol="1" anchor="b" anchorCtr="0" compatLnSpc="1">
            <a:prstTxWarp prst="textNoShape">
              <a:avLst/>
            </a:prstTxWarp>
          </a:bodyPr>
          <a:lstStyle>
            <a:lvl1pPr algn="r" defTabSz="940556">
              <a:defRPr sz="1200">
                <a:solidFill>
                  <a:schemeClr val="tx1"/>
                </a:solidFill>
              </a:defRPr>
            </a:lvl1pPr>
          </a:lstStyle>
          <a:p>
            <a:fld id="{73D77901-C832-453D-A310-6882329832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09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8AB1F-8BE6-4FAA-8033-FE403264CA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49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251E61-7657-43B0-82E8-D4546D9660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8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025E1-3CAE-427B-8EF1-4C7BED5EBF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91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7493BF-73E7-42D4-901B-2FFAD386CB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A455C-CDE9-4688-B4F1-7B71F6CDA9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86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E35D4B-A90B-4992-8889-31002EB134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CCE5BC-3F47-48BB-BB5F-81A1FE9A07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16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42C616-792A-4429-98C9-169D109D45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7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807661-F44B-4B34-B806-0837F8050D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856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1C203-EA99-43D3-806E-AB11AB008F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0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C5E2C-7814-4C36-9389-430D705605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15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33D73824-3FB8-4257-B291-C78B66A6783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1.emf"/><Relationship Id="rId4" Type="http://schemas.openxmlformats.org/officeDocument/2006/relationships/package" Target="../embeddings/Microsoft_Word_Document3.docx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29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8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45.bin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35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43.bin"/><Relationship Id="rId14" Type="http://schemas.openxmlformats.org/officeDocument/2006/relationships/image" Target="../media/image3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41.wmf"/><Relationship Id="rId3" Type="http://schemas.openxmlformats.org/officeDocument/2006/relationships/audio" Target="../media/audio1.wav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4.wmf"/><Relationship Id="rId11" Type="http://schemas.openxmlformats.org/officeDocument/2006/relationships/image" Target="../media/image40.wmf"/><Relationship Id="rId5" Type="http://schemas.openxmlformats.org/officeDocument/2006/relationships/oleObject" Target="../embeddings/oleObject46.bin"/><Relationship Id="rId15" Type="http://schemas.openxmlformats.org/officeDocument/2006/relationships/image" Target="../media/image42.wmf"/><Relationship Id="rId10" Type="http://schemas.openxmlformats.org/officeDocument/2006/relationships/oleObject" Target="../embeddings/oleObject48.bin"/><Relationship Id="rId4" Type="http://schemas.openxmlformats.org/officeDocument/2006/relationships/image" Target="../media/image43.jpeg"/><Relationship Id="rId9" Type="http://schemas.openxmlformats.org/officeDocument/2006/relationships/image" Target="../media/image39.wmf"/><Relationship Id="rId14" Type="http://schemas.openxmlformats.org/officeDocument/2006/relationships/oleObject" Target="../embeddings/oleObject5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45.emf"/><Relationship Id="rId4" Type="http://schemas.openxmlformats.org/officeDocument/2006/relationships/package" Target="../embeddings/Microsoft_Word_Document4.docx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13" Type="http://schemas.openxmlformats.org/officeDocument/2006/relationships/image" Target="../media/image50.wmf"/><Relationship Id="rId3" Type="http://schemas.openxmlformats.org/officeDocument/2006/relationships/image" Target="../media/image43.jpeg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3.bin"/><Relationship Id="rId11" Type="http://schemas.openxmlformats.org/officeDocument/2006/relationships/image" Target="../media/image49.wmf"/><Relationship Id="rId5" Type="http://schemas.openxmlformats.org/officeDocument/2006/relationships/image" Target="../media/image46.wmf"/><Relationship Id="rId10" Type="http://schemas.openxmlformats.org/officeDocument/2006/relationships/oleObject" Target="../embeddings/oleObject55.bin"/><Relationship Id="rId4" Type="http://schemas.openxmlformats.org/officeDocument/2006/relationships/oleObject" Target="../embeddings/oleObject52.bin"/><Relationship Id="rId9" Type="http://schemas.openxmlformats.org/officeDocument/2006/relationships/image" Target="../media/image48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62.bin"/><Relationship Id="rId18" Type="http://schemas.openxmlformats.org/officeDocument/2006/relationships/image" Target="../media/image50.wmf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12" Type="http://schemas.openxmlformats.org/officeDocument/2006/relationships/image" Target="../media/image54.wmf"/><Relationship Id="rId17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6.wmf"/><Relationship Id="rId20" Type="http://schemas.openxmlformats.org/officeDocument/2006/relationships/image" Target="../media/image57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8.bin"/><Relationship Id="rId15" Type="http://schemas.openxmlformats.org/officeDocument/2006/relationships/oleObject" Target="../embeddings/oleObject63.bin"/><Relationship Id="rId10" Type="http://schemas.openxmlformats.org/officeDocument/2006/relationships/image" Target="../media/image53.wmf"/><Relationship Id="rId19" Type="http://schemas.openxmlformats.org/officeDocument/2006/relationships/oleObject" Target="../embeddings/oleObject65.bin"/><Relationship Id="rId4" Type="http://schemas.openxmlformats.org/officeDocument/2006/relationships/image" Target="../media/image49.wmf"/><Relationship Id="rId9" Type="http://schemas.openxmlformats.org/officeDocument/2006/relationships/oleObject" Target="../embeddings/oleObject60.bin"/><Relationship Id="rId14" Type="http://schemas.openxmlformats.org/officeDocument/2006/relationships/image" Target="../media/image5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51.wmf"/><Relationship Id="rId4" Type="http://schemas.openxmlformats.org/officeDocument/2006/relationships/oleObject" Target="../embeddings/oleObject6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68.bin"/><Relationship Id="rId10" Type="http://schemas.openxmlformats.org/officeDocument/2006/relationships/image" Target="../media/image59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70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emf"/><Relationship Id="rId3" Type="http://schemas.openxmlformats.org/officeDocument/2006/relationships/oleObject" Target="../embeddings/oleObject71.bin"/><Relationship Id="rId7" Type="http://schemas.openxmlformats.org/officeDocument/2006/relationships/package" Target="../embeddings/Microsoft_Word_Document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72.bin"/><Relationship Id="rId5" Type="http://schemas.openxmlformats.org/officeDocument/2006/relationships/image" Target="../media/image61.emf"/><Relationship Id="rId4" Type="http://schemas.openxmlformats.org/officeDocument/2006/relationships/package" Target="../embeddings/Microsoft_Word_Document5.docx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74.bin"/><Relationship Id="rId4" Type="http://schemas.openxmlformats.org/officeDocument/2006/relationships/image" Target="../media/image63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80.bin"/><Relationship Id="rId18" Type="http://schemas.openxmlformats.org/officeDocument/2006/relationships/image" Target="../media/image71.wmf"/><Relationship Id="rId3" Type="http://schemas.openxmlformats.org/officeDocument/2006/relationships/oleObject" Target="../embeddings/oleObject75.bin"/><Relationship Id="rId21" Type="http://schemas.openxmlformats.org/officeDocument/2006/relationships/oleObject" Target="../embeddings/oleObject84.bin"/><Relationship Id="rId7" Type="http://schemas.openxmlformats.org/officeDocument/2006/relationships/oleObject" Target="../embeddings/oleObject77.bin"/><Relationship Id="rId12" Type="http://schemas.openxmlformats.org/officeDocument/2006/relationships/image" Target="../media/image68.wmf"/><Relationship Id="rId17" Type="http://schemas.openxmlformats.org/officeDocument/2006/relationships/oleObject" Target="../embeddings/oleObject8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0.wmf"/><Relationship Id="rId20" Type="http://schemas.openxmlformats.org/officeDocument/2006/relationships/image" Target="../media/image72.wmf"/><Relationship Id="rId1" Type="http://schemas.openxmlformats.org/officeDocument/2006/relationships/vmlDrawing" Target="../drawings/vmlDrawing22.vml"/><Relationship Id="rId6" Type="http://schemas.openxmlformats.org/officeDocument/2006/relationships/image" Target="../media/image66.wmf"/><Relationship Id="rId11" Type="http://schemas.openxmlformats.org/officeDocument/2006/relationships/oleObject" Target="../embeddings/oleObject79.bin"/><Relationship Id="rId5" Type="http://schemas.openxmlformats.org/officeDocument/2006/relationships/oleObject" Target="../embeddings/oleObject76.bin"/><Relationship Id="rId15" Type="http://schemas.openxmlformats.org/officeDocument/2006/relationships/oleObject" Target="../embeddings/oleObject81.bin"/><Relationship Id="rId10" Type="http://schemas.openxmlformats.org/officeDocument/2006/relationships/image" Target="../media/image67.wmf"/><Relationship Id="rId19" Type="http://schemas.openxmlformats.org/officeDocument/2006/relationships/oleObject" Target="../embeddings/oleObject83.bin"/><Relationship Id="rId4" Type="http://schemas.openxmlformats.org/officeDocument/2006/relationships/image" Target="../media/image65.wmf"/><Relationship Id="rId9" Type="http://schemas.openxmlformats.org/officeDocument/2006/relationships/oleObject" Target="../embeddings/oleObject78.bin"/><Relationship Id="rId14" Type="http://schemas.openxmlformats.org/officeDocument/2006/relationships/image" Target="../media/image69.wmf"/><Relationship Id="rId22" Type="http://schemas.openxmlformats.org/officeDocument/2006/relationships/image" Target="../media/image73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75.wmf"/><Relationship Id="rId5" Type="http://schemas.openxmlformats.org/officeDocument/2006/relationships/oleObject" Target="../embeddings/oleObject86.bin"/><Relationship Id="rId10" Type="http://schemas.openxmlformats.org/officeDocument/2006/relationships/image" Target="../media/image77.wmf"/><Relationship Id="rId4" Type="http://schemas.openxmlformats.org/officeDocument/2006/relationships/image" Target="../media/image74.wmf"/><Relationship Id="rId9" Type="http://schemas.openxmlformats.org/officeDocument/2006/relationships/oleObject" Target="../embeddings/oleObject8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2.docx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9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18.wmf"/><Relationship Id="rId3" Type="http://schemas.openxmlformats.org/officeDocument/2006/relationships/audio" Target="../media/audio1.wav"/><Relationship Id="rId7" Type="http://schemas.openxmlformats.org/officeDocument/2006/relationships/image" Target="../media/image9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7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17.wmf"/><Relationship Id="rId5" Type="http://schemas.openxmlformats.org/officeDocument/2006/relationships/image" Target="../media/image13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2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1036719"/>
              </p:ext>
            </p:extLst>
          </p:nvPr>
        </p:nvGraphicFramePr>
        <p:xfrm>
          <a:off x="126394" y="152400"/>
          <a:ext cx="8712806" cy="6420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4" name="Document" r:id="rId4" imgW="7307181" imgH="5385240" progId="Word.Document.12">
                  <p:embed/>
                </p:oleObj>
              </mc:Choice>
              <mc:Fallback>
                <p:oleObj name="Document" r:id="rId4" imgW="7307181" imgH="538524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6394" y="152400"/>
                        <a:ext cx="8712806" cy="6420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622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852247"/>
              </p:ext>
            </p:extLst>
          </p:nvPr>
        </p:nvGraphicFramePr>
        <p:xfrm>
          <a:off x="762000" y="1371600"/>
          <a:ext cx="7723224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95" name="Document" r:id="rId4" imgW="6403454" imgH="817712" progId="Word.Document.12">
                  <p:embed/>
                </p:oleObj>
              </mc:Choice>
              <mc:Fallback>
                <p:oleObj name="Document" r:id="rId4" imgW="6403454" imgH="81771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000" y="1371600"/>
                        <a:ext cx="7723224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24000" y="36576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Solve on board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85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Images of Images: Multiple Mirrors</a:t>
            </a:r>
          </a:p>
        </p:txBody>
      </p:sp>
      <p:sp>
        <p:nvSpPr>
          <p:cNvPr id="905219" name="Text Box 3"/>
          <p:cNvSpPr txBox="1">
            <a:spLocks noChangeArrowheads="1"/>
          </p:cNvSpPr>
          <p:nvPr/>
        </p:nvSpPr>
        <p:spPr bwMode="auto">
          <a:xfrm>
            <a:off x="0" y="685800"/>
            <a:ext cx="8305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You can use more than one mirror to make images of images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Just use the formulas logically</a:t>
            </a:r>
          </a:p>
        </p:txBody>
      </p:sp>
      <p:sp>
        <p:nvSpPr>
          <p:cNvPr id="905225" name="Text Box 9"/>
          <p:cNvSpPr txBox="1">
            <a:spLocks noChangeArrowheads="1"/>
          </p:cNvSpPr>
          <p:nvPr/>
        </p:nvSpPr>
        <p:spPr bwMode="auto">
          <a:xfrm>
            <a:off x="0" y="1447800"/>
            <a:ext cx="7315200" cy="11874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>
                <a:sym typeface="Symbol" pitchFamily="18" charset="2"/>
              </a:rPr>
              <a:t>Light from a distant astronomical source reflects from an </a:t>
            </a:r>
            <a:r>
              <a:rPr lang="en-US" sz="2400" i="1">
                <a:sym typeface="Symbol" pitchFamily="18" charset="2"/>
              </a:rPr>
              <a:t>R</a:t>
            </a:r>
            <a:r>
              <a:rPr lang="en-US" sz="2400" baseline="-25000">
                <a:sym typeface="Symbol" pitchFamily="18" charset="2"/>
              </a:rPr>
              <a:t>1</a:t>
            </a:r>
            <a:r>
              <a:rPr lang="en-US" sz="2400">
                <a:sym typeface="Symbol" pitchFamily="18" charset="2"/>
              </a:rPr>
              <a:t> = 100 cm concave mirror, then a </a:t>
            </a:r>
            <a:r>
              <a:rPr lang="en-US" sz="2400" i="1">
                <a:sym typeface="Symbol" pitchFamily="18" charset="2"/>
              </a:rPr>
              <a:t>R</a:t>
            </a:r>
            <a:r>
              <a:rPr lang="en-US" sz="2400" baseline="-25000">
                <a:sym typeface="Symbol" pitchFamily="18" charset="2"/>
              </a:rPr>
              <a:t>2</a:t>
            </a:r>
            <a:r>
              <a:rPr lang="en-US" sz="2400">
                <a:sym typeface="Symbol" pitchFamily="18" charset="2"/>
              </a:rPr>
              <a:t> = 11 cm convex mirror that is 45 cm away.  Where is the final image?</a:t>
            </a:r>
            <a:endParaRPr lang="en-US" sz="2400" b="1">
              <a:sym typeface="Symbol" pitchFamily="18" charset="2"/>
            </a:endParaRPr>
          </a:p>
        </p:txBody>
      </p:sp>
      <p:sp>
        <p:nvSpPr>
          <p:cNvPr id="56325" name="Freeform 10"/>
          <p:cNvSpPr>
            <a:spLocks/>
          </p:cNvSpPr>
          <p:nvPr/>
        </p:nvSpPr>
        <p:spPr bwMode="auto">
          <a:xfrm>
            <a:off x="7315200" y="2819400"/>
            <a:ext cx="152400" cy="1600200"/>
          </a:xfrm>
          <a:custGeom>
            <a:avLst/>
            <a:gdLst>
              <a:gd name="T0" fmla="*/ 0 w 48"/>
              <a:gd name="T1" fmla="*/ 0 h 864"/>
              <a:gd name="T2" fmla="*/ 152400 w 48"/>
              <a:gd name="T3" fmla="*/ 800100 h 864"/>
              <a:gd name="T4" fmla="*/ 0 w 48"/>
              <a:gd name="T5" fmla="*/ 1600200 h 8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" h="864">
                <a:moveTo>
                  <a:pt x="0" y="0"/>
                </a:moveTo>
                <a:cubicBezTo>
                  <a:pt x="24" y="144"/>
                  <a:pt x="48" y="288"/>
                  <a:pt x="48" y="432"/>
                </a:cubicBezTo>
                <a:cubicBezTo>
                  <a:pt x="48" y="576"/>
                  <a:pt x="24" y="720"/>
                  <a:pt x="0" y="86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6" name="Freeform 11"/>
          <p:cNvSpPr>
            <a:spLocks/>
          </p:cNvSpPr>
          <p:nvPr/>
        </p:nvSpPr>
        <p:spPr bwMode="auto">
          <a:xfrm>
            <a:off x="4114800" y="3429000"/>
            <a:ext cx="76200" cy="457200"/>
          </a:xfrm>
          <a:custGeom>
            <a:avLst/>
            <a:gdLst>
              <a:gd name="T0" fmla="*/ 0 w 48"/>
              <a:gd name="T1" fmla="*/ 0 h 864"/>
              <a:gd name="T2" fmla="*/ 76200 w 48"/>
              <a:gd name="T3" fmla="*/ 228600 h 864"/>
              <a:gd name="T4" fmla="*/ 0 w 48"/>
              <a:gd name="T5" fmla="*/ 457200 h 8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" h="864">
                <a:moveTo>
                  <a:pt x="0" y="0"/>
                </a:moveTo>
                <a:cubicBezTo>
                  <a:pt x="24" y="144"/>
                  <a:pt x="48" y="288"/>
                  <a:pt x="48" y="432"/>
                </a:cubicBezTo>
                <a:cubicBezTo>
                  <a:pt x="48" y="576"/>
                  <a:pt x="24" y="720"/>
                  <a:pt x="0" y="86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5239" name="Group 23"/>
          <p:cNvGrpSpPr>
            <a:grpSpLocks/>
          </p:cNvGrpSpPr>
          <p:nvPr/>
        </p:nvGrpSpPr>
        <p:grpSpPr bwMode="auto">
          <a:xfrm>
            <a:off x="2667000" y="2895600"/>
            <a:ext cx="4648200" cy="1447800"/>
            <a:chOff x="1680" y="1824"/>
            <a:chExt cx="2928" cy="912"/>
          </a:xfrm>
        </p:grpSpPr>
        <p:sp>
          <p:nvSpPr>
            <p:cNvPr id="56353" name="Line 12"/>
            <p:cNvSpPr>
              <a:spLocks noChangeShapeType="1"/>
            </p:cNvSpPr>
            <p:nvPr/>
          </p:nvSpPr>
          <p:spPr bwMode="auto">
            <a:xfrm>
              <a:off x="1680" y="1824"/>
              <a:ext cx="292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4" name="Line 13"/>
            <p:cNvSpPr>
              <a:spLocks noChangeShapeType="1"/>
            </p:cNvSpPr>
            <p:nvPr/>
          </p:nvSpPr>
          <p:spPr bwMode="auto">
            <a:xfrm>
              <a:off x="1680" y="2736"/>
              <a:ext cx="292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05240" name="Group 24"/>
          <p:cNvGrpSpPr>
            <a:grpSpLocks/>
          </p:cNvGrpSpPr>
          <p:nvPr/>
        </p:nvGrpSpPr>
        <p:grpSpPr bwMode="auto">
          <a:xfrm>
            <a:off x="4191000" y="2895600"/>
            <a:ext cx="3124200" cy="1447800"/>
            <a:chOff x="2640" y="1824"/>
            <a:chExt cx="1968" cy="912"/>
          </a:xfrm>
        </p:grpSpPr>
        <p:sp>
          <p:nvSpPr>
            <p:cNvPr id="56351" name="Line 14"/>
            <p:cNvSpPr>
              <a:spLocks noChangeShapeType="1"/>
            </p:cNvSpPr>
            <p:nvPr/>
          </p:nvSpPr>
          <p:spPr bwMode="auto">
            <a:xfrm flipH="1" flipV="1">
              <a:off x="2640" y="2400"/>
              <a:ext cx="192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2" name="Line 15"/>
            <p:cNvSpPr>
              <a:spLocks noChangeShapeType="1"/>
            </p:cNvSpPr>
            <p:nvPr/>
          </p:nvSpPr>
          <p:spPr bwMode="auto">
            <a:xfrm flipH="1">
              <a:off x="2640" y="1824"/>
              <a:ext cx="1968" cy="38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905234" name="Object 18"/>
          <p:cNvGraphicFramePr>
            <a:graphicFrameLocks noChangeAspect="1"/>
          </p:cNvGraphicFramePr>
          <p:nvPr/>
        </p:nvGraphicFramePr>
        <p:xfrm>
          <a:off x="0" y="2895600"/>
          <a:ext cx="2065338" cy="194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79" name="Equation" r:id="rId3" imgW="838200" imgH="889000" progId="Equation.DSMT4">
                  <p:embed/>
                </p:oleObj>
              </mc:Choice>
              <mc:Fallback>
                <p:oleObj name="Equation" r:id="rId3" imgW="838200" imgH="8890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895600"/>
                        <a:ext cx="2065338" cy="194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5235" name="Object 19"/>
          <p:cNvGraphicFramePr>
            <a:graphicFrameLocks noChangeAspect="1"/>
          </p:cNvGraphicFramePr>
          <p:nvPr/>
        </p:nvGraphicFramePr>
        <p:xfrm>
          <a:off x="7423150" y="2667000"/>
          <a:ext cx="17208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80" name="Equation" r:id="rId5" imgW="698500" imgH="228600" progId="Equation.DSMT4">
                  <p:embed/>
                </p:oleObj>
              </mc:Choice>
              <mc:Fallback>
                <p:oleObj name="Equation" r:id="rId5" imgW="698500" imgH="228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3150" y="2667000"/>
                        <a:ext cx="172085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5236" name="Object 20"/>
          <p:cNvGraphicFramePr>
            <a:graphicFrameLocks noChangeAspect="1"/>
          </p:cNvGraphicFramePr>
          <p:nvPr/>
        </p:nvGraphicFramePr>
        <p:xfrm>
          <a:off x="2984500" y="2895600"/>
          <a:ext cx="2065338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81" name="Equation" r:id="rId7" imgW="838200" imgH="228600" progId="Equation.DSMT4">
                  <p:embed/>
                </p:oleObj>
              </mc:Choice>
              <mc:Fallback>
                <p:oleObj name="Equation" r:id="rId7" imgW="838200" imgH="2286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0" y="2895600"/>
                        <a:ext cx="2065338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2" name="Rectangle 21"/>
          <p:cNvSpPr>
            <a:spLocks noChangeArrowheads="1"/>
          </p:cNvSpPr>
          <p:nvPr/>
        </p:nvSpPr>
        <p:spPr bwMode="auto">
          <a:xfrm>
            <a:off x="7315200" y="3581400"/>
            <a:ext cx="228600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05238" name="Group 22"/>
          <p:cNvGrpSpPr>
            <a:grpSpLocks/>
          </p:cNvGrpSpPr>
          <p:nvPr/>
        </p:nvGrpSpPr>
        <p:grpSpPr bwMode="auto">
          <a:xfrm>
            <a:off x="4191000" y="3505200"/>
            <a:ext cx="4648200" cy="304800"/>
            <a:chOff x="2640" y="2208"/>
            <a:chExt cx="2544" cy="192"/>
          </a:xfrm>
        </p:grpSpPr>
        <p:sp>
          <p:nvSpPr>
            <p:cNvPr id="56349" name="Line 16"/>
            <p:cNvSpPr>
              <a:spLocks noChangeShapeType="1"/>
            </p:cNvSpPr>
            <p:nvPr/>
          </p:nvSpPr>
          <p:spPr bwMode="auto">
            <a:xfrm>
              <a:off x="2640" y="2208"/>
              <a:ext cx="2544" cy="9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0" name="Line 17"/>
            <p:cNvSpPr>
              <a:spLocks noChangeShapeType="1"/>
            </p:cNvSpPr>
            <p:nvPr/>
          </p:nvSpPr>
          <p:spPr bwMode="auto">
            <a:xfrm flipV="1">
              <a:off x="2640" y="2304"/>
              <a:ext cx="2544" cy="9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905241" name="Object 25"/>
          <p:cNvGraphicFramePr>
            <a:graphicFrameLocks noChangeAspect="1"/>
          </p:cNvGraphicFramePr>
          <p:nvPr/>
        </p:nvGraphicFramePr>
        <p:xfrm>
          <a:off x="152400" y="4953000"/>
          <a:ext cx="2503488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82" name="Equation" r:id="rId9" imgW="1016000" imgH="431800" progId="Equation.DSMT4">
                  <p:embed/>
                </p:oleObj>
              </mc:Choice>
              <mc:Fallback>
                <p:oleObj name="Equation" r:id="rId9" imgW="1016000" imgH="4318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953000"/>
                        <a:ext cx="2503488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5242" name="Object 26"/>
          <p:cNvGraphicFramePr>
            <a:graphicFrameLocks noChangeAspect="1"/>
          </p:cNvGraphicFramePr>
          <p:nvPr/>
        </p:nvGraphicFramePr>
        <p:xfrm>
          <a:off x="304800" y="6096000"/>
          <a:ext cx="17208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83" name="Equation" r:id="rId11" imgW="698500" imgH="228600" progId="Equation.DSMT4">
                  <p:embed/>
                </p:oleObj>
              </mc:Choice>
              <mc:Fallback>
                <p:oleObj name="Equation" r:id="rId11" imgW="698500" imgH="2286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096000"/>
                        <a:ext cx="17208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5243" name="AutoShape 27"/>
          <p:cNvSpPr>
            <a:spLocks noChangeArrowheads="1"/>
          </p:cNvSpPr>
          <p:nvPr/>
        </p:nvSpPr>
        <p:spPr bwMode="auto">
          <a:xfrm>
            <a:off x="3352800" y="3657600"/>
            <a:ext cx="152400" cy="152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6337" name="Line 28"/>
          <p:cNvSpPr>
            <a:spLocks noChangeShapeType="1"/>
          </p:cNvSpPr>
          <p:nvPr/>
        </p:nvSpPr>
        <p:spPr bwMode="auto">
          <a:xfrm flipV="1">
            <a:off x="4191000" y="4572000"/>
            <a:ext cx="32004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8" name="Text Box 29"/>
          <p:cNvSpPr txBox="1">
            <a:spLocks noChangeArrowheads="1"/>
          </p:cNvSpPr>
          <p:nvPr/>
        </p:nvSpPr>
        <p:spPr bwMode="auto">
          <a:xfrm>
            <a:off x="5029200" y="45720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>
                <a:solidFill>
                  <a:schemeClr val="tx1"/>
                </a:solidFill>
                <a:sym typeface="Symbol" pitchFamily="18" charset="2"/>
              </a:rPr>
              <a:t>45 cm</a:t>
            </a:r>
          </a:p>
        </p:txBody>
      </p:sp>
      <p:grpSp>
        <p:nvGrpSpPr>
          <p:cNvPr id="905248" name="Group 32"/>
          <p:cNvGrpSpPr>
            <a:grpSpLocks/>
          </p:cNvGrpSpPr>
          <p:nvPr/>
        </p:nvGrpSpPr>
        <p:grpSpPr bwMode="auto">
          <a:xfrm>
            <a:off x="3429000" y="4572000"/>
            <a:ext cx="838200" cy="457200"/>
            <a:chOff x="2160" y="2880"/>
            <a:chExt cx="528" cy="288"/>
          </a:xfrm>
        </p:grpSpPr>
        <p:sp>
          <p:nvSpPr>
            <p:cNvPr id="56347" name="Line 30"/>
            <p:cNvSpPr>
              <a:spLocks noChangeShapeType="1"/>
            </p:cNvSpPr>
            <p:nvPr/>
          </p:nvSpPr>
          <p:spPr bwMode="auto">
            <a:xfrm flipV="1">
              <a:off x="2160" y="2880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8" name="Text Box 31"/>
            <p:cNvSpPr txBox="1">
              <a:spLocks noChangeArrowheads="1"/>
            </p:cNvSpPr>
            <p:nvPr/>
          </p:nvSpPr>
          <p:spPr bwMode="auto">
            <a:xfrm>
              <a:off x="2160" y="2880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400">
                  <a:solidFill>
                    <a:schemeClr val="tx1"/>
                  </a:solidFill>
                  <a:sym typeface="Symbol" pitchFamily="18" charset="2"/>
                </a:rPr>
                <a:t>5 cm</a:t>
              </a:r>
            </a:p>
          </p:txBody>
        </p:sp>
      </p:grpSp>
      <p:graphicFrame>
        <p:nvGraphicFramePr>
          <p:cNvPr id="905249" name="Object 33"/>
          <p:cNvGraphicFramePr>
            <a:graphicFrameLocks noChangeAspect="1"/>
          </p:cNvGraphicFramePr>
          <p:nvPr/>
        </p:nvGraphicFramePr>
        <p:xfrm>
          <a:off x="3581400" y="5181600"/>
          <a:ext cx="1846263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84" name="Equation" r:id="rId13" imgW="749300" imgH="228600" progId="Equation.DSMT4">
                  <p:embed/>
                </p:oleObj>
              </mc:Choice>
              <mc:Fallback>
                <p:oleObj name="Equation" r:id="rId13" imgW="749300" imgH="2286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5181600"/>
                        <a:ext cx="1846263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5250" name="Object 34"/>
          <p:cNvGraphicFramePr>
            <a:graphicFrameLocks noChangeAspect="1"/>
          </p:cNvGraphicFramePr>
          <p:nvPr/>
        </p:nvGraphicFramePr>
        <p:xfrm>
          <a:off x="2743200" y="5791200"/>
          <a:ext cx="3630613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85" name="Equation" r:id="rId15" imgW="1473200" imgH="431800" progId="Equation.DSMT4">
                  <p:embed/>
                </p:oleObj>
              </mc:Choice>
              <mc:Fallback>
                <p:oleObj name="Equation" r:id="rId15" imgW="1473200" imgH="4318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791200"/>
                        <a:ext cx="3630613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5251" name="Object 35"/>
          <p:cNvGraphicFramePr>
            <a:graphicFrameLocks noChangeAspect="1"/>
          </p:cNvGraphicFramePr>
          <p:nvPr/>
        </p:nvGraphicFramePr>
        <p:xfrm>
          <a:off x="7010400" y="6096000"/>
          <a:ext cx="17526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86" name="Equation" r:id="rId17" imgW="711200" imgH="228600" progId="Equation.DSMT4">
                  <p:embed/>
                </p:oleObj>
              </mc:Choice>
              <mc:Fallback>
                <p:oleObj name="Equation" r:id="rId17" imgW="711200" imgH="22860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6096000"/>
                        <a:ext cx="175260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05252" name="Group 36"/>
          <p:cNvGrpSpPr>
            <a:grpSpLocks/>
          </p:cNvGrpSpPr>
          <p:nvPr/>
        </p:nvGrpSpPr>
        <p:grpSpPr bwMode="auto">
          <a:xfrm>
            <a:off x="7391400" y="4572000"/>
            <a:ext cx="1371600" cy="457200"/>
            <a:chOff x="2160" y="2880"/>
            <a:chExt cx="528" cy="288"/>
          </a:xfrm>
        </p:grpSpPr>
        <p:sp>
          <p:nvSpPr>
            <p:cNvPr id="56345" name="Line 37"/>
            <p:cNvSpPr>
              <a:spLocks noChangeShapeType="1"/>
            </p:cNvSpPr>
            <p:nvPr/>
          </p:nvSpPr>
          <p:spPr bwMode="auto">
            <a:xfrm flipV="1">
              <a:off x="2160" y="2880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6" name="Text Box 38"/>
            <p:cNvSpPr txBox="1">
              <a:spLocks noChangeArrowheads="1"/>
            </p:cNvSpPr>
            <p:nvPr/>
          </p:nvSpPr>
          <p:spPr bwMode="auto">
            <a:xfrm>
              <a:off x="2160" y="2880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400">
                  <a:solidFill>
                    <a:schemeClr val="tx1"/>
                  </a:solidFill>
                  <a:sym typeface="Symbol" pitchFamily="18" charset="2"/>
                </a:rPr>
                <a:t>10 cm</a:t>
              </a:r>
            </a:p>
          </p:txBody>
        </p:sp>
      </p:grpSp>
      <p:sp>
        <p:nvSpPr>
          <p:cNvPr id="905255" name="AutoShape 39"/>
          <p:cNvSpPr>
            <a:spLocks noChangeArrowheads="1"/>
          </p:cNvSpPr>
          <p:nvPr/>
        </p:nvSpPr>
        <p:spPr bwMode="auto">
          <a:xfrm>
            <a:off x="8458200" y="3657600"/>
            <a:ext cx="533400" cy="914400"/>
          </a:xfrm>
          <a:prstGeom prst="downArrow">
            <a:avLst>
              <a:gd name="adj1" fmla="val 50000"/>
              <a:gd name="adj2" fmla="val 4285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0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0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5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90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0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05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0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0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0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0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90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05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05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905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905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905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05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05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90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5219" grpId="0" build="p"/>
      <p:bldP spid="905225" grpId="0" animBg="1"/>
      <p:bldP spid="905243" grpId="0" animBg="1"/>
      <p:bldP spid="90525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Refraction and Images</a:t>
            </a:r>
          </a:p>
        </p:txBody>
      </p:sp>
      <p:sp>
        <p:nvSpPr>
          <p:cNvPr id="906243" name="Text Box 3"/>
          <p:cNvSpPr txBox="1">
            <a:spLocks noChangeArrowheads="1"/>
          </p:cNvSpPr>
          <p:nvPr/>
        </p:nvSpPr>
        <p:spPr bwMode="auto">
          <a:xfrm>
            <a:off x="0" y="685800"/>
            <a:ext cx="83058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009900"/>
                </a:solidFill>
              </a:rPr>
              <a:t>Now let’s try a spherical surface between two regions with different indices of refraction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009900"/>
                </a:solidFill>
              </a:rPr>
              <a:t>Region of radius </a:t>
            </a:r>
            <a:r>
              <a:rPr lang="en-US" sz="2400" i="1" dirty="0">
                <a:solidFill>
                  <a:srgbClr val="009900"/>
                </a:solidFill>
              </a:rPr>
              <a:t>R</a:t>
            </a:r>
            <a:r>
              <a:rPr lang="en-US" sz="2400" dirty="0">
                <a:solidFill>
                  <a:srgbClr val="009900"/>
                </a:solidFill>
              </a:rPr>
              <a:t>, center </a:t>
            </a:r>
            <a:r>
              <a:rPr lang="en-US" sz="2400" i="1" dirty="0">
                <a:solidFill>
                  <a:srgbClr val="009900"/>
                </a:solidFill>
              </a:rPr>
              <a:t>C</a:t>
            </a:r>
            <a:r>
              <a:rPr lang="en-US" sz="2400" dirty="0">
                <a:solidFill>
                  <a:srgbClr val="009900"/>
                </a:solidFill>
              </a:rPr>
              <a:t>, convex in front:</a:t>
            </a:r>
          </a:p>
          <a:p>
            <a:pPr eaLnBrk="1" hangingPunct="1"/>
            <a:r>
              <a:rPr lang="en-US" sz="2400" b="1" u="sng" dirty="0">
                <a:solidFill>
                  <a:schemeClr val="tx1"/>
                </a:solidFill>
                <a:sym typeface="Symbol" pitchFamily="18" charset="2"/>
              </a:rPr>
              <a:t>Two easy rays to compute: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  <a:sym typeface="Symbol" pitchFamily="18" charset="2"/>
              </a:rPr>
              <a:t>Ray towards the center continues straight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Ray towards at the vertex follows Snell’s 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Law</a:t>
            </a:r>
            <a:endParaRPr lang="en-US" sz="2400" dirty="0">
              <a:solidFill>
                <a:schemeClr val="accent2"/>
              </a:solidFill>
              <a:sym typeface="Symbol" pitchFamily="18" charset="2"/>
            </a:endParaRPr>
          </a:p>
        </p:txBody>
      </p:sp>
      <p:sp>
        <p:nvSpPr>
          <p:cNvPr id="906275" name="Rectangle 35"/>
          <p:cNvSpPr>
            <a:spLocks noChangeArrowheads="1"/>
          </p:cNvSpPr>
          <p:nvPr/>
        </p:nvSpPr>
        <p:spPr bwMode="auto">
          <a:xfrm>
            <a:off x="5791200" y="3276600"/>
            <a:ext cx="3352800" cy="1752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6278" name="Freeform 38"/>
          <p:cNvSpPr>
            <a:spLocks/>
          </p:cNvSpPr>
          <p:nvPr/>
        </p:nvSpPr>
        <p:spPr bwMode="auto">
          <a:xfrm>
            <a:off x="5562600" y="3276600"/>
            <a:ext cx="228600" cy="1752600"/>
          </a:xfrm>
          <a:custGeom>
            <a:avLst/>
            <a:gdLst>
              <a:gd name="T0" fmla="*/ 192 w 192"/>
              <a:gd name="T1" fmla="*/ 0 h 1104"/>
              <a:gd name="T2" fmla="*/ 0 w 192"/>
              <a:gd name="T3" fmla="*/ 576 h 1104"/>
              <a:gd name="T4" fmla="*/ 192 w 192"/>
              <a:gd name="T5" fmla="*/ 1104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104">
                <a:moveTo>
                  <a:pt x="192" y="0"/>
                </a:moveTo>
                <a:cubicBezTo>
                  <a:pt x="96" y="196"/>
                  <a:pt x="0" y="392"/>
                  <a:pt x="0" y="576"/>
                </a:cubicBezTo>
                <a:cubicBezTo>
                  <a:pt x="0" y="760"/>
                  <a:pt x="96" y="932"/>
                  <a:pt x="192" y="1104"/>
                </a:cubicBezTo>
              </a:path>
            </a:pathLst>
          </a:custGeom>
          <a:gradFill rotWithShape="1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8374" name="Line 39"/>
          <p:cNvSpPr>
            <a:spLocks noChangeShapeType="1"/>
          </p:cNvSpPr>
          <p:nvPr/>
        </p:nvSpPr>
        <p:spPr bwMode="auto">
          <a:xfrm>
            <a:off x="4267200" y="4191000"/>
            <a:ext cx="47244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5" name="AutoShape 40"/>
          <p:cNvSpPr>
            <a:spLocks noChangeArrowheads="1"/>
          </p:cNvSpPr>
          <p:nvPr/>
        </p:nvSpPr>
        <p:spPr bwMode="auto">
          <a:xfrm flipV="1">
            <a:off x="4114800" y="3429000"/>
            <a:ext cx="381000" cy="762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8376" name="Text Box 41"/>
          <p:cNvSpPr txBox="1">
            <a:spLocks noChangeArrowheads="1"/>
          </p:cNvSpPr>
          <p:nvPr/>
        </p:nvSpPr>
        <p:spPr bwMode="auto">
          <a:xfrm>
            <a:off x="4953000" y="31242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n</a:t>
            </a:r>
            <a:r>
              <a:rPr lang="en-US" sz="2400" baseline="-25000">
                <a:solidFill>
                  <a:schemeClr val="tx1"/>
                </a:solidFill>
                <a:sym typeface="Symbol" pitchFamily="18" charset="2"/>
              </a:rPr>
              <a:t>1</a:t>
            </a:r>
            <a:endParaRPr lang="en-US" sz="2400" i="1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58377" name="Text Box 42"/>
          <p:cNvSpPr txBox="1">
            <a:spLocks noChangeArrowheads="1"/>
          </p:cNvSpPr>
          <p:nvPr/>
        </p:nvSpPr>
        <p:spPr bwMode="auto">
          <a:xfrm>
            <a:off x="5715000" y="4572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n</a:t>
            </a:r>
            <a:r>
              <a:rPr lang="en-US" sz="2400" baseline="-25000">
                <a:solidFill>
                  <a:schemeClr val="tx1"/>
                </a:solidFill>
                <a:sym typeface="Symbol" pitchFamily="18" charset="2"/>
              </a:rPr>
              <a:t>2</a:t>
            </a:r>
            <a:endParaRPr lang="en-US" sz="2400" i="1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58378" name="Text Box 44"/>
          <p:cNvSpPr txBox="1">
            <a:spLocks noChangeArrowheads="1"/>
          </p:cNvSpPr>
          <p:nvPr/>
        </p:nvSpPr>
        <p:spPr bwMode="auto">
          <a:xfrm>
            <a:off x="6705600" y="3733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b="1" i="1">
                <a:solidFill>
                  <a:schemeClr val="tx1"/>
                </a:solidFill>
                <a:sym typeface="Symbol" pitchFamily="18" charset="2"/>
              </a:rPr>
              <a:t>C</a:t>
            </a:r>
          </a:p>
        </p:txBody>
      </p:sp>
      <p:sp>
        <p:nvSpPr>
          <p:cNvPr id="58379" name="Oval 45"/>
          <p:cNvSpPr>
            <a:spLocks noChangeArrowheads="1"/>
          </p:cNvSpPr>
          <p:nvPr/>
        </p:nvSpPr>
        <p:spPr bwMode="auto">
          <a:xfrm>
            <a:off x="6807200" y="4152900"/>
            <a:ext cx="96838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Text Box 46"/>
          <p:cNvSpPr txBox="1">
            <a:spLocks noChangeArrowheads="1"/>
          </p:cNvSpPr>
          <p:nvPr/>
        </p:nvSpPr>
        <p:spPr bwMode="auto">
          <a:xfrm>
            <a:off x="3810000" y="3581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h</a:t>
            </a:r>
          </a:p>
        </p:txBody>
      </p:sp>
      <p:sp>
        <p:nvSpPr>
          <p:cNvPr id="906288" name="Line 48"/>
          <p:cNvSpPr>
            <a:spLocks noChangeShapeType="1"/>
          </p:cNvSpPr>
          <p:nvPr/>
        </p:nvSpPr>
        <p:spPr bwMode="auto">
          <a:xfrm>
            <a:off x="4267200" y="3429000"/>
            <a:ext cx="12954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3" name="Text Box 50"/>
          <p:cNvSpPr txBox="1">
            <a:spLocks noChangeArrowheads="1"/>
          </p:cNvSpPr>
          <p:nvPr/>
        </p:nvSpPr>
        <p:spPr bwMode="auto">
          <a:xfrm>
            <a:off x="3810000" y="4038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P</a:t>
            </a:r>
          </a:p>
        </p:txBody>
      </p:sp>
      <p:sp>
        <p:nvSpPr>
          <p:cNvPr id="58384" name="Oval 51"/>
          <p:cNvSpPr>
            <a:spLocks noChangeArrowheads="1"/>
          </p:cNvSpPr>
          <p:nvPr/>
        </p:nvSpPr>
        <p:spPr bwMode="auto">
          <a:xfrm>
            <a:off x="4246563" y="4152900"/>
            <a:ext cx="96837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Text Box 52"/>
          <p:cNvSpPr txBox="1">
            <a:spLocks noChangeArrowheads="1"/>
          </p:cNvSpPr>
          <p:nvPr/>
        </p:nvSpPr>
        <p:spPr bwMode="auto">
          <a:xfrm>
            <a:off x="4038600" y="3048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X</a:t>
            </a:r>
          </a:p>
        </p:txBody>
      </p:sp>
      <p:sp>
        <p:nvSpPr>
          <p:cNvPr id="58386" name="Oval 53"/>
          <p:cNvSpPr>
            <a:spLocks noChangeArrowheads="1"/>
          </p:cNvSpPr>
          <p:nvPr/>
        </p:nvSpPr>
        <p:spPr bwMode="auto">
          <a:xfrm>
            <a:off x="4241800" y="3390900"/>
            <a:ext cx="96838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7" name="Text Box 54"/>
          <p:cNvSpPr txBox="1">
            <a:spLocks noChangeArrowheads="1"/>
          </p:cNvSpPr>
          <p:nvPr/>
        </p:nvSpPr>
        <p:spPr bwMode="auto">
          <a:xfrm>
            <a:off x="4724400" y="42672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p</a:t>
            </a:r>
          </a:p>
        </p:txBody>
      </p:sp>
      <p:sp>
        <p:nvSpPr>
          <p:cNvPr id="906295" name="Line 55"/>
          <p:cNvSpPr>
            <a:spLocks noChangeShapeType="1"/>
          </p:cNvSpPr>
          <p:nvPr/>
        </p:nvSpPr>
        <p:spPr bwMode="auto">
          <a:xfrm>
            <a:off x="5562600" y="3810000"/>
            <a:ext cx="327660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6296" name="Line 56"/>
          <p:cNvSpPr>
            <a:spLocks noChangeShapeType="1"/>
          </p:cNvSpPr>
          <p:nvPr/>
        </p:nvSpPr>
        <p:spPr bwMode="auto">
          <a:xfrm>
            <a:off x="4267200" y="3429000"/>
            <a:ext cx="1295400" cy="762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6297" name="Line 57"/>
          <p:cNvSpPr>
            <a:spLocks noChangeShapeType="1"/>
          </p:cNvSpPr>
          <p:nvPr/>
        </p:nvSpPr>
        <p:spPr bwMode="auto">
          <a:xfrm>
            <a:off x="5562600" y="4191000"/>
            <a:ext cx="3352800" cy="609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6325" name="Group 85"/>
          <p:cNvGrpSpPr>
            <a:grpSpLocks/>
          </p:cNvGrpSpPr>
          <p:nvPr/>
        </p:nvGrpSpPr>
        <p:grpSpPr bwMode="auto">
          <a:xfrm>
            <a:off x="5562600" y="3276600"/>
            <a:ext cx="3124200" cy="457200"/>
            <a:chOff x="3504" y="2064"/>
            <a:chExt cx="1968" cy="288"/>
          </a:xfrm>
        </p:grpSpPr>
        <p:sp>
          <p:nvSpPr>
            <p:cNvPr id="58418" name="Line 60"/>
            <p:cNvSpPr>
              <a:spLocks noChangeShapeType="1"/>
            </p:cNvSpPr>
            <p:nvPr/>
          </p:nvSpPr>
          <p:spPr bwMode="auto">
            <a:xfrm>
              <a:off x="3504" y="2352"/>
              <a:ext cx="19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19" name="Text Box 62"/>
            <p:cNvSpPr txBox="1">
              <a:spLocks noChangeArrowheads="1"/>
            </p:cNvSpPr>
            <p:nvPr/>
          </p:nvSpPr>
          <p:spPr bwMode="auto">
            <a:xfrm>
              <a:off x="4320" y="2064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sym typeface="Symbol" pitchFamily="18" charset="2"/>
                </a:rPr>
                <a:t>q</a:t>
              </a:r>
            </a:p>
          </p:txBody>
        </p:sp>
      </p:grpSp>
      <p:graphicFrame>
        <p:nvGraphicFramePr>
          <p:cNvPr id="906307" name="Object 67"/>
          <p:cNvGraphicFramePr>
            <a:graphicFrameLocks noChangeAspect="1"/>
          </p:cNvGraphicFramePr>
          <p:nvPr/>
        </p:nvGraphicFramePr>
        <p:xfrm>
          <a:off x="6148388" y="1066800"/>
          <a:ext cx="27797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720" name="Equation" r:id="rId3" imgW="1130300" imgH="228600" progId="Equation.DSMT4">
                  <p:embed/>
                </p:oleObj>
              </mc:Choice>
              <mc:Fallback>
                <p:oleObj name="Equation" r:id="rId3" imgW="1130300" imgH="228600" progId="Equation.DSMT4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8388" y="1066800"/>
                        <a:ext cx="277971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06327" name="Group 87"/>
          <p:cNvGrpSpPr>
            <a:grpSpLocks/>
          </p:cNvGrpSpPr>
          <p:nvPr/>
        </p:nvGrpSpPr>
        <p:grpSpPr bwMode="auto">
          <a:xfrm>
            <a:off x="4724400" y="3733800"/>
            <a:ext cx="2387600" cy="1295400"/>
            <a:chOff x="2976" y="2352"/>
            <a:chExt cx="1504" cy="816"/>
          </a:xfrm>
        </p:grpSpPr>
        <p:sp>
          <p:nvSpPr>
            <p:cNvPr id="58415" name="Text Box 68"/>
            <p:cNvSpPr txBox="1">
              <a:spLocks noChangeArrowheads="1"/>
            </p:cNvSpPr>
            <p:nvPr/>
          </p:nvSpPr>
          <p:spPr bwMode="auto">
            <a:xfrm>
              <a:off x="2976" y="2352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sym typeface="Symbol" pitchFamily="18" charset="2"/>
                </a:rPr>
                <a:t></a:t>
              </a:r>
              <a:r>
                <a:rPr lang="en-US" sz="2400" baseline="-25000">
                  <a:solidFill>
                    <a:schemeClr val="tx1"/>
                  </a:solidFill>
                  <a:sym typeface="Symbol" pitchFamily="18" charset="2"/>
                </a:rPr>
                <a:t>1</a:t>
              </a:r>
              <a:endParaRPr lang="en-US" sz="2400" i="1">
                <a:solidFill>
                  <a:schemeClr val="tx1"/>
                </a:solidFill>
                <a:sym typeface="Symbol" pitchFamily="18" charset="2"/>
              </a:endParaRPr>
            </a:p>
          </p:txBody>
        </p:sp>
        <p:sp>
          <p:nvSpPr>
            <p:cNvPr id="58416" name="Text Box 69"/>
            <p:cNvSpPr txBox="1">
              <a:spLocks noChangeArrowheads="1"/>
            </p:cNvSpPr>
            <p:nvPr/>
          </p:nvSpPr>
          <p:spPr bwMode="auto">
            <a:xfrm>
              <a:off x="4096" y="288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sym typeface="Symbol" pitchFamily="18" charset="2"/>
                </a:rPr>
                <a:t></a:t>
              </a:r>
              <a:r>
                <a:rPr lang="en-US" sz="2400" baseline="-25000">
                  <a:solidFill>
                    <a:schemeClr val="tx1"/>
                  </a:solidFill>
                  <a:sym typeface="Symbol" pitchFamily="18" charset="2"/>
                </a:rPr>
                <a:t>2</a:t>
              </a:r>
              <a:endParaRPr lang="en-US" sz="2400" i="1">
                <a:solidFill>
                  <a:schemeClr val="tx1"/>
                </a:solidFill>
                <a:sym typeface="Symbol" pitchFamily="18" charset="2"/>
              </a:endParaRPr>
            </a:p>
          </p:txBody>
        </p:sp>
        <p:sp>
          <p:nvSpPr>
            <p:cNvPr id="58417" name="Freeform 70"/>
            <p:cNvSpPr>
              <a:spLocks/>
            </p:cNvSpPr>
            <p:nvPr/>
          </p:nvSpPr>
          <p:spPr bwMode="auto">
            <a:xfrm>
              <a:off x="3792" y="2664"/>
              <a:ext cx="400" cy="264"/>
            </a:xfrm>
            <a:custGeom>
              <a:avLst/>
              <a:gdLst>
                <a:gd name="T0" fmla="*/ 400 w 400"/>
                <a:gd name="T1" fmla="*/ 264 h 264"/>
                <a:gd name="T2" fmla="*/ 320 w 400"/>
                <a:gd name="T3" fmla="*/ 56 h 264"/>
                <a:gd name="T4" fmla="*/ 0 w 400"/>
                <a:gd name="T5" fmla="*/ 0 h 2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0" h="264">
                  <a:moveTo>
                    <a:pt x="400" y="264"/>
                  </a:moveTo>
                  <a:cubicBezTo>
                    <a:pt x="387" y="229"/>
                    <a:pt x="387" y="100"/>
                    <a:pt x="320" y="56"/>
                  </a:cubicBezTo>
                  <a:cubicBezTo>
                    <a:pt x="253" y="12"/>
                    <a:pt x="67" y="12"/>
                    <a:pt x="0" y="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399" name="Line 75"/>
          <p:cNvSpPr>
            <a:spLocks noChangeShapeType="1"/>
          </p:cNvSpPr>
          <p:nvPr/>
        </p:nvSpPr>
        <p:spPr bwMode="auto">
          <a:xfrm>
            <a:off x="5638800" y="33528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0" name="Text Box 76"/>
          <p:cNvSpPr txBox="1">
            <a:spLocks noChangeArrowheads="1"/>
          </p:cNvSpPr>
          <p:nvPr/>
        </p:nvSpPr>
        <p:spPr bwMode="auto">
          <a:xfrm>
            <a:off x="5943600" y="2971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R</a:t>
            </a:r>
          </a:p>
        </p:txBody>
      </p:sp>
      <p:graphicFrame>
        <p:nvGraphicFramePr>
          <p:cNvPr id="906322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142455"/>
              </p:ext>
            </p:extLst>
          </p:nvPr>
        </p:nvGraphicFramePr>
        <p:xfrm>
          <a:off x="769143" y="3724137"/>
          <a:ext cx="2560638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721" name="Equation" r:id="rId5" imgW="1040948" imgH="418918" progId="Equation.DSMT4">
                  <p:embed/>
                </p:oleObj>
              </mc:Choice>
              <mc:Fallback>
                <p:oleObj name="Equation" r:id="rId5" imgW="1040948" imgH="418918" progId="Equation.DSMT4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143" y="3724137"/>
                        <a:ext cx="2560638" cy="9207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6323" name="Text Box 83"/>
          <p:cNvSpPr txBox="1">
            <a:spLocks noChangeArrowheads="1"/>
          </p:cNvSpPr>
          <p:nvPr/>
        </p:nvSpPr>
        <p:spPr bwMode="auto">
          <a:xfrm>
            <a:off x="1854200" y="4873487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  <a:sym typeface="Symbol" pitchFamily="18" charset="2"/>
              </a:rPr>
              <a:t>Magnification:</a:t>
            </a:r>
          </a:p>
        </p:txBody>
      </p:sp>
      <p:graphicFrame>
        <p:nvGraphicFramePr>
          <p:cNvPr id="906324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683082"/>
              </p:ext>
            </p:extLst>
          </p:nvPr>
        </p:nvGraphicFramePr>
        <p:xfrm>
          <a:off x="2822575" y="5559287"/>
          <a:ext cx="1749425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722" name="Equation" r:id="rId7" imgW="710891" imgH="431613" progId="Equation.DSMT4">
                  <p:embed/>
                </p:oleObj>
              </mc:Choice>
              <mc:Fallback>
                <p:oleObj name="Equation" r:id="rId7" imgW="710891" imgH="431613" progId="Equation.DSMT4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575" y="5559287"/>
                        <a:ext cx="1749425" cy="9477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06329" name="Group 89"/>
          <p:cNvGrpSpPr>
            <a:grpSpLocks/>
          </p:cNvGrpSpPr>
          <p:nvPr/>
        </p:nvGrpSpPr>
        <p:grpSpPr bwMode="auto">
          <a:xfrm>
            <a:off x="8458200" y="3733800"/>
            <a:ext cx="914400" cy="1524000"/>
            <a:chOff x="5328" y="2352"/>
            <a:chExt cx="576" cy="960"/>
          </a:xfrm>
        </p:grpSpPr>
        <p:grpSp>
          <p:nvGrpSpPr>
            <p:cNvPr id="58410" name="Group 86"/>
            <p:cNvGrpSpPr>
              <a:grpSpLocks/>
            </p:cNvGrpSpPr>
            <p:nvPr/>
          </p:nvGrpSpPr>
          <p:grpSpPr bwMode="auto">
            <a:xfrm>
              <a:off x="5328" y="2352"/>
              <a:ext cx="432" cy="960"/>
              <a:chOff x="5328" y="2352"/>
              <a:chExt cx="432" cy="960"/>
            </a:xfrm>
          </p:grpSpPr>
          <p:sp>
            <p:nvSpPr>
              <p:cNvPr id="58412" name="AutoShape 43"/>
              <p:cNvSpPr>
                <a:spLocks noChangeArrowheads="1"/>
              </p:cNvSpPr>
              <p:nvPr/>
            </p:nvSpPr>
            <p:spPr bwMode="auto">
              <a:xfrm>
                <a:off x="5424" y="2640"/>
                <a:ext cx="144" cy="336"/>
              </a:xfrm>
              <a:prstGeom prst="downArrow">
                <a:avLst>
                  <a:gd name="adj1" fmla="val 50000"/>
                  <a:gd name="adj2" fmla="val 58333"/>
                </a:avLst>
              </a:prstGeom>
              <a:solidFill>
                <a:srgbClr val="FFFF00"/>
              </a:solidFill>
              <a:ln w="28575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58413" name="Text Box 58"/>
              <p:cNvSpPr txBox="1">
                <a:spLocks noChangeArrowheads="1"/>
              </p:cNvSpPr>
              <p:nvPr/>
            </p:nvSpPr>
            <p:spPr bwMode="auto">
              <a:xfrm>
                <a:off x="5328" y="2352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marL="742950" indent="-28575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marL="11430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marL="16002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marL="20574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chemeClr val="tx1"/>
                    </a:solidFill>
                    <a:sym typeface="Symbol" pitchFamily="18" charset="2"/>
                  </a:rPr>
                  <a:t>Q</a:t>
                </a:r>
              </a:p>
            </p:txBody>
          </p:sp>
          <p:sp>
            <p:nvSpPr>
              <p:cNvPr id="58414" name="Text Box 59"/>
              <p:cNvSpPr txBox="1">
                <a:spLocks noChangeArrowheads="1"/>
              </p:cNvSpPr>
              <p:nvPr/>
            </p:nvSpPr>
            <p:spPr bwMode="auto">
              <a:xfrm>
                <a:off x="5376" y="3024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marL="742950" indent="-28575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marL="11430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marL="16002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marL="20574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chemeClr val="tx1"/>
                    </a:solidFill>
                    <a:sym typeface="Symbol" pitchFamily="18" charset="2"/>
                  </a:rPr>
                  <a:t>Y</a:t>
                </a:r>
              </a:p>
            </p:txBody>
          </p:sp>
        </p:grpSp>
        <p:sp>
          <p:nvSpPr>
            <p:cNvPr id="58411" name="Text Box 88"/>
            <p:cNvSpPr txBox="1">
              <a:spLocks noChangeArrowheads="1"/>
            </p:cNvSpPr>
            <p:nvPr/>
          </p:nvSpPr>
          <p:spPr bwMode="auto">
            <a:xfrm>
              <a:off x="5520" y="264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sym typeface="Symbol" pitchFamily="18" charset="2"/>
                </a:rPr>
                <a:t>h’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06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06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0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0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06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06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90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06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06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06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06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06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90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0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0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90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6243" grpId="0" build="p"/>
      <p:bldP spid="906288" grpId="0" animBg="1"/>
      <p:bldP spid="906295" grpId="0" animBg="1"/>
      <p:bldP spid="906296" grpId="0" animBg="1"/>
      <p:bldP spid="906297" grpId="0" animBg="1"/>
      <p:bldP spid="90632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Comments on Refraction</a:t>
            </a:r>
          </a:p>
        </p:txBody>
      </p:sp>
      <p:sp>
        <p:nvSpPr>
          <p:cNvPr id="907267" name="Text Box 3"/>
          <p:cNvSpPr txBox="1">
            <a:spLocks noChangeArrowheads="1"/>
          </p:cNvSpPr>
          <p:nvPr/>
        </p:nvSpPr>
        <p:spPr bwMode="auto">
          <a:xfrm>
            <a:off x="0" y="685800"/>
            <a:ext cx="83058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 i="1">
                <a:solidFill>
                  <a:srgbClr val="009900"/>
                </a:solidFill>
              </a:rPr>
              <a:t>R</a:t>
            </a:r>
            <a:r>
              <a:rPr lang="en-US" sz="2400">
                <a:solidFill>
                  <a:srgbClr val="009900"/>
                </a:solidFill>
              </a:rPr>
              <a:t> is positive if convex (unlike reflection)</a:t>
            </a:r>
          </a:p>
          <a:p>
            <a:pPr lvl="1" eaLnBrk="1" hangingPunct="1">
              <a:buFontTx/>
              <a:buChar char="•"/>
            </a:pPr>
            <a:r>
              <a:rPr lang="en-US" sz="2400" i="1">
                <a:solidFill>
                  <a:srgbClr val="009900"/>
                </a:solidFill>
              </a:rPr>
              <a:t>R</a:t>
            </a:r>
            <a:r>
              <a:rPr lang="en-US" sz="2400">
                <a:solidFill>
                  <a:srgbClr val="009900"/>
                </a:solidFill>
              </a:rPr>
              <a:t> &gt; 0 (convex), </a:t>
            </a:r>
            <a:r>
              <a:rPr lang="en-US" sz="2400" i="1">
                <a:solidFill>
                  <a:srgbClr val="009900"/>
                </a:solidFill>
              </a:rPr>
              <a:t>R</a:t>
            </a:r>
            <a:r>
              <a:rPr lang="en-US" sz="2400">
                <a:solidFill>
                  <a:srgbClr val="009900"/>
                </a:solidFill>
              </a:rPr>
              <a:t> &lt; 0 (concave), </a:t>
            </a:r>
            <a:r>
              <a:rPr lang="en-US" sz="2400" i="1">
                <a:solidFill>
                  <a:srgbClr val="009900"/>
                </a:solidFill>
              </a:rPr>
              <a:t>R</a:t>
            </a:r>
            <a:r>
              <a:rPr lang="en-US" sz="2400">
                <a:solidFill>
                  <a:srgbClr val="009900"/>
                </a:solidFill>
              </a:rPr>
              <a:t> = 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 (flat)</a:t>
            </a:r>
          </a:p>
          <a:p>
            <a:pPr eaLnBrk="1" hangingPunct="1">
              <a:buFontTx/>
              <a:buChar char="•"/>
            </a:pPr>
            <a:r>
              <a:rPr lang="en-US" sz="2400" i="1">
                <a:solidFill>
                  <a:srgbClr val="009900"/>
                </a:solidFill>
                <a:sym typeface="Symbol" pitchFamily="18" charset="2"/>
              </a:rPr>
              <a:t>n</a:t>
            </a:r>
            <a:r>
              <a:rPr lang="en-US" sz="2400" baseline="-25000">
                <a:solidFill>
                  <a:srgbClr val="009900"/>
                </a:solidFill>
                <a:sym typeface="Symbol" pitchFamily="18" charset="2"/>
              </a:rPr>
              <a:t>1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 is index you start from, </a:t>
            </a:r>
            <a:r>
              <a:rPr lang="en-US" sz="2400" i="1">
                <a:solidFill>
                  <a:srgbClr val="009900"/>
                </a:solidFill>
                <a:sym typeface="Symbol" pitchFamily="18" charset="2"/>
              </a:rPr>
              <a:t>n</a:t>
            </a:r>
            <a:r>
              <a:rPr lang="en-US" sz="2400" baseline="-25000">
                <a:solidFill>
                  <a:srgbClr val="009900"/>
                </a:solidFill>
                <a:sym typeface="Symbol" pitchFamily="18" charset="2"/>
              </a:rPr>
              <a:t>2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 is index you go to</a:t>
            </a:r>
            <a:endParaRPr lang="en-US" sz="2400" i="1">
              <a:solidFill>
                <a:srgbClr val="009900"/>
              </a:solidFill>
              <a:sym typeface="Symbol" pitchFamily="18" charset="2"/>
            </a:endParaRP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Object distance </a:t>
            </a:r>
            <a:r>
              <a:rPr lang="en-US" sz="2400" i="1">
                <a:solidFill>
                  <a:srgbClr val="009900"/>
                </a:solidFill>
              </a:rPr>
              <a:t>p</a:t>
            </a:r>
            <a:r>
              <a:rPr lang="en-US" sz="2400">
                <a:solidFill>
                  <a:srgbClr val="009900"/>
                </a:solidFill>
              </a:rPr>
              <a:t> is positive if the object in front (like reflection)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Image distance </a:t>
            </a:r>
            <a:r>
              <a:rPr lang="en-US" sz="2400" i="1">
                <a:solidFill>
                  <a:srgbClr val="009900"/>
                </a:solidFill>
              </a:rPr>
              <a:t>q</a:t>
            </a:r>
            <a:r>
              <a:rPr lang="en-US" sz="2400">
                <a:solidFill>
                  <a:srgbClr val="009900"/>
                </a:solidFill>
              </a:rPr>
              <a:t> is positive if image is in back (unlike reflection)</a:t>
            </a:r>
          </a:p>
          <a:p>
            <a:pPr eaLnBrk="1" hangingPunct="1"/>
            <a:r>
              <a:rPr lang="en-US" sz="2400" b="1" u="sng">
                <a:solidFill>
                  <a:srgbClr val="FF0000"/>
                </a:solidFill>
              </a:rPr>
              <a:t>We get effects even for a flat boundary, </a:t>
            </a:r>
            <a:r>
              <a:rPr lang="en-US" sz="2400" b="1" i="1" u="sng">
                <a:solidFill>
                  <a:srgbClr val="FF0000"/>
                </a:solidFill>
              </a:rPr>
              <a:t>R</a:t>
            </a:r>
            <a:r>
              <a:rPr lang="en-US" sz="2400" b="1" u="sng">
                <a:solidFill>
                  <a:srgbClr val="FF0000"/>
                </a:solidFill>
              </a:rPr>
              <a:t> = </a:t>
            </a:r>
            <a:r>
              <a:rPr lang="en-US" sz="2400" b="1" u="sng">
                <a:solidFill>
                  <a:srgbClr val="FF0000"/>
                </a:solidFill>
                <a:sym typeface="Symbol" pitchFamily="18" charset="2"/>
              </a:rPr>
              <a:t></a:t>
            </a: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 </a:t>
            </a:r>
            <a:endParaRPr lang="en-US" sz="2400">
              <a:solidFill>
                <a:srgbClr val="FF0000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Distances are distorted:</a:t>
            </a:r>
          </a:p>
        </p:txBody>
      </p:sp>
      <p:sp>
        <p:nvSpPr>
          <p:cNvPr id="907268" name="Rectangle 4"/>
          <p:cNvSpPr>
            <a:spLocks noChangeArrowheads="1"/>
          </p:cNvSpPr>
          <p:nvPr/>
        </p:nvSpPr>
        <p:spPr bwMode="auto">
          <a:xfrm>
            <a:off x="5791200" y="3276600"/>
            <a:ext cx="3352800" cy="1752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7269" name="Freeform 5"/>
          <p:cNvSpPr>
            <a:spLocks/>
          </p:cNvSpPr>
          <p:nvPr/>
        </p:nvSpPr>
        <p:spPr bwMode="auto">
          <a:xfrm>
            <a:off x="5562600" y="3276600"/>
            <a:ext cx="228600" cy="1752600"/>
          </a:xfrm>
          <a:custGeom>
            <a:avLst/>
            <a:gdLst>
              <a:gd name="T0" fmla="*/ 192 w 192"/>
              <a:gd name="T1" fmla="*/ 0 h 1104"/>
              <a:gd name="T2" fmla="*/ 0 w 192"/>
              <a:gd name="T3" fmla="*/ 576 h 1104"/>
              <a:gd name="T4" fmla="*/ 192 w 192"/>
              <a:gd name="T5" fmla="*/ 1104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104">
                <a:moveTo>
                  <a:pt x="192" y="0"/>
                </a:moveTo>
                <a:cubicBezTo>
                  <a:pt x="96" y="196"/>
                  <a:pt x="0" y="392"/>
                  <a:pt x="0" y="576"/>
                </a:cubicBezTo>
                <a:cubicBezTo>
                  <a:pt x="0" y="760"/>
                  <a:pt x="96" y="932"/>
                  <a:pt x="192" y="1104"/>
                </a:cubicBezTo>
              </a:path>
            </a:pathLst>
          </a:custGeom>
          <a:gradFill rotWithShape="1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9398" name="Line 6"/>
          <p:cNvSpPr>
            <a:spLocks noChangeShapeType="1"/>
          </p:cNvSpPr>
          <p:nvPr/>
        </p:nvSpPr>
        <p:spPr bwMode="auto">
          <a:xfrm>
            <a:off x="4267200" y="4191000"/>
            <a:ext cx="47244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9" name="AutoShape 7"/>
          <p:cNvSpPr>
            <a:spLocks noChangeArrowheads="1"/>
          </p:cNvSpPr>
          <p:nvPr/>
        </p:nvSpPr>
        <p:spPr bwMode="auto">
          <a:xfrm flipV="1">
            <a:off x="4114800" y="3429000"/>
            <a:ext cx="381000" cy="762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4953000" y="31242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n</a:t>
            </a:r>
            <a:r>
              <a:rPr lang="en-US" sz="2400" baseline="-25000">
                <a:solidFill>
                  <a:schemeClr val="tx1"/>
                </a:solidFill>
                <a:sym typeface="Symbol" pitchFamily="18" charset="2"/>
              </a:rPr>
              <a:t>1</a:t>
            </a:r>
            <a:endParaRPr lang="en-US" sz="2400" i="1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5715000" y="4572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n</a:t>
            </a:r>
            <a:r>
              <a:rPr lang="en-US" sz="2400" baseline="-25000">
                <a:solidFill>
                  <a:schemeClr val="tx1"/>
                </a:solidFill>
                <a:sym typeface="Symbol" pitchFamily="18" charset="2"/>
              </a:rPr>
              <a:t>2</a:t>
            </a:r>
            <a:endParaRPr lang="en-US" sz="2400" i="1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59402" name="AutoShape 10"/>
          <p:cNvSpPr>
            <a:spLocks noChangeArrowheads="1"/>
          </p:cNvSpPr>
          <p:nvPr/>
        </p:nvSpPr>
        <p:spPr bwMode="auto">
          <a:xfrm>
            <a:off x="8610600" y="4191000"/>
            <a:ext cx="228600" cy="533400"/>
          </a:xfrm>
          <a:prstGeom prst="downArrow">
            <a:avLst>
              <a:gd name="adj1" fmla="val 50000"/>
              <a:gd name="adj2" fmla="val 58333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9403" name="Oval 12"/>
          <p:cNvSpPr>
            <a:spLocks noChangeArrowheads="1"/>
          </p:cNvSpPr>
          <p:nvPr/>
        </p:nvSpPr>
        <p:spPr bwMode="auto">
          <a:xfrm>
            <a:off x="6807200" y="4152900"/>
            <a:ext cx="96838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4" name="Text Box 13"/>
          <p:cNvSpPr txBox="1">
            <a:spLocks noChangeArrowheads="1"/>
          </p:cNvSpPr>
          <p:nvPr/>
        </p:nvSpPr>
        <p:spPr bwMode="auto">
          <a:xfrm>
            <a:off x="3810000" y="3581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h</a:t>
            </a:r>
          </a:p>
        </p:txBody>
      </p:sp>
      <p:sp>
        <p:nvSpPr>
          <p:cNvPr id="59405" name="Line 14"/>
          <p:cNvSpPr>
            <a:spLocks noChangeShapeType="1"/>
          </p:cNvSpPr>
          <p:nvPr/>
        </p:nvSpPr>
        <p:spPr bwMode="auto">
          <a:xfrm>
            <a:off x="4267200" y="43434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6" name="Line 15"/>
          <p:cNvSpPr>
            <a:spLocks noChangeShapeType="1"/>
          </p:cNvSpPr>
          <p:nvPr/>
        </p:nvSpPr>
        <p:spPr bwMode="auto">
          <a:xfrm>
            <a:off x="4267200" y="3429000"/>
            <a:ext cx="12954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7" name="Text Box 16"/>
          <p:cNvSpPr txBox="1">
            <a:spLocks noChangeArrowheads="1"/>
          </p:cNvSpPr>
          <p:nvPr/>
        </p:nvSpPr>
        <p:spPr bwMode="auto">
          <a:xfrm>
            <a:off x="3810000" y="4038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P</a:t>
            </a:r>
          </a:p>
        </p:txBody>
      </p:sp>
      <p:sp>
        <p:nvSpPr>
          <p:cNvPr id="59408" name="Oval 17"/>
          <p:cNvSpPr>
            <a:spLocks noChangeArrowheads="1"/>
          </p:cNvSpPr>
          <p:nvPr/>
        </p:nvSpPr>
        <p:spPr bwMode="auto">
          <a:xfrm>
            <a:off x="4246563" y="4152900"/>
            <a:ext cx="96837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9" name="Text Box 18"/>
          <p:cNvSpPr txBox="1">
            <a:spLocks noChangeArrowheads="1"/>
          </p:cNvSpPr>
          <p:nvPr/>
        </p:nvSpPr>
        <p:spPr bwMode="auto">
          <a:xfrm>
            <a:off x="4038600" y="3048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X</a:t>
            </a:r>
          </a:p>
        </p:txBody>
      </p:sp>
      <p:sp>
        <p:nvSpPr>
          <p:cNvPr id="59410" name="Oval 19"/>
          <p:cNvSpPr>
            <a:spLocks noChangeArrowheads="1"/>
          </p:cNvSpPr>
          <p:nvPr/>
        </p:nvSpPr>
        <p:spPr bwMode="auto">
          <a:xfrm>
            <a:off x="4241800" y="3390900"/>
            <a:ext cx="96838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1" name="Text Box 20"/>
          <p:cNvSpPr txBox="1">
            <a:spLocks noChangeArrowheads="1"/>
          </p:cNvSpPr>
          <p:nvPr/>
        </p:nvSpPr>
        <p:spPr bwMode="auto">
          <a:xfrm>
            <a:off x="4724400" y="42672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p</a:t>
            </a:r>
          </a:p>
        </p:txBody>
      </p:sp>
      <p:sp>
        <p:nvSpPr>
          <p:cNvPr id="59412" name="Line 21"/>
          <p:cNvSpPr>
            <a:spLocks noChangeShapeType="1"/>
          </p:cNvSpPr>
          <p:nvPr/>
        </p:nvSpPr>
        <p:spPr bwMode="auto">
          <a:xfrm>
            <a:off x="5562600" y="3810000"/>
            <a:ext cx="327660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3" name="Line 22"/>
          <p:cNvSpPr>
            <a:spLocks noChangeShapeType="1"/>
          </p:cNvSpPr>
          <p:nvPr/>
        </p:nvSpPr>
        <p:spPr bwMode="auto">
          <a:xfrm>
            <a:off x="4267200" y="3429000"/>
            <a:ext cx="1295400" cy="762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4" name="Line 23"/>
          <p:cNvSpPr>
            <a:spLocks noChangeShapeType="1"/>
          </p:cNvSpPr>
          <p:nvPr/>
        </p:nvSpPr>
        <p:spPr bwMode="auto">
          <a:xfrm>
            <a:off x="5562600" y="4191000"/>
            <a:ext cx="3352800" cy="609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5" name="Text Box 24"/>
          <p:cNvSpPr txBox="1">
            <a:spLocks noChangeArrowheads="1"/>
          </p:cNvSpPr>
          <p:nvPr/>
        </p:nvSpPr>
        <p:spPr bwMode="auto">
          <a:xfrm>
            <a:off x="8458200" y="3733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Q</a:t>
            </a:r>
          </a:p>
        </p:txBody>
      </p:sp>
      <p:sp>
        <p:nvSpPr>
          <p:cNvPr id="59416" name="Text Box 25"/>
          <p:cNvSpPr txBox="1">
            <a:spLocks noChangeArrowheads="1"/>
          </p:cNvSpPr>
          <p:nvPr/>
        </p:nvSpPr>
        <p:spPr bwMode="auto">
          <a:xfrm>
            <a:off x="8534400" y="4800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Y</a:t>
            </a:r>
          </a:p>
        </p:txBody>
      </p:sp>
      <p:sp>
        <p:nvSpPr>
          <p:cNvPr id="59417" name="Line 26"/>
          <p:cNvSpPr>
            <a:spLocks noChangeShapeType="1"/>
          </p:cNvSpPr>
          <p:nvPr/>
        </p:nvSpPr>
        <p:spPr bwMode="auto">
          <a:xfrm>
            <a:off x="5562600" y="37338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8" name="Text Box 27"/>
          <p:cNvSpPr txBox="1">
            <a:spLocks noChangeArrowheads="1"/>
          </p:cNvSpPr>
          <p:nvPr/>
        </p:nvSpPr>
        <p:spPr bwMode="auto">
          <a:xfrm>
            <a:off x="6858000" y="3276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q</a:t>
            </a:r>
          </a:p>
        </p:txBody>
      </p:sp>
      <p:sp>
        <p:nvSpPr>
          <p:cNvPr id="59419" name="Text Box 31"/>
          <p:cNvSpPr txBox="1">
            <a:spLocks noChangeArrowheads="1"/>
          </p:cNvSpPr>
          <p:nvPr/>
        </p:nvSpPr>
        <p:spPr bwMode="auto">
          <a:xfrm>
            <a:off x="6502400" y="4572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</a:t>
            </a:r>
            <a:r>
              <a:rPr lang="en-US" sz="2400" baseline="-25000">
                <a:solidFill>
                  <a:schemeClr val="tx1"/>
                </a:solidFill>
                <a:sym typeface="Symbol" pitchFamily="18" charset="2"/>
              </a:rPr>
              <a:t>2</a:t>
            </a:r>
            <a:endParaRPr lang="en-US" sz="2400" i="1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59420" name="Line 37"/>
          <p:cNvSpPr>
            <a:spLocks noChangeShapeType="1"/>
          </p:cNvSpPr>
          <p:nvPr/>
        </p:nvSpPr>
        <p:spPr bwMode="auto">
          <a:xfrm>
            <a:off x="5638800" y="33528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1" name="Text Box 38"/>
          <p:cNvSpPr txBox="1">
            <a:spLocks noChangeArrowheads="1"/>
          </p:cNvSpPr>
          <p:nvPr/>
        </p:nvSpPr>
        <p:spPr bwMode="auto">
          <a:xfrm>
            <a:off x="5943600" y="2971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R</a:t>
            </a:r>
          </a:p>
        </p:txBody>
      </p:sp>
      <p:graphicFrame>
        <p:nvGraphicFramePr>
          <p:cNvPr id="59422" name="Object 44"/>
          <p:cNvGraphicFramePr>
            <a:graphicFrameLocks noChangeAspect="1"/>
          </p:cNvGraphicFramePr>
          <p:nvPr/>
        </p:nvGraphicFramePr>
        <p:xfrm>
          <a:off x="6400800" y="755650"/>
          <a:ext cx="2560638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97" name="Equation" r:id="rId3" imgW="1040948" imgH="418918" progId="Equation.DSMT4">
                  <p:embed/>
                </p:oleObj>
              </mc:Choice>
              <mc:Fallback>
                <p:oleObj name="Equation" r:id="rId3" imgW="1040948" imgH="418918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755650"/>
                        <a:ext cx="2560638" cy="9207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7312" name="Object 48"/>
          <p:cNvGraphicFramePr>
            <a:graphicFrameLocks noChangeAspect="1"/>
          </p:cNvGraphicFramePr>
          <p:nvPr/>
        </p:nvGraphicFramePr>
        <p:xfrm>
          <a:off x="157163" y="3243263"/>
          <a:ext cx="1747837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98" name="Equation" r:id="rId5" imgW="710891" imgH="418918" progId="Equation.DSMT4">
                  <p:embed/>
                </p:oleObj>
              </mc:Choice>
              <mc:Fallback>
                <p:oleObj name="Equation" r:id="rId5" imgW="710891" imgH="418918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3" y="3243263"/>
                        <a:ext cx="1747837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7313" name="Object 49"/>
          <p:cNvGraphicFramePr>
            <a:graphicFrameLocks noChangeAspect="1"/>
          </p:cNvGraphicFramePr>
          <p:nvPr/>
        </p:nvGraphicFramePr>
        <p:xfrm>
          <a:off x="157163" y="4157663"/>
          <a:ext cx="1622425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99" name="Equation" r:id="rId7" imgW="660113" imgH="431613" progId="Equation.DSMT4">
                  <p:embed/>
                </p:oleObj>
              </mc:Choice>
              <mc:Fallback>
                <p:oleObj name="Equation" r:id="rId7" imgW="660113" imgH="431613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3" y="4157663"/>
                        <a:ext cx="1622425" cy="947737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7314" name="Text Box 50"/>
          <p:cNvSpPr txBox="1">
            <a:spLocks noChangeArrowheads="1"/>
          </p:cNvSpPr>
          <p:nvPr/>
        </p:nvSpPr>
        <p:spPr bwMode="auto">
          <a:xfrm>
            <a:off x="0" y="57150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No magnification:</a:t>
            </a:r>
          </a:p>
        </p:txBody>
      </p:sp>
      <p:graphicFrame>
        <p:nvGraphicFramePr>
          <p:cNvPr id="907315" name="Object 51"/>
          <p:cNvGraphicFramePr>
            <a:graphicFrameLocks noChangeAspect="1"/>
          </p:cNvGraphicFramePr>
          <p:nvPr/>
        </p:nvGraphicFramePr>
        <p:xfrm>
          <a:off x="2532063" y="5570538"/>
          <a:ext cx="3030537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00" name="Equation" r:id="rId9" imgW="1231366" imgH="482391" progId="Equation.DSMT4">
                  <p:embed/>
                </p:oleObj>
              </mc:Choice>
              <mc:Fallback>
                <p:oleObj name="Equation" r:id="rId9" imgW="1231366" imgH="482391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2063" y="5570538"/>
                        <a:ext cx="3030537" cy="105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7316" name="Object 52"/>
          <p:cNvGraphicFramePr>
            <a:graphicFrameLocks noChangeAspect="1"/>
          </p:cNvGraphicFramePr>
          <p:nvPr/>
        </p:nvGraphicFramePr>
        <p:xfrm>
          <a:off x="5562600" y="5867400"/>
          <a:ext cx="53181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01" name="Equation" r:id="rId11" imgW="215619" imgH="164885" progId="Equation.DSMT4">
                  <p:embed/>
                </p:oleObj>
              </mc:Choice>
              <mc:Fallback>
                <p:oleObj name="Equation" r:id="rId11" imgW="215619" imgH="164885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867400"/>
                        <a:ext cx="531813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28" name="Object 53"/>
          <p:cNvGraphicFramePr>
            <a:graphicFrameLocks noChangeAspect="1"/>
          </p:cNvGraphicFramePr>
          <p:nvPr/>
        </p:nvGraphicFramePr>
        <p:xfrm>
          <a:off x="2362200" y="4495800"/>
          <a:ext cx="1749425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02" name="Equation" r:id="rId13" imgW="710891" imgH="431613" progId="Equation.DSMT4">
                  <p:embed/>
                </p:oleObj>
              </mc:Choice>
              <mc:Fallback>
                <p:oleObj name="Equation" r:id="rId13" imgW="710891" imgH="431613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495800"/>
                        <a:ext cx="1749425" cy="9477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0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0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0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0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0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0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0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0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0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0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0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0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07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07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07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07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07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0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7267" grpId="0" build="p"/>
      <p:bldP spid="90731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50" y="1428750"/>
            <a:ext cx="64389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76600" y="5334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Warmup</a:t>
            </a:r>
            <a:r>
              <a:rPr lang="en-US" dirty="0" smtClean="0">
                <a:solidFill>
                  <a:srgbClr val="FF0000"/>
                </a:solidFill>
              </a:rPr>
              <a:t> 25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4531578"/>
            <a:ext cx="5505450" cy="19240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00650" y="3657600"/>
            <a:ext cx="1524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CG36.16 page 1125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22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Flat Refraction</a:t>
            </a:r>
          </a:p>
        </p:txBody>
      </p:sp>
      <p:sp>
        <p:nvSpPr>
          <p:cNvPr id="60419" name="Rectangle 4" descr="Water droplets"/>
          <p:cNvSpPr>
            <a:spLocks noChangeArrowheads="1"/>
          </p:cNvSpPr>
          <p:nvPr/>
        </p:nvSpPr>
        <p:spPr bwMode="auto">
          <a:xfrm>
            <a:off x="5867400" y="3886200"/>
            <a:ext cx="3048000" cy="27432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i="1"/>
          </a:p>
        </p:txBody>
      </p:sp>
      <p:graphicFrame>
        <p:nvGraphicFramePr>
          <p:cNvPr id="60420" name="Object 37"/>
          <p:cNvGraphicFramePr>
            <a:graphicFrameLocks noChangeAspect="1"/>
          </p:cNvGraphicFramePr>
          <p:nvPr/>
        </p:nvGraphicFramePr>
        <p:xfrm>
          <a:off x="7369175" y="304800"/>
          <a:ext cx="1622425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77" name="Equation" r:id="rId5" imgW="660113" imgH="431613" progId="Equation.DSMT4">
                  <p:embed/>
                </p:oleObj>
              </mc:Choice>
              <mc:Fallback>
                <p:oleObj name="Equation" r:id="rId5" imgW="660113" imgH="431613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9175" y="304800"/>
                        <a:ext cx="1622425" cy="9477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0421" name="Picture 39" descr="j023359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562600"/>
            <a:ext cx="1065213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8328" name="Text Box 40"/>
          <p:cNvSpPr txBox="1">
            <a:spLocks noChangeArrowheads="1"/>
          </p:cNvSpPr>
          <p:nvPr/>
        </p:nvSpPr>
        <p:spPr bwMode="auto">
          <a:xfrm>
            <a:off x="0" y="762000"/>
            <a:ext cx="7239000" cy="19177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sz="2400"/>
              <a:t>A fish is swimming 24 cm underwater (</a:t>
            </a:r>
            <a:r>
              <a:rPr lang="en-US" sz="2400" i="1"/>
              <a:t>n</a:t>
            </a:r>
            <a:r>
              <a:rPr lang="en-US" sz="2400"/>
              <a:t> = 4/3).  You are looking at the fish from the air (</a:t>
            </a:r>
            <a:r>
              <a:rPr lang="en-US" sz="2400" i="1"/>
              <a:t>n</a:t>
            </a:r>
            <a:r>
              <a:rPr lang="en-US" sz="2400"/>
              <a:t> = 1).  You see the fish</a:t>
            </a:r>
            <a:endParaRPr lang="en-US" sz="2400">
              <a:sym typeface="Symbol" pitchFamily="18" charset="2"/>
            </a:endParaRPr>
          </a:p>
          <a:p>
            <a:r>
              <a:rPr lang="en-US" sz="2400"/>
              <a:t>A) </a:t>
            </a:r>
            <a:r>
              <a:rPr lang="en-US" sz="2400">
                <a:sym typeface="Symbol" pitchFamily="18" charset="2"/>
              </a:rPr>
              <a:t>24 cm above the water	B) 24 cm below the water</a:t>
            </a:r>
          </a:p>
          <a:p>
            <a:r>
              <a:rPr lang="en-US" sz="2400">
                <a:sym typeface="Symbol" pitchFamily="18" charset="2"/>
              </a:rPr>
              <a:t>C) 32 cm above the water	D) 32 cm below the water</a:t>
            </a:r>
          </a:p>
          <a:p>
            <a:r>
              <a:rPr lang="en-US" sz="2400">
                <a:sym typeface="Symbol" pitchFamily="18" charset="2"/>
              </a:rPr>
              <a:t>E) 18 cm above the water	F) 18 cm below the water</a:t>
            </a:r>
          </a:p>
        </p:txBody>
      </p:sp>
      <p:sp>
        <p:nvSpPr>
          <p:cNvPr id="60423" name="Line 49"/>
          <p:cNvSpPr>
            <a:spLocks noChangeShapeType="1"/>
          </p:cNvSpPr>
          <p:nvPr/>
        </p:nvSpPr>
        <p:spPr bwMode="auto">
          <a:xfrm flipV="1">
            <a:off x="7696200" y="3886200"/>
            <a:ext cx="0" cy="1981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" name="Text Box 50"/>
          <p:cNvSpPr txBox="1">
            <a:spLocks noChangeArrowheads="1"/>
          </p:cNvSpPr>
          <p:nvPr/>
        </p:nvSpPr>
        <p:spPr bwMode="auto">
          <a:xfrm rot="5400000">
            <a:off x="7391400" y="4724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  <a:sym typeface="Symbol" pitchFamily="18" charset="2"/>
              </a:rPr>
              <a:t>24 cm</a:t>
            </a:r>
          </a:p>
        </p:txBody>
      </p:sp>
      <p:sp>
        <p:nvSpPr>
          <p:cNvPr id="908339" name="Text Box 51"/>
          <p:cNvSpPr txBox="1">
            <a:spLocks noChangeArrowheads="1"/>
          </p:cNvSpPr>
          <p:nvPr/>
        </p:nvSpPr>
        <p:spPr bwMode="auto">
          <a:xfrm>
            <a:off x="0" y="2743200"/>
            <a:ext cx="83058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 i="1">
                <a:solidFill>
                  <a:srgbClr val="009900"/>
                </a:solidFill>
              </a:rPr>
              <a:t>R </a:t>
            </a:r>
            <a:r>
              <a:rPr lang="en-US" sz="2400">
                <a:solidFill>
                  <a:srgbClr val="009900"/>
                </a:solidFill>
              </a:rPr>
              <a:t> is infinity, so formula above is valid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Light comes from the fish, so the water-side is the front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Object is in front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Light starts in water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For refraction, </a:t>
            </a:r>
            <a:r>
              <a:rPr lang="en-US" sz="2400" i="1">
                <a:solidFill>
                  <a:srgbClr val="009900"/>
                </a:solidFill>
              </a:rPr>
              <a:t>q</a:t>
            </a:r>
            <a:r>
              <a:rPr lang="en-US" sz="2400">
                <a:solidFill>
                  <a:srgbClr val="009900"/>
                </a:solidFill>
              </a:rPr>
              <a:t> tells you</a:t>
            </a:r>
            <a:br>
              <a:rPr lang="en-US" sz="2400">
                <a:solidFill>
                  <a:srgbClr val="009900"/>
                </a:solidFill>
              </a:rPr>
            </a:br>
            <a:r>
              <a:rPr lang="en-US" sz="2400">
                <a:solidFill>
                  <a:srgbClr val="009900"/>
                </a:solidFill>
              </a:rPr>
              <a:t>distance </a:t>
            </a:r>
            <a:r>
              <a:rPr lang="en-US" sz="2400" i="1">
                <a:solidFill>
                  <a:srgbClr val="009900"/>
                </a:solidFill>
              </a:rPr>
              <a:t>behind</a:t>
            </a:r>
            <a:r>
              <a:rPr lang="en-US" sz="2400">
                <a:solidFill>
                  <a:srgbClr val="009900"/>
                </a:solidFill>
              </a:rPr>
              <a:t> the boundary</a:t>
            </a:r>
          </a:p>
        </p:txBody>
      </p:sp>
      <p:graphicFrame>
        <p:nvGraphicFramePr>
          <p:cNvPr id="908340" name="Object 52"/>
          <p:cNvGraphicFramePr>
            <a:graphicFrameLocks noChangeAspect="1"/>
          </p:cNvGraphicFramePr>
          <p:nvPr/>
        </p:nvGraphicFramePr>
        <p:xfrm>
          <a:off x="3657600" y="3505200"/>
          <a:ext cx="1684338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78" name="Equation" r:id="rId8" imgW="685800" imgH="203040" progId="Equation.DSMT4">
                  <p:embed/>
                </p:oleObj>
              </mc:Choice>
              <mc:Fallback>
                <p:oleObj name="Equation" r:id="rId8" imgW="685800" imgH="20304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505200"/>
                        <a:ext cx="1684338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8341" name="Object 53"/>
          <p:cNvGraphicFramePr>
            <a:graphicFrameLocks noChangeAspect="1"/>
          </p:cNvGraphicFramePr>
          <p:nvPr/>
        </p:nvGraphicFramePr>
        <p:xfrm>
          <a:off x="3886200" y="4114800"/>
          <a:ext cx="1277938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79" name="Equation" r:id="rId10" imgW="520700" imgH="457200" progId="Equation.DSMT4">
                  <p:embed/>
                </p:oleObj>
              </mc:Choice>
              <mc:Fallback>
                <p:oleObj name="Equation" r:id="rId10" imgW="520700" imgH="45720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114800"/>
                        <a:ext cx="1277938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8342" name="Object 54"/>
          <p:cNvGraphicFramePr>
            <a:graphicFrameLocks noChangeAspect="1"/>
          </p:cNvGraphicFramePr>
          <p:nvPr/>
        </p:nvGraphicFramePr>
        <p:xfrm>
          <a:off x="228600" y="5257800"/>
          <a:ext cx="2524125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80" name="Equation" r:id="rId12" imgW="1028700" imgH="457200" progId="Equation.DSMT4">
                  <p:embed/>
                </p:oleObj>
              </mc:Choice>
              <mc:Fallback>
                <p:oleObj name="Equation" r:id="rId12" imgW="1028700" imgH="457200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257800"/>
                        <a:ext cx="2524125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8343" name="Object 55"/>
          <p:cNvGraphicFramePr>
            <a:graphicFrameLocks noChangeAspect="1"/>
          </p:cNvGraphicFramePr>
          <p:nvPr/>
        </p:nvGraphicFramePr>
        <p:xfrm>
          <a:off x="2971800" y="5553075"/>
          <a:ext cx="15589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81" name="Equation" r:id="rId14" imgW="634449" imgH="177646" progId="Equation.DSMT4">
                  <p:embed/>
                </p:oleObj>
              </mc:Choice>
              <mc:Fallback>
                <p:oleObj name="Equation" r:id="rId14" imgW="634449" imgH="177646" progId="Equation.DSMT4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553075"/>
                        <a:ext cx="1558925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08346" name="Group 58"/>
          <p:cNvGrpSpPr>
            <a:grpSpLocks/>
          </p:cNvGrpSpPr>
          <p:nvPr/>
        </p:nvGrpSpPr>
        <p:grpSpPr bwMode="auto">
          <a:xfrm>
            <a:off x="5791200" y="3886200"/>
            <a:ext cx="1524000" cy="1460500"/>
            <a:chOff x="3648" y="2448"/>
            <a:chExt cx="960" cy="920"/>
          </a:xfrm>
        </p:grpSpPr>
        <p:grpSp>
          <p:nvGrpSpPr>
            <p:cNvPr id="60432" name="Group 47"/>
            <p:cNvGrpSpPr>
              <a:grpSpLocks/>
            </p:cNvGrpSpPr>
            <p:nvPr/>
          </p:nvGrpSpPr>
          <p:grpSpPr bwMode="auto">
            <a:xfrm>
              <a:off x="3936" y="3168"/>
              <a:ext cx="672" cy="200"/>
              <a:chOff x="1248" y="2208"/>
              <a:chExt cx="672" cy="200"/>
            </a:xfrm>
          </p:grpSpPr>
          <p:sp>
            <p:nvSpPr>
              <p:cNvPr id="60435" name="Freeform 45"/>
              <p:cNvSpPr>
                <a:spLocks/>
              </p:cNvSpPr>
              <p:nvPr/>
            </p:nvSpPr>
            <p:spPr bwMode="auto">
              <a:xfrm>
                <a:off x="1248" y="2208"/>
                <a:ext cx="672" cy="152"/>
              </a:xfrm>
              <a:custGeom>
                <a:avLst/>
                <a:gdLst>
                  <a:gd name="T0" fmla="*/ 0 w 672"/>
                  <a:gd name="T1" fmla="*/ 104 h 152"/>
                  <a:gd name="T2" fmla="*/ 336 w 672"/>
                  <a:gd name="T3" fmla="*/ 8 h 152"/>
                  <a:gd name="T4" fmla="*/ 672 w 672"/>
                  <a:gd name="T5" fmla="*/ 152 h 1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72" h="152">
                    <a:moveTo>
                      <a:pt x="0" y="104"/>
                    </a:moveTo>
                    <a:cubicBezTo>
                      <a:pt x="112" y="52"/>
                      <a:pt x="224" y="0"/>
                      <a:pt x="336" y="8"/>
                    </a:cubicBezTo>
                    <a:cubicBezTo>
                      <a:pt x="448" y="16"/>
                      <a:pt x="560" y="84"/>
                      <a:pt x="672" y="152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36" name="Freeform 46"/>
              <p:cNvSpPr>
                <a:spLocks/>
              </p:cNvSpPr>
              <p:nvPr/>
            </p:nvSpPr>
            <p:spPr bwMode="auto">
              <a:xfrm flipV="1">
                <a:off x="1248" y="2256"/>
                <a:ext cx="672" cy="152"/>
              </a:xfrm>
              <a:custGeom>
                <a:avLst/>
                <a:gdLst>
                  <a:gd name="T0" fmla="*/ 0 w 672"/>
                  <a:gd name="T1" fmla="*/ 104 h 152"/>
                  <a:gd name="T2" fmla="*/ 336 w 672"/>
                  <a:gd name="T3" fmla="*/ 8 h 152"/>
                  <a:gd name="T4" fmla="*/ 672 w 672"/>
                  <a:gd name="T5" fmla="*/ 152 h 1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72" h="152">
                    <a:moveTo>
                      <a:pt x="0" y="104"/>
                    </a:moveTo>
                    <a:cubicBezTo>
                      <a:pt x="112" y="52"/>
                      <a:pt x="224" y="0"/>
                      <a:pt x="336" y="8"/>
                    </a:cubicBezTo>
                    <a:cubicBezTo>
                      <a:pt x="448" y="16"/>
                      <a:pt x="560" y="84"/>
                      <a:pt x="672" y="152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0433" name="Line 56"/>
            <p:cNvSpPr>
              <a:spLocks noChangeShapeType="1"/>
            </p:cNvSpPr>
            <p:nvPr/>
          </p:nvSpPr>
          <p:spPr bwMode="auto">
            <a:xfrm flipV="1">
              <a:off x="3936" y="2448"/>
              <a:ext cx="0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4" name="Text Box 57"/>
            <p:cNvSpPr txBox="1">
              <a:spLocks noChangeArrowheads="1"/>
            </p:cNvSpPr>
            <p:nvPr/>
          </p:nvSpPr>
          <p:spPr bwMode="auto">
            <a:xfrm rot="5400000">
              <a:off x="3456" y="2736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  <a:sym typeface="Symbol" pitchFamily="18" charset="2"/>
                </a:rPr>
                <a:t>18 cm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8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8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8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8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08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08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08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08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08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08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0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0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08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8328" grpId="0" animBg="1"/>
      <p:bldP spid="90833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4640738"/>
              </p:ext>
            </p:extLst>
          </p:nvPr>
        </p:nvGraphicFramePr>
        <p:xfrm>
          <a:off x="990599" y="685800"/>
          <a:ext cx="7222443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72" name="Document" r:id="rId4" imgW="6387084" imgH="4251544" progId="Word.Document.12">
                  <p:embed/>
                </p:oleObj>
              </mc:Choice>
              <mc:Fallback>
                <p:oleObj name="Document" r:id="rId4" imgW="6387084" imgH="425154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0599" y="685800"/>
                        <a:ext cx="7222443" cy="48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821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Double Refraction and Thin Lenses</a:t>
            </a:r>
          </a:p>
        </p:txBody>
      </p:sp>
      <p:sp>
        <p:nvSpPr>
          <p:cNvPr id="909321" name="Text Box 9"/>
          <p:cNvSpPr txBox="1">
            <a:spLocks noChangeArrowheads="1"/>
          </p:cNvSpPr>
          <p:nvPr/>
        </p:nvSpPr>
        <p:spPr bwMode="auto">
          <a:xfrm>
            <a:off x="0" y="685800"/>
            <a:ext cx="83058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Just like with mirrors, you can do double refraction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Find image from first boundary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Use image from first as object for second</a:t>
            </a:r>
          </a:p>
          <a:p>
            <a:pPr eaLnBrk="1" hangingPunct="1"/>
            <a:r>
              <a:rPr lang="en-US" sz="2400" b="1" u="sng">
                <a:solidFill>
                  <a:srgbClr val="9900CC"/>
                </a:solidFill>
              </a:rPr>
              <a:t>We will do only one case, a thin lens: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Final index will match the first, </a:t>
            </a:r>
            <a:r>
              <a:rPr lang="en-US" sz="2400" i="1">
                <a:solidFill>
                  <a:srgbClr val="9900CC"/>
                </a:solidFill>
              </a:rPr>
              <a:t>n</a:t>
            </a:r>
            <a:r>
              <a:rPr lang="en-US" sz="2400" baseline="-25000">
                <a:solidFill>
                  <a:srgbClr val="9900CC"/>
                </a:solidFill>
              </a:rPr>
              <a:t>1</a:t>
            </a:r>
            <a:r>
              <a:rPr lang="en-US" sz="2400">
                <a:solidFill>
                  <a:srgbClr val="9900CC"/>
                </a:solidFill>
              </a:rPr>
              <a:t> = </a:t>
            </a:r>
            <a:r>
              <a:rPr lang="en-US" sz="2400" i="1">
                <a:solidFill>
                  <a:srgbClr val="9900CC"/>
                </a:solidFill>
              </a:rPr>
              <a:t>n</a:t>
            </a:r>
            <a:r>
              <a:rPr lang="en-US" sz="2400" baseline="-25000">
                <a:solidFill>
                  <a:srgbClr val="9900CC"/>
                </a:solidFill>
              </a:rPr>
              <a:t>3</a:t>
            </a:r>
            <a:endParaRPr lang="en-US" sz="2400">
              <a:solidFill>
                <a:srgbClr val="9900CC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The two boundaries will be very close</a:t>
            </a:r>
          </a:p>
        </p:txBody>
      </p:sp>
      <p:sp>
        <p:nvSpPr>
          <p:cNvPr id="61444" name="Rectangle 21" descr="Water droplets"/>
          <p:cNvSpPr>
            <a:spLocks noChangeArrowheads="1"/>
          </p:cNvSpPr>
          <p:nvPr/>
        </p:nvSpPr>
        <p:spPr bwMode="auto">
          <a:xfrm>
            <a:off x="6705600" y="1524000"/>
            <a:ext cx="2438400" cy="13716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909334" name="Oval 22"/>
          <p:cNvSpPr>
            <a:spLocks noChangeArrowheads="1"/>
          </p:cNvSpPr>
          <p:nvPr/>
        </p:nvSpPr>
        <p:spPr bwMode="auto">
          <a:xfrm>
            <a:off x="6019800" y="1524000"/>
            <a:ext cx="1371600" cy="13716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Line 24"/>
          <p:cNvSpPr>
            <a:spLocks noChangeShapeType="1"/>
          </p:cNvSpPr>
          <p:nvPr/>
        </p:nvSpPr>
        <p:spPr bwMode="auto">
          <a:xfrm>
            <a:off x="5410200" y="2209800"/>
            <a:ext cx="3733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7" name="Text Box 25"/>
          <p:cNvSpPr txBox="1">
            <a:spLocks noChangeArrowheads="1"/>
          </p:cNvSpPr>
          <p:nvPr/>
        </p:nvSpPr>
        <p:spPr bwMode="auto">
          <a:xfrm>
            <a:off x="5486400" y="16002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n</a:t>
            </a:r>
            <a:r>
              <a:rPr lang="en-US" sz="2400" baseline="-25000">
                <a:solidFill>
                  <a:schemeClr val="tx1"/>
                </a:solidFill>
                <a:sym typeface="Symbol" pitchFamily="18" charset="2"/>
              </a:rPr>
              <a:t>1</a:t>
            </a:r>
            <a:endParaRPr lang="en-US" sz="2400" i="1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61448" name="Text Box 26"/>
          <p:cNvSpPr txBox="1">
            <a:spLocks noChangeArrowheads="1"/>
          </p:cNvSpPr>
          <p:nvPr/>
        </p:nvSpPr>
        <p:spPr bwMode="auto">
          <a:xfrm>
            <a:off x="6400800" y="16002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n</a:t>
            </a:r>
            <a:r>
              <a:rPr lang="en-US" sz="2400" baseline="-25000">
                <a:solidFill>
                  <a:schemeClr val="tx1"/>
                </a:solidFill>
                <a:sym typeface="Symbol" pitchFamily="18" charset="2"/>
              </a:rPr>
              <a:t>2</a:t>
            </a:r>
            <a:endParaRPr lang="en-US" sz="2400" i="1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61449" name="Text Box 27"/>
          <p:cNvSpPr txBox="1">
            <a:spLocks noChangeArrowheads="1"/>
          </p:cNvSpPr>
          <p:nvPr/>
        </p:nvSpPr>
        <p:spPr bwMode="auto">
          <a:xfrm>
            <a:off x="7620000" y="16002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n</a:t>
            </a:r>
            <a:r>
              <a:rPr lang="en-US" sz="2400" baseline="-25000">
                <a:solidFill>
                  <a:schemeClr val="tx1"/>
                </a:solidFill>
                <a:sym typeface="Symbol" pitchFamily="18" charset="2"/>
              </a:rPr>
              <a:t>3</a:t>
            </a:r>
            <a:endParaRPr lang="en-US" sz="2400" i="1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909347" name="Text Box 35"/>
          <p:cNvSpPr txBox="1">
            <a:spLocks noChangeArrowheads="1"/>
          </p:cNvSpPr>
          <p:nvPr/>
        </p:nvSpPr>
        <p:spPr bwMode="auto">
          <a:xfrm>
            <a:off x="152400" y="3124200"/>
            <a:ext cx="70104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b="1" u="sng">
                <a:solidFill>
                  <a:srgbClr val="FF0000"/>
                </a:solidFill>
              </a:rPr>
              <a:t>Where is the final image?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First image given by:</a:t>
            </a:r>
          </a:p>
          <a:p>
            <a:pPr eaLnBrk="1" hangingPunct="1">
              <a:buFontTx/>
              <a:buChar char="•"/>
            </a:pPr>
            <a:endParaRPr lang="en-US" sz="2400">
              <a:solidFill>
                <a:srgbClr val="FF0000"/>
              </a:solidFill>
            </a:endParaRPr>
          </a:p>
          <a:p>
            <a:pPr eaLnBrk="1" hangingPunct="1">
              <a:buFontTx/>
              <a:buChar char="•"/>
            </a:pPr>
            <a:endParaRPr lang="en-US" sz="2400">
              <a:solidFill>
                <a:srgbClr val="FF0000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This image is the object for the second boundary: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Final Image location: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Add these:</a:t>
            </a:r>
          </a:p>
        </p:txBody>
      </p:sp>
      <p:graphicFrame>
        <p:nvGraphicFramePr>
          <p:cNvPr id="909348" name="Object 36"/>
          <p:cNvGraphicFramePr>
            <a:graphicFrameLocks noChangeAspect="1"/>
          </p:cNvGraphicFramePr>
          <p:nvPr/>
        </p:nvGraphicFramePr>
        <p:xfrm>
          <a:off x="303213" y="3810000"/>
          <a:ext cx="2560637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2" name="Equation" r:id="rId4" imgW="1040948" imgH="431613" progId="Equation.DSMT4">
                  <p:embed/>
                </p:oleObj>
              </mc:Choice>
              <mc:Fallback>
                <p:oleObj name="Equation" r:id="rId4" imgW="1040948" imgH="431613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3" y="3810000"/>
                        <a:ext cx="2560637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9349" name="AutoShape 37"/>
          <p:cNvSpPr>
            <a:spLocks noChangeArrowheads="1"/>
          </p:cNvSpPr>
          <p:nvPr/>
        </p:nvSpPr>
        <p:spPr bwMode="auto">
          <a:xfrm>
            <a:off x="7772400" y="4114800"/>
            <a:ext cx="228600" cy="533400"/>
          </a:xfrm>
          <a:prstGeom prst="downArrow">
            <a:avLst>
              <a:gd name="adj1" fmla="val 50000"/>
              <a:gd name="adj2" fmla="val 58333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1453" name="AutoShape 23"/>
          <p:cNvSpPr>
            <a:spLocks noChangeArrowheads="1"/>
          </p:cNvSpPr>
          <p:nvPr/>
        </p:nvSpPr>
        <p:spPr bwMode="auto">
          <a:xfrm flipV="1">
            <a:off x="5334000" y="18288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graphicFrame>
        <p:nvGraphicFramePr>
          <p:cNvPr id="909355" name="Object 43"/>
          <p:cNvGraphicFramePr>
            <a:graphicFrameLocks noChangeAspect="1"/>
          </p:cNvGraphicFramePr>
          <p:nvPr/>
        </p:nvGraphicFramePr>
        <p:xfrm>
          <a:off x="3092450" y="4800600"/>
          <a:ext cx="262255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3" name="Equation" r:id="rId6" imgW="1066800" imgH="431800" progId="Equation.DSMT4">
                  <p:embed/>
                </p:oleObj>
              </mc:Choice>
              <mc:Fallback>
                <p:oleObj name="Equation" r:id="rId6" imgW="1066800" imgH="43180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2450" y="4800600"/>
                        <a:ext cx="2622550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9356" name="Object 44"/>
          <p:cNvGraphicFramePr>
            <a:graphicFrameLocks noChangeAspect="1"/>
          </p:cNvGraphicFramePr>
          <p:nvPr/>
        </p:nvGraphicFramePr>
        <p:xfrm>
          <a:off x="152400" y="5721350"/>
          <a:ext cx="4340225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4" name="Equation" r:id="rId8" imgW="1765300" imgH="482600" progId="Equation.DSMT4">
                  <p:embed/>
                </p:oleObj>
              </mc:Choice>
              <mc:Fallback>
                <p:oleObj name="Equation" r:id="rId8" imgW="1765300" imgH="482600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721350"/>
                        <a:ext cx="4340225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9357" name="Object 45"/>
          <p:cNvGraphicFramePr>
            <a:graphicFrameLocks noChangeAspect="1"/>
          </p:cNvGraphicFramePr>
          <p:nvPr/>
        </p:nvGraphicFramePr>
        <p:xfrm>
          <a:off x="4953000" y="5715000"/>
          <a:ext cx="4152900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5" name="Equation" r:id="rId10" imgW="1688367" imgH="482391" progId="Equation.DSMT4">
                  <p:embed/>
                </p:oleObj>
              </mc:Choice>
              <mc:Fallback>
                <p:oleObj name="Equation" r:id="rId10" imgW="1688367" imgH="482391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715000"/>
                        <a:ext cx="4152900" cy="10604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99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09360" name="Group 48"/>
          <p:cNvGrpSpPr>
            <a:grpSpLocks/>
          </p:cNvGrpSpPr>
          <p:nvPr/>
        </p:nvGrpSpPr>
        <p:grpSpPr bwMode="auto">
          <a:xfrm>
            <a:off x="5334000" y="2819400"/>
            <a:ext cx="3810000" cy="2209800"/>
            <a:chOff x="3360" y="1776"/>
            <a:chExt cx="2400" cy="1392"/>
          </a:xfrm>
        </p:grpSpPr>
        <p:sp>
          <p:nvSpPr>
            <p:cNvPr id="909340" name="Freeform 28"/>
            <p:cNvSpPr>
              <a:spLocks/>
            </p:cNvSpPr>
            <p:nvPr/>
          </p:nvSpPr>
          <p:spPr bwMode="auto">
            <a:xfrm>
              <a:off x="4080" y="2064"/>
              <a:ext cx="144" cy="1104"/>
            </a:xfrm>
            <a:custGeom>
              <a:avLst/>
              <a:gdLst>
                <a:gd name="T0" fmla="*/ 192 w 192"/>
                <a:gd name="T1" fmla="*/ 0 h 1104"/>
                <a:gd name="T2" fmla="*/ 0 w 192"/>
                <a:gd name="T3" fmla="*/ 576 h 1104"/>
                <a:gd name="T4" fmla="*/ 192 w 192"/>
                <a:gd name="T5" fmla="*/ 1104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104">
                  <a:moveTo>
                    <a:pt x="192" y="0"/>
                  </a:moveTo>
                  <a:cubicBezTo>
                    <a:pt x="96" y="196"/>
                    <a:pt x="0" y="392"/>
                    <a:pt x="0" y="576"/>
                  </a:cubicBezTo>
                  <a:cubicBezTo>
                    <a:pt x="0" y="760"/>
                    <a:pt x="96" y="932"/>
                    <a:pt x="192" y="1104"/>
                  </a:cubicBezTo>
                </a:path>
              </a:pathLst>
            </a:custGeom>
            <a:gradFill rotWithShape="1">
              <a:gsLst>
                <a:gs pos="0">
                  <a:schemeClr val="hlink"/>
                </a:gs>
                <a:gs pos="50000">
                  <a:srgbClr val="CCFFFF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9341" name="Freeform 29"/>
            <p:cNvSpPr>
              <a:spLocks/>
            </p:cNvSpPr>
            <p:nvPr/>
          </p:nvSpPr>
          <p:spPr bwMode="auto">
            <a:xfrm flipH="1">
              <a:off x="4224" y="2064"/>
              <a:ext cx="48" cy="1104"/>
            </a:xfrm>
            <a:custGeom>
              <a:avLst/>
              <a:gdLst>
                <a:gd name="T0" fmla="*/ 192 w 192"/>
                <a:gd name="T1" fmla="*/ 0 h 1104"/>
                <a:gd name="T2" fmla="*/ 0 w 192"/>
                <a:gd name="T3" fmla="*/ 576 h 1104"/>
                <a:gd name="T4" fmla="*/ 192 w 192"/>
                <a:gd name="T5" fmla="*/ 1104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104">
                  <a:moveTo>
                    <a:pt x="192" y="0"/>
                  </a:moveTo>
                  <a:cubicBezTo>
                    <a:pt x="96" y="196"/>
                    <a:pt x="0" y="392"/>
                    <a:pt x="0" y="576"/>
                  </a:cubicBezTo>
                  <a:cubicBezTo>
                    <a:pt x="0" y="760"/>
                    <a:pt x="96" y="932"/>
                    <a:pt x="192" y="1104"/>
                  </a:cubicBezTo>
                </a:path>
              </a:pathLst>
            </a:custGeom>
            <a:gradFill rotWithShape="1">
              <a:gsLst>
                <a:gs pos="0">
                  <a:schemeClr val="hlink"/>
                </a:gs>
                <a:gs pos="50000">
                  <a:srgbClr val="CCFFFF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64" name="AutoShape 33"/>
            <p:cNvSpPr>
              <a:spLocks noChangeArrowheads="1"/>
            </p:cNvSpPr>
            <p:nvPr/>
          </p:nvSpPr>
          <p:spPr bwMode="auto">
            <a:xfrm flipV="1">
              <a:off x="3360" y="2160"/>
              <a:ext cx="240" cy="432"/>
            </a:xfrm>
            <a:prstGeom prst="downArrow">
              <a:avLst>
                <a:gd name="adj1" fmla="val 50000"/>
                <a:gd name="adj2" fmla="val 45000"/>
              </a:avLst>
            </a:prstGeom>
            <a:solidFill>
              <a:srgbClr val="CCFFFF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61465" name="Line 34"/>
            <p:cNvSpPr>
              <a:spLocks noChangeShapeType="1"/>
            </p:cNvSpPr>
            <p:nvPr/>
          </p:nvSpPr>
          <p:spPr bwMode="auto">
            <a:xfrm>
              <a:off x="3408" y="2592"/>
              <a:ext cx="23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6" name="Line 38"/>
            <p:cNvSpPr>
              <a:spLocks noChangeShapeType="1"/>
            </p:cNvSpPr>
            <p:nvPr/>
          </p:nvSpPr>
          <p:spPr bwMode="auto">
            <a:xfrm>
              <a:off x="3456" y="2112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7" name="Text Box 39"/>
            <p:cNvSpPr txBox="1">
              <a:spLocks noChangeArrowheads="1"/>
            </p:cNvSpPr>
            <p:nvPr/>
          </p:nvSpPr>
          <p:spPr bwMode="auto">
            <a:xfrm>
              <a:off x="3648" y="1776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sym typeface="Symbol" pitchFamily="18" charset="2"/>
                </a:rPr>
                <a:t>p</a:t>
              </a:r>
            </a:p>
          </p:txBody>
        </p:sp>
        <p:grpSp>
          <p:nvGrpSpPr>
            <p:cNvPr id="61468" name="Group 47"/>
            <p:cNvGrpSpPr>
              <a:grpSpLocks/>
            </p:cNvGrpSpPr>
            <p:nvPr/>
          </p:nvGrpSpPr>
          <p:grpSpPr bwMode="auto">
            <a:xfrm>
              <a:off x="3792" y="2112"/>
              <a:ext cx="912" cy="336"/>
              <a:chOff x="3792" y="2112"/>
              <a:chExt cx="912" cy="336"/>
            </a:xfrm>
          </p:grpSpPr>
          <p:sp>
            <p:nvSpPr>
              <p:cNvPr id="61469" name="Text Box 30"/>
              <p:cNvSpPr txBox="1">
                <a:spLocks noChangeArrowheads="1"/>
              </p:cNvSpPr>
              <p:nvPr/>
            </p:nvSpPr>
            <p:spPr bwMode="auto">
              <a:xfrm>
                <a:off x="3792" y="2112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marL="742950" indent="-28575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marL="11430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marL="16002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marL="20574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chemeClr val="tx1"/>
                    </a:solidFill>
                    <a:sym typeface="Symbol" pitchFamily="18" charset="2"/>
                  </a:rPr>
                  <a:t>n</a:t>
                </a:r>
                <a:r>
                  <a:rPr lang="en-US" sz="2400" baseline="-25000">
                    <a:solidFill>
                      <a:schemeClr val="tx1"/>
                    </a:solidFill>
                    <a:sym typeface="Symbol" pitchFamily="18" charset="2"/>
                  </a:rPr>
                  <a:t>1</a:t>
                </a:r>
                <a:endParaRPr lang="en-US" sz="2400" i="1">
                  <a:solidFill>
                    <a:schemeClr val="tx1"/>
                  </a:solidFill>
                  <a:sym typeface="Symbol" pitchFamily="18" charset="2"/>
                </a:endParaRPr>
              </a:p>
            </p:txBody>
          </p:sp>
          <p:sp>
            <p:nvSpPr>
              <p:cNvPr id="61470" name="Text Box 31"/>
              <p:cNvSpPr txBox="1">
                <a:spLocks noChangeArrowheads="1"/>
              </p:cNvSpPr>
              <p:nvPr/>
            </p:nvSpPr>
            <p:spPr bwMode="auto">
              <a:xfrm>
                <a:off x="4080" y="2160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marL="742950" indent="-28575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marL="11430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marL="16002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marL="20574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chemeClr val="tx1"/>
                    </a:solidFill>
                    <a:sym typeface="Symbol" pitchFamily="18" charset="2"/>
                  </a:rPr>
                  <a:t>n</a:t>
                </a:r>
                <a:r>
                  <a:rPr lang="en-US" sz="2400" baseline="-25000">
                    <a:solidFill>
                      <a:schemeClr val="tx1"/>
                    </a:solidFill>
                    <a:sym typeface="Symbol" pitchFamily="18" charset="2"/>
                  </a:rPr>
                  <a:t>2</a:t>
                </a:r>
                <a:endParaRPr lang="en-US" sz="2400" i="1">
                  <a:solidFill>
                    <a:schemeClr val="tx1"/>
                  </a:solidFill>
                  <a:sym typeface="Symbol" pitchFamily="18" charset="2"/>
                </a:endParaRPr>
              </a:p>
            </p:txBody>
          </p:sp>
          <p:sp>
            <p:nvSpPr>
              <p:cNvPr id="61471" name="Text Box 32"/>
              <p:cNvSpPr txBox="1">
                <a:spLocks noChangeArrowheads="1"/>
              </p:cNvSpPr>
              <p:nvPr/>
            </p:nvSpPr>
            <p:spPr bwMode="auto">
              <a:xfrm>
                <a:off x="4320" y="2160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marL="742950" indent="-28575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marL="11430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marL="16002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marL="20574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chemeClr val="tx1"/>
                    </a:solidFill>
                    <a:sym typeface="Symbol" pitchFamily="18" charset="2"/>
                  </a:rPr>
                  <a:t>n</a:t>
                </a:r>
                <a:r>
                  <a:rPr lang="en-US" sz="2400" baseline="-25000">
                    <a:solidFill>
                      <a:schemeClr val="tx1"/>
                    </a:solidFill>
                    <a:sym typeface="Symbol" pitchFamily="18" charset="2"/>
                  </a:rPr>
                  <a:t>1</a:t>
                </a:r>
                <a:endParaRPr lang="en-US" sz="2400" i="1">
                  <a:solidFill>
                    <a:schemeClr val="tx1"/>
                  </a:solidFill>
                  <a:sym typeface="Symbol" pitchFamily="18" charset="2"/>
                </a:endParaRPr>
              </a:p>
            </p:txBody>
          </p:sp>
        </p:grpSp>
      </p:grpSp>
      <p:grpSp>
        <p:nvGrpSpPr>
          <p:cNvPr id="909361" name="Group 49"/>
          <p:cNvGrpSpPr>
            <a:grpSpLocks/>
          </p:cNvGrpSpPr>
          <p:nvPr/>
        </p:nvGrpSpPr>
        <p:grpSpPr bwMode="auto">
          <a:xfrm>
            <a:off x="6629400" y="4678363"/>
            <a:ext cx="1371600" cy="503237"/>
            <a:chOff x="4176" y="2947"/>
            <a:chExt cx="864" cy="317"/>
          </a:xfrm>
        </p:grpSpPr>
        <p:sp>
          <p:nvSpPr>
            <p:cNvPr id="61460" name="Line 40"/>
            <p:cNvSpPr>
              <a:spLocks noChangeShapeType="1"/>
            </p:cNvSpPr>
            <p:nvPr/>
          </p:nvSpPr>
          <p:spPr bwMode="auto">
            <a:xfrm>
              <a:off x="4176" y="2976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1461" name="Object 42"/>
            <p:cNvGraphicFramePr>
              <a:graphicFrameLocks noChangeAspect="1"/>
            </p:cNvGraphicFramePr>
            <p:nvPr/>
          </p:nvGraphicFramePr>
          <p:xfrm>
            <a:off x="4194" y="2947"/>
            <a:ext cx="846" cy="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16" name="Equation" r:id="rId12" imgW="545863" imgH="228501" progId="Equation.DSMT4">
                    <p:embed/>
                  </p:oleObj>
                </mc:Choice>
                <mc:Fallback>
                  <p:oleObj name="Equation" r:id="rId12" imgW="545863" imgH="228501" progId="Equation.DSMT4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4" y="2947"/>
                          <a:ext cx="846" cy="3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FF0000"/>
                              </a:solidFill>
                              <a:prstDash val="dash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09362" name="AutoShape 50"/>
          <p:cNvSpPr>
            <a:spLocks noChangeArrowheads="1"/>
          </p:cNvSpPr>
          <p:nvPr/>
        </p:nvSpPr>
        <p:spPr bwMode="auto">
          <a:xfrm flipV="1">
            <a:off x="4267200" y="3048000"/>
            <a:ext cx="609600" cy="1066800"/>
          </a:xfrm>
          <a:prstGeom prst="downArrow">
            <a:avLst>
              <a:gd name="adj1" fmla="val 50000"/>
              <a:gd name="adj2" fmla="val 43750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9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9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09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09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093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093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093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093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09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093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093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093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093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0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0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09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09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0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90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09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09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09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09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09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09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90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909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09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909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909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90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9321" grpId="0" build="p"/>
      <p:bldP spid="909347" grpId="0" build="p"/>
      <p:bldP spid="909349" grpId="0" animBg="1"/>
      <p:bldP spid="90936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Thin Lenses (2)</a:t>
            </a:r>
          </a:p>
        </p:txBody>
      </p:sp>
      <p:sp>
        <p:nvSpPr>
          <p:cNvPr id="910339" name="Text Box 3"/>
          <p:cNvSpPr txBox="1">
            <a:spLocks noChangeArrowheads="1"/>
          </p:cNvSpPr>
          <p:nvPr/>
        </p:nvSpPr>
        <p:spPr bwMode="auto">
          <a:xfrm>
            <a:off x="0" y="2098675"/>
            <a:ext cx="5334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Define the focal length: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This is called lens maker’s equation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Formula relating image/object distances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Same as for mirrors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Magnification: two steps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Total magnification is product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Same as for mirrors</a:t>
            </a:r>
          </a:p>
        </p:txBody>
      </p:sp>
      <p:graphicFrame>
        <p:nvGraphicFramePr>
          <p:cNvPr id="62468" name="Object 27"/>
          <p:cNvGraphicFramePr>
            <a:graphicFrameLocks noChangeAspect="1"/>
          </p:cNvGraphicFramePr>
          <p:nvPr/>
        </p:nvGraphicFramePr>
        <p:xfrm>
          <a:off x="228600" y="990600"/>
          <a:ext cx="4152900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29" name="Equation" r:id="rId3" imgW="1688367" imgH="482391" progId="Equation.DSMT4">
                  <p:embed/>
                </p:oleObj>
              </mc:Choice>
              <mc:Fallback>
                <p:oleObj name="Equation" r:id="rId3" imgW="1688367" imgH="482391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90600"/>
                        <a:ext cx="4152900" cy="10604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99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0364" name="Object 28"/>
          <p:cNvGraphicFramePr>
            <a:graphicFrameLocks noChangeAspect="1"/>
          </p:cNvGraphicFramePr>
          <p:nvPr/>
        </p:nvGraphicFramePr>
        <p:xfrm>
          <a:off x="4724400" y="990600"/>
          <a:ext cx="3590925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0" name="Equation" r:id="rId5" imgW="1459866" imgH="482391" progId="Equation.DSMT4">
                  <p:embed/>
                </p:oleObj>
              </mc:Choice>
              <mc:Fallback>
                <p:oleObj name="Equation" r:id="rId5" imgW="1459866" imgH="482391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990600"/>
                        <a:ext cx="3590925" cy="10604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0365" name="Object 29"/>
          <p:cNvGraphicFramePr>
            <a:graphicFrameLocks noChangeAspect="1"/>
          </p:cNvGraphicFramePr>
          <p:nvPr/>
        </p:nvGraphicFramePr>
        <p:xfrm>
          <a:off x="6629400" y="2209800"/>
          <a:ext cx="1717675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1" name="Equation" r:id="rId7" imgW="698500" imgH="419100" progId="Equation.DSMT4">
                  <p:embed/>
                </p:oleObj>
              </mc:Choice>
              <mc:Fallback>
                <p:oleObj name="Equation" r:id="rId7" imgW="698500" imgH="4191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209800"/>
                        <a:ext cx="1717675" cy="9207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0366" name="Object 30"/>
          <p:cNvGraphicFramePr>
            <a:graphicFrameLocks noChangeAspect="1"/>
          </p:cNvGraphicFramePr>
          <p:nvPr/>
        </p:nvGraphicFramePr>
        <p:xfrm>
          <a:off x="4114800" y="3352800"/>
          <a:ext cx="1843088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2" name="Equation" r:id="rId9" imgW="748975" imgH="431613" progId="Equation.DSMT4">
                  <p:embed/>
                </p:oleObj>
              </mc:Choice>
              <mc:Fallback>
                <p:oleObj name="Equation" r:id="rId9" imgW="748975" imgH="431613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52800"/>
                        <a:ext cx="1843088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0367" name="Object 31"/>
          <p:cNvGraphicFramePr>
            <a:graphicFrameLocks noChangeAspect="1"/>
          </p:cNvGraphicFramePr>
          <p:nvPr/>
        </p:nvGraphicFramePr>
        <p:xfrm>
          <a:off x="6567488" y="3352800"/>
          <a:ext cx="196850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3" name="Equation" r:id="rId11" imgW="799753" imgH="431613" progId="Equation.DSMT4">
                  <p:embed/>
                </p:oleObj>
              </mc:Choice>
              <mc:Fallback>
                <p:oleObj name="Equation" r:id="rId11" imgW="799753" imgH="431613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7488" y="3352800"/>
                        <a:ext cx="1968500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0368" name="Object 32"/>
          <p:cNvGraphicFramePr>
            <a:graphicFrameLocks noChangeAspect="1"/>
          </p:cNvGraphicFramePr>
          <p:nvPr/>
        </p:nvGraphicFramePr>
        <p:xfrm>
          <a:off x="685800" y="5029200"/>
          <a:ext cx="178117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4" name="Equation" r:id="rId13" imgW="723586" imgH="228501" progId="Equation.DSMT4">
                  <p:embed/>
                </p:oleObj>
              </mc:Choice>
              <mc:Fallback>
                <p:oleObj name="Equation" r:id="rId13" imgW="723586" imgH="228501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029200"/>
                        <a:ext cx="1781175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0369" name="Object 33"/>
          <p:cNvGraphicFramePr>
            <a:graphicFrameLocks noChangeAspect="1"/>
          </p:cNvGraphicFramePr>
          <p:nvPr/>
        </p:nvGraphicFramePr>
        <p:xfrm>
          <a:off x="2514600" y="4876800"/>
          <a:ext cx="1030288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5" name="Equation" r:id="rId15" imgW="418918" imgH="431613" progId="Equation.DSMT4">
                  <p:embed/>
                </p:oleObj>
              </mc:Choice>
              <mc:Fallback>
                <p:oleObj name="Equation" r:id="rId15" imgW="418918" imgH="431613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876800"/>
                        <a:ext cx="1030288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0372" name="Object 36"/>
          <p:cNvGraphicFramePr>
            <a:graphicFrameLocks noChangeAspect="1"/>
          </p:cNvGraphicFramePr>
          <p:nvPr/>
        </p:nvGraphicFramePr>
        <p:xfrm>
          <a:off x="2743200" y="6019800"/>
          <a:ext cx="134302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6" name="Equation" r:id="rId17" imgW="545863" imgH="228501" progId="Equation.DSMT4">
                  <p:embed/>
                </p:oleObj>
              </mc:Choice>
              <mc:Fallback>
                <p:oleObj name="Equation" r:id="rId17" imgW="545863" imgH="228501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6019800"/>
                        <a:ext cx="1343025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0373" name="Object 37"/>
          <p:cNvGraphicFramePr>
            <a:graphicFrameLocks noChangeAspect="1"/>
          </p:cNvGraphicFramePr>
          <p:nvPr/>
        </p:nvGraphicFramePr>
        <p:xfrm>
          <a:off x="4267200" y="4876800"/>
          <a:ext cx="1438275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7" name="Equation" r:id="rId19" imgW="583947" imgH="418918" progId="Equation.DSMT4">
                  <p:embed/>
                </p:oleObj>
              </mc:Choice>
              <mc:Fallback>
                <p:oleObj name="Equation" r:id="rId19" imgW="583947" imgH="418918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876800"/>
                        <a:ext cx="1438275" cy="9223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1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1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10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1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1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1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1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10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1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1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10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10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1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1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10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910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10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910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1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1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033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Using the Lens Maker’s Equation</a:t>
            </a:r>
          </a:p>
        </p:txBody>
      </p:sp>
      <p:sp>
        <p:nvSpPr>
          <p:cNvPr id="912387" name="Text Box 3"/>
          <p:cNvSpPr txBox="1">
            <a:spLocks noChangeArrowheads="1"/>
          </p:cNvSpPr>
          <p:nvPr/>
        </p:nvSpPr>
        <p:spPr bwMode="auto">
          <a:xfrm>
            <a:off x="0" y="2098675"/>
            <a:ext cx="56388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If you are working in air, </a:t>
            </a:r>
            <a:r>
              <a:rPr lang="en-US" sz="2400" i="1">
                <a:solidFill>
                  <a:srgbClr val="009900"/>
                </a:solidFill>
              </a:rPr>
              <a:t>n</a:t>
            </a:r>
            <a:r>
              <a:rPr lang="en-US" sz="2400" baseline="-25000">
                <a:solidFill>
                  <a:srgbClr val="009900"/>
                </a:solidFill>
              </a:rPr>
              <a:t>1</a:t>
            </a:r>
            <a:r>
              <a:rPr lang="en-US" sz="2400">
                <a:solidFill>
                  <a:srgbClr val="009900"/>
                </a:solidFill>
              </a:rPr>
              <a:t> = 1, and we normally call </a:t>
            </a:r>
            <a:r>
              <a:rPr lang="en-US" sz="2400" i="1">
                <a:solidFill>
                  <a:srgbClr val="009900"/>
                </a:solidFill>
              </a:rPr>
              <a:t>n</a:t>
            </a:r>
            <a:r>
              <a:rPr lang="en-US" sz="2400" baseline="-25000">
                <a:solidFill>
                  <a:srgbClr val="009900"/>
                </a:solidFill>
              </a:rPr>
              <a:t>2</a:t>
            </a:r>
            <a:r>
              <a:rPr lang="en-US" sz="2400">
                <a:solidFill>
                  <a:srgbClr val="009900"/>
                </a:solidFill>
              </a:rPr>
              <a:t> = </a:t>
            </a:r>
            <a:r>
              <a:rPr lang="en-US" sz="2400" i="1">
                <a:solidFill>
                  <a:srgbClr val="009900"/>
                </a:solidFill>
              </a:rPr>
              <a:t>n.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By the book’s conventions, </a:t>
            </a:r>
            <a:r>
              <a:rPr lang="en-US" sz="2400" i="1">
                <a:solidFill>
                  <a:srgbClr val="009900"/>
                </a:solidFill>
              </a:rPr>
              <a:t>R</a:t>
            </a:r>
            <a:r>
              <a:rPr lang="en-US" sz="2400" baseline="-25000">
                <a:solidFill>
                  <a:srgbClr val="009900"/>
                </a:solidFill>
              </a:rPr>
              <a:t>1</a:t>
            </a:r>
            <a:r>
              <a:rPr lang="en-US" sz="2400">
                <a:solidFill>
                  <a:srgbClr val="009900"/>
                </a:solidFill>
              </a:rPr>
              <a:t>, </a:t>
            </a:r>
            <a:r>
              <a:rPr lang="en-US" sz="2400" i="1">
                <a:solidFill>
                  <a:srgbClr val="009900"/>
                </a:solidFill>
              </a:rPr>
              <a:t>R</a:t>
            </a:r>
            <a:r>
              <a:rPr lang="en-US" sz="2400" baseline="-25000">
                <a:solidFill>
                  <a:srgbClr val="009900"/>
                </a:solidFill>
              </a:rPr>
              <a:t>2</a:t>
            </a:r>
            <a:r>
              <a:rPr lang="en-US" sz="2400">
                <a:solidFill>
                  <a:srgbClr val="009900"/>
                </a:solidFill>
              </a:rPr>
              <a:t> are positive if they are convex on the front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You can do concave on the front as well, if you use negative </a:t>
            </a:r>
            <a:r>
              <a:rPr lang="en-US" sz="2400" i="1">
                <a:solidFill>
                  <a:srgbClr val="009900"/>
                </a:solidFill>
              </a:rPr>
              <a:t>R</a:t>
            </a:r>
            <a:endParaRPr lang="en-US" sz="2400">
              <a:solidFill>
                <a:srgbClr val="009900"/>
              </a:solidFill>
            </a:endParaRP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Or flat if you set </a:t>
            </a:r>
            <a:r>
              <a:rPr lang="en-US" sz="2400" i="1">
                <a:solidFill>
                  <a:srgbClr val="009900"/>
                </a:solidFill>
              </a:rPr>
              <a:t>R</a:t>
            </a:r>
            <a:r>
              <a:rPr lang="en-US" sz="2400">
                <a:solidFill>
                  <a:srgbClr val="009900"/>
                </a:solidFill>
              </a:rPr>
              <a:t> = 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</a:t>
            </a:r>
          </a:p>
        </p:txBody>
      </p:sp>
      <p:graphicFrame>
        <p:nvGraphicFramePr>
          <p:cNvPr id="63492" name="Object 5"/>
          <p:cNvGraphicFramePr>
            <a:graphicFrameLocks noChangeAspect="1"/>
          </p:cNvGraphicFramePr>
          <p:nvPr/>
        </p:nvGraphicFramePr>
        <p:xfrm>
          <a:off x="381000" y="990600"/>
          <a:ext cx="3590925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5" name="Equation" r:id="rId4" imgW="1459866" imgH="482391" progId="Equation.DSMT4">
                  <p:embed/>
                </p:oleObj>
              </mc:Choice>
              <mc:Fallback>
                <p:oleObj name="Equation" r:id="rId4" imgW="1459866" imgH="48239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990600"/>
                        <a:ext cx="3590925" cy="10604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2397" name="Text Box 13"/>
          <p:cNvSpPr txBox="1">
            <a:spLocks noChangeArrowheads="1"/>
          </p:cNvSpPr>
          <p:nvPr/>
        </p:nvSpPr>
        <p:spPr bwMode="auto">
          <a:xfrm>
            <a:off x="76200" y="4876800"/>
            <a:ext cx="4876800" cy="19177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sz="2400"/>
              <a:t>If the lenses at </a:t>
            </a:r>
            <a:br>
              <a:rPr lang="en-US" sz="2400"/>
            </a:br>
            <a:r>
              <a:rPr lang="en-US" sz="2400"/>
              <a:t>right are made of</a:t>
            </a:r>
            <a:br>
              <a:rPr lang="en-US" sz="2400"/>
            </a:br>
            <a:r>
              <a:rPr lang="en-US" sz="2400"/>
              <a:t>glass and are used</a:t>
            </a:r>
            <a:br>
              <a:rPr lang="en-US" sz="2400"/>
            </a:br>
            <a:r>
              <a:rPr lang="en-US" sz="2400"/>
              <a:t>in air, which one </a:t>
            </a:r>
            <a:br>
              <a:rPr lang="en-US" sz="2400"/>
            </a:br>
            <a:r>
              <a:rPr lang="en-US" sz="2400"/>
              <a:t>definitely has </a:t>
            </a:r>
            <a:r>
              <a:rPr lang="en-US" sz="2400" i="1"/>
              <a:t>f</a:t>
            </a:r>
            <a:r>
              <a:rPr lang="en-US" sz="2400"/>
              <a:t> &lt; 0?</a:t>
            </a:r>
            <a:endParaRPr lang="en-US" sz="2400">
              <a:sym typeface="Symbol" pitchFamily="18" charset="2"/>
            </a:endParaRPr>
          </a:p>
        </p:txBody>
      </p:sp>
      <p:grpSp>
        <p:nvGrpSpPr>
          <p:cNvPr id="912442" name="Group 58"/>
          <p:cNvGrpSpPr>
            <a:grpSpLocks/>
          </p:cNvGrpSpPr>
          <p:nvPr/>
        </p:nvGrpSpPr>
        <p:grpSpPr bwMode="auto">
          <a:xfrm>
            <a:off x="2743200" y="4876800"/>
            <a:ext cx="2286000" cy="1828800"/>
            <a:chOff x="1728" y="3072"/>
            <a:chExt cx="1440" cy="1152"/>
          </a:xfrm>
        </p:grpSpPr>
        <p:sp>
          <p:nvSpPr>
            <p:cNvPr id="912399" name="Freeform 15"/>
            <p:cNvSpPr>
              <a:spLocks/>
            </p:cNvSpPr>
            <p:nvPr/>
          </p:nvSpPr>
          <p:spPr bwMode="auto">
            <a:xfrm>
              <a:off x="1728" y="3120"/>
              <a:ext cx="144" cy="1104"/>
            </a:xfrm>
            <a:custGeom>
              <a:avLst/>
              <a:gdLst>
                <a:gd name="T0" fmla="*/ 192 w 192"/>
                <a:gd name="T1" fmla="*/ 0 h 1104"/>
                <a:gd name="T2" fmla="*/ 0 w 192"/>
                <a:gd name="T3" fmla="*/ 576 h 1104"/>
                <a:gd name="T4" fmla="*/ 192 w 192"/>
                <a:gd name="T5" fmla="*/ 1104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104">
                  <a:moveTo>
                    <a:pt x="192" y="0"/>
                  </a:moveTo>
                  <a:cubicBezTo>
                    <a:pt x="96" y="196"/>
                    <a:pt x="0" y="392"/>
                    <a:pt x="0" y="576"/>
                  </a:cubicBezTo>
                  <a:cubicBezTo>
                    <a:pt x="0" y="760"/>
                    <a:pt x="96" y="932"/>
                    <a:pt x="192" y="1104"/>
                  </a:cubicBezTo>
                </a:path>
              </a:pathLst>
            </a:custGeom>
            <a:gradFill rotWithShape="1">
              <a:gsLst>
                <a:gs pos="0">
                  <a:schemeClr val="hlink"/>
                </a:gs>
                <a:gs pos="50000">
                  <a:srgbClr val="CCFFFF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2409" name="Freeform 25"/>
            <p:cNvSpPr>
              <a:spLocks/>
            </p:cNvSpPr>
            <p:nvPr/>
          </p:nvSpPr>
          <p:spPr bwMode="auto">
            <a:xfrm flipH="1">
              <a:off x="1872" y="3120"/>
              <a:ext cx="144" cy="1104"/>
            </a:xfrm>
            <a:custGeom>
              <a:avLst/>
              <a:gdLst>
                <a:gd name="T0" fmla="*/ 192 w 192"/>
                <a:gd name="T1" fmla="*/ 0 h 1104"/>
                <a:gd name="T2" fmla="*/ 0 w 192"/>
                <a:gd name="T3" fmla="*/ 576 h 1104"/>
                <a:gd name="T4" fmla="*/ 192 w 192"/>
                <a:gd name="T5" fmla="*/ 1104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104">
                  <a:moveTo>
                    <a:pt x="192" y="0"/>
                  </a:moveTo>
                  <a:cubicBezTo>
                    <a:pt x="96" y="196"/>
                    <a:pt x="0" y="392"/>
                    <a:pt x="0" y="576"/>
                  </a:cubicBezTo>
                  <a:cubicBezTo>
                    <a:pt x="0" y="760"/>
                    <a:pt x="96" y="932"/>
                    <a:pt x="192" y="1104"/>
                  </a:cubicBezTo>
                </a:path>
              </a:pathLst>
            </a:custGeom>
            <a:gradFill rotWithShape="1">
              <a:gsLst>
                <a:gs pos="0">
                  <a:schemeClr val="hlink"/>
                </a:gs>
                <a:gs pos="50000">
                  <a:srgbClr val="CCFFFF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3501" name="Group 29"/>
            <p:cNvGrpSpPr>
              <a:grpSpLocks/>
            </p:cNvGrpSpPr>
            <p:nvPr/>
          </p:nvGrpSpPr>
          <p:grpSpPr bwMode="auto">
            <a:xfrm>
              <a:off x="2064" y="3120"/>
              <a:ext cx="288" cy="1104"/>
              <a:chOff x="3216" y="2736"/>
              <a:chExt cx="288" cy="1104"/>
            </a:xfrm>
          </p:grpSpPr>
          <p:sp>
            <p:nvSpPr>
              <p:cNvPr id="912410" name="Freeform 26"/>
              <p:cNvSpPr>
                <a:spLocks/>
              </p:cNvSpPr>
              <p:nvPr/>
            </p:nvSpPr>
            <p:spPr bwMode="auto">
              <a:xfrm>
                <a:off x="3216" y="2736"/>
                <a:ext cx="144" cy="1104"/>
              </a:xfrm>
              <a:custGeom>
                <a:avLst/>
                <a:gdLst>
                  <a:gd name="T0" fmla="*/ 192 w 192"/>
                  <a:gd name="T1" fmla="*/ 0 h 1104"/>
                  <a:gd name="T2" fmla="*/ 0 w 192"/>
                  <a:gd name="T3" fmla="*/ 576 h 1104"/>
                  <a:gd name="T4" fmla="*/ 192 w 192"/>
                  <a:gd name="T5" fmla="*/ 1104 h 1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2" h="1104">
                    <a:moveTo>
                      <a:pt x="192" y="0"/>
                    </a:moveTo>
                    <a:cubicBezTo>
                      <a:pt x="96" y="196"/>
                      <a:pt x="0" y="392"/>
                      <a:pt x="0" y="576"/>
                    </a:cubicBezTo>
                    <a:cubicBezTo>
                      <a:pt x="0" y="760"/>
                      <a:pt x="96" y="932"/>
                      <a:pt x="192" y="1104"/>
                    </a:cubicBezTo>
                  </a:path>
                </a:pathLst>
              </a:custGeom>
              <a:gradFill rotWithShape="1">
                <a:gsLst>
                  <a:gs pos="0">
                    <a:schemeClr val="hlink"/>
                  </a:gs>
                  <a:gs pos="50000">
                    <a:srgbClr val="CCFFFF"/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2412" name="Rectangle 28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144" cy="1104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50000">
                    <a:srgbClr val="CCFFFF"/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16" name="Freeform 27"/>
              <p:cNvSpPr>
                <a:spLocks/>
              </p:cNvSpPr>
              <p:nvPr/>
            </p:nvSpPr>
            <p:spPr bwMode="auto">
              <a:xfrm>
                <a:off x="3360" y="2736"/>
                <a:ext cx="144" cy="1104"/>
              </a:xfrm>
              <a:custGeom>
                <a:avLst/>
                <a:gdLst>
                  <a:gd name="T0" fmla="*/ 144 w 192"/>
                  <a:gd name="T1" fmla="*/ 0 h 1104"/>
                  <a:gd name="T2" fmla="*/ 0 w 192"/>
                  <a:gd name="T3" fmla="*/ 576 h 1104"/>
                  <a:gd name="T4" fmla="*/ 144 w 192"/>
                  <a:gd name="T5" fmla="*/ 1104 h 110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2" h="1104">
                    <a:moveTo>
                      <a:pt x="192" y="0"/>
                    </a:moveTo>
                    <a:cubicBezTo>
                      <a:pt x="96" y="196"/>
                      <a:pt x="0" y="392"/>
                      <a:pt x="0" y="576"/>
                    </a:cubicBezTo>
                    <a:cubicBezTo>
                      <a:pt x="0" y="760"/>
                      <a:pt x="96" y="932"/>
                      <a:pt x="192" y="1104"/>
                    </a:cubicBezTo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3502" name="Group 30"/>
            <p:cNvGrpSpPr>
              <a:grpSpLocks/>
            </p:cNvGrpSpPr>
            <p:nvPr/>
          </p:nvGrpSpPr>
          <p:grpSpPr bwMode="auto">
            <a:xfrm flipH="1">
              <a:off x="2448" y="3120"/>
              <a:ext cx="288" cy="1104"/>
              <a:chOff x="3216" y="2736"/>
              <a:chExt cx="288" cy="1104"/>
            </a:xfrm>
          </p:grpSpPr>
          <p:sp>
            <p:nvSpPr>
              <p:cNvPr id="912415" name="Freeform 31"/>
              <p:cNvSpPr>
                <a:spLocks/>
              </p:cNvSpPr>
              <p:nvPr/>
            </p:nvSpPr>
            <p:spPr bwMode="auto">
              <a:xfrm>
                <a:off x="3216" y="2736"/>
                <a:ext cx="144" cy="1104"/>
              </a:xfrm>
              <a:custGeom>
                <a:avLst/>
                <a:gdLst>
                  <a:gd name="T0" fmla="*/ 192 w 192"/>
                  <a:gd name="T1" fmla="*/ 0 h 1104"/>
                  <a:gd name="T2" fmla="*/ 0 w 192"/>
                  <a:gd name="T3" fmla="*/ 576 h 1104"/>
                  <a:gd name="T4" fmla="*/ 192 w 192"/>
                  <a:gd name="T5" fmla="*/ 1104 h 1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2" h="1104">
                    <a:moveTo>
                      <a:pt x="192" y="0"/>
                    </a:moveTo>
                    <a:cubicBezTo>
                      <a:pt x="96" y="196"/>
                      <a:pt x="0" y="392"/>
                      <a:pt x="0" y="576"/>
                    </a:cubicBezTo>
                    <a:cubicBezTo>
                      <a:pt x="0" y="760"/>
                      <a:pt x="96" y="932"/>
                      <a:pt x="192" y="1104"/>
                    </a:cubicBezTo>
                  </a:path>
                </a:pathLst>
              </a:custGeom>
              <a:gradFill rotWithShape="1">
                <a:gsLst>
                  <a:gs pos="0">
                    <a:schemeClr val="hlink"/>
                  </a:gs>
                  <a:gs pos="50000">
                    <a:srgbClr val="CCFFFF"/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2416" name="Rectangle 32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144" cy="1104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50000">
                    <a:srgbClr val="CCFFFF"/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13" name="Freeform 33"/>
              <p:cNvSpPr>
                <a:spLocks/>
              </p:cNvSpPr>
              <p:nvPr/>
            </p:nvSpPr>
            <p:spPr bwMode="auto">
              <a:xfrm>
                <a:off x="3360" y="2736"/>
                <a:ext cx="144" cy="1104"/>
              </a:xfrm>
              <a:custGeom>
                <a:avLst/>
                <a:gdLst>
                  <a:gd name="T0" fmla="*/ 144 w 192"/>
                  <a:gd name="T1" fmla="*/ 0 h 1104"/>
                  <a:gd name="T2" fmla="*/ 0 w 192"/>
                  <a:gd name="T3" fmla="*/ 576 h 1104"/>
                  <a:gd name="T4" fmla="*/ 144 w 192"/>
                  <a:gd name="T5" fmla="*/ 1104 h 110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2" h="1104">
                    <a:moveTo>
                      <a:pt x="192" y="0"/>
                    </a:moveTo>
                    <a:cubicBezTo>
                      <a:pt x="96" y="196"/>
                      <a:pt x="0" y="392"/>
                      <a:pt x="0" y="576"/>
                    </a:cubicBezTo>
                    <a:cubicBezTo>
                      <a:pt x="0" y="760"/>
                      <a:pt x="96" y="932"/>
                      <a:pt x="192" y="1104"/>
                    </a:cubicBezTo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3503" name="Group 39"/>
            <p:cNvGrpSpPr>
              <a:grpSpLocks/>
            </p:cNvGrpSpPr>
            <p:nvPr/>
          </p:nvGrpSpPr>
          <p:grpSpPr bwMode="auto">
            <a:xfrm>
              <a:off x="2736" y="3072"/>
              <a:ext cx="336" cy="1152"/>
              <a:chOff x="4464" y="2784"/>
              <a:chExt cx="336" cy="1152"/>
            </a:xfrm>
          </p:grpSpPr>
          <p:sp>
            <p:nvSpPr>
              <p:cNvPr id="912420" name="Rectangle 36"/>
              <p:cNvSpPr>
                <a:spLocks noChangeArrowheads="1"/>
              </p:cNvSpPr>
              <p:nvPr/>
            </p:nvSpPr>
            <p:spPr bwMode="auto">
              <a:xfrm>
                <a:off x="4464" y="2832"/>
                <a:ext cx="336" cy="1104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50000">
                    <a:srgbClr val="CCFFFF"/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09" name="Freeform 37"/>
              <p:cNvSpPr>
                <a:spLocks/>
              </p:cNvSpPr>
              <p:nvPr/>
            </p:nvSpPr>
            <p:spPr bwMode="auto">
              <a:xfrm>
                <a:off x="4656" y="2784"/>
                <a:ext cx="144" cy="1104"/>
              </a:xfrm>
              <a:custGeom>
                <a:avLst/>
                <a:gdLst>
                  <a:gd name="T0" fmla="*/ 144 w 192"/>
                  <a:gd name="T1" fmla="*/ 0 h 1104"/>
                  <a:gd name="T2" fmla="*/ 0 w 192"/>
                  <a:gd name="T3" fmla="*/ 576 h 1104"/>
                  <a:gd name="T4" fmla="*/ 144 w 192"/>
                  <a:gd name="T5" fmla="*/ 1104 h 110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2" h="1104">
                    <a:moveTo>
                      <a:pt x="192" y="0"/>
                    </a:moveTo>
                    <a:cubicBezTo>
                      <a:pt x="96" y="196"/>
                      <a:pt x="0" y="392"/>
                      <a:pt x="0" y="576"/>
                    </a:cubicBezTo>
                    <a:cubicBezTo>
                      <a:pt x="0" y="760"/>
                      <a:pt x="96" y="932"/>
                      <a:pt x="192" y="1104"/>
                    </a:cubicBezTo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10" name="Freeform 38"/>
              <p:cNvSpPr>
                <a:spLocks/>
              </p:cNvSpPr>
              <p:nvPr/>
            </p:nvSpPr>
            <p:spPr bwMode="auto">
              <a:xfrm flipH="1">
                <a:off x="4464" y="2784"/>
                <a:ext cx="144" cy="1104"/>
              </a:xfrm>
              <a:custGeom>
                <a:avLst/>
                <a:gdLst>
                  <a:gd name="T0" fmla="*/ 144 w 192"/>
                  <a:gd name="T1" fmla="*/ 0 h 1104"/>
                  <a:gd name="T2" fmla="*/ 0 w 192"/>
                  <a:gd name="T3" fmla="*/ 576 h 1104"/>
                  <a:gd name="T4" fmla="*/ 144 w 192"/>
                  <a:gd name="T5" fmla="*/ 1104 h 110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2" h="1104">
                    <a:moveTo>
                      <a:pt x="192" y="0"/>
                    </a:moveTo>
                    <a:cubicBezTo>
                      <a:pt x="96" y="196"/>
                      <a:pt x="0" y="392"/>
                      <a:pt x="0" y="576"/>
                    </a:cubicBezTo>
                    <a:cubicBezTo>
                      <a:pt x="0" y="760"/>
                      <a:pt x="96" y="932"/>
                      <a:pt x="192" y="1104"/>
                    </a:cubicBezTo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504" name="Text Box 48"/>
            <p:cNvSpPr txBox="1">
              <a:spLocks noChangeArrowheads="1"/>
            </p:cNvSpPr>
            <p:nvPr/>
          </p:nvSpPr>
          <p:spPr bwMode="auto">
            <a:xfrm>
              <a:off x="1728" y="3456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  <a:sym typeface="Symbol" pitchFamily="18" charset="2"/>
                </a:rPr>
                <a:t>A</a:t>
              </a:r>
            </a:p>
          </p:txBody>
        </p:sp>
        <p:sp>
          <p:nvSpPr>
            <p:cNvPr id="63505" name="Text Box 51"/>
            <p:cNvSpPr txBox="1">
              <a:spLocks noChangeArrowheads="1"/>
            </p:cNvSpPr>
            <p:nvPr/>
          </p:nvSpPr>
          <p:spPr bwMode="auto">
            <a:xfrm>
              <a:off x="2016" y="3456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  <a:sym typeface="Symbol" pitchFamily="18" charset="2"/>
                </a:rPr>
                <a:t>B</a:t>
              </a:r>
            </a:p>
          </p:txBody>
        </p:sp>
        <p:sp>
          <p:nvSpPr>
            <p:cNvPr id="63506" name="Text Box 52"/>
            <p:cNvSpPr txBox="1">
              <a:spLocks noChangeArrowheads="1"/>
            </p:cNvSpPr>
            <p:nvPr/>
          </p:nvSpPr>
          <p:spPr bwMode="auto">
            <a:xfrm>
              <a:off x="2544" y="3456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  <a:sym typeface="Symbol" pitchFamily="18" charset="2"/>
                </a:rPr>
                <a:t>C</a:t>
              </a:r>
            </a:p>
          </p:txBody>
        </p:sp>
        <p:sp>
          <p:nvSpPr>
            <p:cNvPr id="63507" name="Text Box 53"/>
            <p:cNvSpPr txBox="1">
              <a:spLocks noChangeArrowheads="1"/>
            </p:cNvSpPr>
            <p:nvPr/>
          </p:nvSpPr>
          <p:spPr bwMode="auto">
            <a:xfrm>
              <a:off x="2784" y="312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  <a:sym typeface="Symbol" pitchFamily="18" charset="2"/>
                </a:rPr>
                <a:t>D</a:t>
              </a:r>
            </a:p>
          </p:txBody>
        </p:sp>
      </p:grpSp>
      <p:sp>
        <p:nvSpPr>
          <p:cNvPr id="912439" name="Text Box 55"/>
          <p:cNvSpPr txBox="1">
            <a:spLocks noChangeArrowheads="1"/>
          </p:cNvSpPr>
          <p:nvPr/>
        </p:nvSpPr>
        <p:spPr bwMode="auto">
          <a:xfrm>
            <a:off x="5410200" y="4940300"/>
            <a:ext cx="3733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0000"/>
                </a:solidFill>
              </a:rPr>
              <a:t>Light entering on the left: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We want </a:t>
            </a:r>
            <a:r>
              <a:rPr lang="en-US" sz="2400" i="1">
                <a:solidFill>
                  <a:srgbClr val="FF0000"/>
                </a:solidFill>
              </a:rPr>
              <a:t>R</a:t>
            </a:r>
            <a:r>
              <a:rPr lang="en-US" sz="2400" baseline="-25000">
                <a:solidFill>
                  <a:srgbClr val="FF0000"/>
                </a:solidFill>
              </a:rPr>
              <a:t>1</a:t>
            </a:r>
            <a:r>
              <a:rPr lang="en-US" sz="2400">
                <a:solidFill>
                  <a:srgbClr val="FF0000"/>
                </a:solidFill>
              </a:rPr>
              <a:t> &lt; 0: first surface concave on left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We want </a:t>
            </a:r>
            <a:r>
              <a:rPr lang="en-US" sz="2400" i="1">
                <a:solidFill>
                  <a:srgbClr val="FF0000"/>
                </a:solidFill>
              </a:rPr>
              <a:t>R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r>
              <a:rPr lang="en-US" sz="2400">
                <a:solidFill>
                  <a:srgbClr val="FF0000"/>
                </a:solidFill>
              </a:rPr>
              <a:t> &gt; 0: second surface convex on left</a:t>
            </a:r>
            <a:endParaRPr lang="en-US" sz="240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912440" name="Text Box 56"/>
          <p:cNvSpPr txBox="1">
            <a:spLocks noChangeArrowheads="1"/>
          </p:cNvSpPr>
          <p:nvPr/>
        </p:nvSpPr>
        <p:spPr bwMode="auto">
          <a:xfrm>
            <a:off x="5486400" y="838200"/>
            <a:ext cx="3352800" cy="22828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sz="2400" b="1">
                <a:sym typeface="Symbol" pitchFamily="18" charset="2"/>
              </a:rPr>
              <a:t>If </a:t>
            </a:r>
            <a:r>
              <a:rPr lang="en-US" sz="2400" b="1" i="1">
                <a:sym typeface="Symbol" pitchFamily="18" charset="2"/>
              </a:rPr>
              <a:t>f</a:t>
            </a:r>
            <a:r>
              <a:rPr lang="en-US" sz="2400" b="1">
                <a:sym typeface="Symbol" pitchFamily="18" charset="2"/>
              </a:rPr>
              <a:t>  &gt; 0, called a </a:t>
            </a:r>
            <a:r>
              <a:rPr lang="en-US" sz="2400" b="1" i="1">
                <a:sym typeface="Symbol" pitchFamily="18" charset="2"/>
              </a:rPr>
              <a:t>converging lens</a:t>
            </a:r>
          </a:p>
          <a:p>
            <a:pPr lvl="1">
              <a:buFontTx/>
              <a:buChar char="•"/>
            </a:pPr>
            <a:r>
              <a:rPr lang="en-US" sz="2400" b="1">
                <a:sym typeface="Symbol" pitchFamily="18" charset="2"/>
              </a:rPr>
              <a:t>Thicker in middle</a:t>
            </a:r>
          </a:p>
          <a:p>
            <a:pPr>
              <a:buFontTx/>
              <a:buChar char="•"/>
            </a:pPr>
            <a:r>
              <a:rPr lang="en-US" sz="2400" b="1">
                <a:sym typeface="Symbol" pitchFamily="18" charset="2"/>
              </a:rPr>
              <a:t>If </a:t>
            </a:r>
            <a:r>
              <a:rPr lang="en-US" sz="2400" b="1" i="1">
                <a:sym typeface="Symbol" pitchFamily="18" charset="2"/>
              </a:rPr>
              <a:t>f</a:t>
            </a:r>
            <a:r>
              <a:rPr lang="en-US" sz="2400" b="1">
                <a:sym typeface="Symbol" pitchFamily="18" charset="2"/>
              </a:rPr>
              <a:t> &lt; 0, called a </a:t>
            </a:r>
            <a:r>
              <a:rPr lang="en-US" sz="2400" b="1" i="1">
                <a:sym typeface="Symbol" pitchFamily="18" charset="2"/>
              </a:rPr>
              <a:t>diverging lens</a:t>
            </a:r>
          </a:p>
          <a:p>
            <a:pPr lvl="1">
              <a:buFontTx/>
              <a:buChar char="•"/>
            </a:pPr>
            <a:r>
              <a:rPr lang="en-US" sz="2400" b="1">
                <a:sym typeface="Symbol" pitchFamily="18" charset="2"/>
              </a:rPr>
              <a:t>Thicker at edge</a:t>
            </a:r>
          </a:p>
        </p:txBody>
      </p:sp>
      <p:sp>
        <p:nvSpPr>
          <p:cNvPr id="912441" name="Text Box 57"/>
          <p:cNvSpPr txBox="1">
            <a:spLocks noChangeArrowheads="1"/>
          </p:cNvSpPr>
          <p:nvPr/>
        </p:nvSpPr>
        <p:spPr bwMode="auto">
          <a:xfrm>
            <a:off x="5638800" y="3276600"/>
            <a:ext cx="3352800" cy="1187450"/>
          </a:xfrm>
          <a:prstGeom prst="rect">
            <a:avLst/>
          </a:pr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sz="2400" b="1">
                <a:sym typeface="Symbol" pitchFamily="18" charset="2"/>
              </a:rPr>
              <a:t>If you turn a lens around, its focal length stays the same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1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1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12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12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12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12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12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12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12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12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12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12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12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2387" grpId="0" build="p"/>
      <p:bldP spid="912397" grpId="0" animBg="1"/>
      <p:bldP spid="9124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WordArt 2"/>
          <p:cNvSpPr>
            <a:spLocks noChangeArrowheads="1" noChangeShapeType="1" noTextEdit="1"/>
          </p:cNvSpPr>
          <p:nvPr/>
        </p:nvSpPr>
        <p:spPr bwMode="auto">
          <a:xfrm>
            <a:off x="228600" y="152400"/>
            <a:ext cx="25908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Images</a:t>
            </a:r>
          </a:p>
        </p:txBody>
      </p:sp>
      <p:sp>
        <p:nvSpPr>
          <p:cNvPr id="894979" name="Text Box 3"/>
          <p:cNvSpPr txBox="1">
            <a:spLocks noChangeArrowheads="1"/>
          </p:cNvSpPr>
          <p:nvPr/>
        </p:nvSpPr>
        <p:spPr bwMode="auto">
          <a:xfrm>
            <a:off x="0" y="12192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 dirty="0">
                <a:solidFill>
                  <a:schemeClr val="tx1"/>
                </a:solidFill>
              </a:rPr>
              <a:t>Flat mirror images</a:t>
            </a:r>
          </a:p>
        </p:txBody>
      </p:sp>
      <p:sp>
        <p:nvSpPr>
          <p:cNvPr id="894981" name="Text Box 5"/>
          <p:cNvSpPr txBox="1">
            <a:spLocks noChangeArrowheads="1"/>
          </p:cNvSpPr>
          <p:nvPr/>
        </p:nvSpPr>
        <p:spPr bwMode="auto">
          <a:xfrm>
            <a:off x="2971800" y="0"/>
            <a:ext cx="6096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Your eyes tell you where/how big an object is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009900"/>
                </a:solidFill>
              </a:rPr>
              <a:t>Mirrors and lenses can fool your </a:t>
            </a:r>
            <a:r>
              <a:rPr lang="en-US" sz="2400" dirty="0" smtClean="0">
                <a:solidFill>
                  <a:srgbClr val="009900"/>
                </a:solidFill>
              </a:rPr>
              <a:t>eyes</a:t>
            </a:r>
            <a:endParaRPr lang="en-US" sz="2400" dirty="0">
              <a:solidFill>
                <a:srgbClr val="9900CC"/>
              </a:solidFill>
            </a:endParaRPr>
          </a:p>
        </p:txBody>
      </p:sp>
      <p:sp>
        <p:nvSpPr>
          <p:cNvPr id="894983" name="Text Box 7"/>
          <p:cNvSpPr txBox="1">
            <a:spLocks noChangeArrowheads="1"/>
          </p:cNvSpPr>
          <p:nvPr/>
        </p:nvSpPr>
        <p:spPr bwMode="auto">
          <a:xfrm>
            <a:off x="152400" y="1905000"/>
            <a:ext cx="89916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Place a point light source </a:t>
            </a:r>
            <a:r>
              <a:rPr lang="en-US" sz="2400" i="1">
                <a:solidFill>
                  <a:schemeClr val="accent2"/>
                </a:solidFill>
              </a:rPr>
              <a:t>P</a:t>
            </a:r>
            <a:r>
              <a:rPr lang="en-US" sz="2400">
                <a:solidFill>
                  <a:schemeClr val="accent2"/>
                </a:solidFill>
              </a:rPr>
              <a:t> in front of a mirror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If you look in the mirror, you will see the object as if it were at the point </a:t>
            </a:r>
            <a:r>
              <a:rPr lang="en-US" sz="2400" i="1">
                <a:solidFill>
                  <a:schemeClr val="accent2"/>
                </a:solidFill>
              </a:rPr>
              <a:t>P’</a:t>
            </a:r>
            <a:r>
              <a:rPr lang="en-US" sz="2400">
                <a:solidFill>
                  <a:schemeClr val="accent2"/>
                </a:solidFill>
              </a:rPr>
              <a:t>, behind the mirror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As far as you can tell,  there is a “mirror image” behind the mirror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For an extended object, you get an extended image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The distances of the object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from the mirror and the image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from the mirror are equal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Flat mirrors are the only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perfect image system</a:t>
            </a:r>
            <a:br>
              <a:rPr lang="en-US" sz="2400">
                <a:solidFill>
                  <a:schemeClr val="accent2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(no distortion)</a:t>
            </a:r>
            <a:endParaRPr lang="en-US" sz="2400">
              <a:solidFill>
                <a:srgbClr val="9900CC"/>
              </a:solidFill>
            </a:endParaRPr>
          </a:p>
        </p:txBody>
      </p:sp>
      <p:sp>
        <p:nvSpPr>
          <p:cNvPr id="894987" name="Line 11"/>
          <p:cNvSpPr>
            <a:spLocks noChangeShapeType="1"/>
          </p:cNvSpPr>
          <p:nvPr/>
        </p:nvSpPr>
        <p:spPr bwMode="auto">
          <a:xfrm flipH="1" flipV="1">
            <a:off x="4648200" y="4038600"/>
            <a:ext cx="2057400" cy="3048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4988" name="Line 12"/>
          <p:cNvSpPr>
            <a:spLocks noChangeShapeType="1"/>
          </p:cNvSpPr>
          <p:nvPr/>
        </p:nvSpPr>
        <p:spPr bwMode="auto">
          <a:xfrm flipV="1">
            <a:off x="6705600" y="4038600"/>
            <a:ext cx="2057400" cy="304800"/>
          </a:xfrm>
          <a:prstGeom prst="line">
            <a:avLst/>
          </a:prstGeom>
          <a:noFill/>
          <a:ln w="28575">
            <a:solidFill>
              <a:srgbClr val="9900CC"/>
            </a:solidFill>
            <a:prstDash val="dash"/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4999" name="Group 23"/>
          <p:cNvGrpSpPr>
            <a:grpSpLocks/>
          </p:cNvGrpSpPr>
          <p:nvPr/>
        </p:nvGrpSpPr>
        <p:grpSpPr bwMode="auto">
          <a:xfrm>
            <a:off x="8534400" y="3581400"/>
            <a:ext cx="609600" cy="457200"/>
            <a:chOff x="5376" y="2976"/>
            <a:chExt cx="384" cy="288"/>
          </a:xfrm>
        </p:grpSpPr>
        <p:sp>
          <p:nvSpPr>
            <p:cNvPr id="48160" name="Oval 13"/>
            <p:cNvSpPr>
              <a:spLocks noChangeArrowheads="1"/>
            </p:cNvSpPr>
            <p:nvPr/>
          </p:nvSpPr>
          <p:spPr bwMode="auto">
            <a:xfrm>
              <a:off x="5520" y="321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1" name="Text Box 14"/>
            <p:cNvSpPr txBox="1">
              <a:spLocks noChangeArrowheads="1"/>
            </p:cNvSpPr>
            <p:nvPr/>
          </p:nvSpPr>
          <p:spPr bwMode="auto">
            <a:xfrm>
              <a:off x="5376" y="2976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sym typeface="Symbol" pitchFamily="18" charset="2"/>
                </a:rPr>
                <a:t>P’</a:t>
              </a:r>
            </a:p>
          </p:txBody>
        </p:sp>
      </p:grpSp>
      <p:sp>
        <p:nvSpPr>
          <p:cNvPr id="894991" name="Line 15"/>
          <p:cNvSpPr>
            <a:spLocks noChangeShapeType="1"/>
          </p:cNvSpPr>
          <p:nvPr/>
        </p:nvSpPr>
        <p:spPr bwMode="auto">
          <a:xfrm flipH="1">
            <a:off x="3581400" y="4343400"/>
            <a:ext cx="3124200" cy="4572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4992" name="Line 16"/>
          <p:cNvSpPr>
            <a:spLocks noChangeShapeType="1"/>
          </p:cNvSpPr>
          <p:nvPr/>
        </p:nvSpPr>
        <p:spPr bwMode="auto">
          <a:xfrm flipH="1" flipV="1">
            <a:off x="4648200" y="4038600"/>
            <a:ext cx="2057400" cy="685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4993" name="Line 17"/>
          <p:cNvSpPr>
            <a:spLocks noChangeShapeType="1"/>
          </p:cNvSpPr>
          <p:nvPr/>
        </p:nvSpPr>
        <p:spPr bwMode="auto">
          <a:xfrm flipV="1">
            <a:off x="6705600" y="4038600"/>
            <a:ext cx="2057400" cy="685800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4994" name="Line 18"/>
          <p:cNvSpPr>
            <a:spLocks noChangeShapeType="1"/>
          </p:cNvSpPr>
          <p:nvPr/>
        </p:nvSpPr>
        <p:spPr bwMode="auto">
          <a:xfrm flipV="1">
            <a:off x="4648200" y="4724400"/>
            <a:ext cx="2057400" cy="685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4995" name="Line 19"/>
          <p:cNvSpPr>
            <a:spLocks noChangeShapeType="1"/>
          </p:cNvSpPr>
          <p:nvPr/>
        </p:nvSpPr>
        <p:spPr bwMode="auto">
          <a:xfrm flipH="1" flipV="1">
            <a:off x="4648200" y="4038600"/>
            <a:ext cx="2057400" cy="1219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4996" name="Line 20"/>
          <p:cNvSpPr>
            <a:spLocks noChangeShapeType="1"/>
          </p:cNvSpPr>
          <p:nvPr/>
        </p:nvSpPr>
        <p:spPr bwMode="auto">
          <a:xfrm flipV="1">
            <a:off x="6705600" y="4038600"/>
            <a:ext cx="2057400" cy="1219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4997" name="Line 21"/>
          <p:cNvSpPr>
            <a:spLocks noChangeShapeType="1"/>
          </p:cNvSpPr>
          <p:nvPr/>
        </p:nvSpPr>
        <p:spPr bwMode="auto">
          <a:xfrm flipV="1">
            <a:off x="6019800" y="5257800"/>
            <a:ext cx="6858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5012" name="Group 36"/>
          <p:cNvGrpSpPr>
            <a:grpSpLocks/>
          </p:cNvGrpSpPr>
          <p:nvPr/>
        </p:nvGrpSpPr>
        <p:grpSpPr bwMode="auto">
          <a:xfrm>
            <a:off x="4191000" y="4038600"/>
            <a:ext cx="4953000" cy="1828800"/>
            <a:chOff x="2640" y="2544"/>
            <a:chExt cx="3120" cy="1152"/>
          </a:xfrm>
        </p:grpSpPr>
        <p:sp>
          <p:nvSpPr>
            <p:cNvPr id="48156" name="AutoShape 22"/>
            <p:cNvSpPr>
              <a:spLocks noChangeArrowheads="1"/>
            </p:cNvSpPr>
            <p:nvPr/>
          </p:nvSpPr>
          <p:spPr bwMode="auto">
            <a:xfrm flipV="1">
              <a:off x="2784" y="2544"/>
              <a:ext cx="240" cy="816"/>
            </a:xfrm>
            <a:prstGeom prst="downArrow">
              <a:avLst>
                <a:gd name="adj1" fmla="val 50000"/>
                <a:gd name="adj2" fmla="val 85000"/>
              </a:avLst>
            </a:prstGeom>
            <a:solidFill>
              <a:srgbClr val="CCFFFF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8157" name="AutoShape 24"/>
            <p:cNvSpPr>
              <a:spLocks noChangeArrowheads="1"/>
            </p:cNvSpPr>
            <p:nvPr/>
          </p:nvSpPr>
          <p:spPr bwMode="auto">
            <a:xfrm flipV="1">
              <a:off x="5424" y="2544"/>
              <a:ext cx="240" cy="816"/>
            </a:xfrm>
            <a:prstGeom prst="downArrow">
              <a:avLst>
                <a:gd name="adj1" fmla="val 50000"/>
                <a:gd name="adj2" fmla="val 85000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8158" name="Text Box 26"/>
            <p:cNvSpPr txBox="1">
              <a:spLocks noChangeArrowheads="1"/>
            </p:cNvSpPr>
            <p:nvPr/>
          </p:nvSpPr>
          <p:spPr bwMode="auto">
            <a:xfrm>
              <a:off x="2640" y="3408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400" b="1">
                  <a:solidFill>
                    <a:schemeClr val="tx1"/>
                  </a:solidFill>
                  <a:sym typeface="Symbol" pitchFamily="18" charset="2"/>
                </a:rPr>
                <a:t>Object</a:t>
              </a:r>
            </a:p>
          </p:txBody>
        </p:sp>
        <p:sp>
          <p:nvSpPr>
            <p:cNvPr id="48159" name="Text Box 27"/>
            <p:cNvSpPr txBox="1">
              <a:spLocks noChangeArrowheads="1"/>
            </p:cNvSpPr>
            <p:nvPr/>
          </p:nvSpPr>
          <p:spPr bwMode="auto">
            <a:xfrm>
              <a:off x="5088" y="3360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400" b="1">
                  <a:solidFill>
                    <a:schemeClr val="tx1"/>
                  </a:solidFill>
                  <a:sym typeface="Symbol" pitchFamily="18" charset="2"/>
                </a:rPr>
                <a:t>Image</a:t>
              </a:r>
            </a:p>
          </p:txBody>
        </p:sp>
      </p:grpSp>
      <p:grpSp>
        <p:nvGrpSpPr>
          <p:cNvPr id="895011" name="Group 35"/>
          <p:cNvGrpSpPr>
            <a:grpSpLocks/>
          </p:cNvGrpSpPr>
          <p:nvPr/>
        </p:nvGrpSpPr>
        <p:grpSpPr bwMode="auto">
          <a:xfrm>
            <a:off x="4572000" y="6019800"/>
            <a:ext cx="4267200" cy="533400"/>
            <a:chOff x="2880" y="3264"/>
            <a:chExt cx="2688" cy="336"/>
          </a:xfrm>
        </p:grpSpPr>
        <p:sp>
          <p:nvSpPr>
            <p:cNvPr id="48152" name="Line 29"/>
            <p:cNvSpPr>
              <a:spLocks noChangeShapeType="1"/>
            </p:cNvSpPr>
            <p:nvPr/>
          </p:nvSpPr>
          <p:spPr bwMode="auto">
            <a:xfrm>
              <a:off x="2880" y="3360"/>
              <a:ext cx="13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53" name="Line 30"/>
            <p:cNvSpPr>
              <a:spLocks noChangeShapeType="1"/>
            </p:cNvSpPr>
            <p:nvPr/>
          </p:nvSpPr>
          <p:spPr bwMode="auto">
            <a:xfrm>
              <a:off x="4224" y="3360"/>
              <a:ext cx="13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54" name="Text Box 31"/>
            <p:cNvSpPr txBox="1">
              <a:spLocks noChangeArrowheads="1"/>
            </p:cNvSpPr>
            <p:nvPr/>
          </p:nvSpPr>
          <p:spPr bwMode="auto">
            <a:xfrm>
              <a:off x="3456" y="326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p</a:t>
              </a:r>
            </a:p>
          </p:txBody>
        </p:sp>
        <p:sp>
          <p:nvSpPr>
            <p:cNvPr id="48155" name="Text Box 32"/>
            <p:cNvSpPr txBox="1">
              <a:spLocks noChangeArrowheads="1"/>
            </p:cNvSpPr>
            <p:nvPr/>
          </p:nvSpPr>
          <p:spPr bwMode="auto">
            <a:xfrm>
              <a:off x="4896" y="3312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q</a:t>
              </a:r>
            </a:p>
          </p:txBody>
        </p:sp>
      </p:grpSp>
      <p:grpSp>
        <p:nvGrpSpPr>
          <p:cNvPr id="895018" name="Group 42"/>
          <p:cNvGrpSpPr>
            <a:grpSpLocks/>
          </p:cNvGrpSpPr>
          <p:nvPr/>
        </p:nvGrpSpPr>
        <p:grpSpPr bwMode="auto">
          <a:xfrm>
            <a:off x="4191000" y="3810000"/>
            <a:ext cx="3276600" cy="2362200"/>
            <a:chOff x="2640" y="2400"/>
            <a:chExt cx="2064" cy="1488"/>
          </a:xfrm>
        </p:grpSpPr>
        <p:sp>
          <p:nvSpPr>
            <p:cNvPr id="48148" name="Line 8"/>
            <p:cNvSpPr>
              <a:spLocks noChangeShapeType="1"/>
            </p:cNvSpPr>
            <p:nvPr/>
          </p:nvSpPr>
          <p:spPr bwMode="auto">
            <a:xfrm>
              <a:off x="4224" y="2448"/>
              <a:ext cx="0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9" name="Oval 9"/>
            <p:cNvSpPr>
              <a:spLocks noChangeArrowheads="1"/>
            </p:cNvSpPr>
            <p:nvPr/>
          </p:nvSpPr>
          <p:spPr bwMode="auto">
            <a:xfrm>
              <a:off x="2880" y="249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0" name="Text Box 10"/>
            <p:cNvSpPr txBox="1">
              <a:spLocks noChangeArrowheads="1"/>
            </p:cNvSpPr>
            <p:nvPr/>
          </p:nvSpPr>
          <p:spPr bwMode="auto">
            <a:xfrm>
              <a:off x="2640" y="240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sym typeface="Symbol" pitchFamily="18" charset="2"/>
                </a:rPr>
                <a:t>P</a:t>
              </a:r>
            </a:p>
          </p:txBody>
        </p:sp>
        <p:sp>
          <p:nvSpPr>
            <p:cNvPr id="48151" name="Text Box 40"/>
            <p:cNvSpPr txBox="1">
              <a:spLocks noChangeArrowheads="1"/>
            </p:cNvSpPr>
            <p:nvPr/>
          </p:nvSpPr>
          <p:spPr bwMode="auto">
            <a:xfrm>
              <a:off x="3744" y="3600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400" b="1">
                  <a:solidFill>
                    <a:schemeClr val="tx1"/>
                  </a:solidFill>
                  <a:sym typeface="Symbol" pitchFamily="18" charset="2"/>
                </a:rPr>
                <a:t>Mirror</a:t>
              </a:r>
            </a:p>
          </p:txBody>
        </p:sp>
      </p:grpSp>
      <p:graphicFrame>
        <p:nvGraphicFramePr>
          <p:cNvPr id="895019" name="Object 43"/>
          <p:cNvGraphicFramePr>
            <a:graphicFrameLocks noChangeAspect="1"/>
          </p:cNvGraphicFramePr>
          <p:nvPr/>
        </p:nvGraphicFramePr>
        <p:xfrm>
          <a:off x="4191000" y="6324600"/>
          <a:ext cx="11557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8" name="Equation" r:id="rId3" imgW="469696" imgH="165028" progId="Equation.DSMT4">
                  <p:embed/>
                </p:oleObj>
              </mc:Choice>
              <mc:Fallback>
                <p:oleObj name="Equation" r:id="rId3" imgW="469696" imgH="16502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6324600"/>
                        <a:ext cx="1155700" cy="3619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705600" y="914400"/>
            <a:ext cx="228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FF0000"/>
                </a:solidFill>
              </a:rPr>
              <a:t>Ch</a:t>
            </a:r>
            <a:r>
              <a:rPr lang="en-US" sz="6000" dirty="0" smtClean="0">
                <a:solidFill>
                  <a:srgbClr val="FF0000"/>
                </a:solidFill>
              </a:rPr>
              <a:t> 36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42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4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4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4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4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94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95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94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94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949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949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894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894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894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9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94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89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89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89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89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89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949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949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949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949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89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949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949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895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95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895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8949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949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4979" grpId="0"/>
      <p:bldP spid="894981" grpId="0" build="p"/>
      <p:bldP spid="894983" grpId="0" build="p"/>
      <p:bldP spid="894987" grpId="0" animBg="1"/>
      <p:bldP spid="894988" grpId="0" animBg="1"/>
      <p:bldP spid="894991" grpId="0" animBg="1"/>
      <p:bldP spid="894992" grpId="0" animBg="1"/>
      <p:bldP spid="894993" grpId="0" animBg="1"/>
      <p:bldP spid="894994" grpId="0" animBg="1"/>
      <p:bldP spid="894995" grpId="0" animBg="1"/>
      <p:bldP spid="894996" grpId="0" animBg="1"/>
      <p:bldP spid="89499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Ray Tracing With Converging Lenses</a:t>
            </a:r>
          </a:p>
        </p:txBody>
      </p:sp>
      <p:sp>
        <p:nvSpPr>
          <p:cNvPr id="913411" name="Text Box 3"/>
          <p:cNvSpPr txBox="1">
            <a:spLocks noChangeArrowheads="1"/>
          </p:cNvSpPr>
          <p:nvPr/>
        </p:nvSpPr>
        <p:spPr bwMode="auto">
          <a:xfrm>
            <a:off x="0" y="762000"/>
            <a:ext cx="845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Unlike mirrors, lenses have</a:t>
            </a:r>
            <a:r>
              <a:rPr lang="en-US" sz="2400" i="1">
                <a:solidFill>
                  <a:schemeClr val="accent2"/>
                </a:solidFill>
              </a:rPr>
              <a:t> two</a:t>
            </a:r>
            <a:r>
              <a:rPr lang="en-US" sz="2400">
                <a:solidFill>
                  <a:schemeClr val="accent2"/>
                </a:solidFill>
              </a:rPr>
              <a:t> foci, one on each side of the lens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Three rays are easy to trace:</a:t>
            </a:r>
            <a:endParaRPr lang="en-US" sz="2400">
              <a:solidFill>
                <a:schemeClr val="accent2"/>
              </a:solidFill>
              <a:sym typeface="Symbol" pitchFamily="18" charset="2"/>
            </a:endParaRPr>
          </a:p>
        </p:txBody>
      </p:sp>
      <p:grpSp>
        <p:nvGrpSpPr>
          <p:cNvPr id="64516" name="Group 29"/>
          <p:cNvGrpSpPr>
            <a:grpSpLocks/>
          </p:cNvGrpSpPr>
          <p:nvPr/>
        </p:nvGrpSpPr>
        <p:grpSpPr bwMode="auto">
          <a:xfrm>
            <a:off x="3810000" y="2895600"/>
            <a:ext cx="457200" cy="1752600"/>
            <a:chOff x="3024" y="528"/>
            <a:chExt cx="288" cy="1104"/>
          </a:xfrm>
        </p:grpSpPr>
        <p:sp>
          <p:nvSpPr>
            <p:cNvPr id="913415" name="Freeform 7"/>
            <p:cNvSpPr>
              <a:spLocks/>
            </p:cNvSpPr>
            <p:nvPr/>
          </p:nvSpPr>
          <p:spPr bwMode="auto">
            <a:xfrm>
              <a:off x="3024" y="528"/>
              <a:ext cx="144" cy="1104"/>
            </a:xfrm>
            <a:custGeom>
              <a:avLst/>
              <a:gdLst>
                <a:gd name="T0" fmla="*/ 192 w 192"/>
                <a:gd name="T1" fmla="*/ 0 h 1104"/>
                <a:gd name="T2" fmla="*/ 0 w 192"/>
                <a:gd name="T3" fmla="*/ 576 h 1104"/>
                <a:gd name="T4" fmla="*/ 192 w 192"/>
                <a:gd name="T5" fmla="*/ 1104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104">
                  <a:moveTo>
                    <a:pt x="192" y="0"/>
                  </a:moveTo>
                  <a:cubicBezTo>
                    <a:pt x="96" y="196"/>
                    <a:pt x="0" y="392"/>
                    <a:pt x="0" y="576"/>
                  </a:cubicBezTo>
                  <a:cubicBezTo>
                    <a:pt x="0" y="760"/>
                    <a:pt x="96" y="932"/>
                    <a:pt x="192" y="1104"/>
                  </a:cubicBezTo>
                </a:path>
              </a:pathLst>
            </a:custGeom>
            <a:gradFill rotWithShape="1">
              <a:gsLst>
                <a:gs pos="0">
                  <a:schemeClr val="hlink"/>
                </a:gs>
                <a:gs pos="50000">
                  <a:srgbClr val="CCFFFF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3416" name="Freeform 8"/>
            <p:cNvSpPr>
              <a:spLocks/>
            </p:cNvSpPr>
            <p:nvPr/>
          </p:nvSpPr>
          <p:spPr bwMode="auto">
            <a:xfrm flipH="1">
              <a:off x="3168" y="528"/>
              <a:ext cx="144" cy="1104"/>
            </a:xfrm>
            <a:custGeom>
              <a:avLst/>
              <a:gdLst>
                <a:gd name="T0" fmla="*/ 192 w 192"/>
                <a:gd name="T1" fmla="*/ 0 h 1104"/>
                <a:gd name="T2" fmla="*/ 0 w 192"/>
                <a:gd name="T3" fmla="*/ 576 h 1104"/>
                <a:gd name="T4" fmla="*/ 192 w 192"/>
                <a:gd name="T5" fmla="*/ 1104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104">
                  <a:moveTo>
                    <a:pt x="192" y="0"/>
                  </a:moveTo>
                  <a:cubicBezTo>
                    <a:pt x="96" y="196"/>
                    <a:pt x="0" y="392"/>
                    <a:pt x="0" y="576"/>
                  </a:cubicBezTo>
                  <a:cubicBezTo>
                    <a:pt x="0" y="760"/>
                    <a:pt x="96" y="932"/>
                    <a:pt x="192" y="1104"/>
                  </a:cubicBezTo>
                </a:path>
              </a:pathLst>
            </a:custGeom>
            <a:gradFill rotWithShape="1">
              <a:gsLst>
                <a:gs pos="0">
                  <a:schemeClr val="hlink"/>
                </a:gs>
                <a:gs pos="50000">
                  <a:srgbClr val="CCFFFF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13438" name="Text Box 30"/>
          <p:cNvSpPr txBox="1">
            <a:spLocks noChangeArrowheads="1"/>
          </p:cNvSpPr>
          <p:nvPr/>
        </p:nvSpPr>
        <p:spPr bwMode="auto">
          <a:xfrm>
            <a:off x="0" y="1676400"/>
            <a:ext cx="7848600" cy="12160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sz="2400">
                <a:solidFill>
                  <a:srgbClr val="009900"/>
                </a:solidFill>
              </a:rPr>
              <a:t>Any ray coming in parallel goes through the far focus</a:t>
            </a:r>
          </a:p>
          <a:p>
            <a:pPr eaLnBrk="1" hangingPunct="1">
              <a:buFontTx/>
              <a:buAutoNum type="arabicPeriod"/>
            </a:pPr>
            <a:r>
              <a:rPr lang="en-US" sz="2400">
                <a:solidFill>
                  <a:srgbClr val="9900CC"/>
                </a:solidFill>
              </a:rPr>
              <a:t>Any ray through the near focus comes out parallel</a:t>
            </a:r>
          </a:p>
          <a:p>
            <a:pPr eaLnBrk="1" hangingPunct="1">
              <a:buFontTx/>
              <a:buAutoNum type="arabicPeriod"/>
            </a:pPr>
            <a:r>
              <a:rPr lang="en-US" sz="2400">
                <a:solidFill>
                  <a:srgbClr val="FF0000"/>
                </a:solidFill>
              </a:rPr>
              <a:t>Any ray through the vertex goes straight through</a:t>
            </a:r>
          </a:p>
        </p:txBody>
      </p:sp>
      <p:sp>
        <p:nvSpPr>
          <p:cNvPr id="64518" name="Line 31"/>
          <p:cNvSpPr>
            <a:spLocks noChangeShapeType="1"/>
          </p:cNvSpPr>
          <p:nvPr/>
        </p:nvSpPr>
        <p:spPr bwMode="auto">
          <a:xfrm>
            <a:off x="609600" y="3810000"/>
            <a:ext cx="8077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3458" name="Group 50"/>
          <p:cNvGrpSpPr>
            <a:grpSpLocks/>
          </p:cNvGrpSpPr>
          <p:nvPr/>
        </p:nvGrpSpPr>
        <p:grpSpPr bwMode="auto">
          <a:xfrm>
            <a:off x="2057400" y="3784600"/>
            <a:ext cx="3924300" cy="1397000"/>
            <a:chOff x="1296" y="2576"/>
            <a:chExt cx="2472" cy="880"/>
          </a:xfrm>
        </p:grpSpPr>
        <p:sp>
          <p:nvSpPr>
            <p:cNvPr id="64529" name="Line 32"/>
            <p:cNvSpPr>
              <a:spLocks noChangeShapeType="1"/>
            </p:cNvSpPr>
            <p:nvPr/>
          </p:nvSpPr>
          <p:spPr bwMode="auto">
            <a:xfrm>
              <a:off x="1488" y="312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0" name="Text Box 33"/>
            <p:cNvSpPr txBox="1">
              <a:spLocks noChangeArrowheads="1"/>
            </p:cNvSpPr>
            <p:nvPr/>
          </p:nvSpPr>
          <p:spPr bwMode="auto">
            <a:xfrm>
              <a:off x="1968" y="3168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sym typeface="Symbol" pitchFamily="18" charset="2"/>
                </a:rPr>
                <a:t>f</a:t>
              </a:r>
            </a:p>
          </p:txBody>
        </p:sp>
        <p:sp>
          <p:nvSpPr>
            <p:cNvPr id="64531" name="Line 34"/>
            <p:cNvSpPr>
              <a:spLocks noChangeShapeType="1"/>
            </p:cNvSpPr>
            <p:nvPr/>
          </p:nvSpPr>
          <p:spPr bwMode="auto">
            <a:xfrm>
              <a:off x="2544" y="312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2" name="Text Box 35"/>
            <p:cNvSpPr txBox="1">
              <a:spLocks noChangeArrowheads="1"/>
            </p:cNvSpPr>
            <p:nvPr/>
          </p:nvSpPr>
          <p:spPr bwMode="auto">
            <a:xfrm>
              <a:off x="3024" y="3168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sym typeface="Symbol" pitchFamily="18" charset="2"/>
                </a:rPr>
                <a:t>f</a:t>
              </a:r>
            </a:p>
          </p:txBody>
        </p:sp>
        <p:sp>
          <p:nvSpPr>
            <p:cNvPr id="64533" name="Oval 36"/>
            <p:cNvSpPr>
              <a:spLocks noChangeArrowheads="1"/>
            </p:cNvSpPr>
            <p:nvPr/>
          </p:nvSpPr>
          <p:spPr bwMode="auto">
            <a:xfrm>
              <a:off x="1456" y="2576"/>
              <a:ext cx="61" cy="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4" name="Text Box 37"/>
            <p:cNvSpPr txBox="1">
              <a:spLocks noChangeArrowheads="1"/>
            </p:cNvSpPr>
            <p:nvPr/>
          </p:nvSpPr>
          <p:spPr bwMode="auto">
            <a:xfrm>
              <a:off x="1296" y="264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F</a:t>
              </a:r>
            </a:p>
          </p:txBody>
        </p:sp>
        <p:sp>
          <p:nvSpPr>
            <p:cNvPr id="64535" name="Oval 38"/>
            <p:cNvSpPr>
              <a:spLocks noChangeArrowheads="1"/>
            </p:cNvSpPr>
            <p:nvPr/>
          </p:nvSpPr>
          <p:spPr bwMode="auto">
            <a:xfrm>
              <a:off x="3544" y="2576"/>
              <a:ext cx="61" cy="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6" name="Text Box 39"/>
            <p:cNvSpPr txBox="1">
              <a:spLocks noChangeArrowheads="1"/>
            </p:cNvSpPr>
            <p:nvPr/>
          </p:nvSpPr>
          <p:spPr bwMode="auto">
            <a:xfrm>
              <a:off x="3384" y="264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F</a:t>
              </a:r>
            </a:p>
          </p:txBody>
        </p:sp>
      </p:grpSp>
      <p:sp>
        <p:nvSpPr>
          <p:cNvPr id="64520" name="AutoShape 40"/>
          <p:cNvSpPr>
            <a:spLocks noChangeArrowheads="1"/>
          </p:cNvSpPr>
          <p:nvPr/>
        </p:nvSpPr>
        <p:spPr bwMode="auto">
          <a:xfrm flipV="1">
            <a:off x="1219200" y="34290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913449" name="Line 41"/>
          <p:cNvSpPr>
            <a:spLocks noChangeShapeType="1"/>
          </p:cNvSpPr>
          <p:nvPr/>
        </p:nvSpPr>
        <p:spPr bwMode="auto">
          <a:xfrm>
            <a:off x="1371600" y="3429000"/>
            <a:ext cx="26670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3450" name="Line 42"/>
          <p:cNvSpPr>
            <a:spLocks noChangeShapeType="1"/>
          </p:cNvSpPr>
          <p:nvPr/>
        </p:nvSpPr>
        <p:spPr bwMode="auto">
          <a:xfrm>
            <a:off x="4038600" y="3429000"/>
            <a:ext cx="4876800" cy="12192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3451" name="Line 43"/>
          <p:cNvSpPr>
            <a:spLocks noChangeShapeType="1"/>
          </p:cNvSpPr>
          <p:nvPr/>
        </p:nvSpPr>
        <p:spPr bwMode="auto">
          <a:xfrm>
            <a:off x="1371600" y="3429000"/>
            <a:ext cx="2667000" cy="10668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3452" name="Line 44"/>
          <p:cNvSpPr>
            <a:spLocks noChangeShapeType="1"/>
          </p:cNvSpPr>
          <p:nvPr/>
        </p:nvSpPr>
        <p:spPr bwMode="auto">
          <a:xfrm>
            <a:off x="4038600" y="4495800"/>
            <a:ext cx="4800600" cy="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3455" name="Line 47"/>
          <p:cNvSpPr>
            <a:spLocks noChangeShapeType="1"/>
          </p:cNvSpPr>
          <p:nvPr/>
        </p:nvSpPr>
        <p:spPr bwMode="auto">
          <a:xfrm>
            <a:off x="1371600" y="3429000"/>
            <a:ext cx="26670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3456" name="Line 48"/>
          <p:cNvSpPr>
            <a:spLocks noChangeShapeType="1"/>
          </p:cNvSpPr>
          <p:nvPr/>
        </p:nvSpPr>
        <p:spPr bwMode="auto">
          <a:xfrm>
            <a:off x="4038600" y="3810000"/>
            <a:ext cx="48006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3457" name="AutoShape 49"/>
          <p:cNvSpPr>
            <a:spLocks noChangeArrowheads="1"/>
          </p:cNvSpPr>
          <p:nvPr/>
        </p:nvSpPr>
        <p:spPr bwMode="auto">
          <a:xfrm>
            <a:off x="8077200" y="3810000"/>
            <a:ext cx="381000" cy="685800"/>
          </a:xfrm>
          <a:prstGeom prst="downArrow">
            <a:avLst>
              <a:gd name="adj1" fmla="val 50000"/>
              <a:gd name="adj2" fmla="val 45000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913459" name="Text Box 51"/>
          <p:cNvSpPr txBox="1">
            <a:spLocks noChangeArrowheads="1"/>
          </p:cNvSpPr>
          <p:nvPr/>
        </p:nvSpPr>
        <p:spPr bwMode="auto">
          <a:xfrm>
            <a:off x="228600" y="5153025"/>
            <a:ext cx="8458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Like with mirrors, you sometimes have to imagine a ray </a:t>
            </a:r>
            <a:r>
              <a:rPr lang="en-US" sz="2400" i="1">
                <a:solidFill>
                  <a:schemeClr val="accent2"/>
                </a:solidFill>
              </a:rPr>
              <a:t>coming from</a:t>
            </a:r>
            <a:r>
              <a:rPr lang="en-US" sz="2400">
                <a:solidFill>
                  <a:schemeClr val="accent2"/>
                </a:solidFill>
              </a:rPr>
              <a:t> a focus instead of going through it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Like with mirrors, you sometimes have to trace outgoing rays backwards to find the image</a:t>
            </a:r>
            <a:endParaRPr lang="en-US" sz="2400">
              <a:solidFill>
                <a:schemeClr val="accent2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13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1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1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13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13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13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13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13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13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13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913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1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1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1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1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3411" grpId="0" build="p"/>
      <p:bldP spid="913438" grpId="0" animBg="1"/>
      <p:bldP spid="913449" grpId="0" animBg="1"/>
      <p:bldP spid="913450" grpId="0" animBg="1"/>
      <p:bldP spid="913451" grpId="0" animBg="1"/>
      <p:bldP spid="913452" grpId="0" animBg="1"/>
      <p:bldP spid="913455" grpId="0" animBg="1"/>
      <p:bldP spid="913456" grpId="0" animBg="1"/>
      <p:bldP spid="913457" grpId="0" animBg="1"/>
      <p:bldP spid="91345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46"/>
          <p:cNvGrpSpPr>
            <a:grpSpLocks/>
          </p:cNvGrpSpPr>
          <p:nvPr/>
        </p:nvGrpSpPr>
        <p:grpSpPr bwMode="auto">
          <a:xfrm>
            <a:off x="3352800" y="3048000"/>
            <a:ext cx="533400" cy="1828800"/>
            <a:chOff x="6144" y="1056"/>
            <a:chExt cx="336" cy="1104"/>
          </a:xfrm>
        </p:grpSpPr>
        <p:sp>
          <p:nvSpPr>
            <p:cNvPr id="914471" name="Rectangle 39"/>
            <p:cNvSpPr>
              <a:spLocks noChangeArrowheads="1"/>
            </p:cNvSpPr>
            <p:nvPr/>
          </p:nvSpPr>
          <p:spPr bwMode="auto">
            <a:xfrm>
              <a:off x="6144" y="1056"/>
              <a:ext cx="336" cy="1104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50000">
                  <a:srgbClr val="CCFFFF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5" name="Freeform 40"/>
            <p:cNvSpPr>
              <a:spLocks/>
            </p:cNvSpPr>
            <p:nvPr/>
          </p:nvSpPr>
          <p:spPr bwMode="auto">
            <a:xfrm>
              <a:off x="6336" y="1056"/>
              <a:ext cx="144" cy="1104"/>
            </a:xfrm>
            <a:custGeom>
              <a:avLst/>
              <a:gdLst>
                <a:gd name="T0" fmla="*/ 144 w 192"/>
                <a:gd name="T1" fmla="*/ 0 h 1104"/>
                <a:gd name="T2" fmla="*/ 0 w 192"/>
                <a:gd name="T3" fmla="*/ 576 h 1104"/>
                <a:gd name="T4" fmla="*/ 144 w 192"/>
                <a:gd name="T5" fmla="*/ 1104 h 11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1104">
                  <a:moveTo>
                    <a:pt x="192" y="0"/>
                  </a:moveTo>
                  <a:cubicBezTo>
                    <a:pt x="96" y="196"/>
                    <a:pt x="0" y="392"/>
                    <a:pt x="0" y="576"/>
                  </a:cubicBezTo>
                  <a:cubicBezTo>
                    <a:pt x="0" y="760"/>
                    <a:pt x="96" y="932"/>
                    <a:pt x="192" y="110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66" name="Freeform 41"/>
            <p:cNvSpPr>
              <a:spLocks/>
            </p:cNvSpPr>
            <p:nvPr/>
          </p:nvSpPr>
          <p:spPr bwMode="auto">
            <a:xfrm flipH="1">
              <a:off x="6144" y="1056"/>
              <a:ext cx="144" cy="1104"/>
            </a:xfrm>
            <a:custGeom>
              <a:avLst/>
              <a:gdLst>
                <a:gd name="T0" fmla="*/ 144 w 192"/>
                <a:gd name="T1" fmla="*/ 0 h 1104"/>
                <a:gd name="T2" fmla="*/ 0 w 192"/>
                <a:gd name="T3" fmla="*/ 576 h 1104"/>
                <a:gd name="T4" fmla="*/ 144 w 192"/>
                <a:gd name="T5" fmla="*/ 1104 h 11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1104">
                  <a:moveTo>
                    <a:pt x="192" y="0"/>
                  </a:moveTo>
                  <a:cubicBezTo>
                    <a:pt x="96" y="196"/>
                    <a:pt x="0" y="392"/>
                    <a:pt x="0" y="576"/>
                  </a:cubicBezTo>
                  <a:cubicBezTo>
                    <a:pt x="0" y="760"/>
                    <a:pt x="96" y="932"/>
                    <a:pt x="192" y="110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5539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Ray Tracing With Diverging Lenses</a:t>
            </a:r>
          </a:p>
        </p:txBody>
      </p:sp>
      <p:sp>
        <p:nvSpPr>
          <p:cNvPr id="914435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With a diverging lens, two foci as before, but they are on the wrong side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Still can do three rays</a:t>
            </a:r>
            <a:endParaRPr lang="en-US" sz="2400">
              <a:solidFill>
                <a:schemeClr val="accent2"/>
              </a:solidFill>
              <a:sym typeface="Symbol" pitchFamily="18" charset="2"/>
            </a:endParaRPr>
          </a:p>
        </p:txBody>
      </p:sp>
      <p:sp>
        <p:nvSpPr>
          <p:cNvPr id="914439" name="Text Box 7"/>
          <p:cNvSpPr txBox="1">
            <a:spLocks noChangeArrowheads="1"/>
          </p:cNvSpPr>
          <p:nvPr/>
        </p:nvSpPr>
        <p:spPr bwMode="auto">
          <a:xfrm>
            <a:off x="0" y="1527175"/>
            <a:ext cx="7467600" cy="12160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sz="2400">
                <a:solidFill>
                  <a:srgbClr val="009900"/>
                </a:solidFill>
              </a:rPr>
              <a:t>Any ray coming in parallel comes from the near focus</a:t>
            </a:r>
          </a:p>
          <a:p>
            <a:pPr eaLnBrk="1" hangingPunct="1">
              <a:buFontTx/>
              <a:buAutoNum type="arabicPeriod"/>
            </a:pPr>
            <a:r>
              <a:rPr lang="en-US" sz="2400">
                <a:solidFill>
                  <a:srgbClr val="9900CC"/>
                </a:solidFill>
              </a:rPr>
              <a:t>Any ray going towards the far focus comes out parallel</a:t>
            </a:r>
          </a:p>
          <a:p>
            <a:pPr eaLnBrk="1" hangingPunct="1">
              <a:buFontTx/>
              <a:buAutoNum type="arabicPeriod"/>
            </a:pPr>
            <a:r>
              <a:rPr lang="en-US" sz="2400">
                <a:solidFill>
                  <a:srgbClr val="FF0000"/>
                </a:solidFill>
              </a:rPr>
              <a:t>Any ray through the vertex goes straight through</a:t>
            </a:r>
          </a:p>
        </p:txBody>
      </p:sp>
      <p:sp>
        <p:nvSpPr>
          <p:cNvPr id="65542" name="Line 8"/>
          <p:cNvSpPr>
            <a:spLocks noChangeShapeType="1"/>
          </p:cNvSpPr>
          <p:nvPr/>
        </p:nvSpPr>
        <p:spPr bwMode="auto">
          <a:xfrm>
            <a:off x="152400" y="3962400"/>
            <a:ext cx="5943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4441" name="Group 9"/>
          <p:cNvGrpSpPr>
            <a:grpSpLocks/>
          </p:cNvGrpSpPr>
          <p:nvPr/>
        </p:nvGrpSpPr>
        <p:grpSpPr bwMode="auto">
          <a:xfrm>
            <a:off x="1676400" y="3937000"/>
            <a:ext cx="3924300" cy="1397000"/>
            <a:chOff x="1296" y="2576"/>
            <a:chExt cx="2472" cy="880"/>
          </a:xfrm>
        </p:grpSpPr>
        <p:sp>
          <p:nvSpPr>
            <p:cNvPr id="65556" name="Line 10"/>
            <p:cNvSpPr>
              <a:spLocks noChangeShapeType="1"/>
            </p:cNvSpPr>
            <p:nvPr/>
          </p:nvSpPr>
          <p:spPr bwMode="auto">
            <a:xfrm>
              <a:off x="1488" y="312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7" name="Text Box 11"/>
            <p:cNvSpPr txBox="1">
              <a:spLocks noChangeArrowheads="1"/>
            </p:cNvSpPr>
            <p:nvPr/>
          </p:nvSpPr>
          <p:spPr bwMode="auto">
            <a:xfrm>
              <a:off x="1968" y="3168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sym typeface="Symbol" pitchFamily="18" charset="2"/>
                </a:rPr>
                <a:t>f</a:t>
              </a:r>
            </a:p>
          </p:txBody>
        </p:sp>
        <p:sp>
          <p:nvSpPr>
            <p:cNvPr id="65558" name="Line 12"/>
            <p:cNvSpPr>
              <a:spLocks noChangeShapeType="1"/>
            </p:cNvSpPr>
            <p:nvPr/>
          </p:nvSpPr>
          <p:spPr bwMode="auto">
            <a:xfrm>
              <a:off x="2544" y="312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9" name="Text Box 13"/>
            <p:cNvSpPr txBox="1">
              <a:spLocks noChangeArrowheads="1"/>
            </p:cNvSpPr>
            <p:nvPr/>
          </p:nvSpPr>
          <p:spPr bwMode="auto">
            <a:xfrm>
              <a:off x="3024" y="3168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sym typeface="Symbol" pitchFamily="18" charset="2"/>
                </a:rPr>
                <a:t>f</a:t>
              </a:r>
            </a:p>
          </p:txBody>
        </p:sp>
        <p:sp>
          <p:nvSpPr>
            <p:cNvPr id="65560" name="Oval 14"/>
            <p:cNvSpPr>
              <a:spLocks noChangeArrowheads="1"/>
            </p:cNvSpPr>
            <p:nvPr/>
          </p:nvSpPr>
          <p:spPr bwMode="auto">
            <a:xfrm>
              <a:off x="1456" y="2576"/>
              <a:ext cx="61" cy="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1" name="Text Box 15"/>
            <p:cNvSpPr txBox="1">
              <a:spLocks noChangeArrowheads="1"/>
            </p:cNvSpPr>
            <p:nvPr/>
          </p:nvSpPr>
          <p:spPr bwMode="auto">
            <a:xfrm>
              <a:off x="1296" y="264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F</a:t>
              </a:r>
            </a:p>
          </p:txBody>
        </p:sp>
        <p:sp>
          <p:nvSpPr>
            <p:cNvPr id="65562" name="Oval 16"/>
            <p:cNvSpPr>
              <a:spLocks noChangeArrowheads="1"/>
            </p:cNvSpPr>
            <p:nvPr/>
          </p:nvSpPr>
          <p:spPr bwMode="auto">
            <a:xfrm>
              <a:off x="3544" y="2576"/>
              <a:ext cx="61" cy="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3" name="Text Box 17"/>
            <p:cNvSpPr txBox="1">
              <a:spLocks noChangeArrowheads="1"/>
            </p:cNvSpPr>
            <p:nvPr/>
          </p:nvSpPr>
          <p:spPr bwMode="auto">
            <a:xfrm>
              <a:off x="3384" y="264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F</a:t>
              </a:r>
            </a:p>
          </p:txBody>
        </p:sp>
      </p:grpSp>
      <p:sp>
        <p:nvSpPr>
          <p:cNvPr id="65544" name="AutoShape 18"/>
          <p:cNvSpPr>
            <a:spLocks noChangeArrowheads="1"/>
          </p:cNvSpPr>
          <p:nvPr/>
        </p:nvSpPr>
        <p:spPr bwMode="auto">
          <a:xfrm flipV="1">
            <a:off x="762000" y="3124200"/>
            <a:ext cx="304800" cy="838200"/>
          </a:xfrm>
          <a:prstGeom prst="downArrow">
            <a:avLst>
              <a:gd name="adj1" fmla="val 50000"/>
              <a:gd name="adj2" fmla="val 68750"/>
            </a:avLst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914451" name="Line 19"/>
          <p:cNvSpPr>
            <a:spLocks noChangeShapeType="1"/>
          </p:cNvSpPr>
          <p:nvPr/>
        </p:nvSpPr>
        <p:spPr bwMode="auto">
          <a:xfrm>
            <a:off x="914400" y="3124200"/>
            <a:ext cx="26670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4452" name="Line 20"/>
          <p:cNvSpPr>
            <a:spLocks noChangeShapeType="1"/>
          </p:cNvSpPr>
          <p:nvPr/>
        </p:nvSpPr>
        <p:spPr bwMode="auto">
          <a:xfrm flipV="1">
            <a:off x="3581400" y="2819400"/>
            <a:ext cx="609600" cy="304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4453" name="Line 21"/>
          <p:cNvSpPr>
            <a:spLocks noChangeShapeType="1"/>
          </p:cNvSpPr>
          <p:nvPr/>
        </p:nvSpPr>
        <p:spPr bwMode="auto">
          <a:xfrm>
            <a:off x="914400" y="3124200"/>
            <a:ext cx="2667000" cy="5334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4454" name="Line 22"/>
          <p:cNvSpPr>
            <a:spLocks noChangeShapeType="1"/>
          </p:cNvSpPr>
          <p:nvPr/>
        </p:nvSpPr>
        <p:spPr bwMode="auto">
          <a:xfrm>
            <a:off x="3581400" y="3657600"/>
            <a:ext cx="1676400" cy="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4455" name="Line 23"/>
          <p:cNvSpPr>
            <a:spLocks noChangeShapeType="1"/>
          </p:cNvSpPr>
          <p:nvPr/>
        </p:nvSpPr>
        <p:spPr bwMode="auto">
          <a:xfrm>
            <a:off x="914400" y="3124200"/>
            <a:ext cx="266700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4456" name="Line 24"/>
          <p:cNvSpPr>
            <a:spLocks noChangeShapeType="1"/>
          </p:cNvSpPr>
          <p:nvPr/>
        </p:nvSpPr>
        <p:spPr bwMode="auto">
          <a:xfrm>
            <a:off x="3581400" y="3962400"/>
            <a:ext cx="16002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4457" name="AutoShape 25"/>
          <p:cNvSpPr>
            <a:spLocks noChangeArrowheads="1"/>
          </p:cNvSpPr>
          <p:nvPr/>
        </p:nvSpPr>
        <p:spPr bwMode="auto">
          <a:xfrm flipV="1">
            <a:off x="2514600" y="3657600"/>
            <a:ext cx="228600" cy="3048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914458" name="Text Box 26"/>
          <p:cNvSpPr txBox="1">
            <a:spLocks noChangeArrowheads="1"/>
          </p:cNvSpPr>
          <p:nvPr/>
        </p:nvSpPr>
        <p:spPr bwMode="auto">
          <a:xfrm>
            <a:off x="228600" y="5153025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Trace purple ray back to see where it came from</a:t>
            </a:r>
            <a:endParaRPr lang="en-US" sz="2400">
              <a:solidFill>
                <a:srgbClr val="9900CC"/>
              </a:solidFill>
              <a:sym typeface="Symbol" pitchFamily="18" charset="2"/>
            </a:endParaRPr>
          </a:p>
        </p:txBody>
      </p:sp>
      <p:sp>
        <p:nvSpPr>
          <p:cNvPr id="914479" name="Line 47"/>
          <p:cNvSpPr>
            <a:spLocks noChangeShapeType="1"/>
          </p:cNvSpPr>
          <p:nvPr/>
        </p:nvSpPr>
        <p:spPr bwMode="auto">
          <a:xfrm flipV="1">
            <a:off x="1905000" y="3124200"/>
            <a:ext cx="1676400" cy="91440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4480" name="Line 48"/>
          <p:cNvSpPr>
            <a:spLocks noChangeShapeType="1"/>
          </p:cNvSpPr>
          <p:nvPr/>
        </p:nvSpPr>
        <p:spPr bwMode="auto">
          <a:xfrm>
            <a:off x="3581400" y="3657600"/>
            <a:ext cx="1752600" cy="304800"/>
          </a:xfrm>
          <a:prstGeom prst="line">
            <a:avLst/>
          </a:prstGeom>
          <a:noFill/>
          <a:ln w="28575">
            <a:solidFill>
              <a:srgbClr val="99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4481" name="Line 49"/>
          <p:cNvSpPr>
            <a:spLocks noChangeShapeType="1"/>
          </p:cNvSpPr>
          <p:nvPr/>
        </p:nvSpPr>
        <p:spPr bwMode="auto">
          <a:xfrm>
            <a:off x="1752600" y="3657600"/>
            <a:ext cx="1752600" cy="0"/>
          </a:xfrm>
          <a:prstGeom prst="line">
            <a:avLst/>
          </a:prstGeom>
          <a:noFill/>
          <a:ln w="28575">
            <a:solidFill>
              <a:srgbClr val="99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14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1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1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14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14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14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1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1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14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1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1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1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1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1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914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91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4435" grpId="0" build="p"/>
      <p:bldP spid="914439" grpId="0" animBg="1"/>
      <p:bldP spid="914451" grpId="0" animBg="1"/>
      <p:bldP spid="914452" grpId="0" animBg="1"/>
      <p:bldP spid="914453" grpId="0" animBg="1"/>
      <p:bldP spid="914454" grpId="0" animBg="1"/>
      <p:bldP spid="914455" grpId="0" animBg="1"/>
      <p:bldP spid="914456" grpId="0" animBg="1"/>
      <p:bldP spid="914457" grpId="0" animBg="1"/>
      <p:bldP spid="914458" grpId="0" build="p"/>
      <p:bldP spid="914479" grpId="0" animBg="1"/>
      <p:bldP spid="914480" grpId="0" animBg="1"/>
      <p:bldP spid="91448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Lenses and Mirrors Summarized</a:t>
            </a:r>
          </a:p>
        </p:txBody>
      </p:sp>
      <p:graphicFrame>
        <p:nvGraphicFramePr>
          <p:cNvPr id="915562" name="Group 106"/>
          <p:cNvGraphicFramePr>
            <a:graphicFrameLocks noGrp="1"/>
          </p:cNvGraphicFramePr>
          <p:nvPr/>
        </p:nvGraphicFramePr>
        <p:xfrm>
          <a:off x="50800" y="1143000"/>
          <a:ext cx="9067800" cy="2743835"/>
        </p:xfrm>
        <a:graphic>
          <a:graphicData uri="http://schemas.openxmlformats.org/drawingml/2006/table">
            <a:tbl>
              <a:tblPr/>
              <a:tblGrid>
                <a:gridCol w="1295400"/>
                <a:gridCol w="1447800"/>
                <a:gridCol w="1295400"/>
                <a:gridCol w="1295400"/>
                <a:gridCol w="3733800"/>
              </a:tblGrid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 &gt;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 &gt;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US" sz="2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&gt; 0</a:t>
                      </a:r>
                      <a:endParaRPr kumimoji="0" lang="en-US" sz="2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1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mirrors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Concave front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Object in front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Image in front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4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lenses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Convex front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Object in front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Image in back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6589" name="Text Box 70"/>
          <p:cNvSpPr txBox="1">
            <a:spLocks noChangeArrowheads="1"/>
          </p:cNvSpPr>
          <p:nvPr/>
        </p:nvSpPr>
        <p:spPr bwMode="auto">
          <a:xfrm>
            <a:off x="0" y="609600"/>
            <a:ext cx="739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The </a:t>
            </a:r>
            <a:r>
              <a:rPr lang="en-US" sz="2400" i="1">
                <a:solidFill>
                  <a:srgbClr val="9900CC"/>
                </a:solidFill>
              </a:rPr>
              <a:t>front</a:t>
            </a:r>
            <a:r>
              <a:rPr lang="en-US" sz="2400">
                <a:solidFill>
                  <a:srgbClr val="9900CC"/>
                </a:solidFill>
              </a:rPr>
              <a:t> of a lens or mirror is the side the light goes in</a:t>
            </a:r>
            <a:endParaRPr lang="en-US" sz="2400">
              <a:solidFill>
                <a:srgbClr val="9900CC"/>
              </a:solidFill>
              <a:sym typeface="Symbol" pitchFamily="18" charset="2"/>
            </a:endParaRPr>
          </a:p>
        </p:txBody>
      </p:sp>
      <p:graphicFrame>
        <p:nvGraphicFramePr>
          <p:cNvPr id="66590" name="Object 78"/>
          <p:cNvGraphicFramePr>
            <a:graphicFrameLocks noChangeAspect="1"/>
          </p:cNvGraphicFramePr>
          <p:nvPr/>
        </p:nvGraphicFramePr>
        <p:xfrm>
          <a:off x="5461000" y="2749550"/>
          <a:ext cx="3590925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08" name="Equation" r:id="rId3" imgW="1459866" imgH="482391" progId="Equation.DSMT4">
                  <p:embed/>
                </p:oleObj>
              </mc:Choice>
              <mc:Fallback>
                <p:oleObj name="Equation" r:id="rId3" imgW="1459866" imgH="482391" progId="Equation.DSMT4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0" y="2749550"/>
                        <a:ext cx="3590925" cy="10604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91" name="Object 89"/>
          <p:cNvGraphicFramePr>
            <a:graphicFrameLocks noChangeAspect="1"/>
          </p:cNvGraphicFramePr>
          <p:nvPr/>
        </p:nvGraphicFramePr>
        <p:xfrm>
          <a:off x="6451600" y="1905000"/>
          <a:ext cx="121761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09" name="Equation" r:id="rId5" imgW="495085" imgH="228501" progId="Equation.DSMT4">
                  <p:embed/>
                </p:oleObj>
              </mc:Choice>
              <mc:Fallback>
                <p:oleObj name="Equation" r:id="rId5" imgW="495085" imgH="228501" progId="Equation.DSMT4">
                  <p:embed/>
                  <p:pic>
                    <p:nvPicPr>
                      <p:cNvPr id="0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1600" y="1905000"/>
                        <a:ext cx="1217613" cy="5032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92" name="Object 103"/>
          <p:cNvGraphicFramePr>
            <a:graphicFrameLocks noChangeAspect="1"/>
          </p:cNvGraphicFramePr>
          <p:nvPr/>
        </p:nvGraphicFramePr>
        <p:xfrm>
          <a:off x="3352800" y="4038600"/>
          <a:ext cx="1717675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10" name="Equation" r:id="rId7" imgW="698500" imgH="419100" progId="Equation.DSMT4">
                  <p:embed/>
                </p:oleObj>
              </mc:Choice>
              <mc:Fallback>
                <p:oleObj name="Equation" r:id="rId7" imgW="698500" imgH="419100" progId="Equation.DSMT4">
                  <p:embed/>
                  <p:pic>
                    <p:nvPicPr>
                      <p:cNvPr id="0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038600"/>
                        <a:ext cx="1717675" cy="9207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93" name="Object 104"/>
          <p:cNvGraphicFramePr>
            <a:graphicFrameLocks noChangeAspect="1"/>
          </p:cNvGraphicFramePr>
          <p:nvPr/>
        </p:nvGraphicFramePr>
        <p:xfrm>
          <a:off x="6553200" y="4038600"/>
          <a:ext cx="2157413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11" name="Equation" r:id="rId9" imgW="876300" imgH="419100" progId="Equation.DSMT4">
                  <p:embed/>
                </p:oleObj>
              </mc:Choice>
              <mc:Fallback>
                <p:oleObj name="Equation" r:id="rId9" imgW="876300" imgH="419100" progId="Equation.DSMT4">
                  <p:embed/>
                  <p:pic>
                    <p:nvPicPr>
                      <p:cNvPr id="0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038600"/>
                        <a:ext cx="2157413" cy="9223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94" name="Text Box 107"/>
          <p:cNvSpPr txBox="1">
            <a:spLocks noChangeArrowheads="1"/>
          </p:cNvSpPr>
          <p:nvPr/>
        </p:nvSpPr>
        <p:spPr bwMode="auto">
          <a:xfrm>
            <a:off x="0" y="4210050"/>
            <a:ext cx="44196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Variable definitions:</a:t>
            </a:r>
          </a:p>
          <a:p>
            <a:pPr eaLnBrk="1" hangingPunct="1">
              <a:buFontTx/>
              <a:buChar char="•"/>
            </a:pPr>
            <a:r>
              <a:rPr lang="en-US" sz="2400" i="1">
                <a:solidFill>
                  <a:schemeClr val="accent2"/>
                </a:solidFill>
              </a:rPr>
              <a:t>f</a:t>
            </a:r>
            <a:r>
              <a:rPr lang="en-US" sz="2400">
                <a:solidFill>
                  <a:schemeClr val="accent2"/>
                </a:solidFill>
              </a:rPr>
              <a:t> is the focal length</a:t>
            </a:r>
          </a:p>
          <a:p>
            <a:pPr eaLnBrk="1" hangingPunct="1">
              <a:buFontTx/>
              <a:buChar char="•"/>
            </a:pPr>
            <a:r>
              <a:rPr lang="en-US" sz="2400" i="1">
                <a:solidFill>
                  <a:schemeClr val="accent2"/>
                </a:solidFill>
              </a:rPr>
              <a:t>p</a:t>
            </a:r>
            <a:r>
              <a:rPr lang="en-US" sz="2400">
                <a:solidFill>
                  <a:schemeClr val="accent2"/>
                </a:solidFill>
              </a:rPr>
              <a:t> is the object distance from lens</a:t>
            </a:r>
          </a:p>
          <a:p>
            <a:pPr eaLnBrk="1" hangingPunct="1">
              <a:buFontTx/>
              <a:buChar char="•"/>
            </a:pPr>
            <a:r>
              <a:rPr lang="en-US" sz="2400" i="1">
                <a:solidFill>
                  <a:schemeClr val="accent2"/>
                </a:solidFill>
              </a:rPr>
              <a:t>q</a:t>
            </a:r>
            <a:r>
              <a:rPr lang="en-US" sz="2400">
                <a:solidFill>
                  <a:schemeClr val="accent2"/>
                </a:solidFill>
              </a:rPr>
              <a:t> is the image distance from lens</a:t>
            </a:r>
          </a:p>
          <a:p>
            <a:pPr eaLnBrk="1" hangingPunct="1">
              <a:buFontTx/>
              <a:buChar char="•"/>
            </a:pPr>
            <a:r>
              <a:rPr lang="en-US" sz="2400" i="1">
                <a:solidFill>
                  <a:schemeClr val="accent2"/>
                </a:solidFill>
              </a:rPr>
              <a:t>h</a:t>
            </a:r>
            <a:r>
              <a:rPr lang="en-US" sz="2400">
                <a:solidFill>
                  <a:schemeClr val="accent2"/>
                </a:solidFill>
              </a:rPr>
              <a:t> is the height of the object</a:t>
            </a:r>
          </a:p>
          <a:p>
            <a:pPr eaLnBrk="1" hangingPunct="1">
              <a:buFontTx/>
              <a:buChar char="•"/>
            </a:pPr>
            <a:r>
              <a:rPr lang="en-US" sz="2400" i="1">
                <a:solidFill>
                  <a:schemeClr val="accent2"/>
                </a:solidFill>
              </a:rPr>
              <a:t>h’</a:t>
            </a:r>
            <a:r>
              <a:rPr lang="en-US" sz="2400">
                <a:solidFill>
                  <a:schemeClr val="accent2"/>
                </a:solidFill>
              </a:rPr>
              <a:t> is the height of the image</a:t>
            </a:r>
          </a:p>
          <a:p>
            <a:pPr eaLnBrk="1" hangingPunct="1">
              <a:buFontTx/>
              <a:buChar char="•"/>
            </a:pPr>
            <a:r>
              <a:rPr lang="en-US" sz="2400" i="1">
                <a:solidFill>
                  <a:schemeClr val="accent2"/>
                </a:solidFill>
              </a:rPr>
              <a:t>M</a:t>
            </a:r>
            <a:r>
              <a:rPr lang="en-US" sz="2400">
                <a:solidFill>
                  <a:schemeClr val="accent2"/>
                </a:solidFill>
              </a:rPr>
              <a:t> is the magnification</a:t>
            </a:r>
            <a:endParaRPr lang="en-US" sz="2400" i="1">
              <a:solidFill>
                <a:schemeClr val="accent2"/>
              </a:solidFill>
            </a:endParaRPr>
          </a:p>
        </p:txBody>
      </p:sp>
      <p:sp>
        <p:nvSpPr>
          <p:cNvPr id="66595" name="Text Box 108"/>
          <p:cNvSpPr txBox="1">
            <a:spLocks noChangeArrowheads="1"/>
          </p:cNvSpPr>
          <p:nvPr/>
        </p:nvSpPr>
        <p:spPr bwMode="auto">
          <a:xfrm>
            <a:off x="4495800" y="4953000"/>
            <a:ext cx="2667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8000"/>
                </a:solidFill>
              </a:rPr>
              <a:t>Other definitions:</a:t>
            </a:r>
          </a:p>
          <a:p>
            <a:pPr eaLnBrk="1" hangingPunct="1">
              <a:buFontTx/>
              <a:buChar char="•"/>
            </a:pPr>
            <a:r>
              <a:rPr lang="en-US" sz="2400" i="1">
                <a:solidFill>
                  <a:srgbClr val="008000"/>
                </a:solidFill>
              </a:rPr>
              <a:t>q</a:t>
            </a:r>
            <a:r>
              <a:rPr lang="en-US" sz="2400">
                <a:solidFill>
                  <a:srgbClr val="008000"/>
                </a:solidFill>
              </a:rPr>
              <a:t> &gt; 0 real image</a:t>
            </a:r>
          </a:p>
          <a:p>
            <a:pPr eaLnBrk="1" hangingPunct="1">
              <a:buFontTx/>
              <a:buChar char="•"/>
            </a:pPr>
            <a:r>
              <a:rPr lang="en-US" sz="2400" i="1">
                <a:solidFill>
                  <a:srgbClr val="008000"/>
                </a:solidFill>
              </a:rPr>
              <a:t>q &lt; </a:t>
            </a:r>
            <a:r>
              <a:rPr lang="en-US" sz="2400">
                <a:solidFill>
                  <a:srgbClr val="008000"/>
                </a:solidFill>
              </a:rPr>
              <a:t>0 virtual image</a:t>
            </a:r>
          </a:p>
          <a:p>
            <a:pPr eaLnBrk="1" hangingPunct="1">
              <a:buFontTx/>
              <a:buChar char="•"/>
            </a:pPr>
            <a:r>
              <a:rPr lang="en-US" sz="2400" i="1">
                <a:solidFill>
                  <a:srgbClr val="008000"/>
                </a:solidFill>
              </a:rPr>
              <a:t>M</a:t>
            </a:r>
            <a:r>
              <a:rPr lang="en-US" sz="2400">
                <a:solidFill>
                  <a:srgbClr val="008000"/>
                </a:solidFill>
              </a:rPr>
              <a:t> &gt; 0 upright</a:t>
            </a:r>
            <a:endParaRPr lang="en-US" sz="2400" i="1">
              <a:solidFill>
                <a:srgbClr val="008000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2400" i="1">
                <a:solidFill>
                  <a:srgbClr val="008000"/>
                </a:solidFill>
              </a:rPr>
              <a:t>M</a:t>
            </a:r>
            <a:r>
              <a:rPr lang="en-US" sz="2400">
                <a:solidFill>
                  <a:srgbClr val="008000"/>
                </a:solidFill>
              </a:rPr>
              <a:t> &lt; 0 inverted</a:t>
            </a:r>
            <a:endParaRPr lang="en-US" sz="2400" i="1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2538413"/>
            <a:ext cx="6286500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86000" y="1021496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Warmup</a:t>
            </a:r>
            <a:r>
              <a:rPr lang="en-US" dirty="0" smtClean="0">
                <a:solidFill>
                  <a:srgbClr val="FF0000"/>
                </a:solidFill>
              </a:rPr>
              <a:t> 25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6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4386946"/>
              </p:ext>
            </p:extLst>
          </p:nvPr>
        </p:nvGraphicFramePr>
        <p:xfrm>
          <a:off x="609599" y="914400"/>
          <a:ext cx="7921249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38" name="Document" r:id="rId4" imgW="6387084" imgH="614368" progId="Word.Document.12">
                  <p:embed/>
                </p:oleObj>
              </mc:Choice>
              <mc:Fallback>
                <p:oleObj name="Document" r:id="rId4" imgW="6387084" imgH="61436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599" y="914400"/>
                        <a:ext cx="7921249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6806637"/>
              </p:ext>
            </p:extLst>
          </p:nvPr>
        </p:nvGraphicFramePr>
        <p:xfrm>
          <a:off x="533399" y="2667000"/>
          <a:ext cx="7921249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39" name="Document" r:id="rId7" imgW="6387084" imgH="614368" progId="Word.Document.12">
                  <p:embed/>
                </p:oleObj>
              </mc:Choice>
              <mc:Fallback>
                <p:oleObj name="Document" r:id="rId7" imgW="6387084" imgH="61436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3399" y="2667000"/>
                        <a:ext cx="7921249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95400" y="4267200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Solve on Board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79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Imperfect Imaging</a:t>
            </a:r>
          </a:p>
        </p:txBody>
      </p:sp>
      <p:sp>
        <p:nvSpPr>
          <p:cNvPr id="917511" name="Text Box 7"/>
          <p:cNvSpPr txBox="1">
            <a:spLocks noChangeArrowheads="1"/>
          </p:cNvSpPr>
          <p:nvPr/>
        </p:nvSpPr>
        <p:spPr bwMode="auto">
          <a:xfrm>
            <a:off x="0" y="762000"/>
            <a:ext cx="9144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With the exception of flat mirrors, all imaging systems are imperfect</a:t>
            </a:r>
          </a:p>
          <a:p>
            <a:pPr eaLnBrk="1" hangingPunct="1">
              <a:buFontTx/>
              <a:buChar char="•"/>
            </a:pPr>
            <a:r>
              <a:rPr lang="en-US" sz="2400" i="1">
                <a:solidFill>
                  <a:srgbClr val="008000"/>
                </a:solidFill>
              </a:rPr>
              <a:t>Spherical aberration</a:t>
            </a:r>
            <a:r>
              <a:rPr lang="en-US" sz="2400">
                <a:solidFill>
                  <a:srgbClr val="008000"/>
                </a:solidFill>
              </a:rPr>
              <a:t> is primarily concerned with the fact that the small angle approximation is not always valid</a:t>
            </a:r>
          </a:p>
        </p:txBody>
      </p:sp>
      <p:grpSp>
        <p:nvGrpSpPr>
          <p:cNvPr id="68612" name="Group 31"/>
          <p:cNvGrpSpPr>
            <a:grpSpLocks/>
          </p:cNvGrpSpPr>
          <p:nvPr/>
        </p:nvGrpSpPr>
        <p:grpSpPr bwMode="auto">
          <a:xfrm>
            <a:off x="3810000" y="1828800"/>
            <a:ext cx="457200" cy="1752600"/>
            <a:chOff x="3024" y="528"/>
            <a:chExt cx="288" cy="1104"/>
          </a:xfrm>
        </p:grpSpPr>
        <p:sp>
          <p:nvSpPr>
            <p:cNvPr id="917536" name="Freeform 32"/>
            <p:cNvSpPr>
              <a:spLocks/>
            </p:cNvSpPr>
            <p:nvPr/>
          </p:nvSpPr>
          <p:spPr bwMode="auto">
            <a:xfrm>
              <a:off x="3024" y="528"/>
              <a:ext cx="144" cy="1104"/>
            </a:xfrm>
            <a:custGeom>
              <a:avLst/>
              <a:gdLst>
                <a:gd name="T0" fmla="*/ 192 w 192"/>
                <a:gd name="T1" fmla="*/ 0 h 1104"/>
                <a:gd name="T2" fmla="*/ 0 w 192"/>
                <a:gd name="T3" fmla="*/ 576 h 1104"/>
                <a:gd name="T4" fmla="*/ 192 w 192"/>
                <a:gd name="T5" fmla="*/ 1104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104">
                  <a:moveTo>
                    <a:pt x="192" y="0"/>
                  </a:moveTo>
                  <a:cubicBezTo>
                    <a:pt x="96" y="196"/>
                    <a:pt x="0" y="392"/>
                    <a:pt x="0" y="576"/>
                  </a:cubicBezTo>
                  <a:cubicBezTo>
                    <a:pt x="0" y="760"/>
                    <a:pt x="96" y="932"/>
                    <a:pt x="192" y="1104"/>
                  </a:cubicBezTo>
                </a:path>
              </a:pathLst>
            </a:custGeom>
            <a:gradFill rotWithShape="1">
              <a:gsLst>
                <a:gs pos="0">
                  <a:schemeClr val="hlink"/>
                </a:gs>
                <a:gs pos="50000">
                  <a:srgbClr val="CCFFFF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7537" name="Freeform 33"/>
            <p:cNvSpPr>
              <a:spLocks/>
            </p:cNvSpPr>
            <p:nvPr/>
          </p:nvSpPr>
          <p:spPr bwMode="auto">
            <a:xfrm flipH="1">
              <a:off x="3168" y="528"/>
              <a:ext cx="144" cy="1104"/>
            </a:xfrm>
            <a:custGeom>
              <a:avLst/>
              <a:gdLst>
                <a:gd name="T0" fmla="*/ 192 w 192"/>
                <a:gd name="T1" fmla="*/ 0 h 1104"/>
                <a:gd name="T2" fmla="*/ 0 w 192"/>
                <a:gd name="T3" fmla="*/ 576 h 1104"/>
                <a:gd name="T4" fmla="*/ 192 w 192"/>
                <a:gd name="T5" fmla="*/ 1104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104">
                  <a:moveTo>
                    <a:pt x="192" y="0"/>
                  </a:moveTo>
                  <a:cubicBezTo>
                    <a:pt x="96" y="196"/>
                    <a:pt x="0" y="392"/>
                    <a:pt x="0" y="576"/>
                  </a:cubicBezTo>
                  <a:cubicBezTo>
                    <a:pt x="0" y="760"/>
                    <a:pt x="96" y="932"/>
                    <a:pt x="192" y="1104"/>
                  </a:cubicBezTo>
                </a:path>
              </a:pathLst>
            </a:custGeom>
            <a:gradFill rotWithShape="1">
              <a:gsLst>
                <a:gs pos="0">
                  <a:schemeClr val="hlink"/>
                </a:gs>
                <a:gs pos="50000">
                  <a:srgbClr val="CCFFFF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8613" name="Line 34"/>
          <p:cNvSpPr>
            <a:spLocks noChangeShapeType="1"/>
          </p:cNvSpPr>
          <p:nvPr/>
        </p:nvSpPr>
        <p:spPr bwMode="auto">
          <a:xfrm>
            <a:off x="990600" y="2667000"/>
            <a:ext cx="5943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39" name="Line 35"/>
          <p:cNvSpPr>
            <a:spLocks noChangeShapeType="1"/>
          </p:cNvSpPr>
          <p:nvPr/>
        </p:nvSpPr>
        <p:spPr bwMode="auto">
          <a:xfrm>
            <a:off x="990600" y="2667000"/>
            <a:ext cx="3048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5" name="Oval 43"/>
          <p:cNvSpPr>
            <a:spLocks noChangeArrowheads="1"/>
          </p:cNvSpPr>
          <p:nvPr/>
        </p:nvSpPr>
        <p:spPr bwMode="auto">
          <a:xfrm>
            <a:off x="6456363" y="2628900"/>
            <a:ext cx="96837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6" name="Text Box 44"/>
          <p:cNvSpPr txBox="1">
            <a:spLocks noChangeArrowheads="1"/>
          </p:cNvSpPr>
          <p:nvPr/>
        </p:nvSpPr>
        <p:spPr bwMode="auto">
          <a:xfrm>
            <a:off x="6324600" y="27432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tx1"/>
                </a:solidFill>
                <a:sym typeface="Symbol" pitchFamily="18" charset="2"/>
              </a:rPr>
              <a:t>F</a:t>
            </a:r>
          </a:p>
        </p:txBody>
      </p:sp>
      <p:sp>
        <p:nvSpPr>
          <p:cNvPr id="917549" name="Line 45"/>
          <p:cNvSpPr>
            <a:spLocks noChangeShapeType="1"/>
          </p:cNvSpPr>
          <p:nvPr/>
        </p:nvSpPr>
        <p:spPr bwMode="auto">
          <a:xfrm>
            <a:off x="4038600" y="2667000"/>
            <a:ext cx="2971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50" name="Line 46"/>
          <p:cNvSpPr>
            <a:spLocks noChangeShapeType="1"/>
          </p:cNvSpPr>
          <p:nvPr/>
        </p:nvSpPr>
        <p:spPr bwMode="auto">
          <a:xfrm>
            <a:off x="990600" y="2362200"/>
            <a:ext cx="3048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51" name="Line 47"/>
          <p:cNvSpPr>
            <a:spLocks noChangeShapeType="1"/>
          </p:cNvSpPr>
          <p:nvPr/>
        </p:nvSpPr>
        <p:spPr bwMode="auto">
          <a:xfrm>
            <a:off x="4038600" y="2362200"/>
            <a:ext cx="30480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52" name="Line 48"/>
          <p:cNvSpPr>
            <a:spLocks noChangeShapeType="1"/>
          </p:cNvSpPr>
          <p:nvPr/>
        </p:nvSpPr>
        <p:spPr bwMode="auto">
          <a:xfrm>
            <a:off x="990600" y="2971800"/>
            <a:ext cx="3048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53" name="Line 49"/>
          <p:cNvSpPr>
            <a:spLocks noChangeShapeType="1"/>
          </p:cNvSpPr>
          <p:nvPr/>
        </p:nvSpPr>
        <p:spPr bwMode="auto">
          <a:xfrm flipV="1">
            <a:off x="4038600" y="2590800"/>
            <a:ext cx="30480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54" name="Line 50"/>
          <p:cNvSpPr>
            <a:spLocks noChangeShapeType="1"/>
          </p:cNvSpPr>
          <p:nvPr/>
        </p:nvSpPr>
        <p:spPr bwMode="auto">
          <a:xfrm>
            <a:off x="990600" y="2057400"/>
            <a:ext cx="3048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55" name="Line 51"/>
          <p:cNvSpPr>
            <a:spLocks noChangeShapeType="1"/>
          </p:cNvSpPr>
          <p:nvPr/>
        </p:nvSpPr>
        <p:spPr bwMode="auto">
          <a:xfrm>
            <a:off x="4038600" y="2057400"/>
            <a:ext cx="26670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56" name="Line 52"/>
          <p:cNvSpPr>
            <a:spLocks noChangeShapeType="1"/>
          </p:cNvSpPr>
          <p:nvPr/>
        </p:nvSpPr>
        <p:spPr bwMode="auto">
          <a:xfrm flipV="1">
            <a:off x="990600" y="3276600"/>
            <a:ext cx="3048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57" name="Line 53"/>
          <p:cNvSpPr>
            <a:spLocks noChangeShapeType="1"/>
          </p:cNvSpPr>
          <p:nvPr/>
        </p:nvSpPr>
        <p:spPr bwMode="auto">
          <a:xfrm flipV="1">
            <a:off x="4038600" y="2514600"/>
            <a:ext cx="26670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58" name="Text Box 54"/>
          <p:cNvSpPr txBox="1">
            <a:spLocks noChangeArrowheads="1"/>
          </p:cNvSpPr>
          <p:nvPr/>
        </p:nvSpPr>
        <p:spPr bwMode="auto">
          <a:xfrm>
            <a:off x="0" y="35814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 i="1">
                <a:solidFill>
                  <a:srgbClr val="9900CC"/>
                </a:solidFill>
              </a:rPr>
              <a:t>Chromatic Aberration</a:t>
            </a:r>
            <a:r>
              <a:rPr lang="en-US" sz="2400">
                <a:solidFill>
                  <a:srgbClr val="9900CC"/>
                </a:solidFill>
              </a:rPr>
              <a:t> refers to the fact that different colors refract differently</a:t>
            </a:r>
            <a:endParaRPr lang="en-US" sz="2400" i="1">
              <a:solidFill>
                <a:srgbClr val="9900CC"/>
              </a:solidFill>
            </a:endParaRPr>
          </a:p>
        </p:txBody>
      </p:sp>
      <p:grpSp>
        <p:nvGrpSpPr>
          <p:cNvPr id="917575" name="Group 71"/>
          <p:cNvGrpSpPr>
            <a:grpSpLocks/>
          </p:cNvGrpSpPr>
          <p:nvPr/>
        </p:nvGrpSpPr>
        <p:grpSpPr bwMode="auto">
          <a:xfrm>
            <a:off x="990600" y="4343400"/>
            <a:ext cx="5943600" cy="1752600"/>
            <a:chOff x="624" y="3072"/>
            <a:chExt cx="3744" cy="1104"/>
          </a:xfrm>
        </p:grpSpPr>
        <p:grpSp>
          <p:nvGrpSpPr>
            <p:cNvPr id="68641" name="Group 55"/>
            <p:cNvGrpSpPr>
              <a:grpSpLocks/>
            </p:cNvGrpSpPr>
            <p:nvPr/>
          </p:nvGrpSpPr>
          <p:grpSpPr bwMode="auto">
            <a:xfrm>
              <a:off x="2400" y="3072"/>
              <a:ext cx="288" cy="1104"/>
              <a:chOff x="3024" y="528"/>
              <a:chExt cx="288" cy="1104"/>
            </a:xfrm>
          </p:grpSpPr>
          <p:sp>
            <p:nvSpPr>
              <p:cNvPr id="917560" name="Freeform 56"/>
              <p:cNvSpPr>
                <a:spLocks/>
              </p:cNvSpPr>
              <p:nvPr/>
            </p:nvSpPr>
            <p:spPr bwMode="auto">
              <a:xfrm>
                <a:off x="3024" y="528"/>
                <a:ext cx="144" cy="1104"/>
              </a:xfrm>
              <a:custGeom>
                <a:avLst/>
                <a:gdLst>
                  <a:gd name="T0" fmla="*/ 192 w 192"/>
                  <a:gd name="T1" fmla="*/ 0 h 1104"/>
                  <a:gd name="T2" fmla="*/ 0 w 192"/>
                  <a:gd name="T3" fmla="*/ 576 h 1104"/>
                  <a:gd name="T4" fmla="*/ 192 w 192"/>
                  <a:gd name="T5" fmla="*/ 1104 h 1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2" h="1104">
                    <a:moveTo>
                      <a:pt x="192" y="0"/>
                    </a:moveTo>
                    <a:cubicBezTo>
                      <a:pt x="96" y="196"/>
                      <a:pt x="0" y="392"/>
                      <a:pt x="0" y="576"/>
                    </a:cubicBezTo>
                    <a:cubicBezTo>
                      <a:pt x="0" y="760"/>
                      <a:pt x="96" y="932"/>
                      <a:pt x="192" y="1104"/>
                    </a:cubicBezTo>
                  </a:path>
                </a:pathLst>
              </a:custGeom>
              <a:gradFill rotWithShape="1">
                <a:gsLst>
                  <a:gs pos="0">
                    <a:schemeClr val="hlink"/>
                  </a:gs>
                  <a:gs pos="50000">
                    <a:srgbClr val="CCFFFF"/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7561" name="Freeform 57"/>
              <p:cNvSpPr>
                <a:spLocks/>
              </p:cNvSpPr>
              <p:nvPr/>
            </p:nvSpPr>
            <p:spPr bwMode="auto">
              <a:xfrm flipH="1">
                <a:off x="3168" y="528"/>
                <a:ext cx="144" cy="1104"/>
              </a:xfrm>
              <a:custGeom>
                <a:avLst/>
                <a:gdLst>
                  <a:gd name="T0" fmla="*/ 192 w 192"/>
                  <a:gd name="T1" fmla="*/ 0 h 1104"/>
                  <a:gd name="T2" fmla="*/ 0 w 192"/>
                  <a:gd name="T3" fmla="*/ 576 h 1104"/>
                  <a:gd name="T4" fmla="*/ 192 w 192"/>
                  <a:gd name="T5" fmla="*/ 1104 h 1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2" h="1104">
                    <a:moveTo>
                      <a:pt x="192" y="0"/>
                    </a:moveTo>
                    <a:cubicBezTo>
                      <a:pt x="96" y="196"/>
                      <a:pt x="0" y="392"/>
                      <a:pt x="0" y="576"/>
                    </a:cubicBezTo>
                    <a:cubicBezTo>
                      <a:pt x="0" y="760"/>
                      <a:pt x="96" y="932"/>
                      <a:pt x="192" y="1104"/>
                    </a:cubicBezTo>
                  </a:path>
                </a:pathLst>
              </a:custGeom>
              <a:gradFill rotWithShape="1">
                <a:gsLst>
                  <a:gs pos="0">
                    <a:schemeClr val="hlink"/>
                  </a:gs>
                  <a:gs pos="50000">
                    <a:srgbClr val="CCFFFF"/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8642" name="Line 58"/>
            <p:cNvSpPr>
              <a:spLocks noChangeShapeType="1"/>
            </p:cNvSpPr>
            <p:nvPr/>
          </p:nvSpPr>
          <p:spPr bwMode="auto">
            <a:xfrm>
              <a:off x="624" y="3600"/>
              <a:ext cx="37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43" name="Oval 60"/>
            <p:cNvSpPr>
              <a:spLocks noChangeArrowheads="1"/>
            </p:cNvSpPr>
            <p:nvPr/>
          </p:nvSpPr>
          <p:spPr bwMode="auto">
            <a:xfrm>
              <a:off x="4067" y="3576"/>
              <a:ext cx="61" cy="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4" name="Text Box 61"/>
            <p:cNvSpPr txBox="1">
              <a:spLocks noChangeArrowheads="1"/>
            </p:cNvSpPr>
            <p:nvPr/>
          </p:nvSpPr>
          <p:spPr bwMode="auto">
            <a:xfrm>
              <a:off x="3984" y="3648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F</a:t>
              </a:r>
            </a:p>
          </p:txBody>
        </p:sp>
      </p:grpSp>
      <p:sp>
        <p:nvSpPr>
          <p:cNvPr id="917571" name="Line 67"/>
          <p:cNvSpPr>
            <a:spLocks noChangeShapeType="1"/>
          </p:cNvSpPr>
          <p:nvPr/>
        </p:nvSpPr>
        <p:spPr bwMode="auto">
          <a:xfrm>
            <a:off x="990600" y="4572000"/>
            <a:ext cx="3048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72" name="Line 68"/>
          <p:cNvSpPr>
            <a:spLocks noChangeShapeType="1"/>
          </p:cNvSpPr>
          <p:nvPr/>
        </p:nvSpPr>
        <p:spPr bwMode="auto">
          <a:xfrm>
            <a:off x="4038600" y="4572000"/>
            <a:ext cx="29718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73" name="Line 69"/>
          <p:cNvSpPr>
            <a:spLocks noChangeShapeType="1"/>
          </p:cNvSpPr>
          <p:nvPr/>
        </p:nvSpPr>
        <p:spPr bwMode="auto">
          <a:xfrm flipV="1">
            <a:off x="990600" y="5791200"/>
            <a:ext cx="3048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74" name="Line 70"/>
          <p:cNvSpPr>
            <a:spLocks noChangeShapeType="1"/>
          </p:cNvSpPr>
          <p:nvPr/>
        </p:nvSpPr>
        <p:spPr bwMode="auto">
          <a:xfrm flipV="1">
            <a:off x="4038600" y="5105400"/>
            <a:ext cx="29718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76" name="Line 72"/>
          <p:cNvSpPr>
            <a:spLocks noChangeShapeType="1"/>
          </p:cNvSpPr>
          <p:nvPr/>
        </p:nvSpPr>
        <p:spPr bwMode="auto">
          <a:xfrm>
            <a:off x="990600" y="4572000"/>
            <a:ext cx="3048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77" name="Line 73"/>
          <p:cNvSpPr>
            <a:spLocks noChangeShapeType="1"/>
          </p:cNvSpPr>
          <p:nvPr/>
        </p:nvSpPr>
        <p:spPr bwMode="auto">
          <a:xfrm>
            <a:off x="4038600" y="4572000"/>
            <a:ext cx="2819400" cy="7620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78" name="Line 74"/>
          <p:cNvSpPr>
            <a:spLocks noChangeShapeType="1"/>
          </p:cNvSpPr>
          <p:nvPr/>
        </p:nvSpPr>
        <p:spPr bwMode="auto">
          <a:xfrm flipV="1">
            <a:off x="990600" y="5791200"/>
            <a:ext cx="3048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79" name="Line 75"/>
          <p:cNvSpPr>
            <a:spLocks noChangeShapeType="1"/>
          </p:cNvSpPr>
          <p:nvPr/>
        </p:nvSpPr>
        <p:spPr bwMode="auto">
          <a:xfrm flipV="1">
            <a:off x="4038600" y="5029200"/>
            <a:ext cx="2819400" cy="7620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80" name="Line 76"/>
          <p:cNvSpPr>
            <a:spLocks noChangeShapeType="1"/>
          </p:cNvSpPr>
          <p:nvPr/>
        </p:nvSpPr>
        <p:spPr bwMode="auto">
          <a:xfrm>
            <a:off x="990600" y="4572000"/>
            <a:ext cx="3048000" cy="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81" name="Line 77"/>
          <p:cNvSpPr>
            <a:spLocks noChangeShapeType="1"/>
          </p:cNvSpPr>
          <p:nvPr/>
        </p:nvSpPr>
        <p:spPr bwMode="auto">
          <a:xfrm>
            <a:off x="4038600" y="4572000"/>
            <a:ext cx="2743200" cy="8382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82" name="Line 78"/>
          <p:cNvSpPr>
            <a:spLocks noChangeShapeType="1"/>
          </p:cNvSpPr>
          <p:nvPr/>
        </p:nvSpPr>
        <p:spPr bwMode="auto">
          <a:xfrm flipV="1">
            <a:off x="990600" y="5791200"/>
            <a:ext cx="3048000" cy="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83" name="Line 79"/>
          <p:cNvSpPr>
            <a:spLocks noChangeShapeType="1"/>
          </p:cNvSpPr>
          <p:nvPr/>
        </p:nvSpPr>
        <p:spPr bwMode="auto">
          <a:xfrm flipV="1">
            <a:off x="4038600" y="4953000"/>
            <a:ext cx="2743200" cy="8382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7584" name="Text Box 80"/>
          <p:cNvSpPr txBox="1">
            <a:spLocks noChangeArrowheads="1"/>
          </p:cNvSpPr>
          <p:nvPr/>
        </p:nvSpPr>
        <p:spPr bwMode="auto">
          <a:xfrm>
            <a:off x="0" y="60960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Both effects can be lessened by using combinations of lenses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There are other, smaller effects as well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7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7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7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7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1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17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17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17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17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17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17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17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17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17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17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17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917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917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91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91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917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917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917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17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917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917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917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917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917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917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917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917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917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7511" grpId="0" build="p"/>
      <p:bldP spid="917539" grpId="0" animBg="1"/>
      <p:bldP spid="917549" grpId="0" animBg="1"/>
      <p:bldP spid="917550" grpId="0" animBg="1"/>
      <p:bldP spid="917551" grpId="0" animBg="1"/>
      <p:bldP spid="917552" grpId="0" animBg="1"/>
      <p:bldP spid="917553" grpId="0" animBg="1"/>
      <p:bldP spid="917554" grpId="0" animBg="1"/>
      <p:bldP spid="917555" grpId="0" animBg="1"/>
      <p:bldP spid="917556" grpId="0" animBg="1"/>
      <p:bldP spid="917557" grpId="0" animBg="1"/>
      <p:bldP spid="917558" grpId="0" build="p"/>
      <p:bldP spid="917571" grpId="0" animBg="1"/>
      <p:bldP spid="917572" grpId="0" animBg="1"/>
      <p:bldP spid="917573" grpId="0" animBg="1"/>
      <p:bldP spid="917574" grpId="0" animBg="1"/>
      <p:bldP spid="917576" grpId="0" animBg="1"/>
      <p:bldP spid="917577" grpId="0" animBg="1"/>
      <p:bldP spid="917578" grpId="0" animBg="1"/>
      <p:bldP spid="917579" grpId="0" animBg="1"/>
      <p:bldP spid="917580" grpId="0" animBg="1"/>
      <p:bldP spid="917581" grpId="0" animBg="1"/>
      <p:bldP spid="917582" grpId="0" animBg="1"/>
      <p:bldP spid="917583" grpId="0" animBg="1"/>
      <p:bldP spid="91758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Angular Size &amp; Angular Magnification</a:t>
            </a:r>
          </a:p>
        </p:txBody>
      </p:sp>
      <p:sp>
        <p:nvSpPr>
          <p:cNvPr id="922627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To see detail of an object clearly, we must: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Be able to focus on it (25 cm to 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 for healthy eyes, usually  best)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Have it look big enough to see the detail we want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How much detail we see depends on the </a:t>
            </a:r>
            <a:r>
              <a:rPr lang="en-US" sz="2400" i="1">
                <a:solidFill>
                  <a:schemeClr val="accent2"/>
                </a:solidFill>
                <a:sym typeface="Symbol" pitchFamily="18" charset="2"/>
              </a:rPr>
              <a:t>angular size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 of the object</a:t>
            </a:r>
          </a:p>
        </p:txBody>
      </p:sp>
      <p:grpSp>
        <p:nvGrpSpPr>
          <p:cNvPr id="72708" name="Group 26"/>
          <p:cNvGrpSpPr>
            <a:grpSpLocks/>
          </p:cNvGrpSpPr>
          <p:nvPr/>
        </p:nvGrpSpPr>
        <p:grpSpPr bwMode="auto">
          <a:xfrm>
            <a:off x="838200" y="2286000"/>
            <a:ext cx="5029200" cy="1371600"/>
            <a:chOff x="528" y="1728"/>
            <a:chExt cx="3168" cy="864"/>
          </a:xfrm>
        </p:grpSpPr>
        <p:sp>
          <p:nvSpPr>
            <p:cNvPr id="72714" name="Line 12"/>
            <p:cNvSpPr>
              <a:spLocks noChangeShapeType="1"/>
            </p:cNvSpPr>
            <p:nvPr/>
          </p:nvSpPr>
          <p:spPr bwMode="auto">
            <a:xfrm flipV="1">
              <a:off x="528" y="1920"/>
              <a:ext cx="33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15" name="Line 13"/>
            <p:cNvSpPr>
              <a:spLocks noChangeShapeType="1"/>
            </p:cNvSpPr>
            <p:nvPr/>
          </p:nvSpPr>
          <p:spPr bwMode="auto">
            <a:xfrm>
              <a:off x="528" y="2016"/>
              <a:ext cx="33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16" name="Arc 15"/>
            <p:cNvSpPr>
              <a:spLocks/>
            </p:cNvSpPr>
            <p:nvPr/>
          </p:nvSpPr>
          <p:spPr bwMode="auto">
            <a:xfrm>
              <a:off x="736" y="1936"/>
              <a:ext cx="96" cy="154"/>
            </a:xfrm>
            <a:custGeom>
              <a:avLst/>
              <a:gdLst>
                <a:gd name="T0" fmla="*/ 66 w 21600"/>
                <a:gd name="T1" fmla="*/ 0 h 29524"/>
                <a:gd name="T2" fmla="*/ 74 w 21600"/>
                <a:gd name="T3" fmla="*/ 154 h 29524"/>
                <a:gd name="T4" fmla="*/ 0 w 21600"/>
                <a:gd name="T5" fmla="*/ 82 h 295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9524" fill="none" extrusionOk="0">
                  <a:moveTo>
                    <a:pt x="14850" y="0"/>
                  </a:moveTo>
                  <a:cubicBezTo>
                    <a:pt x="19159" y="4079"/>
                    <a:pt x="21600" y="9751"/>
                    <a:pt x="21600" y="15685"/>
                  </a:cubicBezTo>
                  <a:cubicBezTo>
                    <a:pt x="21600" y="20743"/>
                    <a:pt x="19824" y="25640"/>
                    <a:pt x="16584" y="29524"/>
                  </a:cubicBezTo>
                </a:path>
                <a:path w="21600" h="29524" stroke="0" extrusionOk="0">
                  <a:moveTo>
                    <a:pt x="14850" y="0"/>
                  </a:moveTo>
                  <a:cubicBezTo>
                    <a:pt x="19159" y="4079"/>
                    <a:pt x="21600" y="9751"/>
                    <a:pt x="21600" y="15685"/>
                  </a:cubicBezTo>
                  <a:cubicBezTo>
                    <a:pt x="21600" y="20743"/>
                    <a:pt x="19824" y="25640"/>
                    <a:pt x="16584" y="29524"/>
                  </a:cubicBezTo>
                  <a:lnTo>
                    <a:pt x="0" y="15685"/>
                  </a:lnTo>
                  <a:lnTo>
                    <a:pt x="14850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7" name="Oval 16"/>
            <p:cNvSpPr>
              <a:spLocks noChangeArrowheads="1"/>
            </p:cNvSpPr>
            <p:nvPr/>
          </p:nvSpPr>
          <p:spPr bwMode="auto">
            <a:xfrm>
              <a:off x="776" y="1968"/>
              <a:ext cx="48" cy="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8" name="AutoShape 17"/>
            <p:cNvSpPr>
              <a:spLocks noChangeArrowheads="1"/>
            </p:cNvSpPr>
            <p:nvPr/>
          </p:nvSpPr>
          <p:spPr bwMode="auto">
            <a:xfrm flipV="1">
              <a:off x="3120" y="1728"/>
              <a:ext cx="192" cy="576"/>
            </a:xfrm>
            <a:prstGeom prst="downArrow">
              <a:avLst>
                <a:gd name="adj1" fmla="val 50000"/>
                <a:gd name="adj2" fmla="val 75000"/>
              </a:avLst>
            </a:prstGeom>
            <a:solidFill>
              <a:srgbClr val="CCFFFF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2719" name="Line 18"/>
            <p:cNvSpPr>
              <a:spLocks noChangeShapeType="1"/>
            </p:cNvSpPr>
            <p:nvPr/>
          </p:nvSpPr>
          <p:spPr bwMode="auto">
            <a:xfrm>
              <a:off x="864" y="2016"/>
              <a:ext cx="235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0" name="Line 19"/>
            <p:cNvSpPr>
              <a:spLocks noChangeShapeType="1"/>
            </p:cNvSpPr>
            <p:nvPr/>
          </p:nvSpPr>
          <p:spPr bwMode="auto">
            <a:xfrm flipV="1">
              <a:off x="864" y="1728"/>
              <a:ext cx="235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1" name="Line 21"/>
            <p:cNvSpPr>
              <a:spLocks noChangeShapeType="1"/>
            </p:cNvSpPr>
            <p:nvPr/>
          </p:nvSpPr>
          <p:spPr bwMode="auto">
            <a:xfrm>
              <a:off x="864" y="2304"/>
              <a:ext cx="23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2" name="Text Box 22"/>
            <p:cNvSpPr txBox="1">
              <a:spLocks noChangeArrowheads="1"/>
            </p:cNvSpPr>
            <p:nvPr/>
          </p:nvSpPr>
          <p:spPr bwMode="auto">
            <a:xfrm>
              <a:off x="1728" y="2304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d</a:t>
              </a:r>
            </a:p>
          </p:txBody>
        </p:sp>
        <p:sp>
          <p:nvSpPr>
            <p:cNvPr id="72723" name="Text Box 23"/>
            <p:cNvSpPr txBox="1">
              <a:spLocks noChangeArrowheads="1"/>
            </p:cNvSpPr>
            <p:nvPr/>
          </p:nvSpPr>
          <p:spPr bwMode="auto">
            <a:xfrm>
              <a:off x="1632" y="1872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</a:t>
              </a:r>
              <a:r>
                <a:rPr lang="en-US" sz="2400" b="1" baseline="-25000">
                  <a:solidFill>
                    <a:schemeClr val="tx1"/>
                  </a:solidFill>
                  <a:sym typeface="Symbol" pitchFamily="18" charset="2"/>
                </a:rPr>
                <a:t>0</a:t>
              </a:r>
              <a:endParaRPr lang="en-US" sz="2400" b="1" i="1">
                <a:solidFill>
                  <a:schemeClr val="tx1"/>
                </a:solidFill>
                <a:sym typeface="Symbol" pitchFamily="18" charset="2"/>
              </a:endParaRPr>
            </a:p>
          </p:txBody>
        </p:sp>
        <p:sp>
          <p:nvSpPr>
            <p:cNvPr id="72724" name="Text Box 24"/>
            <p:cNvSpPr txBox="1">
              <a:spLocks noChangeArrowheads="1"/>
            </p:cNvSpPr>
            <p:nvPr/>
          </p:nvSpPr>
          <p:spPr bwMode="auto">
            <a:xfrm>
              <a:off x="3312" y="1824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h</a:t>
              </a:r>
            </a:p>
          </p:txBody>
        </p:sp>
      </p:grpSp>
      <p:graphicFrame>
        <p:nvGraphicFramePr>
          <p:cNvPr id="922649" name="Object 25"/>
          <p:cNvGraphicFramePr>
            <a:graphicFrameLocks noChangeAspect="1"/>
          </p:cNvGraphicFramePr>
          <p:nvPr/>
        </p:nvGraphicFramePr>
        <p:xfrm>
          <a:off x="6888163" y="2500313"/>
          <a:ext cx="1373187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1" name="Equation" r:id="rId3" imgW="558800" imgH="228600" progId="Equation.DSMT4">
                  <p:embed/>
                </p:oleObj>
              </mc:Choice>
              <mc:Fallback>
                <p:oleObj name="Equation" r:id="rId3" imgW="558800" imgH="2286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8163" y="2500313"/>
                        <a:ext cx="1373187" cy="5016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99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651" name="Text Box 27"/>
          <p:cNvSpPr txBox="1">
            <a:spLocks noChangeArrowheads="1"/>
          </p:cNvSpPr>
          <p:nvPr/>
        </p:nvSpPr>
        <p:spPr bwMode="auto">
          <a:xfrm>
            <a:off x="76200" y="36449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914400" indent="-45720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9900"/>
                </a:solidFill>
              </a:rPr>
              <a:t>Two reasons you can’t see objects in detail:</a:t>
            </a:r>
          </a:p>
          <a:p>
            <a:pPr eaLnBrk="1" hangingPunct="1">
              <a:buFontTx/>
              <a:buAutoNum type="arabicPeriod"/>
            </a:pPr>
            <a:r>
              <a:rPr lang="en-US" sz="2400">
                <a:solidFill>
                  <a:srgbClr val="009900"/>
                </a:solidFill>
              </a:rPr>
              <a:t>For some objects, you’d have to get closer than your near point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Magnifying glass or microscope</a:t>
            </a:r>
          </a:p>
          <a:p>
            <a:pPr eaLnBrk="1" hangingPunct="1">
              <a:buFontTx/>
              <a:buAutoNum type="arabicPeriod"/>
            </a:pPr>
            <a:r>
              <a:rPr lang="en-US" sz="2400">
                <a:solidFill>
                  <a:srgbClr val="009900"/>
                </a:solidFill>
              </a:rPr>
              <a:t>For others, they are so far away, you can’t get closer to them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Telescope</a:t>
            </a:r>
          </a:p>
        </p:txBody>
      </p:sp>
      <p:sp>
        <p:nvSpPr>
          <p:cNvPr id="922652" name="Text Box 28"/>
          <p:cNvSpPr txBox="1">
            <a:spLocks noChangeArrowheads="1"/>
          </p:cNvSpPr>
          <p:nvPr/>
        </p:nvSpPr>
        <p:spPr bwMode="auto">
          <a:xfrm>
            <a:off x="0" y="5473700"/>
            <a:ext cx="5715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0000"/>
                </a:solidFill>
              </a:rPr>
              <a:t>Goal: Create an image of an object that has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Larger angular size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At near point or beyond (preferably </a:t>
            </a: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)</a:t>
            </a:r>
          </a:p>
        </p:txBody>
      </p:sp>
      <p:sp>
        <p:nvSpPr>
          <p:cNvPr id="922654" name="Text Box 30"/>
          <p:cNvSpPr txBox="1">
            <a:spLocks noChangeArrowheads="1"/>
          </p:cNvSpPr>
          <p:nvPr/>
        </p:nvSpPr>
        <p:spPr bwMode="auto">
          <a:xfrm>
            <a:off x="5410200" y="5105400"/>
            <a:ext cx="3733800" cy="11874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b="1">
                <a:sym typeface="Symbol" pitchFamily="18" charset="2"/>
              </a:rPr>
              <a:t>Angular Magnification:</a:t>
            </a:r>
            <a:br>
              <a:rPr lang="en-US" sz="2400" b="1">
                <a:sym typeface="Symbol" pitchFamily="18" charset="2"/>
              </a:rPr>
            </a:br>
            <a:r>
              <a:rPr lang="en-US" sz="2400" b="1">
                <a:sym typeface="Symbol" pitchFamily="18" charset="2"/>
              </a:rPr>
              <a:t>how much bigger the angular size of the image is</a:t>
            </a:r>
            <a:endParaRPr lang="en-US" sz="2400" b="1" i="1">
              <a:sym typeface="Symbol" pitchFamily="18" charset="2"/>
            </a:endParaRPr>
          </a:p>
        </p:txBody>
      </p:sp>
      <p:graphicFrame>
        <p:nvGraphicFramePr>
          <p:cNvPr id="922655" name="Object 31"/>
          <p:cNvGraphicFramePr>
            <a:graphicFrameLocks noChangeAspect="1"/>
          </p:cNvGraphicFramePr>
          <p:nvPr/>
        </p:nvGraphicFramePr>
        <p:xfrm>
          <a:off x="6400800" y="6324600"/>
          <a:ext cx="1436688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2" name="Equation" r:id="rId5" imgW="583947" imgH="228501" progId="Equation.DSMT4">
                  <p:embed/>
                </p:oleObj>
              </mc:Choice>
              <mc:Fallback>
                <p:oleObj name="Equation" r:id="rId5" imgW="583947" imgH="228501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6324600"/>
                        <a:ext cx="1436688" cy="5016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2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2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2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2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2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2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22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22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2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22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22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22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22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22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922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922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27" grpId="0" build="p"/>
      <p:bldP spid="922651" grpId="0" build="p"/>
      <p:bldP spid="92265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3709" name="Group 61"/>
          <p:cNvGrpSpPr>
            <a:grpSpLocks/>
          </p:cNvGrpSpPr>
          <p:nvPr/>
        </p:nvGrpSpPr>
        <p:grpSpPr bwMode="auto">
          <a:xfrm>
            <a:off x="6972300" y="1981200"/>
            <a:ext cx="2247900" cy="1752600"/>
            <a:chOff x="4392" y="1248"/>
            <a:chExt cx="1416" cy="1104"/>
          </a:xfrm>
        </p:grpSpPr>
        <p:grpSp>
          <p:nvGrpSpPr>
            <p:cNvPr id="73757" name="Group 59"/>
            <p:cNvGrpSpPr>
              <a:grpSpLocks/>
            </p:cNvGrpSpPr>
            <p:nvPr/>
          </p:nvGrpSpPr>
          <p:grpSpPr bwMode="auto">
            <a:xfrm>
              <a:off x="5184" y="1248"/>
              <a:ext cx="624" cy="1104"/>
              <a:chOff x="5184" y="1248"/>
              <a:chExt cx="624" cy="1104"/>
            </a:xfrm>
          </p:grpSpPr>
          <p:grpSp>
            <p:nvGrpSpPr>
              <p:cNvPr id="73760" name="Group 26"/>
              <p:cNvGrpSpPr>
                <a:grpSpLocks/>
              </p:cNvGrpSpPr>
              <p:nvPr/>
            </p:nvGrpSpPr>
            <p:grpSpPr bwMode="auto">
              <a:xfrm flipH="1">
                <a:off x="5472" y="1776"/>
                <a:ext cx="336" cy="192"/>
                <a:chOff x="528" y="1632"/>
                <a:chExt cx="336" cy="192"/>
              </a:xfrm>
            </p:grpSpPr>
            <p:sp>
              <p:nvSpPr>
                <p:cNvPr id="73764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528" y="1632"/>
                  <a:ext cx="336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765" name="Line 6"/>
                <p:cNvSpPr>
                  <a:spLocks noChangeShapeType="1"/>
                </p:cNvSpPr>
                <p:nvPr/>
              </p:nvSpPr>
              <p:spPr bwMode="auto">
                <a:xfrm>
                  <a:off x="528" y="1728"/>
                  <a:ext cx="336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766" name="Arc 7"/>
                <p:cNvSpPr>
                  <a:spLocks/>
                </p:cNvSpPr>
                <p:nvPr/>
              </p:nvSpPr>
              <p:spPr bwMode="auto">
                <a:xfrm>
                  <a:off x="736" y="1648"/>
                  <a:ext cx="96" cy="154"/>
                </a:xfrm>
                <a:custGeom>
                  <a:avLst/>
                  <a:gdLst>
                    <a:gd name="T0" fmla="*/ 66 w 21600"/>
                    <a:gd name="T1" fmla="*/ 0 h 29524"/>
                    <a:gd name="T2" fmla="*/ 74 w 21600"/>
                    <a:gd name="T3" fmla="*/ 154 h 29524"/>
                    <a:gd name="T4" fmla="*/ 0 w 21600"/>
                    <a:gd name="T5" fmla="*/ 82 h 2952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9524" fill="none" extrusionOk="0">
                      <a:moveTo>
                        <a:pt x="14850" y="0"/>
                      </a:moveTo>
                      <a:cubicBezTo>
                        <a:pt x="19159" y="4079"/>
                        <a:pt x="21600" y="9751"/>
                        <a:pt x="21600" y="15685"/>
                      </a:cubicBezTo>
                      <a:cubicBezTo>
                        <a:pt x="21600" y="20743"/>
                        <a:pt x="19824" y="25640"/>
                        <a:pt x="16584" y="29524"/>
                      </a:cubicBezTo>
                    </a:path>
                    <a:path w="21600" h="29524" stroke="0" extrusionOk="0">
                      <a:moveTo>
                        <a:pt x="14850" y="0"/>
                      </a:moveTo>
                      <a:cubicBezTo>
                        <a:pt x="19159" y="4079"/>
                        <a:pt x="21600" y="9751"/>
                        <a:pt x="21600" y="15685"/>
                      </a:cubicBezTo>
                      <a:cubicBezTo>
                        <a:pt x="21600" y="20743"/>
                        <a:pt x="19824" y="25640"/>
                        <a:pt x="16584" y="29524"/>
                      </a:cubicBezTo>
                      <a:lnTo>
                        <a:pt x="0" y="15685"/>
                      </a:lnTo>
                      <a:lnTo>
                        <a:pt x="14850" y="0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767" name="Oval 8"/>
                <p:cNvSpPr>
                  <a:spLocks noChangeArrowheads="1"/>
                </p:cNvSpPr>
                <p:nvPr/>
              </p:nvSpPr>
              <p:spPr bwMode="auto">
                <a:xfrm>
                  <a:off x="776" y="1680"/>
                  <a:ext cx="48" cy="96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3761" name="Group 20"/>
              <p:cNvGrpSpPr>
                <a:grpSpLocks/>
              </p:cNvGrpSpPr>
              <p:nvPr/>
            </p:nvGrpSpPr>
            <p:grpSpPr bwMode="auto">
              <a:xfrm>
                <a:off x="5184" y="1248"/>
                <a:ext cx="288" cy="1104"/>
                <a:chOff x="3024" y="528"/>
                <a:chExt cx="288" cy="1104"/>
              </a:xfrm>
            </p:grpSpPr>
            <p:sp>
              <p:nvSpPr>
                <p:cNvPr id="923669" name="Freeform 21"/>
                <p:cNvSpPr>
                  <a:spLocks/>
                </p:cNvSpPr>
                <p:nvPr/>
              </p:nvSpPr>
              <p:spPr bwMode="auto">
                <a:xfrm>
                  <a:off x="3024" y="528"/>
                  <a:ext cx="144" cy="1104"/>
                </a:xfrm>
                <a:custGeom>
                  <a:avLst/>
                  <a:gdLst>
                    <a:gd name="T0" fmla="*/ 192 w 192"/>
                    <a:gd name="T1" fmla="*/ 0 h 1104"/>
                    <a:gd name="T2" fmla="*/ 0 w 192"/>
                    <a:gd name="T3" fmla="*/ 576 h 1104"/>
                    <a:gd name="T4" fmla="*/ 192 w 192"/>
                    <a:gd name="T5" fmla="*/ 1104 h 1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92" h="1104">
                      <a:moveTo>
                        <a:pt x="192" y="0"/>
                      </a:moveTo>
                      <a:cubicBezTo>
                        <a:pt x="96" y="196"/>
                        <a:pt x="0" y="392"/>
                        <a:pt x="0" y="576"/>
                      </a:cubicBezTo>
                      <a:cubicBezTo>
                        <a:pt x="0" y="760"/>
                        <a:pt x="96" y="932"/>
                        <a:pt x="192" y="1104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hlink"/>
                    </a:gs>
                    <a:gs pos="50000">
                      <a:srgbClr val="CCFFFF"/>
                    </a:gs>
                    <a:gs pos="100000">
                      <a:schemeClr val="hlink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923670" name="Freeform 22"/>
                <p:cNvSpPr>
                  <a:spLocks/>
                </p:cNvSpPr>
                <p:nvPr/>
              </p:nvSpPr>
              <p:spPr bwMode="auto">
                <a:xfrm flipH="1">
                  <a:off x="3168" y="528"/>
                  <a:ext cx="144" cy="1104"/>
                </a:xfrm>
                <a:custGeom>
                  <a:avLst/>
                  <a:gdLst>
                    <a:gd name="T0" fmla="*/ 192 w 192"/>
                    <a:gd name="T1" fmla="*/ 0 h 1104"/>
                    <a:gd name="T2" fmla="*/ 0 w 192"/>
                    <a:gd name="T3" fmla="*/ 576 h 1104"/>
                    <a:gd name="T4" fmla="*/ 192 w 192"/>
                    <a:gd name="T5" fmla="*/ 1104 h 1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92" h="1104">
                      <a:moveTo>
                        <a:pt x="192" y="0"/>
                      </a:moveTo>
                      <a:cubicBezTo>
                        <a:pt x="96" y="196"/>
                        <a:pt x="0" y="392"/>
                        <a:pt x="0" y="576"/>
                      </a:cubicBezTo>
                      <a:cubicBezTo>
                        <a:pt x="0" y="760"/>
                        <a:pt x="96" y="932"/>
                        <a:pt x="192" y="1104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hlink"/>
                    </a:gs>
                    <a:gs pos="50000">
                      <a:srgbClr val="CCFFFF"/>
                    </a:gs>
                    <a:gs pos="100000">
                      <a:schemeClr val="hlink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73758" name="Oval 56"/>
            <p:cNvSpPr>
              <a:spLocks noChangeArrowheads="1"/>
            </p:cNvSpPr>
            <p:nvPr/>
          </p:nvSpPr>
          <p:spPr bwMode="auto">
            <a:xfrm>
              <a:off x="4475" y="1848"/>
              <a:ext cx="61" cy="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9" name="Text Box 57"/>
            <p:cNvSpPr txBox="1">
              <a:spLocks noChangeArrowheads="1"/>
            </p:cNvSpPr>
            <p:nvPr/>
          </p:nvSpPr>
          <p:spPr bwMode="auto">
            <a:xfrm>
              <a:off x="4392" y="192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F</a:t>
              </a:r>
            </a:p>
          </p:txBody>
        </p:sp>
      </p:grpSp>
      <p:sp>
        <p:nvSpPr>
          <p:cNvPr id="73731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The Simple Magnifier</a:t>
            </a:r>
          </a:p>
        </p:txBody>
      </p:sp>
      <p:sp>
        <p:nvSpPr>
          <p:cNvPr id="923651" name="Text Box 3"/>
          <p:cNvSpPr txBox="1">
            <a:spLocks noChangeArrowheads="1"/>
          </p:cNvSpPr>
          <p:nvPr/>
        </p:nvSpPr>
        <p:spPr bwMode="auto">
          <a:xfrm>
            <a:off x="0" y="762000"/>
            <a:ext cx="6553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The best you can do with the naked eye is:</a:t>
            </a:r>
          </a:p>
          <a:p>
            <a:pPr lvl="1" eaLnBrk="1" hangingPunct="1">
              <a:buFontTx/>
              <a:buChar char="•"/>
            </a:pPr>
            <a:r>
              <a:rPr lang="en-US" sz="2400" i="1">
                <a:solidFill>
                  <a:schemeClr val="accent2"/>
                </a:solidFill>
              </a:rPr>
              <a:t>d</a:t>
            </a:r>
            <a:r>
              <a:rPr lang="en-US" sz="2400">
                <a:solidFill>
                  <a:schemeClr val="accent2"/>
                </a:solidFill>
              </a:rPr>
              <a:t> is near point, say </a:t>
            </a:r>
            <a:r>
              <a:rPr lang="en-US" sz="2400" i="1">
                <a:solidFill>
                  <a:schemeClr val="accent2"/>
                </a:solidFill>
              </a:rPr>
              <a:t>d</a:t>
            </a:r>
            <a:r>
              <a:rPr lang="en-US" sz="2400">
                <a:solidFill>
                  <a:schemeClr val="accent2"/>
                </a:solidFill>
              </a:rPr>
              <a:t> = 25 cm</a:t>
            </a:r>
            <a:endParaRPr lang="en-US" sz="2400" i="1">
              <a:solidFill>
                <a:schemeClr val="accent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Let’s do the best we can with one converging lens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To see it clearly, must have |</a:t>
            </a:r>
            <a:r>
              <a:rPr lang="en-US" sz="2400" i="1">
                <a:solidFill>
                  <a:srgbClr val="009900"/>
                </a:solidFill>
              </a:rPr>
              <a:t>q</a:t>
            </a:r>
            <a:r>
              <a:rPr lang="en-US" sz="2400">
                <a:solidFill>
                  <a:srgbClr val="009900"/>
                </a:solidFill>
              </a:rPr>
              <a:t>|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</a:t>
            </a:r>
            <a:r>
              <a:rPr lang="en-US" sz="2400">
                <a:solidFill>
                  <a:srgbClr val="009900"/>
                </a:solidFill>
              </a:rPr>
              <a:t> </a:t>
            </a:r>
            <a:r>
              <a:rPr lang="en-US" sz="2400" i="1">
                <a:solidFill>
                  <a:srgbClr val="009900"/>
                </a:solidFill>
              </a:rPr>
              <a:t>d</a:t>
            </a:r>
            <a:endParaRPr lang="en-US" sz="2400">
              <a:solidFill>
                <a:srgbClr val="009900"/>
              </a:solidFill>
              <a:sym typeface="Symbol" pitchFamily="18" charset="2"/>
            </a:endParaRPr>
          </a:p>
        </p:txBody>
      </p:sp>
      <p:grpSp>
        <p:nvGrpSpPr>
          <p:cNvPr id="923708" name="Group 60"/>
          <p:cNvGrpSpPr>
            <a:grpSpLocks/>
          </p:cNvGrpSpPr>
          <p:nvPr/>
        </p:nvGrpSpPr>
        <p:grpSpPr bwMode="auto">
          <a:xfrm>
            <a:off x="7315200" y="2514600"/>
            <a:ext cx="685800" cy="457200"/>
            <a:chOff x="4608" y="1584"/>
            <a:chExt cx="432" cy="288"/>
          </a:xfrm>
        </p:grpSpPr>
        <p:sp>
          <p:nvSpPr>
            <p:cNvPr id="73755" name="AutoShape 9"/>
            <p:cNvSpPr>
              <a:spLocks noChangeArrowheads="1"/>
            </p:cNvSpPr>
            <p:nvPr/>
          </p:nvSpPr>
          <p:spPr bwMode="auto">
            <a:xfrm flipV="1">
              <a:off x="4608" y="1584"/>
              <a:ext cx="96" cy="288"/>
            </a:xfrm>
            <a:prstGeom prst="downArrow">
              <a:avLst>
                <a:gd name="adj1" fmla="val 50000"/>
                <a:gd name="adj2" fmla="val 75000"/>
              </a:avLst>
            </a:prstGeom>
            <a:solidFill>
              <a:srgbClr val="CCFFFF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3756" name="Text Box 15"/>
            <p:cNvSpPr txBox="1">
              <a:spLocks noChangeArrowheads="1"/>
            </p:cNvSpPr>
            <p:nvPr/>
          </p:nvSpPr>
          <p:spPr bwMode="auto">
            <a:xfrm>
              <a:off x="4656" y="1584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h</a:t>
              </a:r>
            </a:p>
          </p:txBody>
        </p:sp>
      </p:grpSp>
      <p:graphicFrame>
        <p:nvGraphicFramePr>
          <p:cNvPr id="923664" name="Object 16"/>
          <p:cNvGraphicFramePr>
            <a:graphicFrameLocks noChangeAspect="1"/>
          </p:cNvGraphicFramePr>
          <p:nvPr/>
        </p:nvGraphicFramePr>
        <p:xfrm>
          <a:off x="7239000" y="685800"/>
          <a:ext cx="1373188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8" name="Equation" r:id="rId3" imgW="558800" imgH="228600" progId="Equation.DSMT4">
                  <p:embed/>
                </p:oleObj>
              </mc:Choice>
              <mc:Fallback>
                <p:oleObj name="Equation" r:id="rId3" imgW="55880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685800"/>
                        <a:ext cx="1373188" cy="5016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99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3711" name="Group 63"/>
          <p:cNvGrpSpPr>
            <a:grpSpLocks/>
          </p:cNvGrpSpPr>
          <p:nvPr/>
        </p:nvGrpSpPr>
        <p:grpSpPr bwMode="auto">
          <a:xfrm>
            <a:off x="5181600" y="1905000"/>
            <a:ext cx="647700" cy="990600"/>
            <a:chOff x="3264" y="1200"/>
            <a:chExt cx="408" cy="624"/>
          </a:xfrm>
        </p:grpSpPr>
        <p:sp>
          <p:nvSpPr>
            <p:cNvPr id="73753" name="AutoShape 27"/>
            <p:cNvSpPr>
              <a:spLocks noChangeArrowheads="1"/>
            </p:cNvSpPr>
            <p:nvPr/>
          </p:nvSpPr>
          <p:spPr bwMode="auto">
            <a:xfrm flipV="1">
              <a:off x="3264" y="1200"/>
              <a:ext cx="336" cy="624"/>
            </a:xfrm>
            <a:prstGeom prst="downArrow">
              <a:avLst>
                <a:gd name="adj1" fmla="val 50000"/>
                <a:gd name="adj2" fmla="val 46429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3754" name="Text Box 28"/>
            <p:cNvSpPr txBox="1">
              <a:spLocks noChangeArrowheads="1"/>
            </p:cNvSpPr>
            <p:nvPr/>
          </p:nvSpPr>
          <p:spPr bwMode="auto">
            <a:xfrm>
              <a:off x="3288" y="144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h’</a:t>
              </a:r>
            </a:p>
          </p:txBody>
        </p:sp>
      </p:grpSp>
      <p:grpSp>
        <p:nvGrpSpPr>
          <p:cNvPr id="923706" name="Group 58"/>
          <p:cNvGrpSpPr>
            <a:grpSpLocks/>
          </p:cNvGrpSpPr>
          <p:nvPr/>
        </p:nvGrpSpPr>
        <p:grpSpPr bwMode="auto">
          <a:xfrm>
            <a:off x="5486400" y="2895600"/>
            <a:ext cx="2971800" cy="457200"/>
            <a:chOff x="3456" y="1824"/>
            <a:chExt cx="1872" cy="288"/>
          </a:xfrm>
        </p:grpSpPr>
        <p:sp>
          <p:nvSpPr>
            <p:cNvPr id="73751" name="Line 37"/>
            <p:cNvSpPr>
              <a:spLocks noChangeShapeType="1"/>
            </p:cNvSpPr>
            <p:nvPr/>
          </p:nvSpPr>
          <p:spPr bwMode="auto">
            <a:xfrm>
              <a:off x="3456" y="1872"/>
              <a:ext cx="18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52" name="Text Box 38"/>
            <p:cNvSpPr txBox="1">
              <a:spLocks noChangeArrowheads="1"/>
            </p:cNvSpPr>
            <p:nvPr/>
          </p:nvSpPr>
          <p:spPr bwMode="auto">
            <a:xfrm>
              <a:off x="3744" y="1824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-q</a:t>
              </a:r>
            </a:p>
          </p:txBody>
        </p:sp>
      </p:grpSp>
      <p:sp>
        <p:nvSpPr>
          <p:cNvPr id="923689" name="Line 41"/>
          <p:cNvSpPr>
            <a:spLocks noChangeShapeType="1"/>
          </p:cNvSpPr>
          <p:nvPr/>
        </p:nvSpPr>
        <p:spPr bwMode="auto">
          <a:xfrm>
            <a:off x="5410200" y="1905000"/>
            <a:ext cx="320040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923690" name="Object 42"/>
          <p:cNvGraphicFramePr>
            <a:graphicFrameLocks noChangeAspect="1"/>
          </p:cNvGraphicFramePr>
          <p:nvPr/>
        </p:nvGraphicFramePr>
        <p:xfrm>
          <a:off x="6934200" y="1371600"/>
          <a:ext cx="18415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9" name="Equation" r:id="rId5" imgW="748975" imgH="253890" progId="Equation.DSMT4">
                  <p:embed/>
                </p:oleObj>
              </mc:Choice>
              <mc:Fallback>
                <p:oleObj name="Equation" r:id="rId5" imgW="748975" imgH="25389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371600"/>
                        <a:ext cx="1841500" cy="55721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99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691" name="Object 43"/>
          <p:cNvGraphicFramePr>
            <a:graphicFrameLocks noChangeAspect="1"/>
          </p:cNvGraphicFramePr>
          <p:nvPr/>
        </p:nvGraphicFramePr>
        <p:xfrm>
          <a:off x="152400" y="2286000"/>
          <a:ext cx="1717675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50" name="Equation" r:id="rId7" imgW="698500" imgH="419100" progId="Equation.DSMT4">
                  <p:embed/>
                </p:oleObj>
              </mc:Choice>
              <mc:Fallback>
                <p:oleObj name="Equation" r:id="rId7" imgW="698500" imgH="41910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286000"/>
                        <a:ext cx="1717675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3710" name="Group 62"/>
          <p:cNvGrpSpPr>
            <a:grpSpLocks/>
          </p:cNvGrpSpPr>
          <p:nvPr/>
        </p:nvGrpSpPr>
        <p:grpSpPr bwMode="auto">
          <a:xfrm>
            <a:off x="7391400" y="1981200"/>
            <a:ext cx="1143000" cy="457200"/>
            <a:chOff x="4656" y="1248"/>
            <a:chExt cx="720" cy="288"/>
          </a:xfrm>
        </p:grpSpPr>
        <p:sp>
          <p:nvSpPr>
            <p:cNvPr id="73749" name="Line 44"/>
            <p:cNvSpPr>
              <a:spLocks noChangeShapeType="1"/>
            </p:cNvSpPr>
            <p:nvPr/>
          </p:nvSpPr>
          <p:spPr bwMode="auto">
            <a:xfrm>
              <a:off x="4656" y="1536"/>
              <a:ext cx="7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50" name="Text Box 45"/>
            <p:cNvSpPr txBox="1">
              <a:spLocks noChangeArrowheads="1"/>
            </p:cNvSpPr>
            <p:nvPr/>
          </p:nvSpPr>
          <p:spPr bwMode="auto">
            <a:xfrm>
              <a:off x="4800" y="1248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p</a:t>
              </a:r>
            </a:p>
          </p:txBody>
        </p:sp>
      </p:grpSp>
      <p:graphicFrame>
        <p:nvGraphicFramePr>
          <p:cNvPr id="923696" name="Object 48"/>
          <p:cNvGraphicFramePr>
            <a:graphicFrameLocks noChangeAspect="1"/>
          </p:cNvGraphicFramePr>
          <p:nvPr/>
        </p:nvGraphicFramePr>
        <p:xfrm>
          <a:off x="304800" y="3352800"/>
          <a:ext cx="1843088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51" name="Equation" r:id="rId9" imgW="749300" imgH="419100" progId="Equation.DSMT4">
                  <p:embed/>
                </p:oleObj>
              </mc:Choice>
              <mc:Fallback>
                <p:oleObj name="Equation" r:id="rId9" imgW="749300" imgH="41910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352800"/>
                        <a:ext cx="1843088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697" name="Object 49"/>
          <p:cNvGraphicFramePr>
            <a:graphicFrameLocks noChangeAspect="1"/>
          </p:cNvGraphicFramePr>
          <p:nvPr/>
        </p:nvGraphicFramePr>
        <p:xfrm>
          <a:off x="2133600" y="3276600"/>
          <a:ext cx="193675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52" name="Equation" r:id="rId11" imgW="787400" imgH="457200" progId="Equation.DSMT4">
                  <p:embed/>
                </p:oleObj>
              </mc:Choice>
              <mc:Fallback>
                <p:oleObj name="Equation" r:id="rId11" imgW="787400" imgH="457200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76600"/>
                        <a:ext cx="1936750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698" name="Object 50"/>
          <p:cNvGraphicFramePr>
            <a:graphicFrameLocks noChangeAspect="1"/>
          </p:cNvGraphicFramePr>
          <p:nvPr/>
        </p:nvGraphicFramePr>
        <p:xfrm>
          <a:off x="4022725" y="3200400"/>
          <a:ext cx="2062163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53" name="Equation" r:id="rId13" imgW="838200" imgH="508000" progId="Equation.DSMT4">
                  <p:embed/>
                </p:oleObj>
              </mc:Choice>
              <mc:Fallback>
                <p:oleObj name="Equation" r:id="rId13" imgW="838200" imgH="508000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2725" y="3200400"/>
                        <a:ext cx="2062163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699" name="Object 51"/>
          <p:cNvGraphicFramePr>
            <a:graphicFrameLocks noChangeAspect="1"/>
          </p:cNvGraphicFramePr>
          <p:nvPr/>
        </p:nvGraphicFramePr>
        <p:xfrm>
          <a:off x="6324600" y="3657600"/>
          <a:ext cx="1155700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54" name="Equation" r:id="rId15" imgW="469696" imgH="431613" progId="Equation.DSMT4">
                  <p:embed/>
                </p:oleObj>
              </mc:Choice>
              <mc:Fallback>
                <p:oleObj name="Equation" r:id="rId15" imgW="469696" imgH="431613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657600"/>
                        <a:ext cx="1155700" cy="94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700" name="Object 52"/>
          <p:cNvGraphicFramePr>
            <a:graphicFrameLocks noChangeAspect="1"/>
          </p:cNvGraphicFramePr>
          <p:nvPr/>
        </p:nvGraphicFramePr>
        <p:xfrm>
          <a:off x="7467600" y="3657600"/>
          <a:ext cx="1436688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55" name="Equation" r:id="rId17" imgW="583947" imgH="444307" progId="Equation.DSMT4">
                  <p:embed/>
                </p:oleObj>
              </mc:Choice>
              <mc:Fallback>
                <p:oleObj name="Equation" r:id="rId17" imgW="583947" imgH="444307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657600"/>
                        <a:ext cx="1436688" cy="97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701" name="Text Box 53"/>
          <p:cNvSpPr txBox="1">
            <a:spLocks noChangeArrowheads="1"/>
          </p:cNvSpPr>
          <p:nvPr/>
        </p:nvSpPr>
        <p:spPr bwMode="auto">
          <a:xfrm>
            <a:off x="76200" y="4419600"/>
            <a:ext cx="62484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Maximum magnification when |</a:t>
            </a:r>
            <a:r>
              <a:rPr lang="en-US" sz="2400" i="1">
                <a:solidFill>
                  <a:srgbClr val="9900CC"/>
                </a:solidFill>
              </a:rPr>
              <a:t>q</a:t>
            </a:r>
            <a:r>
              <a:rPr lang="en-US" sz="2400">
                <a:solidFill>
                  <a:srgbClr val="9900CC"/>
                </a:solidFill>
              </a:rPr>
              <a:t>| = </a:t>
            </a:r>
            <a:r>
              <a:rPr lang="en-US" sz="2400" i="1">
                <a:solidFill>
                  <a:srgbClr val="9900CC"/>
                </a:solidFill>
              </a:rPr>
              <a:t>d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Most comfortable when |</a:t>
            </a:r>
            <a:r>
              <a:rPr lang="en-US" sz="2400" i="1">
                <a:solidFill>
                  <a:srgbClr val="9900CC"/>
                </a:solidFill>
              </a:rPr>
              <a:t>q</a:t>
            </a:r>
            <a:r>
              <a:rPr lang="en-US" sz="2400">
                <a:solidFill>
                  <a:srgbClr val="9900CC"/>
                </a:solidFill>
              </a:rPr>
              <a:t>| = </a:t>
            </a:r>
            <a:r>
              <a:rPr lang="en-US" sz="2400">
                <a:solidFill>
                  <a:srgbClr val="9900CC"/>
                </a:solidFill>
                <a:sym typeface="Symbol" pitchFamily="18" charset="2"/>
              </a:rPr>
              <a:t>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To make small </a:t>
            </a:r>
            <a:r>
              <a:rPr lang="en-US" sz="2400" i="1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, need a small </a:t>
            </a:r>
            <a:r>
              <a:rPr lang="en-US" sz="2400" i="1">
                <a:solidFill>
                  <a:srgbClr val="FF0000"/>
                </a:solidFill>
                <a:sym typeface="Symbol" pitchFamily="18" charset="2"/>
              </a:rPr>
              <a:t>R</a:t>
            </a: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: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And size of lens smaller than </a:t>
            </a:r>
            <a:r>
              <a:rPr lang="en-US" sz="2400" i="1">
                <a:solidFill>
                  <a:srgbClr val="FF0000"/>
                </a:solidFill>
                <a:sym typeface="Symbol" pitchFamily="18" charset="2"/>
              </a:rPr>
              <a:t>R</a:t>
            </a:r>
            <a:endParaRPr lang="en-US" sz="2400">
              <a:solidFill>
                <a:srgbClr val="FF0000"/>
              </a:solidFill>
              <a:sym typeface="Symbol" pitchFamily="18" charset="2"/>
            </a:endParaRP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To avoid spherical aberration, much smaller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Hard to get </a:t>
            </a:r>
            <a:r>
              <a:rPr lang="en-US" sz="2400" i="1">
                <a:solidFill>
                  <a:srgbClr val="FF0000"/>
                </a:solidFill>
                <a:sym typeface="Symbol" pitchFamily="18" charset="2"/>
              </a:rPr>
              <a:t>m</a:t>
            </a: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 much bigger than about 5</a:t>
            </a:r>
          </a:p>
        </p:txBody>
      </p:sp>
      <p:graphicFrame>
        <p:nvGraphicFramePr>
          <p:cNvPr id="923702" name="Object 54"/>
          <p:cNvGraphicFramePr>
            <a:graphicFrameLocks noChangeAspect="1"/>
          </p:cNvGraphicFramePr>
          <p:nvPr/>
        </p:nvGraphicFramePr>
        <p:xfrm>
          <a:off x="5105400" y="4800600"/>
          <a:ext cx="1936750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56" name="Equation" r:id="rId19" imgW="787400" imgH="419100" progId="Equation.DSMT4">
                  <p:embed/>
                </p:oleObj>
              </mc:Choice>
              <mc:Fallback>
                <p:oleObj name="Equation" r:id="rId19" imgW="787400" imgH="419100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800600"/>
                        <a:ext cx="1936750" cy="91916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703" name="Object 55"/>
          <p:cNvGraphicFramePr>
            <a:graphicFrameLocks noChangeAspect="1"/>
          </p:cNvGraphicFramePr>
          <p:nvPr/>
        </p:nvGraphicFramePr>
        <p:xfrm>
          <a:off x="7699375" y="4730750"/>
          <a:ext cx="1092200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57" name="Equation" r:id="rId21" imgW="444307" imgH="418918" progId="Equation.DSMT4">
                  <p:embed/>
                </p:oleObj>
              </mc:Choice>
              <mc:Fallback>
                <p:oleObj name="Equation" r:id="rId21" imgW="444307" imgH="418918" progId="Equation.DSMT4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75" y="4730750"/>
                        <a:ext cx="1092200" cy="91916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23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23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23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3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3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23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23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23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23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23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2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2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923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923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923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923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923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923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923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923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923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23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23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923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923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923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923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923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923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923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923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923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651" grpId="0" build="p"/>
      <p:bldP spid="923689" grpId="0" animBg="1"/>
      <p:bldP spid="92370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4721" name="Group 49"/>
          <p:cNvGrpSpPr>
            <a:grpSpLocks/>
          </p:cNvGrpSpPr>
          <p:nvPr/>
        </p:nvGrpSpPr>
        <p:grpSpPr bwMode="auto">
          <a:xfrm>
            <a:off x="5943600" y="1752600"/>
            <a:ext cx="1828800" cy="1828800"/>
            <a:chOff x="3744" y="1104"/>
            <a:chExt cx="1152" cy="1152"/>
          </a:xfrm>
        </p:grpSpPr>
        <p:grpSp>
          <p:nvGrpSpPr>
            <p:cNvPr id="74778" name="Group 12"/>
            <p:cNvGrpSpPr>
              <a:grpSpLocks/>
            </p:cNvGrpSpPr>
            <p:nvPr/>
          </p:nvGrpSpPr>
          <p:grpSpPr bwMode="auto">
            <a:xfrm>
              <a:off x="4608" y="1104"/>
              <a:ext cx="288" cy="1152"/>
              <a:chOff x="3024" y="528"/>
              <a:chExt cx="288" cy="1104"/>
            </a:xfrm>
          </p:grpSpPr>
          <p:sp>
            <p:nvSpPr>
              <p:cNvPr id="924685" name="Freeform 13"/>
              <p:cNvSpPr>
                <a:spLocks/>
              </p:cNvSpPr>
              <p:nvPr/>
            </p:nvSpPr>
            <p:spPr bwMode="auto">
              <a:xfrm>
                <a:off x="3024" y="528"/>
                <a:ext cx="144" cy="1104"/>
              </a:xfrm>
              <a:custGeom>
                <a:avLst/>
                <a:gdLst>
                  <a:gd name="T0" fmla="*/ 192 w 192"/>
                  <a:gd name="T1" fmla="*/ 0 h 1104"/>
                  <a:gd name="T2" fmla="*/ 0 w 192"/>
                  <a:gd name="T3" fmla="*/ 576 h 1104"/>
                  <a:gd name="T4" fmla="*/ 192 w 192"/>
                  <a:gd name="T5" fmla="*/ 1104 h 1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2" h="1104">
                    <a:moveTo>
                      <a:pt x="192" y="0"/>
                    </a:moveTo>
                    <a:cubicBezTo>
                      <a:pt x="96" y="196"/>
                      <a:pt x="0" y="392"/>
                      <a:pt x="0" y="576"/>
                    </a:cubicBezTo>
                    <a:cubicBezTo>
                      <a:pt x="0" y="760"/>
                      <a:pt x="96" y="932"/>
                      <a:pt x="192" y="1104"/>
                    </a:cubicBezTo>
                  </a:path>
                </a:pathLst>
              </a:custGeom>
              <a:gradFill rotWithShape="1">
                <a:gsLst>
                  <a:gs pos="0">
                    <a:schemeClr val="hlink"/>
                  </a:gs>
                  <a:gs pos="50000">
                    <a:srgbClr val="CCFFFF"/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4686" name="Freeform 14"/>
              <p:cNvSpPr>
                <a:spLocks/>
              </p:cNvSpPr>
              <p:nvPr/>
            </p:nvSpPr>
            <p:spPr bwMode="auto">
              <a:xfrm flipH="1">
                <a:off x="3168" y="528"/>
                <a:ext cx="144" cy="1104"/>
              </a:xfrm>
              <a:custGeom>
                <a:avLst/>
                <a:gdLst>
                  <a:gd name="T0" fmla="*/ 192 w 192"/>
                  <a:gd name="T1" fmla="*/ 0 h 1104"/>
                  <a:gd name="T2" fmla="*/ 0 w 192"/>
                  <a:gd name="T3" fmla="*/ 576 h 1104"/>
                  <a:gd name="T4" fmla="*/ 192 w 192"/>
                  <a:gd name="T5" fmla="*/ 1104 h 1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2" h="1104">
                    <a:moveTo>
                      <a:pt x="192" y="0"/>
                    </a:moveTo>
                    <a:cubicBezTo>
                      <a:pt x="96" y="196"/>
                      <a:pt x="0" y="392"/>
                      <a:pt x="0" y="576"/>
                    </a:cubicBezTo>
                    <a:cubicBezTo>
                      <a:pt x="0" y="760"/>
                      <a:pt x="96" y="932"/>
                      <a:pt x="192" y="1104"/>
                    </a:cubicBezTo>
                  </a:path>
                </a:pathLst>
              </a:custGeom>
              <a:gradFill rotWithShape="1">
                <a:gsLst>
                  <a:gs pos="0">
                    <a:schemeClr val="hlink"/>
                  </a:gs>
                  <a:gs pos="50000">
                    <a:srgbClr val="CCFFFF"/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4779" name="Oval 43"/>
            <p:cNvSpPr>
              <a:spLocks noChangeArrowheads="1"/>
            </p:cNvSpPr>
            <p:nvPr/>
          </p:nvSpPr>
          <p:spPr bwMode="auto">
            <a:xfrm>
              <a:off x="3888" y="1656"/>
              <a:ext cx="61" cy="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0" name="Text Box 44"/>
            <p:cNvSpPr txBox="1">
              <a:spLocks noChangeArrowheads="1"/>
            </p:cNvSpPr>
            <p:nvPr/>
          </p:nvSpPr>
          <p:spPr bwMode="auto">
            <a:xfrm>
              <a:off x="3744" y="1392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F</a:t>
              </a:r>
              <a:r>
                <a:rPr lang="en-US" sz="2400" b="1" i="1" baseline="-25000">
                  <a:solidFill>
                    <a:schemeClr val="tx1"/>
                  </a:solidFill>
                  <a:sym typeface="Symbol" pitchFamily="18" charset="2"/>
                </a:rPr>
                <a:t>e</a:t>
              </a:r>
              <a:endParaRPr lang="en-US" sz="2400" b="1" i="1">
                <a:solidFill>
                  <a:schemeClr val="tx1"/>
                </a:solidFill>
                <a:sym typeface="Symbol" pitchFamily="18" charset="2"/>
              </a:endParaRPr>
            </a:p>
          </p:txBody>
        </p:sp>
      </p:grpSp>
      <p:sp>
        <p:nvSpPr>
          <p:cNvPr id="74755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The Microscope</a:t>
            </a:r>
          </a:p>
        </p:txBody>
      </p:sp>
      <p:sp>
        <p:nvSpPr>
          <p:cNvPr id="924675" name="Text Box 3"/>
          <p:cNvSpPr txBox="1">
            <a:spLocks noChangeArrowheads="1"/>
          </p:cNvSpPr>
          <p:nvPr/>
        </p:nvSpPr>
        <p:spPr bwMode="auto">
          <a:xfrm>
            <a:off x="0" y="762000"/>
            <a:ext cx="86106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9900"/>
                </a:solidFill>
              </a:rPr>
              <a:t>A simple microscope has two lenses:</a:t>
            </a:r>
            <a:endParaRPr lang="en-US" sz="2400" i="1">
              <a:solidFill>
                <a:srgbClr val="009900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The objective lens has a short focal length and produces a large, inverted, real image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The eyepiece</a:t>
            </a:r>
            <a:r>
              <a:rPr lang="en-US" sz="2400" i="1">
                <a:solidFill>
                  <a:srgbClr val="009900"/>
                </a:solidFill>
              </a:rPr>
              <a:t> </a:t>
            </a:r>
            <a:r>
              <a:rPr lang="en-US" sz="2400">
                <a:solidFill>
                  <a:srgbClr val="009900"/>
                </a:solidFill>
              </a:rPr>
              <a:t>then magnifies that image a bit more</a:t>
            </a:r>
            <a:endParaRPr lang="en-US" sz="2400">
              <a:solidFill>
                <a:srgbClr val="009900"/>
              </a:solidFill>
              <a:sym typeface="Symbol" pitchFamily="18" charset="2"/>
            </a:endParaRPr>
          </a:p>
        </p:txBody>
      </p:sp>
      <p:sp>
        <p:nvSpPr>
          <p:cNvPr id="924687" name="AutoShape 15"/>
          <p:cNvSpPr>
            <a:spLocks noChangeArrowheads="1"/>
          </p:cNvSpPr>
          <p:nvPr/>
        </p:nvSpPr>
        <p:spPr bwMode="auto">
          <a:xfrm>
            <a:off x="6324600" y="2667000"/>
            <a:ext cx="381000" cy="762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924701" name="Text Box 29"/>
          <p:cNvSpPr txBox="1">
            <a:spLocks noChangeArrowheads="1"/>
          </p:cNvSpPr>
          <p:nvPr/>
        </p:nvSpPr>
        <p:spPr bwMode="auto">
          <a:xfrm>
            <a:off x="76200" y="4419600"/>
            <a:ext cx="87630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Since the objective lens can be small, the magnification can be large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Spherical and other aberrations can be huge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  <a:sym typeface="Symbol" pitchFamily="18" charset="2"/>
              </a:rPr>
              <a:t>Real systems have many more lenses to compensate for problems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Ultimate limitation has to do with physical, not geometric optics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Can’t image things smaller than the wavelength of light used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Visible light 400-700 nm, can’t see smaller than about 1</a:t>
            </a:r>
            <a:r>
              <a:rPr lang="en-US" sz="2400" i="1">
                <a:solidFill>
                  <a:srgbClr val="FF0000"/>
                </a:solidFill>
                <a:sym typeface="Symbol" pitchFamily="18" charset="2"/>
              </a:rPr>
              <a:t></a:t>
            </a: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m</a:t>
            </a:r>
          </a:p>
        </p:txBody>
      </p:sp>
      <p:grpSp>
        <p:nvGrpSpPr>
          <p:cNvPr id="924720" name="Group 48"/>
          <p:cNvGrpSpPr>
            <a:grpSpLocks/>
          </p:cNvGrpSpPr>
          <p:nvPr/>
        </p:nvGrpSpPr>
        <p:grpSpPr bwMode="auto">
          <a:xfrm>
            <a:off x="1524000" y="2438400"/>
            <a:ext cx="609600" cy="457200"/>
            <a:chOff x="960" y="1536"/>
            <a:chExt cx="384" cy="288"/>
          </a:xfrm>
        </p:grpSpPr>
        <p:grpSp>
          <p:nvGrpSpPr>
            <p:cNvPr id="74774" name="Group 32"/>
            <p:cNvGrpSpPr>
              <a:grpSpLocks/>
            </p:cNvGrpSpPr>
            <p:nvPr/>
          </p:nvGrpSpPr>
          <p:grpSpPr bwMode="auto">
            <a:xfrm>
              <a:off x="1248" y="1536"/>
              <a:ext cx="96" cy="288"/>
              <a:chOff x="3024" y="528"/>
              <a:chExt cx="288" cy="1104"/>
            </a:xfrm>
          </p:grpSpPr>
          <p:sp>
            <p:nvSpPr>
              <p:cNvPr id="924705" name="Freeform 33"/>
              <p:cNvSpPr>
                <a:spLocks/>
              </p:cNvSpPr>
              <p:nvPr/>
            </p:nvSpPr>
            <p:spPr bwMode="auto">
              <a:xfrm>
                <a:off x="3024" y="528"/>
                <a:ext cx="144" cy="1104"/>
              </a:xfrm>
              <a:custGeom>
                <a:avLst/>
                <a:gdLst>
                  <a:gd name="T0" fmla="*/ 192 w 192"/>
                  <a:gd name="T1" fmla="*/ 0 h 1104"/>
                  <a:gd name="T2" fmla="*/ 0 w 192"/>
                  <a:gd name="T3" fmla="*/ 576 h 1104"/>
                  <a:gd name="T4" fmla="*/ 192 w 192"/>
                  <a:gd name="T5" fmla="*/ 1104 h 1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2" h="1104">
                    <a:moveTo>
                      <a:pt x="192" y="0"/>
                    </a:moveTo>
                    <a:cubicBezTo>
                      <a:pt x="96" y="196"/>
                      <a:pt x="0" y="392"/>
                      <a:pt x="0" y="576"/>
                    </a:cubicBezTo>
                    <a:cubicBezTo>
                      <a:pt x="0" y="760"/>
                      <a:pt x="96" y="932"/>
                      <a:pt x="192" y="1104"/>
                    </a:cubicBezTo>
                  </a:path>
                </a:pathLst>
              </a:custGeom>
              <a:gradFill rotWithShape="1">
                <a:gsLst>
                  <a:gs pos="0">
                    <a:schemeClr val="hlink"/>
                  </a:gs>
                  <a:gs pos="50000">
                    <a:srgbClr val="CCFFFF"/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4706" name="Freeform 34"/>
              <p:cNvSpPr>
                <a:spLocks/>
              </p:cNvSpPr>
              <p:nvPr/>
            </p:nvSpPr>
            <p:spPr bwMode="auto">
              <a:xfrm flipH="1">
                <a:off x="3168" y="528"/>
                <a:ext cx="144" cy="1104"/>
              </a:xfrm>
              <a:custGeom>
                <a:avLst/>
                <a:gdLst>
                  <a:gd name="T0" fmla="*/ 192 w 192"/>
                  <a:gd name="T1" fmla="*/ 0 h 1104"/>
                  <a:gd name="T2" fmla="*/ 0 w 192"/>
                  <a:gd name="T3" fmla="*/ 576 h 1104"/>
                  <a:gd name="T4" fmla="*/ 192 w 192"/>
                  <a:gd name="T5" fmla="*/ 1104 h 1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2" h="1104">
                    <a:moveTo>
                      <a:pt x="192" y="0"/>
                    </a:moveTo>
                    <a:cubicBezTo>
                      <a:pt x="96" y="196"/>
                      <a:pt x="0" y="392"/>
                      <a:pt x="0" y="576"/>
                    </a:cubicBezTo>
                    <a:cubicBezTo>
                      <a:pt x="0" y="760"/>
                      <a:pt x="96" y="932"/>
                      <a:pt x="192" y="1104"/>
                    </a:cubicBezTo>
                  </a:path>
                </a:pathLst>
              </a:custGeom>
              <a:gradFill rotWithShape="1">
                <a:gsLst>
                  <a:gs pos="0">
                    <a:schemeClr val="hlink"/>
                  </a:gs>
                  <a:gs pos="50000">
                    <a:srgbClr val="CCFFFF"/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4775" name="Oval 35"/>
            <p:cNvSpPr>
              <a:spLocks noChangeArrowheads="1"/>
            </p:cNvSpPr>
            <p:nvPr/>
          </p:nvSpPr>
          <p:spPr bwMode="auto">
            <a:xfrm>
              <a:off x="960" y="1672"/>
              <a:ext cx="61" cy="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4760" name="Group 50"/>
          <p:cNvGrpSpPr>
            <a:grpSpLocks/>
          </p:cNvGrpSpPr>
          <p:nvPr/>
        </p:nvGrpSpPr>
        <p:grpSpPr bwMode="auto">
          <a:xfrm>
            <a:off x="609600" y="2514600"/>
            <a:ext cx="7772400" cy="711200"/>
            <a:chOff x="384" y="1584"/>
            <a:chExt cx="4896" cy="448"/>
          </a:xfrm>
        </p:grpSpPr>
        <p:sp>
          <p:nvSpPr>
            <p:cNvPr id="74765" name="Text Box 36"/>
            <p:cNvSpPr txBox="1">
              <a:spLocks noChangeArrowheads="1"/>
            </p:cNvSpPr>
            <p:nvPr/>
          </p:nvSpPr>
          <p:spPr bwMode="auto">
            <a:xfrm>
              <a:off x="864" y="1744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F</a:t>
              </a:r>
              <a:r>
                <a:rPr lang="en-US" sz="2400" b="1" i="1" baseline="-25000">
                  <a:solidFill>
                    <a:schemeClr val="tx1"/>
                  </a:solidFill>
                  <a:sym typeface="Symbol" pitchFamily="18" charset="2"/>
                </a:rPr>
                <a:t>o</a:t>
              </a:r>
              <a:endParaRPr lang="en-US" sz="2400" b="1" i="1">
                <a:solidFill>
                  <a:schemeClr val="tx1"/>
                </a:solidFill>
                <a:sym typeface="Symbol" pitchFamily="18" charset="2"/>
              </a:endParaRPr>
            </a:p>
          </p:txBody>
        </p:sp>
        <p:grpSp>
          <p:nvGrpSpPr>
            <p:cNvPr id="74766" name="Group 47"/>
            <p:cNvGrpSpPr>
              <a:grpSpLocks/>
            </p:cNvGrpSpPr>
            <p:nvPr/>
          </p:nvGrpSpPr>
          <p:grpSpPr bwMode="auto">
            <a:xfrm>
              <a:off x="384" y="1584"/>
              <a:ext cx="4896" cy="192"/>
              <a:chOff x="384" y="1584"/>
              <a:chExt cx="4896" cy="192"/>
            </a:xfrm>
          </p:grpSpPr>
          <p:grpSp>
            <p:nvGrpSpPr>
              <p:cNvPr id="74767" name="Group 4"/>
              <p:cNvGrpSpPr>
                <a:grpSpLocks/>
              </p:cNvGrpSpPr>
              <p:nvPr/>
            </p:nvGrpSpPr>
            <p:grpSpPr bwMode="auto">
              <a:xfrm flipH="1">
                <a:off x="4944" y="1584"/>
                <a:ext cx="336" cy="192"/>
                <a:chOff x="528" y="1632"/>
                <a:chExt cx="336" cy="192"/>
              </a:xfrm>
            </p:grpSpPr>
            <p:sp>
              <p:nvSpPr>
                <p:cNvPr id="74770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528" y="1632"/>
                  <a:ext cx="336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771" name="Line 6"/>
                <p:cNvSpPr>
                  <a:spLocks noChangeShapeType="1"/>
                </p:cNvSpPr>
                <p:nvPr/>
              </p:nvSpPr>
              <p:spPr bwMode="auto">
                <a:xfrm>
                  <a:off x="528" y="1728"/>
                  <a:ext cx="336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772" name="Arc 7"/>
                <p:cNvSpPr>
                  <a:spLocks/>
                </p:cNvSpPr>
                <p:nvPr/>
              </p:nvSpPr>
              <p:spPr bwMode="auto">
                <a:xfrm>
                  <a:off x="736" y="1648"/>
                  <a:ext cx="96" cy="154"/>
                </a:xfrm>
                <a:custGeom>
                  <a:avLst/>
                  <a:gdLst>
                    <a:gd name="T0" fmla="*/ 66 w 21600"/>
                    <a:gd name="T1" fmla="*/ 0 h 29524"/>
                    <a:gd name="T2" fmla="*/ 74 w 21600"/>
                    <a:gd name="T3" fmla="*/ 154 h 29524"/>
                    <a:gd name="T4" fmla="*/ 0 w 21600"/>
                    <a:gd name="T5" fmla="*/ 82 h 2952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9524" fill="none" extrusionOk="0">
                      <a:moveTo>
                        <a:pt x="14850" y="0"/>
                      </a:moveTo>
                      <a:cubicBezTo>
                        <a:pt x="19159" y="4079"/>
                        <a:pt x="21600" y="9751"/>
                        <a:pt x="21600" y="15685"/>
                      </a:cubicBezTo>
                      <a:cubicBezTo>
                        <a:pt x="21600" y="20743"/>
                        <a:pt x="19824" y="25640"/>
                        <a:pt x="16584" y="29524"/>
                      </a:cubicBezTo>
                    </a:path>
                    <a:path w="21600" h="29524" stroke="0" extrusionOk="0">
                      <a:moveTo>
                        <a:pt x="14850" y="0"/>
                      </a:moveTo>
                      <a:cubicBezTo>
                        <a:pt x="19159" y="4079"/>
                        <a:pt x="21600" y="9751"/>
                        <a:pt x="21600" y="15685"/>
                      </a:cubicBezTo>
                      <a:cubicBezTo>
                        <a:pt x="21600" y="20743"/>
                        <a:pt x="19824" y="25640"/>
                        <a:pt x="16584" y="29524"/>
                      </a:cubicBezTo>
                      <a:lnTo>
                        <a:pt x="0" y="15685"/>
                      </a:lnTo>
                      <a:lnTo>
                        <a:pt x="14850" y="0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73" name="Oval 8"/>
                <p:cNvSpPr>
                  <a:spLocks noChangeArrowheads="1"/>
                </p:cNvSpPr>
                <p:nvPr/>
              </p:nvSpPr>
              <p:spPr bwMode="auto">
                <a:xfrm>
                  <a:off x="776" y="1680"/>
                  <a:ext cx="48" cy="96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4768" name="AutoShape 9"/>
              <p:cNvSpPr>
                <a:spLocks noChangeArrowheads="1"/>
              </p:cNvSpPr>
              <p:nvPr/>
            </p:nvSpPr>
            <p:spPr bwMode="auto">
              <a:xfrm flipH="1" flipV="1">
                <a:off x="912" y="1632"/>
                <a:ext cx="48" cy="48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CCFFFF"/>
              </a:solidFill>
              <a:ln w="28575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74769" name="Line 37"/>
              <p:cNvSpPr>
                <a:spLocks noChangeShapeType="1"/>
              </p:cNvSpPr>
              <p:nvPr/>
            </p:nvSpPr>
            <p:spPr bwMode="auto">
              <a:xfrm>
                <a:off x="384" y="1680"/>
                <a:ext cx="441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lgDash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24710" name="Line 38"/>
          <p:cNvSpPr>
            <a:spLocks noChangeShapeType="1"/>
          </p:cNvSpPr>
          <p:nvPr/>
        </p:nvSpPr>
        <p:spPr bwMode="auto">
          <a:xfrm flipH="1" flipV="1">
            <a:off x="1524000" y="2590800"/>
            <a:ext cx="495300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711" name="AutoShape 39"/>
          <p:cNvSpPr>
            <a:spLocks noChangeArrowheads="1"/>
          </p:cNvSpPr>
          <p:nvPr/>
        </p:nvSpPr>
        <p:spPr bwMode="auto">
          <a:xfrm>
            <a:off x="4648200" y="2667000"/>
            <a:ext cx="838200" cy="1600200"/>
          </a:xfrm>
          <a:prstGeom prst="downArrow">
            <a:avLst>
              <a:gd name="adj1" fmla="val 50000"/>
              <a:gd name="adj2" fmla="val 4772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924713" name="Line 41"/>
          <p:cNvSpPr>
            <a:spLocks noChangeShapeType="1"/>
          </p:cNvSpPr>
          <p:nvPr/>
        </p:nvSpPr>
        <p:spPr bwMode="auto">
          <a:xfrm flipV="1">
            <a:off x="6477000" y="2667000"/>
            <a:ext cx="12954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717" name="Line 45"/>
          <p:cNvSpPr>
            <a:spLocks noChangeShapeType="1"/>
          </p:cNvSpPr>
          <p:nvPr/>
        </p:nvSpPr>
        <p:spPr bwMode="auto">
          <a:xfrm flipV="1">
            <a:off x="5029200" y="3429000"/>
            <a:ext cx="1447800" cy="838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24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2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4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24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4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24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924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4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4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24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24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24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24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24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24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24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24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24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24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675" grpId="0" build="p"/>
      <p:bldP spid="924687" grpId="0" animBg="1"/>
      <p:bldP spid="924701" grpId="0" build="p"/>
      <p:bldP spid="924710" grpId="0" animBg="1"/>
      <p:bldP spid="924711" grpId="0" animBg="1"/>
      <p:bldP spid="924713" grpId="0" animBg="1"/>
      <p:bldP spid="92471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4" name="Freeform 4"/>
          <p:cNvSpPr>
            <a:spLocks/>
          </p:cNvSpPr>
          <p:nvPr/>
        </p:nvSpPr>
        <p:spPr bwMode="auto">
          <a:xfrm>
            <a:off x="2057400" y="2438400"/>
            <a:ext cx="228600" cy="1828800"/>
          </a:xfrm>
          <a:custGeom>
            <a:avLst/>
            <a:gdLst>
              <a:gd name="T0" fmla="*/ 192 w 192"/>
              <a:gd name="T1" fmla="*/ 0 h 1104"/>
              <a:gd name="T2" fmla="*/ 0 w 192"/>
              <a:gd name="T3" fmla="*/ 576 h 1104"/>
              <a:gd name="T4" fmla="*/ 192 w 192"/>
              <a:gd name="T5" fmla="*/ 1104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104">
                <a:moveTo>
                  <a:pt x="192" y="0"/>
                </a:moveTo>
                <a:cubicBezTo>
                  <a:pt x="96" y="196"/>
                  <a:pt x="0" y="392"/>
                  <a:pt x="0" y="576"/>
                </a:cubicBezTo>
                <a:cubicBezTo>
                  <a:pt x="0" y="760"/>
                  <a:pt x="96" y="932"/>
                  <a:pt x="192" y="1104"/>
                </a:cubicBezTo>
              </a:path>
            </a:pathLst>
          </a:custGeom>
          <a:gradFill rotWithShape="1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6725" name="Freeform 5"/>
          <p:cNvSpPr>
            <a:spLocks/>
          </p:cNvSpPr>
          <p:nvPr/>
        </p:nvSpPr>
        <p:spPr bwMode="auto">
          <a:xfrm flipH="1">
            <a:off x="2286000" y="2438400"/>
            <a:ext cx="228600" cy="1828800"/>
          </a:xfrm>
          <a:custGeom>
            <a:avLst/>
            <a:gdLst>
              <a:gd name="T0" fmla="*/ 192 w 192"/>
              <a:gd name="T1" fmla="*/ 0 h 1104"/>
              <a:gd name="T2" fmla="*/ 0 w 192"/>
              <a:gd name="T3" fmla="*/ 576 h 1104"/>
              <a:gd name="T4" fmla="*/ 192 w 192"/>
              <a:gd name="T5" fmla="*/ 1104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104">
                <a:moveTo>
                  <a:pt x="192" y="0"/>
                </a:moveTo>
                <a:cubicBezTo>
                  <a:pt x="96" y="196"/>
                  <a:pt x="0" y="392"/>
                  <a:pt x="0" y="576"/>
                </a:cubicBezTo>
                <a:cubicBezTo>
                  <a:pt x="0" y="760"/>
                  <a:pt x="96" y="932"/>
                  <a:pt x="192" y="1104"/>
                </a:cubicBezTo>
              </a:path>
            </a:pathLst>
          </a:custGeom>
          <a:gradFill rotWithShape="1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5780" name="Text Box 8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The Telescope</a:t>
            </a:r>
          </a:p>
        </p:txBody>
      </p:sp>
      <p:sp>
        <p:nvSpPr>
          <p:cNvPr id="926729" name="Text Box 9"/>
          <p:cNvSpPr txBox="1">
            <a:spLocks noChangeArrowheads="1"/>
          </p:cNvSpPr>
          <p:nvPr/>
        </p:nvSpPr>
        <p:spPr bwMode="auto">
          <a:xfrm>
            <a:off x="0" y="762000"/>
            <a:ext cx="86106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9900"/>
                </a:solidFill>
              </a:rPr>
              <a:t>A simple telescope has two lenses sharing a common focus</a:t>
            </a:r>
            <a:endParaRPr lang="en-US" sz="2400" i="1">
              <a:solidFill>
                <a:srgbClr val="009900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The objective lens has a long focal length and produces an inverted, real image at the focus (because </a:t>
            </a:r>
            <a:r>
              <a:rPr lang="en-US" sz="2400" i="1">
                <a:solidFill>
                  <a:srgbClr val="009900"/>
                </a:solidFill>
              </a:rPr>
              <a:t>p</a:t>
            </a:r>
            <a:r>
              <a:rPr lang="en-US" sz="2400">
                <a:solidFill>
                  <a:srgbClr val="009900"/>
                </a:solidFill>
              </a:rPr>
              <a:t> = 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)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The eyepiece</a:t>
            </a:r>
            <a:r>
              <a:rPr lang="en-US" sz="2400" i="1">
                <a:solidFill>
                  <a:srgbClr val="009900"/>
                </a:solidFill>
              </a:rPr>
              <a:t> </a:t>
            </a:r>
            <a:r>
              <a:rPr lang="en-US" sz="2400">
                <a:solidFill>
                  <a:srgbClr val="009900"/>
                </a:solidFill>
              </a:rPr>
              <a:t>has a short focal length, and puts the image back at 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</a:t>
            </a:r>
            <a:r>
              <a:rPr lang="en-US" sz="2400">
                <a:solidFill>
                  <a:srgbClr val="009900"/>
                </a:solidFill>
              </a:rPr>
              <a:t> (because </a:t>
            </a:r>
            <a:r>
              <a:rPr lang="en-US" sz="2400" i="1">
                <a:solidFill>
                  <a:srgbClr val="009900"/>
                </a:solidFill>
              </a:rPr>
              <a:t>p</a:t>
            </a:r>
            <a:r>
              <a:rPr lang="en-US" sz="2400">
                <a:solidFill>
                  <a:srgbClr val="009900"/>
                </a:solidFill>
              </a:rPr>
              <a:t> = </a:t>
            </a:r>
            <a:r>
              <a:rPr lang="en-US" sz="2400" i="1">
                <a:solidFill>
                  <a:srgbClr val="009900"/>
                </a:solidFill>
              </a:rPr>
              <a:t>f</a:t>
            </a:r>
            <a:r>
              <a:rPr lang="en-US" sz="2400">
                <a:solidFill>
                  <a:srgbClr val="009900"/>
                </a:solidFill>
              </a:rPr>
              <a:t>)</a:t>
            </a:r>
            <a:endParaRPr lang="en-US" sz="2400">
              <a:solidFill>
                <a:srgbClr val="009900"/>
              </a:solidFill>
              <a:sym typeface="Symbol" pitchFamily="18" charset="2"/>
            </a:endParaRPr>
          </a:p>
        </p:txBody>
      </p:sp>
      <p:sp>
        <p:nvSpPr>
          <p:cNvPr id="926730" name="AutoShape 10"/>
          <p:cNvSpPr>
            <a:spLocks noChangeArrowheads="1"/>
          </p:cNvSpPr>
          <p:nvPr/>
        </p:nvSpPr>
        <p:spPr bwMode="auto">
          <a:xfrm>
            <a:off x="7086600" y="3429000"/>
            <a:ext cx="2286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926731" name="Text Box 11"/>
          <p:cNvSpPr txBox="1">
            <a:spLocks noChangeArrowheads="1"/>
          </p:cNvSpPr>
          <p:nvPr/>
        </p:nvSpPr>
        <p:spPr bwMode="auto">
          <a:xfrm>
            <a:off x="152400" y="3810000"/>
            <a:ext cx="84582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9900CC"/>
                </a:solidFill>
              </a:rPr>
              <a:t>Angular Magnification: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Incident angle: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Final angle: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The objective lens is made as large as possible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To gather as much light as possible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In modern telescopes, a mirror replaces the objective lens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Ultimately, </a:t>
            </a:r>
            <a:r>
              <a:rPr lang="en-US" sz="2400" i="1">
                <a:solidFill>
                  <a:srgbClr val="FF0000"/>
                </a:solidFill>
                <a:sym typeface="Symbol" pitchFamily="18" charset="2"/>
              </a:rPr>
              <a:t>diffraction</a:t>
            </a: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 limits the magnification (more later)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Another reason to make the objective mirror as big as possible</a:t>
            </a:r>
          </a:p>
        </p:txBody>
      </p:sp>
      <p:grpSp>
        <p:nvGrpSpPr>
          <p:cNvPr id="75784" name="Group 13"/>
          <p:cNvGrpSpPr>
            <a:grpSpLocks/>
          </p:cNvGrpSpPr>
          <p:nvPr/>
        </p:nvGrpSpPr>
        <p:grpSpPr bwMode="auto">
          <a:xfrm>
            <a:off x="7645400" y="3048000"/>
            <a:ext cx="203200" cy="762000"/>
            <a:chOff x="3024" y="528"/>
            <a:chExt cx="288" cy="1104"/>
          </a:xfrm>
        </p:grpSpPr>
        <p:sp>
          <p:nvSpPr>
            <p:cNvPr id="926734" name="Freeform 14"/>
            <p:cNvSpPr>
              <a:spLocks/>
            </p:cNvSpPr>
            <p:nvPr/>
          </p:nvSpPr>
          <p:spPr bwMode="auto">
            <a:xfrm>
              <a:off x="3024" y="528"/>
              <a:ext cx="144" cy="1104"/>
            </a:xfrm>
            <a:custGeom>
              <a:avLst/>
              <a:gdLst>
                <a:gd name="T0" fmla="*/ 192 w 192"/>
                <a:gd name="T1" fmla="*/ 0 h 1104"/>
                <a:gd name="T2" fmla="*/ 0 w 192"/>
                <a:gd name="T3" fmla="*/ 576 h 1104"/>
                <a:gd name="T4" fmla="*/ 192 w 192"/>
                <a:gd name="T5" fmla="*/ 1104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104">
                  <a:moveTo>
                    <a:pt x="192" y="0"/>
                  </a:moveTo>
                  <a:cubicBezTo>
                    <a:pt x="96" y="196"/>
                    <a:pt x="0" y="392"/>
                    <a:pt x="0" y="576"/>
                  </a:cubicBezTo>
                  <a:cubicBezTo>
                    <a:pt x="0" y="760"/>
                    <a:pt x="96" y="932"/>
                    <a:pt x="192" y="1104"/>
                  </a:cubicBezTo>
                </a:path>
              </a:pathLst>
            </a:custGeom>
            <a:gradFill rotWithShape="1">
              <a:gsLst>
                <a:gs pos="0">
                  <a:schemeClr val="hlink"/>
                </a:gs>
                <a:gs pos="50000">
                  <a:srgbClr val="CCFFFF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6735" name="Freeform 15"/>
            <p:cNvSpPr>
              <a:spLocks/>
            </p:cNvSpPr>
            <p:nvPr/>
          </p:nvSpPr>
          <p:spPr bwMode="auto">
            <a:xfrm flipH="1">
              <a:off x="3168" y="528"/>
              <a:ext cx="144" cy="1104"/>
            </a:xfrm>
            <a:custGeom>
              <a:avLst/>
              <a:gdLst>
                <a:gd name="T0" fmla="*/ 192 w 192"/>
                <a:gd name="T1" fmla="*/ 0 h 1104"/>
                <a:gd name="T2" fmla="*/ 0 w 192"/>
                <a:gd name="T3" fmla="*/ 576 h 1104"/>
                <a:gd name="T4" fmla="*/ 192 w 192"/>
                <a:gd name="T5" fmla="*/ 1104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104">
                  <a:moveTo>
                    <a:pt x="192" y="0"/>
                  </a:moveTo>
                  <a:cubicBezTo>
                    <a:pt x="96" y="196"/>
                    <a:pt x="0" y="392"/>
                    <a:pt x="0" y="576"/>
                  </a:cubicBezTo>
                  <a:cubicBezTo>
                    <a:pt x="0" y="760"/>
                    <a:pt x="96" y="932"/>
                    <a:pt x="192" y="1104"/>
                  </a:cubicBezTo>
                </a:path>
              </a:pathLst>
            </a:custGeom>
            <a:gradFill rotWithShape="1">
              <a:gsLst>
                <a:gs pos="0">
                  <a:schemeClr val="hlink"/>
                </a:gs>
                <a:gs pos="50000">
                  <a:srgbClr val="CCFFFF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5785" name="Oval 16"/>
          <p:cNvSpPr>
            <a:spLocks noChangeArrowheads="1"/>
          </p:cNvSpPr>
          <p:nvPr/>
        </p:nvSpPr>
        <p:spPr bwMode="auto">
          <a:xfrm>
            <a:off x="7188200" y="3390900"/>
            <a:ext cx="96838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6" name="Text Box 18"/>
          <p:cNvSpPr txBox="1">
            <a:spLocks noChangeArrowheads="1"/>
          </p:cNvSpPr>
          <p:nvPr/>
        </p:nvSpPr>
        <p:spPr bwMode="auto">
          <a:xfrm>
            <a:off x="6934200" y="2971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tx1"/>
                </a:solidFill>
                <a:sym typeface="Symbol" pitchFamily="18" charset="2"/>
              </a:rPr>
              <a:t>F</a:t>
            </a:r>
          </a:p>
        </p:txBody>
      </p:sp>
      <p:grpSp>
        <p:nvGrpSpPr>
          <p:cNvPr id="75787" name="Group 20"/>
          <p:cNvGrpSpPr>
            <a:grpSpLocks/>
          </p:cNvGrpSpPr>
          <p:nvPr/>
        </p:nvGrpSpPr>
        <p:grpSpPr bwMode="auto">
          <a:xfrm flipH="1">
            <a:off x="7848600" y="3276600"/>
            <a:ext cx="533400" cy="304800"/>
            <a:chOff x="528" y="1632"/>
            <a:chExt cx="336" cy="192"/>
          </a:xfrm>
        </p:grpSpPr>
        <p:sp>
          <p:nvSpPr>
            <p:cNvPr id="75806" name="Line 21"/>
            <p:cNvSpPr>
              <a:spLocks noChangeShapeType="1"/>
            </p:cNvSpPr>
            <p:nvPr/>
          </p:nvSpPr>
          <p:spPr bwMode="auto">
            <a:xfrm flipV="1">
              <a:off x="528" y="1632"/>
              <a:ext cx="33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07" name="Line 22"/>
            <p:cNvSpPr>
              <a:spLocks noChangeShapeType="1"/>
            </p:cNvSpPr>
            <p:nvPr/>
          </p:nvSpPr>
          <p:spPr bwMode="auto">
            <a:xfrm>
              <a:off x="528" y="1728"/>
              <a:ext cx="33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08" name="Arc 23"/>
            <p:cNvSpPr>
              <a:spLocks/>
            </p:cNvSpPr>
            <p:nvPr/>
          </p:nvSpPr>
          <p:spPr bwMode="auto">
            <a:xfrm>
              <a:off x="736" y="1648"/>
              <a:ext cx="96" cy="154"/>
            </a:xfrm>
            <a:custGeom>
              <a:avLst/>
              <a:gdLst>
                <a:gd name="T0" fmla="*/ 66 w 21600"/>
                <a:gd name="T1" fmla="*/ 0 h 29524"/>
                <a:gd name="T2" fmla="*/ 74 w 21600"/>
                <a:gd name="T3" fmla="*/ 154 h 29524"/>
                <a:gd name="T4" fmla="*/ 0 w 21600"/>
                <a:gd name="T5" fmla="*/ 82 h 295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9524" fill="none" extrusionOk="0">
                  <a:moveTo>
                    <a:pt x="14850" y="0"/>
                  </a:moveTo>
                  <a:cubicBezTo>
                    <a:pt x="19159" y="4079"/>
                    <a:pt x="21600" y="9751"/>
                    <a:pt x="21600" y="15685"/>
                  </a:cubicBezTo>
                  <a:cubicBezTo>
                    <a:pt x="21600" y="20743"/>
                    <a:pt x="19824" y="25640"/>
                    <a:pt x="16584" y="29524"/>
                  </a:cubicBezTo>
                </a:path>
                <a:path w="21600" h="29524" stroke="0" extrusionOk="0">
                  <a:moveTo>
                    <a:pt x="14850" y="0"/>
                  </a:moveTo>
                  <a:cubicBezTo>
                    <a:pt x="19159" y="4079"/>
                    <a:pt x="21600" y="9751"/>
                    <a:pt x="21600" y="15685"/>
                  </a:cubicBezTo>
                  <a:cubicBezTo>
                    <a:pt x="21600" y="20743"/>
                    <a:pt x="19824" y="25640"/>
                    <a:pt x="16584" y="29524"/>
                  </a:cubicBezTo>
                  <a:lnTo>
                    <a:pt x="0" y="15685"/>
                  </a:lnTo>
                  <a:lnTo>
                    <a:pt x="14850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9" name="Oval 24"/>
            <p:cNvSpPr>
              <a:spLocks noChangeArrowheads="1"/>
            </p:cNvSpPr>
            <p:nvPr/>
          </p:nvSpPr>
          <p:spPr bwMode="auto">
            <a:xfrm>
              <a:off x="776" y="1680"/>
              <a:ext cx="48" cy="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5788" name="Line 26"/>
          <p:cNvSpPr>
            <a:spLocks noChangeShapeType="1"/>
          </p:cNvSpPr>
          <p:nvPr/>
        </p:nvSpPr>
        <p:spPr bwMode="auto">
          <a:xfrm>
            <a:off x="0" y="3429000"/>
            <a:ext cx="76200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747" name="Line 27"/>
          <p:cNvSpPr>
            <a:spLocks noChangeShapeType="1"/>
          </p:cNvSpPr>
          <p:nvPr/>
        </p:nvSpPr>
        <p:spPr bwMode="auto">
          <a:xfrm flipH="1" flipV="1">
            <a:off x="0" y="3352800"/>
            <a:ext cx="72390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749" name="Line 29"/>
          <p:cNvSpPr>
            <a:spLocks noChangeShapeType="1"/>
          </p:cNvSpPr>
          <p:nvPr/>
        </p:nvSpPr>
        <p:spPr bwMode="auto">
          <a:xfrm flipV="1">
            <a:off x="7162800" y="3429000"/>
            <a:ext cx="6096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1" name="Line 31"/>
          <p:cNvSpPr>
            <a:spLocks noChangeShapeType="1"/>
          </p:cNvSpPr>
          <p:nvPr/>
        </p:nvSpPr>
        <p:spPr bwMode="auto">
          <a:xfrm>
            <a:off x="2209800" y="2971800"/>
            <a:ext cx="5029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2" name="Text Box 32"/>
          <p:cNvSpPr txBox="1">
            <a:spLocks noChangeArrowheads="1"/>
          </p:cNvSpPr>
          <p:nvPr/>
        </p:nvSpPr>
        <p:spPr bwMode="auto">
          <a:xfrm>
            <a:off x="4648200" y="2514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tx1"/>
                </a:solidFill>
                <a:sym typeface="Symbol" pitchFamily="18" charset="2"/>
              </a:rPr>
              <a:t>f</a:t>
            </a:r>
            <a:r>
              <a:rPr lang="en-US" sz="2400" b="1" i="1" baseline="-25000">
                <a:solidFill>
                  <a:schemeClr val="tx1"/>
                </a:solidFill>
                <a:sym typeface="Symbol" pitchFamily="18" charset="2"/>
              </a:rPr>
              <a:t>o</a:t>
            </a:r>
            <a:endParaRPr lang="en-US" sz="2400" b="1" i="1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75793" name="Text Box 33"/>
          <p:cNvSpPr txBox="1">
            <a:spLocks noChangeArrowheads="1"/>
          </p:cNvSpPr>
          <p:nvPr/>
        </p:nvSpPr>
        <p:spPr bwMode="auto">
          <a:xfrm>
            <a:off x="7315200" y="2438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tx1"/>
                </a:solidFill>
                <a:sym typeface="Symbol" pitchFamily="18" charset="2"/>
              </a:rPr>
              <a:t>f</a:t>
            </a:r>
            <a:r>
              <a:rPr lang="en-US" sz="2400" b="1" i="1" baseline="-25000">
                <a:solidFill>
                  <a:schemeClr val="tx1"/>
                </a:solidFill>
                <a:sym typeface="Symbol" pitchFamily="18" charset="2"/>
              </a:rPr>
              <a:t>e</a:t>
            </a:r>
            <a:endParaRPr lang="en-US" sz="2400" b="1" i="1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75794" name="Line 34"/>
          <p:cNvSpPr>
            <a:spLocks noChangeShapeType="1"/>
          </p:cNvSpPr>
          <p:nvPr/>
        </p:nvSpPr>
        <p:spPr bwMode="auto">
          <a:xfrm>
            <a:off x="7239000" y="2971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755" name="Line 35"/>
          <p:cNvSpPr>
            <a:spLocks noChangeShapeType="1"/>
          </p:cNvSpPr>
          <p:nvPr/>
        </p:nvSpPr>
        <p:spPr bwMode="auto">
          <a:xfrm flipV="1">
            <a:off x="6172200" y="3657600"/>
            <a:ext cx="990600" cy="381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26763" name="Group 43"/>
          <p:cNvGrpSpPr>
            <a:grpSpLocks/>
          </p:cNvGrpSpPr>
          <p:nvPr/>
        </p:nvGrpSpPr>
        <p:grpSpPr bwMode="auto">
          <a:xfrm>
            <a:off x="3759200" y="3454400"/>
            <a:ext cx="1117600" cy="965200"/>
            <a:chOff x="2368" y="2176"/>
            <a:chExt cx="704" cy="608"/>
          </a:xfrm>
        </p:grpSpPr>
        <p:sp>
          <p:nvSpPr>
            <p:cNvPr id="75804" name="Freeform 37"/>
            <p:cNvSpPr>
              <a:spLocks/>
            </p:cNvSpPr>
            <p:nvPr/>
          </p:nvSpPr>
          <p:spPr bwMode="auto">
            <a:xfrm>
              <a:off x="2368" y="2176"/>
              <a:ext cx="432" cy="400"/>
            </a:xfrm>
            <a:custGeom>
              <a:avLst/>
              <a:gdLst>
                <a:gd name="T0" fmla="*/ 0 w 432"/>
                <a:gd name="T1" fmla="*/ 16 h 400"/>
                <a:gd name="T2" fmla="*/ 288 w 432"/>
                <a:gd name="T3" fmla="*/ 64 h 400"/>
                <a:gd name="T4" fmla="*/ 432 w 432"/>
                <a:gd name="T5" fmla="*/ 400 h 4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" h="400">
                  <a:moveTo>
                    <a:pt x="0" y="16"/>
                  </a:moveTo>
                  <a:cubicBezTo>
                    <a:pt x="108" y="8"/>
                    <a:pt x="216" y="0"/>
                    <a:pt x="288" y="64"/>
                  </a:cubicBezTo>
                  <a:cubicBezTo>
                    <a:pt x="360" y="128"/>
                    <a:pt x="396" y="264"/>
                    <a:pt x="432" y="40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05" name="Text Box 38"/>
            <p:cNvSpPr txBox="1">
              <a:spLocks noChangeArrowheads="1"/>
            </p:cNvSpPr>
            <p:nvPr/>
          </p:nvSpPr>
          <p:spPr bwMode="auto">
            <a:xfrm>
              <a:off x="2688" y="2496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</a:t>
              </a:r>
              <a:r>
                <a:rPr lang="en-US" sz="2400" b="1" baseline="-25000">
                  <a:solidFill>
                    <a:schemeClr val="tx1"/>
                  </a:solidFill>
                  <a:sym typeface="Symbol" pitchFamily="18" charset="2"/>
                </a:rPr>
                <a:t>0</a:t>
              </a:r>
              <a:endParaRPr lang="en-US" sz="2400" b="1" i="1">
                <a:solidFill>
                  <a:schemeClr val="tx1"/>
                </a:solidFill>
                <a:sym typeface="Symbol" pitchFamily="18" charset="2"/>
              </a:endParaRPr>
            </a:p>
          </p:txBody>
        </p:sp>
      </p:grpSp>
      <p:grpSp>
        <p:nvGrpSpPr>
          <p:cNvPr id="926768" name="Group 48"/>
          <p:cNvGrpSpPr>
            <a:grpSpLocks/>
          </p:cNvGrpSpPr>
          <p:nvPr/>
        </p:nvGrpSpPr>
        <p:grpSpPr bwMode="auto">
          <a:xfrm>
            <a:off x="7086600" y="3479800"/>
            <a:ext cx="609600" cy="1016000"/>
            <a:chOff x="4464" y="2192"/>
            <a:chExt cx="384" cy="640"/>
          </a:xfrm>
        </p:grpSpPr>
        <p:sp>
          <p:nvSpPr>
            <p:cNvPr id="75802" name="Text Box 39"/>
            <p:cNvSpPr txBox="1">
              <a:spLocks noChangeArrowheads="1"/>
            </p:cNvSpPr>
            <p:nvPr/>
          </p:nvSpPr>
          <p:spPr bwMode="auto">
            <a:xfrm>
              <a:off x="4464" y="2544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</a:t>
              </a:r>
            </a:p>
          </p:txBody>
        </p:sp>
        <p:sp>
          <p:nvSpPr>
            <p:cNvPr id="75803" name="Freeform 41"/>
            <p:cNvSpPr>
              <a:spLocks/>
            </p:cNvSpPr>
            <p:nvPr/>
          </p:nvSpPr>
          <p:spPr bwMode="auto">
            <a:xfrm>
              <a:off x="4560" y="2192"/>
              <a:ext cx="144" cy="400"/>
            </a:xfrm>
            <a:custGeom>
              <a:avLst/>
              <a:gdLst>
                <a:gd name="T0" fmla="*/ 0 w 144"/>
                <a:gd name="T1" fmla="*/ 400 h 400"/>
                <a:gd name="T2" fmla="*/ 48 w 144"/>
                <a:gd name="T3" fmla="*/ 64 h 400"/>
                <a:gd name="T4" fmla="*/ 144 w 144"/>
                <a:gd name="T5" fmla="*/ 16 h 4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400">
                  <a:moveTo>
                    <a:pt x="0" y="400"/>
                  </a:moveTo>
                  <a:cubicBezTo>
                    <a:pt x="12" y="264"/>
                    <a:pt x="24" y="128"/>
                    <a:pt x="48" y="64"/>
                  </a:cubicBezTo>
                  <a:cubicBezTo>
                    <a:pt x="72" y="0"/>
                    <a:pt x="108" y="8"/>
                    <a:pt x="144" y="16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926764" name="Object 44"/>
          <p:cNvGraphicFramePr>
            <a:graphicFrameLocks noChangeAspect="1"/>
          </p:cNvGraphicFramePr>
          <p:nvPr/>
        </p:nvGraphicFramePr>
        <p:xfrm>
          <a:off x="2514600" y="4114800"/>
          <a:ext cx="15906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24" name="Equation" r:id="rId3" imgW="647700" imgH="228600" progId="Equation.DSMT4">
                  <p:embed/>
                </p:oleObj>
              </mc:Choice>
              <mc:Fallback>
                <p:oleObj name="Equation" r:id="rId3" imgW="647700" imgH="228600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114800"/>
                        <a:ext cx="1590675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99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765" name="Object 45"/>
          <p:cNvGraphicFramePr>
            <a:graphicFrameLocks noChangeAspect="1"/>
          </p:cNvGraphicFramePr>
          <p:nvPr/>
        </p:nvGraphicFramePr>
        <p:xfrm>
          <a:off x="2514600" y="4572000"/>
          <a:ext cx="146526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25" name="Equation" r:id="rId5" imgW="596900" imgH="228600" progId="Equation.DSMT4">
                  <p:embed/>
                </p:oleObj>
              </mc:Choice>
              <mc:Fallback>
                <p:oleObj name="Equation" r:id="rId5" imgW="596900" imgH="22860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572000"/>
                        <a:ext cx="1465263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99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766" name="Object 46"/>
          <p:cNvGraphicFramePr>
            <a:graphicFrameLocks noChangeAspect="1"/>
          </p:cNvGraphicFramePr>
          <p:nvPr/>
        </p:nvGraphicFramePr>
        <p:xfrm>
          <a:off x="4876800" y="4191000"/>
          <a:ext cx="143351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26" name="Equation" r:id="rId7" imgW="583947" imgH="228501" progId="Equation.DSMT4">
                  <p:embed/>
                </p:oleObj>
              </mc:Choice>
              <mc:Fallback>
                <p:oleObj name="Equation" r:id="rId7" imgW="583947" imgH="228501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191000"/>
                        <a:ext cx="1433513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99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767" name="Object 47"/>
          <p:cNvGraphicFramePr>
            <a:graphicFrameLocks noChangeAspect="1"/>
          </p:cNvGraphicFramePr>
          <p:nvPr/>
        </p:nvGraphicFramePr>
        <p:xfrm>
          <a:off x="7391400" y="4495800"/>
          <a:ext cx="162242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27" name="Equation" r:id="rId9" imgW="660400" imgH="228600" progId="Equation.DSMT4">
                  <p:embed/>
                </p:oleObj>
              </mc:Choice>
              <mc:Fallback>
                <p:oleObj name="Equation" r:id="rId9" imgW="660400" imgH="228600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4495800"/>
                        <a:ext cx="1622425" cy="5016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6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6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67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67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26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6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67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67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6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26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6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6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26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6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26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26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26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26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926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926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926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926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26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26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926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26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926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26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26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26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26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926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729" grpId="0" build="p"/>
      <p:bldP spid="926730" grpId="0" animBg="1"/>
      <p:bldP spid="926731" grpId="0" build="p"/>
      <p:bldP spid="926747" grpId="0" animBg="1"/>
      <p:bldP spid="926749" grpId="0" animBg="1"/>
      <p:bldP spid="9267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Image Characteristics and Definitions</a:t>
            </a:r>
          </a:p>
        </p:txBody>
      </p:sp>
      <p:sp>
        <p:nvSpPr>
          <p:cNvPr id="49155" name="Text Box 5"/>
          <p:cNvSpPr txBox="1">
            <a:spLocks noChangeArrowheads="1"/>
          </p:cNvSpPr>
          <p:nvPr/>
        </p:nvSpPr>
        <p:spPr bwMode="auto">
          <a:xfrm>
            <a:off x="152400" y="7620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lang="en-US" sz="2400">
              <a:solidFill>
                <a:srgbClr val="9900CC"/>
              </a:solidFill>
            </a:endParaRPr>
          </a:p>
        </p:txBody>
      </p:sp>
      <p:sp>
        <p:nvSpPr>
          <p:cNvPr id="49156" name="AutoShape 19"/>
          <p:cNvSpPr>
            <a:spLocks noChangeArrowheads="1"/>
          </p:cNvSpPr>
          <p:nvPr/>
        </p:nvSpPr>
        <p:spPr bwMode="auto">
          <a:xfrm flipV="1">
            <a:off x="3810000" y="990600"/>
            <a:ext cx="381000" cy="1295400"/>
          </a:xfrm>
          <a:prstGeom prst="downArrow">
            <a:avLst>
              <a:gd name="adj1" fmla="val 50000"/>
              <a:gd name="adj2" fmla="val 85000"/>
            </a:avLst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49157" name="AutoShape 20"/>
          <p:cNvSpPr>
            <a:spLocks noChangeArrowheads="1"/>
          </p:cNvSpPr>
          <p:nvPr/>
        </p:nvSpPr>
        <p:spPr bwMode="auto">
          <a:xfrm flipV="1">
            <a:off x="8001000" y="990600"/>
            <a:ext cx="381000" cy="1295400"/>
          </a:xfrm>
          <a:prstGeom prst="downArrow">
            <a:avLst>
              <a:gd name="adj1" fmla="val 50000"/>
              <a:gd name="adj2" fmla="val 85000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49158" name="Text Box 21"/>
          <p:cNvSpPr txBox="1">
            <a:spLocks noChangeArrowheads="1"/>
          </p:cNvSpPr>
          <p:nvPr/>
        </p:nvSpPr>
        <p:spPr bwMode="auto">
          <a:xfrm>
            <a:off x="3581400" y="2362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b="1">
                <a:solidFill>
                  <a:schemeClr val="tx1"/>
                </a:solidFill>
                <a:sym typeface="Symbol" pitchFamily="18" charset="2"/>
              </a:rPr>
              <a:t>Object</a:t>
            </a:r>
          </a:p>
        </p:txBody>
      </p:sp>
      <p:sp>
        <p:nvSpPr>
          <p:cNvPr id="49159" name="Text Box 22"/>
          <p:cNvSpPr txBox="1">
            <a:spLocks noChangeArrowheads="1"/>
          </p:cNvSpPr>
          <p:nvPr/>
        </p:nvSpPr>
        <p:spPr bwMode="auto">
          <a:xfrm>
            <a:off x="7467600" y="2286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b="1">
                <a:solidFill>
                  <a:schemeClr val="tx1"/>
                </a:solidFill>
                <a:sym typeface="Symbol" pitchFamily="18" charset="2"/>
              </a:rPr>
              <a:t>Image</a:t>
            </a:r>
          </a:p>
        </p:txBody>
      </p:sp>
      <p:sp>
        <p:nvSpPr>
          <p:cNvPr id="49160" name="Line 24"/>
          <p:cNvSpPr>
            <a:spLocks noChangeShapeType="1"/>
          </p:cNvSpPr>
          <p:nvPr/>
        </p:nvSpPr>
        <p:spPr bwMode="auto">
          <a:xfrm>
            <a:off x="3962400" y="2286000"/>
            <a:ext cx="2133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1" name="Line 25"/>
          <p:cNvSpPr>
            <a:spLocks noChangeShapeType="1"/>
          </p:cNvSpPr>
          <p:nvPr/>
        </p:nvSpPr>
        <p:spPr bwMode="auto">
          <a:xfrm>
            <a:off x="6096000" y="2286000"/>
            <a:ext cx="2133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2" name="Text Box 26"/>
          <p:cNvSpPr txBox="1">
            <a:spLocks noChangeArrowheads="1"/>
          </p:cNvSpPr>
          <p:nvPr/>
        </p:nvSpPr>
        <p:spPr bwMode="auto">
          <a:xfrm>
            <a:off x="4876800" y="21336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b="1" i="1">
                <a:solidFill>
                  <a:schemeClr val="tx1"/>
                </a:solidFill>
                <a:sym typeface="Symbol" pitchFamily="18" charset="2"/>
              </a:rPr>
              <a:t>p</a:t>
            </a:r>
          </a:p>
        </p:txBody>
      </p:sp>
      <p:sp>
        <p:nvSpPr>
          <p:cNvPr id="49163" name="Text Box 27"/>
          <p:cNvSpPr txBox="1">
            <a:spLocks noChangeArrowheads="1"/>
          </p:cNvSpPr>
          <p:nvPr/>
        </p:nvSpPr>
        <p:spPr bwMode="auto">
          <a:xfrm>
            <a:off x="7162800" y="2209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b="1" i="1">
                <a:solidFill>
                  <a:schemeClr val="tx1"/>
                </a:solidFill>
                <a:sym typeface="Symbol" pitchFamily="18" charset="2"/>
              </a:rPr>
              <a:t>q</a:t>
            </a:r>
          </a:p>
        </p:txBody>
      </p:sp>
      <p:sp>
        <p:nvSpPr>
          <p:cNvPr id="49164" name="Line 29"/>
          <p:cNvSpPr>
            <a:spLocks noChangeShapeType="1"/>
          </p:cNvSpPr>
          <p:nvPr/>
        </p:nvSpPr>
        <p:spPr bwMode="auto">
          <a:xfrm>
            <a:off x="6096000" y="838200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5" name="Text Box 32"/>
          <p:cNvSpPr txBox="1">
            <a:spLocks noChangeArrowheads="1"/>
          </p:cNvSpPr>
          <p:nvPr/>
        </p:nvSpPr>
        <p:spPr bwMode="auto">
          <a:xfrm>
            <a:off x="5334000" y="26670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b="1">
                <a:solidFill>
                  <a:schemeClr val="tx1"/>
                </a:solidFill>
                <a:sym typeface="Symbol" pitchFamily="18" charset="2"/>
              </a:rPr>
              <a:t>Mirror</a:t>
            </a:r>
          </a:p>
        </p:txBody>
      </p:sp>
      <p:sp>
        <p:nvSpPr>
          <p:cNvPr id="896034" name="Text Box 34"/>
          <p:cNvSpPr txBox="1">
            <a:spLocks noChangeArrowheads="1"/>
          </p:cNvSpPr>
          <p:nvPr/>
        </p:nvSpPr>
        <p:spPr bwMode="auto">
          <a:xfrm>
            <a:off x="0" y="3124200"/>
            <a:ext cx="91440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The </a:t>
            </a:r>
            <a:r>
              <a:rPr lang="en-US" sz="2400" i="1">
                <a:solidFill>
                  <a:schemeClr val="accent2"/>
                </a:solidFill>
              </a:rPr>
              <a:t>front</a:t>
            </a:r>
            <a:r>
              <a:rPr lang="en-US" sz="2400">
                <a:solidFill>
                  <a:schemeClr val="accent2"/>
                </a:solidFill>
              </a:rPr>
              <a:t> of a mirror or lens is the side the light goes in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The </a:t>
            </a:r>
            <a:r>
              <a:rPr lang="en-US" sz="2400" i="1">
                <a:solidFill>
                  <a:srgbClr val="009900"/>
                </a:solidFill>
              </a:rPr>
              <a:t>object distance p</a:t>
            </a:r>
            <a:r>
              <a:rPr lang="en-US" sz="2400">
                <a:solidFill>
                  <a:srgbClr val="009900"/>
                </a:solidFill>
              </a:rPr>
              <a:t> is how far the object is in front of the mirror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The </a:t>
            </a:r>
            <a:r>
              <a:rPr lang="en-US" sz="2400" i="1">
                <a:solidFill>
                  <a:srgbClr val="009900"/>
                </a:solidFill>
              </a:rPr>
              <a:t>image distance q</a:t>
            </a:r>
            <a:r>
              <a:rPr lang="en-US" sz="2400">
                <a:solidFill>
                  <a:srgbClr val="009900"/>
                </a:solidFill>
              </a:rPr>
              <a:t> is how far the image is in front* of the mirror</a:t>
            </a:r>
          </a:p>
          <a:p>
            <a:pPr lvl="1" eaLnBrk="1" hangingPunct="1">
              <a:buFontTx/>
              <a:buChar char="•"/>
            </a:pPr>
            <a:r>
              <a:rPr lang="en-US" sz="2400" i="1">
                <a:solidFill>
                  <a:srgbClr val="009900"/>
                </a:solidFill>
              </a:rPr>
              <a:t>Real</a:t>
            </a:r>
            <a:r>
              <a:rPr lang="en-US" sz="2400">
                <a:solidFill>
                  <a:srgbClr val="009900"/>
                </a:solidFill>
              </a:rPr>
              <a:t> image if </a:t>
            </a:r>
            <a:r>
              <a:rPr lang="en-US" sz="2400" i="1">
                <a:solidFill>
                  <a:srgbClr val="009900"/>
                </a:solidFill>
              </a:rPr>
              <a:t>q</a:t>
            </a:r>
            <a:r>
              <a:rPr lang="en-US" sz="2400">
                <a:solidFill>
                  <a:srgbClr val="009900"/>
                </a:solidFill>
              </a:rPr>
              <a:t> &gt; 0,</a:t>
            </a:r>
            <a:r>
              <a:rPr lang="en-US" sz="2400" i="1">
                <a:solidFill>
                  <a:srgbClr val="009900"/>
                </a:solidFill>
              </a:rPr>
              <a:t> virtual</a:t>
            </a:r>
            <a:r>
              <a:rPr lang="en-US" sz="2400">
                <a:solidFill>
                  <a:srgbClr val="009900"/>
                </a:solidFill>
              </a:rPr>
              <a:t> image if </a:t>
            </a:r>
            <a:r>
              <a:rPr lang="en-US" sz="2400" i="1">
                <a:solidFill>
                  <a:srgbClr val="009900"/>
                </a:solidFill>
              </a:rPr>
              <a:t>q </a:t>
            </a:r>
            <a:r>
              <a:rPr lang="en-US" sz="2400">
                <a:solidFill>
                  <a:srgbClr val="009900"/>
                </a:solidFill>
              </a:rPr>
              <a:t>&lt; 0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The</a:t>
            </a:r>
            <a:r>
              <a:rPr lang="en-US" sz="2400" i="1">
                <a:solidFill>
                  <a:srgbClr val="9900CC"/>
                </a:solidFill>
              </a:rPr>
              <a:t> magnification M</a:t>
            </a:r>
            <a:r>
              <a:rPr lang="en-US" sz="2400">
                <a:solidFill>
                  <a:srgbClr val="9900CC"/>
                </a:solidFill>
              </a:rPr>
              <a:t> is how large the image is compared to the object</a:t>
            </a:r>
          </a:p>
          <a:p>
            <a:pPr lvl="1" eaLnBrk="1" hangingPunct="1">
              <a:buFontTx/>
              <a:buChar char="•"/>
            </a:pPr>
            <a:r>
              <a:rPr lang="en-US" sz="2400" i="1">
                <a:solidFill>
                  <a:srgbClr val="9900CC"/>
                </a:solidFill>
              </a:rPr>
              <a:t>Upright</a:t>
            </a:r>
            <a:r>
              <a:rPr lang="en-US" sz="2400">
                <a:solidFill>
                  <a:srgbClr val="9900CC"/>
                </a:solidFill>
              </a:rPr>
              <a:t> if positive, </a:t>
            </a:r>
            <a:r>
              <a:rPr lang="en-US" sz="2400" i="1">
                <a:solidFill>
                  <a:srgbClr val="9900CC"/>
                </a:solidFill>
              </a:rPr>
              <a:t>inverted</a:t>
            </a:r>
            <a:r>
              <a:rPr lang="en-US" sz="2400">
                <a:solidFill>
                  <a:srgbClr val="9900CC"/>
                </a:solidFill>
              </a:rPr>
              <a:t> if negative</a:t>
            </a:r>
          </a:p>
        </p:txBody>
      </p:sp>
      <p:sp>
        <p:nvSpPr>
          <p:cNvPr id="49167" name="Line 35"/>
          <p:cNvSpPr>
            <a:spLocks noChangeShapeType="1"/>
          </p:cNvSpPr>
          <p:nvPr/>
        </p:nvSpPr>
        <p:spPr bwMode="auto">
          <a:xfrm flipV="1">
            <a:off x="3581400" y="10668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8" name="Text Box 36"/>
          <p:cNvSpPr txBox="1">
            <a:spLocks noChangeArrowheads="1"/>
          </p:cNvSpPr>
          <p:nvPr/>
        </p:nvSpPr>
        <p:spPr bwMode="auto">
          <a:xfrm>
            <a:off x="3200400" y="12954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b="1" i="1">
                <a:solidFill>
                  <a:schemeClr val="tx1"/>
                </a:solidFill>
                <a:sym typeface="Symbol" pitchFamily="18" charset="2"/>
              </a:rPr>
              <a:t>h</a:t>
            </a:r>
          </a:p>
        </p:txBody>
      </p:sp>
      <p:sp>
        <p:nvSpPr>
          <p:cNvPr id="49169" name="Text Box 37"/>
          <p:cNvSpPr txBox="1">
            <a:spLocks noChangeArrowheads="1"/>
          </p:cNvSpPr>
          <p:nvPr/>
        </p:nvSpPr>
        <p:spPr bwMode="auto">
          <a:xfrm>
            <a:off x="8610600" y="1371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b="1" i="1">
                <a:solidFill>
                  <a:schemeClr val="tx1"/>
                </a:solidFill>
                <a:sym typeface="Symbol" pitchFamily="18" charset="2"/>
              </a:rPr>
              <a:t>h’</a:t>
            </a:r>
          </a:p>
        </p:txBody>
      </p:sp>
      <p:sp>
        <p:nvSpPr>
          <p:cNvPr id="49170" name="Line 38"/>
          <p:cNvSpPr>
            <a:spLocks noChangeShapeType="1"/>
          </p:cNvSpPr>
          <p:nvPr/>
        </p:nvSpPr>
        <p:spPr bwMode="auto">
          <a:xfrm flipV="1">
            <a:off x="8534400" y="10668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896039" name="Object 39"/>
          <p:cNvGraphicFramePr>
            <a:graphicFrameLocks noChangeAspect="1"/>
          </p:cNvGraphicFramePr>
          <p:nvPr/>
        </p:nvGraphicFramePr>
        <p:xfrm>
          <a:off x="1143000" y="1447800"/>
          <a:ext cx="12176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03" name="Equation" r:id="rId4" imgW="495085" imgH="393529" progId="Equation.DSMT4">
                  <p:embed/>
                </p:oleObj>
              </mc:Choice>
              <mc:Fallback>
                <p:oleObj name="Equation" r:id="rId4" imgW="495085" imgH="393529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447800"/>
                        <a:ext cx="1217613" cy="86360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6040" name="Text Box 40"/>
          <p:cNvSpPr txBox="1">
            <a:spLocks noChangeArrowheads="1"/>
          </p:cNvSpPr>
          <p:nvPr/>
        </p:nvSpPr>
        <p:spPr bwMode="auto">
          <a:xfrm>
            <a:off x="0" y="5594350"/>
            <a:ext cx="8001000" cy="118745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sz="2400"/>
              <a:t>If you place an object in front of a flat mirror, its image will be</a:t>
            </a:r>
            <a:endParaRPr lang="en-US" sz="2400">
              <a:sym typeface="Symbol" pitchFamily="18" charset="2"/>
            </a:endParaRPr>
          </a:p>
          <a:p>
            <a:r>
              <a:rPr lang="en-US" sz="2400"/>
              <a:t>A) </a:t>
            </a:r>
            <a:r>
              <a:rPr lang="en-US" sz="2400">
                <a:sym typeface="Symbol" pitchFamily="18" charset="2"/>
              </a:rPr>
              <a:t>Real and upright	B) Virtual and upright</a:t>
            </a:r>
          </a:p>
          <a:p>
            <a:r>
              <a:rPr lang="en-US" sz="2400">
                <a:sym typeface="Symbol" pitchFamily="18" charset="2"/>
              </a:rPr>
              <a:t>C) Real and inverted	D) Virtual and inverted</a:t>
            </a:r>
          </a:p>
        </p:txBody>
      </p:sp>
      <p:sp>
        <p:nvSpPr>
          <p:cNvPr id="896042" name="Text Box 42"/>
          <p:cNvSpPr txBox="1">
            <a:spLocks noChangeArrowheads="1"/>
          </p:cNvSpPr>
          <p:nvPr/>
        </p:nvSpPr>
        <p:spPr bwMode="auto">
          <a:xfrm>
            <a:off x="6248400" y="5029200"/>
            <a:ext cx="2667000" cy="457200"/>
          </a:xfrm>
          <a:prstGeom prst="rect">
            <a:avLst/>
          </a:pr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b="1">
                <a:sym typeface="Symbol" pitchFamily="18" charset="2"/>
              </a:rPr>
              <a:t>*back for lenses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6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6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6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6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6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6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96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96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96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96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96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96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96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96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96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96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6034" grpId="0" build="p"/>
      <p:bldP spid="8960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673006"/>
              </p:ext>
            </p:extLst>
          </p:nvPr>
        </p:nvGraphicFramePr>
        <p:xfrm>
          <a:off x="457200" y="609600"/>
          <a:ext cx="8317318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4" name="Document" r:id="rId4" imgW="6387084" imgH="1228737" progId="Word.Document.12">
                  <p:embed/>
                </p:oleObj>
              </mc:Choice>
              <mc:Fallback>
                <p:oleObj name="Document" r:id="rId4" imgW="6387084" imgH="122873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609600"/>
                        <a:ext cx="8317318" cy="16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75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Spherical Mirrors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lang="en-US" sz="2400">
              <a:solidFill>
                <a:srgbClr val="9900CC"/>
              </a:solidFill>
            </a:endParaRPr>
          </a:p>
        </p:txBody>
      </p:sp>
      <p:sp>
        <p:nvSpPr>
          <p:cNvPr id="904196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Typical mirrors for imaging are spherical mirrors – sections of a sphere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It will have a radius </a:t>
            </a:r>
            <a:r>
              <a:rPr lang="en-US" sz="2400" i="1">
                <a:solidFill>
                  <a:schemeClr val="accent2"/>
                </a:solidFill>
              </a:rPr>
              <a:t>R</a:t>
            </a:r>
            <a:r>
              <a:rPr lang="en-US" sz="2400">
                <a:solidFill>
                  <a:schemeClr val="accent2"/>
                </a:solidFill>
              </a:rPr>
              <a:t> and a center point </a:t>
            </a:r>
            <a:r>
              <a:rPr lang="en-US" sz="2400" i="1">
                <a:solidFill>
                  <a:schemeClr val="accent2"/>
                </a:solidFill>
              </a:rPr>
              <a:t>C</a:t>
            </a:r>
            <a:endParaRPr lang="en-US" sz="2400">
              <a:solidFill>
                <a:schemeClr val="accent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We will assume that all angles involved are small </a:t>
            </a:r>
          </a:p>
          <a:p>
            <a:pPr eaLnBrk="1" hangingPunct="1">
              <a:buFontTx/>
              <a:buChar char="•"/>
            </a:pPr>
            <a:r>
              <a:rPr lang="en-US" sz="2400" i="1">
                <a:solidFill>
                  <a:schemeClr val="accent2"/>
                </a:solidFill>
              </a:rPr>
              <a:t>Optic axis</a:t>
            </a:r>
            <a:r>
              <a:rPr lang="en-US" sz="2400">
                <a:solidFill>
                  <a:schemeClr val="accent2"/>
                </a:solidFill>
              </a:rPr>
              <a:t>:</a:t>
            </a:r>
            <a:r>
              <a:rPr lang="en-US" sz="2400" i="1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an imaginary line passing through the center of the mirror</a:t>
            </a:r>
          </a:p>
          <a:p>
            <a:pPr lvl="1" eaLnBrk="1" hangingPunct="1">
              <a:buFontTx/>
              <a:buChar char="•"/>
            </a:pPr>
            <a:r>
              <a:rPr lang="en-US" sz="2400" i="1">
                <a:solidFill>
                  <a:schemeClr val="accent2"/>
                </a:solidFill>
              </a:rPr>
              <a:t>Vertex</a:t>
            </a:r>
            <a:r>
              <a:rPr lang="en-US" sz="2400">
                <a:solidFill>
                  <a:schemeClr val="accent2"/>
                </a:solidFill>
              </a:rPr>
              <a:t>: The point where the Optic axis meets the mirror</a:t>
            </a:r>
          </a:p>
          <a:p>
            <a:r>
              <a:rPr lang="en-US" sz="2400" b="1" u="sng">
                <a:solidFill>
                  <a:schemeClr val="tx1"/>
                </a:solidFill>
              </a:rPr>
              <a:t>The paths of some rays of light are easy to figure out</a:t>
            </a:r>
          </a:p>
          <a:p>
            <a:pPr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A light ray through the center will come back exactly on itself</a:t>
            </a:r>
          </a:p>
          <a:p>
            <a:pPr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A ray at the vertex comes back at the same angle it left</a:t>
            </a:r>
          </a:p>
          <a:p>
            <a:pPr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Let’s do a light ray coming in parallel to the optic axis:</a:t>
            </a:r>
          </a:p>
          <a:p>
            <a:pPr lvl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The </a:t>
            </a:r>
            <a:r>
              <a:rPr lang="en-US" sz="2400" i="1">
                <a:solidFill>
                  <a:srgbClr val="009900"/>
                </a:solidFill>
              </a:rPr>
              <a:t>focal point F</a:t>
            </a:r>
            <a:r>
              <a:rPr lang="en-US" sz="2400">
                <a:solidFill>
                  <a:srgbClr val="009900"/>
                </a:solidFill>
              </a:rPr>
              <a:t> is the place this goes through</a:t>
            </a:r>
          </a:p>
          <a:p>
            <a:pPr lvl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The </a:t>
            </a:r>
            <a:r>
              <a:rPr lang="en-US" sz="2400" i="1">
                <a:solidFill>
                  <a:srgbClr val="009900"/>
                </a:solidFill>
              </a:rPr>
              <a:t>focal length f</a:t>
            </a:r>
            <a:r>
              <a:rPr lang="en-US" sz="2400">
                <a:solidFill>
                  <a:srgbClr val="009900"/>
                </a:solidFill>
              </a:rPr>
              <a:t> = </a:t>
            </a:r>
            <a:r>
              <a:rPr lang="en-US" sz="2400" i="1">
                <a:solidFill>
                  <a:srgbClr val="009900"/>
                </a:solidFill>
              </a:rPr>
              <a:t>FV</a:t>
            </a:r>
            <a:r>
              <a:rPr lang="en-US" sz="2400">
                <a:solidFill>
                  <a:srgbClr val="009900"/>
                </a:solidFill>
              </a:rPr>
              <a:t> is the distance to the mirror</a:t>
            </a:r>
          </a:p>
          <a:p>
            <a:pPr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A ray through the focal point</a:t>
            </a:r>
            <a:br>
              <a:rPr lang="en-US" sz="2400">
                <a:solidFill>
                  <a:srgbClr val="9900CC"/>
                </a:solidFill>
              </a:rPr>
            </a:br>
            <a:r>
              <a:rPr lang="en-US" sz="2400">
                <a:solidFill>
                  <a:srgbClr val="9900CC"/>
                </a:solidFill>
              </a:rPr>
              <a:t>comes back parallel</a:t>
            </a:r>
          </a:p>
          <a:p>
            <a:pPr eaLnBrk="1" hangingPunct="1">
              <a:buFontTx/>
              <a:buChar char="•"/>
            </a:pPr>
            <a:endParaRPr lang="en-US" sz="2400">
              <a:solidFill>
                <a:srgbClr val="9900CC"/>
              </a:solidFill>
            </a:endParaRPr>
          </a:p>
        </p:txBody>
      </p:sp>
      <p:sp>
        <p:nvSpPr>
          <p:cNvPr id="50181" name="Freeform 5"/>
          <p:cNvSpPr>
            <a:spLocks/>
          </p:cNvSpPr>
          <p:nvPr/>
        </p:nvSpPr>
        <p:spPr bwMode="auto">
          <a:xfrm>
            <a:off x="7772400" y="4800600"/>
            <a:ext cx="166688" cy="1905000"/>
          </a:xfrm>
          <a:custGeom>
            <a:avLst/>
            <a:gdLst>
              <a:gd name="T0" fmla="*/ 0 w 48"/>
              <a:gd name="T1" fmla="*/ 0 h 864"/>
              <a:gd name="T2" fmla="*/ 166688 w 48"/>
              <a:gd name="T3" fmla="*/ 952500 h 864"/>
              <a:gd name="T4" fmla="*/ 0 w 48"/>
              <a:gd name="T5" fmla="*/ 1905000 h 8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" h="864">
                <a:moveTo>
                  <a:pt x="0" y="0"/>
                </a:moveTo>
                <a:cubicBezTo>
                  <a:pt x="24" y="144"/>
                  <a:pt x="48" y="288"/>
                  <a:pt x="48" y="432"/>
                </a:cubicBezTo>
                <a:cubicBezTo>
                  <a:pt x="48" y="576"/>
                  <a:pt x="24" y="720"/>
                  <a:pt x="0" y="86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4198" name="Line 6"/>
          <p:cNvSpPr>
            <a:spLocks noChangeShapeType="1"/>
          </p:cNvSpPr>
          <p:nvPr/>
        </p:nvSpPr>
        <p:spPr bwMode="auto">
          <a:xfrm flipV="1">
            <a:off x="4495800" y="4953000"/>
            <a:ext cx="3276600" cy="914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3" name="Oval 7"/>
          <p:cNvSpPr>
            <a:spLocks noChangeArrowheads="1"/>
          </p:cNvSpPr>
          <p:nvPr/>
        </p:nvSpPr>
        <p:spPr bwMode="auto">
          <a:xfrm>
            <a:off x="4940300" y="56896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4200" name="Line 8"/>
          <p:cNvSpPr>
            <a:spLocks noChangeShapeType="1"/>
          </p:cNvSpPr>
          <p:nvPr/>
        </p:nvSpPr>
        <p:spPr bwMode="auto">
          <a:xfrm>
            <a:off x="4038600" y="4953000"/>
            <a:ext cx="3733800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4201" name="Line 9"/>
          <p:cNvSpPr>
            <a:spLocks noChangeShapeType="1"/>
          </p:cNvSpPr>
          <p:nvPr/>
        </p:nvSpPr>
        <p:spPr bwMode="auto">
          <a:xfrm flipH="1">
            <a:off x="4343400" y="4953000"/>
            <a:ext cx="3429000" cy="19050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4800600" y="51816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b="1" i="1">
                <a:solidFill>
                  <a:schemeClr val="tx1"/>
                </a:solidFill>
                <a:sym typeface="Symbol" pitchFamily="18" charset="2"/>
              </a:rPr>
              <a:t>C</a:t>
            </a:r>
          </a:p>
        </p:txBody>
      </p:sp>
      <p:grpSp>
        <p:nvGrpSpPr>
          <p:cNvPr id="904203" name="Group 11"/>
          <p:cNvGrpSpPr>
            <a:grpSpLocks/>
          </p:cNvGrpSpPr>
          <p:nvPr/>
        </p:nvGrpSpPr>
        <p:grpSpPr bwMode="auto">
          <a:xfrm>
            <a:off x="6248400" y="5257800"/>
            <a:ext cx="381000" cy="495300"/>
            <a:chOff x="3936" y="3312"/>
            <a:chExt cx="240" cy="312"/>
          </a:xfrm>
        </p:grpSpPr>
        <p:sp>
          <p:nvSpPr>
            <p:cNvPr id="50215" name="Oval 12"/>
            <p:cNvSpPr>
              <a:spLocks noChangeArrowheads="1"/>
            </p:cNvSpPr>
            <p:nvPr/>
          </p:nvSpPr>
          <p:spPr bwMode="auto">
            <a:xfrm>
              <a:off x="4016" y="3576"/>
              <a:ext cx="48" cy="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6" name="Text Box 13"/>
            <p:cNvSpPr txBox="1">
              <a:spLocks noChangeArrowheads="1"/>
            </p:cNvSpPr>
            <p:nvPr/>
          </p:nvSpPr>
          <p:spPr bwMode="auto">
            <a:xfrm>
              <a:off x="3936" y="3312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F</a:t>
              </a:r>
            </a:p>
          </p:txBody>
        </p:sp>
      </p:grpSp>
      <p:grpSp>
        <p:nvGrpSpPr>
          <p:cNvPr id="904206" name="Group 14"/>
          <p:cNvGrpSpPr>
            <a:grpSpLocks/>
          </p:cNvGrpSpPr>
          <p:nvPr/>
        </p:nvGrpSpPr>
        <p:grpSpPr bwMode="auto">
          <a:xfrm>
            <a:off x="5359400" y="4419600"/>
            <a:ext cx="2032000" cy="1257300"/>
            <a:chOff x="3376" y="2784"/>
            <a:chExt cx="1280" cy="792"/>
          </a:xfrm>
        </p:grpSpPr>
        <p:sp>
          <p:nvSpPr>
            <p:cNvPr id="50211" name="Text Box 15"/>
            <p:cNvSpPr txBox="1">
              <a:spLocks noChangeArrowheads="1"/>
            </p:cNvSpPr>
            <p:nvPr/>
          </p:nvSpPr>
          <p:spPr bwMode="auto">
            <a:xfrm>
              <a:off x="3888" y="278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</a:t>
              </a:r>
            </a:p>
          </p:txBody>
        </p:sp>
        <p:sp>
          <p:nvSpPr>
            <p:cNvPr id="50212" name="Freeform 16"/>
            <p:cNvSpPr>
              <a:spLocks/>
            </p:cNvSpPr>
            <p:nvPr/>
          </p:nvSpPr>
          <p:spPr bwMode="auto">
            <a:xfrm>
              <a:off x="4080" y="2984"/>
              <a:ext cx="480" cy="192"/>
            </a:xfrm>
            <a:custGeom>
              <a:avLst/>
              <a:gdLst>
                <a:gd name="T0" fmla="*/ 0 w 480"/>
                <a:gd name="T1" fmla="*/ 0 h 224"/>
                <a:gd name="T2" fmla="*/ 288 w 480"/>
                <a:gd name="T3" fmla="*/ 165 h 224"/>
                <a:gd name="T4" fmla="*/ 480 w 480"/>
                <a:gd name="T5" fmla="*/ 165 h 2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" h="224">
                  <a:moveTo>
                    <a:pt x="0" y="0"/>
                  </a:moveTo>
                  <a:cubicBezTo>
                    <a:pt x="104" y="80"/>
                    <a:pt x="208" y="160"/>
                    <a:pt x="288" y="192"/>
                  </a:cubicBezTo>
                  <a:cubicBezTo>
                    <a:pt x="368" y="224"/>
                    <a:pt x="424" y="208"/>
                    <a:pt x="480" y="192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3" name="Freeform 17"/>
            <p:cNvSpPr>
              <a:spLocks/>
            </p:cNvSpPr>
            <p:nvPr/>
          </p:nvSpPr>
          <p:spPr bwMode="auto">
            <a:xfrm>
              <a:off x="4080" y="2976"/>
              <a:ext cx="576" cy="288"/>
            </a:xfrm>
            <a:custGeom>
              <a:avLst/>
              <a:gdLst>
                <a:gd name="T0" fmla="*/ 0 w 480"/>
                <a:gd name="T1" fmla="*/ 0 h 224"/>
                <a:gd name="T2" fmla="*/ 346 w 480"/>
                <a:gd name="T3" fmla="*/ 247 h 224"/>
                <a:gd name="T4" fmla="*/ 576 w 480"/>
                <a:gd name="T5" fmla="*/ 247 h 2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" h="224">
                  <a:moveTo>
                    <a:pt x="0" y="0"/>
                  </a:moveTo>
                  <a:cubicBezTo>
                    <a:pt x="104" y="80"/>
                    <a:pt x="208" y="160"/>
                    <a:pt x="288" y="192"/>
                  </a:cubicBezTo>
                  <a:cubicBezTo>
                    <a:pt x="368" y="224"/>
                    <a:pt x="424" y="208"/>
                    <a:pt x="480" y="192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4" name="Freeform 18"/>
            <p:cNvSpPr>
              <a:spLocks/>
            </p:cNvSpPr>
            <p:nvPr/>
          </p:nvSpPr>
          <p:spPr bwMode="auto">
            <a:xfrm>
              <a:off x="3376" y="2984"/>
              <a:ext cx="704" cy="592"/>
            </a:xfrm>
            <a:custGeom>
              <a:avLst/>
              <a:gdLst>
                <a:gd name="T0" fmla="*/ 704 w 704"/>
                <a:gd name="T1" fmla="*/ 0 h 592"/>
                <a:gd name="T2" fmla="*/ 472 w 704"/>
                <a:gd name="T3" fmla="*/ 440 h 592"/>
                <a:gd name="T4" fmla="*/ 0 w 704"/>
                <a:gd name="T5" fmla="*/ 592 h 5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04" h="592">
                  <a:moveTo>
                    <a:pt x="704" y="0"/>
                  </a:moveTo>
                  <a:cubicBezTo>
                    <a:pt x="665" y="73"/>
                    <a:pt x="589" y="341"/>
                    <a:pt x="472" y="440"/>
                  </a:cubicBezTo>
                  <a:cubicBezTo>
                    <a:pt x="355" y="539"/>
                    <a:pt x="98" y="560"/>
                    <a:pt x="0" y="592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904211" name="Object 19"/>
          <p:cNvGraphicFramePr>
            <a:graphicFrameLocks noChangeAspect="1"/>
          </p:cNvGraphicFramePr>
          <p:nvPr/>
        </p:nvGraphicFramePr>
        <p:xfrm>
          <a:off x="6324600" y="1287463"/>
          <a:ext cx="2528888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57" name="Equation" r:id="rId3" imgW="1028254" imgH="177723" progId="Equation.DSMT4">
                  <p:embed/>
                </p:oleObj>
              </mc:Choice>
              <mc:Fallback>
                <p:oleObj name="Equation" r:id="rId3" imgW="1028254" imgH="177723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1287463"/>
                        <a:ext cx="2528888" cy="388937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99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04212" name="Group 20"/>
          <p:cNvGrpSpPr>
            <a:grpSpLocks/>
          </p:cNvGrpSpPr>
          <p:nvPr/>
        </p:nvGrpSpPr>
        <p:grpSpPr bwMode="auto">
          <a:xfrm>
            <a:off x="4038600" y="5562600"/>
            <a:ext cx="4343400" cy="457200"/>
            <a:chOff x="2544" y="3504"/>
            <a:chExt cx="2736" cy="288"/>
          </a:xfrm>
        </p:grpSpPr>
        <p:sp>
          <p:nvSpPr>
            <p:cNvPr id="50208" name="Line 21"/>
            <p:cNvSpPr>
              <a:spLocks noChangeShapeType="1"/>
            </p:cNvSpPr>
            <p:nvPr/>
          </p:nvSpPr>
          <p:spPr bwMode="auto">
            <a:xfrm>
              <a:off x="2544" y="3600"/>
              <a:ext cx="24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9" name="Text Box 22"/>
            <p:cNvSpPr txBox="1">
              <a:spLocks noChangeArrowheads="1"/>
            </p:cNvSpPr>
            <p:nvPr/>
          </p:nvSpPr>
          <p:spPr bwMode="auto">
            <a:xfrm>
              <a:off x="5040" y="350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V</a:t>
              </a:r>
            </a:p>
          </p:txBody>
        </p:sp>
        <p:sp>
          <p:nvSpPr>
            <p:cNvPr id="50210" name="Oval 23"/>
            <p:cNvSpPr>
              <a:spLocks noChangeArrowheads="1"/>
            </p:cNvSpPr>
            <p:nvPr/>
          </p:nvSpPr>
          <p:spPr bwMode="auto">
            <a:xfrm>
              <a:off x="4976" y="3576"/>
              <a:ext cx="48" cy="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91" name="Line 24"/>
          <p:cNvSpPr>
            <a:spLocks noChangeShapeType="1"/>
          </p:cNvSpPr>
          <p:nvPr/>
        </p:nvSpPr>
        <p:spPr bwMode="auto">
          <a:xfrm flipH="1" flipV="1">
            <a:off x="4953000" y="6705600"/>
            <a:ext cx="2895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2" name="Text Box 25"/>
          <p:cNvSpPr txBox="1">
            <a:spLocks noChangeArrowheads="1"/>
          </p:cNvSpPr>
          <p:nvPr/>
        </p:nvSpPr>
        <p:spPr bwMode="auto">
          <a:xfrm>
            <a:off x="5791200" y="6324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R</a:t>
            </a:r>
          </a:p>
        </p:txBody>
      </p:sp>
      <p:sp>
        <p:nvSpPr>
          <p:cNvPr id="904218" name="Line 26"/>
          <p:cNvSpPr>
            <a:spLocks noChangeShapeType="1"/>
          </p:cNvSpPr>
          <p:nvPr/>
        </p:nvSpPr>
        <p:spPr bwMode="auto">
          <a:xfrm flipV="1">
            <a:off x="4432300" y="4953000"/>
            <a:ext cx="3276600" cy="914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4219" name="Group 27"/>
          <p:cNvGrpSpPr>
            <a:grpSpLocks/>
          </p:cNvGrpSpPr>
          <p:nvPr/>
        </p:nvGrpSpPr>
        <p:grpSpPr bwMode="auto">
          <a:xfrm>
            <a:off x="7759700" y="4419600"/>
            <a:ext cx="546100" cy="533400"/>
            <a:chOff x="4888" y="2784"/>
            <a:chExt cx="344" cy="336"/>
          </a:xfrm>
        </p:grpSpPr>
        <p:sp>
          <p:nvSpPr>
            <p:cNvPr id="50206" name="Oval 28"/>
            <p:cNvSpPr>
              <a:spLocks noChangeArrowheads="1"/>
            </p:cNvSpPr>
            <p:nvPr/>
          </p:nvSpPr>
          <p:spPr bwMode="auto">
            <a:xfrm>
              <a:off x="4888" y="3072"/>
              <a:ext cx="48" cy="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7" name="Text Box 29"/>
            <p:cNvSpPr txBox="1">
              <a:spLocks noChangeArrowheads="1"/>
            </p:cNvSpPr>
            <p:nvPr/>
          </p:nvSpPr>
          <p:spPr bwMode="auto">
            <a:xfrm>
              <a:off x="4992" y="278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X</a:t>
              </a:r>
            </a:p>
          </p:txBody>
        </p:sp>
      </p:grpSp>
      <p:graphicFrame>
        <p:nvGraphicFramePr>
          <p:cNvPr id="904222" name="Object 30"/>
          <p:cNvGraphicFramePr>
            <a:graphicFrameLocks noChangeAspect="1"/>
          </p:cNvGraphicFramePr>
          <p:nvPr/>
        </p:nvGraphicFramePr>
        <p:xfrm>
          <a:off x="152400" y="5351463"/>
          <a:ext cx="1528763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58" name="Equation" r:id="rId5" imgW="621760" imgH="177646" progId="Equation.DSMT4">
                  <p:embed/>
                </p:oleObj>
              </mc:Choice>
              <mc:Fallback>
                <p:oleObj name="Equation" r:id="rId5" imgW="621760" imgH="177646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351463"/>
                        <a:ext cx="1528763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4223" name="Object 31"/>
          <p:cNvGraphicFramePr>
            <a:graphicFrameLocks noChangeAspect="1"/>
          </p:cNvGraphicFramePr>
          <p:nvPr/>
        </p:nvGraphicFramePr>
        <p:xfrm>
          <a:off x="1600200" y="5275263"/>
          <a:ext cx="2027238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59" name="Equation" r:id="rId7" imgW="825500" imgH="228600" progId="Equation.DSMT4">
                  <p:embed/>
                </p:oleObj>
              </mc:Choice>
              <mc:Fallback>
                <p:oleObj name="Equation" r:id="rId7" imgW="825500" imgH="2286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275263"/>
                        <a:ext cx="2027238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4224" name="Object 32"/>
          <p:cNvGraphicFramePr>
            <a:graphicFrameLocks noChangeAspect="1"/>
          </p:cNvGraphicFramePr>
          <p:nvPr/>
        </p:nvGraphicFramePr>
        <p:xfrm>
          <a:off x="304800" y="5775325"/>
          <a:ext cx="302577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60" name="Equation" r:id="rId9" imgW="1231366" imgH="203112" progId="Equation.DSMT4">
                  <p:embed/>
                </p:oleObj>
              </mc:Choice>
              <mc:Fallback>
                <p:oleObj name="Equation" r:id="rId9" imgW="1231366" imgH="203112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775325"/>
                        <a:ext cx="302577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4225" name="Object 33"/>
          <p:cNvGraphicFramePr>
            <a:graphicFrameLocks noChangeAspect="1"/>
          </p:cNvGraphicFramePr>
          <p:nvPr/>
        </p:nvGraphicFramePr>
        <p:xfrm>
          <a:off x="1284288" y="6324600"/>
          <a:ext cx="12176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61" name="Equation" r:id="rId11" imgW="495085" imgH="228501" progId="Equation.DSMT4">
                  <p:embed/>
                </p:oleObj>
              </mc:Choice>
              <mc:Fallback>
                <p:oleObj name="Equation" r:id="rId11" imgW="495085" imgH="228501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288" y="6324600"/>
                        <a:ext cx="1217612" cy="50006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4226" name="Line 34"/>
          <p:cNvSpPr>
            <a:spLocks noChangeShapeType="1"/>
          </p:cNvSpPr>
          <p:nvPr/>
        </p:nvSpPr>
        <p:spPr bwMode="auto">
          <a:xfrm>
            <a:off x="4749800" y="5130800"/>
            <a:ext cx="3124200" cy="11430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4227" name="Line 35"/>
          <p:cNvSpPr>
            <a:spLocks noChangeShapeType="1"/>
          </p:cNvSpPr>
          <p:nvPr/>
        </p:nvSpPr>
        <p:spPr bwMode="auto">
          <a:xfrm flipH="1">
            <a:off x="4267200" y="6286500"/>
            <a:ext cx="3657600" cy="381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4228" name="Line 36"/>
          <p:cNvSpPr>
            <a:spLocks noChangeShapeType="1"/>
          </p:cNvSpPr>
          <p:nvPr/>
        </p:nvSpPr>
        <p:spPr bwMode="auto">
          <a:xfrm>
            <a:off x="5715000" y="4953000"/>
            <a:ext cx="2209800" cy="762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4229" name="Line 37"/>
          <p:cNvSpPr>
            <a:spLocks noChangeShapeType="1"/>
          </p:cNvSpPr>
          <p:nvPr/>
        </p:nvSpPr>
        <p:spPr bwMode="auto">
          <a:xfrm flipH="1">
            <a:off x="5562600" y="5715000"/>
            <a:ext cx="2362200" cy="914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4230" name="Group 38"/>
          <p:cNvGrpSpPr>
            <a:grpSpLocks/>
          </p:cNvGrpSpPr>
          <p:nvPr/>
        </p:nvGrpSpPr>
        <p:grpSpPr bwMode="auto">
          <a:xfrm>
            <a:off x="6248400" y="5715000"/>
            <a:ext cx="1676400" cy="457200"/>
            <a:chOff x="3936" y="3600"/>
            <a:chExt cx="960" cy="288"/>
          </a:xfrm>
        </p:grpSpPr>
        <p:sp>
          <p:nvSpPr>
            <p:cNvPr id="50204" name="Line 39"/>
            <p:cNvSpPr>
              <a:spLocks noChangeShapeType="1"/>
            </p:cNvSpPr>
            <p:nvPr/>
          </p:nvSpPr>
          <p:spPr bwMode="auto">
            <a:xfrm flipH="1" flipV="1">
              <a:off x="4032" y="3648"/>
              <a:ext cx="8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5" name="Text Box 40"/>
            <p:cNvSpPr txBox="1">
              <a:spLocks noChangeArrowheads="1"/>
            </p:cNvSpPr>
            <p:nvPr/>
          </p:nvSpPr>
          <p:spPr bwMode="auto">
            <a:xfrm>
              <a:off x="3936" y="3600"/>
              <a:ext cx="7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400" i="1">
                  <a:solidFill>
                    <a:schemeClr val="tx1"/>
                  </a:solidFill>
                  <a:sym typeface="Symbol" pitchFamily="18" charset="2"/>
                </a:rPr>
                <a:t>f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4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4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04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04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04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04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04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04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04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04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0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04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04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04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04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04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90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04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04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04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904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04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04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904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904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90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04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04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904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04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04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904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904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904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904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904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904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904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904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904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904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500"/>
                                        <p:tgtEl>
                                          <p:spTgt spid="904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4196" grpId="0" build="p"/>
      <p:bldP spid="904198" grpId="0" animBg="1"/>
      <p:bldP spid="904200" grpId="0" animBg="1"/>
      <p:bldP spid="904201" grpId="0" animBg="1"/>
      <p:bldP spid="904218" grpId="0" animBg="1"/>
      <p:bldP spid="904226" grpId="0" animBg="1"/>
      <p:bldP spid="904227" grpId="0" animBg="1"/>
      <p:bldP spid="904228" grpId="0" animBg="1"/>
      <p:bldP spid="9042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44"/>
          <p:cNvSpPr>
            <a:spLocks noChangeArrowheads="1"/>
          </p:cNvSpPr>
          <p:nvPr/>
        </p:nvSpPr>
        <p:spPr bwMode="auto">
          <a:xfrm flipV="1">
            <a:off x="6172200" y="5257800"/>
            <a:ext cx="228600" cy="457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Spherical Mirrors: Ray Tracing</a:t>
            </a:r>
          </a:p>
        </p:txBody>
      </p:sp>
      <p:sp>
        <p:nvSpPr>
          <p:cNvPr id="52228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lang="en-US" sz="2400">
              <a:solidFill>
                <a:srgbClr val="9900CC"/>
              </a:solidFill>
            </a:endParaRPr>
          </a:p>
        </p:txBody>
      </p:sp>
      <p:sp>
        <p:nvSpPr>
          <p:cNvPr id="52229" name="Text Box 4"/>
          <p:cNvSpPr txBox="1">
            <a:spLocks noChangeArrowheads="1"/>
          </p:cNvSpPr>
          <p:nvPr/>
        </p:nvSpPr>
        <p:spPr bwMode="auto">
          <a:xfrm>
            <a:off x="76200" y="762000"/>
            <a:ext cx="6934200" cy="12160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sz="2400">
                <a:solidFill>
                  <a:srgbClr val="009900"/>
                </a:solidFill>
              </a:rPr>
              <a:t>Any ray coming in parallel goes through the focus</a:t>
            </a:r>
          </a:p>
          <a:p>
            <a:pPr eaLnBrk="1" hangingPunct="1">
              <a:buFontTx/>
              <a:buAutoNum type="arabicPeriod"/>
            </a:pPr>
            <a:r>
              <a:rPr lang="en-US" sz="2400">
                <a:solidFill>
                  <a:srgbClr val="9900CC"/>
                </a:solidFill>
              </a:rPr>
              <a:t>Any ray through the focus comes out parallel</a:t>
            </a:r>
          </a:p>
          <a:p>
            <a:pPr eaLnBrk="1" hangingPunct="1">
              <a:buFontTx/>
              <a:buAutoNum type="arabicPeriod"/>
            </a:pPr>
            <a:r>
              <a:rPr lang="en-US" sz="2400">
                <a:solidFill>
                  <a:srgbClr val="FF0000"/>
                </a:solidFill>
              </a:rPr>
              <a:t>Any ray through the center comes straight back</a:t>
            </a:r>
          </a:p>
        </p:txBody>
      </p:sp>
      <p:sp>
        <p:nvSpPr>
          <p:cNvPr id="52230" name="Freeform 5"/>
          <p:cNvSpPr>
            <a:spLocks/>
          </p:cNvSpPr>
          <p:nvPr/>
        </p:nvSpPr>
        <p:spPr bwMode="auto">
          <a:xfrm>
            <a:off x="8839200" y="2133600"/>
            <a:ext cx="215900" cy="2209800"/>
          </a:xfrm>
          <a:custGeom>
            <a:avLst/>
            <a:gdLst>
              <a:gd name="T0" fmla="*/ 0 w 48"/>
              <a:gd name="T1" fmla="*/ 0 h 864"/>
              <a:gd name="T2" fmla="*/ 215900 w 48"/>
              <a:gd name="T3" fmla="*/ 1104900 h 864"/>
              <a:gd name="T4" fmla="*/ 0 w 48"/>
              <a:gd name="T5" fmla="*/ 2209800 h 8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" h="864">
                <a:moveTo>
                  <a:pt x="0" y="0"/>
                </a:moveTo>
                <a:cubicBezTo>
                  <a:pt x="24" y="144"/>
                  <a:pt x="48" y="288"/>
                  <a:pt x="48" y="432"/>
                </a:cubicBezTo>
                <a:cubicBezTo>
                  <a:pt x="48" y="576"/>
                  <a:pt x="24" y="720"/>
                  <a:pt x="0" y="86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1" name="Oval 6"/>
          <p:cNvSpPr>
            <a:spLocks noChangeArrowheads="1"/>
          </p:cNvSpPr>
          <p:nvPr/>
        </p:nvSpPr>
        <p:spPr bwMode="auto">
          <a:xfrm>
            <a:off x="6083300" y="31750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28" name="Line 8"/>
          <p:cNvSpPr>
            <a:spLocks noChangeShapeType="1"/>
          </p:cNvSpPr>
          <p:nvPr/>
        </p:nvSpPr>
        <p:spPr bwMode="auto">
          <a:xfrm flipH="1">
            <a:off x="5486400" y="2438400"/>
            <a:ext cx="3429000" cy="19050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5791200" y="32004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b="1" i="1">
                <a:solidFill>
                  <a:schemeClr val="tx1"/>
                </a:solidFill>
                <a:sym typeface="Symbol" pitchFamily="18" charset="2"/>
              </a:rPr>
              <a:t>C</a:t>
            </a:r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4140200" y="3200400"/>
            <a:ext cx="4927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2235" name="Object 13"/>
          <p:cNvGraphicFramePr>
            <a:graphicFrameLocks noChangeAspect="1"/>
          </p:cNvGraphicFramePr>
          <p:nvPr/>
        </p:nvGraphicFramePr>
        <p:xfrm>
          <a:off x="7239000" y="990600"/>
          <a:ext cx="1217613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7" name="Equation" r:id="rId3" imgW="495085" imgH="228501" progId="Equation.DSMT4">
                  <p:embed/>
                </p:oleObj>
              </mc:Choice>
              <mc:Fallback>
                <p:oleObj name="Equation" r:id="rId3" imgW="495085" imgH="228501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990600"/>
                        <a:ext cx="1217613" cy="50006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6" name="AutoShape 14"/>
          <p:cNvSpPr>
            <a:spLocks noChangeArrowheads="1"/>
          </p:cNvSpPr>
          <p:nvPr/>
        </p:nvSpPr>
        <p:spPr bwMode="auto">
          <a:xfrm flipV="1">
            <a:off x="4038600" y="2438400"/>
            <a:ext cx="381000" cy="762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901135" name="Text Box 15"/>
          <p:cNvSpPr txBox="1">
            <a:spLocks noChangeArrowheads="1"/>
          </p:cNvSpPr>
          <p:nvPr/>
        </p:nvSpPr>
        <p:spPr bwMode="auto">
          <a:xfrm>
            <a:off x="0" y="1981200"/>
            <a:ext cx="830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Let’s use these rules to find the image:</a:t>
            </a:r>
          </a:p>
        </p:txBody>
      </p:sp>
      <p:sp>
        <p:nvSpPr>
          <p:cNvPr id="901136" name="Line 16"/>
          <p:cNvSpPr>
            <a:spLocks noChangeShapeType="1"/>
          </p:cNvSpPr>
          <p:nvPr/>
        </p:nvSpPr>
        <p:spPr bwMode="auto">
          <a:xfrm>
            <a:off x="4191000" y="2438400"/>
            <a:ext cx="4648200" cy="1828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37" name="Line 17"/>
          <p:cNvSpPr>
            <a:spLocks noChangeShapeType="1"/>
          </p:cNvSpPr>
          <p:nvPr/>
        </p:nvSpPr>
        <p:spPr bwMode="auto">
          <a:xfrm flipH="1" flipV="1">
            <a:off x="4191000" y="2438400"/>
            <a:ext cx="4648200" cy="1828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38" name="Line 18"/>
          <p:cNvSpPr>
            <a:spLocks noChangeShapeType="1"/>
          </p:cNvSpPr>
          <p:nvPr/>
        </p:nvSpPr>
        <p:spPr bwMode="auto">
          <a:xfrm>
            <a:off x="4191000" y="2438400"/>
            <a:ext cx="4876800" cy="10668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39" name="Line 19"/>
          <p:cNvSpPr>
            <a:spLocks noChangeShapeType="1"/>
          </p:cNvSpPr>
          <p:nvPr/>
        </p:nvSpPr>
        <p:spPr bwMode="auto">
          <a:xfrm flipH="1">
            <a:off x="4191000" y="3505200"/>
            <a:ext cx="4800600" cy="762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40" name="AutoShape 20"/>
          <p:cNvSpPr>
            <a:spLocks noChangeArrowheads="1"/>
          </p:cNvSpPr>
          <p:nvPr/>
        </p:nvSpPr>
        <p:spPr bwMode="auto">
          <a:xfrm>
            <a:off x="6858000" y="3200400"/>
            <a:ext cx="228600" cy="3048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grpSp>
        <p:nvGrpSpPr>
          <p:cNvPr id="52243" name="Group 35"/>
          <p:cNvGrpSpPr>
            <a:grpSpLocks/>
          </p:cNvGrpSpPr>
          <p:nvPr/>
        </p:nvGrpSpPr>
        <p:grpSpPr bwMode="auto">
          <a:xfrm>
            <a:off x="7416800" y="2730500"/>
            <a:ext cx="381000" cy="495300"/>
            <a:chOff x="3936" y="3312"/>
            <a:chExt cx="240" cy="312"/>
          </a:xfrm>
        </p:grpSpPr>
        <p:sp>
          <p:nvSpPr>
            <p:cNvPr id="52267" name="Oval 36"/>
            <p:cNvSpPr>
              <a:spLocks noChangeArrowheads="1"/>
            </p:cNvSpPr>
            <p:nvPr/>
          </p:nvSpPr>
          <p:spPr bwMode="auto">
            <a:xfrm>
              <a:off x="4016" y="3576"/>
              <a:ext cx="48" cy="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8" name="Text Box 37"/>
            <p:cNvSpPr txBox="1">
              <a:spLocks noChangeArrowheads="1"/>
            </p:cNvSpPr>
            <p:nvPr/>
          </p:nvSpPr>
          <p:spPr bwMode="auto">
            <a:xfrm>
              <a:off x="3936" y="3312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F</a:t>
              </a:r>
            </a:p>
          </p:txBody>
        </p:sp>
      </p:grpSp>
      <p:sp>
        <p:nvSpPr>
          <p:cNvPr id="901158" name="Line 38"/>
          <p:cNvSpPr>
            <a:spLocks noChangeShapeType="1"/>
          </p:cNvSpPr>
          <p:nvPr/>
        </p:nvSpPr>
        <p:spPr bwMode="auto">
          <a:xfrm>
            <a:off x="4267200" y="2438400"/>
            <a:ext cx="4648200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5" name="Freeform 39"/>
          <p:cNvSpPr>
            <a:spLocks/>
          </p:cNvSpPr>
          <p:nvPr/>
        </p:nvSpPr>
        <p:spPr bwMode="auto">
          <a:xfrm>
            <a:off x="7010400" y="4648200"/>
            <a:ext cx="215900" cy="2209800"/>
          </a:xfrm>
          <a:custGeom>
            <a:avLst/>
            <a:gdLst>
              <a:gd name="T0" fmla="*/ 0 w 48"/>
              <a:gd name="T1" fmla="*/ 0 h 864"/>
              <a:gd name="T2" fmla="*/ 215900 w 48"/>
              <a:gd name="T3" fmla="*/ 1104900 h 864"/>
              <a:gd name="T4" fmla="*/ 0 w 48"/>
              <a:gd name="T5" fmla="*/ 2209800 h 8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" h="864">
                <a:moveTo>
                  <a:pt x="0" y="0"/>
                </a:moveTo>
                <a:cubicBezTo>
                  <a:pt x="24" y="144"/>
                  <a:pt x="48" y="288"/>
                  <a:pt x="48" y="432"/>
                </a:cubicBezTo>
                <a:cubicBezTo>
                  <a:pt x="48" y="576"/>
                  <a:pt x="24" y="720"/>
                  <a:pt x="0" y="86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6" name="Oval 40"/>
          <p:cNvSpPr>
            <a:spLocks noChangeArrowheads="1"/>
          </p:cNvSpPr>
          <p:nvPr/>
        </p:nvSpPr>
        <p:spPr bwMode="auto">
          <a:xfrm>
            <a:off x="4254500" y="56896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61" name="Line 41"/>
          <p:cNvSpPr>
            <a:spLocks noChangeShapeType="1"/>
          </p:cNvSpPr>
          <p:nvPr/>
        </p:nvSpPr>
        <p:spPr bwMode="auto">
          <a:xfrm flipH="1">
            <a:off x="3962400" y="5257800"/>
            <a:ext cx="3200400" cy="9906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8" name="Text Box 42"/>
          <p:cNvSpPr txBox="1">
            <a:spLocks noChangeArrowheads="1"/>
          </p:cNvSpPr>
          <p:nvPr/>
        </p:nvSpPr>
        <p:spPr bwMode="auto">
          <a:xfrm>
            <a:off x="3962400" y="57150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b="1" i="1">
                <a:solidFill>
                  <a:schemeClr val="tx1"/>
                </a:solidFill>
                <a:sym typeface="Symbol" pitchFamily="18" charset="2"/>
              </a:rPr>
              <a:t>C</a:t>
            </a:r>
          </a:p>
        </p:txBody>
      </p:sp>
      <p:sp>
        <p:nvSpPr>
          <p:cNvPr id="52249" name="Line 43"/>
          <p:cNvSpPr>
            <a:spLocks noChangeShapeType="1"/>
          </p:cNvSpPr>
          <p:nvPr/>
        </p:nvSpPr>
        <p:spPr bwMode="auto">
          <a:xfrm>
            <a:off x="2311400" y="5715000"/>
            <a:ext cx="6832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65" name="Line 45"/>
          <p:cNvSpPr>
            <a:spLocks noChangeShapeType="1"/>
          </p:cNvSpPr>
          <p:nvPr/>
        </p:nvSpPr>
        <p:spPr bwMode="auto">
          <a:xfrm flipV="1">
            <a:off x="6324600" y="5029200"/>
            <a:ext cx="8382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66" name="Line 46"/>
          <p:cNvSpPr>
            <a:spLocks noChangeShapeType="1"/>
          </p:cNvSpPr>
          <p:nvPr/>
        </p:nvSpPr>
        <p:spPr bwMode="auto">
          <a:xfrm flipH="1">
            <a:off x="3429000" y="5257800"/>
            <a:ext cx="28194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67" name="Line 47"/>
          <p:cNvSpPr>
            <a:spLocks noChangeShapeType="1"/>
          </p:cNvSpPr>
          <p:nvPr/>
        </p:nvSpPr>
        <p:spPr bwMode="auto">
          <a:xfrm flipV="1">
            <a:off x="6248400" y="4648200"/>
            <a:ext cx="762000" cy="6096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68" name="Line 48"/>
          <p:cNvSpPr>
            <a:spLocks noChangeShapeType="1"/>
          </p:cNvSpPr>
          <p:nvPr/>
        </p:nvSpPr>
        <p:spPr bwMode="auto">
          <a:xfrm flipH="1">
            <a:off x="5486400" y="4648200"/>
            <a:ext cx="1524000" cy="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69" name="AutoShape 49"/>
          <p:cNvSpPr>
            <a:spLocks noChangeArrowheads="1"/>
          </p:cNvSpPr>
          <p:nvPr/>
        </p:nvSpPr>
        <p:spPr bwMode="auto">
          <a:xfrm flipV="1">
            <a:off x="8458200" y="4648200"/>
            <a:ext cx="381000" cy="1066800"/>
          </a:xfrm>
          <a:prstGeom prst="downArrow">
            <a:avLst>
              <a:gd name="adj1" fmla="val 50000"/>
              <a:gd name="adj2" fmla="val 70000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2255" name="Text Box 50"/>
          <p:cNvSpPr txBox="1">
            <a:spLocks noChangeArrowheads="1"/>
          </p:cNvSpPr>
          <p:nvPr/>
        </p:nvSpPr>
        <p:spPr bwMode="auto">
          <a:xfrm>
            <a:off x="2209800" y="5638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P</a:t>
            </a:r>
          </a:p>
        </p:txBody>
      </p:sp>
      <p:grpSp>
        <p:nvGrpSpPr>
          <p:cNvPr id="52256" name="Group 51"/>
          <p:cNvGrpSpPr>
            <a:grpSpLocks/>
          </p:cNvGrpSpPr>
          <p:nvPr/>
        </p:nvGrpSpPr>
        <p:grpSpPr bwMode="auto">
          <a:xfrm>
            <a:off x="5588000" y="5245100"/>
            <a:ext cx="381000" cy="495300"/>
            <a:chOff x="3936" y="3312"/>
            <a:chExt cx="240" cy="312"/>
          </a:xfrm>
        </p:grpSpPr>
        <p:sp>
          <p:nvSpPr>
            <p:cNvPr id="52265" name="Oval 52"/>
            <p:cNvSpPr>
              <a:spLocks noChangeArrowheads="1"/>
            </p:cNvSpPr>
            <p:nvPr/>
          </p:nvSpPr>
          <p:spPr bwMode="auto">
            <a:xfrm>
              <a:off x="4016" y="3576"/>
              <a:ext cx="48" cy="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6" name="Text Box 53"/>
            <p:cNvSpPr txBox="1">
              <a:spLocks noChangeArrowheads="1"/>
            </p:cNvSpPr>
            <p:nvPr/>
          </p:nvSpPr>
          <p:spPr bwMode="auto">
            <a:xfrm>
              <a:off x="3936" y="3312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F</a:t>
              </a:r>
            </a:p>
          </p:txBody>
        </p:sp>
      </p:grpSp>
      <p:sp>
        <p:nvSpPr>
          <p:cNvPr id="901174" name="Line 54"/>
          <p:cNvSpPr>
            <a:spLocks noChangeShapeType="1"/>
          </p:cNvSpPr>
          <p:nvPr/>
        </p:nvSpPr>
        <p:spPr bwMode="auto">
          <a:xfrm>
            <a:off x="6248400" y="5257800"/>
            <a:ext cx="914400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75" name="Line 55"/>
          <p:cNvSpPr>
            <a:spLocks noChangeShapeType="1"/>
          </p:cNvSpPr>
          <p:nvPr/>
        </p:nvSpPr>
        <p:spPr bwMode="auto">
          <a:xfrm flipV="1">
            <a:off x="4419600" y="5257800"/>
            <a:ext cx="1905000" cy="457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76" name="Text Box 56"/>
          <p:cNvSpPr txBox="1">
            <a:spLocks noChangeArrowheads="1"/>
          </p:cNvSpPr>
          <p:nvPr/>
        </p:nvSpPr>
        <p:spPr bwMode="auto">
          <a:xfrm>
            <a:off x="0" y="2971800"/>
            <a:ext cx="53340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Do it again, but harder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A ray through the center won’t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hit the mirror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So pretend it </a:t>
            </a:r>
            <a:r>
              <a:rPr lang="en-US" sz="2400" i="1">
                <a:solidFill>
                  <a:srgbClr val="FF0000"/>
                </a:solidFill>
              </a:rPr>
              <a:t>comes from</a:t>
            </a:r>
            <a:r>
              <a:rPr lang="en-US" sz="2400">
                <a:solidFill>
                  <a:srgbClr val="FF0000"/>
                </a:solidFill>
              </a:rPr>
              <a:t> the center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Similarly for ray through focus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Trace </a:t>
            </a:r>
            <a:r>
              <a:rPr lang="en-US" sz="2400" i="1">
                <a:solidFill>
                  <a:schemeClr val="accent2"/>
                </a:solidFill>
              </a:rPr>
              <a:t>back</a:t>
            </a:r>
            <a:r>
              <a:rPr lang="en-US" sz="2400">
                <a:solidFill>
                  <a:schemeClr val="accent2"/>
                </a:solidFill>
              </a:rPr>
              <a:t> to see where they came from</a:t>
            </a:r>
          </a:p>
        </p:txBody>
      </p:sp>
      <p:sp>
        <p:nvSpPr>
          <p:cNvPr id="901177" name="Line 57"/>
          <p:cNvSpPr>
            <a:spLocks noChangeShapeType="1"/>
          </p:cNvSpPr>
          <p:nvPr/>
        </p:nvSpPr>
        <p:spPr bwMode="auto">
          <a:xfrm flipH="1">
            <a:off x="4343400" y="5029200"/>
            <a:ext cx="28194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78" name="Line 58"/>
          <p:cNvSpPr>
            <a:spLocks noChangeShapeType="1"/>
          </p:cNvSpPr>
          <p:nvPr/>
        </p:nvSpPr>
        <p:spPr bwMode="auto">
          <a:xfrm flipV="1">
            <a:off x="5715000" y="5257800"/>
            <a:ext cx="533400" cy="457200"/>
          </a:xfrm>
          <a:prstGeom prst="line">
            <a:avLst/>
          </a:prstGeom>
          <a:noFill/>
          <a:ln w="28575">
            <a:solidFill>
              <a:srgbClr val="99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79" name="Line 59"/>
          <p:cNvSpPr>
            <a:spLocks noChangeShapeType="1"/>
          </p:cNvSpPr>
          <p:nvPr/>
        </p:nvSpPr>
        <p:spPr bwMode="auto">
          <a:xfrm flipH="1">
            <a:off x="7010400" y="4648200"/>
            <a:ext cx="1600200" cy="0"/>
          </a:xfrm>
          <a:prstGeom prst="line">
            <a:avLst/>
          </a:prstGeom>
          <a:noFill/>
          <a:ln w="28575">
            <a:solidFill>
              <a:srgbClr val="99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80" name="Line 60"/>
          <p:cNvSpPr>
            <a:spLocks noChangeShapeType="1"/>
          </p:cNvSpPr>
          <p:nvPr/>
        </p:nvSpPr>
        <p:spPr bwMode="auto">
          <a:xfrm flipH="1">
            <a:off x="7162800" y="4648200"/>
            <a:ext cx="1447800" cy="381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81" name="Line 61"/>
          <p:cNvSpPr>
            <a:spLocks noChangeShapeType="1"/>
          </p:cNvSpPr>
          <p:nvPr/>
        </p:nvSpPr>
        <p:spPr bwMode="auto">
          <a:xfrm flipH="1">
            <a:off x="7086600" y="4648200"/>
            <a:ext cx="1600200" cy="609600"/>
          </a:xfrm>
          <a:prstGeom prst="line">
            <a:avLst/>
          </a:prstGeom>
          <a:noFill/>
          <a:ln w="28575">
            <a:solidFill>
              <a:srgbClr val="0099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1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01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0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01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901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0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01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01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01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901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01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01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901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901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01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01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901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901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901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01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01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901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901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901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01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901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901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901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901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901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28" grpId="0" animBg="1"/>
      <p:bldP spid="901135" grpId="0" build="p"/>
      <p:bldP spid="901136" grpId="0" animBg="1"/>
      <p:bldP spid="901137" grpId="0" animBg="1"/>
      <p:bldP spid="901138" grpId="0" animBg="1"/>
      <p:bldP spid="901139" grpId="0" animBg="1"/>
      <p:bldP spid="901140" grpId="0" animBg="1"/>
      <p:bldP spid="901158" grpId="0" animBg="1"/>
      <p:bldP spid="901161" grpId="0" animBg="1"/>
      <p:bldP spid="901165" grpId="0" animBg="1"/>
      <p:bldP spid="901166" grpId="0" animBg="1"/>
      <p:bldP spid="901166" grpId="1" animBg="1"/>
      <p:bldP spid="901167" grpId="0" animBg="1"/>
      <p:bldP spid="901168" grpId="0" animBg="1"/>
      <p:bldP spid="901169" grpId="0" animBg="1"/>
      <p:bldP spid="901174" grpId="0" animBg="1"/>
      <p:bldP spid="901175" grpId="0" animBg="1"/>
      <p:bldP spid="901176" grpId="0" build="p"/>
      <p:bldP spid="901177" grpId="0" animBg="1"/>
      <p:bldP spid="901178" grpId="0" animBg="1"/>
      <p:bldP spid="901179" grpId="0" animBg="1"/>
      <p:bldP spid="901180" grpId="0" animBg="1"/>
      <p:bldP spid="90118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Spherical Mirrors: Finding the Image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lang="en-US" sz="2400">
              <a:solidFill>
                <a:srgbClr val="9900CC"/>
              </a:solidFill>
            </a:endParaRPr>
          </a:p>
        </p:txBody>
      </p:sp>
      <p:sp>
        <p:nvSpPr>
          <p:cNvPr id="53252" name="Freeform 5"/>
          <p:cNvSpPr>
            <a:spLocks/>
          </p:cNvSpPr>
          <p:nvPr/>
        </p:nvSpPr>
        <p:spPr bwMode="auto">
          <a:xfrm>
            <a:off x="8305800" y="1752600"/>
            <a:ext cx="228600" cy="2209800"/>
          </a:xfrm>
          <a:custGeom>
            <a:avLst/>
            <a:gdLst>
              <a:gd name="T0" fmla="*/ 0 w 48"/>
              <a:gd name="T1" fmla="*/ 0 h 864"/>
              <a:gd name="T2" fmla="*/ 228600 w 48"/>
              <a:gd name="T3" fmla="*/ 1104900 h 864"/>
              <a:gd name="T4" fmla="*/ 0 w 48"/>
              <a:gd name="T5" fmla="*/ 2209800 h 8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" h="864">
                <a:moveTo>
                  <a:pt x="0" y="0"/>
                </a:moveTo>
                <a:cubicBezTo>
                  <a:pt x="24" y="144"/>
                  <a:pt x="48" y="288"/>
                  <a:pt x="48" y="432"/>
                </a:cubicBezTo>
                <a:cubicBezTo>
                  <a:pt x="48" y="576"/>
                  <a:pt x="24" y="720"/>
                  <a:pt x="0" y="86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3" name="Oval 6"/>
          <p:cNvSpPr>
            <a:spLocks noChangeArrowheads="1"/>
          </p:cNvSpPr>
          <p:nvPr/>
        </p:nvSpPr>
        <p:spPr bwMode="auto">
          <a:xfrm>
            <a:off x="5549900" y="278765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Text Box 9"/>
          <p:cNvSpPr txBox="1">
            <a:spLocks noChangeArrowheads="1"/>
          </p:cNvSpPr>
          <p:nvPr/>
        </p:nvSpPr>
        <p:spPr bwMode="auto">
          <a:xfrm>
            <a:off x="5257800" y="281305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b="1" i="1">
                <a:solidFill>
                  <a:schemeClr val="tx1"/>
                </a:solidFill>
                <a:sym typeface="Symbol" pitchFamily="18" charset="2"/>
              </a:rPr>
              <a:t>C</a:t>
            </a:r>
          </a:p>
        </p:txBody>
      </p:sp>
      <p:sp>
        <p:nvSpPr>
          <p:cNvPr id="53255" name="Line 10"/>
          <p:cNvSpPr>
            <a:spLocks noChangeShapeType="1"/>
          </p:cNvSpPr>
          <p:nvPr/>
        </p:nvSpPr>
        <p:spPr bwMode="auto">
          <a:xfrm>
            <a:off x="3606800" y="2813050"/>
            <a:ext cx="4927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6" name="Text Box 11"/>
          <p:cNvSpPr txBox="1">
            <a:spLocks noChangeArrowheads="1"/>
          </p:cNvSpPr>
          <p:nvPr/>
        </p:nvSpPr>
        <p:spPr bwMode="auto">
          <a:xfrm>
            <a:off x="8534400" y="2584450"/>
            <a:ext cx="481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b="1" i="1">
                <a:solidFill>
                  <a:schemeClr val="tx1"/>
                </a:solidFill>
                <a:sym typeface="Symbol" pitchFamily="18" charset="2"/>
              </a:rPr>
              <a:t>V</a:t>
            </a:r>
          </a:p>
        </p:txBody>
      </p:sp>
      <p:sp>
        <p:nvSpPr>
          <p:cNvPr id="53257" name="Oval 12"/>
          <p:cNvSpPr>
            <a:spLocks noChangeArrowheads="1"/>
          </p:cNvSpPr>
          <p:nvPr/>
        </p:nvSpPr>
        <p:spPr bwMode="auto">
          <a:xfrm>
            <a:off x="8483600" y="2774950"/>
            <a:ext cx="96838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AutoShape 14"/>
          <p:cNvSpPr>
            <a:spLocks noChangeArrowheads="1"/>
          </p:cNvSpPr>
          <p:nvPr/>
        </p:nvSpPr>
        <p:spPr bwMode="auto">
          <a:xfrm flipV="1">
            <a:off x="3505200" y="2051050"/>
            <a:ext cx="381000" cy="762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900111" name="Text Box 15"/>
          <p:cNvSpPr txBox="1">
            <a:spLocks noChangeArrowheads="1"/>
          </p:cNvSpPr>
          <p:nvPr/>
        </p:nvSpPr>
        <p:spPr bwMode="auto">
          <a:xfrm>
            <a:off x="0" y="762000"/>
            <a:ext cx="8305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The ray through the center comes straight back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The ray at the vertex reflects at same angle it hits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009900"/>
                </a:solidFill>
              </a:rPr>
              <a:t>Define some distances</a:t>
            </a:r>
            <a:r>
              <a:rPr lang="en-US" sz="2400" dirty="0" smtClean="0">
                <a:solidFill>
                  <a:srgbClr val="009900"/>
                </a:solidFill>
              </a:rPr>
              <a:t>:</a:t>
            </a:r>
            <a:endParaRPr lang="en-US" sz="2400" dirty="0">
              <a:solidFill>
                <a:srgbClr val="009900"/>
              </a:solidFill>
            </a:endParaRPr>
          </a:p>
        </p:txBody>
      </p:sp>
      <p:sp>
        <p:nvSpPr>
          <p:cNvPr id="900112" name="Line 16"/>
          <p:cNvSpPr>
            <a:spLocks noChangeShapeType="1"/>
          </p:cNvSpPr>
          <p:nvPr/>
        </p:nvSpPr>
        <p:spPr bwMode="auto">
          <a:xfrm>
            <a:off x="3657600" y="2051050"/>
            <a:ext cx="4648200" cy="1828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0113" name="Line 17"/>
          <p:cNvSpPr>
            <a:spLocks noChangeShapeType="1"/>
          </p:cNvSpPr>
          <p:nvPr/>
        </p:nvSpPr>
        <p:spPr bwMode="auto">
          <a:xfrm flipH="1" flipV="1">
            <a:off x="3657600" y="2051050"/>
            <a:ext cx="4648200" cy="1828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0117" name="Line 21"/>
          <p:cNvSpPr>
            <a:spLocks noChangeShapeType="1"/>
          </p:cNvSpPr>
          <p:nvPr/>
        </p:nvSpPr>
        <p:spPr bwMode="auto">
          <a:xfrm>
            <a:off x="3657600" y="2051050"/>
            <a:ext cx="4876800" cy="762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0118" name="Line 22"/>
          <p:cNvSpPr>
            <a:spLocks noChangeShapeType="1"/>
          </p:cNvSpPr>
          <p:nvPr/>
        </p:nvSpPr>
        <p:spPr bwMode="auto">
          <a:xfrm flipH="1">
            <a:off x="5638800" y="2813050"/>
            <a:ext cx="2895600" cy="463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5" name="Text Box 26"/>
          <p:cNvSpPr txBox="1">
            <a:spLocks noChangeArrowheads="1"/>
          </p:cNvSpPr>
          <p:nvPr/>
        </p:nvSpPr>
        <p:spPr bwMode="auto">
          <a:xfrm>
            <a:off x="3200400" y="227965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h</a:t>
            </a:r>
          </a:p>
        </p:txBody>
      </p:sp>
      <p:sp>
        <p:nvSpPr>
          <p:cNvPr id="53266" name="Text Box 28"/>
          <p:cNvSpPr txBox="1">
            <a:spLocks noChangeArrowheads="1"/>
          </p:cNvSpPr>
          <p:nvPr/>
        </p:nvSpPr>
        <p:spPr bwMode="auto">
          <a:xfrm>
            <a:off x="3505200" y="273685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P</a:t>
            </a:r>
          </a:p>
        </p:txBody>
      </p:sp>
      <p:sp>
        <p:nvSpPr>
          <p:cNvPr id="53267" name="Text Box 30"/>
          <p:cNvSpPr txBox="1">
            <a:spLocks noChangeArrowheads="1"/>
          </p:cNvSpPr>
          <p:nvPr/>
        </p:nvSpPr>
        <p:spPr bwMode="auto">
          <a:xfrm>
            <a:off x="3505200" y="159385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i="1">
                <a:solidFill>
                  <a:schemeClr val="tx1"/>
                </a:solidFill>
                <a:sym typeface="Symbol" pitchFamily="18" charset="2"/>
              </a:rPr>
              <a:t>X</a:t>
            </a:r>
          </a:p>
        </p:txBody>
      </p:sp>
      <p:grpSp>
        <p:nvGrpSpPr>
          <p:cNvPr id="900153" name="Group 57"/>
          <p:cNvGrpSpPr>
            <a:grpSpLocks/>
          </p:cNvGrpSpPr>
          <p:nvPr/>
        </p:nvGrpSpPr>
        <p:grpSpPr bwMode="auto">
          <a:xfrm>
            <a:off x="5943600" y="2406650"/>
            <a:ext cx="762000" cy="1092200"/>
            <a:chOff x="3744" y="1516"/>
            <a:chExt cx="480" cy="688"/>
          </a:xfrm>
        </p:grpSpPr>
        <p:sp>
          <p:nvSpPr>
            <p:cNvPr id="53287" name="Text Box 27"/>
            <p:cNvSpPr txBox="1">
              <a:spLocks noChangeArrowheads="1"/>
            </p:cNvSpPr>
            <p:nvPr/>
          </p:nvSpPr>
          <p:spPr bwMode="auto">
            <a:xfrm>
              <a:off x="3744" y="1724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400" i="1">
                  <a:solidFill>
                    <a:schemeClr val="tx1"/>
                  </a:solidFill>
                  <a:sym typeface="Symbol" pitchFamily="18" charset="2"/>
                </a:rPr>
                <a:t>h’</a:t>
              </a:r>
            </a:p>
          </p:txBody>
        </p:sp>
        <p:grpSp>
          <p:nvGrpSpPr>
            <p:cNvPr id="53288" name="Group 55"/>
            <p:cNvGrpSpPr>
              <a:grpSpLocks/>
            </p:cNvGrpSpPr>
            <p:nvPr/>
          </p:nvGrpSpPr>
          <p:grpSpPr bwMode="auto">
            <a:xfrm>
              <a:off x="3896" y="1516"/>
              <a:ext cx="328" cy="688"/>
              <a:chOff x="3896" y="1516"/>
              <a:chExt cx="328" cy="688"/>
            </a:xfrm>
          </p:grpSpPr>
          <p:sp>
            <p:nvSpPr>
              <p:cNvPr id="53289" name="AutoShape 20"/>
              <p:cNvSpPr>
                <a:spLocks noChangeArrowheads="1"/>
              </p:cNvSpPr>
              <p:nvPr/>
            </p:nvSpPr>
            <p:spPr bwMode="auto">
              <a:xfrm>
                <a:off x="3984" y="1772"/>
                <a:ext cx="144" cy="192"/>
              </a:xfrm>
              <a:prstGeom prst="downArrow">
                <a:avLst>
                  <a:gd name="adj1" fmla="val 50000"/>
                  <a:gd name="adj2" fmla="val 33333"/>
                </a:avLst>
              </a:prstGeom>
              <a:solidFill>
                <a:srgbClr val="FFFF00"/>
              </a:solidFill>
              <a:ln w="28575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53290" name="Text Box 29"/>
              <p:cNvSpPr txBox="1">
                <a:spLocks noChangeArrowheads="1"/>
              </p:cNvSpPr>
              <p:nvPr/>
            </p:nvSpPr>
            <p:spPr bwMode="auto">
              <a:xfrm>
                <a:off x="3896" y="151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marL="742950" indent="-28575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marL="11430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marL="16002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marL="20574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sz="2400" i="1">
                    <a:solidFill>
                      <a:schemeClr val="tx1"/>
                    </a:solidFill>
                    <a:sym typeface="Symbol" pitchFamily="18" charset="2"/>
                  </a:rPr>
                  <a:t>Q</a:t>
                </a:r>
              </a:p>
            </p:txBody>
          </p:sp>
          <p:sp>
            <p:nvSpPr>
              <p:cNvPr id="53291" name="Text Box 35"/>
              <p:cNvSpPr txBox="1">
                <a:spLocks noChangeArrowheads="1"/>
              </p:cNvSpPr>
              <p:nvPr/>
            </p:nvSpPr>
            <p:spPr bwMode="auto">
              <a:xfrm>
                <a:off x="3936" y="191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marL="742950" indent="-28575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marL="11430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marL="16002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marL="20574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sz="2400" i="1">
                    <a:solidFill>
                      <a:schemeClr val="tx1"/>
                    </a:solidFill>
                    <a:sym typeface="Symbol" pitchFamily="18" charset="2"/>
                  </a:rPr>
                  <a:t>Y</a:t>
                </a:r>
              </a:p>
            </p:txBody>
          </p:sp>
        </p:grpSp>
      </p:grpSp>
      <p:grpSp>
        <p:nvGrpSpPr>
          <p:cNvPr id="900152" name="Group 56"/>
          <p:cNvGrpSpPr>
            <a:grpSpLocks/>
          </p:cNvGrpSpPr>
          <p:nvPr/>
        </p:nvGrpSpPr>
        <p:grpSpPr bwMode="auto">
          <a:xfrm>
            <a:off x="6324600" y="735013"/>
            <a:ext cx="2716213" cy="1474787"/>
            <a:chOff x="3984" y="463"/>
            <a:chExt cx="1711" cy="929"/>
          </a:xfrm>
        </p:grpSpPr>
        <p:graphicFrame>
          <p:nvGraphicFramePr>
            <p:cNvPr id="53284" name="Object 13"/>
            <p:cNvGraphicFramePr>
              <a:graphicFrameLocks noChangeAspect="1"/>
            </p:cNvGraphicFramePr>
            <p:nvPr/>
          </p:nvGraphicFramePr>
          <p:xfrm>
            <a:off x="3984" y="480"/>
            <a:ext cx="728" cy="5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695" name="Equation" r:id="rId3" imgW="469696" imgH="431613" progId="Equation.DSMT4">
                    <p:embed/>
                  </p:oleObj>
                </mc:Choice>
                <mc:Fallback>
                  <p:oleObj name="Equation" r:id="rId3" imgW="469696" imgH="431613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84" y="480"/>
                          <a:ext cx="728" cy="595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rgbClr val="009900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285" name="Object 37"/>
            <p:cNvGraphicFramePr>
              <a:graphicFrameLocks noChangeAspect="1"/>
            </p:cNvGraphicFramePr>
            <p:nvPr/>
          </p:nvGraphicFramePr>
          <p:xfrm>
            <a:off x="4809" y="463"/>
            <a:ext cx="886" cy="6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696" name="Equation" r:id="rId5" imgW="571500" imgH="457200" progId="Equation.DSMT4">
                    <p:embed/>
                  </p:oleObj>
                </mc:Choice>
                <mc:Fallback>
                  <p:oleObj name="Equation" r:id="rId5" imgW="571500" imgH="457200" progId="Equation.DSMT4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9" y="463"/>
                          <a:ext cx="886" cy="630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rgbClr val="009900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286" name="Object 39"/>
            <p:cNvGraphicFramePr>
              <a:graphicFrameLocks noChangeAspect="1"/>
            </p:cNvGraphicFramePr>
            <p:nvPr/>
          </p:nvGraphicFramePr>
          <p:xfrm>
            <a:off x="4272" y="1147"/>
            <a:ext cx="807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697" name="Equation" r:id="rId7" imgW="520248" imgH="177646" progId="Equation.DSMT4">
                    <p:embed/>
                  </p:oleObj>
                </mc:Choice>
                <mc:Fallback>
                  <p:oleObj name="Equation" r:id="rId7" imgW="520248" imgH="177646" progId="Equation.DSMT4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147"/>
                          <a:ext cx="807" cy="245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rgbClr val="009900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00146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998473"/>
              </p:ext>
            </p:extLst>
          </p:nvPr>
        </p:nvGraphicFramePr>
        <p:xfrm>
          <a:off x="3886200" y="3547268"/>
          <a:ext cx="1217613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98" name="Equation" r:id="rId9" imgW="495085" imgH="228501" progId="Equation.DSMT4">
                  <p:embed/>
                </p:oleObj>
              </mc:Choice>
              <mc:Fallback>
                <p:oleObj name="Equation" r:id="rId9" imgW="495085" imgH="228501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547268"/>
                        <a:ext cx="1217613" cy="50006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0147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163884"/>
              </p:ext>
            </p:extLst>
          </p:nvPr>
        </p:nvGraphicFramePr>
        <p:xfrm>
          <a:off x="339863" y="3468688"/>
          <a:ext cx="172085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99" name="Equation" r:id="rId11" imgW="698500" imgH="419100" progId="Equation.DSMT4">
                  <p:embed/>
                </p:oleObj>
              </mc:Choice>
              <mc:Fallback>
                <p:oleObj name="Equation" r:id="rId11" imgW="698500" imgH="419100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863" y="3468688"/>
                        <a:ext cx="1720850" cy="91757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0148" name="Text Box 52"/>
          <p:cNvSpPr txBox="1">
            <a:spLocks noChangeArrowheads="1"/>
          </p:cNvSpPr>
          <p:nvPr/>
        </p:nvSpPr>
        <p:spPr bwMode="auto">
          <a:xfrm>
            <a:off x="3695700" y="4378326"/>
            <a:ext cx="342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FF0000"/>
                </a:solidFill>
              </a:rPr>
              <a:t>Magnification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Since image upside down, treat </a:t>
            </a:r>
            <a:r>
              <a:rPr lang="en-US" sz="2400" i="1" dirty="0">
                <a:solidFill>
                  <a:srgbClr val="FF0000"/>
                </a:solidFill>
              </a:rPr>
              <a:t>h</a:t>
            </a:r>
            <a:r>
              <a:rPr lang="en-US" sz="2400" dirty="0">
                <a:solidFill>
                  <a:srgbClr val="FF0000"/>
                </a:solidFill>
              </a:rPr>
              <a:t>’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as negative</a:t>
            </a:r>
          </a:p>
        </p:txBody>
      </p:sp>
      <p:graphicFrame>
        <p:nvGraphicFramePr>
          <p:cNvPr id="900149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912810"/>
              </p:ext>
            </p:extLst>
          </p:nvPr>
        </p:nvGraphicFramePr>
        <p:xfrm>
          <a:off x="846794" y="5565776"/>
          <a:ext cx="1376362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00" name="Equation" r:id="rId13" imgW="558800" imgH="419100" progId="Equation.DSMT4">
                  <p:embed/>
                </p:oleObj>
              </mc:Choice>
              <mc:Fallback>
                <p:oleObj name="Equation" r:id="rId13" imgW="558800" imgH="41910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794" y="5565776"/>
                        <a:ext cx="1376362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0150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8518857"/>
              </p:ext>
            </p:extLst>
          </p:nvPr>
        </p:nvGraphicFramePr>
        <p:xfrm>
          <a:off x="3775074" y="5715000"/>
          <a:ext cx="1439863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01" name="Equation" r:id="rId15" imgW="583947" imgH="418918" progId="Equation.DSMT4">
                  <p:embed/>
                </p:oleObj>
              </mc:Choice>
              <mc:Fallback>
                <p:oleObj name="Equation" r:id="rId15" imgW="583947" imgH="418918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5074" y="5715000"/>
                        <a:ext cx="1439863" cy="91757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0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0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00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900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00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00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0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90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00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00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00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00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00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00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00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00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00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900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0111" grpId="0" build="p"/>
      <p:bldP spid="900112" grpId="0" animBg="1"/>
      <p:bldP spid="900113" grpId="0" animBg="1"/>
      <p:bldP spid="900117" grpId="0" animBg="1"/>
      <p:bldP spid="900118" grpId="0" animBg="1"/>
      <p:bldP spid="9001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Convex Mirrors: Do they work too?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lang="en-US" sz="2400">
              <a:solidFill>
                <a:srgbClr val="9900CC"/>
              </a:solidFill>
            </a:endParaRPr>
          </a:p>
        </p:txBody>
      </p:sp>
      <p:sp>
        <p:nvSpPr>
          <p:cNvPr id="54276" name="Freeform 28"/>
          <p:cNvSpPr>
            <a:spLocks/>
          </p:cNvSpPr>
          <p:nvPr/>
        </p:nvSpPr>
        <p:spPr bwMode="auto">
          <a:xfrm flipH="1">
            <a:off x="5791200" y="3429000"/>
            <a:ext cx="166688" cy="1981200"/>
          </a:xfrm>
          <a:custGeom>
            <a:avLst/>
            <a:gdLst>
              <a:gd name="T0" fmla="*/ 0 w 48"/>
              <a:gd name="T1" fmla="*/ 0 h 864"/>
              <a:gd name="T2" fmla="*/ 166688 w 48"/>
              <a:gd name="T3" fmla="*/ 990600 h 864"/>
              <a:gd name="T4" fmla="*/ 0 w 48"/>
              <a:gd name="T5" fmla="*/ 1981200 h 8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" h="864">
                <a:moveTo>
                  <a:pt x="0" y="0"/>
                </a:moveTo>
                <a:cubicBezTo>
                  <a:pt x="24" y="144"/>
                  <a:pt x="48" y="288"/>
                  <a:pt x="48" y="432"/>
                </a:cubicBezTo>
                <a:cubicBezTo>
                  <a:pt x="48" y="576"/>
                  <a:pt x="24" y="720"/>
                  <a:pt x="0" y="86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77" name="Oval 31"/>
          <p:cNvSpPr>
            <a:spLocks noChangeArrowheads="1"/>
          </p:cNvSpPr>
          <p:nvPr/>
        </p:nvSpPr>
        <p:spPr bwMode="auto">
          <a:xfrm>
            <a:off x="5740400" y="43942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Text Box 38"/>
          <p:cNvSpPr txBox="1">
            <a:spLocks noChangeArrowheads="1"/>
          </p:cNvSpPr>
          <p:nvPr/>
        </p:nvSpPr>
        <p:spPr bwMode="auto">
          <a:xfrm>
            <a:off x="8534400" y="45720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b="1" i="1">
                <a:solidFill>
                  <a:schemeClr val="tx1"/>
                </a:solidFill>
                <a:sym typeface="Symbol" pitchFamily="18" charset="2"/>
              </a:rPr>
              <a:t>C</a:t>
            </a:r>
          </a:p>
        </p:txBody>
      </p:sp>
      <p:sp>
        <p:nvSpPr>
          <p:cNvPr id="54279" name="Line 24"/>
          <p:cNvSpPr>
            <a:spLocks noChangeShapeType="1"/>
          </p:cNvSpPr>
          <p:nvPr/>
        </p:nvSpPr>
        <p:spPr bwMode="auto">
          <a:xfrm>
            <a:off x="3835400" y="4419600"/>
            <a:ext cx="4927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0" name="Oval 49"/>
          <p:cNvSpPr>
            <a:spLocks noChangeArrowheads="1"/>
          </p:cNvSpPr>
          <p:nvPr/>
        </p:nvSpPr>
        <p:spPr bwMode="auto">
          <a:xfrm>
            <a:off x="8712200" y="4381500"/>
            <a:ext cx="96838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97087" name="Object 63"/>
          <p:cNvGraphicFramePr>
            <a:graphicFrameLocks noChangeAspect="1"/>
          </p:cNvGraphicFramePr>
          <p:nvPr/>
        </p:nvGraphicFramePr>
        <p:xfrm>
          <a:off x="7543800" y="1600200"/>
          <a:ext cx="1217613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86" name="Equation" r:id="rId3" imgW="495085" imgH="228501" progId="Equation.DSMT4">
                  <p:embed/>
                </p:oleObj>
              </mc:Choice>
              <mc:Fallback>
                <p:oleObj name="Equation" r:id="rId3" imgW="495085" imgH="228501" progId="Equation.DSMT4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1600200"/>
                        <a:ext cx="1217613" cy="50006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2" name="AutoShape 68"/>
          <p:cNvSpPr>
            <a:spLocks noChangeArrowheads="1"/>
          </p:cNvSpPr>
          <p:nvPr/>
        </p:nvSpPr>
        <p:spPr bwMode="auto">
          <a:xfrm flipV="1">
            <a:off x="3733800" y="3657600"/>
            <a:ext cx="381000" cy="762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97093" name="Text Box 69"/>
          <p:cNvSpPr txBox="1">
            <a:spLocks noChangeArrowheads="1"/>
          </p:cNvSpPr>
          <p:nvPr/>
        </p:nvSpPr>
        <p:spPr bwMode="auto">
          <a:xfrm>
            <a:off x="0" y="685800"/>
            <a:ext cx="83058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Up until now, we’ve assumed the mirror is </a:t>
            </a:r>
            <a:r>
              <a:rPr lang="en-US" sz="2400" i="1">
                <a:solidFill>
                  <a:srgbClr val="9900CC"/>
                </a:solidFill>
              </a:rPr>
              <a:t>concave – </a:t>
            </a:r>
            <a:r>
              <a:rPr lang="en-US" sz="2400">
                <a:solidFill>
                  <a:srgbClr val="9900CC"/>
                </a:solidFill>
              </a:rPr>
              <a:t>hollow on the side the light goes in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Like a cave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A </a:t>
            </a:r>
            <a:r>
              <a:rPr lang="en-US" sz="2400" i="1">
                <a:solidFill>
                  <a:schemeClr val="accent2"/>
                </a:solidFill>
              </a:rPr>
              <a:t>convex </a:t>
            </a:r>
            <a:r>
              <a:rPr lang="en-US" sz="2400">
                <a:solidFill>
                  <a:schemeClr val="accent2"/>
                </a:solidFill>
              </a:rPr>
              <a:t>mirror sticks out on the side the light goes in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The formulas still work, but just treat </a:t>
            </a:r>
            <a:r>
              <a:rPr lang="en-US" sz="2400" i="1">
                <a:solidFill>
                  <a:schemeClr val="accent2"/>
                </a:solidFill>
              </a:rPr>
              <a:t>R</a:t>
            </a:r>
            <a:r>
              <a:rPr lang="en-US" sz="2400">
                <a:solidFill>
                  <a:schemeClr val="accent2"/>
                </a:solidFill>
              </a:rPr>
              <a:t> as negative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The </a:t>
            </a:r>
            <a:r>
              <a:rPr lang="en-US" sz="2400" i="1">
                <a:solidFill>
                  <a:srgbClr val="FF0000"/>
                </a:solidFill>
              </a:rPr>
              <a:t>focus</a:t>
            </a:r>
            <a:r>
              <a:rPr lang="en-US" sz="2400">
                <a:solidFill>
                  <a:srgbClr val="FF0000"/>
                </a:solidFill>
              </a:rPr>
              <a:t> this time will be on the other side of the mirror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Ray tracing still works</a:t>
            </a:r>
          </a:p>
        </p:txBody>
      </p:sp>
      <p:grpSp>
        <p:nvGrpSpPr>
          <p:cNvPr id="897113" name="Group 89"/>
          <p:cNvGrpSpPr>
            <a:grpSpLocks/>
          </p:cNvGrpSpPr>
          <p:nvPr/>
        </p:nvGrpSpPr>
        <p:grpSpPr bwMode="auto">
          <a:xfrm>
            <a:off x="7112000" y="3975100"/>
            <a:ext cx="381000" cy="495300"/>
            <a:chOff x="3936" y="3312"/>
            <a:chExt cx="240" cy="312"/>
          </a:xfrm>
        </p:grpSpPr>
        <p:sp>
          <p:nvSpPr>
            <p:cNvPr id="54300" name="Oval 90"/>
            <p:cNvSpPr>
              <a:spLocks noChangeArrowheads="1"/>
            </p:cNvSpPr>
            <p:nvPr/>
          </p:nvSpPr>
          <p:spPr bwMode="auto">
            <a:xfrm>
              <a:off x="4016" y="3576"/>
              <a:ext cx="48" cy="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1" name="Text Box 91"/>
            <p:cNvSpPr txBox="1">
              <a:spLocks noChangeArrowheads="1"/>
            </p:cNvSpPr>
            <p:nvPr/>
          </p:nvSpPr>
          <p:spPr bwMode="auto">
            <a:xfrm>
              <a:off x="3936" y="3312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400" b="1" i="1">
                  <a:solidFill>
                    <a:schemeClr val="tx1"/>
                  </a:solidFill>
                  <a:sym typeface="Symbol" pitchFamily="18" charset="2"/>
                </a:rPr>
                <a:t>F</a:t>
              </a:r>
            </a:p>
          </p:txBody>
        </p:sp>
      </p:grpSp>
      <p:sp>
        <p:nvSpPr>
          <p:cNvPr id="897116" name="Line 92"/>
          <p:cNvSpPr>
            <a:spLocks noChangeShapeType="1"/>
          </p:cNvSpPr>
          <p:nvPr/>
        </p:nvSpPr>
        <p:spPr bwMode="auto">
          <a:xfrm flipH="1" flipV="1">
            <a:off x="4267200" y="2895600"/>
            <a:ext cx="1600200" cy="7620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7117" name="Line 93"/>
          <p:cNvSpPr>
            <a:spLocks noChangeShapeType="1"/>
          </p:cNvSpPr>
          <p:nvPr/>
        </p:nvSpPr>
        <p:spPr bwMode="auto">
          <a:xfrm>
            <a:off x="3962400" y="3657600"/>
            <a:ext cx="1905000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7118" name="Line 94"/>
          <p:cNvSpPr>
            <a:spLocks noChangeShapeType="1"/>
          </p:cNvSpPr>
          <p:nvPr/>
        </p:nvSpPr>
        <p:spPr bwMode="auto">
          <a:xfrm flipH="1" flipV="1">
            <a:off x="5867400" y="3657600"/>
            <a:ext cx="1371600" cy="685800"/>
          </a:xfrm>
          <a:prstGeom prst="line">
            <a:avLst/>
          </a:prstGeom>
          <a:noFill/>
          <a:ln w="28575">
            <a:solidFill>
              <a:srgbClr val="0099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7119" name="Line 95"/>
          <p:cNvSpPr>
            <a:spLocks noChangeShapeType="1"/>
          </p:cNvSpPr>
          <p:nvPr/>
        </p:nvSpPr>
        <p:spPr bwMode="auto">
          <a:xfrm>
            <a:off x="3886200" y="3657600"/>
            <a:ext cx="1981200" cy="304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7120" name="Line 96"/>
          <p:cNvSpPr>
            <a:spLocks noChangeShapeType="1"/>
          </p:cNvSpPr>
          <p:nvPr/>
        </p:nvSpPr>
        <p:spPr bwMode="auto">
          <a:xfrm>
            <a:off x="5867400" y="3962400"/>
            <a:ext cx="2819400" cy="457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7121" name="Line 97"/>
          <p:cNvSpPr>
            <a:spLocks noChangeShapeType="1"/>
          </p:cNvSpPr>
          <p:nvPr/>
        </p:nvSpPr>
        <p:spPr bwMode="auto">
          <a:xfrm>
            <a:off x="2971800" y="3505200"/>
            <a:ext cx="28956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7122" name="Line 98"/>
          <p:cNvSpPr>
            <a:spLocks noChangeShapeType="1"/>
          </p:cNvSpPr>
          <p:nvPr/>
        </p:nvSpPr>
        <p:spPr bwMode="auto">
          <a:xfrm>
            <a:off x="3962400" y="3657600"/>
            <a:ext cx="1828800" cy="4572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7123" name="Line 99"/>
          <p:cNvSpPr>
            <a:spLocks noChangeShapeType="1"/>
          </p:cNvSpPr>
          <p:nvPr/>
        </p:nvSpPr>
        <p:spPr bwMode="auto">
          <a:xfrm flipH="1">
            <a:off x="2819400" y="4114800"/>
            <a:ext cx="2971800" cy="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7124" name="Line 100"/>
          <p:cNvSpPr>
            <a:spLocks noChangeShapeType="1"/>
          </p:cNvSpPr>
          <p:nvPr/>
        </p:nvSpPr>
        <p:spPr bwMode="auto">
          <a:xfrm>
            <a:off x="5791200" y="4114800"/>
            <a:ext cx="1447800" cy="304800"/>
          </a:xfrm>
          <a:prstGeom prst="line">
            <a:avLst/>
          </a:prstGeom>
          <a:noFill/>
          <a:ln w="28575">
            <a:solidFill>
              <a:srgbClr val="99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7125" name="Line 101"/>
          <p:cNvSpPr>
            <a:spLocks noChangeShapeType="1"/>
          </p:cNvSpPr>
          <p:nvPr/>
        </p:nvSpPr>
        <p:spPr bwMode="auto">
          <a:xfrm>
            <a:off x="5791200" y="4114800"/>
            <a:ext cx="2590800" cy="0"/>
          </a:xfrm>
          <a:prstGeom prst="line">
            <a:avLst/>
          </a:prstGeom>
          <a:noFill/>
          <a:ln w="28575">
            <a:solidFill>
              <a:srgbClr val="99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7126" name="AutoShape 102"/>
          <p:cNvSpPr>
            <a:spLocks noChangeArrowheads="1"/>
          </p:cNvSpPr>
          <p:nvPr/>
        </p:nvSpPr>
        <p:spPr bwMode="auto">
          <a:xfrm flipV="1">
            <a:off x="6705600" y="4114800"/>
            <a:ext cx="228600" cy="3048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97127" name="Text Box 103"/>
          <p:cNvSpPr txBox="1">
            <a:spLocks noChangeArrowheads="1"/>
          </p:cNvSpPr>
          <p:nvPr/>
        </p:nvSpPr>
        <p:spPr bwMode="auto">
          <a:xfrm>
            <a:off x="0" y="3581400"/>
            <a:ext cx="2743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Summary:</a:t>
            </a:r>
          </a:p>
        </p:txBody>
      </p:sp>
      <p:sp>
        <p:nvSpPr>
          <p:cNvPr id="897128" name="Text Box 104"/>
          <p:cNvSpPr txBox="1">
            <a:spLocks noChangeArrowheads="1"/>
          </p:cNvSpPr>
          <p:nvPr/>
        </p:nvSpPr>
        <p:spPr bwMode="auto">
          <a:xfrm>
            <a:off x="0" y="4575175"/>
            <a:ext cx="67056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A concave mirror has </a:t>
            </a:r>
            <a:r>
              <a:rPr lang="en-US" sz="2400" i="1">
                <a:solidFill>
                  <a:srgbClr val="009900"/>
                </a:solidFill>
              </a:rPr>
              <a:t>R</a:t>
            </a:r>
            <a:r>
              <a:rPr lang="en-US" sz="2400">
                <a:solidFill>
                  <a:srgbClr val="009900"/>
                </a:solidFill>
              </a:rPr>
              <a:t> &gt; 0; </a:t>
            </a:r>
            <a:br>
              <a:rPr lang="en-US" sz="2400">
                <a:solidFill>
                  <a:srgbClr val="009900"/>
                </a:solidFill>
              </a:rPr>
            </a:br>
            <a:r>
              <a:rPr lang="en-US" sz="2400">
                <a:solidFill>
                  <a:srgbClr val="009900"/>
                </a:solidFill>
              </a:rPr>
              <a:t>convex has </a:t>
            </a:r>
            <a:r>
              <a:rPr lang="en-US" sz="2400" i="1">
                <a:solidFill>
                  <a:srgbClr val="009900"/>
                </a:solidFill>
              </a:rPr>
              <a:t>R</a:t>
            </a:r>
            <a:r>
              <a:rPr lang="en-US" sz="2400">
                <a:solidFill>
                  <a:srgbClr val="009900"/>
                </a:solidFill>
              </a:rPr>
              <a:t> &lt; 0, flat has </a:t>
            </a:r>
            <a:r>
              <a:rPr lang="en-US" sz="2400" i="1">
                <a:solidFill>
                  <a:srgbClr val="009900"/>
                </a:solidFill>
              </a:rPr>
              <a:t>R</a:t>
            </a:r>
            <a:r>
              <a:rPr lang="en-US" sz="2400">
                <a:solidFill>
                  <a:srgbClr val="009900"/>
                </a:solidFill>
              </a:rPr>
              <a:t> = 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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Focal length is </a:t>
            </a:r>
            <a:r>
              <a:rPr lang="en-US" sz="2400" i="1">
                <a:solidFill>
                  <a:srgbClr val="009900"/>
                </a:solidFill>
                <a:sym typeface="Symbol" pitchFamily="18" charset="2"/>
              </a:rPr>
              <a:t>f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 = ½</a:t>
            </a:r>
            <a:r>
              <a:rPr lang="en-US" sz="2400" i="1">
                <a:solidFill>
                  <a:srgbClr val="009900"/>
                </a:solidFill>
                <a:sym typeface="Symbol" pitchFamily="18" charset="2"/>
              </a:rPr>
              <a:t>R</a:t>
            </a:r>
            <a:endParaRPr lang="en-US" sz="2400">
              <a:solidFill>
                <a:srgbClr val="009900"/>
              </a:solidFill>
              <a:sym typeface="Symbol" pitchFamily="18" charset="2"/>
            </a:endParaRP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Focal point is distance </a:t>
            </a:r>
            <a:r>
              <a:rPr lang="en-US" sz="2400" i="1">
                <a:solidFill>
                  <a:srgbClr val="009900"/>
                </a:solidFill>
                <a:sym typeface="Symbol" pitchFamily="18" charset="2"/>
              </a:rPr>
              <a:t>f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 in front of mirror </a:t>
            </a:r>
          </a:p>
          <a:p>
            <a:pPr eaLnBrk="1" hangingPunct="1">
              <a:buFontTx/>
              <a:buChar char="•"/>
            </a:pPr>
            <a:r>
              <a:rPr lang="en-US" sz="2400" i="1">
                <a:solidFill>
                  <a:srgbClr val="009900"/>
                </a:solidFill>
                <a:sym typeface="Symbol" pitchFamily="18" charset="2"/>
              </a:rPr>
              <a:t>p, q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 are distance in front of mirror of image, object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Negative if behind</a:t>
            </a:r>
          </a:p>
        </p:txBody>
      </p:sp>
      <p:graphicFrame>
        <p:nvGraphicFramePr>
          <p:cNvPr id="897129" name="Object 105"/>
          <p:cNvGraphicFramePr>
            <a:graphicFrameLocks noChangeAspect="1"/>
          </p:cNvGraphicFramePr>
          <p:nvPr/>
        </p:nvGraphicFramePr>
        <p:xfrm>
          <a:off x="6477000" y="4800600"/>
          <a:ext cx="172085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87" name="Equation" r:id="rId5" imgW="698500" imgH="419100" progId="Equation.DSMT4">
                  <p:embed/>
                </p:oleObj>
              </mc:Choice>
              <mc:Fallback>
                <p:oleObj name="Equation" r:id="rId5" imgW="698500" imgH="419100" progId="Equation.DSMT4">
                  <p:embed/>
                  <p:pic>
                    <p:nvPicPr>
                      <p:cNvPr id="0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800600"/>
                        <a:ext cx="1720850" cy="91757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7130" name="Object 106"/>
          <p:cNvGraphicFramePr>
            <a:graphicFrameLocks noChangeAspect="1"/>
          </p:cNvGraphicFramePr>
          <p:nvPr/>
        </p:nvGraphicFramePr>
        <p:xfrm>
          <a:off x="6942138" y="5867400"/>
          <a:ext cx="1439862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88" name="Equation" r:id="rId7" imgW="583947" imgH="418918" progId="Equation.DSMT4">
                  <p:embed/>
                </p:oleObj>
              </mc:Choice>
              <mc:Fallback>
                <p:oleObj name="Equation" r:id="rId7" imgW="583947" imgH="418918" progId="Equation.DSMT4">
                  <p:embed/>
                  <p:pic>
                    <p:nvPicPr>
                      <p:cNvPr id="0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2138" y="5867400"/>
                        <a:ext cx="1439862" cy="91757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7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7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97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97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970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970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970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970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97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970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970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970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970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9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9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89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89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9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9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897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9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89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89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89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89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89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97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97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97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97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897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97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97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97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897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897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89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89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7093" grpId="0" build="p"/>
      <p:bldP spid="897116" grpId="0" animBg="1"/>
      <p:bldP spid="897117" grpId="0" animBg="1"/>
      <p:bldP spid="897118" grpId="0" animBg="1"/>
      <p:bldP spid="897119" grpId="0" animBg="1"/>
      <p:bldP spid="897120" grpId="0" animBg="1"/>
      <p:bldP spid="897121" grpId="0" animBg="1"/>
      <p:bldP spid="897122" grpId="0" animBg="1"/>
      <p:bldP spid="897123" grpId="0" animBg="1"/>
      <p:bldP spid="897124" grpId="0" animBg="1"/>
      <p:bldP spid="897125" grpId="0" animBg="1"/>
      <p:bldP spid="897126" grpId="0" animBg="1"/>
      <p:bldP spid="897127" grpId="0"/>
      <p:bldP spid="89712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Mirrors: Formulas and Conventions:</a:t>
            </a:r>
          </a:p>
        </p:txBody>
      </p:sp>
      <p:sp>
        <p:nvSpPr>
          <p:cNvPr id="902170" name="Text Box 26"/>
          <p:cNvSpPr txBox="1">
            <a:spLocks noChangeArrowheads="1"/>
          </p:cNvSpPr>
          <p:nvPr/>
        </p:nvSpPr>
        <p:spPr bwMode="auto">
          <a:xfrm>
            <a:off x="0" y="685800"/>
            <a:ext cx="83058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A concave mirror has </a:t>
            </a:r>
            <a:r>
              <a:rPr lang="en-US" sz="2400" i="1">
                <a:solidFill>
                  <a:schemeClr val="accent2"/>
                </a:solidFill>
              </a:rPr>
              <a:t>R</a:t>
            </a:r>
            <a:r>
              <a:rPr lang="en-US" sz="2400">
                <a:solidFill>
                  <a:schemeClr val="accent2"/>
                </a:solidFill>
              </a:rPr>
              <a:t> &gt; 0; convex has </a:t>
            </a:r>
            <a:r>
              <a:rPr lang="en-US" sz="2400" i="1">
                <a:solidFill>
                  <a:schemeClr val="accent2"/>
                </a:solidFill>
              </a:rPr>
              <a:t>R</a:t>
            </a:r>
            <a:r>
              <a:rPr lang="en-US" sz="2400">
                <a:solidFill>
                  <a:schemeClr val="accent2"/>
                </a:solidFill>
              </a:rPr>
              <a:t> &lt; 0, flat has </a:t>
            </a:r>
            <a:r>
              <a:rPr lang="en-US" sz="2400" i="1">
                <a:solidFill>
                  <a:schemeClr val="accent2"/>
                </a:solidFill>
              </a:rPr>
              <a:t>R</a:t>
            </a:r>
            <a:r>
              <a:rPr lang="en-US" sz="2400">
                <a:solidFill>
                  <a:schemeClr val="accent2"/>
                </a:solidFill>
              </a:rPr>
              <a:t> = 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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Focal length is </a:t>
            </a:r>
            <a:r>
              <a:rPr lang="en-US" sz="2400" i="1">
                <a:solidFill>
                  <a:schemeClr val="accent2"/>
                </a:solidFill>
                <a:sym typeface="Symbol" pitchFamily="18" charset="2"/>
              </a:rPr>
              <a:t>f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 = ½</a:t>
            </a:r>
            <a:r>
              <a:rPr lang="en-US" sz="2400" i="1">
                <a:solidFill>
                  <a:schemeClr val="accent2"/>
                </a:solidFill>
                <a:sym typeface="Symbol" pitchFamily="18" charset="2"/>
              </a:rPr>
              <a:t>R</a:t>
            </a:r>
            <a:endParaRPr lang="en-US" sz="2400">
              <a:solidFill>
                <a:schemeClr val="accent2"/>
              </a:solidFill>
              <a:sym typeface="Symbol" pitchFamily="18" charset="2"/>
            </a:endParaRP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Focal point is distance </a:t>
            </a:r>
            <a:r>
              <a:rPr lang="en-US" sz="2400" i="1">
                <a:solidFill>
                  <a:schemeClr val="accent2"/>
                </a:solidFill>
                <a:sym typeface="Symbol" pitchFamily="18" charset="2"/>
              </a:rPr>
              <a:t>f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 in front of mirror </a:t>
            </a:r>
          </a:p>
          <a:p>
            <a:pPr eaLnBrk="1" hangingPunct="1">
              <a:buFontTx/>
              <a:buChar char="•"/>
            </a:pPr>
            <a:r>
              <a:rPr lang="en-US" sz="2400" i="1">
                <a:solidFill>
                  <a:srgbClr val="009900"/>
                </a:solidFill>
                <a:sym typeface="Symbol" pitchFamily="18" charset="2"/>
              </a:rPr>
              <a:t>p, q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 are distance in front of mirror of object/image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Negative if behind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For all mirrors (and lenses as well):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  <a:sym typeface="Symbol" pitchFamily="18" charset="2"/>
              </a:rPr>
              <a:t>The radius </a:t>
            </a:r>
            <a:r>
              <a:rPr lang="en-US" sz="2400" i="1">
                <a:solidFill>
                  <a:srgbClr val="9900CC"/>
                </a:solidFill>
                <a:sym typeface="Symbol" pitchFamily="18" charset="2"/>
              </a:rPr>
              <a:t>R</a:t>
            </a:r>
            <a:r>
              <a:rPr lang="en-US" sz="2400">
                <a:solidFill>
                  <a:srgbClr val="9900CC"/>
                </a:solidFill>
                <a:sym typeface="Symbol" pitchFamily="18" charset="2"/>
              </a:rPr>
              <a:t>, focal length </a:t>
            </a:r>
            <a:r>
              <a:rPr lang="en-US" sz="2400" i="1">
                <a:solidFill>
                  <a:srgbClr val="9900CC"/>
                </a:solidFill>
                <a:sym typeface="Symbol" pitchFamily="18" charset="2"/>
              </a:rPr>
              <a:t>f</a:t>
            </a:r>
            <a:r>
              <a:rPr lang="en-US" sz="2400">
                <a:solidFill>
                  <a:srgbClr val="9900CC"/>
                </a:solidFill>
                <a:sym typeface="Symbol" pitchFamily="18" charset="2"/>
              </a:rPr>
              <a:t>, object distance </a:t>
            </a:r>
            <a:r>
              <a:rPr lang="en-US" sz="2400" i="1">
                <a:solidFill>
                  <a:srgbClr val="9900CC"/>
                </a:solidFill>
                <a:sym typeface="Symbol" pitchFamily="18" charset="2"/>
              </a:rPr>
              <a:t>p</a:t>
            </a:r>
            <a:r>
              <a:rPr lang="en-US" sz="2400">
                <a:solidFill>
                  <a:srgbClr val="9900CC"/>
                </a:solidFill>
                <a:sym typeface="Symbol" pitchFamily="18" charset="2"/>
              </a:rPr>
              <a:t>, and image distance </a:t>
            </a:r>
            <a:r>
              <a:rPr lang="en-US" sz="2400" i="1">
                <a:solidFill>
                  <a:srgbClr val="9900CC"/>
                </a:solidFill>
                <a:sym typeface="Symbol" pitchFamily="18" charset="2"/>
              </a:rPr>
              <a:t>q</a:t>
            </a:r>
            <a:r>
              <a:rPr lang="en-US" sz="2400">
                <a:solidFill>
                  <a:srgbClr val="9900CC"/>
                </a:solidFill>
                <a:sym typeface="Symbol" pitchFamily="18" charset="2"/>
              </a:rPr>
              <a:t> can be infinity, where 1/ = 0, 1/0 = </a:t>
            </a:r>
          </a:p>
        </p:txBody>
      </p:sp>
      <p:graphicFrame>
        <p:nvGraphicFramePr>
          <p:cNvPr id="902171" name="Object 27"/>
          <p:cNvGraphicFramePr>
            <a:graphicFrameLocks noChangeAspect="1"/>
          </p:cNvGraphicFramePr>
          <p:nvPr/>
        </p:nvGraphicFramePr>
        <p:xfrm>
          <a:off x="7010400" y="2057400"/>
          <a:ext cx="172085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13" name="Equation" r:id="rId4" imgW="698500" imgH="419100" progId="Equation.DSMT4">
                  <p:embed/>
                </p:oleObj>
              </mc:Choice>
              <mc:Fallback>
                <p:oleObj name="Equation" r:id="rId4" imgW="698500" imgH="4191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057400"/>
                        <a:ext cx="1720850" cy="91757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2172" name="Object 28"/>
          <p:cNvGraphicFramePr>
            <a:graphicFrameLocks noChangeAspect="1"/>
          </p:cNvGraphicFramePr>
          <p:nvPr/>
        </p:nvGraphicFramePr>
        <p:xfrm>
          <a:off x="6172200" y="1143000"/>
          <a:ext cx="1217613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14" name="Equation" r:id="rId6" imgW="495085" imgH="228501" progId="Equation.DSMT4">
                  <p:embed/>
                </p:oleObj>
              </mc:Choice>
              <mc:Fallback>
                <p:oleObj name="Equation" r:id="rId6" imgW="495085" imgH="228501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143000"/>
                        <a:ext cx="1217613" cy="50006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2173" name="Text Box 29"/>
          <p:cNvSpPr txBox="1">
            <a:spLocks noChangeArrowheads="1"/>
          </p:cNvSpPr>
          <p:nvPr/>
        </p:nvSpPr>
        <p:spPr bwMode="auto">
          <a:xfrm>
            <a:off x="0" y="3657600"/>
            <a:ext cx="9144000" cy="1552575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sz="2400"/>
              <a:t>Light from the Andromeda Galaxy bounces off of a concave mirror with radius </a:t>
            </a:r>
            <a:r>
              <a:rPr lang="en-US" sz="2400" i="1"/>
              <a:t>R</a:t>
            </a:r>
            <a:r>
              <a:rPr lang="en-US" sz="2400"/>
              <a:t> = 1.00 m.  Where does the image form?</a:t>
            </a:r>
            <a:endParaRPr lang="en-US" sz="2400">
              <a:sym typeface="Symbol" pitchFamily="18" charset="2"/>
            </a:endParaRPr>
          </a:p>
          <a:p>
            <a:r>
              <a:rPr lang="en-US" sz="2400"/>
              <a:t>A) </a:t>
            </a:r>
            <a:r>
              <a:rPr lang="en-US" sz="2400">
                <a:sym typeface="Symbol" pitchFamily="18" charset="2"/>
              </a:rPr>
              <a:t>At infinity			B) At the mirror</a:t>
            </a:r>
          </a:p>
          <a:p>
            <a:r>
              <a:rPr lang="en-US" sz="2400">
                <a:sym typeface="Symbol" pitchFamily="18" charset="2"/>
              </a:rPr>
              <a:t>C) 50 cm left of mirror  	D) 50 cm right of mirror</a:t>
            </a:r>
          </a:p>
        </p:txBody>
      </p:sp>
      <p:sp>
        <p:nvSpPr>
          <p:cNvPr id="902174" name="Freeform 30"/>
          <p:cNvSpPr>
            <a:spLocks/>
          </p:cNvSpPr>
          <p:nvPr/>
        </p:nvSpPr>
        <p:spPr bwMode="auto">
          <a:xfrm>
            <a:off x="8610600" y="5257800"/>
            <a:ext cx="152400" cy="1600200"/>
          </a:xfrm>
          <a:custGeom>
            <a:avLst/>
            <a:gdLst>
              <a:gd name="T0" fmla="*/ 0 w 48"/>
              <a:gd name="T1" fmla="*/ 0 h 864"/>
              <a:gd name="T2" fmla="*/ 152400 w 48"/>
              <a:gd name="T3" fmla="*/ 800100 h 864"/>
              <a:gd name="T4" fmla="*/ 0 w 48"/>
              <a:gd name="T5" fmla="*/ 1600200 h 8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" h="864">
                <a:moveTo>
                  <a:pt x="0" y="0"/>
                </a:moveTo>
                <a:cubicBezTo>
                  <a:pt x="24" y="144"/>
                  <a:pt x="48" y="288"/>
                  <a:pt x="48" y="432"/>
                </a:cubicBezTo>
                <a:cubicBezTo>
                  <a:pt x="48" y="576"/>
                  <a:pt x="24" y="720"/>
                  <a:pt x="0" y="86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902175" name="Object 31"/>
          <p:cNvGraphicFramePr>
            <a:graphicFrameLocks noChangeAspect="1"/>
          </p:cNvGraphicFramePr>
          <p:nvPr/>
        </p:nvGraphicFramePr>
        <p:xfrm>
          <a:off x="0" y="5715000"/>
          <a:ext cx="2528888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15" name="Equation" r:id="rId8" imgW="1028700" imgH="228600" progId="Equation.DSMT4">
                  <p:embed/>
                </p:oleObj>
              </mc:Choice>
              <mc:Fallback>
                <p:oleObj name="Equation" r:id="rId8" imgW="1028700" imgH="2286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715000"/>
                        <a:ext cx="2528888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2176" name="Object 32"/>
          <p:cNvGraphicFramePr>
            <a:graphicFrameLocks noChangeAspect="1"/>
          </p:cNvGraphicFramePr>
          <p:nvPr/>
        </p:nvGraphicFramePr>
        <p:xfrm>
          <a:off x="152400" y="6413500"/>
          <a:ext cx="2311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16" name="Equation" r:id="rId10" imgW="939392" imgH="203112" progId="Equation.DSMT4">
                  <p:embed/>
                </p:oleObj>
              </mc:Choice>
              <mc:Fallback>
                <p:oleObj name="Equation" r:id="rId10" imgW="939392" imgH="203112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413500"/>
                        <a:ext cx="23114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02183" name="Group 39"/>
          <p:cNvGrpSpPr>
            <a:grpSpLocks/>
          </p:cNvGrpSpPr>
          <p:nvPr/>
        </p:nvGrpSpPr>
        <p:grpSpPr bwMode="auto">
          <a:xfrm>
            <a:off x="6629400" y="5410200"/>
            <a:ext cx="1981200" cy="1219200"/>
            <a:chOff x="3264" y="3408"/>
            <a:chExt cx="2160" cy="768"/>
          </a:xfrm>
        </p:grpSpPr>
        <p:sp>
          <p:nvSpPr>
            <p:cNvPr id="55312" name="Line 33"/>
            <p:cNvSpPr>
              <a:spLocks noChangeShapeType="1"/>
            </p:cNvSpPr>
            <p:nvPr/>
          </p:nvSpPr>
          <p:spPr bwMode="auto">
            <a:xfrm>
              <a:off x="3264" y="3408"/>
              <a:ext cx="216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13" name="Line 34"/>
            <p:cNvSpPr>
              <a:spLocks noChangeShapeType="1"/>
            </p:cNvSpPr>
            <p:nvPr/>
          </p:nvSpPr>
          <p:spPr bwMode="auto">
            <a:xfrm>
              <a:off x="3264" y="4176"/>
              <a:ext cx="216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14" name="Line 35"/>
            <p:cNvSpPr>
              <a:spLocks noChangeShapeType="1"/>
            </p:cNvSpPr>
            <p:nvPr/>
          </p:nvSpPr>
          <p:spPr bwMode="auto">
            <a:xfrm>
              <a:off x="3264" y="3600"/>
              <a:ext cx="216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15" name="Line 36"/>
            <p:cNvSpPr>
              <a:spLocks noChangeShapeType="1"/>
            </p:cNvSpPr>
            <p:nvPr/>
          </p:nvSpPr>
          <p:spPr bwMode="auto">
            <a:xfrm>
              <a:off x="3264" y="3792"/>
              <a:ext cx="216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16" name="Line 37"/>
            <p:cNvSpPr>
              <a:spLocks noChangeShapeType="1"/>
            </p:cNvSpPr>
            <p:nvPr/>
          </p:nvSpPr>
          <p:spPr bwMode="auto">
            <a:xfrm>
              <a:off x="3264" y="3984"/>
              <a:ext cx="216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02184" name="Text Box 40"/>
          <p:cNvSpPr txBox="1">
            <a:spLocks noChangeArrowheads="1"/>
          </p:cNvSpPr>
          <p:nvPr/>
        </p:nvSpPr>
        <p:spPr bwMode="auto">
          <a:xfrm>
            <a:off x="0" y="5351463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Concave, </a:t>
            </a:r>
            <a:r>
              <a:rPr lang="en-US" sz="2400" i="1">
                <a:solidFill>
                  <a:schemeClr val="accent2"/>
                </a:solidFill>
              </a:rPr>
              <a:t>R</a:t>
            </a:r>
            <a:r>
              <a:rPr lang="en-US" sz="2400">
                <a:solidFill>
                  <a:schemeClr val="accent2"/>
                </a:solidFill>
              </a:rPr>
              <a:t> &gt; 0</a:t>
            </a:r>
            <a:endParaRPr lang="en-US" sz="2400">
              <a:solidFill>
                <a:srgbClr val="9900CC"/>
              </a:solidFill>
              <a:sym typeface="Symbol" pitchFamily="18" charset="2"/>
            </a:endParaRPr>
          </a:p>
        </p:txBody>
      </p:sp>
      <p:graphicFrame>
        <p:nvGraphicFramePr>
          <p:cNvPr id="902185" name="Object 41"/>
          <p:cNvGraphicFramePr>
            <a:graphicFrameLocks noChangeAspect="1"/>
          </p:cNvGraphicFramePr>
          <p:nvPr/>
        </p:nvGraphicFramePr>
        <p:xfrm>
          <a:off x="2971800" y="5181600"/>
          <a:ext cx="1717675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17" name="Equation" r:id="rId12" imgW="698500" imgH="419100" progId="Equation.DSMT4">
                  <p:embed/>
                </p:oleObj>
              </mc:Choice>
              <mc:Fallback>
                <p:oleObj name="Equation" r:id="rId12" imgW="698500" imgH="41910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181600"/>
                        <a:ext cx="1717675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2186" name="Object 42"/>
          <p:cNvGraphicFramePr>
            <a:graphicFrameLocks noChangeAspect="1"/>
          </p:cNvGraphicFramePr>
          <p:nvPr/>
        </p:nvGraphicFramePr>
        <p:xfrm>
          <a:off x="4648200" y="5181600"/>
          <a:ext cx="1905000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18" name="Equation" r:id="rId14" imgW="774364" imgH="393529" progId="Equation.DSMT4">
                  <p:embed/>
                </p:oleObj>
              </mc:Choice>
              <mc:Fallback>
                <p:oleObj name="Equation" r:id="rId14" imgW="774364" imgH="393529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181600"/>
                        <a:ext cx="1905000" cy="86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2187" name="Object 43"/>
          <p:cNvGraphicFramePr>
            <a:graphicFrameLocks noChangeAspect="1"/>
          </p:cNvGraphicFramePr>
          <p:nvPr/>
        </p:nvGraphicFramePr>
        <p:xfrm>
          <a:off x="3429000" y="6411913"/>
          <a:ext cx="1841500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19" name="Equation" r:id="rId16" imgW="748975" imgH="203112" progId="Equation.DSMT4">
                  <p:embed/>
                </p:oleObj>
              </mc:Choice>
              <mc:Fallback>
                <p:oleObj name="Equation" r:id="rId16" imgW="748975" imgH="203112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6411913"/>
                        <a:ext cx="1841500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2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2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2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2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02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02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02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02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02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02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02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02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0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02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02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02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02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902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02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02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02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02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90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902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902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902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2170" grpId="0" build="p"/>
      <p:bldP spid="902173" grpId="0" animBg="1"/>
      <p:bldP spid="902174" grpId="0" animBg="1"/>
      <p:bldP spid="902184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32986</TotalTime>
  <Words>2044</Words>
  <Application>Microsoft Office PowerPoint</Application>
  <PresentationFormat>On-screen Show (4:3)</PresentationFormat>
  <Paragraphs>343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 Black</vt:lpstr>
      <vt:lpstr>Symbol</vt:lpstr>
      <vt:lpstr>Times New Roman</vt:lpstr>
      <vt:lpstr>Blank Presentation</vt:lpstr>
      <vt:lpstr>Document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Wake Forest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Wake Forest University</dc:creator>
  <cp:lastModifiedBy>Kim-Shapiro, Daniel</cp:lastModifiedBy>
  <cp:revision>666</cp:revision>
  <cp:lastPrinted>2014-09-13T20:31:30Z</cp:lastPrinted>
  <dcterms:created xsi:type="dcterms:W3CDTF">1997-09-10T20:18:06Z</dcterms:created>
  <dcterms:modified xsi:type="dcterms:W3CDTF">2014-12-19T14:11:44Z</dcterms:modified>
</cp:coreProperties>
</file>