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893" r:id="rId2"/>
    <p:sldId id="894" r:id="rId3"/>
    <p:sldId id="932" r:id="rId4"/>
    <p:sldId id="895" r:id="rId5"/>
    <p:sldId id="897" r:id="rId6"/>
    <p:sldId id="927" r:id="rId7"/>
    <p:sldId id="928" r:id="rId8"/>
    <p:sldId id="929" r:id="rId9"/>
    <p:sldId id="930" r:id="rId10"/>
    <p:sldId id="931" r:id="rId11"/>
    <p:sldId id="900" r:id="rId12"/>
    <p:sldId id="933" r:id="rId13"/>
    <p:sldId id="902" r:id="rId14"/>
    <p:sldId id="934" r:id="rId15"/>
    <p:sldId id="913" r:id="rId16"/>
    <p:sldId id="905" r:id="rId17"/>
    <p:sldId id="909" r:id="rId18"/>
    <p:sldId id="935" r:id="rId19"/>
    <p:sldId id="915" r:id="rId20"/>
    <p:sldId id="916" r:id="rId21"/>
    <p:sldId id="918" r:id="rId22"/>
    <p:sldId id="919" r:id="rId23"/>
    <p:sldId id="936" r:id="rId24"/>
    <p:sldId id="921" r:id="rId25"/>
    <p:sldId id="923" r:id="rId26"/>
    <p:sldId id="924" r:id="rId27"/>
    <p:sldId id="925" r:id="rId28"/>
    <p:sldId id="926" r:id="rId29"/>
    <p:sldId id="937" r:id="rId30"/>
    <p:sldId id="938" r:id="rId31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6600FF"/>
    <a:srgbClr val="66FFCC"/>
    <a:srgbClr val="FFFF00"/>
    <a:srgbClr val="9900CC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12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2.wmf"/><Relationship Id="rId1" Type="http://schemas.openxmlformats.org/officeDocument/2006/relationships/image" Target="../media/image8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9EE0315A-47F7-4F1F-98A5-A764E0BF5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9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Start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315A-47F7-4F1F-98A5-A764E0BF5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315A-47F7-4F1F-98A5-A764E0BF5A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99A69-3D8F-45AD-BA56-8AF6C9B87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2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031B7-D91C-4ACF-9B8B-AC37B1F025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70DF6-127C-4FE5-A54B-361473E139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0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AC5AC-E8CF-4F27-ACE0-FFB060075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0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1DA84-23F9-4019-9843-7AEA780653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06600-7A48-4B17-9587-C9DE5E1BE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DA7F8-A44A-482D-9602-7420C2698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F3F4C-1468-498E-B50B-F178FBA43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3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F7ED-9B87-4538-BC30-A5A5609D4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5FB27-BC73-4D91-B0F9-7E5761C75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5420-C464-4EC9-9245-BF110BE15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1D3B23C-9137-4CE7-98AA-D0BFEDEE3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4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3.wmf"/><Relationship Id="rId4" Type="http://schemas.openxmlformats.org/officeDocument/2006/relationships/image" Target="../media/image55.jpeg"/><Relationship Id="rId9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jpe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3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image" Target="../media/image11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8.bin"/><Relationship Id="rId3" Type="http://schemas.openxmlformats.org/officeDocument/2006/relationships/audio" Target="../media/audio1.wav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5715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Interference and Diffraction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Huygen’s Principle</a:t>
            </a:r>
          </a:p>
        </p:txBody>
      </p:sp>
      <p:sp>
        <p:nvSpPr>
          <p:cNvPr id="927749" name="Text Box 5"/>
          <p:cNvSpPr txBox="1">
            <a:spLocks noChangeArrowheads="1"/>
          </p:cNvSpPr>
          <p:nvPr/>
        </p:nvSpPr>
        <p:spPr bwMode="auto">
          <a:xfrm>
            <a:off x="152400" y="1905000"/>
            <a:ext cx="8991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Any wave (including electromagnetic waves) is able to propagate because the wave </a:t>
            </a:r>
            <a:r>
              <a:rPr lang="en-US" sz="2400" i="1">
                <a:solidFill>
                  <a:schemeClr val="accent2"/>
                </a:solidFill>
              </a:rPr>
              <a:t>here </a:t>
            </a:r>
            <a:r>
              <a:rPr lang="en-US" sz="2400">
                <a:solidFill>
                  <a:schemeClr val="accent2"/>
                </a:solidFill>
              </a:rPr>
              <a:t>affects nearby points </a:t>
            </a:r>
            <a:r>
              <a:rPr lang="en-US" sz="2400" i="1">
                <a:solidFill>
                  <a:schemeClr val="accent2"/>
                </a:solidFill>
              </a:rPr>
              <a:t>there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In a sense, the wave is the source for more of the wave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 wave here creates waves in all the forward directions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For a plane wave, the generated waves add up to make more plane waves</a:t>
            </a:r>
          </a:p>
        </p:txBody>
      </p:sp>
      <p:grpSp>
        <p:nvGrpSpPr>
          <p:cNvPr id="927806" name="Group 62"/>
          <p:cNvGrpSpPr>
            <a:grpSpLocks/>
          </p:cNvGrpSpPr>
          <p:nvPr/>
        </p:nvGrpSpPr>
        <p:grpSpPr bwMode="auto">
          <a:xfrm>
            <a:off x="2362200" y="4495938"/>
            <a:ext cx="1219200" cy="1981200"/>
            <a:chOff x="672" y="2832"/>
            <a:chExt cx="768" cy="1248"/>
          </a:xfrm>
        </p:grpSpPr>
        <p:sp>
          <p:nvSpPr>
            <p:cNvPr id="77916" name="Line 34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7" name="Line 35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8" name="Line 36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9" name="Line 37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0" name="Line 38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791" name="Group 47"/>
          <p:cNvGrpSpPr>
            <a:grpSpLocks/>
          </p:cNvGrpSpPr>
          <p:nvPr/>
        </p:nvGrpSpPr>
        <p:grpSpPr bwMode="auto">
          <a:xfrm>
            <a:off x="3543300" y="4470538"/>
            <a:ext cx="76200" cy="1905000"/>
            <a:chOff x="2304" y="3024"/>
            <a:chExt cx="48" cy="1200"/>
          </a:xfrm>
        </p:grpSpPr>
        <p:sp>
          <p:nvSpPr>
            <p:cNvPr id="77909" name="Oval 39"/>
            <p:cNvSpPr>
              <a:spLocks noChangeArrowheads="1"/>
            </p:cNvSpPr>
            <p:nvPr/>
          </p:nvSpPr>
          <p:spPr bwMode="auto">
            <a:xfrm>
              <a:off x="2304" y="302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0" name="Oval 40"/>
            <p:cNvSpPr>
              <a:spLocks noChangeArrowheads="1"/>
            </p:cNvSpPr>
            <p:nvPr/>
          </p:nvSpPr>
          <p:spPr bwMode="auto">
            <a:xfrm>
              <a:off x="2304" y="321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1" name="Oval 41"/>
            <p:cNvSpPr>
              <a:spLocks noChangeArrowheads="1"/>
            </p:cNvSpPr>
            <p:nvPr/>
          </p:nvSpPr>
          <p:spPr bwMode="auto">
            <a:xfrm>
              <a:off x="2304" y="3408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2" name="Oval 42"/>
            <p:cNvSpPr>
              <a:spLocks noChangeArrowheads="1"/>
            </p:cNvSpPr>
            <p:nvPr/>
          </p:nvSpPr>
          <p:spPr bwMode="auto">
            <a:xfrm>
              <a:off x="2304" y="3600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3" name="Oval 43"/>
            <p:cNvSpPr>
              <a:spLocks noChangeArrowheads="1"/>
            </p:cNvSpPr>
            <p:nvPr/>
          </p:nvSpPr>
          <p:spPr bwMode="auto">
            <a:xfrm>
              <a:off x="2304" y="3792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4" name="Oval 44"/>
            <p:cNvSpPr>
              <a:spLocks noChangeArrowheads="1"/>
            </p:cNvSpPr>
            <p:nvPr/>
          </p:nvSpPr>
          <p:spPr bwMode="auto">
            <a:xfrm>
              <a:off x="2304" y="398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5" name="Oval 45"/>
            <p:cNvSpPr>
              <a:spLocks noChangeArrowheads="1"/>
            </p:cNvSpPr>
            <p:nvPr/>
          </p:nvSpPr>
          <p:spPr bwMode="auto">
            <a:xfrm>
              <a:off x="2304" y="417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04" name="Group 60"/>
          <p:cNvGrpSpPr>
            <a:grpSpLocks/>
          </p:cNvGrpSpPr>
          <p:nvPr/>
        </p:nvGrpSpPr>
        <p:grpSpPr bwMode="auto">
          <a:xfrm>
            <a:off x="3581400" y="4191138"/>
            <a:ext cx="304800" cy="2438400"/>
            <a:chOff x="1776" y="2640"/>
            <a:chExt cx="192" cy="1536"/>
          </a:xfrm>
        </p:grpSpPr>
        <p:sp>
          <p:nvSpPr>
            <p:cNvPr id="77902" name="Arc 48"/>
            <p:cNvSpPr>
              <a:spLocks/>
            </p:cNvSpPr>
            <p:nvPr/>
          </p:nvSpPr>
          <p:spPr bwMode="auto">
            <a:xfrm>
              <a:off x="1776" y="283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3" name="Arc 49"/>
            <p:cNvSpPr>
              <a:spLocks/>
            </p:cNvSpPr>
            <p:nvPr/>
          </p:nvSpPr>
          <p:spPr bwMode="auto">
            <a:xfrm>
              <a:off x="1776" y="3024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4" name="Arc 50"/>
            <p:cNvSpPr>
              <a:spLocks/>
            </p:cNvSpPr>
            <p:nvPr/>
          </p:nvSpPr>
          <p:spPr bwMode="auto">
            <a:xfrm>
              <a:off x="1776" y="3216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5" name="Arc 51"/>
            <p:cNvSpPr>
              <a:spLocks/>
            </p:cNvSpPr>
            <p:nvPr/>
          </p:nvSpPr>
          <p:spPr bwMode="auto">
            <a:xfrm>
              <a:off x="1776" y="3408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6" name="Arc 52"/>
            <p:cNvSpPr>
              <a:spLocks/>
            </p:cNvSpPr>
            <p:nvPr/>
          </p:nvSpPr>
          <p:spPr bwMode="auto">
            <a:xfrm>
              <a:off x="1776" y="360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7" name="Arc 53"/>
            <p:cNvSpPr>
              <a:spLocks/>
            </p:cNvSpPr>
            <p:nvPr/>
          </p:nvSpPr>
          <p:spPr bwMode="auto">
            <a:xfrm>
              <a:off x="1776" y="379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8" name="Arc 54"/>
            <p:cNvSpPr>
              <a:spLocks/>
            </p:cNvSpPr>
            <p:nvPr/>
          </p:nvSpPr>
          <p:spPr bwMode="auto">
            <a:xfrm>
              <a:off x="1776" y="264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805" name="Line 61"/>
          <p:cNvSpPr>
            <a:spLocks noChangeShapeType="1"/>
          </p:cNvSpPr>
          <p:nvPr/>
        </p:nvSpPr>
        <p:spPr bwMode="auto">
          <a:xfrm>
            <a:off x="3886200" y="4495938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7807" name="Group 63"/>
          <p:cNvGrpSpPr>
            <a:grpSpLocks/>
          </p:cNvGrpSpPr>
          <p:nvPr/>
        </p:nvGrpSpPr>
        <p:grpSpPr bwMode="auto">
          <a:xfrm>
            <a:off x="3848100" y="4470538"/>
            <a:ext cx="76200" cy="1905000"/>
            <a:chOff x="2304" y="3024"/>
            <a:chExt cx="48" cy="1200"/>
          </a:xfrm>
        </p:grpSpPr>
        <p:sp>
          <p:nvSpPr>
            <p:cNvPr id="77895" name="Oval 64"/>
            <p:cNvSpPr>
              <a:spLocks noChangeArrowheads="1"/>
            </p:cNvSpPr>
            <p:nvPr/>
          </p:nvSpPr>
          <p:spPr bwMode="auto">
            <a:xfrm>
              <a:off x="2304" y="302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6" name="Oval 65"/>
            <p:cNvSpPr>
              <a:spLocks noChangeArrowheads="1"/>
            </p:cNvSpPr>
            <p:nvPr/>
          </p:nvSpPr>
          <p:spPr bwMode="auto">
            <a:xfrm>
              <a:off x="2304" y="321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7" name="Oval 66"/>
            <p:cNvSpPr>
              <a:spLocks noChangeArrowheads="1"/>
            </p:cNvSpPr>
            <p:nvPr/>
          </p:nvSpPr>
          <p:spPr bwMode="auto">
            <a:xfrm>
              <a:off x="2304" y="3408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8" name="Oval 67"/>
            <p:cNvSpPr>
              <a:spLocks noChangeArrowheads="1"/>
            </p:cNvSpPr>
            <p:nvPr/>
          </p:nvSpPr>
          <p:spPr bwMode="auto">
            <a:xfrm>
              <a:off x="2304" y="3600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9" name="Oval 68"/>
            <p:cNvSpPr>
              <a:spLocks noChangeArrowheads="1"/>
            </p:cNvSpPr>
            <p:nvPr/>
          </p:nvSpPr>
          <p:spPr bwMode="auto">
            <a:xfrm>
              <a:off x="2304" y="3792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0" name="Oval 69"/>
            <p:cNvSpPr>
              <a:spLocks noChangeArrowheads="1"/>
            </p:cNvSpPr>
            <p:nvPr/>
          </p:nvSpPr>
          <p:spPr bwMode="auto">
            <a:xfrm>
              <a:off x="2304" y="398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1" name="Oval 70"/>
            <p:cNvSpPr>
              <a:spLocks noChangeArrowheads="1"/>
            </p:cNvSpPr>
            <p:nvPr/>
          </p:nvSpPr>
          <p:spPr bwMode="auto">
            <a:xfrm>
              <a:off x="2304" y="417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15" name="Group 71"/>
          <p:cNvGrpSpPr>
            <a:grpSpLocks/>
          </p:cNvGrpSpPr>
          <p:nvPr/>
        </p:nvGrpSpPr>
        <p:grpSpPr bwMode="auto">
          <a:xfrm>
            <a:off x="3886200" y="4191138"/>
            <a:ext cx="304800" cy="2438400"/>
            <a:chOff x="1776" y="2640"/>
            <a:chExt cx="192" cy="1536"/>
          </a:xfrm>
        </p:grpSpPr>
        <p:sp>
          <p:nvSpPr>
            <p:cNvPr id="77888" name="Arc 72"/>
            <p:cNvSpPr>
              <a:spLocks/>
            </p:cNvSpPr>
            <p:nvPr/>
          </p:nvSpPr>
          <p:spPr bwMode="auto">
            <a:xfrm>
              <a:off x="1776" y="283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9" name="Arc 73"/>
            <p:cNvSpPr>
              <a:spLocks/>
            </p:cNvSpPr>
            <p:nvPr/>
          </p:nvSpPr>
          <p:spPr bwMode="auto">
            <a:xfrm>
              <a:off x="1776" y="3024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0" name="Arc 74"/>
            <p:cNvSpPr>
              <a:spLocks/>
            </p:cNvSpPr>
            <p:nvPr/>
          </p:nvSpPr>
          <p:spPr bwMode="auto">
            <a:xfrm>
              <a:off x="1776" y="3216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1" name="Arc 75"/>
            <p:cNvSpPr>
              <a:spLocks/>
            </p:cNvSpPr>
            <p:nvPr/>
          </p:nvSpPr>
          <p:spPr bwMode="auto">
            <a:xfrm>
              <a:off x="1776" y="3408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2" name="Arc 76"/>
            <p:cNvSpPr>
              <a:spLocks/>
            </p:cNvSpPr>
            <p:nvPr/>
          </p:nvSpPr>
          <p:spPr bwMode="auto">
            <a:xfrm>
              <a:off x="1776" y="360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3" name="Arc 77"/>
            <p:cNvSpPr>
              <a:spLocks/>
            </p:cNvSpPr>
            <p:nvPr/>
          </p:nvSpPr>
          <p:spPr bwMode="auto">
            <a:xfrm>
              <a:off x="1776" y="379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4" name="Arc 78"/>
            <p:cNvSpPr>
              <a:spLocks/>
            </p:cNvSpPr>
            <p:nvPr/>
          </p:nvSpPr>
          <p:spPr bwMode="auto">
            <a:xfrm>
              <a:off x="1776" y="264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823" name="Line 79"/>
          <p:cNvSpPr>
            <a:spLocks noChangeShapeType="1"/>
          </p:cNvSpPr>
          <p:nvPr/>
        </p:nvSpPr>
        <p:spPr bwMode="auto">
          <a:xfrm>
            <a:off x="4191000" y="4495938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7824" name="Group 80"/>
          <p:cNvGrpSpPr>
            <a:grpSpLocks/>
          </p:cNvGrpSpPr>
          <p:nvPr/>
        </p:nvGrpSpPr>
        <p:grpSpPr bwMode="auto">
          <a:xfrm>
            <a:off x="4191000" y="4470538"/>
            <a:ext cx="76200" cy="1905000"/>
            <a:chOff x="2304" y="3024"/>
            <a:chExt cx="48" cy="1200"/>
          </a:xfrm>
        </p:grpSpPr>
        <p:sp>
          <p:nvSpPr>
            <p:cNvPr id="77881" name="Oval 81"/>
            <p:cNvSpPr>
              <a:spLocks noChangeArrowheads="1"/>
            </p:cNvSpPr>
            <p:nvPr/>
          </p:nvSpPr>
          <p:spPr bwMode="auto">
            <a:xfrm>
              <a:off x="2304" y="302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2" name="Oval 82"/>
            <p:cNvSpPr>
              <a:spLocks noChangeArrowheads="1"/>
            </p:cNvSpPr>
            <p:nvPr/>
          </p:nvSpPr>
          <p:spPr bwMode="auto">
            <a:xfrm>
              <a:off x="2304" y="321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3" name="Oval 83"/>
            <p:cNvSpPr>
              <a:spLocks noChangeArrowheads="1"/>
            </p:cNvSpPr>
            <p:nvPr/>
          </p:nvSpPr>
          <p:spPr bwMode="auto">
            <a:xfrm>
              <a:off x="2304" y="3408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4" name="Oval 84"/>
            <p:cNvSpPr>
              <a:spLocks noChangeArrowheads="1"/>
            </p:cNvSpPr>
            <p:nvPr/>
          </p:nvSpPr>
          <p:spPr bwMode="auto">
            <a:xfrm>
              <a:off x="2304" y="3600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5" name="Oval 85"/>
            <p:cNvSpPr>
              <a:spLocks noChangeArrowheads="1"/>
            </p:cNvSpPr>
            <p:nvPr/>
          </p:nvSpPr>
          <p:spPr bwMode="auto">
            <a:xfrm>
              <a:off x="2304" y="3792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6" name="Oval 86"/>
            <p:cNvSpPr>
              <a:spLocks noChangeArrowheads="1"/>
            </p:cNvSpPr>
            <p:nvPr/>
          </p:nvSpPr>
          <p:spPr bwMode="auto">
            <a:xfrm>
              <a:off x="2304" y="398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7" name="Oval 87"/>
            <p:cNvSpPr>
              <a:spLocks noChangeArrowheads="1"/>
            </p:cNvSpPr>
            <p:nvPr/>
          </p:nvSpPr>
          <p:spPr bwMode="auto">
            <a:xfrm>
              <a:off x="2304" y="417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32" name="Group 88"/>
          <p:cNvGrpSpPr>
            <a:grpSpLocks/>
          </p:cNvGrpSpPr>
          <p:nvPr/>
        </p:nvGrpSpPr>
        <p:grpSpPr bwMode="auto">
          <a:xfrm>
            <a:off x="4229100" y="4191138"/>
            <a:ext cx="304800" cy="2438400"/>
            <a:chOff x="1776" y="2640"/>
            <a:chExt cx="192" cy="1536"/>
          </a:xfrm>
        </p:grpSpPr>
        <p:sp>
          <p:nvSpPr>
            <p:cNvPr id="77874" name="Arc 89"/>
            <p:cNvSpPr>
              <a:spLocks/>
            </p:cNvSpPr>
            <p:nvPr/>
          </p:nvSpPr>
          <p:spPr bwMode="auto">
            <a:xfrm>
              <a:off x="1776" y="283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5" name="Arc 90"/>
            <p:cNvSpPr>
              <a:spLocks/>
            </p:cNvSpPr>
            <p:nvPr/>
          </p:nvSpPr>
          <p:spPr bwMode="auto">
            <a:xfrm>
              <a:off x="1776" y="3024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6" name="Arc 91"/>
            <p:cNvSpPr>
              <a:spLocks/>
            </p:cNvSpPr>
            <p:nvPr/>
          </p:nvSpPr>
          <p:spPr bwMode="auto">
            <a:xfrm>
              <a:off x="1776" y="3216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7" name="Arc 92"/>
            <p:cNvSpPr>
              <a:spLocks/>
            </p:cNvSpPr>
            <p:nvPr/>
          </p:nvSpPr>
          <p:spPr bwMode="auto">
            <a:xfrm>
              <a:off x="1776" y="3408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8" name="Arc 93"/>
            <p:cNvSpPr>
              <a:spLocks/>
            </p:cNvSpPr>
            <p:nvPr/>
          </p:nvSpPr>
          <p:spPr bwMode="auto">
            <a:xfrm>
              <a:off x="1776" y="360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9" name="Arc 94"/>
            <p:cNvSpPr>
              <a:spLocks/>
            </p:cNvSpPr>
            <p:nvPr/>
          </p:nvSpPr>
          <p:spPr bwMode="auto">
            <a:xfrm>
              <a:off x="1776" y="379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0" name="Arc 95"/>
            <p:cNvSpPr>
              <a:spLocks/>
            </p:cNvSpPr>
            <p:nvPr/>
          </p:nvSpPr>
          <p:spPr bwMode="auto">
            <a:xfrm>
              <a:off x="1776" y="264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840" name="Line 96"/>
          <p:cNvSpPr>
            <a:spLocks noChangeShapeType="1"/>
          </p:cNvSpPr>
          <p:nvPr/>
        </p:nvSpPr>
        <p:spPr bwMode="auto">
          <a:xfrm>
            <a:off x="4533900" y="4495938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7842" name="Group 98"/>
          <p:cNvGrpSpPr>
            <a:grpSpLocks/>
          </p:cNvGrpSpPr>
          <p:nvPr/>
        </p:nvGrpSpPr>
        <p:grpSpPr bwMode="auto">
          <a:xfrm>
            <a:off x="4495800" y="4470538"/>
            <a:ext cx="76200" cy="1905000"/>
            <a:chOff x="2304" y="3024"/>
            <a:chExt cx="48" cy="1200"/>
          </a:xfrm>
        </p:grpSpPr>
        <p:sp>
          <p:nvSpPr>
            <p:cNvPr id="77867" name="Oval 99"/>
            <p:cNvSpPr>
              <a:spLocks noChangeArrowheads="1"/>
            </p:cNvSpPr>
            <p:nvPr/>
          </p:nvSpPr>
          <p:spPr bwMode="auto">
            <a:xfrm>
              <a:off x="2304" y="302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8" name="Oval 100"/>
            <p:cNvSpPr>
              <a:spLocks noChangeArrowheads="1"/>
            </p:cNvSpPr>
            <p:nvPr/>
          </p:nvSpPr>
          <p:spPr bwMode="auto">
            <a:xfrm>
              <a:off x="2304" y="321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9" name="Oval 101"/>
            <p:cNvSpPr>
              <a:spLocks noChangeArrowheads="1"/>
            </p:cNvSpPr>
            <p:nvPr/>
          </p:nvSpPr>
          <p:spPr bwMode="auto">
            <a:xfrm>
              <a:off x="2304" y="3408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0" name="Oval 102"/>
            <p:cNvSpPr>
              <a:spLocks noChangeArrowheads="1"/>
            </p:cNvSpPr>
            <p:nvPr/>
          </p:nvSpPr>
          <p:spPr bwMode="auto">
            <a:xfrm>
              <a:off x="2304" y="3600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1" name="Oval 103"/>
            <p:cNvSpPr>
              <a:spLocks noChangeArrowheads="1"/>
            </p:cNvSpPr>
            <p:nvPr/>
          </p:nvSpPr>
          <p:spPr bwMode="auto">
            <a:xfrm>
              <a:off x="2304" y="3792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2" name="Oval 104"/>
            <p:cNvSpPr>
              <a:spLocks noChangeArrowheads="1"/>
            </p:cNvSpPr>
            <p:nvPr/>
          </p:nvSpPr>
          <p:spPr bwMode="auto">
            <a:xfrm>
              <a:off x="2304" y="398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3" name="Oval 105"/>
            <p:cNvSpPr>
              <a:spLocks noChangeArrowheads="1"/>
            </p:cNvSpPr>
            <p:nvPr/>
          </p:nvSpPr>
          <p:spPr bwMode="auto">
            <a:xfrm>
              <a:off x="2304" y="417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50" name="Group 106"/>
          <p:cNvGrpSpPr>
            <a:grpSpLocks/>
          </p:cNvGrpSpPr>
          <p:nvPr/>
        </p:nvGrpSpPr>
        <p:grpSpPr bwMode="auto">
          <a:xfrm>
            <a:off x="4533900" y="4191138"/>
            <a:ext cx="304800" cy="2438400"/>
            <a:chOff x="1776" y="2640"/>
            <a:chExt cx="192" cy="1536"/>
          </a:xfrm>
        </p:grpSpPr>
        <p:sp>
          <p:nvSpPr>
            <p:cNvPr id="77860" name="Arc 107"/>
            <p:cNvSpPr>
              <a:spLocks/>
            </p:cNvSpPr>
            <p:nvPr/>
          </p:nvSpPr>
          <p:spPr bwMode="auto">
            <a:xfrm>
              <a:off x="1776" y="283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1" name="Arc 108"/>
            <p:cNvSpPr>
              <a:spLocks/>
            </p:cNvSpPr>
            <p:nvPr/>
          </p:nvSpPr>
          <p:spPr bwMode="auto">
            <a:xfrm>
              <a:off x="1776" y="3024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2" name="Arc 109"/>
            <p:cNvSpPr>
              <a:spLocks/>
            </p:cNvSpPr>
            <p:nvPr/>
          </p:nvSpPr>
          <p:spPr bwMode="auto">
            <a:xfrm>
              <a:off x="1776" y="3216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3" name="Arc 110"/>
            <p:cNvSpPr>
              <a:spLocks/>
            </p:cNvSpPr>
            <p:nvPr/>
          </p:nvSpPr>
          <p:spPr bwMode="auto">
            <a:xfrm>
              <a:off x="1776" y="3408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4" name="Arc 111"/>
            <p:cNvSpPr>
              <a:spLocks/>
            </p:cNvSpPr>
            <p:nvPr/>
          </p:nvSpPr>
          <p:spPr bwMode="auto">
            <a:xfrm>
              <a:off x="1776" y="360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5" name="Arc 112"/>
            <p:cNvSpPr>
              <a:spLocks/>
            </p:cNvSpPr>
            <p:nvPr/>
          </p:nvSpPr>
          <p:spPr bwMode="auto">
            <a:xfrm>
              <a:off x="1776" y="379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6" name="Arc 113"/>
            <p:cNvSpPr>
              <a:spLocks/>
            </p:cNvSpPr>
            <p:nvPr/>
          </p:nvSpPr>
          <p:spPr bwMode="auto">
            <a:xfrm>
              <a:off x="1776" y="264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858" name="Line 114"/>
          <p:cNvSpPr>
            <a:spLocks noChangeShapeType="1"/>
          </p:cNvSpPr>
          <p:nvPr/>
        </p:nvSpPr>
        <p:spPr bwMode="auto">
          <a:xfrm>
            <a:off x="4838700" y="4495938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7859" name="Group 115"/>
          <p:cNvGrpSpPr>
            <a:grpSpLocks/>
          </p:cNvGrpSpPr>
          <p:nvPr/>
        </p:nvGrpSpPr>
        <p:grpSpPr bwMode="auto">
          <a:xfrm>
            <a:off x="4838700" y="4470538"/>
            <a:ext cx="76200" cy="1905000"/>
            <a:chOff x="2304" y="3024"/>
            <a:chExt cx="48" cy="1200"/>
          </a:xfrm>
        </p:grpSpPr>
        <p:sp>
          <p:nvSpPr>
            <p:cNvPr id="77853" name="Oval 116"/>
            <p:cNvSpPr>
              <a:spLocks noChangeArrowheads="1"/>
            </p:cNvSpPr>
            <p:nvPr/>
          </p:nvSpPr>
          <p:spPr bwMode="auto">
            <a:xfrm>
              <a:off x="2304" y="302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4" name="Oval 117"/>
            <p:cNvSpPr>
              <a:spLocks noChangeArrowheads="1"/>
            </p:cNvSpPr>
            <p:nvPr/>
          </p:nvSpPr>
          <p:spPr bwMode="auto">
            <a:xfrm>
              <a:off x="2304" y="321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5" name="Oval 118"/>
            <p:cNvSpPr>
              <a:spLocks noChangeArrowheads="1"/>
            </p:cNvSpPr>
            <p:nvPr/>
          </p:nvSpPr>
          <p:spPr bwMode="auto">
            <a:xfrm>
              <a:off x="2304" y="3408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6" name="Oval 119"/>
            <p:cNvSpPr>
              <a:spLocks noChangeArrowheads="1"/>
            </p:cNvSpPr>
            <p:nvPr/>
          </p:nvSpPr>
          <p:spPr bwMode="auto">
            <a:xfrm>
              <a:off x="2304" y="3600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Oval 120"/>
            <p:cNvSpPr>
              <a:spLocks noChangeArrowheads="1"/>
            </p:cNvSpPr>
            <p:nvPr/>
          </p:nvSpPr>
          <p:spPr bwMode="auto">
            <a:xfrm>
              <a:off x="2304" y="3792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8" name="Oval 121"/>
            <p:cNvSpPr>
              <a:spLocks noChangeArrowheads="1"/>
            </p:cNvSpPr>
            <p:nvPr/>
          </p:nvSpPr>
          <p:spPr bwMode="auto">
            <a:xfrm>
              <a:off x="2304" y="398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9" name="Oval 122"/>
            <p:cNvSpPr>
              <a:spLocks noChangeArrowheads="1"/>
            </p:cNvSpPr>
            <p:nvPr/>
          </p:nvSpPr>
          <p:spPr bwMode="auto">
            <a:xfrm>
              <a:off x="2304" y="4176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67" name="Group 123"/>
          <p:cNvGrpSpPr>
            <a:grpSpLocks/>
          </p:cNvGrpSpPr>
          <p:nvPr/>
        </p:nvGrpSpPr>
        <p:grpSpPr bwMode="auto">
          <a:xfrm>
            <a:off x="4876800" y="4191138"/>
            <a:ext cx="304800" cy="2438400"/>
            <a:chOff x="1776" y="2640"/>
            <a:chExt cx="192" cy="1536"/>
          </a:xfrm>
        </p:grpSpPr>
        <p:sp>
          <p:nvSpPr>
            <p:cNvPr id="77846" name="Arc 124"/>
            <p:cNvSpPr>
              <a:spLocks/>
            </p:cNvSpPr>
            <p:nvPr/>
          </p:nvSpPr>
          <p:spPr bwMode="auto">
            <a:xfrm>
              <a:off x="1776" y="283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Arc 125"/>
            <p:cNvSpPr>
              <a:spLocks/>
            </p:cNvSpPr>
            <p:nvPr/>
          </p:nvSpPr>
          <p:spPr bwMode="auto">
            <a:xfrm>
              <a:off x="1776" y="3024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Arc 126"/>
            <p:cNvSpPr>
              <a:spLocks/>
            </p:cNvSpPr>
            <p:nvPr/>
          </p:nvSpPr>
          <p:spPr bwMode="auto">
            <a:xfrm>
              <a:off x="1776" y="3216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Arc 127"/>
            <p:cNvSpPr>
              <a:spLocks/>
            </p:cNvSpPr>
            <p:nvPr/>
          </p:nvSpPr>
          <p:spPr bwMode="auto">
            <a:xfrm>
              <a:off x="1776" y="3408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Arc 128"/>
            <p:cNvSpPr>
              <a:spLocks/>
            </p:cNvSpPr>
            <p:nvPr/>
          </p:nvSpPr>
          <p:spPr bwMode="auto">
            <a:xfrm>
              <a:off x="1776" y="360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1" name="Arc 129"/>
            <p:cNvSpPr>
              <a:spLocks/>
            </p:cNvSpPr>
            <p:nvPr/>
          </p:nvSpPr>
          <p:spPr bwMode="auto">
            <a:xfrm>
              <a:off x="1776" y="3792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2" name="Arc 130"/>
            <p:cNvSpPr>
              <a:spLocks/>
            </p:cNvSpPr>
            <p:nvPr/>
          </p:nvSpPr>
          <p:spPr bwMode="auto">
            <a:xfrm>
              <a:off x="1776" y="2640"/>
              <a:ext cx="192" cy="38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384 h 43200"/>
                <a:gd name="T4" fmla="*/ 0 w 21600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875" name="Line 131"/>
          <p:cNvSpPr>
            <a:spLocks noChangeShapeType="1"/>
          </p:cNvSpPr>
          <p:nvPr/>
        </p:nvSpPr>
        <p:spPr bwMode="auto">
          <a:xfrm>
            <a:off x="5181600" y="4495938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29400" y="381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Chs</a:t>
            </a:r>
            <a:r>
              <a:rPr lang="en-US" dirty="0" smtClean="0">
                <a:solidFill>
                  <a:srgbClr val="FF0000"/>
                </a:solidFill>
              </a:rPr>
              <a:t> 37 and 38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7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7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2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2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2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2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2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2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2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2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2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2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9" grpId="0" build="p"/>
      <p:bldP spid="927805" grpId="0" animBg="1"/>
      <p:bldP spid="927823" grpId="0" animBg="1"/>
      <p:bldP spid="927840" grpId="0" animBg="1"/>
      <p:bldP spid="927858" grpId="0" animBg="1"/>
      <p:bldP spid="9278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51684"/>
              </p:ext>
            </p:extLst>
          </p:nvPr>
        </p:nvGraphicFramePr>
        <p:xfrm>
          <a:off x="457200" y="838200"/>
          <a:ext cx="827567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Document" r:id="rId3" imgW="5946064" imgH="817712" progId="Word.Document.12">
                  <p:embed/>
                </p:oleObj>
              </mc:Choice>
              <mc:Fallback>
                <p:oleObj name="Document" r:id="rId3" imgW="5946064" imgH="817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38200"/>
                        <a:ext cx="8275674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3048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More Slits and Diffraction gratings</a:t>
            </a:r>
          </a:p>
        </p:txBody>
      </p:sp>
      <p:sp>
        <p:nvSpPr>
          <p:cNvPr id="935939" name="Text Box 3"/>
          <p:cNvSpPr txBox="1">
            <a:spLocks noChangeArrowheads="1"/>
          </p:cNvSpPr>
          <p:nvPr/>
        </p:nvSpPr>
        <p:spPr bwMode="auto">
          <a:xfrm>
            <a:off x="0" y="762000"/>
            <a:ext cx="647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This process can be continued for more slits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For </a:t>
            </a:r>
            <a:r>
              <a:rPr lang="en-US" sz="2400" i="1">
                <a:solidFill>
                  <a:schemeClr val="accent2"/>
                </a:solidFill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slits, every </a:t>
            </a:r>
            <a:r>
              <a:rPr lang="en-US" sz="2400" i="1">
                <a:solidFill>
                  <a:schemeClr val="accent2"/>
                </a:solidFill>
              </a:rPr>
              <a:t>N – </a:t>
            </a:r>
            <a:r>
              <a:rPr lang="en-US" sz="2400">
                <a:solidFill>
                  <a:schemeClr val="accent2"/>
                </a:solidFill>
              </a:rPr>
              <a:t>1’th band is bright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For large N, bands become very narrow</a:t>
            </a:r>
          </a:p>
        </p:txBody>
      </p:sp>
      <p:grpSp>
        <p:nvGrpSpPr>
          <p:cNvPr id="935983" name="Group 47"/>
          <p:cNvGrpSpPr>
            <a:grpSpLocks/>
          </p:cNvGrpSpPr>
          <p:nvPr/>
        </p:nvGrpSpPr>
        <p:grpSpPr bwMode="auto">
          <a:xfrm>
            <a:off x="228600" y="1905000"/>
            <a:ext cx="4591050" cy="3124200"/>
            <a:chOff x="144" y="1200"/>
            <a:chExt cx="2892" cy="1968"/>
          </a:xfrm>
        </p:grpSpPr>
        <p:pic>
          <p:nvPicPr>
            <p:cNvPr id="85001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2892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002" name="Text Box 46"/>
            <p:cNvSpPr txBox="1">
              <a:spLocks noChangeArrowheads="1"/>
            </p:cNvSpPr>
            <p:nvPr/>
          </p:nvSpPr>
          <p:spPr bwMode="auto">
            <a:xfrm>
              <a:off x="1584" y="1296"/>
              <a:ext cx="6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accent2"/>
                  </a:solidFill>
                  <a:sym typeface="Symbol" pitchFamily="18" charset="2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 = 8</a:t>
              </a:r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/>
              </a:r>
              <a:br>
                <a:rPr lang="en-US" sz="2400" b="1">
                  <a:solidFill>
                    <a:schemeClr val="tx1"/>
                  </a:solidFill>
                  <a:sym typeface="Symbol" pitchFamily="18" charset="2"/>
                </a:rPr>
              </a:br>
              <a:r>
                <a:rPr lang="en-US" sz="2400" b="1" i="1">
                  <a:solidFill>
                    <a:srgbClr val="008000"/>
                  </a:solidFill>
                  <a:sym typeface="Symbol" pitchFamily="18" charset="2"/>
                </a:rPr>
                <a:t>N</a:t>
              </a:r>
              <a:r>
                <a:rPr lang="en-US" sz="2400" b="1">
                  <a:solidFill>
                    <a:srgbClr val="008000"/>
                  </a:solidFill>
                  <a:sym typeface="Symbol" pitchFamily="18" charset="2"/>
                </a:rPr>
                <a:t> = 16</a:t>
              </a:r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/>
              </a:r>
              <a:br>
                <a:rPr lang="en-US" sz="2400" b="1">
                  <a:solidFill>
                    <a:schemeClr val="tx1"/>
                  </a:solidFill>
                  <a:sym typeface="Symbol" pitchFamily="18" charset="2"/>
                </a:rPr>
              </a:b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N</a:t>
              </a:r>
              <a:r>
                <a:rPr lang="en-US" sz="2400" b="1">
                  <a:solidFill>
                    <a:srgbClr val="FF0000"/>
                  </a:solidFill>
                  <a:sym typeface="Symbol" pitchFamily="18" charset="2"/>
                </a:rPr>
                <a:t> = 32</a:t>
              </a:r>
              <a:endParaRPr lang="en-US" sz="2400" b="1" i="1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  <p:sp>
        <p:nvSpPr>
          <p:cNvPr id="935984" name="Text Box 48"/>
          <p:cNvSpPr txBox="1">
            <a:spLocks noChangeArrowheads="1"/>
          </p:cNvSpPr>
          <p:nvPr/>
        </p:nvSpPr>
        <p:spPr bwMode="auto">
          <a:xfrm>
            <a:off x="4800600" y="1905000"/>
            <a:ext cx="434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A device called a </a:t>
            </a:r>
            <a:r>
              <a:rPr lang="en-US" sz="2400" i="1">
                <a:solidFill>
                  <a:srgbClr val="9900CC"/>
                </a:solidFill>
              </a:rPr>
              <a:t>diffraction grating</a:t>
            </a:r>
            <a:r>
              <a:rPr lang="en-US" sz="2400">
                <a:solidFill>
                  <a:srgbClr val="9900CC"/>
                </a:solidFill>
              </a:rPr>
              <a:t> is just transparent with closely spaced regular lines on it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You already used it in lab</a:t>
            </a:r>
          </a:p>
        </p:txBody>
      </p:sp>
      <p:graphicFrame>
        <p:nvGraphicFramePr>
          <p:cNvPr id="935985" name="Object 49"/>
          <p:cNvGraphicFramePr>
            <a:graphicFrameLocks noChangeAspect="1"/>
          </p:cNvGraphicFramePr>
          <p:nvPr/>
        </p:nvGraphicFramePr>
        <p:xfrm>
          <a:off x="5105400" y="3505200"/>
          <a:ext cx="25860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7" name="Equation" r:id="rId4" imgW="1054100" imgH="241300" progId="Equation.DSMT4">
                  <p:embed/>
                </p:oleObj>
              </mc:Choice>
              <mc:Fallback>
                <p:oleObj name="Equation" r:id="rId4" imgW="1054100" imgH="2413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2586038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986" name="Object 50"/>
          <p:cNvGraphicFramePr>
            <a:graphicFrameLocks noChangeAspect="1"/>
          </p:cNvGraphicFramePr>
          <p:nvPr/>
        </p:nvGraphicFramePr>
        <p:xfrm>
          <a:off x="5334000" y="4267200"/>
          <a:ext cx="2430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8" name="Equation" r:id="rId6" imgW="990170" imgH="203112" progId="Equation.DSMT4">
                  <p:embed/>
                </p:oleObj>
              </mc:Choice>
              <mc:Fallback>
                <p:oleObj name="Equation" r:id="rId6" imgW="990170" imgH="203112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67200"/>
                        <a:ext cx="2430463" cy="4460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87" name="Text Box 51"/>
          <p:cNvSpPr txBox="1">
            <a:spLocks noChangeArrowheads="1"/>
          </p:cNvSpPr>
          <p:nvPr/>
        </p:nvSpPr>
        <p:spPr bwMode="auto">
          <a:xfrm>
            <a:off x="0" y="51054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Diffraction gratings are another way to divide light into different colors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More accurate way of measuring wavelength than a prism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Commonly used by scientists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3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5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5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5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3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3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39" grpId="0" build="p"/>
      <p:bldP spid="935984" grpId="0" build="p"/>
      <p:bldP spid="9359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069614"/>
              </p:ext>
            </p:extLst>
          </p:nvPr>
        </p:nvGraphicFramePr>
        <p:xfrm>
          <a:off x="1066800" y="1219200"/>
          <a:ext cx="648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4" name="Document" r:id="rId3" imgW="5949456" imgH="2657226" progId="Word.Document.12">
                  <p:embed/>
                </p:oleObj>
              </mc:Choice>
              <mc:Fallback>
                <p:oleObj name="Document" r:id="rId3" imgW="5949456" imgH="2657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219200"/>
                        <a:ext cx="648310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0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Diffraction through a single slit</a:t>
            </a:r>
          </a:p>
        </p:txBody>
      </p:sp>
      <p:sp>
        <p:nvSpPr>
          <p:cNvPr id="939011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What if our slit is NOT small compared to a wavelength?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Treat it as a large number of closely spaced sources, by Huygen’s principle</a:t>
            </a:r>
          </a:p>
        </p:txBody>
      </p:sp>
      <p:grpSp>
        <p:nvGrpSpPr>
          <p:cNvPr id="939019" name="Group 11"/>
          <p:cNvGrpSpPr>
            <a:grpSpLocks/>
          </p:cNvGrpSpPr>
          <p:nvPr/>
        </p:nvGrpSpPr>
        <p:grpSpPr bwMode="auto">
          <a:xfrm>
            <a:off x="152400" y="1981200"/>
            <a:ext cx="1219200" cy="2667000"/>
            <a:chOff x="672" y="2832"/>
            <a:chExt cx="768" cy="1248"/>
          </a:xfrm>
        </p:grpSpPr>
        <p:sp>
          <p:nvSpPr>
            <p:cNvPr id="88091" name="Line 12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Line 13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14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4" name="Line 15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5" name="Line 16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0" name="Freeform 21"/>
          <p:cNvSpPr>
            <a:spLocks/>
          </p:cNvSpPr>
          <p:nvPr/>
        </p:nvSpPr>
        <p:spPr bwMode="auto">
          <a:xfrm>
            <a:off x="1447800" y="1981200"/>
            <a:ext cx="76200" cy="584200"/>
          </a:xfrm>
          <a:custGeom>
            <a:avLst/>
            <a:gdLst>
              <a:gd name="T0" fmla="*/ 0 w 96"/>
              <a:gd name="T1" fmla="*/ 0 h 720"/>
              <a:gd name="T2" fmla="*/ 0 w 96"/>
              <a:gd name="T3" fmla="*/ 584200 h 720"/>
              <a:gd name="T4" fmla="*/ 76200 w 96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720">
                <a:moveTo>
                  <a:pt x="0" y="0"/>
                </a:moveTo>
                <a:lnTo>
                  <a:pt x="0" y="720"/>
                </a:lnTo>
                <a:lnTo>
                  <a:pt x="96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Freeform 22"/>
          <p:cNvSpPr>
            <a:spLocks/>
          </p:cNvSpPr>
          <p:nvPr/>
        </p:nvSpPr>
        <p:spPr bwMode="auto">
          <a:xfrm flipV="1">
            <a:off x="1447800" y="3886200"/>
            <a:ext cx="76200" cy="762000"/>
          </a:xfrm>
          <a:custGeom>
            <a:avLst/>
            <a:gdLst>
              <a:gd name="T0" fmla="*/ 0 w 96"/>
              <a:gd name="T1" fmla="*/ 0 h 720"/>
              <a:gd name="T2" fmla="*/ 0 w 96"/>
              <a:gd name="T3" fmla="*/ 762000 h 720"/>
              <a:gd name="T4" fmla="*/ 76200 w 96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720">
                <a:moveTo>
                  <a:pt x="0" y="0"/>
                </a:moveTo>
                <a:lnTo>
                  <a:pt x="0" y="720"/>
                </a:lnTo>
                <a:lnTo>
                  <a:pt x="96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9046" name="Group 38"/>
          <p:cNvGrpSpPr>
            <a:grpSpLocks/>
          </p:cNvGrpSpPr>
          <p:nvPr/>
        </p:nvGrpSpPr>
        <p:grpSpPr bwMode="auto">
          <a:xfrm>
            <a:off x="990600" y="2514600"/>
            <a:ext cx="381000" cy="1371600"/>
            <a:chOff x="624" y="1584"/>
            <a:chExt cx="240" cy="864"/>
          </a:xfrm>
        </p:grpSpPr>
        <p:sp>
          <p:nvSpPr>
            <p:cNvPr id="88085" name="Line 28"/>
            <p:cNvSpPr>
              <a:spLocks noChangeShapeType="1"/>
            </p:cNvSpPr>
            <p:nvPr/>
          </p:nvSpPr>
          <p:spPr bwMode="auto">
            <a:xfrm>
              <a:off x="816" y="158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6" name="Text Box 29"/>
            <p:cNvSpPr txBox="1">
              <a:spLocks noChangeArrowheads="1"/>
            </p:cNvSpPr>
            <p:nvPr/>
          </p:nvSpPr>
          <p:spPr bwMode="auto">
            <a:xfrm>
              <a:off x="624" y="18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a</a:t>
              </a:r>
            </a:p>
          </p:txBody>
        </p:sp>
      </p:grpSp>
      <p:grpSp>
        <p:nvGrpSpPr>
          <p:cNvPr id="939048" name="Group 40"/>
          <p:cNvGrpSpPr>
            <a:grpSpLocks/>
          </p:cNvGrpSpPr>
          <p:nvPr/>
        </p:nvGrpSpPr>
        <p:grpSpPr bwMode="auto">
          <a:xfrm>
            <a:off x="1447800" y="2743200"/>
            <a:ext cx="381000" cy="533400"/>
            <a:chOff x="912" y="1728"/>
            <a:chExt cx="240" cy="336"/>
          </a:xfrm>
        </p:grpSpPr>
        <p:sp>
          <p:nvSpPr>
            <p:cNvPr id="88083" name="Line 30"/>
            <p:cNvSpPr>
              <a:spLocks noChangeShapeType="1"/>
            </p:cNvSpPr>
            <p:nvPr/>
          </p:nvSpPr>
          <p:spPr bwMode="auto">
            <a:xfrm>
              <a:off x="912" y="172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Text Box 31"/>
            <p:cNvSpPr txBox="1">
              <a:spLocks noChangeArrowheads="1"/>
            </p:cNvSpPr>
            <p:nvPr/>
          </p:nvSpPr>
          <p:spPr bwMode="auto">
            <a:xfrm>
              <a:off x="912" y="172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x</a:t>
              </a:r>
            </a:p>
          </p:txBody>
        </p:sp>
      </p:grpSp>
      <p:sp>
        <p:nvSpPr>
          <p:cNvPr id="939040" name="Text Box 32"/>
          <p:cNvSpPr txBox="1">
            <a:spLocks noChangeArrowheads="1"/>
          </p:cNvSpPr>
          <p:nvPr/>
        </p:nvSpPr>
        <p:spPr bwMode="auto">
          <a:xfrm>
            <a:off x="1560443" y="1605448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Let the slit size be </a:t>
            </a:r>
            <a:r>
              <a:rPr lang="en-US" sz="2400" i="1" dirty="0" smtClean="0">
                <a:solidFill>
                  <a:srgbClr val="008000"/>
                </a:solidFill>
              </a:rPr>
              <a:t>a</a:t>
            </a:r>
            <a:endParaRPr lang="en-US" sz="2400" dirty="0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rgbClr val="008000"/>
                </a:solidFill>
              </a:rPr>
              <a:t>Skip to result</a:t>
            </a:r>
            <a:endParaRPr lang="en-US" sz="2400" i="1" dirty="0">
              <a:solidFill>
                <a:srgbClr val="008000"/>
              </a:solidFill>
            </a:endParaRPr>
          </a:p>
        </p:txBody>
      </p:sp>
      <p:graphicFrame>
        <p:nvGraphicFramePr>
          <p:cNvPr id="3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20279"/>
              </p:ext>
            </p:extLst>
          </p:nvPr>
        </p:nvGraphicFramePr>
        <p:xfrm>
          <a:off x="4772025" y="1978024"/>
          <a:ext cx="41433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1" name="Equation" r:id="rId3" imgW="1689100" imgH="508000" progId="Equation.DSMT4">
                  <p:embed/>
                </p:oleObj>
              </mc:Choice>
              <mc:Fallback>
                <p:oleObj name="Equation" r:id="rId3" imgW="1689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1978024"/>
                        <a:ext cx="4143375" cy="11128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093234"/>
              </p:ext>
            </p:extLst>
          </p:nvPr>
        </p:nvGraphicFramePr>
        <p:xfrm>
          <a:off x="2451893" y="3285331"/>
          <a:ext cx="24304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2" name="Equation" r:id="rId5" imgW="990600" imgH="228600" progId="Equation.DSMT4">
                  <p:embed/>
                </p:oleObj>
              </mc:Choice>
              <mc:Fallback>
                <p:oleObj name="Equation" r:id="rId5" imgW="990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893" y="3285331"/>
                        <a:ext cx="2430463" cy="5032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827347"/>
              </p:ext>
            </p:extLst>
          </p:nvPr>
        </p:nvGraphicFramePr>
        <p:xfrm>
          <a:off x="5638800" y="3384670"/>
          <a:ext cx="20875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3" name="Equation" r:id="rId7" imgW="850531" imgH="203112" progId="Equation.DSMT4">
                  <p:embed/>
                </p:oleObj>
              </mc:Choice>
              <mc:Fallback>
                <p:oleObj name="Equation" r:id="rId7" imgW="85053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84670"/>
                        <a:ext cx="2087563" cy="4460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3962400" y="4226115"/>
            <a:ext cx="4953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Very similar to equation for multi-slit diffraction, but . . .</a:t>
            </a:r>
          </a:p>
          <a:p>
            <a:pPr eaLnBrk="1" hangingPunct="1">
              <a:buFontTx/>
              <a:buChar char="•"/>
            </a:pPr>
            <a:r>
              <a:rPr lang="en-US" sz="2400" i="1" dirty="0">
                <a:solidFill>
                  <a:srgbClr val="008000"/>
                </a:solidFill>
              </a:rPr>
              <a:t>a </a:t>
            </a:r>
            <a:r>
              <a:rPr lang="en-US" sz="2400" dirty="0">
                <a:solidFill>
                  <a:srgbClr val="008000"/>
                </a:solidFill>
              </a:rPr>
              <a:t>is the size of the slit</a:t>
            </a:r>
            <a:endParaRPr lang="en-US" sz="2400" i="1" dirty="0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This equation is for dark, not light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Note </a:t>
            </a:r>
            <a:r>
              <a:rPr lang="en-US" sz="2400" i="1" dirty="0">
                <a:solidFill>
                  <a:srgbClr val="008000"/>
                </a:solidFill>
              </a:rPr>
              <a:t>m</a:t>
            </a:r>
            <a:r>
              <a:rPr lang="en-US" sz="2400" dirty="0">
                <a:solidFill>
                  <a:srgbClr val="008000"/>
                </a:solidFill>
              </a:rPr>
              <a:t>= 0 is missing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Central peak twice as wide</a:t>
            </a:r>
          </a:p>
        </p:txBody>
      </p:sp>
      <p:pic>
        <p:nvPicPr>
          <p:cNvPr id="36" name="Picture 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33850"/>
            <a:ext cx="3810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51"/>
          <p:cNvGrpSpPr>
            <a:grpSpLocks/>
          </p:cNvGrpSpPr>
          <p:nvPr/>
        </p:nvGrpSpPr>
        <p:grpSpPr bwMode="auto">
          <a:xfrm>
            <a:off x="198783" y="5680489"/>
            <a:ext cx="3657600" cy="990600"/>
            <a:chOff x="3600" y="3600"/>
            <a:chExt cx="2304" cy="624"/>
          </a:xfrm>
        </p:grpSpPr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4368" y="3600"/>
              <a:ext cx="768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3984" y="3600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CC33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5136" y="3600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CC33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3600" y="3600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99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5520" y="3600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99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9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9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9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9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3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  <p:bldP spid="939040" grpId="0" build="p"/>
      <p:bldP spid="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6668"/>
              </p:ext>
            </p:extLst>
          </p:nvPr>
        </p:nvGraphicFramePr>
        <p:xfrm>
          <a:off x="990599" y="1676400"/>
          <a:ext cx="712375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8" name="Document" r:id="rId3" imgW="5946064" imgH="699818" progId="Word.Document.12">
                  <p:embed/>
                </p:oleObj>
              </mc:Choice>
              <mc:Fallback>
                <p:oleObj name="Document" r:id="rId3" imgW="5946064" imgH="6998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599" y="1676400"/>
                        <a:ext cx="712375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3581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6" name="AutoShape 46"/>
          <p:cNvSpPr>
            <a:spLocks noChangeArrowheads="1"/>
          </p:cNvSpPr>
          <p:nvPr/>
        </p:nvSpPr>
        <p:spPr bwMode="auto">
          <a:xfrm rot="5400000">
            <a:off x="3695700" y="4229100"/>
            <a:ext cx="2895600" cy="381000"/>
          </a:xfrm>
          <a:prstGeom prst="parallelogram">
            <a:avLst>
              <a:gd name="adj" fmla="val 19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Screens and Small Angles</a:t>
            </a:r>
          </a:p>
        </p:txBody>
      </p:sp>
      <p:sp>
        <p:nvSpPr>
          <p:cNvPr id="95232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u="sng">
                <a:solidFill>
                  <a:schemeClr val="accent2"/>
                </a:solidFill>
              </a:rPr>
              <a:t>Usually</a:t>
            </a:r>
            <a:r>
              <a:rPr lang="en-US" sz="2400">
                <a:solidFill>
                  <a:schemeClr val="accent2"/>
                </a:solidFill>
              </a:rPr>
              <a:t> your slit size/separation is large compared to the wavelength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Multi-slit:				Diffraction: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When you project them onto a screen, you need to calculate locations of these bright/dark lines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For small angles, sin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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 and tan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 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are the same</a:t>
            </a:r>
          </a:p>
        </p:txBody>
      </p:sp>
      <p:graphicFrame>
        <p:nvGraphicFramePr>
          <p:cNvPr id="952352" name="Object 32"/>
          <p:cNvGraphicFramePr>
            <a:graphicFrameLocks noChangeAspect="1"/>
          </p:cNvGraphicFramePr>
          <p:nvPr/>
        </p:nvGraphicFramePr>
        <p:xfrm>
          <a:off x="1909763" y="1219200"/>
          <a:ext cx="25860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0" name="Equation" r:id="rId3" imgW="1054100" imgH="241300" progId="Equation.DSMT4">
                  <p:embed/>
                </p:oleObj>
              </mc:Choice>
              <mc:Fallback>
                <p:oleObj name="Equation" r:id="rId3" imgW="1054100" imgH="2413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1219200"/>
                        <a:ext cx="2586037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4" name="Object 34"/>
          <p:cNvGraphicFramePr>
            <a:graphicFrameLocks noChangeAspect="1"/>
          </p:cNvGraphicFramePr>
          <p:nvPr/>
        </p:nvGraphicFramePr>
        <p:xfrm>
          <a:off x="6248400" y="1219200"/>
          <a:ext cx="2430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1" name="Equation" r:id="rId5" imgW="990600" imgH="228600" progId="Equation.DSMT4">
                  <p:embed/>
                </p:oleObj>
              </mc:Choice>
              <mc:Fallback>
                <p:oleObj name="Equation" r:id="rId5" imgW="9906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19200"/>
                        <a:ext cx="2430463" cy="503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355" name="Group 35"/>
          <p:cNvGrpSpPr>
            <a:grpSpLocks/>
          </p:cNvGrpSpPr>
          <p:nvPr/>
        </p:nvGrpSpPr>
        <p:grpSpPr bwMode="auto">
          <a:xfrm>
            <a:off x="304800" y="3276600"/>
            <a:ext cx="1219200" cy="2667000"/>
            <a:chOff x="672" y="2832"/>
            <a:chExt cx="768" cy="1248"/>
          </a:xfrm>
        </p:grpSpPr>
        <p:sp>
          <p:nvSpPr>
            <p:cNvPr id="91159" name="Line 36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Line 37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Line 38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Line 39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Line 40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44" name="Group 52"/>
          <p:cNvGrpSpPr>
            <a:grpSpLocks/>
          </p:cNvGrpSpPr>
          <p:nvPr/>
        </p:nvGrpSpPr>
        <p:grpSpPr bwMode="auto">
          <a:xfrm>
            <a:off x="1676400" y="3276600"/>
            <a:ext cx="0" cy="2667000"/>
            <a:chOff x="1056" y="1920"/>
            <a:chExt cx="0" cy="1680"/>
          </a:xfrm>
        </p:grpSpPr>
        <p:sp>
          <p:nvSpPr>
            <p:cNvPr id="91156" name="Line 41"/>
            <p:cNvSpPr>
              <a:spLocks noChangeShapeType="1"/>
            </p:cNvSpPr>
            <p:nvPr/>
          </p:nvSpPr>
          <p:spPr bwMode="auto">
            <a:xfrm>
              <a:off x="1056" y="192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Line 42"/>
            <p:cNvSpPr>
              <a:spLocks noChangeShapeType="1"/>
            </p:cNvSpPr>
            <p:nvPr/>
          </p:nvSpPr>
          <p:spPr bwMode="auto">
            <a:xfrm>
              <a:off x="1056" y="2832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Line 43"/>
            <p:cNvSpPr>
              <a:spLocks noChangeShapeType="1"/>
            </p:cNvSpPr>
            <p:nvPr/>
          </p:nvSpPr>
          <p:spPr bwMode="auto">
            <a:xfrm>
              <a:off x="1056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365" name="Line 45"/>
          <p:cNvSpPr>
            <a:spLocks noChangeShapeType="1"/>
          </p:cNvSpPr>
          <p:nvPr/>
        </p:nvSpPr>
        <p:spPr bwMode="auto">
          <a:xfrm flipV="1">
            <a:off x="1752600" y="3810000"/>
            <a:ext cx="342900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371" name="Group 51"/>
          <p:cNvGrpSpPr>
            <a:grpSpLocks/>
          </p:cNvGrpSpPr>
          <p:nvPr/>
        </p:nvGrpSpPr>
        <p:grpSpPr bwMode="auto">
          <a:xfrm>
            <a:off x="1752600" y="4572000"/>
            <a:ext cx="3429000" cy="457200"/>
            <a:chOff x="1104" y="2736"/>
            <a:chExt cx="2160" cy="288"/>
          </a:xfrm>
        </p:grpSpPr>
        <p:sp>
          <p:nvSpPr>
            <p:cNvPr id="91154" name="Line 44"/>
            <p:cNvSpPr>
              <a:spLocks noChangeShapeType="1"/>
            </p:cNvSpPr>
            <p:nvPr/>
          </p:nvSpPr>
          <p:spPr bwMode="auto">
            <a:xfrm>
              <a:off x="1104" y="2736"/>
              <a:ext cx="2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5" name="Text Box 48"/>
            <p:cNvSpPr txBox="1">
              <a:spLocks noChangeArrowheads="1"/>
            </p:cNvSpPr>
            <p:nvPr/>
          </p:nvSpPr>
          <p:spPr bwMode="auto">
            <a:xfrm>
              <a:off x="1968" y="273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L</a:t>
              </a:r>
            </a:p>
          </p:txBody>
        </p:sp>
      </p:grpSp>
      <p:grpSp>
        <p:nvGrpSpPr>
          <p:cNvPr id="952370" name="Group 50"/>
          <p:cNvGrpSpPr>
            <a:grpSpLocks/>
          </p:cNvGrpSpPr>
          <p:nvPr/>
        </p:nvGrpSpPr>
        <p:grpSpPr bwMode="auto">
          <a:xfrm>
            <a:off x="4876800" y="3810000"/>
            <a:ext cx="609600" cy="762000"/>
            <a:chOff x="3072" y="2256"/>
            <a:chExt cx="384" cy="480"/>
          </a:xfrm>
        </p:grpSpPr>
        <p:sp>
          <p:nvSpPr>
            <p:cNvPr id="91152" name="Line 47"/>
            <p:cNvSpPr>
              <a:spLocks noChangeShapeType="1"/>
            </p:cNvSpPr>
            <p:nvPr/>
          </p:nvSpPr>
          <p:spPr bwMode="auto">
            <a:xfrm flipV="1">
              <a:off x="3264" y="225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3" name="Text Box 49"/>
            <p:cNvSpPr txBox="1">
              <a:spLocks noChangeArrowheads="1"/>
            </p:cNvSpPr>
            <p:nvPr/>
          </p:nvSpPr>
          <p:spPr bwMode="auto">
            <a:xfrm>
              <a:off x="3072" y="235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x</a:t>
              </a:r>
            </a:p>
          </p:txBody>
        </p:sp>
      </p:grpSp>
      <p:graphicFrame>
        <p:nvGraphicFramePr>
          <p:cNvPr id="952373" name="Object 53"/>
          <p:cNvGraphicFramePr>
            <a:graphicFrameLocks noChangeAspect="1"/>
          </p:cNvGraphicFramePr>
          <p:nvPr/>
        </p:nvGraphicFramePr>
        <p:xfrm>
          <a:off x="5867400" y="2286000"/>
          <a:ext cx="1527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2" name="Equation" r:id="rId7" imgW="622030" imgH="393529" progId="Equation.DSMT4">
                  <p:embed/>
                </p:oleObj>
              </mc:Choice>
              <mc:Fallback>
                <p:oleObj name="Equation" r:id="rId7" imgW="622030" imgH="393529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86000"/>
                        <a:ext cx="15271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5" name="Object 55"/>
          <p:cNvGraphicFramePr>
            <a:graphicFrameLocks noChangeAspect="1"/>
          </p:cNvGraphicFramePr>
          <p:nvPr/>
        </p:nvGraphicFramePr>
        <p:xfrm>
          <a:off x="7391400" y="2514600"/>
          <a:ext cx="11207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3" name="Equation" r:id="rId9" imgW="457002" imgH="177723" progId="Equation.DSMT4">
                  <p:embed/>
                </p:oleObj>
              </mc:Choice>
              <mc:Fallback>
                <p:oleObj name="Equation" r:id="rId9" imgW="457002" imgH="177723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514600"/>
                        <a:ext cx="11207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6" name="Object 56"/>
          <p:cNvGraphicFramePr>
            <a:graphicFrameLocks noChangeAspect="1"/>
          </p:cNvGraphicFramePr>
          <p:nvPr/>
        </p:nvGraphicFramePr>
        <p:xfrm>
          <a:off x="5867400" y="3505200"/>
          <a:ext cx="20558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4" name="Equation" r:id="rId11" imgW="837836" imgH="393529" progId="Equation.DSMT4">
                  <p:embed/>
                </p:oleObj>
              </mc:Choice>
              <mc:Fallback>
                <p:oleObj name="Equation" r:id="rId11" imgW="837836" imgH="393529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5200"/>
                        <a:ext cx="2055813" cy="8651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7" name="Object 57"/>
          <p:cNvGraphicFramePr>
            <a:graphicFrameLocks noChangeAspect="1"/>
          </p:cNvGraphicFramePr>
          <p:nvPr/>
        </p:nvGraphicFramePr>
        <p:xfrm>
          <a:off x="6005513" y="4648200"/>
          <a:ext cx="19319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5" name="Equation" r:id="rId13" imgW="787058" imgH="393529" progId="Equation.DSMT4">
                  <p:embed/>
                </p:oleObj>
              </mc:Choice>
              <mc:Fallback>
                <p:oleObj name="Equation" r:id="rId13" imgW="787058" imgH="393529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4648200"/>
                        <a:ext cx="1931987" cy="8651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5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5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5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5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5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5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6" grpId="0" animBg="1"/>
      <p:bldP spid="952323" grpId="0" build="p"/>
      <p:bldP spid="952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Diffraction and Interference Together</a:t>
            </a:r>
          </a:p>
        </p:txBody>
      </p:sp>
      <p:grpSp>
        <p:nvGrpSpPr>
          <p:cNvPr id="942095" name="Group 15"/>
          <p:cNvGrpSpPr>
            <a:grpSpLocks/>
          </p:cNvGrpSpPr>
          <p:nvPr/>
        </p:nvGrpSpPr>
        <p:grpSpPr bwMode="auto">
          <a:xfrm>
            <a:off x="381000" y="685800"/>
            <a:ext cx="1219200" cy="2667000"/>
            <a:chOff x="672" y="2832"/>
            <a:chExt cx="768" cy="1248"/>
          </a:xfrm>
        </p:grpSpPr>
        <p:sp>
          <p:nvSpPr>
            <p:cNvPr id="92180" name="Line 16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Line 17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Line 18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Line 19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Line 20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4" name="Freeform 22"/>
          <p:cNvSpPr>
            <a:spLocks/>
          </p:cNvSpPr>
          <p:nvPr/>
        </p:nvSpPr>
        <p:spPr bwMode="auto">
          <a:xfrm>
            <a:off x="1676400" y="685800"/>
            <a:ext cx="76200" cy="584200"/>
          </a:xfrm>
          <a:custGeom>
            <a:avLst/>
            <a:gdLst>
              <a:gd name="T0" fmla="*/ 0 w 96"/>
              <a:gd name="T1" fmla="*/ 0 h 720"/>
              <a:gd name="T2" fmla="*/ 0 w 96"/>
              <a:gd name="T3" fmla="*/ 584200 h 720"/>
              <a:gd name="T4" fmla="*/ 76200 w 96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720">
                <a:moveTo>
                  <a:pt x="0" y="0"/>
                </a:moveTo>
                <a:lnTo>
                  <a:pt x="0" y="720"/>
                </a:lnTo>
                <a:lnTo>
                  <a:pt x="96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Freeform 23"/>
          <p:cNvSpPr>
            <a:spLocks/>
          </p:cNvSpPr>
          <p:nvPr/>
        </p:nvSpPr>
        <p:spPr bwMode="auto">
          <a:xfrm flipV="1">
            <a:off x="1676400" y="2819400"/>
            <a:ext cx="76200" cy="533400"/>
          </a:xfrm>
          <a:custGeom>
            <a:avLst/>
            <a:gdLst>
              <a:gd name="T0" fmla="*/ 0 w 96"/>
              <a:gd name="T1" fmla="*/ 0 h 720"/>
              <a:gd name="T2" fmla="*/ 0 w 96"/>
              <a:gd name="T3" fmla="*/ 533400 h 720"/>
              <a:gd name="T4" fmla="*/ 76200 w 96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720">
                <a:moveTo>
                  <a:pt x="0" y="0"/>
                </a:moveTo>
                <a:lnTo>
                  <a:pt x="0" y="720"/>
                </a:lnTo>
                <a:lnTo>
                  <a:pt x="96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AutoShape 24"/>
          <p:cNvSpPr>
            <a:spLocks noChangeArrowheads="1"/>
          </p:cNvSpPr>
          <p:nvPr/>
        </p:nvSpPr>
        <p:spPr bwMode="auto">
          <a:xfrm rot="5400000">
            <a:off x="1257300" y="2019300"/>
            <a:ext cx="914400" cy="762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Line 25"/>
          <p:cNvSpPr>
            <a:spLocks noChangeShapeType="1"/>
          </p:cNvSpPr>
          <p:nvPr/>
        </p:nvSpPr>
        <p:spPr bwMode="auto">
          <a:xfrm>
            <a:off x="1524000" y="1371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8" name="Text Box 26"/>
          <p:cNvSpPr txBox="1">
            <a:spLocks noChangeArrowheads="1"/>
          </p:cNvSpPr>
          <p:nvPr/>
        </p:nvSpPr>
        <p:spPr bwMode="auto">
          <a:xfrm>
            <a:off x="1219200" y="182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d</a:t>
            </a:r>
          </a:p>
        </p:txBody>
      </p:sp>
      <p:sp>
        <p:nvSpPr>
          <p:cNvPr id="92169" name="Line 32"/>
          <p:cNvSpPr>
            <a:spLocks noChangeShapeType="1"/>
          </p:cNvSpPr>
          <p:nvPr/>
        </p:nvSpPr>
        <p:spPr bwMode="auto">
          <a:xfrm>
            <a:off x="1828800" y="1295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Text Box 33"/>
          <p:cNvSpPr txBox="1">
            <a:spLocks noChangeArrowheads="1"/>
          </p:cNvSpPr>
          <p:nvPr/>
        </p:nvSpPr>
        <p:spPr bwMode="auto">
          <a:xfrm>
            <a:off x="1828800" y="1219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a</a:t>
            </a:r>
          </a:p>
        </p:txBody>
      </p:sp>
      <p:sp>
        <p:nvSpPr>
          <p:cNvPr id="92171" name="Line 34"/>
          <p:cNvSpPr>
            <a:spLocks noChangeShapeType="1"/>
          </p:cNvSpPr>
          <p:nvPr/>
        </p:nvSpPr>
        <p:spPr bwMode="auto">
          <a:xfrm>
            <a:off x="1828800" y="2514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Text Box 35"/>
          <p:cNvSpPr txBox="1">
            <a:spLocks noChangeArrowheads="1"/>
          </p:cNvSpPr>
          <p:nvPr/>
        </p:nvSpPr>
        <p:spPr bwMode="auto">
          <a:xfrm>
            <a:off x="19050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a</a:t>
            </a:r>
          </a:p>
        </p:txBody>
      </p:sp>
      <p:sp>
        <p:nvSpPr>
          <p:cNvPr id="942116" name="Text Box 36"/>
          <p:cNvSpPr txBox="1">
            <a:spLocks noChangeArrowheads="1"/>
          </p:cNvSpPr>
          <p:nvPr/>
        </p:nvSpPr>
        <p:spPr bwMode="auto">
          <a:xfrm>
            <a:off x="2362200" y="685800"/>
            <a:ext cx="609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Now go through two finite sized slits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Result is simply sum of each slit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Resulting amplitude looks like:</a:t>
            </a:r>
          </a:p>
        </p:txBody>
      </p:sp>
      <p:graphicFrame>
        <p:nvGraphicFramePr>
          <p:cNvPr id="942117" name="Object 37"/>
          <p:cNvGraphicFramePr>
            <a:graphicFrameLocks noChangeAspect="1"/>
          </p:cNvGraphicFramePr>
          <p:nvPr/>
        </p:nvGraphicFramePr>
        <p:xfrm>
          <a:off x="2590800" y="1981200"/>
          <a:ext cx="54514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7" name="Equation" r:id="rId3" imgW="2222500" imgH="533400" progId="Equation.DSMT4">
                  <p:embed/>
                </p:oleObj>
              </mc:Choice>
              <mc:Fallback>
                <p:oleObj name="Equation" r:id="rId3" imgW="2222500" imgH="5334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451475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8" name="Object 38"/>
          <p:cNvGraphicFramePr>
            <a:graphicFrameLocks noChangeAspect="1"/>
          </p:cNvGraphicFramePr>
          <p:nvPr/>
        </p:nvGraphicFramePr>
        <p:xfrm>
          <a:off x="2286000" y="3352800"/>
          <a:ext cx="651033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8" name="Equation" r:id="rId5" imgW="2654300" imgH="508000" progId="Equation.DSMT4">
                  <p:embed/>
                </p:oleObj>
              </mc:Choice>
              <mc:Fallback>
                <p:oleObj name="Equation" r:id="rId5" imgW="2654300" imgH="5080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352800"/>
                        <a:ext cx="6510338" cy="11128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123" name="Group 43"/>
          <p:cNvGrpSpPr>
            <a:grpSpLocks/>
          </p:cNvGrpSpPr>
          <p:nvPr/>
        </p:nvGrpSpPr>
        <p:grpSpPr bwMode="auto">
          <a:xfrm>
            <a:off x="304800" y="4648200"/>
            <a:ext cx="3810000" cy="1676400"/>
            <a:chOff x="192" y="2928"/>
            <a:chExt cx="2400" cy="1056"/>
          </a:xfrm>
        </p:grpSpPr>
        <p:pic>
          <p:nvPicPr>
            <p:cNvPr id="92178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928"/>
              <a:ext cx="2400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179" name="Text Box 41"/>
            <p:cNvSpPr txBox="1">
              <a:spLocks noChangeArrowheads="1"/>
            </p:cNvSpPr>
            <p:nvPr/>
          </p:nvSpPr>
          <p:spPr bwMode="auto">
            <a:xfrm>
              <a:off x="192" y="312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  <a:sym typeface="Symbol" pitchFamily="18" charset="2"/>
                </a:rPr>
                <a:t>a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 = </a:t>
              </a:r>
              <a:r>
                <a:rPr lang="en-US" sz="2400" i="1">
                  <a:solidFill>
                    <a:schemeClr val="tx1"/>
                  </a:solidFill>
                  <a:sym typeface="Symbol" pitchFamily="18" charset="2"/>
                </a:rPr>
                <a:t>d</a:t>
              </a: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/5</a:t>
              </a:r>
              <a:endParaRPr lang="en-US" sz="2400" i="1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  <p:sp>
        <p:nvSpPr>
          <p:cNvPr id="942122" name="Text Box 42"/>
          <p:cNvSpPr txBox="1">
            <a:spLocks noChangeArrowheads="1"/>
          </p:cNvSpPr>
          <p:nvPr/>
        </p:nvSpPr>
        <p:spPr bwMode="auto">
          <a:xfrm>
            <a:off x="4038600" y="4953000"/>
            <a:ext cx="510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Resulting pattern has two kinds of variations: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Fast fluctuations from separation </a:t>
            </a:r>
            <a:r>
              <a:rPr lang="en-US" sz="2400" i="1">
                <a:solidFill>
                  <a:srgbClr val="9900CC"/>
                </a:solidFill>
              </a:rPr>
              <a:t>d</a:t>
            </a:r>
            <a:endParaRPr lang="en-US" sz="2400">
              <a:solidFill>
                <a:srgbClr val="9900CC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Slow fluctuations from slit size </a:t>
            </a:r>
            <a:r>
              <a:rPr lang="en-US" sz="2400" i="1">
                <a:solidFill>
                  <a:srgbClr val="9900CC"/>
                </a:solidFill>
              </a:rPr>
              <a:t>a</a:t>
            </a:r>
            <a:endParaRPr lang="en-US" sz="240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4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2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2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6" grpId="0" build="p"/>
      <p:bldP spid="9421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810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Diffraction Limit:</a:t>
            </a:r>
          </a:p>
        </p:txBody>
      </p:sp>
      <p:sp>
        <p:nvSpPr>
          <p:cNvPr id="948242" name="Text Box 18"/>
          <p:cNvSpPr txBox="1">
            <a:spLocks noChangeArrowheads="1"/>
          </p:cNvSpPr>
          <p:nvPr/>
        </p:nvSpPr>
        <p:spPr bwMode="auto">
          <a:xfrm>
            <a:off x="152400" y="838200"/>
            <a:ext cx="556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When light goes through a “small” slit, its direction gets changed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Can’t determine direction better than this</a:t>
            </a:r>
          </a:p>
        </p:txBody>
      </p:sp>
      <p:grpSp>
        <p:nvGrpSpPr>
          <p:cNvPr id="948272" name="Group 48"/>
          <p:cNvGrpSpPr>
            <a:grpSpLocks/>
          </p:cNvGrpSpPr>
          <p:nvPr/>
        </p:nvGrpSpPr>
        <p:grpSpPr bwMode="auto">
          <a:xfrm>
            <a:off x="7239000" y="3429000"/>
            <a:ext cx="1905000" cy="1600200"/>
            <a:chOff x="4560" y="2160"/>
            <a:chExt cx="1200" cy="1008"/>
          </a:xfrm>
        </p:grpSpPr>
        <p:sp>
          <p:nvSpPr>
            <p:cNvPr id="94229" name="Text Box 27"/>
            <p:cNvSpPr txBox="1">
              <a:spLocks noChangeArrowheads="1"/>
            </p:cNvSpPr>
            <p:nvPr/>
          </p:nvSpPr>
          <p:spPr bwMode="auto">
            <a:xfrm>
              <a:off x="5376" y="268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a</a:t>
              </a:r>
            </a:p>
          </p:txBody>
        </p:sp>
        <p:grpSp>
          <p:nvGrpSpPr>
            <p:cNvPr id="94230" name="Group 46"/>
            <p:cNvGrpSpPr>
              <a:grpSpLocks/>
            </p:cNvGrpSpPr>
            <p:nvPr/>
          </p:nvGrpSpPr>
          <p:grpSpPr bwMode="auto">
            <a:xfrm>
              <a:off x="4560" y="2160"/>
              <a:ext cx="816" cy="1008"/>
              <a:chOff x="4560" y="2160"/>
              <a:chExt cx="816" cy="1008"/>
            </a:xfrm>
          </p:grpSpPr>
          <p:sp>
            <p:nvSpPr>
              <p:cNvPr id="94231" name="Rectangle 24"/>
              <p:cNvSpPr>
                <a:spLocks noChangeArrowheads="1"/>
              </p:cNvSpPr>
              <p:nvPr/>
            </p:nvSpPr>
            <p:spPr bwMode="auto">
              <a:xfrm>
                <a:off x="4560" y="2496"/>
                <a:ext cx="672" cy="67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2" name="Text Box 25"/>
              <p:cNvSpPr txBox="1">
                <a:spLocks noChangeArrowheads="1"/>
              </p:cNvSpPr>
              <p:nvPr/>
            </p:nvSpPr>
            <p:spPr bwMode="auto">
              <a:xfrm>
                <a:off x="4752" y="216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>
                    <a:solidFill>
                      <a:schemeClr val="tx1"/>
                    </a:solidFill>
                    <a:sym typeface="Symbol" pitchFamily="18" charset="2"/>
                  </a:rPr>
                  <a:t>a</a:t>
                </a:r>
              </a:p>
            </p:txBody>
          </p:sp>
          <p:sp>
            <p:nvSpPr>
              <p:cNvPr id="94233" name="Line 26"/>
              <p:cNvSpPr>
                <a:spLocks noChangeShapeType="1"/>
              </p:cNvSpPr>
              <p:nvPr/>
            </p:nvSpPr>
            <p:spPr bwMode="auto">
              <a:xfrm>
                <a:off x="5376" y="2496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4" name="Line 28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8253" name="Text Box 29"/>
          <p:cNvSpPr txBox="1">
            <a:spLocks noChangeArrowheads="1"/>
          </p:cNvSpPr>
          <p:nvPr/>
        </p:nvSpPr>
        <p:spPr bwMode="auto">
          <a:xfrm>
            <a:off x="304800" y="3733800"/>
            <a:ext cx="6858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If we put light through rectangular (square) hole,</a:t>
            </a:r>
            <a:br>
              <a:rPr lang="en-US" sz="2400">
                <a:solidFill>
                  <a:srgbClr val="008000"/>
                </a:solidFill>
              </a:rPr>
            </a:br>
            <a:r>
              <a:rPr lang="en-US" sz="2400">
                <a:solidFill>
                  <a:srgbClr val="008000"/>
                </a:solidFill>
              </a:rPr>
              <a:t>we get diffraction in both dimensions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A circular hole of diameter </a:t>
            </a:r>
            <a:r>
              <a:rPr lang="en-US" sz="2400" i="1">
                <a:solidFill>
                  <a:srgbClr val="008000"/>
                </a:solidFill>
              </a:rPr>
              <a:t>D</a:t>
            </a:r>
            <a:r>
              <a:rPr lang="en-US" sz="2400">
                <a:solidFill>
                  <a:srgbClr val="008000"/>
                </a:solidFill>
              </a:rPr>
              <a:t> is a trifle smaller, which causes a bit more spread in the outgoing wave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For homework, use this formula; for tests, the approximate formula is good enough</a:t>
            </a:r>
          </a:p>
        </p:txBody>
      </p:sp>
      <p:sp>
        <p:nvSpPr>
          <p:cNvPr id="94215" name="AutoShape 31"/>
          <p:cNvSpPr>
            <a:spLocks noChangeArrowheads="1"/>
          </p:cNvSpPr>
          <p:nvPr/>
        </p:nvSpPr>
        <p:spPr bwMode="auto">
          <a:xfrm>
            <a:off x="1981200" y="3124200"/>
            <a:ext cx="152400" cy="685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AutoShape 32"/>
          <p:cNvSpPr>
            <a:spLocks noChangeArrowheads="1"/>
          </p:cNvSpPr>
          <p:nvPr/>
        </p:nvSpPr>
        <p:spPr bwMode="auto">
          <a:xfrm flipV="1">
            <a:off x="1981200" y="2133600"/>
            <a:ext cx="152400" cy="685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Line 33"/>
          <p:cNvSpPr>
            <a:spLocks noChangeShapeType="1"/>
          </p:cNvSpPr>
          <p:nvPr/>
        </p:nvSpPr>
        <p:spPr bwMode="auto">
          <a:xfrm>
            <a:off x="228600" y="29718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Line 34"/>
          <p:cNvSpPr>
            <a:spLocks noChangeShapeType="1"/>
          </p:cNvSpPr>
          <p:nvPr/>
        </p:nvSpPr>
        <p:spPr bwMode="auto">
          <a:xfrm flipV="1">
            <a:off x="2057400" y="2667000"/>
            <a:ext cx="1905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9" name="Line 36"/>
          <p:cNvSpPr>
            <a:spLocks noChangeShapeType="1"/>
          </p:cNvSpPr>
          <p:nvPr/>
        </p:nvSpPr>
        <p:spPr bwMode="auto">
          <a:xfrm>
            <a:off x="2057400" y="2971800"/>
            <a:ext cx="1905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Line 37"/>
          <p:cNvSpPr>
            <a:spLocks noChangeShapeType="1"/>
          </p:cNvSpPr>
          <p:nvPr/>
        </p:nvSpPr>
        <p:spPr bwMode="auto">
          <a:xfrm>
            <a:off x="2133600" y="29718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48262" name="Object 38"/>
          <p:cNvGraphicFramePr>
            <a:graphicFrameLocks noChangeAspect="1"/>
          </p:cNvGraphicFramePr>
          <p:nvPr/>
        </p:nvGraphicFramePr>
        <p:xfrm>
          <a:off x="4724400" y="2209800"/>
          <a:ext cx="2397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9" name="Equation" r:id="rId4" imgW="977476" imgH="253890" progId="Equation.DSMT4">
                  <p:embed/>
                </p:oleObj>
              </mc:Choice>
              <mc:Fallback>
                <p:oleObj name="Equation" r:id="rId4" imgW="977476" imgH="25389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23971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63" name="Object 39"/>
          <p:cNvGraphicFramePr>
            <a:graphicFrameLocks noChangeAspect="1"/>
          </p:cNvGraphicFramePr>
          <p:nvPr/>
        </p:nvGraphicFramePr>
        <p:xfrm>
          <a:off x="5302250" y="2805113"/>
          <a:ext cx="16208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0" name="Equation" r:id="rId6" imgW="660400" imgH="228600" progId="Equation.DSMT4">
                  <p:embed/>
                </p:oleObj>
              </mc:Choice>
              <mc:Fallback>
                <p:oleObj name="Equation" r:id="rId6" imgW="66040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2805113"/>
                        <a:ext cx="1620838" cy="5032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8271" name="Group 47"/>
          <p:cNvGrpSpPr>
            <a:grpSpLocks/>
          </p:cNvGrpSpPr>
          <p:nvPr/>
        </p:nvGrpSpPr>
        <p:grpSpPr bwMode="auto">
          <a:xfrm>
            <a:off x="7239000" y="5257800"/>
            <a:ext cx="1905000" cy="1066800"/>
            <a:chOff x="4560" y="3312"/>
            <a:chExt cx="1200" cy="672"/>
          </a:xfrm>
        </p:grpSpPr>
        <p:sp>
          <p:nvSpPr>
            <p:cNvPr id="94226" name="Oval 40"/>
            <p:cNvSpPr>
              <a:spLocks noChangeArrowheads="1"/>
            </p:cNvSpPr>
            <p:nvPr/>
          </p:nvSpPr>
          <p:spPr bwMode="auto">
            <a:xfrm>
              <a:off x="4560" y="3312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" name="Line 41"/>
            <p:cNvSpPr>
              <a:spLocks noChangeShapeType="1"/>
            </p:cNvSpPr>
            <p:nvPr/>
          </p:nvSpPr>
          <p:spPr bwMode="auto">
            <a:xfrm>
              <a:off x="5376" y="3312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Text Box 42"/>
            <p:cNvSpPr txBox="1">
              <a:spLocks noChangeArrowheads="1"/>
            </p:cNvSpPr>
            <p:nvPr/>
          </p:nvSpPr>
          <p:spPr bwMode="auto">
            <a:xfrm>
              <a:off x="5376" y="350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D</a:t>
              </a:r>
            </a:p>
          </p:txBody>
        </p:sp>
      </p:grpSp>
      <p:graphicFrame>
        <p:nvGraphicFramePr>
          <p:cNvPr id="948268" name="Object 44"/>
          <p:cNvGraphicFramePr>
            <a:graphicFrameLocks noChangeAspect="1"/>
          </p:cNvGraphicFramePr>
          <p:nvPr/>
        </p:nvGraphicFramePr>
        <p:xfrm>
          <a:off x="563563" y="6172200"/>
          <a:ext cx="23701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1" name="Equation" r:id="rId8" imgW="965200" imgH="228600" progId="Equation.DSMT4">
                  <p:embed/>
                </p:oleObj>
              </mc:Choice>
              <mc:Fallback>
                <p:oleObj name="Equation" r:id="rId8" imgW="96520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6172200"/>
                        <a:ext cx="2370137" cy="503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69" name="Object 45"/>
          <p:cNvGraphicFramePr>
            <a:graphicFrameLocks noChangeAspect="1"/>
          </p:cNvGraphicFramePr>
          <p:nvPr/>
        </p:nvGraphicFramePr>
        <p:xfrm>
          <a:off x="4068763" y="6096000"/>
          <a:ext cx="17129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2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6096000"/>
                        <a:ext cx="1712912" cy="503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8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8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8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8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4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8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8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42" grpId="0" build="p"/>
      <p:bldP spid="94825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45571"/>
              </p:ext>
            </p:extLst>
          </p:nvPr>
        </p:nvGraphicFramePr>
        <p:xfrm>
          <a:off x="1295400" y="1524000"/>
          <a:ext cx="720926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0" name="Document" r:id="rId3" imgW="5949456" imgH="1635078" progId="Word.Document.12">
                  <p:embed/>
                </p:oleObj>
              </mc:Choice>
              <mc:Fallback>
                <p:oleObj name="Document" r:id="rId3" imgW="5949456" imgH="1635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524000"/>
                        <a:ext cx="720926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5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391" name="Picture 23" descr="indexdow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3810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4381" name="Picture 13" descr="indexu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3810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4375" name="Picture 7" descr="reflectedwa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810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4379" name="Group 11"/>
          <p:cNvGrpSpPr>
            <a:grpSpLocks/>
          </p:cNvGrpSpPr>
          <p:nvPr/>
        </p:nvGrpSpPr>
        <p:grpSpPr bwMode="auto">
          <a:xfrm>
            <a:off x="7899400" y="2682875"/>
            <a:ext cx="1219200" cy="1355725"/>
            <a:chOff x="4608" y="1680"/>
            <a:chExt cx="768" cy="854"/>
          </a:xfrm>
        </p:grpSpPr>
        <p:sp>
          <p:nvSpPr>
            <p:cNvPr id="99344" name="AutoShape 8"/>
            <p:cNvSpPr>
              <a:spLocks noChangeArrowheads="1"/>
            </p:cNvSpPr>
            <p:nvPr/>
          </p:nvSpPr>
          <p:spPr bwMode="auto">
            <a:xfrm>
              <a:off x="4896" y="1680"/>
              <a:ext cx="192" cy="38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9345" name="Text Box 10"/>
            <p:cNvSpPr txBox="1">
              <a:spLocks noChangeArrowheads="1"/>
            </p:cNvSpPr>
            <p:nvPr/>
          </p:nvSpPr>
          <p:spPr bwMode="auto">
            <a:xfrm>
              <a:off x="4608" y="2016"/>
              <a:ext cx="768" cy="5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ym typeface="Symbol" pitchFamily="18" charset="2"/>
                </a:rPr>
                <a:t></a:t>
              </a:r>
              <a:r>
                <a:rPr lang="en-US" sz="2400"/>
                <a:t> phase shift</a:t>
              </a:r>
            </a:p>
          </p:txBody>
        </p:sp>
      </p:grpSp>
      <p:sp>
        <p:nvSpPr>
          <p:cNvPr id="993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Reflection and Phase Shift</a:t>
            </a:r>
          </a:p>
        </p:txBody>
      </p:sp>
      <p:sp>
        <p:nvSpPr>
          <p:cNvPr id="954371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When you reflect off of a mirror, the reflected wave must cancel the incoming wave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It has a  phase shift</a:t>
            </a:r>
          </a:p>
        </p:txBody>
      </p:sp>
      <p:sp>
        <p:nvSpPr>
          <p:cNvPr id="954380" name="Text Box 12"/>
          <p:cNvSpPr txBox="1">
            <a:spLocks noChangeArrowheads="1"/>
          </p:cNvSpPr>
          <p:nvPr/>
        </p:nvSpPr>
        <p:spPr bwMode="auto">
          <a:xfrm>
            <a:off x="0" y="2743200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When you go from a low index of refraction medium to a  high one, some of the wave is reflected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It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also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 has a  phase shift</a:t>
            </a:r>
          </a:p>
        </p:txBody>
      </p:sp>
      <p:grpSp>
        <p:nvGrpSpPr>
          <p:cNvPr id="954386" name="Group 18"/>
          <p:cNvGrpSpPr>
            <a:grpSpLocks/>
          </p:cNvGrpSpPr>
          <p:nvPr/>
        </p:nvGrpSpPr>
        <p:grpSpPr bwMode="auto">
          <a:xfrm>
            <a:off x="4800600" y="3962400"/>
            <a:ext cx="2286000" cy="990600"/>
            <a:chOff x="3024" y="2352"/>
            <a:chExt cx="1440" cy="624"/>
          </a:xfrm>
        </p:grpSpPr>
        <p:sp>
          <p:nvSpPr>
            <p:cNvPr id="99342" name="AutoShape 15"/>
            <p:cNvSpPr>
              <a:spLocks noChangeArrowheads="1"/>
            </p:cNvSpPr>
            <p:nvPr/>
          </p:nvSpPr>
          <p:spPr bwMode="auto">
            <a:xfrm>
              <a:off x="3648" y="2352"/>
              <a:ext cx="192" cy="38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9343" name="Text Box 16"/>
            <p:cNvSpPr txBox="1">
              <a:spLocks noChangeArrowheads="1"/>
            </p:cNvSpPr>
            <p:nvPr/>
          </p:nvSpPr>
          <p:spPr bwMode="auto">
            <a:xfrm>
              <a:off x="3024" y="2688"/>
              <a:ext cx="1440" cy="288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ym typeface="Symbol" pitchFamily="18" charset="2"/>
                </a:rPr>
                <a:t></a:t>
              </a:r>
              <a:r>
                <a:rPr lang="en-US" sz="2400"/>
                <a:t> phase shift</a:t>
              </a:r>
            </a:p>
          </p:txBody>
        </p:sp>
      </p:grpSp>
      <p:sp>
        <p:nvSpPr>
          <p:cNvPr id="954385" name="Text Box 17"/>
          <p:cNvSpPr txBox="1">
            <a:spLocks noChangeArrowheads="1"/>
          </p:cNvSpPr>
          <p:nvPr/>
        </p:nvSpPr>
        <p:spPr bwMode="auto">
          <a:xfrm>
            <a:off x="0" y="4876800"/>
            <a:ext cx="441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When you go from a high index of refraction medium to a  low one, some of the wave is reflected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This has a 0 phase shift</a:t>
            </a:r>
          </a:p>
        </p:txBody>
      </p:sp>
      <p:grpSp>
        <p:nvGrpSpPr>
          <p:cNvPr id="954388" name="Group 20"/>
          <p:cNvGrpSpPr>
            <a:grpSpLocks/>
          </p:cNvGrpSpPr>
          <p:nvPr/>
        </p:nvGrpSpPr>
        <p:grpSpPr bwMode="auto">
          <a:xfrm>
            <a:off x="5257800" y="5791200"/>
            <a:ext cx="2286000" cy="990600"/>
            <a:chOff x="3024" y="2352"/>
            <a:chExt cx="1440" cy="624"/>
          </a:xfrm>
        </p:grpSpPr>
        <p:sp>
          <p:nvSpPr>
            <p:cNvPr id="99340" name="AutoShape 21"/>
            <p:cNvSpPr>
              <a:spLocks noChangeArrowheads="1"/>
            </p:cNvSpPr>
            <p:nvPr/>
          </p:nvSpPr>
          <p:spPr bwMode="auto">
            <a:xfrm>
              <a:off x="3648" y="2352"/>
              <a:ext cx="192" cy="38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9341" name="Text Box 22"/>
            <p:cNvSpPr txBox="1">
              <a:spLocks noChangeArrowheads="1"/>
            </p:cNvSpPr>
            <p:nvPr/>
          </p:nvSpPr>
          <p:spPr bwMode="auto">
            <a:xfrm>
              <a:off x="3024" y="2688"/>
              <a:ext cx="1440" cy="28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ym typeface="Symbol" pitchFamily="18" charset="2"/>
                </a:rPr>
                <a:t>0</a:t>
              </a:r>
              <a:r>
                <a:rPr lang="en-US" sz="2400"/>
                <a:t> phase shift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4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4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4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4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5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1" grpId="0" build="p"/>
      <p:bldP spid="954380" grpId="0" build="p"/>
      <p:bldP spid="9543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Diffraction Through a Tiny Hole</a:t>
            </a:r>
          </a:p>
        </p:txBody>
      </p:sp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0" y="762000"/>
            <a:ext cx="8610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waves come out in all directions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It is only because the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whole wave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 makes new waves that the waves add up to only go forwards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What if we let the wave pass through a tiny hole?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Smaller than a wavelength</a:t>
            </a:r>
          </a:p>
        </p:txBody>
      </p:sp>
      <p:grpSp>
        <p:nvGrpSpPr>
          <p:cNvPr id="928804" name="Group 36"/>
          <p:cNvGrpSpPr>
            <a:grpSpLocks/>
          </p:cNvGrpSpPr>
          <p:nvPr/>
        </p:nvGrpSpPr>
        <p:grpSpPr bwMode="auto">
          <a:xfrm>
            <a:off x="1822450" y="3048000"/>
            <a:ext cx="1219200" cy="1981200"/>
            <a:chOff x="672" y="2832"/>
            <a:chExt cx="768" cy="1248"/>
          </a:xfrm>
        </p:grpSpPr>
        <p:sp>
          <p:nvSpPr>
            <p:cNvPr id="78873" name="Line 37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Line 38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Line 39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Line 40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Line 41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8819" name="Arc 51"/>
          <p:cNvSpPr>
            <a:spLocks/>
          </p:cNvSpPr>
          <p:nvPr/>
        </p:nvSpPr>
        <p:spPr bwMode="auto">
          <a:xfrm>
            <a:off x="3117850" y="3657600"/>
            <a:ext cx="3048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609600 h 43200"/>
              <a:gd name="T4" fmla="*/ 0 w 21600"/>
              <a:gd name="T5" fmla="*/ 3048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820" name="Arc 52"/>
          <p:cNvSpPr>
            <a:spLocks noChangeAspect="1"/>
          </p:cNvSpPr>
          <p:nvPr/>
        </p:nvSpPr>
        <p:spPr bwMode="auto">
          <a:xfrm>
            <a:off x="3117850" y="3346450"/>
            <a:ext cx="612775" cy="122555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225550 h 43200"/>
              <a:gd name="T4" fmla="*/ 0 w 21600"/>
              <a:gd name="T5" fmla="*/ 61277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822" name="Arc 54"/>
          <p:cNvSpPr>
            <a:spLocks noChangeAspect="1"/>
          </p:cNvSpPr>
          <p:nvPr/>
        </p:nvSpPr>
        <p:spPr bwMode="auto">
          <a:xfrm>
            <a:off x="3117850" y="3048000"/>
            <a:ext cx="914400" cy="18288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828800 h 43200"/>
              <a:gd name="T4" fmla="*/ 0 w 21600"/>
              <a:gd name="T5" fmla="*/ 9144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823" name="Arc 55"/>
          <p:cNvSpPr>
            <a:spLocks noChangeAspect="1"/>
          </p:cNvSpPr>
          <p:nvPr/>
        </p:nvSpPr>
        <p:spPr bwMode="auto">
          <a:xfrm>
            <a:off x="3117850" y="2743200"/>
            <a:ext cx="1225550" cy="244951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449513 h 43200"/>
              <a:gd name="T4" fmla="*/ 0 w 21600"/>
              <a:gd name="T5" fmla="*/ 122475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Freeform 42"/>
          <p:cNvSpPr>
            <a:spLocks/>
          </p:cNvSpPr>
          <p:nvPr/>
        </p:nvSpPr>
        <p:spPr bwMode="auto">
          <a:xfrm>
            <a:off x="3117850" y="2578100"/>
            <a:ext cx="152400" cy="1371600"/>
          </a:xfrm>
          <a:custGeom>
            <a:avLst/>
            <a:gdLst>
              <a:gd name="T0" fmla="*/ 0 w 96"/>
              <a:gd name="T1" fmla="*/ 0 h 720"/>
              <a:gd name="T2" fmla="*/ 0 w 96"/>
              <a:gd name="T3" fmla="*/ 1371600 h 720"/>
              <a:gd name="T4" fmla="*/ 152400 w 96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720">
                <a:moveTo>
                  <a:pt x="0" y="0"/>
                </a:moveTo>
                <a:lnTo>
                  <a:pt x="0" y="720"/>
                </a:lnTo>
                <a:lnTo>
                  <a:pt x="96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Freeform 43"/>
          <p:cNvSpPr>
            <a:spLocks/>
          </p:cNvSpPr>
          <p:nvPr/>
        </p:nvSpPr>
        <p:spPr bwMode="auto">
          <a:xfrm flipV="1">
            <a:off x="3117850" y="3975100"/>
            <a:ext cx="152400" cy="1295400"/>
          </a:xfrm>
          <a:custGeom>
            <a:avLst/>
            <a:gdLst>
              <a:gd name="T0" fmla="*/ 0 w 96"/>
              <a:gd name="T1" fmla="*/ 0 h 720"/>
              <a:gd name="T2" fmla="*/ 0 w 96"/>
              <a:gd name="T3" fmla="*/ 1295400 h 720"/>
              <a:gd name="T4" fmla="*/ 152400 w 96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720">
                <a:moveTo>
                  <a:pt x="0" y="0"/>
                </a:moveTo>
                <a:lnTo>
                  <a:pt x="0" y="720"/>
                </a:lnTo>
                <a:lnTo>
                  <a:pt x="96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8836" name="Group 68"/>
          <p:cNvGrpSpPr>
            <a:grpSpLocks/>
          </p:cNvGrpSpPr>
          <p:nvPr/>
        </p:nvGrpSpPr>
        <p:grpSpPr bwMode="auto">
          <a:xfrm>
            <a:off x="304800" y="3048000"/>
            <a:ext cx="1219200" cy="1981200"/>
            <a:chOff x="672" y="2832"/>
            <a:chExt cx="768" cy="1248"/>
          </a:xfrm>
        </p:grpSpPr>
        <p:sp>
          <p:nvSpPr>
            <p:cNvPr id="78868" name="Line 69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Line 70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Line 71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Line 72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Line 73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8842" name="Text Box 74"/>
          <p:cNvSpPr txBox="1">
            <a:spLocks noChangeArrowheads="1"/>
          </p:cNvSpPr>
          <p:nvPr/>
        </p:nvSpPr>
        <p:spPr bwMode="auto">
          <a:xfrm>
            <a:off x="4343400" y="26670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Only one point acts as source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Waves spread out in all directions</a:t>
            </a:r>
            <a:endParaRPr lang="en-US" sz="2400">
              <a:solidFill>
                <a:srgbClr val="009900"/>
              </a:solidFill>
              <a:sym typeface="Symbol" pitchFamily="18" charset="2"/>
            </a:endParaRPr>
          </a:p>
        </p:txBody>
      </p:sp>
      <p:graphicFrame>
        <p:nvGraphicFramePr>
          <p:cNvPr id="928843" name="Object 75"/>
          <p:cNvGraphicFramePr>
            <a:graphicFrameLocks noChangeAspect="1"/>
          </p:cNvGraphicFramePr>
          <p:nvPr/>
        </p:nvGraphicFramePr>
        <p:xfrm>
          <a:off x="76200" y="5181600"/>
          <a:ext cx="29924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7" name="Equation" r:id="rId3" imgW="1218671" imgH="253890" progId="Equation.DSMT4">
                  <p:embed/>
                </p:oleObj>
              </mc:Choice>
              <mc:Fallback>
                <p:oleObj name="Equation" r:id="rId3" imgW="1218671" imgH="25389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81600"/>
                        <a:ext cx="29924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844" name="Object 76"/>
          <p:cNvGraphicFramePr>
            <a:graphicFrameLocks noChangeAspect="1"/>
          </p:cNvGraphicFramePr>
          <p:nvPr/>
        </p:nvGraphicFramePr>
        <p:xfrm>
          <a:off x="5029200" y="3505200"/>
          <a:ext cx="3054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8" name="Equation" r:id="rId5" imgW="1244600" imgH="393700" progId="Equation.DSMT4">
                  <p:embed/>
                </p:oleObj>
              </mc:Choice>
              <mc:Fallback>
                <p:oleObj name="Equation" r:id="rId5" imgW="1244600" imgH="3937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05200"/>
                        <a:ext cx="30543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8847" name="Group 79"/>
          <p:cNvGrpSpPr>
            <a:grpSpLocks/>
          </p:cNvGrpSpPr>
          <p:nvPr/>
        </p:nvGrpSpPr>
        <p:grpSpPr bwMode="auto">
          <a:xfrm>
            <a:off x="3200400" y="3505200"/>
            <a:ext cx="838200" cy="609600"/>
            <a:chOff x="2016" y="2208"/>
            <a:chExt cx="528" cy="384"/>
          </a:xfrm>
        </p:grpSpPr>
        <p:sp>
          <p:nvSpPr>
            <p:cNvPr id="78866" name="Line 77"/>
            <p:cNvSpPr>
              <a:spLocks noChangeShapeType="1"/>
            </p:cNvSpPr>
            <p:nvPr/>
          </p:nvSpPr>
          <p:spPr bwMode="auto">
            <a:xfrm flipV="1">
              <a:off x="2016" y="2208"/>
              <a:ext cx="432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Text Box 78"/>
            <p:cNvSpPr txBox="1">
              <a:spLocks noChangeArrowheads="1"/>
            </p:cNvSpPr>
            <p:nvPr/>
          </p:nvSpPr>
          <p:spPr bwMode="auto">
            <a:xfrm>
              <a:off x="2160" y="230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sym typeface="Symbol" pitchFamily="18" charset="2"/>
                </a:rPr>
                <a:t>r</a:t>
              </a:r>
            </a:p>
          </p:txBody>
        </p:sp>
      </p:grpSp>
      <p:graphicFrame>
        <p:nvGraphicFramePr>
          <p:cNvPr id="928849" name="Object 81"/>
          <p:cNvGraphicFramePr>
            <a:graphicFrameLocks noChangeAspect="1"/>
          </p:cNvGraphicFramePr>
          <p:nvPr/>
        </p:nvGraphicFramePr>
        <p:xfrm>
          <a:off x="5905500" y="5257800"/>
          <a:ext cx="25558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9" name="Equation" r:id="rId7" imgW="1040948" imgH="253890" progId="Equation.DSMT4">
                  <p:embed/>
                </p:oleObj>
              </mc:Choice>
              <mc:Fallback>
                <p:oleObj name="Equation" r:id="rId7" imgW="1040948" imgH="25389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5257800"/>
                        <a:ext cx="2555875" cy="5572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850" name="Text Box 82"/>
          <p:cNvSpPr txBox="1">
            <a:spLocks noChangeArrowheads="1"/>
          </p:cNvSpPr>
          <p:nvPr/>
        </p:nvSpPr>
        <p:spPr bwMode="auto">
          <a:xfrm>
            <a:off x="4343400" y="42672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What’s interesting is that oscillations depend on distance from slit</a:t>
            </a:r>
            <a:endParaRPr lang="en-US" sz="24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609600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Diffraction is bending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8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8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8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8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2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8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8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2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3" grpId="0" build="p"/>
      <p:bldP spid="928819" grpId="0" animBg="1"/>
      <p:bldP spid="928820" grpId="0" animBg="1"/>
      <p:bldP spid="928822" grpId="0" animBg="1"/>
      <p:bldP spid="928823" grpId="0" animBg="1"/>
      <p:bldP spid="928842" grpId="0" build="p"/>
      <p:bldP spid="928850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Concept Question</a:t>
            </a:r>
          </a:p>
        </p:txBody>
      </p:sp>
      <p:sp>
        <p:nvSpPr>
          <p:cNvPr id="955410" name="Text Box 18"/>
          <p:cNvSpPr txBox="1">
            <a:spLocks noChangeArrowheads="1"/>
          </p:cNvSpPr>
          <p:nvPr/>
        </p:nvSpPr>
        <p:spPr bwMode="auto">
          <a:xfrm>
            <a:off x="228600" y="685800"/>
            <a:ext cx="84582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Suppose we are in a glass medium, and we have a wave that goes from glass to air to glass.  If the layer of air is much smaller than one wavelength, then the two reflected waves will add</a:t>
            </a:r>
          </a:p>
          <a:p>
            <a:r>
              <a:rPr lang="en-US" sz="2400"/>
              <a:t>A) Constructively	B) Destructively	C) Insufficient Info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955411" name="Rectangle 19"/>
          <p:cNvSpPr>
            <a:spLocks noChangeArrowheads="1"/>
          </p:cNvSpPr>
          <p:nvPr/>
        </p:nvSpPr>
        <p:spPr bwMode="auto">
          <a:xfrm>
            <a:off x="0" y="2438400"/>
            <a:ext cx="2286000" cy="1828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CCFFFF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412" name="Rectangle 20"/>
          <p:cNvSpPr>
            <a:spLocks noChangeArrowheads="1"/>
          </p:cNvSpPr>
          <p:nvPr/>
        </p:nvSpPr>
        <p:spPr bwMode="auto">
          <a:xfrm>
            <a:off x="2362200" y="2438400"/>
            <a:ext cx="2286000" cy="1828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CCFFFF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413" name="Line 21"/>
          <p:cNvSpPr>
            <a:spLocks noChangeShapeType="1"/>
          </p:cNvSpPr>
          <p:nvPr/>
        </p:nvSpPr>
        <p:spPr bwMode="auto">
          <a:xfrm>
            <a:off x="609600" y="2971800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4" name="Line 22"/>
          <p:cNvSpPr>
            <a:spLocks noChangeShapeType="1"/>
          </p:cNvSpPr>
          <p:nvPr/>
        </p:nvSpPr>
        <p:spPr bwMode="auto">
          <a:xfrm>
            <a:off x="609600" y="3048000"/>
            <a:ext cx="1676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5" name="Line 23"/>
          <p:cNvSpPr>
            <a:spLocks noChangeShapeType="1"/>
          </p:cNvSpPr>
          <p:nvPr/>
        </p:nvSpPr>
        <p:spPr bwMode="auto">
          <a:xfrm>
            <a:off x="685800" y="3124200"/>
            <a:ext cx="1676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6" name="Text Box 24"/>
          <p:cNvSpPr txBox="1">
            <a:spLocks noChangeArrowheads="1"/>
          </p:cNvSpPr>
          <p:nvPr/>
        </p:nvSpPr>
        <p:spPr bwMode="auto">
          <a:xfrm>
            <a:off x="4648200" y="2438400"/>
            <a:ext cx="4495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First transition: high to low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no phase shift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Second transition: low to high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 phase shift</a:t>
            </a:r>
          </a:p>
        </p:txBody>
      </p:sp>
      <p:sp>
        <p:nvSpPr>
          <p:cNvPr id="955417" name="Text Box 25"/>
          <p:cNvSpPr txBox="1">
            <a:spLocks noChangeArrowheads="1"/>
          </p:cNvSpPr>
          <p:nvPr/>
        </p:nvSpPr>
        <p:spPr bwMode="auto">
          <a:xfrm>
            <a:off x="0" y="4343400"/>
            <a:ext cx="838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Compared to each other, the two waves are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 out of phase with each other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They will have a tendency to cancel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Very little effect from layer if thinner than a wavelength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5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5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5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5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5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5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5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5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5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10" grpId="0" animBg="1"/>
      <p:bldP spid="955413" grpId="0" animBg="1"/>
      <p:bldP spid="955414" grpId="0" animBg="1"/>
      <p:bldP spid="955415" grpId="0" animBg="1"/>
      <p:bldP spid="955416" grpId="0" build="p"/>
      <p:bldP spid="9554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Interference from Thin Films</a:t>
            </a:r>
          </a:p>
        </p:txBody>
      </p:sp>
      <p:sp>
        <p:nvSpPr>
          <p:cNvPr id="101379" name="Rectangle 3" descr="Water droplets"/>
          <p:cNvSpPr>
            <a:spLocks noChangeArrowheads="1"/>
          </p:cNvSpPr>
          <p:nvPr/>
        </p:nvSpPr>
        <p:spPr bwMode="auto">
          <a:xfrm>
            <a:off x="6629400" y="762000"/>
            <a:ext cx="838200" cy="1828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444" name="Line 4"/>
          <p:cNvSpPr>
            <a:spLocks noChangeShapeType="1"/>
          </p:cNvSpPr>
          <p:nvPr/>
        </p:nvSpPr>
        <p:spPr bwMode="auto">
          <a:xfrm>
            <a:off x="5410200" y="1524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7445" name="Text Box 5"/>
          <p:cNvSpPr txBox="1">
            <a:spLocks noChangeArrowheads="1"/>
          </p:cNvSpPr>
          <p:nvPr/>
        </p:nvSpPr>
        <p:spPr bwMode="auto">
          <a:xfrm>
            <a:off x="0" y="762000"/>
            <a:ext cx="74676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Suppose we go through a thin soap film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Index goes up then down</a:t>
            </a:r>
          </a:p>
          <a:p>
            <a:pPr eaLnBrk="1" hangingPunct="1"/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Front surface: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Phase shift of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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from reflection (low-high)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Back surface: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Phase shift of 2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t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/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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from traveling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Phase shift of 0 from reflection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Phase shift of 2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t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/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from traveling</a:t>
            </a:r>
          </a:p>
          <a:p>
            <a:pPr eaLnBrk="1" hangingPunct="1"/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Total phase shift between two reflected waves: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Weak reflection when odd times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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Strong reflection when even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Same results for index down then up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Opposite for: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Index up, then up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Index down, then down</a:t>
            </a:r>
          </a:p>
        </p:txBody>
      </p:sp>
      <p:sp>
        <p:nvSpPr>
          <p:cNvPr id="957479" name="Line 39"/>
          <p:cNvSpPr>
            <a:spLocks noChangeShapeType="1"/>
          </p:cNvSpPr>
          <p:nvPr/>
        </p:nvSpPr>
        <p:spPr bwMode="auto">
          <a:xfrm flipV="1">
            <a:off x="5562600" y="16764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Line 41"/>
          <p:cNvSpPr>
            <a:spLocks noChangeShapeType="1"/>
          </p:cNvSpPr>
          <p:nvPr/>
        </p:nvSpPr>
        <p:spPr bwMode="auto">
          <a:xfrm>
            <a:off x="6629400" y="2133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4" name="Text Box 45"/>
          <p:cNvSpPr txBox="1">
            <a:spLocks noChangeArrowheads="1"/>
          </p:cNvSpPr>
          <p:nvPr/>
        </p:nvSpPr>
        <p:spPr bwMode="auto">
          <a:xfrm>
            <a:off x="6629400" y="2133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sym typeface="Symbol" pitchFamily="18" charset="2"/>
              </a:rPr>
              <a:t>t</a:t>
            </a:r>
          </a:p>
        </p:txBody>
      </p:sp>
      <p:graphicFrame>
        <p:nvGraphicFramePr>
          <p:cNvPr id="957486" name="Object 46"/>
          <p:cNvGraphicFramePr>
            <a:graphicFrameLocks noChangeAspect="1"/>
          </p:cNvGraphicFramePr>
          <p:nvPr/>
        </p:nvGraphicFramePr>
        <p:xfrm>
          <a:off x="6370638" y="3429000"/>
          <a:ext cx="18684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9" name="Equation" r:id="rId5" imgW="761669" imgH="393529" progId="Equation.DSMT4">
                  <p:embed/>
                </p:oleObj>
              </mc:Choice>
              <mc:Fallback>
                <p:oleObj name="Equation" r:id="rId5" imgW="761669" imgH="393529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3429000"/>
                        <a:ext cx="18684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87" name="Object 47"/>
          <p:cNvGraphicFramePr>
            <a:graphicFrameLocks noChangeAspect="1"/>
          </p:cNvGraphicFramePr>
          <p:nvPr/>
        </p:nvGraphicFramePr>
        <p:xfrm>
          <a:off x="4870450" y="4370388"/>
          <a:ext cx="36433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0" name="Equation" r:id="rId7" imgW="1485900" imgH="393700" progId="Equation.DSMT4">
                  <p:embed/>
                </p:oleObj>
              </mc:Choice>
              <mc:Fallback>
                <p:oleObj name="Equation" r:id="rId7" imgW="1485900" imgH="3937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4370388"/>
                        <a:ext cx="364331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89" name="Object 49"/>
          <p:cNvGraphicFramePr>
            <a:graphicFrameLocks noChangeAspect="1"/>
          </p:cNvGraphicFramePr>
          <p:nvPr/>
        </p:nvGraphicFramePr>
        <p:xfrm>
          <a:off x="5502275" y="5257800"/>
          <a:ext cx="177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Equation" r:id="rId9" imgW="723586" imgH="228501" progId="Equation.DSMT4">
                  <p:embed/>
                </p:oleObj>
              </mc:Choice>
              <mc:Fallback>
                <p:oleObj name="Equation" r:id="rId9" imgW="723586" imgH="228501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5257800"/>
                        <a:ext cx="1774825" cy="503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90" name="Object 50"/>
          <p:cNvGraphicFramePr>
            <a:graphicFrameLocks noChangeAspect="1"/>
          </p:cNvGraphicFramePr>
          <p:nvPr/>
        </p:nvGraphicFramePr>
        <p:xfrm>
          <a:off x="5395913" y="6019800"/>
          <a:ext cx="27098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Equation" r:id="rId11" imgW="1104900" imgH="254000" progId="Equation.DSMT4">
                  <p:embed/>
                </p:oleObj>
              </mc:Choice>
              <mc:Fallback>
                <p:oleObj name="Equation" r:id="rId11" imgW="1104900" imgH="2540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6019800"/>
                        <a:ext cx="2709862" cy="558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7491" name="Line 51"/>
          <p:cNvSpPr>
            <a:spLocks noChangeShapeType="1"/>
          </p:cNvSpPr>
          <p:nvPr/>
        </p:nvSpPr>
        <p:spPr bwMode="auto">
          <a:xfrm>
            <a:off x="6629400" y="1524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7492" name="Line 52"/>
          <p:cNvSpPr>
            <a:spLocks noChangeShapeType="1"/>
          </p:cNvSpPr>
          <p:nvPr/>
        </p:nvSpPr>
        <p:spPr bwMode="auto">
          <a:xfrm>
            <a:off x="5562600" y="1752600"/>
            <a:ext cx="1905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7497" name="Group 57"/>
          <p:cNvGrpSpPr>
            <a:grpSpLocks/>
          </p:cNvGrpSpPr>
          <p:nvPr/>
        </p:nvGrpSpPr>
        <p:grpSpPr bwMode="auto">
          <a:xfrm>
            <a:off x="3505200" y="5562600"/>
            <a:ext cx="1600200" cy="762000"/>
            <a:chOff x="2208" y="3504"/>
            <a:chExt cx="1008" cy="480"/>
          </a:xfrm>
        </p:grpSpPr>
        <p:sp>
          <p:nvSpPr>
            <p:cNvPr id="101392" name="Arc 54"/>
            <p:cNvSpPr>
              <a:spLocks/>
            </p:cNvSpPr>
            <p:nvPr/>
          </p:nvSpPr>
          <p:spPr bwMode="auto">
            <a:xfrm flipH="1">
              <a:off x="2976" y="3504"/>
              <a:ext cx="240" cy="480"/>
            </a:xfrm>
            <a:custGeom>
              <a:avLst/>
              <a:gdLst>
                <a:gd name="T0" fmla="*/ 0 w 21600"/>
                <a:gd name="T1" fmla="*/ 0 h 43184"/>
                <a:gd name="T2" fmla="*/ 9 w 21600"/>
                <a:gd name="T3" fmla="*/ 480 h 43184"/>
                <a:gd name="T4" fmla="*/ 0 w 21600"/>
                <a:gd name="T5" fmla="*/ 240 h 43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06"/>
                    <a:pt x="12427" y="42738"/>
                    <a:pt x="830" y="43184"/>
                  </a:cubicBezTo>
                </a:path>
                <a:path w="21600" h="431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06"/>
                    <a:pt x="12427" y="42738"/>
                    <a:pt x="830" y="4318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3" name="AutoShape 55"/>
            <p:cNvSpPr>
              <a:spLocks/>
            </p:cNvSpPr>
            <p:nvPr/>
          </p:nvSpPr>
          <p:spPr bwMode="auto">
            <a:xfrm>
              <a:off x="2208" y="3504"/>
              <a:ext cx="240" cy="48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Line 56"/>
            <p:cNvSpPr>
              <a:spLocks noChangeShapeType="1"/>
            </p:cNvSpPr>
            <p:nvPr/>
          </p:nvSpPr>
          <p:spPr bwMode="auto">
            <a:xfrm>
              <a:off x="2400" y="3744"/>
              <a:ext cx="57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5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7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7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7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7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7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7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5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7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7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5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7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7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7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7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5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7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7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5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5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57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57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5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57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57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57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57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574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574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574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74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5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4" grpId="0" animBg="1"/>
      <p:bldP spid="957445" grpId="0" build="p"/>
      <p:bldP spid="957479" grpId="0" animBg="1"/>
      <p:bldP spid="957491" grpId="0" animBg="1"/>
      <p:bldP spid="9574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Applications of Thin Film Interference</a:t>
            </a:r>
          </a:p>
        </p:txBody>
      </p:sp>
      <p:sp>
        <p:nvSpPr>
          <p:cNvPr id="102403" name="Rectangle 3" descr="Water droplets"/>
          <p:cNvSpPr>
            <a:spLocks noChangeArrowheads="1"/>
          </p:cNvSpPr>
          <p:nvPr/>
        </p:nvSpPr>
        <p:spPr bwMode="auto">
          <a:xfrm>
            <a:off x="6629400" y="762000"/>
            <a:ext cx="838200" cy="1828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5562600" y="15240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469" name="Text Box 5"/>
          <p:cNvSpPr txBox="1">
            <a:spLocks noChangeArrowheads="1"/>
          </p:cNvSpPr>
          <p:nvPr/>
        </p:nvSpPr>
        <p:spPr bwMode="auto">
          <a:xfrm>
            <a:off x="0" y="762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What if the light isn’t monochromatic?</a:t>
            </a:r>
            <a:endParaRPr lang="en-US" sz="2400">
              <a:solidFill>
                <a:srgbClr val="990000"/>
              </a:solidFill>
              <a:sym typeface="Symbol" pitchFamily="18" charset="2"/>
            </a:endParaRP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5562600" y="16764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6629400" y="2133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6629400" y="2133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sym typeface="Symbol" pitchFamily="18" charset="2"/>
              </a:rPr>
              <a:t>d</a:t>
            </a:r>
          </a:p>
        </p:txBody>
      </p:sp>
      <p:sp>
        <p:nvSpPr>
          <p:cNvPr id="102409" name="Line 13"/>
          <p:cNvSpPr>
            <a:spLocks noChangeShapeType="1"/>
          </p:cNvSpPr>
          <p:nvPr/>
        </p:nvSpPr>
        <p:spPr bwMode="auto">
          <a:xfrm>
            <a:off x="6629400" y="1524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0" name="Line 14"/>
          <p:cNvSpPr>
            <a:spLocks noChangeShapeType="1"/>
          </p:cNvSpPr>
          <p:nvPr/>
        </p:nvSpPr>
        <p:spPr bwMode="auto">
          <a:xfrm>
            <a:off x="5562600" y="1752600"/>
            <a:ext cx="1905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11" name="Object 19"/>
          <p:cNvGraphicFramePr>
            <a:graphicFrameLocks noChangeAspect="1"/>
          </p:cNvGraphicFramePr>
          <p:nvPr/>
        </p:nvGraphicFramePr>
        <p:xfrm>
          <a:off x="320675" y="1295400"/>
          <a:ext cx="17764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5" name="Equation" r:id="rId4" imgW="723586" imgH="228501" progId="Equation.DSMT4">
                  <p:embed/>
                </p:oleObj>
              </mc:Choice>
              <mc:Fallback>
                <p:oleObj name="Equation" r:id="rId4" imgW="723586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295400"/>
                        <a:ext cx="1776413" cy="5032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20"/>
          <p:cNvGraphicFramePr>
            <a:graphicFrameLocks noChangeAspect="1"/>
          </p:cNvGraphicFramePr>
          <p:nvPr/>
        </p:nvGraphicFramePr>
        <p:xfrm>
          <a:off x="2424113" y="1295400"/>
          <a:ext cx="27082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6" name="Equation" r:id="rId6" imgW="1104900" imgH="254000" progId="Equation.DSMT4">
                  <p:embed/>
                </p:oleObj>
              </mc:Choice>
              <mc:Fallback>
                <p:oleObj name="Equation" r:id="rId6" imgW="1104900" imgH="254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1295400"/>
                        <a:ext cx="2708275" cy="558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85" name="Text Box 21"/>
          <p:cNvSpPr txBox="1">
            <a:spLocks noChangeArrowheads="1"/>
          </p:cNvSpPr>
          <p:nvPr/>
        </p:nvSpPr>
        <p:spPr bwMode="auto">
          <a:xfrm>
            <a:off x="0" y="1905000"/>
            <a:ext cx="7467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Some wavelengths are enhanced, others are not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Soap bubbles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Oil on water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Newton’s rings: convex lens on flat glass plate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Air gap changes thickness in circular pattern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Alternating light/dark regions</a:t>
            </a:r>
          </a:p>
        </p:txBody>
      </p:sp>
      <p:grpSp>
        <p:nvGrpSpPr>
          <p:cNvPr id="958497" name="Group 33"/>
          <p:cNvGrpSpPr>
            <a:grpSpLocks/>
          </p:cNvGrpSpPr>
          <p:nvPr/>
        </p:nvGrpSpPr>
        <p:grpSpPr bwMode="auto">
          <a:xfrm>
            <a:off x="6248400" y="4114800"/>
            <a:ext cx="2895600" cy="2041525"/>
            <a:chOff x="3936" y="2592"/>
            <a:chExt cx="1824" cy="1286"/>
          </a:xfrm>
        </p:grpSpPr>
        <p:grpSp>
          <p:nvGrpSpPr>
            <p:cNvPr id="102417" name="Group 24"/>
            <p:cNvGrpSpPr>
              <a:grpSpLocks/>
            </p:cNvGrpSpPr>
            <p:nvPr/>
          </p:nvGrpSpPr>
          <p:grpSpPr bwMode="auto">
            <a:xfrm rot="5400000">
              <a:off x="4680" y="1848"/>
              <a:ext cx="336" cy="1824"/>
              <a:chOff x="3024" y="528"/>
              <a:chExt cx="288" cy="1104"/>
            </a:xfrm>
          </p:grpSpPr>
          <p:sp>
            <p:nvSpPr>
              <p:cNvPr id="958489" name="Freeform 25"/>
              <p:cNvSpPr>
                <a:spLocks/>
              </p:cNvSpPr>
              <p:nvPr/>
            </p:nvSpPr>
            <p:spPr bwMode="auto">
              <a:xfrm>
                <a:off x="3024" y="528"/>
                <a:ext cx="144" cy="1104"/>
              </a:xfrm>
              <a:custGeom>
                <a:avLst/>
                <a:gdLst>
                  <a:gd name="T0" fmla="*/ 192 w 192"/>
                  <a:gd name="T1" fmla="*/ 0 h 1104"/>
                  <a:gd name="T2" fmla="*/ 0 w 192"/>
                  <a:gd name="T3" fmla="*/ 576 h 1104"/>
                  <a:gd name="T4" fmla="*/ 192 w 192"/>
                  <a:gd name="T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104">
                    <a:moveTo>
                      <a:pt x="192" y="0"/>
                    </a:moveTo>
                    <a:cubicBezTo>
                      <a:pt x="96" y="196"/>
                      <a:pt x="0" y="392"/>
                      <a:pt x="0" y="576"/>
                    </a:cubicBezTo>
                    <a:cubicBezTo>
                      <a:pt x="0" y="760"/>
                      <a:pt x="96" y="932"/>
                      <a:pt x="192" y="1104"/>
                    </a:cubicBezTo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50000">
                    <a:srgbClr val="CCFFFF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8490" name="Freeform 26"/>
              <p:cNvSpPr>
                <a:spLocks/>
              </p:cNvSpPr>
              <p:nvPr/>
            </p:nvSpPr>
            <p:spPr bwMode="auto">
              <a:xfrm flipH="1">
                <a:off x="3168" y="528"/>
                <a:ext cx="144" cy="1104"/>
              </a:xfrm>
              <a:custGeom>
                <a:avLst/>
                <a:gdLst>
                  <a:gd name="T0" fmla="*/ 192 w 192"/>
                  <a:gd name="T1" fmla="*/ 0 h 1104"/>
                  <a:gd name="T2" fmla="*/ 0 w 192"/>
                  <a:gd name="T3" fmla="*/ 576 h 1104"/>
                  <a:gd name="T4" fmla="*/ 192 w 192"/>
                  <a:gd name="T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104">
                    <a:moveTo>
                      <a:pt x="192" y="0"/>
                    </a:moveTo>
                    <a:cubicBezTo>
                      <a:pt x="96" y="196"/>
                      <a:pt x="0" y="392"/>
                      <a:pt x="0" y="576"/>
                    </a:cubicBezTo>
                    <a:cubicBezTo>
                      <a:pt x="0" y="760"/>
                      <a:pt x="96" y="932"/>
                      <a:pt x="192" y="1104"/>
                    </a:cubicBezTo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50000">
                    <a:srgbClr val="CCFFFF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58491" name="Rectangle 27"/>
            <p:cNvSpPr>
              <a:spLocks noChangeArrowheads="1"/>
            </p:cNvSpPr>
            <p:nvPr/>
          </p:nvSpPr>
          <p:spPr bwMode="auto">
            <a:xfrm>
              <a:off x="3936" y="2928"/>
              <a:ext cx="1824" cy="33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CCFFFF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9" name="Line 28"/>
            <p:cNvSpPr>
              <a:spLocks noChangeShapeType="1"/>
            </p:cNvSpPr>
            <p:nvPr/>
          </p:nvSpPr>
          <p:spPr bwMode="auto">
            <a:xfrm flipH="1" flipV="1">
              <a:off x="4800" y="2928"/>
              <a:ext cx="2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Text Box 29"/>
            <p:cNvSpPr txBox="1">
              <a:spLocks noChangeArrowheads="1"/>
            </p:cNvSpPr>
            <p:nvPr/>
          </p:nvSpPr>
          <p:spPr bwMode="auto">
            <a:xfrm>
              <a:off x="4704" y="3360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>narrow air gap</a:t>
              </a:r>
            </a:p>
          </p:txBody>
        </p:sp>
      </p:grpSp>
      <p:pic>
        <p:nvPicPr>
          <p:cNvPr id="958495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863"/>
            <a:ext cx="2781300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496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390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5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8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8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9" grpId="0" build="p"/>
      <p:bldP spid="95848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225312"/>
              </p:ext>
            </p:extLst>
          </p:nvPr>
        </p:nvGraphicFramePr>
        <p:xfrm>
          <a:off x="990599" y="990600"/>
          <a:ext cx="77239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3" name="Document" r:id="rId3" imgW="5946064" imgH="817712" progId="Word.Document.12">
                  <p:embed/>
                </p:oleObj>
              </mc:Choice>
              <mc:Fallback>
                <p:oleObj name="Document" r:id="rId3" imgW="5946064" imgH="817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599" y="990600"/>
                        <a:ext cx="77239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3505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</a:rPr>
              <a:t>Crystal Scattering of X-rays</a:t>
            </a:r>
          </a:p>
        </p:txBody>
      </p:sp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6858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Mysterious rays were discovered by Röntgen in 1895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Suspected to be short-wavelength EM waves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Order 1-0.1 nm wavelength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Scattered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very weakly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off of atoms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Bragg, 1912, measured wavelength accurately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0"/>
            <a:ext cx="18494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0517" name="Group 5"/>
          <p:cNvGrpSpPr>
            <a:grpSpLocks/>
          </p:cNvGrpSpPr>
          <p:nvPr/>
        </p:nvGrpSpPr>
        <p:grpSpPr bwMode="auto">
          <a:xfrm>
            <a:off x="685800" y="4800600"/>
            <a:ext cx="4876800" cy="1905000"/>
            <a:chOff x="432" y="3024"/>
            <a:chExt cx="3072" cy="1200"/>
          </a:xfrm>
        </p:grpSpPr>
        <p:grpSp>
          <p:nvGrpSpPr>
            <p:cNvPr id="104481" name="Group 6"/>
            <p:cNvGrpSpPr>
              <a:grpSpLocks/>
            </p:cNvGrpSpPr>
            <p:nvPr/>
          </p:nvGrpSpPr>
          <p:grpSpPr bwMode="auto">
            <a:xfrm>
              <a:off x="432" y="3024"/>
              <a:ext cx="1056" cy="1200"/>
              <a:chOff x="432" y="3024"/>
              <a:chExt cx="1056" cy="1200"/>
            </a:xfrm>
          </p:grpSpPr>
          <p:sp>
            <p:nvSpPr>
              <p:cNvPr id="104507" name="Oval 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8" name="Oval 8"/>
              <p:cNvSpPr>
                <a:spLocks noChangeArrowheads="1"/>
              </p:cNvSpPr>
              <p:nvPr/>
            </p:nvSpPr>
            <p:spPr bwMode="auto">
              <a:xfrm>
                <a:off x="768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9" name="Oval 9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0" name="Oval 10"/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1" name="Oval 1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2" name="Oval 12"/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3" name="Oval 13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4" name="Oval 14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5" name="Oval 15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6" name="Oval 16"/>
              <p:cNvSpPr>
                <a:spLocks noChangeArrowheads="1"/>
              </p:cNvSpPr>
              <p:nvPr/>
            </p:nvSpPr>
            <p:spPr bwMode="auto">
              <a:xfrm>
                <a:off x="768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7" name="Oval 17"/>
              <p:cNvSpPr>
                <a:spLocks noChangeArrowheads="1"/>
              </p:cNvSpPr>
              <p:nvPr/>
            </p:nvSpPr>
            <p:spPr bwMode="auto">
              <a:xfrm>
                <a:off x="1104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8" name="Oval 18"/>
              <p:cNvSpPr>
                <a:spLocks noChangeArrowheads="1"/>
              </p:cNvSpPr>
              <p:nvPr/>
            </p:nvSpPr>
            <p:spPr bwMode="auto">
              <a:xfrm>
                <a:off x="1440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9" name="Oval 19"/>
              <p:cNvSpPr>
                <a:spLocks noChangeArrowheads="1"/>
              </p:cNvSpPr>
              <p:nvPr/>
            </p:nvSpPr>
            <p:spPr bwMode="auto">
              <a:xfrm>
                <a:off x="432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0" name="Oval 20"/>
              <p:cNvSpPr>
                <a:spLocks noChangeArrowheads="1"/>
              </p:cNvSpPr>
              <p:nvPr/>
            </p:nvSpPr>
            <p:spPr bwMode="auto">
              <a:xfrm>
                <a:off x="768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1" name="Oval 21"/>
              <p:cNvSpPr>
                <a:spLocks noChangeArrowheads="1"/>
              </p:cNvSpPr>
              <p:nvPr/>
            </p:nvSpPr>
            <p:spPr bwMode="auto">
              <a:xfrm>
                <a:off x="1104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2" name="Oval 22"/>
              <p:cNvSpPr>
                <a:spLocks noChangeArrowheads="1"/>
              </p:cNvSpPr>
              <p:nvPr/>
            </p:nvSpPr>
            <p:spPr bwMode="auto">
              <a:xfrm>
                <a:off x="1440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82" name="Group 23"/>
            <p:cNvGrpSpPr>
              <a:grpSpLocks/>
            </p:cNvGrpSpPr>
            <p:nvPr/>
          </p:nvGrpSpPr>
          <p:grpSpPr bwMode="auto">
            <a:xfrm>
              <a:off x="1776" y="3024"/>
              <a:ext cx="1728" cy="1200"/>
              <a:chOff x="1776" y="3024"/>
              <a:chExt cx="1728" cy="1200"/>
            </a:xfrm>
          </p:grpSpPr>
          <p:sp>
            <p:nvSpPr>
              <p:cNvPr id="104483" name="Oval 24"/>
              <p:cNvSpPr>
                <a:spLocks noChangeArrowheads="1"/>
              </p:cNvSpPr>
              <p:nvPr/>
            </p:nvSpPr>
            <p:spPr bwMode="auto">
              <a:xfrm>
                <a:off x="1776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4" name="Oval 25"/>
              <p:cNvSpPr>
                <a:spLocks noChangeArrowheads="1"/>
              </p:cNvSpPr>
              <p:nvPr/>
            </p:nvSpPr>
            <p:spPr bwMode="auto">
              <a:xfrm>
                <a:off x="2112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5" name="Oval 26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6" name="Oval 27"/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7" name="Oval 28"/>
              <p:cNvSpPr>
                <a:spLocks noChangeArrowheads="1"/>
              </p:cNvSpPr>
              <p:nvPr/>
            </p:nvSpPr>
            <p:spPr bwMode="auto">
              <a:xfrm>
                <a:off x="1776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8" name="Oval 29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9" name="Oval 30"/>
              <p:cNvSpPr>
                <a:spLocks noChangeArrowheads="1"/>
              </p:cNvSpPr>
              <p:nvPr/>
            </p:nvSpPr>
            <p:spPr bwMode="auto">
              <a:xfrm>
                <a:off x="1776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Oval 31"/>
              <p:cNvSpPr>
                <a:spLocks noChangeArrowheads="1"/>
              </p:cNvSpPr>
              <p:nvPr/>
            </p:nvSpPr>
            <p:spPr bwMode="auto">
              <a:xfrm>
                <a:off x="2112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Oval 32"/>
              <p:cNvSpPr>
                <a:spLocks noChangeArrowheads="1"/>
              </p:cNvSpPr>
              <p:nvPr/>
            </p:nvSpPr>
            <p:spPr bwMode="auto">
              <a:xfrm>
                <a:off x="2448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Oval 33"/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3" name="Oval 34"/>
              <p:cNvSpPr>
                <a:spLocks noChangeArrowheads="1"/>
              </p:cNvSpPr>
              <p:nvPr/>
            </p:nvSpPr>
            <p:spPr bwMode="auto">
              <a:xfrm>
                <a:off x="3120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4" name="Oval 35"/>
              <p:cNvSpPr>
                <a:spLocks noChangeArrowheads="1"/>
              </p:cNvSpPr>
              <p:nvPr/>
            </p:nvSpPr>
            <p:spPr bwMode="auto">
              <a:xfrm>
                <a:off x="3456" y="3024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5" name="Oval 36"/>
              <p:cNvSpPr>
                <a:spLocks noChangeArrowheads="1"/>
              </p:cNvSpPr>
              <p:nvPr/>
            </p:nvSpPr>
            <p:spPr bwMode="auto">
              <a:xfrm>
                <a:off x="2448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Oval 37"/>
              <p:cNvSpPr>
                <a:spLocks noChangeArrowheads="1"/>
              </p:cNvSpPr>
              <p:nvPr/>
            </p:nvSpPr>
            <p:spPr bwMode="auto">
              <a:xfrm>
                <a:off x="2784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7" name="Oval 38"/>
              <p:cNvSpPr>
                <a:spLocks noChangeArrowheads="1"/>
              </p:cNvSpPr>
              <p:nvPr/>
            </p:nvSpPr>
            <p:spPr bwMode="auto">
              <a:xfrm>
                <a:off x="3120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8" name="Oval 39"/>
              <p:cNvSpPr>
                <a:spLocks noChangeArrowheads="1"/>
              </p:cNvSpPr>
              <p:nvPr/>
            </p:nvSpPr>
            <p:spPr bwMode="auto">
              <a:xfrm>
                <a:off x="3456" y="3408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9" name="Oval 40"/>
              <p:cNvSpPr>
                <a:spLocks noChangeArrowheads="1"/>
              </p:cNvSpPr>
              <p:nvPr/>
            </p:nvSpPr>
            <p:spPr bwMode="auto">
              <a:xfrm>
                <a:off x="2448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0" name="Oval 41"/>
              <p:cNvSpPr>
                <a:spLocks noChangeArrowheads="1"/>
              </p:cNvSpPr>
              <p:nvPr/>
            </p:nvSpPr>
            <p:spPr bwMode="auto">
              <a:xfrm>
                <a:off x="2784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1" name="Oval 42"/>
              <p:cNvSpPr>
                <a:spLocks noChangeArrowheads="1"/>
              </p:cNvSpPr>
              <p:nvPr/>
            </p:nvSpPr>
            <p:spPr bwMode="auto">
              <a:xfrm>
                <a:off x="3120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2" name="Oval 43"/>
              <p:cNvSpPr>
                <a:spLocks noChangeArrowheads="1"/>
              </p:cNvSpPr>
              <p:nvPr/>
            </p:nvSpPr>
            <p:spPr bwMode="auto">
              <a:xfrm>
                <a:off x="3456" y="3792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3" name="Oval 44"/>
              <p:cNvSpPr>
                <a:spLocks noChangeArrowheads="1"/>
              </p:cNvSpPr>
              <p:nvPr/>
            </p:nvSpPr>
            <p:spPr bwMode="auto">
              <a:xfrm>
                <a:off x="2448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4" name="Oval 45"/>
              <p:cNvSpPr>
                <a:spLocks noChangeArrowheads="1"/>
              </p:cNvSpPr>
              <p:nvPr/>
            </p:nvSpPr>
            <p:spPr bwMode="auto">
              <a:xfrm>
                <a:off x="2784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5" name="Oval 46"/>
              <p:cNvSpPr>
                <a:spLocks noChangeArrowheads="1"/>
              </p:cNvSpPr>
              <p:nvPr/>
            </p:nvSpPr>
            <p:spPr bwMode="auto">
              <a:xfrm>
                <a:off x="3120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6" name="Oval 47"/>
              <p:cNvSpPr>
                <a:spLocks noChangeArrowheads="1"/>
              </p:cNvSpPr>
              <p:nvPr/>
            </p:nvSpPr>
            <p:spPr bwMode="auto">
              <a:xfrm>
                <a:off x="3456" y="4176"/>
                <a:ext cx="48" cy="48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60560" name="Line 48"/>
          <p:cNvSpPr>
            <a:spLocks noChangeShapeType="1"/>
          </p:cNvSpPr>
          <p:nvPr/>
        </p:nvSpPr>
        <p:spPr bwMode="auto">
          <a:xfrm>
            <a:off x="685800" y="2971800"/>
            <a:ext cx="1828800" cy="1828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61" name="Line 49"/>
          <p:cNvSpPr>
            <a:spLocks noChangeShapeType="1"/>
          </p:cNvSpPr>
          <p:nvPr/>
        </p:nvSpPr>
        <p:spPr bwMode="auto">
          <a:xfrm flipV="1">
            <a:off x="2514600" y="2971800"/>
            <a:ext cx="1828800" cy="1828800"/>
          </a:xfrm>
          <a:prstGeom prst="line">
            <a:avLst/>
          </a:prstGeom>
          <a:noFill/>
          <a:ln w="31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62" name="Line 50"/>
          <p:cNvSpPr>
            <a:spLocks noChangeShapeType="1"/>
          </p:cNvSpPr>
          <p:nvPr/>
        </p:nvSpPr>
        <p:spPr bwMode="auto">
          <a:xfrm flipV="1">
            <a:off x="2514600" y="28194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63" name="Text Box 51"/>
          <p:cNvSpPr txBox="1">
            <a:spLocks noChangeArrowheads="1"/>
          </p:cNvSpPr>
          <p:nvPr/>
        </p:nvSpPr>
        <p:spPr bwMode="auto">
          <a:xfrm>
            <a:off x="21336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sym typeface="Symbol" pitchFamily="18" charset="2"/>
              </a:rPr>
              <a:t></a:t>
            </a:r>
          </a:p>
        </p:txBody>
      </p:sp>
      <p:sp>
        <p:nvSpPr>
          <p:cNvPr id="960564" name="Line 52"/>
          <p:cNvSpPr>
            <a:spLocks noChangeShapeType="1"/>
          </p:cNvSpPr>
          <p:nvPr/>
        </p:nvSpPr>
        <p:spPr bwMode="auto">
          <a:xfrm>
            <a:off x="685800" y="3581400"/>
            <a:ext cx="1828800" cy="1828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65" name="Line 53"/>
          <p:cNvSpPr>
            <a:spLocks noChangeShapeType="1"/>
          </p:cNvSpPr>
          <p:nvPr/>
        </p:nvSpPr>
        <p:spPr bwMode="auto">
          <a:xfrm flipV="1">
            <a:off x="2514600" y="3581400"/>
            <a:ext cx="1828800" cy="1828800"/>
          </a:xfrm>
          <a:prstGeom prst="line">
            <a:avLst/>
          </a:prstGeom>
          <a:noFill/>
          <a:ln w="31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66" name="Line 54"/>
          <p:cNvSpPr>
            <a:spLocks noChangeShapeType="1"/>
          </p:cNvSpPr>
          <p:nvPr/>
        </p:nvSpPr>
        <p:spPr bwMode="auto">
          <a:xfrm>
            <a:off x="685800" y="4191000"/>
            <a:ext cx="1828800" cy="1828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67" name="Line 55"/>
          <p:cNvSpPr>
            <a:spLocks noChangeShapeType="1"/>
          </p:cNvSpPr>
          <p:nvPr/>
        </p:nvSpPr>
        <p:spPr bwMode="auto">
          <a:xfrm flipV="1">
            <a:off x="2514600" y="4191000"/>
            <a:ext cx="1828800" cy="1828800"/>
          </a:xfrm>
          <a:prstGeom prst="line">
            <a:avLst/>
          </a:prstGeom>
          <a:noFill/>
          <a:ln w="31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68" name="Line 56"/>
          <p:cNvSpPr>
            <a:spLocks noChangeShapeType="1"/>
          </p:cNvSpPr>
          <p:nvPr/>
        </p:nvSpPr>
        <p:spPr bwMode="auto">
          <a:xfrm>
            <a:off x="5791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69" name="Text Box 57"/>
          <p:cNvSpPr txBox="1">
            <a:spLocks noChangeArrowheads="1"/>
          </p:cNvSpPr>
          <p:nvPr/>
        </p:nvSpPr>
        <p:spPr bwMode="auto">
          <a:xfrm>
            <a:off x="5791200" y="487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sym typeface="Symbol" pitchFamily="18" charset="2"/>
              </a:rPr>
              <a:t>d</a:t>
            </a:r>
          </a:p>
        </p:txBody>
      </p:sp>
      <p:sp>
        <p:nvSpPr>
          <p:cNvPr id="960570" name="Line 58"/>
          <p:cNvSpPr>
            <a:spLocks noChangeShapeType="1"/>
          </p:cNvSpPr>
          <p:nvPr/>
        </p:nvSpPr>
        <p:spPr bwMode="auto">
          <a:xfrm flipH="1">
            <a:off x="2209800" y="48006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71" name="Line 59"/>
          <p:cNvSpPr>
            <a:spLocks noChangeShapeType="1"/>
          </p:cNvSpPr>
          <p:nvPr/>
        </p:nvSpPr>
        <p:spPr bwMode="auto">
          <a:xfrm>
            <a:off x="2514600" y="48006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72" name="Line 60"/>
          <p:cNvSpPr>
            <a:spLocks noChangeShapeType="1"/>
          </p:cNvSpPr>
          <p:nvPr/>
        </p:nvSpPr>
        <p:spPr bwMode="auto">
          <a:xfrm>
            <a:off x="2133600" y="5181600"/>
            <a:ext cx="304800" cy="304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73" name="Text Box 61"/>
          <p:cNvSpPr txBox="1">
            <a:spLocks noChangeArrowheads="1"/>
          </p:cNvSpPr>
          <p:nvPr/>
        </p:nvSpPr>
        <p:spPr bwMode="auto">
          <a:xfrm rot="2784656">
            <a:off x="14478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9900"/>
                </a:solidFill>
                <a:sym typeface="Symbol" pitchFamily="18" charset="2"/>
              </a:rPr>
              <a:t>d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cos</a:t>
            </a:r>
            <a:r>
              <a:rPr lang="en-US" sz="2400" b="1" i="1">
                <a:solidFill>
                  <a:srgbClr val="0099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960574" name="Text Box 62"/>
          <p:cNvSpPr txBox="1">
            <a:spLocks noChangeArrowheads="1"/>
          </p:cNvSpPr>
          <p:nvPr/>
        </p:nvSpPr>
        <p:spPr bwMode="auto">
          <a:xfrm rot="18815344" flipH="1">
            <a:off x="2438400" y="533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9900"/>
                </a:solidFill>
                <a:sym typeface="Symbol" pitchFamily="18" charset="2"/>
              </a:rPr>
              <a:t>d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cos</a:t>
            </a:r>
            <a:r>
              <a:rPr lang="en-US" sz="2400" b="1" i="1">
                <a:solidFill>
                  <a:srgbClr val="009900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960575" name="Line 63"/>
          <p:cNvSpPr>
            <a:spLocks noChangeShapeType="1"/>
          </p:cNvSpPr>
          <p:nvPr/>
        </p:nvSpPr>
        <p:spPr bwMode="auto">
          <a:xfrm flipH="1">
            <a:off x="2590800" y="5181600"/>
            <a:ext cx="304800" cy="304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0576" name="Group 64"/>
          <p:cNvGrpSpPr>
            <a:grpSpLocks/>
          </p:cNvGrpSpPr>
          <p:nvPr/>
        </p:nvGrpSpPr>
        <p:grpSpPr bwMode="auto">
          <a:xfrm>
            <a:off x="457200" y="4838700"/>
            <a:ext cx="5181600" cy="1828800"/>
            <a:chOff x="288" y="3048"/>
            <a:chExt cx="3264" cy="1152"/>
          </a:xfrm>
        </p:grpSpPr>
        <p:sp>
          <p:nvSpPr>
            <p:cNvPr id="104477" name="Line 65"/>
            <p:cNvSpPr>
              <a:spLocks noChangeShapeType="1"/>
            </p:cNvSpPr>
            <p:nvPr/>
          </p:nvSpPr>
          <p:spPr bwMode="auto">
            <a:xfrm>
              <a:off x="288" y="3048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Line 66"/>
            <p:cNvSpPr>
              <a:spLocks noChangeShapeType="1"/>
            </p:cNvSpPr>
            <p:nvPr/>
          </p:nvSpPr>
          <p:spPr bwMode="auto">
            <a:xfrm>
              <a:off x="288" y="3432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Line 67"/>
            <p:cNvSpPr>
              <a:spLocks noChangeShapeType="1"/>
            </p:cNvSpPr>
            <p:nvPr/>
          </p:nvSpPr>
          <p:spPr bwMode="auto">
            <a:xfrm>
              <a:off x="288" y="3816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Line 68"/>
            <p:cNvSpPr>
              <a:spLocks noChangeShapeType="1"/>
            </p:cNvSpPr>
            <p:nvPr/>
          </p:nvSpPr>
          <p:spPr bwMode="auto">
            <a:xfrm>
              <a:off x="288" y="4200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0581" name="Text Box 69"/>
          <p:cNvSpPr txBox="1">
            <a:spLocks noChangeArrowheads="1"/>
          </p:cNvSpPr>
          <p:nvPr/>
        </p:nvSpPr>
        <p:spPr bwMode="auto">
          <a:xfrm>
            <a:off x="24384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  <a:sym typeface="Symbol" pitchFamily="18" charset="2"/>
              </a:rPr>
              <a:t></a:t>
            </a:r>
          </a:p>
        </p:txBody>
      </p:sp>
      <p:sp>
        <p:nvSpPr>
          <p:cNvPr id="960582" name="Text Box 70"/>
          <p:cNvSpPr txBox="1">
            <a:spLocks noChangeArrowheads="1"/>
          </p:cNvSpPr>
          <p:nvPr/>
        </p:nvSpPr>
        <p:spPr bwMode="auto">
          <a:xfrm>
            <a:off x="5943600" y="5305425"/>
            <a:ext cx="304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Scattering strong only if waves are in phase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Must be integer multiple of wavelength </a:t>
            </a:r>
          </a:p>
        </p:txBody>
      </p:sp>
      <p:graphicFrame>
        <p:nvGraphicFramePr>
          <p:cNvPr id="960583" name="Object 71"/>
          <p:cNvGraphicFramePr>
            <a:graphicFrameLocks noChangeAspect="1"/>
          </p:cNvGraphicFramePr>
          <p:nvPr/>
        </p:nvGraphicFramePr>
        <p:xfrm>
          <a:off x="4800600" y="3505200"/>
          <a:ext cx="188436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4" name="Equation" r:id="rId4" imgW="901309" imgH="177723" progId="Equation.DSMT4">
                  <p:embed/>
                </p:oleObj>
              </mc:Choice>
              <mc:Fallback>
                <p:oleObj name="Equation" r:id="rId4" imgW="901309" imgH="177723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05200"/>
                        <a:ext cx="1884363" cy="3286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84" name="Line 72"/>
          <p:cNvSpPr>
            <a:spLocks noChangeShapeType="1"/>
          </p:cNvSpPr>
          <p:nvPr/>
        </p:nvSpPr>
        <p:spPr bwMode="auto">
          <a:xfrm>
            <a:off x="685800" y="4800600"/>
            <a:ext cx="1828800" cy="1828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85" name="Line 73"/>
          <p:cNvSpPr>
            <a:spLocks noChangeShapeType="1"/>
          </p:cNvSpPr>
          <p:nvPr/>
        </p:nvSpPr>
        <p:spPr bwMode="auto">
          <a:xfrm flipV="1">
            <a:off x="2514600" y="4800600"/>
            <a:ext cx="1828800" cy="1828800"/>
          </a:xfrm>
          <a:prstGeom prst="line">
            <a:avLst/>
          </a:prstGeom>
          <a:noFill/>
          <a:ln w="3175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0586" name="Picture 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2590800"/>
            <a:ext cx="18319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6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6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6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6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6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60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60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60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0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0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60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0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60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6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6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6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6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6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6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build="p"/>
      <p:bldP spid="960560" grpId="0" animBg="1"/>
      <p:bldP spid="960561" grpId="0" animBg="1"/>
      <p:bldP spid="960562" grpId="0" animBg="1"/>
      <p:bldP spid="960563" grpId="0"/>
      <p:bldP spid="960564" grpId="0" animBg="1"/>
      <p:bldP spid="960565" grpId="0" animBg="1"/>
      <p:bldP spid="960566" grpId="0" animBg="1"/>
      <p:bldP spid="960567" grpId="0" animBg="1"/>
      <p:bldP spid="960568" grpId="0" animBg="1"/>
      <p:bldP spid="960569" grpId="0"/>
      <p:bldP spid="960570" grpId="0" animBg="1"/>
      <p:bldP spid="960571" grpId="0" animBg="1"/>
      <p:bldP spid="960572" grpId="0" animBg="1"/>
      <p:bldP spid="960573" grpId="0"/>
      <p:bldP spid="960574" grpId="0"/>
      <p:bldP spid="960575" grpId="0" animBg="1"/>
      <p:bldP spid="960581" grpId="0"/>
      <p:bldP spid="960582" grpId="0" build="p"/>
      <p:bldP spid="960584" grpId="0" animBg="1"/>
      <p:bldP spid="9605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Polarization</a:t>
            </a:r>
          </a:p>
        </p:txBody>
      </p:sp>
      <p:sp>
        <p:nvSpPr>
          <p:cNvPr id="964612" name="Text Box 4"/>
          <p:cNvSpPr txBox="1">
            <a:spLocks noChangeArrowheads="1"/>
          </p:cNvSpPr>
          <p:nvPr/>
        </p:nvSpPr>
        <p:spPr bwMode="auto">
          <a:xfrm>
            <a:off x="0" y="838200"/>
            <a:ext cx="7315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Recall that light waves have electric and magnetic fields perpendicular to the direction of motion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But there are </a:t>
            </a:r>
            <a:r>
              <a:rPr lang="en-US" sz="2400" u="sng" dirty="0">
                <a:solidFill>
                  <a:schemeClr val="accent2"/>
                </a:solidFill>
              </a:rPr>
              <a:t>two</a:t>
            </a:r>
            <a:r>
              <a:rPr lang="en-US" sz="2400" dirty="0">
                <a:solidFill>
                  <a:schemeClr val="accent2"/>
                </a:solidFill>
              </a:rPr>
              <a:t> independent ways of arranging this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Called polarization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Our eyes can’t tell these two polarizations apart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But some instruments can measure or take advantage of polarization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We describe polarization by telling which direction the electric field points, </a:t>
            </a:r>
            <a:r>
              <a:rPr lang="en-US" sz="2400" i="1" dirty="0">
                <a:solidFill>
                  <a:srgbClr val="9900CC"/>
                </a:solidFill>
              </a:rPr>
              <a:t>e.g</a:t>
            </a:r>
            <a:r>
              <a:rPr lang="en-US" sz="2400" dirty="0">
                <a:solidFill>
                  <a:srgbClr val="9900CC"/>
                </a:solidFill>
              </a:rPr>
              <a:t>. vertically or </a:t>
            </a:r>
            <a:r>
              <a:rPr lang="en-US" sz="2400" dirty="0" smtClean="0">
                <a:solidFill>
                  <a:srgbClr val="9900CC"/>
                </a:solidFill>
              </a:rPr>
              <a:t>horizontally</a:t>
            </a:r>
          </a:p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9900CC"/>
                </a:solidFill>
              </a:rPr>
              <a:t>A polarizer polarizes light along its transmission axis.</a:t>
            </a:r>
          </a:p>
          <a:p>
            <a:pPr eaLnBrk="1" hangingPunct="1">
              <a:buFontTx/>
              <a:buChar char="•"/>
            </a:pPr>
            <a:r>
              <a:rPr lang="en-US" sz="2400" dirty="0" err="1" smtClean="0">
                <a:solidFill>
                  <a:srgbClr val="9900CC"/>
                </a:solidFill>
              </a:rPr>
              <a:t>Malus’s</a:t>
            </a:r>
            <a:r>
              <a:rPr lang="en-US" sz="2400" dirty="0" smtClean="0">
                <a:solidFill>
                  <a:srgbClr val="9900CC"/>
                </a:solidFill>
              </a:rPr>
              <a:t> Law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64616" name="Group 8"/>
          <p:cNvGrpSpPr>
            <a:grpSpLocks/>
          </p:cNvGrpSpPr>
          <p:nvPr/>
        </p:nvGrpSpPr>
        <p:grpSpPr bwMode="auto">
          <a:xfrm>
            <a:off x="7315200" y="533400"/>
            <a:ext cx="1676400" cy="1219200"/>
            <a:chOff x="192" y="1536"/>
            <a:chExt cx="1056" cy="768"/>
          </a:xfrm>
        </p:grpSpPr>
        <p:sp>
          <p:nvSpPr>
            <p:cNvPr id="105485" name="Line 9"/>
            <p:cNvSpPr>
              <a:spLocks noChangeShapeType="1"/>
            </p:cNvSpPr>
            <p:nvPr/>
          </p:nvSpPr>
          <p:spPr bwMode="auto">
            <a:xfrm>
              <a:off x="240" y="2256"/>
              <a:ext cx="7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Line 10"/>
            <p:cNvSpPr>
              <a:spLocks noChangeShapeType="1"/>
            </p:cNvSpPr>
            <p:nvPr/>
          </p:nvSpPr>
          <p:spPr bwMode="auto">
            <a:xfrm flipV="1">
              <a:off x="240" y="1584"/>
              <a:ext cx="0" cy="67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87" name="Group 11"/>
            <p:cNvGrpSpPr>
              <a:grpSpLocks/>
            </p:cNvGrpSpPr>
            <p:nvPr/>
          </p:nvGrpSpPr>
          <p:grpSpPr bwMode="auto">
            <a:xfrm>
              <a:off x="192" y="2208"/>
              <a:ext cx="96" cy="96"/>
              <a:chOff x="1536" y="4080"/>
              <a:chExt cx="96" cy="96"/>
            </a:xfrm>
          </p:grpSpPr>
          <p:sp>
            <p:nvSpPr>
              <p:cNvPr id="105490" name="Oval 12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91" name="Oval 13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488" name="Text Box 14"/>
            <p:cNvSpPr txBox="1">
              <a:spLocks noChangeArrowheads="1"/>
            </p:cNvSpPr>
            <p:nvPr/>
          </p:nvSpPr>
          <p:spPr bwMode="auto">
            <a:xfrm>
              <a:off x="912" y="19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05489" name="Text Box 15"/>
            <p:cNvSpPr txBox="1">
              <a:spLocks noChangeArrowheads="1"/>
            </p:cNvSpPr>
            <p:nvPr/>
          </p:nvSpPr>
          <p:spPr bwMode="auto">
            <a:xfrm>
              <a:off x="240" y="15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400" b="1" baseline="-2500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  <p:grpSp>
        <p:nvGrpSpPr>
          <p:cNvPr id="964625" name="Group 17"/>
          <p:cNvGrpSpPr>
            <a:grpSpLocks/>
          </p:cNvGrpSpPr>
          <p:nvPr/>
        </p:nvGrpSpPr>
        <p:grpSpPr bwMode="auto">
          <a:xfrm>
            <a:off x="7391400" y="1905000"/>
            <a:ext cx="1600200" cy="1219200"/>
            <a:chOff x="336" y="2400"/>
            <a:chExt cx="1008" cy="768"/>
          </a:xfrm>
        </p:grpSpPr>
        <p:sp>
          <p:nvSpPr>
            <p:cNvPr id="105478" name="Line 18"/>
            <p:cNvSpPr>
              <a:spLocks noChangeShapeType="1"/>
            </p:cNvSpPr>
            <p:nvPr/>
          </p:nvSpPr>
          <p:spPr bwMode="auto">
            <a:xfrm flipV="1">
              <a:off x="1008" y="2400"/>
              <a:ext cx="0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Line 19"/>
            <p:cNvSpPr>
              <a:spLocks noChangeShapeType="1"/>
            </p:cNvSpPr>
            <p:nvPr/>
          </p:nvSpPr>
          <p:spPr bwMode="auto">
            <a:xfrm flipH="1" flipV="1">
              <a:off x="336" y="3120"/>
              <a:ext cx="67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80" name="Group 20"/>
            <p:cNvGrpSpPr>
              <a:grpSpLocks/>
            </p:cNvGrpSpPr>
            <p:nvPr/>
          </p:nvGrpSpPr>
          <p:grpSpPr bwMode="auto">
            <a:xfrm>
              <a:off x="960" y="3072"/>
              <a:ext cx="96" cy="96"/>
              <a:chOff x="1536" y="4080"/>
              <a:chExt cx="96" cy="96"/>
            </a:xfrm>
          </p:grpSpPr>
          <p:sp>
            <p:nvSpPr>
              <p:cNvPr id="105483" name="Oval 21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84" name="Oval 22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481" name="Text Box 23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05482" name="Text Box 24"/>
            <p:cNvSpPr txBox="1">
              <a:spLocks noChangeArrowheads="1"/>
            </p:cNvSpPr>
            <p:nvPr/>
          </p:nvSpPr>
          <p:spPr bwMode="auto">
            <a:xfrm>
              <a:off x="384" y="278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400" b="1" baseline="-2500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81247"/>
              </p:ext>
            </p:extLst>
          </p:nvPr>
        </p:nvGraphicFramePr>
        <p:xfrm>
          <a:off x="2345857" y="4724400"/>
          <a:ext cx="2623485" cy="77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1" name="Equation" r:id="rId3" imgW="812520" imgH="241200" progId="Equation.DSMT4">
                  <p:embed/>
                </p:oleObj>
              </mc:Choice>
              <mc:Fallback>
                <p:oleObj name="Equation" r:id="rId3" imgW="812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5857" y="4724400"/>
                        <a:ext cx="2623485" cy="778847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prstDash val="lgDash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4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4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709" name="Group 77"/>
          <p:cNvGrpSpPr>
            <a:grpSpLocks/>
          </p:cNvGrpSpPr>
          <p:nvPr/>
        </p:nvGrpSpPr>
        <p:grpSpPr bwMode="auto">
          <a:xfrm>
            <a:off x="3657600" y="5029200"/>
            <a:ext cx="2971800" cy="1828800"/>
            <a:chOff x="2304" y="3168"/>
            <a:chExt cx="1872" cy="1152"/>
          </a:xfrm>
        </p:grpSpPr>
        <p:sp>
          <p:nvSpPr>
            <p:cNvPr id="965685" name="Rectangle 53"/>
            <p:cNvSpPr>
              <a:spLocks noChangeArrowheads="1"/>
            </p:cNvSpPr>
            <p:nvPr/>
          </p:nvSpPr>
          <p:spPr bwMode="auto">
            <a:xfrm>
              <a:off x="2352" y="3552"/>
              <a:ext cx="1824" cy="76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CCFFFF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2" name="Text Box 75"/>
            <p:cNvSpPr txBox="1">
              <a:spLocks noChangeArrowheads="1"/>
            </p:cNvSpPr>
            <p:nvPr/>
          </p:nvSpPr>
          <p:spPr bwMode="auto">
            <a:xfrm>
              <a:off x="2304" y="31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1</a:t>
              </a:r>
              <a:endParaRPr lang="en-US" sz="2400" b="1" i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106543" name="Text Box 76"/>
            <p:cNvSpPr txBox="1">
              <a:spLocks noChangeArrowheads="1"/>
            </p:cNvSpPr>
            <p:nvPr/>
          </p:nvSpPr>
          <p:spPr bwMode="auto">
            <a:xfrm>
              <a:off x="2400" y="374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n-US" sz="2400" b="1" baseline="-25000">
                  <a:solidFill>
                    <a:schemeClr val="tx1"/>
                  </a:solidFill>
                  <a:sym typeface="Symbol" pitchFamily="18" charset="2"/>
                </a:rPr>
                <a:t>2</a:t>
              </a:r>
              <a:endParaRPr lang="en-US" sz="2400" b="1" i="1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Methods of Producing Polarization (1)</a:t>
            </a: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0" y="838200"/>
            <a:ext cx="8915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FF0000"/>
                </a:solidFill>
              </a:rPr>
              <a:t>Direct production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Antennas produce waves that are automatically polarized</a:t>
            </a:r>
          </a:p>
          <a:p>
            <a:pPr eaLnBrk="1" hangingPunct="1"/>
            <a:r>
              <a:rPr lang="en-US" sz="2400" b="1" u="sng">
                <a:solidFill>
                  <a:srgbClr val="008000"/>
                </a:solidFill>
              </a:rPr>
              <a:t>Scattering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Light waves of all orientations hit small targets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Target has vibrating charges, like an antenna</a:t>
            </a:r>
          </a:p>
          <a:p>
            <a:pPr eaLnBrk="1" hangingPunct="1"/>
            <a:r>
              <a:rPr lang="en-US" sz="2400" b="1" u="sng">
                <a:solidFill>
                  <a:schemeClr val="accent2"/>
                </a:solidFill>
              </a:rPr>
              <a:t>Reflection and Brewster’s Angle: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When light hits a substance, some of it reflects and some refracts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Fraction of each depends on polarization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There’s a special angle – Brewster’s angle – where reflected is completely polarized</a:t>
            </a:r>
          </a:p>
        </p:txBody>
      </p:sp>
      <p:grpSp>
        <p:nvGrpSpPr>
          <p:cNvPr id="965664" name="Group 32"/>
          <p:cNvGrpSpPr>
            <a:grpSpLocks/>
          </p:cNvGrpSpPr>
          <p:nvPr/>
        </p:nvGrpSpPr>
        <p:grpSpPr bwMode="auto">
          <a:xfrm>
            <a:off x="8305800" y="914400"/>
            <a:ext cx="609600" cy="4984750"/>
            <a:chOff x="5232" y="576"/>
            <a:chExt cx="384" cy="3140"/>
          </a:xfrm>
        </p:grpSpPr>
        <p:grpSp>
          <p:nvGrpSpPr>
            <p:cNvPr id="106530" name="Group 20"/>
            <p:cNvGrpSpPr>
              <a:grpSpLocks/>
            </p:cNvGrpSpPr>
            <p:nvPr/>
          </p:nvGrpSpPr>
          <p:grpSpPr bwMode="auto">
            <a:xfrm rot="5400000">
              <a:off x="5136" y="1968"/>
              <a:ext cx="576" cy="384"/>
              <a:chOff x="3744" y="3696"/>
              <a:chExt cx="576" cy="384"/>
            </a:xfrm>
          </p:grpSpPr>
          <p:sp>
            <p:nvSpPr>
              <p:cNvPr id="106536" name="Line 21"/>
              <p:cNvSpPr>
                <a:spLocks noChangeShapeType="1"/>
              </p:cNvSpPr>
              <p:nvPr/>
            </p:nvSpPr>
            <p:spPr bwMode="auto">
              <a:xfrm>
                <a:off x="3744" y="3888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37" name="Group 22"/>
              <p:cNvGrpSpPr>
                <a:grpSpLocks/>
              </p:cNvGrpSpPr>
              <p:nvPr/>
            </p:nvGrpSpPr>
            <p:grpSpPr bwMode="auto">
              <a:xfrm>
                <a:off x="3840" y="3696"/>
                <a:ext cx="384" cy="384"/>
                <a:chOff x="3840" y="3696"/>
                <a:chExt cx="384" cy="384"/>
              </a:xfrm>
            </p:grpSpPr>
            <p:sp>
              <p:nvSpPr>
                <p:cNvPr id="106538" name="Oval 23"/>
                <p:cNvSpPr>
                  <a:spLocks noChangeArrowheads="1"/>
                </p:cNvSpPr>
                <p:nvPr/>
              </p:nvSpPr>
              <p:spPr bwMode="auto">
                <a:xfrm>
                  <a:off x="3840" y="3696"/>
                  <a:ext cx="384" cy="384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39" name="Arc 24"/>
                <p:cNvSpPr>
                  <a:spLocks/>
                </p:cNvSpPr>
                <p:nvPr/>
              </p:nvSpPr>
              <p:spPr bwMode="auto">
                <a:xfrm rot="10800000" flipV="1">
                  <a:off x="3922" y="3840"/>
                  <a:ext cx="126" cy="96"/>
                </a:xfrm>
                <a:custGeom>
                  <a:avLst/>
                  <a:gdLst>
                    <a:gd name="T0" fmla="*/ 0 w 39842"/>
                    <a:gd name="T1" fmla="*/ 68 h 21600"/>
                    <a:gd name="T2" fmla="*/ 126 w 39842"/>
                    <a:gd name="T3" fmla="*/ 52 h 21600"/>
                    <a:gd name="T4" fmla="*/ 65 w 39842"/>
                    <a:gd name="T5" fmla="*/ 9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842" h="21600" fill="none" extrusionOk="0">
                      <a:moveTo>
                        <a:pt x="-1" y="15246"/>
                      </a:moveTo>
                      <a:cubicBezTo>
                        <a:pt x="2788" y="6184"/>
                        <a:pt x="11161" y="-1"/>
                        <a:pt x="20644" y="0"/>
                      </a:cubicBezTo>
                      <a:cubicBezTo>
                        <a:pt x="28728" y="0"/>
                        <a:pt x="36136" y="4515"/>
                        <a:pt x="39842" y="11700"/>
                      </a:cubicBezTo>
                    </a:path>
                    <a:path w="39842" h="21600" stroke="0" extrusionOk="0">
                      <a:moveTo>
                        <a:pt x="-1" y="15246"/>
                      </a:moveTo>
                      <a:cubicBezTo>
                        <a:pt x="2788" y="6184"/>
                        <a:pt x="11161" y="-1"/>
                        <a:pt x="20644" y="0"/>
                      </a:cubicBezTo>
                      <a:cubicBezTo>
                        <a:pt x="28728" y="0"/>
                        <a:pt x="36136" y="4515"/>
                        <a:pt x="39842" y="11700"/>
                      </a:cubicBezTo>
                      <a:lnTo>
                        <a:pt x="20644" y="21600"/>
                      </a:lnTo>
                      <a:lnTo>
                        <a:pt x="-1" y="1524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40" name="Arc 25"/>
                <p:cNvSpPr>
                  <a:spLocks/>
                </p:cNvSpPr>
                <p:nvPr/>
              </p:nvSpPr>
              <p:spPr bwMode="auto">
                <a:xfrm rot="10800000">
                  <a:off x="4048" y="3840"/>
                  <a:ext cx="104" cy="96"/>
                </a:xfrm>
                <a:custGeom>
                  <a:avLst/>
                  <a:gdLst>
                    <a:gd name="T0" fmla="*/ 0 w 38210"/>
                    <a:gd name="T1" fmla="*/ 50 h 21600"/>
                    <a:gd name="T2" fmla="*/ 104 w 38210"/>
                    <a:gd name="T3" fmla="*/ 52 h 21600"/>
                    <a:gd name="T4" fmla="*/ 52 w 38210"/>
                    <a:gd name="T5" fmla="*/ 9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210" h="21600" fill="none" extrusionOk="0">
                      <a:moveTo>
                        <a:pt x="-1" y="11347"/>
                      </a:moveTo>
                      <a:cubicBezTo>
                        <a:pt x="3769" y="4357"/>
                        <a:pt x="11070" y="-1"/>
                        <a:pt x="19012" y="0"/>
                      </a:cubicBezTo>
                      <a:cubicBezTo>
                        <a:pt x="27096" y="0"/>
                        <a:pt x="34504" y="4515"/>
                        <a:pt x="38210" y="11700"/>
                      </a:cubicBezTo>
                    </a:path>
                    <a:path w="38210" h="21600" stroke="0" extrusionOk="0">
                      <a:moveTo>
                        <a:pt x="-1" y="11347"/>
                      </a:moveTo>
                      <a:cubicBezTo>
                        <a:pt x="3769" y="4357"/>
                        <a:pt x="11070" y="-1"/>
                        <a:pt x="19012" y="0"/>
                      </a:cubicBezTo>
                      <a:cubicBezTo>
                        <a:pt x="27096" y="0"/>
                        <a:pt x="34504" y="4515"/>
                        <a:pt x="38210" y="11700"/>
                      </a:cubicBezTo>
                      <a:lnTo>
                        <a:pt x="19012" y="21600"/>
                      </a:lnTo>
                      <a:lnTo>
                        <a:pt x="-1" y="1134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531" name="Rectangle 26"/>
            <p:cNvSpPr>
              <a:spLocks noChangeArrowheads="1"/>
            </p:cNvSpPr>
            <p:nvPr/>
          </p:nvSpPr>
          <p:spPr bwMode="auto">
            <a:xfrm>
              <a:off x="5328" y="672"/>
              <a:ext cx="192" cy="1248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32" name="Rectangle 27"/>
            <p:cNvSpPr>
              <a:spLocks noChangeArrowheads="1"/>
            </p:cNvSpPr>
            <p:nvPr/>
          </p:nvSpPr>
          <p:spPr bwMode="auto">
            <a:xfrm>
              <a:off x="5328" y="2400"/>
              <a:ext cx="192" cy="1248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533" name="Group 28"/>
            <p:cNvGrpSpPr>
              <a:grpSpLocks/>
            </p:cNvGrpSpPr>
            <p:nvPr/>
          </p:nvGrpSpPr>
          <p:grpSpPr bwMode="auto">
            <a:xfrm>
              <a:off x="5328" y="576"/>
              <a:ext cx="242" cy="3140"/>
              <a:chOff x="4463" y="720"/>
              <a:chExt cx="242" cy="3140"/>
            </a:xfrm>
          </p:grpSpPr>
          <p:sp>
            <p:nvSpPr>
              <p:cNvPr id="106534" name="Text Box 29"/>
              <p:cNvSpPr txBox="1">
                <a:spLocks noChangeArrowheads="1"/>
              </p:cNvSpPr>
              <p:nvPr/>
            </p:nvSpPr>
            <p:spPr bwMode="auto">
              <a:xfrm>
                <a:off x="4463" y="2422"/>
                <a:ext cx="241" cy="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FF00"/>
                    </a:solidFill>
                  </a:rPr>
                  <a:t>– – – – – –</a:t>
                </a:r>
              </a:p>
            </p:txBody>
          </p:sp>
          <p:sp>
            <p:nvSpPr>
              <p:cNvPr id="106535" name="Text Box 30"/>
              <p:cNvSpPr txBox="1">
                <a:spLocks noChangeArrowheads="1"/>
              </p:cNvSpPr>
              <p:nvPr/>
            </p:nvSpPr>
            <p:spPr bwMode="auto">
              <a:xfrm>
                <a:off x="4464" y="720"/>
                <a:ext cx="241" cy="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FF00"/>
                    </a:solidFill>
                  </a:rPr>
                  <a:t>++++++</a:t>
                </a:r>
              </a:p>
            </p:txBody>
          </p:sp>
        </p:grpSp>
      </p:grpSp>
      <p:grpSp>
        <p:nvGrpSpPr>
          <p:cNvPr id="965665" name="Group 33"/>
          <p:cNvGrpSpPr>
            <a:grpSpLocks/>
          </p:cNvGrpSpPr>
          <p:nvPr/>
        </p:nvGrpSpPr>
        <p:grpSpPr bwMode="auto">
          <a:xfrm>
            <a:off x="228600" y="4724400"/>
            <a:ext cx="1219200" cy="1219200"/>
            <a:chOff x="672" y="2832"/>
            <a:chExt cx="768" cy="1248"/>
          </a:xfrm>
        </p:grpSpPr>
        <p:sp>
          <p:nvSpPr>
            <p:cNvPr id="106525" name="Line 34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6" name="Line 35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7" name="Line 36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8" name="Line 37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9" name="Line 38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5674" name="Group 42"/>
          <p:cNvGrpSpPr>
            <a:grpSpLocks/>
          </p:cNvGrpSpPr>
          <p:nvPr/>
        </p:nvGrpSpPr>
        <p:grpSpPr bwMode="auto">
          <a:xfrm>
            <a:off x="1447800" y="4953000"/>
            <a:ext cx="457200" cy="762000"/>
            <a:chOff x="1104" y="3216"/>
            <a:chExt cx="288" cy="480"/>
          </a:xfrm>
        </p:grpSpPr>
        <p:sp>
          <p:nvSpPr>
            <p:cNvPr id="106522" name="Oval 39"/>
            <p:cNvSpPr>
              <a:spLocks noChangeArrowheads="1"/>
            </p:cNvSpPr>
            <p:nvPr/>
          </p:nvSpPr>
          <p:spPr bwMode="auto">
            <a:xfrm>
              <a:off x="1104" y="32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3" name="Oval 40"/>
            <p:cNvSpPr>
              <a:spLocks noChangeArrowheads="1"/>
            </p:cNvSpPr>
            <p:nvPr/>
          </p:nvSpPr>
          <p:spPr bwMode="auto">
            <a:xfrm>
              <a:off x="1104" y="35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73" name="Oval 41"/>
            <p:cNvSpPr>
              <a:spLocks noChangeArrowheads="1"/>
            </p:cNvSpPr>
            <p:nvPr/>
          </p:nvSpPr>
          <p:spPr bwMode="auto">
            <a:xfrm>
              <a:off x="1200" y="336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5675" name="Group 43"/>
          <p:cNvGrpSpPr>
            <a:grpSpLocks/>
          </p:cNvGrpSpPr>
          <p:nvPr/>
        </p:nvGrpSpPr>
        <p:grpSpPr bwMode="auto">
          <a:xfrm rot="2414707">
            <a:off x="1600200" y="5334000"/>
            <a:ext cx="1219200" cy="1219200"/>
            <a:chOff x="672" y="2832"/>
            <a:chExt cx="768" cy="1248"/>
          </a:xfrm>
        </p:grpSpPr>
        <p:sp>
          <p:nvSpPr>
            <p:cNvPr id="106517" name="Line 44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8" name="Line 45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9" name="Line 46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0" name="Line 47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1" name="Line 48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5689" name="Line 57"/>
          <p:cNvSpPr>
            <a:spLocks noChangeShapeType="1"/>
          </p:cNvSpPr>
          <p:nvPr/>
        </p:nvSpPr>
        <p:spPr bwMode="auto">
          <a:xfrm>
            <a:off x="3962400" y="4876800"/>
            <a:ext cx="1219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5691" name="Line 59"/>
          <p:cNvSpPr>
            <a:spLocks noChangeShapeType="1"/>
          </p:cNvSpPr>
          <p:nvPr/>
        </p:nvSpPr>
        <p:spPr bwMode="auto">
          <a:xfrm flipV="1">
            <a:off x="5181600" y="4876800"/>
            <a:ext cx="1219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5692" name="Line 60"/>
          <p:cNvSpPr>
            <a:spLocks noChangeShapeType="1"/>
          </p:cNvSpPr>
          <p:nvPr/>
        </p:nvSpPr>
        <p:spPr bwMode="auto">
          <a:xfrm rot="5400000" flipV="1">
            <a:off x="4953000" y="5867400"/>
            <a:ext cx="1219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5704" name="Group 72"/>
          <p:cNvGrpSpPr>
            <a:grpSpLocks/>
          </p:cNvGrpSpPr>
          <p:nvPr/>
        </p:nvGrpSpPr>
        <p:grpSpPr bwMode="auto">
          <a:xfrm>
            <a:off x="5410200" y="4648200"/>
            <a:ext cx="533400" cy="685800"/>
            <a:chOff x="3408" y="2928"/>
            <a:chExt cx="336" cy="432"/>
          </a:xfrm>
        </p:grpSpPr>
        <p:grpSp>
          <p:nvGrpSpPr>
            <p:cNvPr id="106513" name="Group 64"/>
            <p:cNvGrpSpPr>
              <a:grpSpLocks/>
            </p:cNvGrpSpPr>
            <p:nvPr/>
          </p:nvGrpSpPr>
          <p:grpSpPr bwMode="auto">
            <a:xfrm>
              <a:off x="3600" y="3264"/>
              <a:ext cx="96" cy="96"/>
              <a:chOff x="1536" y="4080"/>
              <a:chExt cx="96" cy="96"/>
            </a:xfrm>
          </p:grpSpPr>
          <p:sp>
            <p:nvSpPr>
              <p:cNvPr id="106515" name="Oval 65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16" name="Oval 66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514" name="Text Box 67"/>
            <p:cNvSpPr txBox="1">
              <a:spLocks noChangeArrowheads="1"/>
            </p:cNvSpPr>
            <p:nvPr/>
          </p:nvSpPr>
          <p:spPr bwMode="auto">
            <a:xfrm>
              <a:off x="3408" y="292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</p:grpSp>
      <p:graphicFrame>
        <p:nvGraphicFramePr>
          <p:cNvPr id="965706" name="Object 74"/>
          <p:cNvGraphicFramePr>
            <a:graphicFrameLocks noChangeAspect="1"/>
          </p:cNvGraphicFramePr>
          <p:nvPr/>
        </p:nvGraphicFramePr>
        <p:xfrm>
          <a:off x="5943600" y="4267200"/>
          <a:ext cx="21796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5" name="Equation" r:id="rId3" imgW="889000" imgH="228600" progId="Equation.DSMT4">
                  <p:embed/>
                </p:oleObj>
              </mc:Choice>
              <mc:Fallback>
                <p:oleObj name="Equation" r:id="rId3" imgW="889000" imgH="2286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67200"/>
                        <a:ext cx="2179638" cy="501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5703" name="Group 71"/>
          <p:cNvGrpSpPr>
            <a:grpSpLocks/>
          </p:cNvGrpSpPr>
          <p:nvPr/>
        </p:nvGrpSpPr>
        <p:grpSpPr bwMode="auto">
          <a:xfrm>
            <a:off x="4724400" y="4724400"/>
            <a:ext cx="533400" cy="2209800"/>
            <a:chOff x="2976" y="2976"/>
            <a:chExt cx="336" cy="1392"/>
          </a:xfrm>
        </p:grpSpPr>
        <p:sp>
          <p:nvSpPr>
            <p:cNvPr id="106511" name="Line 56"/>
            <p:cNvSpPr>
              <a:spLocks noChangeShapeType="1"/>
            </p:cNvSpPr>
            <p:nvPr/>
          </p:nvSpPr>
          <p:spPr bwMode="auto">
            <a:xfrm>
              <a:off x="3264" y="2976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2" name="Text Box 70"/>
            <p:cNvSpPr txBox="1">
              <a:spLocks noChangeArrowheads="1"/>
            </p:cNvSpPr>
            <p:nvPr/>
          </p:nvSpPr>
          <p:spPr bwMode="auto">
            <a:xfrm>
              <a:off x="2976" y="31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  <a:sym typeface="Symbol" pitchFamily="18" charset="2"/>
                </a:rPr>
                <a:t></a:t>
              </a:r>
              <a:r>
                <a:rPr lang="en-US" sz="2400" b="1" i="1" baseline="-25000">
                  <a:solidFill>
                    <a:schemeClr val="tx1"/>
                  </a:solidFill>
                  <a:sym typeface="Symbol" pitchFamily="18" charset="2"/>
                </a:rPr>
                <a:t>P</a:t>
              </a:r>
              <a:endParaRPr lang="en-US" sz="2400" b="1" baseline="-25000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6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6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6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6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6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6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6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6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6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6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  <p:bldP spid="965689" grpId="0" animBg="1"/>
      <p:bldP spid="965691" grpId="0" animBg="1"/>
      <p:bldP spid="9656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Methods of Producing Polarization (2)</a:t>
            </a:r>
          </a:p>
        </p:txBody>
      </p:sp>
      <p:sp>
        <p:nvSpPr>
          <p:cNvPr id="966659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8000"/>
                </a:solidFill>
              </a:rPr>
              <a:t>Birefringent Crystals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Index of refraction has to do with electric fields from the wave pushing atoms around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In some crystals, it is easier to push them one way than another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Index of refraction depends on polarization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You can use such </a:t>
            </a:r>
            <a:r>
              <a:rPr lang="en-US" sz="2400" i="1">
                <a:solidFill>
                  <a:srgbClr val="008000"/>
                </a:solidFill>
              </a:rPr>
              <a:t>birefringent crystals</a:t>
            </a:r>
            <a:r>
              <a:rPr lang="en-US" sz="2400">
                <a:solidFill>
                  <a:srgbClr val="008000"/>
                </a:solidFill>
              </a:rPr>
              <a:t> to sort light based on polarization</a:t>
            </a:r>
          </a:p>
          <a:p>
            <a:pPr eaLnBrk="1" hangingPunct="1"/>
            <a:r>
              <a:rPr lang="en-US" sz="2400" b="1" u="sng">
                <a:solidFill>
                  <a:srgbClr val="9900CC"/>
                </a:solidFill>
              </a:rPr>
              <a:t>Selective absorption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Similarly, some materials absorb one polarization better than another</a:t>
            </a:r>
          </a:p>
        </p:txBody>
      </p:sp>
      <p:sp>
        <p:nvSpPr>
          <p:cNvPr id="966677" name="Rectangle 21"/>
          <p:cNvSpPr>
            <a:spLocks noChangeArrowheads="1"/>
          </p:cNvSpPr>
          <p:nvPr/>
        </p:nvSpPr>
        <p:spPr bwMode="auto">
          <a:xfrm>
            <a:off x="1600200" y="4876800"/>
            <a:ext cx="1524000" cy="1066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18039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6678" name="Line 22"/>
          <p:cNvSpPr>
            <a:spLocks noChangeShapeType="1"/>
          </p:cNvSpPr>
          <p:nvPr/>
        </p:nvSpPr>
        <p:spPr bwMode="auto">
          <a:xfrm>
            <a:off x="381000" y="4419600"/>
            <a:ext cx="1219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679" name="Line 23"/>
          <p:cNvSpPr>
            <a:spLocks noChangeShapeType="1"/>
          </p:cNvSpPr>
          <p:nvPr/>
        </p:nvSpPr>
        <p:spPr bwMode="auto">
          <a:xfrm>
            <a:off x="1600200" y="5181600"/>
            <a:ext cx="152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680" name="Line 24"/>
          <p:cNvSpPr>
            <a:spLocks noChangeShapeType="1"/>
          </p:cNvSpPr>
          <p:nvPr/>
        </p:nvSpPr>
        <p:spPr bwMode="auto">
          <a:xfrm>
            <a:off x="1600200" y="5181600"/>
            <a:ext cx="1524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681" name="Line 25"/>
          <p:cNvSpPr>
            <a:spLocks noChangeShapeType="1"/>
          </p:cNvSpPr>
          <p:nvPr/>
        </p:nvSpPr>
        <p:spPr bwMode="auto">
          <a:xfrm>
            <a:off x="3124200" y="5410200"/>
            <a:ext cx="1219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682" name="Line 26"/>
          <p:cNvSpPr>
            <a:spLocks noChangeShapeType="1"/>
          </p:cNvSpPr>
          <p:nvPr/>
        </p:nvSpPr>
        <p:spPr bwMode="auto">
          <a:xfrm>
            <a:off x="3124200" y="5715000"/>
            <a:ext cx="1219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6690" name="Group 34"/>
          <p:cNvGrpSpPr>
            <a:grpSpLocks/>
          </p:cNvGrpSpPr>
          <p:nvPr/>
        </p:nvGrpSpPr>
        <p:grpSpPr bwMode="auto">
          <a:xfrm>
            <a:off x="3733800" y="5410200"/>
            <a:ext cx="838200" cy="1371600"/>
            <a:chOff x="2352" y="3408"/>
            <a:chExt cx="528" cy="864"/>
          </a:xfrm>
        </p:grpSpPr>
        <p:grpSp>
          <p:nvGrpSpPr>
            <p:cNvPr id="107549" name="Group 28"/>
            <p:cNvGrpSpPr>
              <a:grpSpLocks/>
            </p:cNvGrpSpPr>
            <p:nvPr/>
          </p:nvGrpSpPr>
          <p:grpSpPr bwMode="auto">
            <a:xfrm>
              <a:off x="2544" y="3744"/>
              <a:ext cx="96" cy="96"/>
              <a:chOff x="1536" y="4080"/>
              <a:chExt cx="96" cy="96"/>
            </a:xfrm>
          </p:grpSpPr>
          <p:sp>
            <p:nvSpPr>
              <p:cNvPr id="107553" name="Oval 29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54" name="Oval 30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550" name="Text Box 31"/>
            <p:cNvSpPr txBox="1">
              <a:spLocks noChangeArrowheads="1"/>
            </p:cNvSpPr>
            <p:nvPr/>
          </p:nvSpPr>
          <p:spPr bwMode="auto">
            <a:xfrm>
              <a:off x="2544" y="340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07551" name="Line 32"/>
            <p:cNvSpPr>
              <a:spLocks noChangeShapeType="1"/>
            </p:cNvSpPr>
            <p:nvPr/>
          </p:nvSpPr>
          <p:spPr bwMode="auto">
            <a:xfrm flipV="1">
              <a:off x="2544" y="3888"/>
              <a:ext cx="144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2" name="Text Box 33"/>
            <p:cNvSpPr txBox="1">
              <a:spLocks noChangeArrowheads="1"/>
            </p:cNvSpPr>
            <p:nvPr/>
          </p:nvSpPr>
          <p:spPr bwMode="auto">
            <a:xfrm>
              <a:off x="2352" y="398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</p:grpSp>
      <p:grpSp>
        <p:nvGrpSpPr>
          <p:cNvPr id="966699" name="Group 43"/>
          <p:cNvGrpSpPr>
            <a:grpSpLocks/>
          </p:cNvGrpSpPr>
          <p:nvPr/>
        </p:nvGrpSpPr>
        <p:grpSpPr bwMode="auto">
          <a:xfrm>
            <a:off x="228600" y="4419600"/>
            <a:ext cx="533400" cy="838200"/>
            <a:chOff x="144" y="2784"/>
            <a:chExt cx="336" cy="528"/>
          </a:xfrm>
        </p:grpSpPr>
        <p:grpSp>
          <p:nvGrpSpPr>
            <p:cNvPr id="107544" name="Group 37"/>
            <p:cNvGrpSpPr>
              <a:grpSpLocks/>
            </p:cNvGrpSpPr>
            <p:nvPr/>
          </p:nvGrpSpPr>
          <p:grpSpPr bwMode="auto">
            <a:xfrm>
              <a:off x="288" y="2784"/>
              <a:ext cx="96" cy="96"/>
              <a:chOff x="1536" y="4080"/>
              <a:chExt cx="96" cy="96"/>
            </a:xfrm>
          </p:grpSpPr>
          <p:sp>
            <p:nvSpPr>
              <p:cNvPr id="107547" name="Oval 38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48" name="Oval 39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545" name="Text Box 40"/>
            <p:cNvSpPr txBox="1">
              <a:spLocks noChangeArrowheads="1"/>
            </p:cNvSpPr>
            <p:nvPr/>
          </p:nvSpPr>
          <p:spPr bwMode="auto">
            <a:xfrm>
              <a:off x="144" y="302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07546" name="Line 41"/>
            <p:cNvSpPr>
              <a:spLocks noChangeShapeType="1"/>
            </p:cNvSpPr>
            <p:nvPr/>
          </p:nvSpPr>
          <p:spPr bwMode="auto">
            <a:xfrm flipV="1">
              <a:off x="336" y="2784"/>
              <a:ext cx="144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6712" name="Group 56"/>
          <p:cNvGrpSpPr>
            <a:grpSpLocks/>
          </p:cNvGrpSpPr>
          <p:nvPr/>
        </p:nvGrpSpPr>
        <p:grpSpPr bwMode="auto">
          <a:xfrm>
            <a:off x="8229600" y="4876800"/>
            <a:ext cx="533400" cy="990600"/>
            <a:chOff x="5184" y="3072"/>
            <a:chExt cx="336" cy="624"/>
          </a:xfrm>
        </p:grpSpPr>
        <p:sp>
          <p:nvSpPr>
            <p:cNvPr id="107542" name="Text Box 51"/>
            <p:cNvSpPr txBox="1">
              <a:spLocks noChangeArrowheads="1"/>
            </p:cNvSpPr>
            <p:nvPr/>
          </p:nvSpPr>
          <p:spPr bwMode="auto">
            <a:xfrm>
              <a:off x="5184" y="340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07543" name="Line 52"/>
            <p:cNvSpPr>
              <a:spLocks noChangeShapeType="1"/>
            </p:cNvSpPr>
            <p:nvPr/>
          </p:nvSpPr>
          <p:spPr bwMode="auto">
            <a:xfrm flipV="1">
              <a:off x="5328" y="307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6709" name="Line 53"/>
          <p:cNvSpPr>
            <a:spLocks noChangeShapeType="1"/>
          </p:cNvSpPr>
          <p:nvPr/>
        </p:nvSpPr>
        <p:spPr bwMode="auto">
          <a:xfrm>
            <a:off x="7239000" y="51054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710" name="AutoShape 54" descr="Narrow vertical"/>
          <p:cNvSpPr>
            <a:spLocks noChangeArrowheads="1"/>
          </p:cNvSpPr>
          <p:nvPr/>
        </p:nvSpPr>
        <p:spPr bwMode="auto">
          <a:xfrm rot="5400000">
            <a:off x="6096000" y="4800600"/>
            <a:ext cx="1600200" cy="685800"/>
          </a:xfrm>
          <a:prstGeom prst="parallelogram">
            <a:avLst>
              <a:gd name="adj" fmla="val 58333"/>
            </a:avLst>
          </a:prstGeom>
          <a:pattFill prst="narVert">
            <a:fgClr>
              <a:srgbClr val="9900CC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6706" name="Line 50"/>
          <p:cNvSpPr>
            <a:spLocks noChangeShapeType="1"/>
          </p:cNvSpPr>
          <p:nvPr/>
        </p:nvSpPr>
        <p:spPr bwMode="auto">
          <a:xfrm>
            <a:off x="5562600" y="51054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6711" name="Group 55"/>
          <p:cNvGrpSpPr>
            <a:grpSpLocks/>
          </p:cNvGrpSpPr>
          <p:nvPr/>
        </p:nvGrpSpPr>
        <p:grpSpPr bwMode="auto">
          <a:xfrm>
            <a:off x="5410200" y="4876800"/>
            <a:ext cx="533400" cy="990600"/>
            <a:chOff x="3408" y="2832"/>
            <a:chExt cx="336" cy="624"/>
          </a:xfrm>
        </p:grpSpPr>
        <p:grpSp>
          <p:nvGrpSpPr>
            <p:cNvPr id="107537" name="Group 45"/>
            <p:cNvGrpSpPr>
              <a:grpSpLocks/>
            </p:cNvGrpSpPr>
            <p:nvPr/>
          </p:nvGrpSpPr>
          <p:grpSpPr bwMode="auto">
            <a:xfrm>
              <a:off x="3552" y="2928"/>
              <a:ext cx="96" cy="96"/>
              <a:chOff x="1536" y="4080"/>
              <a:chExt cx="96" cy="96"/>
            </a:xfrm>
          </p:grpSpPr>
          <p:sp>
            <p:nvSpPr>
              <p:cNvPr id="107540" name="Oval 46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41" name="Oval 47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538" name="Text Box 48"/>
            <p:cNvSpPr txBox="1">
              <a:spLocks noChangeArrowheads="1"/>
            </p:cNvSpPr>
            <p:nvPr/>
          </p:nvSpPr>
          <p:spPr bwMode="auto">
            <a:xfrm>
              <a:off x="3408" y="31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07539" name="Line 49"/>
            <p:cNvSpPr>
              <a:spLocks noChangeShapeType="1"/>
            </p:cNvSpPr>
            <p:nvPr/>
          </p:nvSpPr>
          <p:spPr bwMode="auto">
            <a:xfrm flipV="1">
              <a:off x="3552" y="283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6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6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6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6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6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6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6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6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9" grpId="0" build="p"/>
      <p:bldP spid="966677" grpId="0" animBg="1"/>
      <p:bldP spid="966678" grpId="0" animBg="1"/>
      <p:bldP spid="966679" grpId="0" animBg="1"/>
      <p:bldP spid="966680" grpId="0" animBg="1"/>
      <p:bldP spid="966681" grpId="0" animBg="1"/>
      <p:bldP spid="966682" grpId="0" animBg="1"/>
      <p:bldP spid="966709" grpId="0" animBg="1"/>
      <p:bldP spid="966710" grpId="0" animBg="1"/>
      <p:bldP spid="9667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719" name="Group 39"/>
          <p:cNvGrpSpPr>
            <a:grpSpLocks/>
          </p:cNvGrpSpPr>
          <p:nvPr/>
        </p:nvGrpSpPr>
        <p:grpSpPr bwMode="auto">
          <a:xfrm>
            <a:off x="2743200" y="5105400"/>
            <a:ext cx="1524000" cy="1676400"/>
            <a:chOff x="1728" y="3216"/>
            <a:chExt cx="960" cy="1056"/>
          </a:xfrm>
        </p:grpSpPr>
        <p:sp>
          <p:nvSpPr>
            <p:cNvPr id="109583" name="Rectangle 4" descr="Water droplets"/>
            <p:cNvSpPr>
              <a:spLocks noChangeArrowheads="1"/>
            </p:cNvSpPr>
            <p:nvPr/>
          </p:nvSpPr>
          <p:spPr bwMode="auto">
            <a:xfrm>
              <a:off x="1728" y="3216"/>
              <a:ext cx="960" cy="105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4" name="Text Box 38"/>
            <p:cNvSpPr txBox="1">
              <a:spLocks noChangeArrowheads="1"/>
            </p:cNvSpPr>
            <p:nvPr/>
          </p:nvSpPr>
          <p:spPr bwMode="auto">
            <a:xfrm>
              <a:off x="1776" y="3744"/>
              <a:ext cx="7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>Sugar water</a:t>
              </a:r>
              <a:endParaRPr lang="en-US" sz="2400" b="1" baseline="-25000">
                <a:solidFill>
                  <a:schemeClr val="tx1"/>
                </a:solidFill>
                <a:sym typeface="Symbol" pitchFamily="18" charset="2"/>
              </a:endParaRPr>
            </a:p>
          </p:txBody>
        </p:sp>
      </p:grp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Some uses for Polarization</a:t>
            </a: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srgbClr val="008000"/>
                </a:solidFill>
              </a:rPr>
              <a:t>Polarized Sun Glasses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“Glare” comes mostly from light scattered in the atmosphere and reflected from water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Mostly polarized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Sun glasses use selective absorption to eliminate it</a:t>
            </a:r>
          </a:p>
          <a:p>
            <a:pPr eaLnBrk="1" hangingPunct="1"/>
            <a:r>
              <a:rPr lang="en-US" sz="2400" b="1" u="sng" dirty="0">
                <a:solidFill>
                  <a:srgbClr val="9900CC"/>
                </a:solidFill>
              </a:rPr>
              <a:t>Optical Activity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Some materials are capable of rotating the plane of polarization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These materials are </a:t>
            </a:r>
            <a:r>
              <a:rPr lang="en-US" sz="2400" u="sng" dirty="0">
                <a:solidFill>
                  <a:srgbClr val="9900CC"/>
                </a:solidFill>
              </a:rPr>
              <a:t>not</a:t>
            </a:r>
            <a:r>
              <a:rPr lang="en-US" sz="2400" dirty="0">
                <a:solidFill>
                  <a:srgbClr val="9900CC"/>
                </a:solidFill>
              </a:rPr>
              <a:t> mirror-symmetric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Enantiomers, especially biological molecules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Studying rotation of polarized light detects presence of these </a:t>
            </a:r>
            <a:r>
              <a:rPr lang="en-US" sz="2400" dirty="0" smtClean="0">
                <a:solidFill>
                  <a:srgbClr val="9900CC"/>
                </a:solidFill>
              </a:rPr>
              <a:t>molecules</a:t>
            </a:r>
            <a:endParaRPr lang="en-US" sz="2400" dirty="0">
              <a:solidFill>
                <a:srgbClr val="9900CC"/>
              </a:solidFill>
            </a:endParaRPr>
          </a:p>
        </p:txBody>
      </p:sp>
      <p:grpSp>
        <p:nvGrpSpPr>
          <p:cNvPr id="967720" name="Group 40"/>
          <p:cNvGrpSpPr>
            <a:grpSpLocks/>
          </p:cNvGrpSpPr>
          <p:nvPr/>
        </p:nvGrpSpPr>
        <p:grpSpPr bwMode="auto">
          <a:xfrm>
            <a:off x="1981200" y="5410200"/>
            <a:ext cx="1447800" cy="990600"/>
            <a:chOff x="1248" y="3408"/>
            <a:chExt cx="912" cy="624"/>
          </a:xfrm>
        </p:grpSpPr>
        <p:sp>
          <p:nvSpPr>
            <p:cNvPr id="109580" name="Line 28"/>
            <p:cNvSpPr>
              <a:spLocks noChangeShapeType="1"/>
            </p:cNvSpPr>
            <p:nvPr/>
          </p:nvSpPr>
          <p:spPr bwMode="auto">
            <a:xfrm>
              <a:off x="1344" y="3552"/>
              <a:ext cx="8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1" name="Text Box 33"/>
            <p:cNvSpPr txBox="1">
              <a:spLocks noChangeArrowheads="1"/>
            </p:cNvSpPr>
            <p:nvPr/>
          </p:nvSpPr>
          <p:spPr bwMode="auto">
            <a:xfrm>
              <a:off x="1248" y="374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09582" name="Line 34"/>
            <p:cNvSpPr>
              <a:spLocks noChangeShapeType="1"/>
            </p:cNvSpPr>
            <p:nvPr/>
          </p:nvSpPr>
          <p:spPr bwMode="auto">
            <a:xfrm flipV="1">
              <a:off x="1392" y="34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6771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7717" name="Arc 37"/>
          <p:cNvSpPr>
            <a:spLocks/>
          </p:cNvSpPr>
          <p:nvPr/>
        </p:nvSpPr>
        <p:spPr bwMode="auto">
          <a:xfrm flipH="1" flipV="1">
            <a:off x="3276600" y="5334000"/>
            <a:ext cx="228600" cy="609600"/>
          </a:xfrm>
          <a:custGeom>
            <a:avLst/>
            <a:gdLst>
              <a:gd name="T0" fmla="*/ 19537 w 43200"/>
              <a:gd name="T1" fmla="*/ 475220 h 43200"/>
              <a:gd name="T2" fmla="*/ 43000 w 43200"/>
              <a:gd name="T3" fmla="*/ 543024 h 43200"/>
              <a:gd name="T4" fmla="*/ 114300 w 43200"/>
              <a:gd name="T5" fmla="*/ 3048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91" y="33677"/>
                </a:moveTo>
                <a:cubicBezTo>
                  <a:pt x="1285" y="30109"/>
                  <a:pt x="0" y="259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703" y="43200"/>
                  <a:pt x="11952" y="41536"/>
                  <a:pt x="8125" y="38482"/>
                </a:cubicBezTo>
              </a:path>
              <a:path w="43200" h="43200" stroke="0" extrusionOk="0">
                <a:moveTo>
                  <a:pt x="3691" y="33677"/>
                </a:moveTo>
                <a:cubicBezTo>
                  <a:pt x="1285" y="30109"/>
                  <a:pt x="0" y="259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703" y="43200"/>
                  <a:pt x="11952" y="41536"/>
                  <a:pt x="8125" y="38482"/>
                </a:cubicBezTo>
                <a:lnTo>
                  <a:pt x="21600" y="21600"/>
                </a:lnTo>
                <a:lnTo>
                  <a:pt x="3691" y="33677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7721" name="Group 41"/>
          <p:cNvGrpSpPr>
            <a:grpSpLocks/>
          </p:cNvGrpSpPr>
          <p:nvPr/>
        </p:nvGrpSpPr>
        <p:grpSpPr bwMode="auto">
          <a:xfrm>
            <a:off x="3429000" y="5486400"/>
            <a:ext cx="1905000" cy="914400"/>
            <a:chOff x="2160" y="3456"/>
            <a:chExt cx="1200" cy="576"/>
          </a:xfrm>
        </p:grpSpPr>
        <p:sp>
          <p:nvSpPr>
            <p:cNvPr id="109577" name="Text Box 24"/>
            <p:cNvSpPr txBox="1">
              <a:spLocks noChangeArrowheads="1"/>
            </p:cNvSpPr>
            <p:nvPr/>
          </p:nvSpPr>
          <p:spPr bwMode="auto">
            <a:xfrm>
              <a:off x="3024" y="374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09578" name="Line 36"/>
            <p:cNvSpPr>
              <a:spLocks noChangeShapeType="1"/>
            </p:cNvSpPr>
            <p:nvPr/>
          </p:nvSpPr>
          <p:spPr bwMode="auto">
            <a:xfrm flipV="1">
              <a:off x="3072" y="3456"/>
              <a:ext cx="24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9" name="Line 26"/>
            <p:cNvSpPr>
              <a:spLocks noChangeShapeType="1"/>
            </p:cNvSpPr>
            <p:nvPr/>
          </p:nvSpPr>
          <p:spPr bwMode="auto">
            <a:xfrm>
              <a:off x="2160" y="3552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6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6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6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build="p"/>
      <p:bldP spid="9677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0221"/>
              </p:ext>
            </p:extLst>
          </p:nvPr>
        </p:nvGraphicFramePr>
        <p:xfrm>
          <a:off x="1606550" y="1079500"/>
          <a:ext cx="661793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7" name="Document" r:id="rId3" imgW="5930864" imgH="4707633" progId="Word.Document.12">
                  <p:embed/>
                </p:oleObj>
              </mc:Choice>
              <mc:Fallback>
                <p:oleObj name="Document" r:id="rId3" imgW="5930864" imgH="47076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6550" y="1079500"/>
                        <a:ext cx="6617930" cy="524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7854"/>
              </p:ext>
            </p:extLst>
          </p:nvPr>
        </p:nvGraphicFramePr>
        <p:xfrm>
          <a:off x="533400" y="2057400"/>
          <a:ext cx="7404727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0" name="Document" r:id="rId3" imgW="5949456" imgH="1226578" progId="Word.Document.12">
                  <p:embed/>
                </p:oleObj>
              </mc:Choice>
              <mc:Fallback>
                <p:oleObj name="Document" r:id="rId3" imgW="5949456" imgH="12265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057400"/>
                        <a:ext cx="7404727" cy="152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0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050035"/>
              </p:ext>
            </p:extLst>
          </p:nvPr>
        </p:nvGraphicFramePr>
        <p:xfrm>
          <a:off x="152400" y="914400"/>
          <a:ext cx="8799771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3" name="Document" r:id="rId3" imgW="5930864" imgH="1316349" progId="Word.Document.12">
                  <p:embed/>
                </p:oleObj>
              </mc:Choice>
              <mc:Fallback>
                <p:oleObj name="Document" r:id="rId3" imgW="5930864" imgH="13163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914400"/>
                        <a:ext cx="8799771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42672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Interference Through Two Slits</a:t>
            </a:r>
          </a:p>
        </p:txBody>
      </p:sp>
      <p:sp>
        <p:nvSpPr>
          <p:cNvPr id="929795" name="Text Box 3"/>
          <p:cNvSpPr txBox="1">
            <a:spLocks noChangeArrowheads="1"/>
          </p:cNvSpPr>
          <p:nvPr/>
        </p:nvSpPr>
        <p:spPr bwMode="auto">
          <a:xfrm>
            <a:off x="0" y="7620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Now imagine we have two slits, equally sized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Each slit creates its own waves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</p:txBody>
      </p:sp>
      <p:grpSp>
        <p:nvGrpSpPr>
          <p:cNvPr id="929796" name="Group 4"/>
          <p:cNvGrpSpPr>
            <a:grpSpLocks/>
          </p:cNvGrpSpPr>
          <p:nvPr/>
        </p:nvGrpSpPr>
        <p:grpSpPr bwMode="auto">
          <a:xfrm>
            <a:off x="1822450" y="2362200"/>
            <a:ext cx="1219200" cy="2667000"/>
            <a:chOff x="672" y="2832"/>
            <a:chExt cx="768" cy="1248"/>
          </a:xfrm>
        </p:grpSpPr>
        <p:sp>
          <p:nvSpPr>
            <p:cNvPr id="80935" name="Line 5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6" name="Line 6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Line 7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8" name="Line 8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9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9802" name="Arc 10"/>
          <p:cNvSpPr>
            <a:spLocks/>
          </p:cNvSpPr>
          <p:nvPr/>
        </p:nvSpPr>
        <p:spPr bwMode="auto">
          <a:xfrm>
            <a:off x="3117850" y="3657600"/>
            <a:ext cx="3048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609600 h 43200"/>
              <a:gd name="T4" fmla="*/ 0 w 21600"/>
              <a:gd name="T5" fmla="*/ 3048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03" name="Arc 11"/>
          <p:cNvSpPr>
            <a:spLocks noChangeAspect="1"/>
          </p:cNvSpPr>
          <p:nvPr/>
        </p:nvSpPr>
        <p:spPr bwMode="auto">
          <a:xfrm>
            <a:off x="3117850" y="3346450"/>
            <a:ext cx="612775" cy="122555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225550 h 43200"/>
              <a:gd name="T4" fmla="*/ 0 w 21600"/>
              <a:gd name="T5" fmla="*/ 61277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04" name="Arc 12"/>
          <p:cNvSpPr>
            <a:spLocks noChangeAspect="1"/>
          </p:cNvSpPr>
          <p:nvPr/>
        </p:nvSpPr>
        <p:spPr bwMode="auto">
          <a:xfrm>
            <a:off x="3117850" y="3048000"/>
            <a:ext cx="914400" cy="18288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828800 h 43200"/>
              <a:gd name="T4" fmla="*/ 0 w 21600"/>
              <a:gd name="T5" fmla="*/ 9144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05" name="Arc 13"/>
          <p:cNvSpPr>
            <a:spLocks noChangeAspect="1"/>
          </p:cNvSpPr>
          <p:nvPr/>
        </p:nvSpPr>
        <p:spPr bwMode="auto">
          <a:xfrm>
            <a:off x="3117850" y="2743200"/>
            <a:ext cx="1225550" cy="244951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449513 h 43200"/>
              <a:gd name="T4" fmla="*/ 0 w 21600"/>
              <a:gd name="T5" fmla="*/ 122475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9808" name="Group 16"/>
          <p:cNvGrpSpPr>
            <a:grpSpLocks/>
          </p:cNvGrpSpPr>
          <p:nvPr/>
        </p:nvGrpSpPr>
        <p:grpSpPr bwMode="auto">
          <a:xfrm>
            <a:off x="304800" y="2362200"/>
            <a:ext cx="1219200" cy="2667000"/>
            <a:chOff x="672" y="2832"/>
            <a:chExt cx="768" cy="1248"/>
          </a:xfrm>
        </p:grpSpPr>
        <p:sp>
          <p:nvSpPr>
            <p:cNvPr id="80930" name="Line 17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Line 18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2" name="Line 19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Line 20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4" name="Line 21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9814" name="Text Box 22"/>
          <p:cNvSpPr txBox="1">
            <a:spLocks noChangeArrowheads="1"/>
          </p:cNvSpPr>
          <p:nvPr/>
        </p:nvSpPr>
        <p:spPr bwMode="auto">
          <a:xfrm>
            <a:off x="4343400" y="1371600"/>
            <a:ext cx="4572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In some directions, crests add with crests to make bigger “brighter” crests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In others, crests combine with troughs to make minimum areas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In the end, what you get is a pattern of alternating light and dark bands</a:t>
            </a:r>
            <a:endParaRPr lang="en-US" sz="240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929824" name="Arc 32"/>
          <p:cNvSpPr>
            <a:spLocks/>
          </p:cNvSpPr>
          <p:nvPr/>
        </p:nvSpPr>
        <p:spPr bwMode="auto">
          <a:xfrm>
            <a:off x="3124200" y="2743200"/>
            <a:ext cx="304800" cy="6096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609600 h 43200"/>
              <a:gd name="T4" fmla="*/ 0 w 21600"/>
              <a:gd name="T5" fmla="*/ 3048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25" name="Arc 33"/>
          <p:cNvSpPr>
            <a:spLocks noChangeAspect="1"/>
          </p:cNvSpPr>
          <p:nvPr/>
        </p:nvSpPr>
        <p:spPr bwMode="auto">
          <a:xfrm>
            <a:off x="3124200" y="2432050"/>
            <a:ext cx="612775" cy="122555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225550 h 43200"/>
              <a:gd name="T4" fmla="*/ 0 w 21600"/>
              <a:gd name="T5" fmla="*/ 61277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26" name="Arc 34"/>
          <p:cNvSpPr>
            <a:spLocks noChangeAspect="1"/>
          </p:cNvSpPr>
          <p:nvPr/>
        </p:nvSpPr>
        <p:spPr bwMode="auto">
          <a:xfrm>
            <a:off x="3124200" y="2133600"/>
            <a:ext cx="914400" cy="18288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828800 h 43200"/>
              <a:gd name="T4" fmla="*/ 0 w 21600"/>
              <a:gd name="T5" fmla="*/ 91440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27" name="Arc 35"/>
          <p:cNvSpPr>
            <a:spLocks noChangeAspect="1"/>
          </p:cNvSpPr>
          <p:nvPr/>
        </p:nvSpPr>
        <p:spPr bwMode="auto">
          <a:xfrm>
            <a:off x="3124200" y="1828800"/>
            <a:ext cx="1225550" cy="244951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449513 h 43200"/>
              <a:gd name="T4" fmla="*/ 0 w 21600"/>
              <a:gd name="T5" fmla="*/ 122475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11" name="Group 36"/>
          <p:cNvGrpSpPr>
            <a:grpSpLocks/>
          </p:cNvGrpSpPr>
          <p:nvPr/>
        </p:nvGrpSpPr>
        <p:grpSpPr bwMode="auto">
          <a:xfrm>
            <a:off x="3124200" y="1828800"/>
            <a:ext cx="146050" cy="3429000"/>
            <a:chOff x="1968" y="1152"/>
            <a:chExt cx="92" cy="2160"/>
          </a:xfrm>
        </p:grpSpPr>
        <p:sp>
          <p:nvSpPr>
            <p:cNvPr id="80927" name="Freeform 14"/>
            <p:cNvSpPr>
              <a:spLocks/>
            </p:cNvSpPr>
            <p:nvPr/>
          </p:nvSpPr>
          <p:spPr bwMode="auto">
            <a:xfrm>
              <a:off x="1968" y="1152"/>
              <a:ext cx="92" cy="752"/>
            </a:xfrm>
            <a:custGeom>
              <a:avLst/>
              <a:gdLst>
                <a:gd name="T0" fmla="*/ 0 w 96"/>
                <a:gd name="T1" fmla="*/ 0 h 720"/>
                <a:gd name="T2" fmla="*/ 0 w 96"/>
                <a:gd name="T3" fmla="*/ 752 h 720"/>
                <a:gd name="T4" fmla="*/ 92 w 96"/>
                <a:gd name="T5" fmla="*/ 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720">
                  <a:moveTo>
                    <a:pt x="0" y="0"/>
                  </a:moveTo>
                  <a:lnTo>
                    <a:pt x="0" y="720"/>
                  </a:lnTo>
                  <a:lnTo>
                    <a:pt x="96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15"/>
            <p:cNvSpPr>
              <a:spLocks/>
            </p:cNvSpPr>
            <p:nvPr/>
          </p:nvSpPr>
          <p:spPr bwMode="auto">
            <a:xfrm flipV="1">
              <a:off x="1968" y="2512"/>
              <a:ext cx="92" cy="800"/>
            </a:xfrm>
            <a:custGeom>
              <a:avLst/>
              <a:gdLst>
                <a:gd name="T0" fmla="*/ 0 w 96"/>
                <a:gd name="T1" fmla="*/ 0 h 720"/>
                <a:gd name="T2" fmla="*/ 0 w 96"/>
                <a:gd name="T3" fmla="*/ 800 h 720"/>
                <a:gd name="T4" fmla="*/ 92 w 96"/>
                <a:gd name="T5" fmla="*/ 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720">
                  <a:moveTo>
                    <a:pt x="0" y="0"/>
                  </a:moveTo>
                  <a:lnTo>
                    <a:pt x="0" y="720"/>
                  </a:lnTo>
                  <a:lnTo>
                    <a:pt x="96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AutoShape 31"/>
            <p:cNvSpPr>
              <a:spLocks noChangeArrowheads="1"/>
            </p:cNvSpPr>
            <p:nvPr/>
          </p:nvSpPr>
          <p:spPr bwMode="auto">
            <a:xfrm rot="5400000">
              <a:off x="1704" y="2184"/>
              <a:ext cx="576" cy="4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9835" name="Group 43"/>
          <p:cNvGrpSpPr>
            <a:grpSpLocks/>
          </p:cNvGrpSpPr>
          <p:nvPr/>
        </p:nvGrpSpPr>
        <p:grpSpPr bwMode="auto">
          <a:xfrm>
            <a:off x="3124200" y="2514600"/>
            <a:ext cx="1371600" cy="1905000"/>
            <a:chOff x="1968" y="1584"/>
            <a:chExt cx="864" cy="1200"/>
          </a:xfrm>
        </p:grpSpPr>
        <p:sp>
          <p:nvSpPr>
            <p:cNvPr id="80922" name="Line 37"/>
            <p:cNvSpPr>
              <a:spLocks noChangeShapeType="1"/>
            </p:cNvSpPr>
            <p:nvPr/>
          </p:nvSpPr>
          <p:spPr bwMode="auto">
            <a:xfrm>
              <a:off x="2016" y="2208"/>
              <a:ext cx="816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Line 38"/>
            <p:cNvSpPr>
              <a:spLocks noChangeShapeType="1"/>
            </p:cNvSpPr>
            <p:nvPr/>
          </p:nvSpPr>
          <p:spPr bwMode="auto">
            <a:xfrm flipV="1">
              <a:off x="1968" y="1920"/>
              <a:ext cx="81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Line 39"/>
            <p:cNvSpPr>
              <a:spLocks noChangeShapeType="1"/>
            </p:cNvSpPr>
            <p:nvPr/>
          </p:nvSpPr>
          <p:spPr bwMode="auto">
            <a:xfrm flipV="1">
              <a:off x="1968" y="1584"/>
              <a:ext cx="72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Line 41"/>
            <p:cNvSpPr>
              <a:spLocks noChangeShapeType="1"/>
            </p:cNvSpPr>
            <p:nvPr/>
          </p:nvSpPr>
          <p:spPr bwMode="auto">
            <a:xfrm>
              <a:off x="1968" y="2304"/>
              <a:ext cx="81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6" name="Line 42"/>
            <p:cNvSpPr>
              <a:spLocks noChangeShapeType="1"/>
            </p:cNvSpPr>
            <p:nvPr/>
          </p:nvSpPr>
          <p:spPr bwMode="auto">
            <a:xfrm>
              <a:off x="1968" y="2352"/>
              <a:ext cx="768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9846" name="Group 54"/>
          <p:cNvGrpSpPr>
            <a:grpSpLocks/>
          </p:cNvGrpSpPr>
          <p:nvPr/>
        </p:nvGrpSpPr>
        <p:grpSpPr bwMode="auto">
          <a:xfrm>
            <a:off x="3124200" y="2857500"/>
            <a:ext cx="1333500" cy="1333500"/>
            <a:chOff x="1968" y="1800"/>
            <a:chExt cx="840" cy="840"/>
          </a:xfrm>
        </p:grpSpPr>
        <p:grpSp>
          <p:nvGrpSpPr>
            <p:cNvPr id="80916" name="Group 50"/>
            <p:cNvGrpSpPr>
              <a:grpSpLocks/>
            </p:cNvGrpSpPr>
            <p:nvPr/>
          </p:nvGrpSpPr>
          <p:grpSpPr bwMode="auto">
            <a:xfrm>
              <a:off x="1968" y="1800"/>
              <a:ext cx="816" cy="360"/>
              <a:chOff x="1968" y="1800"/>
              <a:chExt cx="816" cy="360"/>
            </a:xfrm>
          </p:grpSpPr>
          <p:sp>
            <p:nvSpPr>
              <p:cNvPr id="80920" name="Line 45"/>
              <p:cNvSpPr>
                <a:spLocks noChangeShapeType="1"/>
              </p:cNvSpPr>
              <p:nvPr/>
            </p:nvSpPr>
            <p:spPr bwMode="auto">
              <a:xfrm flipV="1">
                <a:off x="2016" y="2112"/>
                <a:ext cx="76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1" name="Line 48"/>
              <p:cNvSpPr>
                <a:spLocks noChangeShapeType="1"/>
              </p:cNvSpPr>
              <p:nvPr/>
            </p:nvSpPr>
            <p:spPr bwMode="auto">
              <a:xfrm flipV="1">
                <a:off x="1968" y="1800"/>
                <a:ext cx="768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917" name="Group 51"/>
            <p:cNvGrpSpPr>
              <a:grpSpLocks/>
            </p:cNvGrpSpPr>
            <p:nvPr/>
          </p:nvGrpSpPr>
          <p:grpSpPr bwMode="auto">
            <a:xfrm flipV="1">
              <a:off x="1992" y="2280"/>
              <a:ext cx="816" cy="360"/>
              <a:chOff x="1968" y="1800"/>
              <a:chExt cx="816" cy="360"/>
            </a:xfrm>
          </p:grpSpPr>
          <p:sp>
            <p:nvSpPr>
              <p:cNvPr id="80918" name="Line 52"/>
              <p:cNvSpPr>
                <a:spLocks noChangeShapeType="1"/>
              </p:cNvSpPr>
              <p:nvPr/>
            </p:nvSpPr>
            <p:spPr bwMode="auto">
              <a:xfrm flipV="1">
                <a:off x="2016" y="2112"/>
                <a:ext cx="76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9" name="Line 53"/>
              <p:cNvSpPr>
                <a:spLocks noChangeShapeType="1"/>
              </p:cNvSpPr>
              <p:nvPr/>
            </p:nvSpPr>
            <p:spPr bwMode="auto">
              <a:xfrm flipV="1">
                <a:off x="1968" y="1800"/>
                <a:ext cx="768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9847" name="Text Box 55"/>
          <p:cNvSpPr txBox="1">
            <a:spLocks noChangeArrowheads="1"/>
          </p:cNvSpPr>
          <p:nvPr/>
        </p:nvSpPr>
        <p:spPr bwMode="auto">
          <a:xfrm>
            <a:off x="38100" y="5483087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 err="1" smtClean="0">
                <a:solidFill>
                  <a:schemeClr val="accent2"/>
                </a:solidFill>
              </a:rPr>
              <a:t>Derviation</a:t>
            </a:r>
            <a:r>
              <a:rPr lang="en-US" sz="2400" dirty="0" smtClean="0">
                <a:solidFill>
                  <a:schemeClr val="accent2"/>
                </a:solidFill>
              </a:rPr>
              <a:t> in book, skip to result:</a:t>
            </a:r>
            <a:endParaRPr lang="en-US" sz="2400" dirty="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2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5" grpId="0" build="p"/>
      <p:bldP spid="929802" grpId="0" animBg="1"/>
      <p:bldP spid="929803" grpId="0" animBg="1"/>
      <p:bldP spid="929804" grpId="0" animBg="1"/>
      <p:bldP spid="929805" grpId="0" animBg="1"/>
      <p:bldP spid="929814" grpId="0" build="p"/>
      <p:bldP spid="929824" grpId="0" animBg="1"/>
      <p:bldP spid="929825" grpId="0" animBg="1"/>
      <p:bldP spid="929826" grpId="0" animBg="1"/>
      <p:bldP spid="929827" grpId="0" animBg="1"/>
      <p:bldP spid="9298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7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3434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Two Slit Interference (2)</a:t>
            </a:r>
          </a:p>
        </p:txBody>
      </p:sp>
      <p:graphicFrame>
        <p:nvGraphicFramePr>
          <p:cNvPr id="82948" name="Object 39"/>
          <p:cNvGraphicFramePr>
            <a:graphicFrameLocks noChangeAspect="1"/>
          </p:cNvGraphicFramePr>
          <p:nvPr/>
        </p:nvGraphicFramePr>
        <p:xfrm>
          <a:off x="381000" y="1066800"/>
          <a:ext cx="30226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5" name="Equation" r:id="rId4" imgW="1231366" imgH="253890" progId="Equation.DSMT4">
                  <p:embed/>
                </p:oleObj>
              </mc:Choice>
              <mc:Fallback>
                <p:oleObj name="Equation" r:id="rId4" imgW="1231366" imgH="25389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30226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0" name="Object 40"/>
          <p:cNvGraphicFramePr>
            <a:graphicFrameLocks noChangeAspect="1"/>
          </p:cNvGraphicFramePr>
          <p:nvPr/>
        </p:nvGraphicFramePr>
        <p:xfrm>
          <a:off x="3810000" y="838200"/>
          <a:ext cx="1184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6" name="Equation" r:id="rId6" imgW="482391" imgH="393529" progId="Equation.DSMT4">
                  <p:embed/>
                </p:oleObj>
              </mc:Choice>
              <mc:Fallback>
                <p:oleObj name="Equation" r:id="rId6" imgW="482391" imgH="393529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838200"/>
                        <a:ext cx="11842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2" name="Object 42"/>
          <p:cNvGraphicFramePr>
            <a:graphicFrameLocks noChangeAspect="1"/>
          </p:cNvGraphicFramePr>
          <p:nvPr/>
        </p:nvGraphicFramePr>
        <p:xfrm>
          <a:off x="5376863" y="990600"/>
          <a:ext cx="36147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7" name="Equation" r:id="rId8" imgW="1473200" imgH="431800" progId="Equation.DSMT4">
                  <p:embed/>
                </p:oleObj>
              </mc:Choice>
              <mc:Fallback>
                <p:oleObj name="Equation" r:id="rId8" imgW="1473200" imgH="431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990600"/>
                        <a:ext cx="3614737" cy="9477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1891" name="Group 51"/>
          <p:cNvGrpSpPr>
            <a:grpSpLocks/>
          </p:cNvGrpSpPr>
          <p:nvPr/>
        </p:nvGrpSpPr>
        <p:grpSpPr bwMode="auto">
          <a:xfrm>
            <a:off x="304800" y="1981200"/>
            <a:ext cx="4267200" cy="990600"/>
            <a:chOff x="240" y="1776"/>
            <a:chExt cx="2688" cy="624"/>
          </a:xfrm>
        </p:grpSpPr>
        <p:sp>
          <p:nvSpPr>
            <p:cNvPr id="82956" name="Rectangle 44"/>
            <p:cNvSpPr>
              <a:spLocks noChangeArrowheads="1"/>
            </p:cNvSpPr>
            <p:nvPr/>
          </p:nvSpPr>
          <p:spPr bwMode="auto">
            <a:xfrm>
              <a:off x="240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Rectangle 45"/>
            <p:cNvSpPr>
              <a:spLocks noChangeArrowheads="1"/>
            </p:cNvSpPr>
            <p:nvPr/>
          </p:nvSpPr>
          <p:spPr bwMode="auto">
            <a:xfrm>
              <a:off x="624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8" name="Rectangle 46"/>
            <p:cNvSpPr>
              <a:spLocks noChangeArrowheads="1"/>
            </p:cNvSpPr>
            <p:nvPr/>
          </p:nvSpPr>
          <p:spPr bwMode="auto">
            <a:xfrm>
              <a:off x="1008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9" name="Rectangle 47"/>
            <p:cNvSpPr>
              <a:spLocks noChangeArrowheads="1"/>
            </p:cNvSpPr>
            <p:nvPr/>
          </p:nvSpPr>
          <p:spPr bwMode="auto">
            <a:xfrm>
              <a:off x="1392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Rectangle 48"/>
            <p:cNvSpPr>
              <a:spLocks noChangeArrowheads="1"/>
            </p:cNvSpPr>
            <p:nvPr/>
          </p:nvSpPr>
          <p:spPr bwMode="auto">
            <a:xfrm>
              <a:off x="1776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1" name="Rectangle 49"/>
            <p:cNvSpPr>
              <a:spLocks noChangeArrowheads="1"/>
            </p:cNvSpPr>
            <p:nvPr/>
          </p:nvSpPr>
          <p:spPr bwMode="auto">
            <a:xfrm>
              <a:off x="2160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2" name="Rectangle 50"/>
            <p:cNvSpPr>
              <a:spLocks noChangeArrowheads="1"/>
            </p:cNvSpPr>
            <p:nvPr/>
          </p:nvSpPr>
          <p:spPr bwMode="auto">
            <a:xfrm>
              <a:off x="2544" y="1776"/>
              <a:ext cx="384" cy="62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892" name="Text Box 52"/>
          <p:cNvSpPr txBox="1">
            <a:spLocks noChangeArrowheads="1"/>
          </p:cNvSpPr>
          <p:nvPr/>
        </p:nvSpPr>
        <p:spPr bwMode="auto">
          <a:xfrm>
            <a:off x="0" y="31242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Where is it bright?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Where is it dark?</a:t>
            </a:r>
          </a:p>
        </p:txBody>
      </p:sp>
      <p:graphicFrame>
        <p:nvGraphicFramePr>
          <p:cNvPr id="931893" name="Object 53"/>
          <p:cNvGraphicFramePr>
            <a:graphicFrameLocks noChangeAspect="1"/>
          </p:cNvGraphicFramePr>
          <p:nvPr/>
        </p:nvGraphicFramePr>
        <p:xfrm>
          <a:off x="2667000" y="3505200"/>
          <a:ext cx="25860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8" name="Equation" r:id="rId10" imgW="1054100" imgH="241300" progId="Equation.DSMT4">
                  <p:embed/>
                </p:oleObj>
              </mc:Choice>
              <mc:Fallback>
                <p:oleObj name="Equation" r:id="rId10" imgW="1054100" imgH="2413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05200"/>
                        <a:ext cx="2586038" cy="530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4" name="Object 54"/>
          <p:cNvGraphicFramePr>
            <a:graphicFrameLocks noChangeAspect="1"/>
          </p:cNvGraphicFramePr>
          <p:nvPr/>
        </p:nvGraphicFramePr>
        <p:xfrm>
          <a:off x="5562600" y="3657600"/>
          <a:ext cx="2430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9" name="Equation" r:id="rId12" imgW="990170" imgH="203112" progId="Equation.DSMT4">
                  <p:embed/>
                </p:oleObj>
              </mc:Choice>
              <mc:Fallback>
                <p:oleObj name="Equation" r:id="rId12" imgW="990170" imgH="203112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657600"/>
                        <a:ext cx="2430463" cy="4460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5" name="Object 55"/>
          <p:cNvGraphicFramePr>
            <a:graphicFrameLocks noChangeAspect="1"/>
          </p:cNvGraphicFramePr>
          <p:nvPr/>
        </p:nvGraphicFramePr>
        <p:xfrm>
          <a:off x="2590800" y="4191000"/>
          <a:ext cx="3333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0" name="Equation" r:id="rId14" imgW="1358310" imgH="253890" progId="Equation.DSMT4">
                  <p:embed/>
                </p:oleObj>
              </mc:Choice>
              <mc:Fallback>
                <p:oleObj name="Equation" r:id="rId14" imgW="1358310" imgH="25389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3333750" cy="558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3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3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3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87289"/>
              </p:ext>
            </p:extLst>
          </p:nvPr>
        </p:nvGraphicFramePr>
        <p:xfrm>
          <a:off x="914399" y="762000"/>
          <a:ext cx="724173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9" name="Document" r:id="rId3" imgW="5949456" imgH="3806063" progId="Word.Document.12">
                  <p:embed/>
                </p:oleObj>
              </mc:Choice>
              <mc:Fallback>
                <p:oleObj name="Document" r:id="rId3" imgW="5949456" imgH="38060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399" y="762000"/>
                        <a:ext cx="7241733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15250"/>
              </p:ext>
            </p:extLst>
          </p:nvPr>
        </p:nvGraphicFramePr>
        <p:xfrm>
          <a:off x="533399" y="533400"/>
          <a:ext cx="781901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2" name="Document" r:id="rId3" imgW="5946064" imgH="1269521" progId="Word.Document.12">
                  <p:embed/>
                </p:oleObj>
              </mc:Choice>
              <mc:Fallback>
                <p:oleObj name="Document" r:id="rId3" imgW="5946064" imgH="12695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399" y="533400"/>
                        <a:ext cx="781901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3429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Phases</a:t>
            </a:r>
          </a:p>
        </p:txBody>
      </p:sp>
      <p:sp>
        <p:nvSpPr>
          <p:cNvPr id="953353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When you combine two (or more) waves, you need to know the </a:t>
            </a:r>
            <a:r>
              <a:rPr lang="en-US" sz="2400" i="1">
                <a:solidFill>
                  <a:srgbClr val="9900CC"/>
                </a:solidFill>
              </a:rPr>
              <a:t>phase shift</a:t>
            </a:r>
            <a:r>
              <a:rPr lang="en-US" sz="2400">
                <a:solidFill>
                  <a:srgbClr val="9900CC"/>
                </a:solidFill>
              </a:rPr>
              <a:t> between them: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angle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 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 is the phase shift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When the phase shift is zero, the waves add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constructively</a:t>
            </a:r>
            <a:endParaRPr lang="en-US" sz="2400">
              <a:solidFill>
                <a:srgbClr val="008000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The result is bigger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Same thing for any even multiple of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</a:t>
            </a:r>
            <a:endParaRPr lang="en-US" sz="2400">
              <a:solidFill>
                <a:srgbClr val="008000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When the phase shift is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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, the waves add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destructively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The result is smaller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Same thing for any odd multiple of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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To find maximum/minimum effects, set phase shift to even/odd multiples of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</a:t>
            </a:r>
            <a:endParaRPr lang="en-US" sz="240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953354" name="Object 10"/>
          <p:cNvGraphicFramePr>
            <a:graphicFrameLocks noChangeAspect="1"/>
          </p:cNvGraphicFramePr>
          <p:nvPr/>
        </p:nvGraphicFramePr>
        <p:xfrm>
          <a:off x="4498975" y="1295400"/>
          <a:ext cx="41433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Equation" r:id="rId3" imgW="1688367" imgH="253890" progId="Equation.DSMT4">
                  <p:embed/>
                </p:oleObj>
              </mc:Choice>
              <mc:Fallback>
                <p:oleObj name="Equation" r:id="rId3" imgW="168836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1295400"/>
                        <a:ext cx="41433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3355" name="Picture 11" descr="pha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3810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3357" name="Picture 13" descr="phas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3810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6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3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3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3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3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3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3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3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3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3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3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5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33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33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5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Phase Shift From Traveling</a:t>
            </a:r>
          </a:p>
        </p:txBody>
      </p:sp>
      <p:sp>
        <p:nvSpPr>
          <p:cNvPr id="956421" name="Rectangle 5"/>
          <p:cNvSpPr>
            <a:spLocks noChangeArrowheads="1"/>
          </p:cNvSpPr>
          <p:nvPr/>
        </p:nvSpPr>
        <p:spPr bwMode="auto">
          <a:xfrm>
            <a:off x="7772400" y="609600"/>
            <a:ext cx="838200" cy="1828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CCFFFF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6422" name="Line 6"/>
          <p:cNvSpPr>
            <a:spLocks noChangeShapeType="1"/>
          </p:cNvSpPr>
          <p:nvPr/>
        </p:nvSpPr>
        <p:spPr bwMode="auto">
          <a:xfrm>
            <a:off x="7696200" y="15240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6426" name="Text Box 10"/>
          <p:cNvSpPr txBox="1">
            <a:spLocks noChangeArrowheads="1"/>
          </p:cNvSpPr>
          <p:nvPr/>
        </p:nvSpPr>
        <p:spPr bwMode="auto">
          <a:xfrm>
            <a:off x="0" y="7620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As a wave passes through any material, its phase shifts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For a distance </a:t>
            </a:r>
            <a:r>
              <a:rPr lang="en-US" sz="2400" i="1">
                <a:solidFill>
                  <a:srgbClr val="FF0000"/>
                </a:solidFill>
              </a:rPr>
              <a:t>d</a:t>
            </a:r>
            <a:r>
              <a:rPr lang="en-US" sz="2400">
                <a:solidFill>
                  <a:srgbClr val="FF0000"/>
                </a:solidFill>
              </a:rPr>
              <a:t>, we have:</a:t>
            </a:r>
            <a:endParaRPr lang="en-US" sz="240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956428" name="Object 12"/>
          <p:cNvGraphicFramePr>
            <a:graphicFrameLocks noChangeAspect="1"/>
          </p:cNvGraphicFramePr>
          <p:nvPr/>
        </p:nvGraphicFramePr>
        <p:xfrm>
          <a:off x="4495800" y="1295400"/>
          <a:ext cx="25558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4" name="Equation" r:id="rId4" imgW="1040948" imgH="253890" progId="Equation.DSMT4">
                  <p:embed/>
                </p:oleObj>
              </mc:Choice>
              <mc:Fallback>
                <p:oleObj name="Equation" r:id="rId4" imgW="104094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25558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29" name="Object 13"/>
          <p:cNvGraphicFramePr>
            <a:graphicFrameLocks noChangeAspect="1"/>
          </p:cNvGraphicFramePr>
          <p:nvPr/>
        </p:nvGraphicFramePr>
        <p:xfrm>
          <a:off x="433388" y="1839913"/>
          <a:ext cx="10906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5" name="Equation" r:id="rId6" imgW="444307" imgH="203112" progId="Equation.DSMT4">
                  <p:embed/>
                </p:oleObj>
              </mc:Choice>
              <mc:Fallback>
                <p:oleObj name="Equation" r:id="rId6" imgW="44430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839913"/>
                        <a:ext cx="10906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30" name="Object 14"/>
          <p:cNvGraphicFramePr>
            <a:graphicFrameLocks noChangeAspect="1"/>
          </p:cNvGraphicFramePr>
          <p:nvPr/>
        </p:nvGraphicFramePr>
        <p:xfrm>
          <a:off x="2374900" y="1524000"/>
          <a:ext cx="1401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6" name="Equation" r:id="rId8" imgW="571252" imgH="393529" progId="Equation.DSMT4">
                  <p:embed/>
                </p:oleObj>
              </mc:Choice>
              <mc:Fallback>
                <p:oleObj name="Equation" r:id="rId8" imgW="57125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1524000"/>
                        <a:ext cx="1401763" cy="863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31" name="Text Box 15"/>
          <p:cNvSpPr txBox="1">
            <a:spLocks noChangeArrowheads="1"/>
          </p:cNvSpPr>
          <p:nvPr/>
        </p:nvSpPr>
        <p:spPr bwMode="auto">
          <a:xfrm>
            <a:off x="76200" y="2286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Recall, wavelength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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changes inside a material</a:t>
            </a:r>
          </a:p>
        </p:txBody>
      </p:sp>
      <p:graphicFrame>
        <p:nvGraphicFramePr>
          <p:cNvPr id="956432" name="Object 16"/>
          <p:cNvGraphicFramePr>
            <a:graphicFrameLocks noChangeAspect="1"/>
          </p:cNvGraphicFramePr>
          <p:nvPr/>
        </p:nvGraphicFramePr>
        <p:xfrm>
          <a:off x="457200" y="2819400"/>
          <a:ext cx="12144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7" name="Equation" r:id="rId10" imgW="495085" imgH="393529" progId="Equation.DSMT4">
                  <p:embed/>
                </p:oleObj>
              </mc:Choice>
              <mc:Fallback>
                <p:oleObj name="Equation" r:id="rId10" imgW="49508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12144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33" name="Object 17"/>
          <p:cNvGraphicFramePr>
            <a:graphicFrameLocks noChangeAspect="1"/>
          </p:cNvGraphicFramePr>
          <p:nvPr/>
        </p:nvGraphicFramePr>
        <p:xfrm>
          <a:off x="2133600" y="2971800"/>
          <a:ext cx="12461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8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971800"/>
                        <a:ext cx="12461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34" name="Object 18"/>
          <p:cNvGraphicFramePr>
            <a:graphicFrameLocks noChangeAspect="1"/>
          </p:cNvGraphicFramePr>
          <p:nvPr/>
        </p:nvGraphicFramePr>
        <p:xfrm>
          <a:off x="3657600" y="2717800"/>
          <a:ext cx="11207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9" name="Equation" r:id="rId14" imgW="457002" imgH="393529" progId="Equation.DSMT4">
                  <p:embed/>
                </p:oleObj>
              </mc:Choice>
              <mc:Fallback>
                <p:oleObj name="Equation" r:id="rId14" imgW="45700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717800"/>
                        <a:ext cx="1120775" cy="863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35" name="Object 19"/>
          <p:cNvGraphicFramePr>
            <a:graphicFrameLocks noChangeAspect="1"/>
          </p:cNvGraphicFramePr>
          <p:nvPr/>
        </p:nvGraphicFramePr>
        <p:xfrm>
          <a:off x="5715000" y="2743200"/>
          <a:ext cx="15573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0" name="Equation" r:id="rId16" imgW="634725" imgH="431613" progId="Equation.DSMT4">
                  <p:embed/>
                </p:oleObj>
              </mc:Choice>
              <mc:Fallback>
                <p:oleObj name="Equation" r:id="rId16" imgW="634725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43200"/>
                        <a:ext cx="1557338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36" name="Text Box 20"/>
          <p:cNvSpPr txBox="1">
            <a:spLocks noChangeArrowheads="1"/>
          </p:cNvSpPr>
          <p:nvPr/>
        </p:nvSpPr>
        <p:spPr bwMode="auto">
          <a:xfrm>
            <a:off x="152400" y="3657600"/>
            <a:ext cx="83820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Light of wavelength 0.5 </a:t>
            </a:r>
            <a:r>
              <a:rPr lang="en-US" sz="2400" dirty="0">
                <a:sym typeface="Symbol" pitchFamily="18" charset="2"/>
              </a:rPr>
              <a:t></a:t>
            </a:r>
            <a:r>
              <a:rPr lang="en-US" sz="2400" dirty="0"/>
              <a:t>m takes two paths, both of length 1 </a:t>
            </a:r>
            <a:r>
              <a:rPr lang="en-US" sz="2400" dirty="0">
                <a:sym typeface="Symbol" pitchFamily="18" charset="2"/>
              </a:rPr>
              <a:t></a:t>
            </a:r>
            <a:r>
              <a:rPr lang="en-US" sz="2400" dirty="0"/>
              <a:t>m, one through air, the other through glass (</a:t>
            </a:r>
            <a:r>
              <a:rPr lang="en-US" sz="2400" i="1" dirty="0"/>
              <a:t>n</a:t>
            </a:r>
            <a:r>
              <a:rPr lang="en-US" sz="2400" dirty="0"/>
              <a:t> = 1.5).  What is the difference in phase between the two waves in the end?</a:t>
            </a:r>
          </a:p>
          <a:p>
            <a:r>
              <a:rPr lang="en-US" sz="2400" dirty="0"/>
              <a:t>A) 0	B)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	C) 2</a:t>
            </a:r>
            <a:r>
              <a:rPr lang="en-US" sz="2400" dirty="0">
                <a:sym typeface="Symbol" pitchFamily="18" charset="2"/>
              </a:rPr>
              <a:t>	D) 3	E) None of the above</a:t>
            </a:r>
          </a:p>
        </p:txBody>
      </p:sp>
      <p:grpSp>
        <p:nvGrpSpPr>
          <p:cNvPr id="956437" name="Group 21"/>
          <p:cNvGrpSpPr>
            <a:grpSpLocks/>
          </p:cNvGrpSpPr>
          <p:nvPr/>
        </p:nvGrpSpPr>
        <p:grpSpPr bwMode="auto">
          <a:xfrm>
            <a:off x="152400" y="5638800"/>
            <a:ext cx="1219200" cy="1219200"/>
            <a:chOff x="672" y="2832"/>
            <a:chExt cx="768" cy="1248"/>
          </a:xfrm>
        </p:grpSpPr>
        <p:sp>
          <p:nvSpPr>
            <p:cNvPr id="97316" name="Line 22"/>
            <p:cNvSpPr>
              <a:spLocks noChangeShapeType="1"/>
            </p:cNvSpPr>
            <p:nvPr/>
          </p:nvSpPr>
          <p:spPr bwMode="auto">
            <a:xfrm>
              <a:off x="672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7" name="Line 23"/>
            <p:cNvSpPr>
              <a:spLocks noChangeShapeType="1"/>
            </p:cNvSpPr>
            <p:nvPr/>
          </p:nvSpPr>
          <p:spPr bwMode="auto">
            <a:xfrm>
              <a:off x="864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8" name="Line 24"/>
            <p:cNvSpPr>
              <a:spLocks noChangeShapeType="1"/>
            </p:cNvSpPr>
            <p:nvPr/>
          </p:nvSpPr>
          <p:spPr bwMode="auto">
            <a:xfrm>
              <a:off x="1056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9" name="Line 25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0" name="Line 26"/>
            <p:cNvSpPr>
              <a:spLocks noChangeShapeType="1"/>
            </p:cNvSpPr>
            <p:nvPr/>
          </p:nvSpPr>
          <p:spPr bwMode="auto">
            <a:xfrm>
              <a:off x="1440" y="2832"/>
              <a:ext cx="0" cy="124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56448" name="Object 32"/>
          <p:cNvGraphicFramePr>
            <a:graphicFrameLocks noChangeAspect="1"/>
          </p:cNvGraphicFramePr>
          <p:nvPr/>
        </p:nvGraphicFramePr>
        <p:xfrm>
          <a:off x="3184525" y="5334000"/>
          <a:ext cx="3521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1" name="Equation" r:id="rId18" imgW="1435100" imgH="254000" progId="Equation.DSMT4">
                  <p:embed/>
                </p:oleObj>
              </mc:Choice>
              <mc:Fallback>
                <p:oleObj name="Equation" r:id="rId18" imgW="1435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5334000"/>
                        <a:ext cx="3521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49" name="Object 33"/>
          <p:cNvGraphicFramePr>
            <a:graphicFrameLocks noChangeAspect="1"/>
          </p:cNvGraphicFramePr>
          <p:nvPr/>
        </p:nvGraphicFramePr>
        <p:xfrm>
          <a:off x="3171825" y="5767388"/>
          <a:ext cx="35496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2" name="Equation" r:id="rId20" imgW="1447172" imgH="253890" progId="Equation.DSMT4">
                  <p:embed/>
                </p:oleObj>
              </mc:Choice>
              <mc:Fallback>
                <p:oleObj name="Equation" r:id="rId20" imgW="144717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5767388"/>
                        <a:ext cx="35496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50" name="Object 34"/>
          <p:cNvGraphicFramePr>
            <a:graphicFrameLocks noChangeAspect="1"/>
          </p:cNvGraphicFramePr>
          <p:nvPr/>
        </p:nvGraphicFramePr>
        <p:xfrm>
          <a:off x="4343400" y="6411913"/>
          <a:ext cx="13716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3" name="Equation" r:id="rId22" imgW="558558" imgH="203112" progId="Equation.DSMT4">
                  <p:embed/>
                </p:oleObj>
              </mc:Choice>
              <mc:Fallback>
                <p:oleObj name="Equation" r:id="rId22" imgW="5585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411913"/>
                        <a:ext cx="13716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6467" name="Group 51"/>
          <p:cNvGrpSpPr>
            <a:grpSpLocks/>
          </p:cNvGrpSpPr>
          <p:nvPr/>
        </p:nvGrpSpPr>
        <p:grpSpPr bwMode="auto">
          <a:xfrm>
            <a:off x="1600200" y="5181600"/>
            <a:ext cx="838200" cy="1143000"/>
            <a:chOff x="1008" y="3264"/>
            <a:chExt cx="528" cy="720"/>
          </a:xfrm>
        </p:grpSpPr>
        <p:sp>
          <p:nvSpPr>
            <p:cNvPr id="956443" name="Rectangle 27"/>
            <p:cNvSpPr>
              <a:spLocks noChangeArrowheads="1"/>
            </p:cNvSpPr>
            <p:nvPr/>
          </p:nvSpPr>
          <p:spPr bwMode="auto">
            <a:xfrm>
              <a:off x="1056" y="3552"/>
              <a:ext cx="384" cy="43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CCFFFF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4" name="Line 28"/>
            <p:cNvSpPr>
              <a:spLocks noChangeShapeType="1"/>
            </p:cNvSpPr>
            <p:nvPr/>
          </p:nvSpPr>
          <p:spPr bwMode="auto">
            <a:xfrm>
              <a:off x="1056" y="35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5" name="Text Box 31"/>
            <p:cNvSpPr txBox="1">
              <a:spLocks noChangeArrowheads="1"/>
            </p:cNvSpPr>
            <p:nvPr/>
          </p:nvSpPr>
          <p:spPr bwMode="auto">
            <a:xfrm>
              <a:off x="1008" y="326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sym typeface="Symbol" pitchFamily="18" charset="2"/>
                </a:rPr>
                <a:t>1 m</a:t>
              </a:r>
            </a:p>
          </p:txBody>
        </p:sp>
      </p:grpSp>
      <p:grpSp>
        <p:nvGrpSpPr>
          <p:cNvPr id="956469" name="Group 53"/>
          <p:cNvGrpSpPr>
            <a:grpSpLocks/>
          </p:cNvGrpSpPr>
          <p:nvPr/>
        </p:nvGrpSpPr>
        <p:grpSpPr bwMode="auto">
          <a:xfrm>
            <a:off x="1676400" y="5638800"/>
            <a:ext cx="914400" cy="1219200"/>
            <a:chOff x="1056" y="3552"/>
            <a:chExt cx="576" cy="768"/>
          </a:xfrm>
        </p:grpSpPr>
        <p:sp>
          <p:nvSpPr>
            <p:cNvPr id="97302" name="Line 38"/>
            <p:cNvSpPr>
              <a:spLocks noChangeShapeType="1"/>
            </p:cNvSpPr>
            <p:nvPr/>
          </p:nvSpPr>
          <p:spPr bwMode="auto">
            <a:xfrm>
              <a:off x="1056" y="3984"/>
              <a:ext cx="0" cy="33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03" name="Group 52"/>
            <p:cNvGrpSpPr>
              <a:grpSpLocks/>
            </p:cNvGrpSpPr>
            <p:nvPr/>
          </p:nvGrpSpPr>
          <p:grpSpPr bwMode="auto">
            <a:xfrm>
              <a:off x="1056" y="3552"/>
              <a:ext cx="576" cy="768"/>
              <a:chOff x="1056" y="3552"/>
              <a:chExt cx="576" cy="768"/>
            </a:xfrm>
          </p:grpSpPr>
          <p:sp>
            <p:nvSpPr>
              <p:cNvPr id="97304" name="Line 39"/>
              <p:cNvSpPr>
                <a:spLocks noChangeShapeType="1"/>
              </p:cNvSpPr>
              <p:nvPr/>
            </p:nvSpPr>
            <p:spPr bwMode="auto">
              <a:xfrm>
                <a:off x="1248" y="3984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305" name="Group 49"/>
              <p:cNvGrpSpPr>
                <a:grpSpLocks/>
              </p:cNvGrpSpPr>
              <p:nvPr/>
            </p:nvGrpSpPr>
            <p:grpSpPr bwMode="auto">
              <a:xfrm>
                <a:off x="1056" y="3552"/>
                <a:ext cx="576" cy="768"/>
                <a:chOff x="1056" y="3552"/>
                <a:chExt cx="576" cy="768"/>
              </a:xfrm>
            </p:grpSpPr>
            <p:sp>
              <p:nvSpPr>
                <p:cNvPr id="97306" name="Line 40"/>
                <p:cNvSpPr>
                  <a:spLocks noChangeShapeType="1"/>
                </p:cNvSpPr>
                <p:nvPr/>
              </p:nvSpPr>
              <p:spPr bwMode="auto">
                <a:xfrm>
                  <a:off x="1440" y="3984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07" name="Line 41"/>
                <p:cNvSpPr>
                  <a:spLocks noChangeShapeType="1"/>
                </p:cNvSpPr>
                <p:nvPr/>
              </p:nvSpPr>
              <p:spPr bwMode="auto">
                <a:xfrm>
                  <a:off x="1632" y="3552"/>
                  <a:ext cx="0" cy="768"/>
                </a:xfrm>
                <a:prstGeom prst="line">
                  <a:avLst/>
                </a:prstGeom>
                <a:noFill/>
                <a:ln w="2857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7308" name="Group 48"/>
                <p:cNvGrpSpPr>
                  <a:grpSpLocks/>
                </p:cNvGrpSpPr>
                <p:nvPr/>
              </p:nvGrpSpPr>
              <p:grpSpPr bwMode="auto">
                <a:xfrm>
                  <a:off x="1056" y="3600"/>
                  <a:ext cx="384" cy="384"/>
                  <a:chOff x="1056" y="3648"/>
                  <a:chExt cx="576" cy="336"/>
                </a:xfrm>
              </p:grpSpPr>
              <p:sp>
                <p:nvSpPr>
                  <p:cNvPr id="9730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648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31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3648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31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648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3648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99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2269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6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6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6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5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5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5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5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5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5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5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2" grpId="0" animBg="1"/>
      <p:bldP spid="956426" grpId="0" build="p"/>
      <p:bldP spid="956431" grpId="0" build="p"/>
      <p:bldP spid="95643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32587</TotalTime>
  <Words>1367</Words>
  <Application>Microsoft Office PowerPoint</Application>
  <PresentationFormat>On-screen Show (4:3)</PresentationFormat>
  <Paragraphs>219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 Black</vt:lpstr>
      <vt:lpstr>Symbol</vt:lpstr>
      <vt:lpstr>Times New Roman</vt:lpstr>
      <vt:lpstr>Blank Presentation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663</cp:revision>
  <cp:lastPrinted>1998-03-31T16:12:30Z</cp:lastPrinted>
  <dcterms:created xsi:type="dcterms:W3CDTF">1997-09-10T20:18:06Z</dcterms:created>
  <dcterms:modified xsi:type="dcterms:W3CDTF">2014-12-21T20:23:25Z</dcterms:modified>
</cp:coreProperties>
</file>