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976" r:id="rId2"/>
    <p:sldId id="977" r:id="rId3"/>
    <p:sldId id="979" r:id="rId4"/>
    <p:sldId id="980" r:id="rId5"/>
    <p:sldId id="981" r:id="rId6"/>
    <p:sldId id="982" r:id="rId7"/>
    <p:sldId id="984" r:id="rId8"/>
    <p:sldId id="985" r:id="rId9"/>
    <p:sldId id="986" r:id="rId10"/>
    <p:sldId id="990" r:id="rId11"/>
    <p:sldId id="987" r:id="rId12"/>
    <p:sldId id="988" r:id="rId13"/>
    <p:sldId id="989" r:id="rId14"/>
    <p:sldId id="991" r:id="rId15"/>
    <p:sldId id="994" r:id="rId16"/>
    <p:sldId id="995" r:id="rId17"/>
    <p:sldId id="996" r:id="rId18"/>
    <p:sldId id="997" r:id="rId19"/>
    <p:sldId id="1151" r:id="rId20"/>
    <p:sldId id="1000" r:id="rId21"/>
    <p:sldId id="999" r:id="rId22"/>
    <p:sldId id="1001" r:id="rId23"/>
    <p:sldId id="1002" r:id="rId24"/>
    <p:sldId id="1003" r:id="rId25"/>
    <p:sldId id="1005" r:id="rId26"/>
    <p:sldId id="1004" r:id="rId27"/>
  </p:sldIdLst>
  <p:sldSz cx="10972800" cy="6858000"/>
  <p:notesSz cx="69469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6600"/>
    <a:srgbClr val="0000FF"/>
    <a:srgbClr val="FF0000"/>
    <a:srgbClr val="9933FF"/>
    <a:srgbClr val="00FF00"/>
    <a:srgbClr val="9900CC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3" autoAdjust="0"/>
    <p:restoredTop sz="94660" autoAdjust="0"/>
  </p:normalViewPr>
  <p:slideViewPr>
    <p:cSldViewPr>
      <p:cViewPr varScale="1">
        <p:scale>
          <a:sx n="62" d="100"/>
          <a:sy n="62" d="100"/>
        </p:scale>
        <p:origin x="984" y="76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38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692150"/>
            <a:ext cx="553720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66DA8CD-EA35-4421-89F6-12D96133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A8CD-EA35-4421-89F6-12D96133EA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3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30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174B-7E99-4263-8914-C4806B8E7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D190-8531-42D5-84C1-99201E4B0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8120" y="609600"/>
            <a:ext cx="233172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609600"/>
            <a:ext cx="681228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92DF-B95D-4E95-B25D-E0C6ACD2B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5ADBC-3932-4221-8570-13EB945BC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4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E79F-8F7F-423F-80FD-37BEFD42B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D907E-CEE0-4026-8BA5-A3CD8FC8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9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4"/>
            <a:ext cx="484822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4" y="1535114"/>
            <a:ext cx="48501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4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F347D-49ED-437E-B93A-460C966FE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0821-8036-4B25-9953-E99CB29ED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6714-3C0F-4603-A877-221CA73D7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3" y="273050"/>
            <a:ext cx="360997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4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435103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1B04-0926-4D6F-919C-95FE19FF8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1"/>
            <a:ext cx="658368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9"/>
            <a:ext cx="658368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2903-CD40-45A9-8849-2FE3AB64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609600"/>
            <a:ext cx="9328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981200"/>
            <a:ext cx="9328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8400"/>
            <a:ext cx="347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85FBB20-16EC-4878-B015-F9FF7BED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52400" y="2438400"/>
            <a:ext cx="1043960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It is a matter of convention which particles are matter and which are anti-matter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By convention, protons, neutrons, and electrons are all 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Neutrinos are tricky, because they are (probably) their own anti-particles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In the limit of massless neutrinos, you can sort them logically by their spin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neutrinos are basically impossible to count anyway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There could be a surplus of neutrinos or anti-neutrinos, no way to tell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Photons are their own anti-particles, and hence they don’t count as matter or anti-matter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will focus on the baryons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Looking locally, we discover that in our vicinity (Earth) there is much more matter (baryons) than anti-matter (anti-baryons) 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err="1"/>
              <a:t>Baryogenesis</a:t>
            </a:r>
            <a:endParaRPr lang="en-US" sz="4400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796" y="152400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Is There More Matter Than Anti-Matter?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96" y="762000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Why We Need or Want </a:t>
            </a:r>
            <a:r>
              <a:rPr lang="en-US" sz="4400" dirty="0" err="1"/>
              <a:t>Baryogenesis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6365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8100" y="1752600"/>
            <a:ext cx="10896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Any process that is too slow to redistribute energy is out of equilibrium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At present, for example, neutrinos are not in equilibrium with any other particles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Weak interactions are too slow to get it in equilibrium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There are two good ways to get a system far from equilibrium: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Any decay that takes longer than the age of the universe (at that time) will be out of equilibrium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For example, neutron decay in the early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Any sort of phase transition can be out of equilibrium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Has to be a first-order phase transition – there is a barrier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For example, </a:t>
            </a:r>
            <a:r>
              <a:rPr lang="en-US" sz="2000" dirty="0" err="1">
                <a:solidFill>
                  <a:srgbClr val="FF0000"/>
                </a:solidFill>
                <a:sym typeface="Symbol" pitchFamily="18" charset="2"/>
              </a:rPr>
              <a:t>supercooled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water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1446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Sorts of Processes Are Out of Equilibrium?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9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00200" y="1219200"/>
            <a:ext cx="6553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Three and a half ways to create the baryons: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GUT scale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baryogenesis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Decay of particles from the GUT scale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Standard model baryogenesis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Caused at the electroweak scale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Probably too small to account for the effect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Standard model plus supersymmetry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Neutrino driven baryogenesis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Caused by decay of heavy sterile neutrinos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Models for </a:t>
            </a:r>
            <a:r>
              <a:rPr lang="en-US" sz="4400" dirty="0" err="1"/>
              <a:t>Baryogenesis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4657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76200" y="1553910"/>
            <a:ext cx="10875869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Recall at the GUT scale, the strong, weak, and 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lectromagnetic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forces all have about the same strength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Many ideas on how to unify them into a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single force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Simplest is the original SU(5) theory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New force particles at the GUT  scale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For example,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has charge +1/3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These particles can decay slowly, taking longer than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age of universe at this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Out of equilibrium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These particles also can violate conservation of baryon number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First decay creates two quarks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Second creates one anti-quark</a:t>
            </a: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Grand Unification </a:t>
            </a:r>
            <a:r>
              <a:rPr lang="en-US" sz="4400" dirty="0" err="1"/>
              <a:t>Baryogenesis</a:t>
            </a:r>
            <a:endParaRPr lang="en-US" sz="4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0" y="1742733"/>
            <a:ext cx="48387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7162800" y="4876800"/>
            <a:ext cx="3048000" cy="758952"/>
            <a:chOff x="6629400" y="4703443"/>
            <a:chExt cx="3048000" cy="758952"/>
          </a:xfrm>
        </p:grpSpPr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8305800" y="4855843"/>
              <a:ext cx="436562" cy="42386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u</a:t>
              </a:r>
              <a:endParaRPr lang="en-US" sz="2000" b="1" i="1" dirty="0"/>
            </a:p>
          </p:txBody>
        </p:sp>
        <p:sp>
          <p:nvSpPr>
            <p:cNvPr id="34" name="Oval 34"/>
            <p:cNvSpPr>
              <a:spLocks noChangeArrowheads="1"/>
            </p:cNvSpPr>
            <p:nvPr/>
          </p:nvSpPr>
          <p:spPr bwMode="auto">
            <a:xfrm>
              <a:off x="9240837" y="4889180"/>
              <a:ext cx="436563" cy="42386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d</a:t>
              </a:r>
              <a:endParaRPr lang="en-US" sz="2000" b="1" i="1" dirty="0"/>
            </a:p>
          </p:txBody>
        </p:sp>
        <p:sp>
          <p:nvSpPr>
            <p:cNvPr id="35" name="Oval 29"/>
            <p:cNvSpPr>
              <a:spLocks noChangeArrowheads="1"/>
            </p:cNvSpPr>
            <p:nvPr/>
          </p:nvSpPr>
          <p:spPr bwMode="auto">
            <a:xfrm>
              <a:off x="6629400" y="4703443"/>
              <a:ext cx="762000" cy="758952"/>
            </a:xfrm>
            <a:prstGeom prst="ellipse">
              <a:avLst/>
            </a:prstGeom>
            <a:gradFill rotWithShape="1">
              <a:gsLst>
                <a:gs pos="0">
                  <a:srgbClr val="9900CC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X</a:t>
              </a:r>
              <a:endParaRPr lang="en-US" sz="2000" b="1" i="1" dirty="0"/>
            </a:p>
          </p:txBody>
        </p:sp>
        <p:sp>
          <p:nvSpPr>
            <p:cNvPr id="36" name="Right Arrow 35"/>
            <p:cNvSpPr/>
            <p:nvPr/>
          </p:nvSpPr>
          <p:spPr bwMode="auto">
            <a:xfrm>
              <a:off x="7543800" y="4855843"/>
              <a:ext cx="609600" cy="457200"/>
            </a:xfrm>
            <a:prstGeom prst="rightArrow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8763000" y="4760593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162800" y="5815354"/>
            <a:ext cx="2957512" cy="758952"/>
            <a:chOff x="6629400" y="5498780"/>
            <a:chExt cx="2957512" cy="758952"/>
          </a:xfrm>
        </p:grpSpPr>
        <p:sp>
          <p:nvSpPr>
            <p:cNvPr id="38" name="Oval 34"/>
            <p:cNvSpPr>
              <a:spLocks noChangeArrowheads="1"/>
            </p:cNvSpPr>
            <p:nvPr/>
          </p:nvSpPr>
          <p:spPr bwMode="auto">
            <a:xfrm>
              <a:off x="8305800" y="5694043"/>
              <a:ext cx="436563" cy="423863"/>
            </a:xfrm>
            <a:prstGeom prst="ellipse">
              <a:avLst/>
            </a:prstGeom>
            <a:gradFill rotWithShape="1">
              <a:gsLst>
                <a:gs pos="0">
                  <a:srgbClr val="7030A0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u</a:t>
              </a:r>
              <a:endParaRPr lang="en-US" sz="2400" b="1" i="1" dirty="0"/>
            </a:p>
          </p:txBody>
        </p:sp>
        <p:sp>
          <p:nvSpPr>
            <p:cNvPr id="39" name="Oval 29"/>
            <p:cNvSpPr>
              <a:spLocks noChangeArrowheads="1"/>
            </p:cNvSpPr>
            <p:nvPr/>
          </p:nvSpPr>
          <p:spPr bwMode="auto">
            <a:xfrm>
              <a:off x="6629400" y="5498780"/>
              <a:ext cx="762000" cy="758952"/>
            </a:xfrm>
            <a:prstGeom prst="ellipse">
              <a:avLst/>
            </a:prstGeom>
            <a:gradFill rotWithShape="1">
              <a:gsLst>
                <a:gs pos="0">
                  <a:srgbClr val="9900CC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X</a:t>
              </a:r>
              <a:endParaRPr lang="en-US" sz="2000" b="1" i="1" dirty="0"/>
            </a:p>
          </p:txBody>
        </p:sp>
        <p:sp>
          <p:nvSpPr>
            <p:cNvPr id="40" name="Right Arrow 39"/>
            <p:cNvSpPr/>
            <p:nvPr/>
          </p:nvSpPr>
          <p:spPr bwMode="auto">
            <a:xfrm>
              <a:off x="7543800" y="5651180"/>
              <a:ext cx="609600" cy="457200"/>
            </a:xfrm>
            <a:prstGeom prst="rightArrow">
              <a:avLst/>
            </a:prstGeom>
            <a:solidFill>
              <a:srgbClr val="66FF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 Box 37"/>
            <p:cNvSpPr txBox="1">
              <a:spLocks noChangeArrowheads="1"/>
            </p:cNvSpPr>
            <p:nvPr/>
          </p:nvSpPr>
          <p:spPr bwMode="auto">
            <a:xfrm>
              <a:off x="8763000" y="5555930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42" name="Text Box 37"/>
            <p:cNvSpPr txBox="1">
              <a:spLocks noChangeArrowheads="1"/>
            </p:cNvSpPr>
            <p:nvPr/>
          </p:nvSpPr>
          <p:spPr bwMode="auto">
            <a:xfrm>
              <a:off x="8371726" y="5560722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/>
                <a:t>– </a:t>
              </a:r>
            </a:p>
          </p:txBody>
        </p:sp>
        <p:sp>
          <p:nvSpPr>
            <p:cNvPr id="43" name="Oval 52"/>
            <p:cNvSpPr>
              <a:spLocks noChangeArrowheads="1"/>
            </p:cNvSpPr>
            <p:nvPr/>
          </p:nvSpPr>
          <p:spPr bwMode="auto">
            <a:xfrm>
              <a:off x="9220200" y="5694043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rgbClr val="004700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 dirty="0"/>
                <a:t>e</a:t>
              </a:r>
              <a:r>
                <a:rPr lang="en-US" sz="2000" b="1" i="1" baseline="30000" dirty="0"/>
                <a:t>+</a:t>
              </a:r>
              <a:endParaRPr lang="en-US" sz="2000" b="1" i="1" dirty="0"/>
            </a:p>
          </p:txBody>
        </p:sp>
      </p:grp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0" y="729734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Grand Unification Revisited</a:t>
            </a:r>
          </a:p>
        </p:txBody>
      </p:sp>
    </p:spTree>
    <p:extLst>
      <p:ext uri="{BB962C8B-B14F-4D97-AF65-F5344CB8AC3E}">
        <p14:creationId xmlns:p14="http://schemas.microsoft.com/office/powerpoint/2010/main" val="294446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685947" y="884149"/>
            <a:ext cx="10279977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Initially, there would probably be equal numbers of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and anti-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particles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Any decay the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can do, the anti-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’s can anti-do: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6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However, most GUT theories have lots of C and CP-violation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6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Under these circumstances, the decay rates may not be equal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As the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’s decay, they would produce more quarks than anti-quarks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Although the effects would probably be small, we don’t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need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a big effect, since we are trying to get only about a 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–8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disparity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Not hard to imagine this would work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Grand Unification and </a:t>
            </a:r>
            <a:r>
              <a:rPr lang="en-US" sz="4400" dirty="0" err="1"/>
              <a:t>Baryogenesis</a:t>
            </a:r>
            <a:endParaRPr lang="en-US" sz="4400" dirty="0"/>
          </a:p>
        </p:txBody>
      </p:sp>
      <p:grpSp>
        <p:nvGrpSpPr>
          <p:cNvPr id="3" name="Group 2"/>
          <p:cNvGrpSpPr/>
          <p:nvPr/>
        </p:nvGrpSpPr>
        <p:grpSpPr>
          <a:xfrm>
            <a:off x="5562600" y="2868151"/>
            <a:ext cx="2957512" cy="814090"/>
            <a:chOff x="6172200" y="5215235"/>
            <a:chExt cx="2957512" cy="814090"/>
          </a:xfrm>
        </p:grpSpPr>
        <p:sp>
          <p:nvSpPr>
            <p:cNvPr id="23" name="Oval 29"/>
            <p:cNvSpPr>
              <a:spLocks noChangeArrowheads="1"/>
            </p:cNvSpPr>
            <p:nvPr/>
          </p:nvSpPr>
          <p:spPr bwMode="auto">
            <a:xfrm>
              <a:off x="6172200" y="5224462"/>
              <a:ext cx="762000" cy="80486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80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X</a:t>
              </a:r>
              <a:endParaRPr lang="en-US" sz="2400" b="1" i="1" dirty="0"/>
            </a:p>
          </p:txBody>
        </p:sp>
        <p:sp>
          <p:nvSpPr>
            <p:cNvPr id="24" name="Right Arrow 23"/>
            <p:cNvSpPr/>
            <p:nvPr/>
          </p:nvSpPr>
          <p:spPr bwMode="auto">
            <a:xfrm>
              <a:off x="7086600" y="5376862"/>
              <a:ext cx="609600" cy="457200"/>
            </a:xfrm>
            <a:prstGeom prst="rightArrow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 Box 37"/>
            <p:cNvSpPr txBox="1">
              <a:spLocks noChangeArrowheads="1"/>
            </p:cNvSpPr>
            <p:nvPr/>
          </p:nvSpPr>
          <p:spPr bwMode="auto">
            <a:xfrm>
              <a:off x="8305800" y="5281612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28" name="Oval 52"/>
            <p:cNvSpPr>
              <a:spLocks noChangeArrowheads="1"/>
            </p:cNvSpPr>
            <p:nvPr/>
          </p:nvSpPr>
          <p:spPr bwMode="auto">
            <a:xfrm>
              <a:off x="8763000" y="5419725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 dirty="0"/>
                <a:t>e</a:t>
              </a:r>
              <a:r>
                <a:rPr lang="en-US" sz="2000" b="1" i="1" baseline="30000" dirty="0"/>
                <a:t>-</a:t>
              </a:r>
              <a:endParaRPr lang="en-US" sz="2000" b="1" i="1" dirty="0"/>
            </a:p>
          </p:txBody>
        </p:sp>
        <p:sp>
          <p:nvSpPr>
            <p:cNvPr id="30" name="Text Box 37"/>
            <p:cNvSpPr txBox="1">
              <a:spLocks noChangeArrowheads="1"/>
            </p:cNvSpPr>
            <p:nvPr/>
          </p:nvSpPr>
          <p:spPr bwMode="auto">
            <a:xfrm>
              <a:off x="6362700" y="5215235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/>
                <a:t>– </a:t>
              </a: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7772400" y="5419725"/>
              <a:ext cx="436562" cy="42386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u</a:t>
              </a:r>
              <a:endParaRPr lang="en-US" sz="2000" b="1" i="1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562600" y="1964864"/>
            <a:ext cx="3124200" cy="771524"/>
            <a:chOff x="6172200" y="4419600"/>
            <a:chExt cx="3124200" cy="771524"/>
          </a:xfrm>
        </p:grpSpPr>
        <p:sp>
          <p:nvSpPr>
            <p:cNvPr id="18" name="Oval 29"/>
            <p:cNvSpPr>
              <a:spLocks noChangeArrowheads="1"/>
            </p:cNvSpPr>
            <p:nvPr/>
          </p:nvSpPr>
          <p:spPr bwMode="auto">
            <a:xfrm>
              <a:off x="7848600" y="4581525"/>
              <a:ext cx="436562" cy="423863"/>
            </a:xfrm>
            <a:prstGeom prst="ellipse">
              <a:avLst/>
            </a:prstGeom>
            <a:gradFill rotWithShape="1">
              <a:gsLst>
                <a:gs pos="0">
                  <a:srgbClr val="7030A0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u</a:t>
              </a:r>
              <a:endParaRPr lang="en-US" sz="2000" b="1" i="1" dirty="0"/>
            </a:p>
          </p:txBody>
        </p:sp>
        <p:sp>
          <p:nvSpPr>
            <p:cNvPr id="19" name="Oval 34"/>
            <p:cNvSpPr>
              <a:spLocks noChangeArrowheads="1"/>
            </p:cNvSpPr>
            <p:nvPr/>
          </p:nvSpPr>
          <p:spPr bwMode="auto">
            <a:xfrm>
              <a:off x="8783637" y="4614862"/>
              <a:ext cx="436563" cy="423863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d</a:t>
              </a:r>
              <a:endParaRPr lang="en-US" sz="2400" b="1" i="1" dirty="0"/>
            </a:p>
          </p:txBody>
        </p:sp>
        <p:sp>
          <p:nvSpPr>
            <p:cNvPr id="20" name="Oval 29"/>
            <p:cNvSpPr>
              <a:spLocks noChangeArrowheads="1"/>
            </p:cNvSpPr>
            <p:nvPr/>
          </p:nvSpPr>
          <p:spPr bwMode="auto">
            <a:xfrm>
              <a:off x="6172200" y="4429125"/>
              <a:ext cx="762000" cy="761999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80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X</a:t>
              </a:r>
              <a:endParaRPr lang="en-US" sz="2000" b="1" i="1" dirty="0"/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7086600" y="4581525"/>
              <a:ext cx="609600" cy="457200"/>
            </a:xfrm>
            <a:prstGeom prst="rightArrow">
              <a:avLst/>
            </a:prstGeom>
            <a:solidFill>
              <a:srgbClr val="66FF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 Box 37"/>
            <p:cNvSpPr txBox="1">
              <a:spLocks noChangeArrowheads="1"/>
            </p:cNvSpPr>
            <p:nvPr/>
          </p:nvSpPr>
          <p:spPr bwMode="auto">
            <a:xfrm>
              <a:off x="8305800" y="4486275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27" name="Text Box 37"/>
            <p:cNvSpPr txBox="1">
              <a:spLocks noChangeArrowheads="1"/>
            </p:cNvSpPr>
            <p:nvPr/>
          </p:nvSpPr>
          <p:spPr bwMode="auto">
            <a:xfrm>
              <a:off x="7905750" y="4438650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/>
                <a:t>– </a:t>
              </a:r>
            </a:p>
          </p:txBody>
        </p: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6372225" y="4419600"/>
              <a:ext cx="45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– 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8839200" y="4419600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/>
                <a:t>– 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81100" y="2036294"/>
            <a:ext cx="3048000" cy="758952"/>
            <a:chOff x="6629400" y="4703443"/>
            <a:chExt cx="3048000" cy="758952"/>
          </a:xfrm>
        </p:grpSpPr>
        <p:sp>
          <p:nvSpPr>
            <p:cNvPr id="34" name="Oval 29"/>
            <p:cNvSpPr>
              <a:spLocks noChangeArrowheads="1"/>
            </p:cNvSpPr>
            <p:nvPr/>
          </p:nvSpPr>
          <p:spPr bwMode="auto">
            <a:xfrm>
              <a:off x="8305800" y="4855843"/>
              <a:ext cx="436562" cy="42386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u</a:t>
              </a:r>
              <a:endParaRPr lang="en-US" sz="2000" b="1" i="1" dirty="0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9240837" y="4889180"/>
              <a:ext cx="436563" cy="42386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d</a:t>
              </a:r>
              <a:endParaRPr lang="en-US" sz="2000" b="1" i="1" dirty="0"/>
            </a:p>
          </p:txBody>
        </p:sp>
        <p:sp>
          <p:nvSpPr>
            <p:cNvPr id="36" name="Oval 29"/>
            <p:cNvSpPr>
              <a:spLocks noChangeArrowheads="1"/>
            </p:cNvSpPr>
            <p:nvPr/>
          </p:nvSpPr>
          <p:spPr bwMode="auto">
            <a:xfrm>
              <a:off x="6629400" y="4703443"/>
              <a:ext cx="762000" cy="758952"/>
            </a:xfrm>
            <a:prstGeom prst="ellipse">
              <a:avLst/>
            </a:prstGeom>
            <a:gradFill rotWithShape="1">
              <a:gsLst>
                <a:gs pos="0">
                  <a:srgbClr val="9900CC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X</a:t>
              </a:r>
              <a:endParaRPr lang="en-US" sz="2000" b="1" i="1" dirty="0"/>
            </a:p>
          </p:txBody>
        </p:sp>
        <p:sp>
          <p:nvSpPr>
            <p:cNvPr id="37" name="Right Arrow 36"/>
            <p:cNvSpPr/>
            <p:nvPr/>
          </p:nvSpPr>
          <p:spPr bwMode="auto">
            <a:xfrm>
              <a:off x="7543800" y="4855843"/>
              <a:ext cx="609600" cy="457200"/>
            </a:xfrm>
            <a:prstGeom prst="rightArrow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8763000" y="4760593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181100" y="2974848"/>
            <a:ext cx="2957512" cy="758952"/>
            <a:chOff x="6629400" y="5498780"/>
            <a:chExt cx="2957512" cy="758952"/>
          </a:xfrm>
        </p:grpSpPr>
        <p:sp>
          <p:nvSpPr>
            <p:cNvPr id="40" name="Oval 34"/>
            <p:cNvSpPr>
              <a:spLocks noChangeArrowheads="1"/>
            </p:cNvSpPr>
            <p:nvPr/>
          </p:nvSpPr>
          <p:spPr bwMode="auto">
            <a:xfrm>
              <a:off x="8305800" y="5694043"/>
              <a:ext cx="436563" cy="423863"/>
            </a:xfrm>
            <a:prstGeom prst="ellipse">
              <a:avLst/>
            </a:prstGeom>
            <a:gradFill rotWithShape="1">
              <a:gsLst>
                <a:gs pos="0">
                  <a:srgbClr val="7030A0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u</a:t>
              </a:r>
              <a:endParaRPr lang="en-US" sz="2400" b="1" i="1" dirty="0"/>
            </a:p>
          </p:txBody>
        </p:sp>
        <p:sp>
          <p:nvSpPr>
            <p:cNvPr id="41" name="Oval 29"/>
            <p:cNvSpPr>
              <a:spLocks noChangeArrowheads="1"/>
            </p:cNvSpPr>
            <p:nvPr/>
          </p:nvSpPr>
          <p:spPr bwMode="auto">
            <a:xfrm>
              <a:off x="6629400" y="5498780"/>
              <a:ext cx="762000" cy="758952"/>
            </a:xfrm>
            <a:prstGeom prst="ellipse">
              <a:avLst/>
            </a:prstGeom>
            <a:gradFill rotWithShape="1">
              <a:gsLst>
                <a:gs pos="0">
                  <a:srgbClr val="9900CC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X</a:t>
              </a:r>
              <a:endParaRPr lang="en-US" sz="2000" b="1" i="1" dirty="0"/>
            </a:p>
          </p:txBody>
        </p:sp>
        <p:sp>
          <p:nvSpPr>
            <p:cNvPr id="42" name="Right Arrow 41"/>
            <p:cNvSpPr/>
            <p:nvPr/>
          </p:nvSpPr>
          <p:spPr bwMode="auto">
            <a:xfrm>
              <a:off x="7543800" y="5651180"/>
              <a:ext cx="609600" cy="457200"/>
            </a:xfrm>
            <a:prstGeom prst="rightArrow">
              <a:avLst/>
            </a:prstGeom>
            <a:solidFill>
              <a:srgbClr val="66FF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 Box 37"/>
            <p:cNvSpPr txBox="1">
              <a:spLocks noChangeArrowheads="1"/>
            </p:cNvSpPr>
            <p:nvPr/>
          </p:nvSpPr>
          <p:spPr bwMode="auto">
            <a:xfrm>
              <a:off x="8763000" y="5555930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44" name="Text Box 37"/>
            <p:cNvSpPr txBox="1">
              <a:spLocks noChangeArrowheads="1"/>
            </p:cNvSpPr>
            <p:nvPr/>
          </p:nvSpPr>
          <p:spPr bwMode="auto">
            <a:xfrm>
              <a:off x="8382000" y="5499078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/>
                <a:t>– </a:t>
              </a:r>
            </a:p>
          </p:txBody>
        </p:sp>
        <p:sp>
          <p:nvSpPr>
            <p:cNvPr id="45" name="Oval 52"/>
            <p:cNvSpPr>
              <a:spLocks noChangeArrowheads="1"/>
            </p:cNvSpPr>
            <p:nvPr/>
          </p:nvSpPr>
          <p:spPr bwMode="auto">
            <a:xfrm>
              <a:off x="9220200" y="5694043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rgbClr val="004700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 dirty="0"/>
                <a:t>e</a:t>
              </a:r>
              <a:r>
                <a:rPr lang="en-US" sz="2000" b="1" i="1" baseline="30000" dirty="0"/>
                <a:t>+</a:t>
              </a:r>
              <a:endParaRPr lang="en-US" sz="2000" b="1" i="1" dirty="0"/>
            </a:p>
          </p:txBody>
        </p:sp>
      </p:grpSp>
      <p:sp>
        <p:nvSpPr>
          <p:cNvPr id="5" name="Rounded Rectangle 4"/>
          <p:cNvSpPr/>
          <p:nvPr/>
        </p:nvSpPr>
        <p:spPr bwMode="auto">
          <a:xfrm>
            <a:off x="1104900" y="1949750"/>
            <a:ext cx="3200400" cy="884278"/>
          </a:xfrm>
          <a:prstGeom prst="roundRect">
            <a:avLst>
              <a:gd name="adj" fmla="val 5000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5407693" y="2849522"/>
            <a:ext cx="3200400" cy="884278"/>
          </a:xfrm>
          <a:prstGeom prst="roundRect">
            <a:avLst>
              <a:gd name="adj" fmla="val 5000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5" grpId="0" animBg="1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39535" y="838200"/>
            <a:ext cx="10279977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If GUT scale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baryogenesis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is right, how do we detect 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Should be possible to see baryon violation directly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Turn the first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reaction around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Combine them,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and you have proton decay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Because the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is so heavy, you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need to watch a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lot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of baryons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Fortunately, baryons are cheap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 decays seen so far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Limit for this process: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Detecting Grand Unification</a:t>
            </a:r>
          </a:p>
        </p:txBody>
      </p:sp>
      <p:sp>
        <p:nvSpPr>
          <p:cNvPr id="47" name="Oval 70"/>
          <p:cNvSpPr>
            <a:spLocks noChangeArrowheads="1"/>
          </p:cNvSpPr>
          <p:nvPr/>
        </p:nvSpPr>
        <p:spPr bwMode="auto">
          <a:xfrm>
            <a:off x="7924800" y="956965"/>
            <a:ext cx="1570037" cy="15240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8" name="Oval 30"/>
          <p:cNvSpPr>
            <a:spLocks noChangeArrowheads="1"/>
          </p:cNvSpPr>
          <p:nvPr/>
        </p:nvSpPr>
        <p:spPr bwMode="auto">
          <a:xfrm>
            <a:off x="8153400" y="1980903"/>
            <a:ext cx="436562" cy="423862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u</a:t>
            </a:r>
            <a:endParaRPr lang="en-US" sz="2000" b="1" i="1" dirty="0"/>
          </a:p>
        </p:txBody>
      </p:sp>
      <p:sp>
        <p:nvSpPr>
          <p:cNvPr id="49" name="Oval 29"/>
          <p:cNvSpPr>
            <a:spLocks noChangeArrowheads="1"/>
          </p:cNvSpPr>
          <p:nvPr/>
        </p:nvSpPr>
        <p:spPr bwMode="auto">
          <a:xfrm>
            <a:off x="8250238" y="1033165"/>
            <a:ext cx="436562" cy="42386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u</a:t>
            </a:r>
            <a:endParaRPr lang="en-US" sz="2000" b="1" i="1" dirty="0"/>
          </a:p>
        </p:txBody>
      </p:sp>
      <p:sp>
        <p:nvSpPr>
          <p:cNvPr id="50" name="Oval 34"/>
          <p:cNvSpPr>
            <a:spLocks noChangeArrowheads="1"/>
          </p:cNvSpPr>
          <p:nvPr/>
        </p:nvSpPr>
        <p:spPr bwMode="auto">
          <a:xfrm>
            <a:off x="9067800" y="1523702"/>
            <a:ext cx="436563" cy="4238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d</a:t>
            </a:r>
            <a:endParaRPr lang="en-US" sz="2000" b="1" i="1" dirty="0"/>
          </a:p>
        </p:txBody>
      </p:sp>
      <p:sp>
        <p:nvSpPr>
          <p:cNvPr id="51" name="Oval 29"/>
          <p:cNvSpPr>
            <a:spLocks noChangeArrowheads="1"/>
          </p:cNvSpPr>
          <p:nvPr/>
        </p:nvSpPr>
        <p:spPr bwMode="auto">
          <a:xfrm>
            <a:off x="8589963" y="1033165"/>
            <a:ext cx="762000" cy="758952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00206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X</a:t>
            </a:r>
            <a:endParaRPr lang="en-US" sz="2000" b="1" i="1" dirty="0"/>
          </a:p>
        </p:txBody>
      </p:sp>
      <p:sp>
        <p:nvSpPr>
          <p:cNvPr id="52" name="Oval 34"/>
          <p:cNvSpPr>
            <a:spLocks noChangeArrowheads="1"/>
          </p:cNvSpPr>
          <p:nvPr/>
        </p:nvSpPr>
        <p:spPr bwMode="auto">
          <a:xfrm>
            <a:off x="8666163" y="1033165"/>
            <a:ext cx="436563" cy="423863"/>
          </a:xfrm>
          <a:prstGeom prst="ellipse">
            <a:avLst/>
          </a:prstGeom>
          <a:gradFill rotWithShape="1">
            <a:gsLst>
              <a:gs pos="0">
                <a:srgbClr val="7030A0"/>
              </a:gs>
              <a:gs pos="100000">
                <a:srgbClr val="00206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u</a:t>
            </a:r>
            <a:endParaRPr lang="en-US" sz="2000" b="1" i="1" dirty="0"/>
          </a:p>
        </p:txBody>
      </p:sp>
      <p:sp>
        <p:nvSpPr>
          <p:cNvPr id="53" name="Text Box 37"/>
          <p:cNvSpPr txBox="1">
            <a:spLocks noChangeArrowheads="1"/>
          </p:cNvSpPr>
          <p:nvPr/>
        </p:nvSpPr>
        <p:spPr bwMode="auto">
          <a:xfrm>
            <a:off x="8742363" y="83820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– </a:t>
            </a:r>
          </a:p>
        </p:txBody>
      </p:sp>
      <p:sp>
        <p:nvSpPr>
          <p:cNvPr id="54" name="Oval 52"/>
          <p:cNvSpPr>
            <a:spLocks noChangeArrowheads="1"/>
          </p:cNvSpPr>
          <p:nvPr/>
        </p:nvSpPr>
        <p:spPr bwMode="auto">
          <a:xfrm>
            <a:off x="9047163" y="1185565"/>
            <a:ext cx="366712" cy="381000"/>
          </a:xfrm>
          <a:prstGeom prst="ellipse">
            <a:avLst/>
          </a:prstGeom>
          <a:gradFill rotWithShape="1">
            <a:gsLst>
              <a:gs pos="0">
                <a:srgbClr val="0047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dirty="0"/>
              <a:t>e</a:t>
            </a:r>
            <a:r>
              <a:rPr lang="en-US" sz="2000" b="1" i="1" baseline="30000" dirty="0"/>
              <a:t>+</a:t>
            </a:r>
            <a:endParaRPr lang="en-US" sz="2000" b="1" i="1" dirty="0"/>
          </a:p>
        </p:txBody>
      </p:sp>
      <p:graphicFrame>
        <p:nvGraphicFramePr>
          <p:cNvPr id="55" name="Object 4"/>
          <p:cNvGraphicFramePr>
            <a:graphicFrameLocks noChangeAspect="1"/>
          </p:cNvGraphicFramePr>
          <p:nvPr/>
        </p:nvGraphicFramePr>
        <p:xfrm>
          <a:off x="4367718" y="3916839"/>
          <a:ext cx="148869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228600" progId="Equation.DSMT4">
                  <p:embed/>
                </p:oleObj>
              </mc:Choice>
              <mc:Fallback>
                <p:oleObj name="Equation" r:id="rId2" imgW="850680" imgH="228600" progId="Equation.DSMT4">
                  <p:embed/>
                  <p:pic>
                    <p:nvPicPr>
                      <p:cNvPr id="5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718" y="3916839"/>
                        <a:ext cx="148869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990600" y="1839144"/>
            <a:ext cx="3048000" cy="758952"/>
            <a:chOff x="6629400" y="4703443"/>
            <a:chExt cx="3048000" cy="758952"/>
          </a:xfrm>
        </p:grpSpPr>
        <p:sp>
          <p:nvSpPr>
            <p:cNvPr id="57" name="Oval 29"/>
            <p:cNvSpPr>
              <a:spLocks noChangeArrowheads="1"/>
            </p:cNvSpPr>
            <p:nvPr/>
          </p:nvSpPr>
          <p:spPr bwMode="auto">
            <a:xfrm>
              <a:off x="8305800" y="4855843"/>
              <a:ext cx="436562" cy="42386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u</a:t>
              </a:r>
              <a:endParaRPr lang="en-US" sz="2000" b="1" i="1" dirty="0"/>
            </a:p>
          </p:txBody>
        </p:sp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9240837" y="4889180"/>
              <a:ext cx="436563" cy="42386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d</a:t>
              </a:r>
              <a:endParaRPr lang="en-US" sz="2000" b="1" i="1" dirty="0"/>
            </a:p>
          </p:txBody>
        </p:sp>
        <p:sp>
          <p:nvSpPr>
            <p:cNvPr id="59" name="Oval 29"/>
            <p:cNvSpPr>
              <a:spLocks noChangeArrowheads="1"/>
            </p:cNvSpPr>
            <p:nvPr/>
          </p:nvSpPr>
          <p:spPr bwMode="auto">
            <a:xfrm>
              <a:off x="6629400" y="4703443"/>
              <a:ext cx="762000" cy="758952"/>
            </a:xfrm>
            <a:prstGeom prst="ellipse">
              <a:avLst/>
            </a:prstGeom>
            <a:gradFill rotWithShape="1">
              <a:gsLst>
                <a:gs pos="0">
                  <a:srgbClr val="9900CC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X</a:t>
              </a:r>
              <a:endParaRPr lang="en-US" sz="2000" b="1" i="1" dirty="0"/>
            </a:p>
          </p:txBody>
        </p:sp>
        <p:sp>
          <p:nvSpPr>
            <p:cNvPr id="60" name="Right Arrow 59"/>
            <p:cNvSpPr/>
            <p:nvPr/>
          </p:nvSpPr>
          <p:spPr bwMode="auto">
            <a:xfrm>
              <a:off x="7543800" y="4855843"/>
              <a:ext cx="609600" cy="457200"/>
            </a:xfrm>
            <a:prstGeom prst="rightArrow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Text Box 37"/>
            <p:cNvSpPr txBox="1">
              <a:spLocks noChangeArrowheads="1"/>
            </p:cNvSpPr>
            <p:nvPr/>
          </p:nvSpPr>
          <p:spPr bwMode="auto">
            <a:xfrm>
              <a:off x="8763000" y="4760593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861431" y="1868424"/>
            <a:ext cx="2957512" cy="758952"/>
            <a:chOff x="6629400" y="5498780"/>
            <a:chExt cx="2957512" cy="758952"/>
          </a:xfrm>
        </p:grpSpPr>
        <p:sp>
          <p:nvSpPr>
            <p:cNvPr id="63" name="Oval 34"/>
            <p:cNvSpPr>
              <a:spLocks noChangeArrowheads="1"/>
            </p:cNvSpPr>
            <p:nvPr/>
          </p:nvSpPr>
          <p:spPr bwMode="auto">
            <a:xfrm>
              <a:off x="8305800" y="5694043"/>
              <a:ext cx="436563" cy="423863"/>
            </a:xfrm>
            <a:prstGeom prst="ellipse">
              <a:avLst/>
            </a:prstGeom>
            <a:gradFill rotWithShape="1">
              <a:gsLst>
                <a:gs pos="0">
                  <a:srgbClr val="7030A0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u</a:t>
              </a:r>
              <a:endParaRPr lang="en-US" sz="2400" b="1" i="1" dirty="0"/>
            </a:p>
          </p:txBody>
        </p:sp>
        <p:sp>
          <p:nvSpPr>
            <p:cNvPr id="64" name="Oval 29"/>
            <p:cNvSpPr>
              <a:spLocks noChangeArrowheads="1"/>
            </p:cNvSpPr>
            <p:nvPr/>
          </p:nvSpPr>
          <p:spPr bwMode="auto">
            <a:xfrm>
              <a:off x="6629400" y="5498780"/>
              <a:ext cx="762000" cy="758952"/>
            </a:xfrm>
            <a:prstGeom prst="ellipse">
              <a:avLst/>
            </a:prstGeom>
            <a:gradFill rotWithShape="1">
              <a:gsLst>
                <a:gs pos="0">
                  <a:srgbClr val="9900CC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X</a:t>
              </a:r>
              <a:endParaRPr lang="en-US" sz="2000" b="1" i="1" dirty="0"/>
            </a:p>
          </p:txBody>
        </p:sp>
        <p:sp>
          <p:nvSpPr>
            <p:cNvPr id="65" name="Right Arrow 64"/>
            <p:cNvSpPr/>
            <p:nvPr/>
          </p:nvSpPr>
          <p:spPr bwMode="auto">
            <a:xfrm>
              <a:off x="7543800" y="5651180"/>
              <a:ext cx="609600" cy="457200"/>
            </a:xfrm>
            <a:prstGeom prst="rightArrow">
              <a:avLst/>
            </a:prstGeom>
            <a:solidFill>
              <a:srgbClr val="66FF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Text Box 37"/>
            <p:cNvSpPr txBox="1">
              <a:spLocks noChangeArrowheads="1"/>
            </p:cNvSpPr>
            <p:nvPr/>
          </p:nvSpPr>
          <p:spPr bwMode="auto">
            <a:xfrm>
              <a:off x="8763000" y="5555930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7" name="Text Box 37"/>
            <p:cNvSpPr txBox="1">
              <a:spLocks noChangeArrowheads="1"/>
            </p:cNvSpPr>
            <p:nvPr/>
          </p:nvSpPr>
          <p:spPr bwMode="auto">
            <a:xfrm>
              <a:off x="8361452" y="5570996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/>
                <a:t>– </a:t>
              </a:r>
            </a:p>
          </p:txBody>
        </p:sp>
        <p:sp>
          <p:nvSpPr>
            <p:cNvPr id="68" name="Oval 52"/>
            <p:cNvSpPr>
              <a:spLocks noChangeArrowheads="1"/>
            </p:cNvSpPr>
            <p:nvPr/>
          </p:nvSpPr>
          <p:spPr bwMode="auto">
            <a:xfrm>
              <a:off x="9220200" y="5694043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rgbClr val="004700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 dirty="0"/>
                <a:t>e</a:t>
              </a:r>
              <a:r>
                <a:rPr lang="en-US" sz="2000" b="1" i="1" baseline="30000" dirty="0"/>
                <a:t>+</a:t>
              </a:r>
              <a:endParaRPr lang="en-US" sz="2000" b="1" i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61260" y="2974848"/>
            <a:ext cx="3234740" cy="758952"/>
            <a:chOff x="2819400" y="3161518"/>
            <a:chExt cx="3234740" cy="758952"/>
          </a:xfrm>
        </p:grpSpPr>
        <p:sp>
          <p:nvSpPr>
            <p:cNvPr id="70" name="Oval 29"/>
            <p:cNvSpPr>
              <a:spLocks noChangeArrowheads="1"/>
            </p:cNvSpPr>
            <p:nvPr/>
          </p:nvSpPr>
          <p:spPr bwMode="auto">
            <a:xfrm>
              <a:off x="2819400" y="3329063"/>
              <a:ext cx="436562" cy="42386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u</a:t>
              </a:r>
              <a:endParaRPr lang="en-US" sz="2000" b="1" i="1" dirty="0"/>
            </a:p>
          </p:txBody>
        </p:sp>
        <p:sp>
          <p:nvSpPr>
            <p:cNvPr id="71" name="Oval 70"/>
            <p:cNvSpPr>
              <a:spLocks noChangeArrowheads="1"/>
            </p:cNvSpPr>
            <p:nvPr/>
          </p:nvSpPr>
          <p:spPr bwMode="auto">
            <a:xfrm>
              <a:off x="3754437" y="3362400"/>
              <a:ext cx="436563" cy="42386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d</a:t>
              </a:r>
              <a:endParaRPr lang="en-US" sz="2000" b="1" i="1" dirty="0"/>
            </a:p>
          </p:txBody>
        </p:sp>
        <p:sp>
          <p:nvSpPr>
            <p:cNvPr id="73" name="Right Arrow 72"/>
            <p:cNvSpPr/>
            <p:nvPr/>
          </p:nvSpPr>
          <p:spPr bwMode="auto">
            <a:xfrm>
              <a:off x="4473938" y="3329063"/>
              <a:ext cx="609600" cy="457200"/>
            </a:xfrm>
            <a:prstGeom prst="rightArrow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Text Box 37"/>
            <p:cNvSpPr txBox="1">
              <a:spLocks noChangeArrowheads="1"/>
            </p:cNvSpPr>
            <p:nvPr/>
          </p:nvSpPr>
          <p:spPr bwMode="auto">
            <a:xfrm>
              <a:off x="3276600" y="3233813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77" name="Oval 29"/>
            <p:cNvSpPr>
              <a:spLocks noChangeArrowheads="1"/>
            </p:cNvSpPr>
            <p:nvPr/>
          </p:nvSpPr>
          <p:spPr bwMode="auto">
            <a:xfrm>
              <a:off x="5292140" y="3161518"/>
              <a:ext cx="762000" cy="758952"/>
            </a:xfrm>
            <a:prstGeom prst="ellipse">
              <a:avLst/>
            </a:prstGeom>
            <a:gradFill rotWithShape="1">
              <a:gsLst>
                <a:gs pos="0">
                  <a:srgbClr val="9900CC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X</a:t>
              </a:r>
              <a:endParaRPr lang="en-US" sz="2000" b="1" i="1" dirty="0"/>
            </a:p>
          </p:txBody>
        </p:sp>
      </p:grpSp>
      <p:pic>
        <p:nvPicPr>
          <p:cNvPr id="8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1061" y="2619375"/>
            <a:ext cx="423862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Text Box 16"/>
          <p:cNvSpPr txBox="1">
            <a:spLocks noChangeArrowheads="1"/>
          </p:cNvSpPr>
          <p:nvPr/>
        </p:nvSpPr>
        <p:spPr bwMode="auto">
          <a:xfrm>
            <a:off x="6526286" y="3173710"/>
            <a:ext cx="434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sym typeface="Symbol" pitchFamily="18" charset="2"/>
              </a:rPr>
              <a:t>Super </a:t>
            </a:r>
            <a:r>
              <a:rPr lang="en-US" sz="2000" dirty="0" err="1">
                <a:solidFill>
                  <a:srgbClr val="FFFF00"/>
                </a:solidFill>
                <a:sym typeface="Symbol" pitchFamily="18" charset="2"/>
              </a:rPr>
              <a:t>Kamiokande</a:t>
            </a:r>
            <a:r>
              <a:rPr lang="en-US" sz="2000" dirty="0">
                <a:solidFill>
                  <a:srgbClr val="FFFF00"/>
                </a:solidFill>
                <a:sym typeface="Symbol" pitchFamily="18" charset="2"/>
              </a:rPr>
              <a:t> neutrino detector and nucleon decay experiment</a:t>
            </a:r>
          </a:p>
        </p:txBody>
      </p:sp>
      <p:graphicFrame>
        <p:nvGraphicFramePr>
          <p:cNvPr id="84" name="Object 4"/>
          <p:cNvGraphicFramePr>
            <a:graphicFrameLocks noChangeAspect="1"/>
          </p:cNvGraphicFramePr>
          <p:nvPr/>
        </p:nvGraphicFramePr>
        <p:xfrm>
          <a:off x="4122738" y="5607050"/>
          <a:ext cx="17557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960" imgH="228600" progId="Equation.DSMT4">
                  <p:embed/>
                </p:oleObj>
              </mc:Choice>
              <mc:Fallback>
                <p:oleObj name="Equation" r:id="rId5" imgW="1002960" imgH="228600" progId="Equation.DSMT4">
                  <p:embed/>
                  <p:pic>
                    <p:nvPicPr>
                      <p:cNvPr id="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5607050"/>
                        <a:ext cx="17557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543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05281 0.0025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3" y="11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09259E-7 7.40741E-7 L -0.0217 -0.0689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5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13107 -0.0562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54" y="-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47" grpId="0" animBg="1"/>
      <p:bldP spid="48" grpId="0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2" grpId="0" animBg="1"/>
      <p:bldP spid="53" grpId="0"/>
      <p:bldP spid="54" grpId="0" animBg="1"/>
      <p:bldP spid="54" grpId="1" animBg="1"/>
      <p:bldP spid="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79585" y="1602184"/>
            <a:ext cx="1078633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Most particle physics predictions are based on perturbation theory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Perturbation theory says baryons number is conserved in the standard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And we have never seen such baryon violation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But there are </a:t>
            </a:r>
            <a:r>
              <a:rPr lang="en-US" sz="2000" u="sng" dirty="0">
                <a:solidFill>
                  <a:srgbClr val="0000FF"/>
                </a:solidFill>
                <a:sym typeface="Symbol" pitchFamily="18" charset="2"/>
              </a:rPr>
              <a:t>non-perturbative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effects that are predicted to violate baryon 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low temperature, the probability of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such effects is severely suppressed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You just aren’t going to see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In the 90’s (or so) it was realized that these effects can be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large at high temperatures (above the electroweak transition)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Objects called 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sphalerons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allow these transitions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to occur at these energies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As particles pass through a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sphaleron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,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they get transformed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There is a net change in baryon number of 3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68580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Baryon Violation in the Standard Model</a:t>
            </a:r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5363840" y="3039139"/>
          <a:ext cx="113337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640" imgH="203040" progId="Equation.DSMT4">
                  <p:embed/>
                </p:oleObj>
              </mc:Choice>
              <mc:Fallback>
                <p:oleObj name="Equation" r:id="rId2" imgW="647640" imgH="203040" progId="Equation.DSMT4">
                  <p:embed/>
                  <p:pic>
                    <p:nvPicPr>
                      <p:cNvPr id="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840" y="3039139"/>
                        <a:ext cx="113337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7158401" y="3039139"/>
          <a:ext cx="8001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228600" progId="Equation.DSMT4">
                  <p:embed/>
                </p:oleObj>
              </mc:Choice>
              <mc:Fallback>
                <p:oleObj name="Equation" r:id="rId4" imgW="457200" imgH="228600" progId="Equation.DSMT4">
                  <p:embed/>
                  <p:pic>
                    <p:nvPicPr>
                      <p:cNvPr id="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401" y="3039139"/>
                        <a:ext cx="8001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8398088" y="3066828"/>
          <a:ext cx="108864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22080" imgH="203040" progId="Equation.DSMT4">
                  <p:embed/>
                </p:oleObj>
              </mc:Choice>
              <mc:Fallback>
                <p:oleObj name="Equation" r:id="rId6" imgW="622080" imgH="203040" progId="Equation.DSMT4">
                  <p:embed/>
                  <p:pic>
                    <p:nvPicPr>
                      <p:cNvPr id="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8088" y="3066828"/>
                        <a:ext cx="108864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8351520" y="4191000"/>
            <a:ext cx="2011680" cy="2011680"/>
          </a:xfrm>
          <a:prstGeom prst="ellipse">
            <a:avLst/>
          </a:prstGeom>
          <a:gradFill flip="none" rotWithShape="1">
            <a:gsLst>
              <a:gs pos="0">
                <a:srgbClr val="FF99CC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763000" y="4776818"/>
            <a:ext cx="457200" cy="489333"/>
            <a:chOff x="5447440" y="4717691"/>
            <a:chExt cx="457200" cy="489333"/>
          </a:xfrm>
        </p:grpSpPr>
        <p:sp>
          <p:nvSpPr>
            <p:cNvPr id="22" name="Oval 21"/>
            <p:cNvSpPr/>
            <p:nvPr/>
          </p:nvSpPr>
          <p:spPr bwMode="auto">
            <a:xfrm>
              <a:off x="5447440" y="4749824"/>
              <a:ext cx="457200" cy="457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65569" y="4717691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u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510343" y="4749298"/>
            <a:ext cx="456055" cy="484868"/>
            <a:chOff x="5427386" y="5292815"/>
            <a:chExt cx="456055" cy="484868"/>
          </a:xfrm>
        </p:grpSpPr>
        <p:sp>
          <p:nvSpPr>
            <p:cNvPr id="24" name="Oval 23"/>
            <p:cNvSpPr/>
            <p:nvPr/>
          </p:nvSpPr>
          <p:spPr bwMode="auto">
            <a:xfrm>
              <a:off x="5427386" y="5320483"/>
              <a:ext cx="456055" cy="457200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61003" y="5292815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c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144000" y="5414086"/>
            <a:ext cx="473241" cy="459433"/>
            <a:chOff x="5410200" y="5854502"/>
            <a:chExt cx="473241" cy="459433"/>
          </a:xfrm>
        </p:grpSpPr>
        <p:sp>
          <p:nvSpPr>
            <p:cNvPr id="29" name="Oval 28"/>
            <p:cNvSpPr/>
            <p:nvPr/>
          </p:nvSpPr>
          <p:spPr bwMode="auto">
            <a:xfrm>
              <a:off x="5410200" y="5856735"/>
              <a:ext cx="457200" cy="457200"/>
            </a:xfrm>
            <a:prstGeom prst="ellipse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67492" y="5854502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t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127125" y="4572000"/>
            <a:ext cx="474075" cy="457200"/>
            <a:chOff x="6019278" y="4724400"/>
            <a:chExt cx="474075" cy="457200"/>
          </a:xfrm>
        </p:grpSpPr>
        <p:sp>
          <p:nvSpPr>
            <p:cNvPr id="31" name="Oval 30"/>
            <p:cNvSpPr/>
            <p:nvPr/>
          </p:nvSpPr>
          <p:spPr bwMode="auto">
            <a:xfrm>
              <a:off x="6019278" y="4724400"/>
              <a:ext cx="457200" cy="457200"/>
            </a:xfrm>
            <a:prstGeom prst="ellipse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77404" y="4728286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d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735511" y="5238483"/>
            <a:ext cx="456055" cy="484868"/>
            <a:chOff x="6020945" y="5839732"/>
            <a:chExt cx="456055" cy="484868"/>
          </a:xfrm>
        </p:grpSpPr>
        <p:sp>
          <p:nvSpPr>
            <p:cNvPr id="44" name="Oval 43"/>
            <p:cNvSpPr/>
            <p:nvPr/>
          </p:nvSpPr>
          <p:spPr bwMode="auto">
            <a:xfrm>
              <a:off x="6020945" y="5867400"/>
              <a:ext cx="456055" cy="457200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054562" y="5839732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b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525000" y="5196980"/>
            <a:ext cx="492149" cy="489333"/>
            <a:chOff x="6019800" y="5301867"/>
            <a:chExt cx="492149" cy="489333"/>
          </a:xfrm>
        </p:grpSpPr>
        <p:sp>
          <p:nvSpPr>
            <p:cNvPr id="46" name="Oval 45"/>
            <p:cNvSpPr/>
            <p:nvPr/>
          </p:nvSpPr>
          <p:spPr bwMode="auto">
            <a:xfrm>
              <a:off x="6019800" y="5334000"/>
              <a:ext cx="457200" cy="457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5301867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331753" y="4212650"/>
            <a:ext cx="537234" cy="496047"/>
            <a:chOff x="9500500" y="4547410"/>
            <a:chExt cx="537234" cy="496047"/>
          </a:xfrm>
        </p:grpSpPr>
        <p:sp>
          <p:nvSpPr>
            <p:cNvPr id="36" name="Oval 35"/>
            <p:cNvSpPr/>
            <p:nvPr/>
          </p:nvSpPr>
          <p:spPr bwMode="auto">
            <a:xfrm>
              <a:off x="9507520" y="4586257"/>
              <a:ext cx="457200" cy="457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500500" y="4547410"/>
              <a:ext cx="5372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ym typeface="Symbol" panose="05050102010706020507" pitchFamily="18" charset="2"/>
                </a:rPr>
                <a:t></a:t>
              </a:r>
              <a:r>
                <a:rPr lang="en-US" sz="2000" b="1" baseline="-25000" dirty="0">
                  <a:sym typeface="Symbol" panose="05050102010706020507" pitchFamily="18" charset="2"/>
                </a:rPr>
                <a:t>1</a:t>
              </a:r>
              <a:endParaRPr lang="en-US" sz="2000" b="1" i="1" dirty="0"/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flipV="1">
              <a:off x="9616640" y="4709603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9"/>
          <p:cNvGrpSpPr/>
          <p:nvPr/>
        </p:nvGrpSpPr>
        <p:grpSpPr>
          <a:xfrm>
            <a:off x="9120198" y="6179641"/>
            <a:ext cx="537234" cy="512208"/>
            <a:chOff x="9503736" y="5169305"/>
            <a:chExt cx="537234" cy="512208"/>
          </a:xfrm>
        </p:grpSpPr>
        <p:sp>
          <p:nvSpPr>
            <p:cNvPr id="37" name="Oval 36"/>
            <p:cNvSpPr/>
            <p:nvPr/>
          </p:nvSpPr>
          <p:spPr bwMode="auto">
            <a:xfrm>
              <a:off x="9506204" y="5224313"/>
              <a:ext cx="457200" cy="457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503736" y="5169305"/>
              <a:ext cx="5372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ym typeface="Symbol" panose="05050102010706020507" pitchFamily="18" charset="2"/>
                </a:rPr>
                <a:t></a:t>
              </a:r>
              <a:r>
                <a:rPr lang="en-US" sz="2000" b="1" baseline="-25000" dirty="0">
                  <a:sym typeface="Symbol" panose="05050102010706020507" pitchFamily="18" charset="2"/>
                </a:rPr>
                <a:t>2</a:t>
              </a:r>
              <a:endParaRPr lang="en-US" sz="2000" b="1" i="1" dirty="0"/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 flipV="1">
              <a:off x="9616640" y="5320482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8057668" y="4264939"/>
            <a:ext cx="537234" cy="511879"/>
            <a:chOff x="9540517" y="5736521"/>
            <a:chExt cx="537234" cy="511879"/>
          </a:xfrm>
        </p:grpSpPr>
        <p:sp>
          <p:nvSpPr>
            <p:cNvPr id="38" name="Oval 37"/>
            <p:cNvSpPr/>
            <p:nvPr/>
          </p:nvSpPr>
          <p:spPr bwMode="auto">
            <a:xfrm>
              <a:off x="9540517" y="5791200"/>
              <a:ext cx="457200" cy="457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540517" y="5736521"/>
              <a:ext cx="5372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ym typeface="Symbol" panose="05050102010706020507" pitchFamily="18" charset="2"/>
                </a:rPr>
                <a:t></a:t>
              </a:r>
              <a:r>
                <a:rPr lang="en-US" sz="2000" b="1" baseline="-25000" dirty="0">
                  <a:sym typeface="Symbol" panose="05050102010706020507" pitchFamily="18" charset="2"/>
                </a:rPr>
                <a:t>3</a:t>
              </a:r>
              <a:endParaRPr lang="en-US" sz="2000" b="1" i="1" dirty="0"/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flipV="1">
              <a:off x="9650953" y="5867400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9116630" y="3701828"/>
            <a:ext cx="457200" cy="457200"/>
            <a:chOff x="9088114" y="3634964"/>
            <a:chExt cx="457200" cy="457200"/>
          </a:xfrm>
        </p:grpSpPr>
        <p:sp>
          <p:nvSpPr>
            <p:cNvPr id="34" name="Oval 33"/>
            <p:cNvSpPr/>
            <p:nvPr/>
          </p:nvSpPr>
          <p:spPr bwMode="auto">
            <a:xfrm>
              <a:off x="9088114" y="3634964"/>
              <a:ext cx="457200" cy="457200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125918" y="3653317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d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flipV="1">
              <a:off x="9185077" y="3731764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0196326" y="5714428"/>
            <a:ext cx="487136" cy="465213"/>
            <a:chOff x="8977120" y="5216300"/>
            <a:chExt cx="487136" cy="465213"/>
          </a:xfrm>
        </p:grpSpPr>
        <p:sp>
          <p:nvSpPr>
            <p:cNvPr id="35" name="Oval 34"/>
            <p:cNvSpPr/>
            <p:nvPr/>
          </p:nvSpPr>
          <p:spPr bwMode="auto">
            <a:xfrm>
              <a:off x="8977120" y="5224313"/>
              <a:ext cx="457200" cy="457200"/>
            </a:xfrm>
            <a:prstGeom prst="ellipse">
              <a:avLst/>
            </a:prstGeom>
            <a:solidFill>
              <a:srgbClr val="33CC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048307" y="5216300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flipV="1">
              <a:off x="9087619" y="5336648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7968252" y="5777602"/>
            <a:ext cx="473778" cy="457200"/>
            <a:chOff x="7999980" y="5812947"/>
            <a:chExt cx="473778" cy="457200"/>
          </a:xfrm>
        </p:grpSpPr>
        <p:sp>
          <p:nvSpPr>
            <p:cNvPr id="23" name="Oval 22"/>
            <p:cNvSpPr/>
            <p:nvPr/>
          </p:nvSpPr>
          <p:spPr bwMode="auto">
            <a:xfrm>
              <a:off x="7999980" y="5812947"/>
              <a:ext cx="457200" cy="457200"/>
            </a:xfrm>
            <a:prstGeom prst="ellipse">
              <a:avLst/>
            </a:prstGeom>
            <a:solidFill>
              <a:srgbClr val="CC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57809" y="5814929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b</a:t>
              </a: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 flipV="1">
              <a:off x="8096449" y="5903369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Electroweak Scale </a:t>
            </a:r>
            <a:r>
              <a:rPr lang="en-US" sz="4400" dirty="0" err="1"/>
              <a:t>Baryogenesis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216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6852E-6 7.40741E-7 L 0.0651 0.0763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5" y="3819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407E-6 1.48148E-6 L 0.00159 0.125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6319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5741E-6 -2.96296E-6 L -0.07306 0.0807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0" y="4028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-0.07263 -0.0770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1" y="-386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2593E-6 4.07407E-6 L -0.00231 -0.1356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-6782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1481E-6 2.59259E-6 L 0.07335 -0.08472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0" y="-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500"/>
                            </p:stCondLst>
                            <p:childTnLst>
                              <p:par>
                                <p:cTn id="14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-0.00405 -0.125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-625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0.06438 -0.06551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6" y="-3287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2963E-6 2.22222E-6 L 0.07697 -0.07477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8" y="-3750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4074E-7 1.48148E-6 L 0.06221 0.06875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1" y="3426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2963E-8 3.33333E-6 L -0.00203 0.12685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6343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68 0.07871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52400" y="748145"/>
            <a:ext cx="1027997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We said before we need three ingredients: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Violation of baryon number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Out of thermal equilibrium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C and CP violation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Sphalerons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give you baryon number violation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Consider the time of electroweak symmetry breaking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If it is a first order phase transition (barrier to transition) you can get out of equilibrium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This is under dispute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Apparently it may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just barely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be first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C and CP violation exist in the quark sector for weak interactions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But it is very small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Do We Have the Ingredients for </a:t>
            </a:r>
            <a:r>
              <a:rPr lang="en-US" sz="4400" dirty="0" err="1"/>
              <a:t>Baryogenesis</a:t>
            </a:r>
            <a:r>
              <a:rPr lang="en-US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441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7277984" y="3349523"/>
            <a:ext cx="3574524" cy="3432199"/>
            <a:chOff x="7391400" y="3425801"/>
            <a:chExt cx="3574524" cy="3432199"/>
          </a:xfrm>
        </p:grpSpPr>
        <p:sp>
          <p:nvSpPr>
            <p:cNvPr id="2" name="Rectangle 1"/>
            <p:cNvSpPr/>
            <p:nvPr/>
          </p:nvSpPr>
          <p:spPr bwMode="auto">
            <a:xfrm>
              <a:off x="7391400" y="3425801"/>
              <a:ext cx="3574524" cy="3432199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00" y="3537235"/>
              <a:ext cx="3124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not transitioned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057242" y="4108262"/>
            <a:ext cx="2011680" cy="2011680"/>
            <a:chOff x="8230130" y="4108262"/>
            <a:chExt cx="2011680" cy="2011680"/>
          </a:xfrm>
        </p:grpSpPr>
        <p:sp>
          <p:nvSpPr>
            <p:cNvPr id="4" name="Oval 3"/>
            <p:cNvSpPr/>
            <p:nvPr/>
          </p:nvSpPr>
          <p:spPr bwMode="auto">
            <a:xfrm>
              <a:off x="8230130" y="4108262"/>
              <a:ext cx="2011680" cy="2011680"/>
            </a:xfrm>
            <a:prstGeom prst="ellipse">
              <a:avLst/>
            </a:prstGeom>
            <a:gradFill flip="none" rotWithShape="1">
              <a:gsLst>
                <a:gs pos="0">
                  <a:srgbClr val="FFCCFF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  <a:tileRect/>
            </a:gra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478688" y="5186479"/>
              <a:ext cx="13850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transitioned</a:t>
              </a:r>
            </a:p>
          </p:txBody>
        </p:sp>
      </p:grp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8273" y="755998"/>
            <a:ext cx="1068423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As the temperature drops to the electroweak scale, electroweak transition starts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If it is first order, it will appear as bubbles where the breaking occurs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Quarks acquire mass as they cross the barrier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change in energy can cause them to reflect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Because of the CP violation in the standard model, it is predicted that there will be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more antiquarks reflected than quarks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This leaves excess of quarks inside, anti-quarks outside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Outside the bubble, an excess of anti-quarks can be</a:t>
            </a:r>
            <a:br>
              <a:rPr lang="en-US" sz="2000" dirty="0">
                <a:solidFill>
                  <a:srgbClr val="9900CC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wiped out by </a:t>
            </a:r>
            <a:r>
              <a:rPr lang="en-US" sz="2000" dirty="0" err="1">
                <a:solidFill>
                  <a:srgbClr val="9900CC"/>
                </a:solidFill>
                <a:sym typeface="Symbol" pitchFamily="18" charset="2"/>
              </a:rPr>
              <a:t>sphalerons</a:t>
            </a: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In contrast, inside the bubble there are no </a:t>
            </a:r>
            <a:r>
              <a:rPr lang="en-US" sz="2000" dirty="0" err="1">
                <a:solidFill>
                  <a:srgbClr val="9900CC"/>
                </a:solidFill>
                <a:sym typeface="Symbol" pitchFamily="18" charset="2"/>
              </a:rPr>
              <a:t>sphalerons</a:t>
            </a: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We end with a net excess of quarks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How You </a:t>
            </a:r>
            <a:r>
              <a:rPr lang="en-US" sz="4400" i="1" dirty="0"/>
              <a:t>Might</a:t>
            </a:r>
            <a:r>
              <a:rPr lang="en-US" sz="4400" dirty="0"/>
              <a:t> Get Some </a:t>
            </a:r>
            <a:r>
              <a:rPr lang="en-US" sz="4400" dirty="0" err="1"/>
              <a:t>Baryogenesis</a:t>
            </a:r>
            <a:endParaRPr lang="en-US" sz="4400" dirty="0"/>
          </a:p>
        </p:txBody>
      </p:sp>
      <p:grpSp>
        <p:nvGrpSpPr>
          <p:cNvPr id="8" name="Group 7"/>
          <p:cNvGrpSpPr/>
          <p:nvPr/>
        </p:nvGrpSpPr>
        <p:grpSpPr>
          <a:xfrm>
            <a:off x="9657257" y="6112555"/>
            <a:ext cx="456055" cy="484868"/>
            <a:chOff x="5427386" y="5292815"/>
            <a:chExt cx="456055" cy="484868"/>
          </a:xfrm>
        </p:grpSpPr>
        <p:sp>
          <p:nvSpPr>
            <p:cNvPr id="9" name="Oval 8"/>
            <p:cNvSpPr/>
            <p:nvPr/>
          </p:nvSpPr>
          <p:spPr bwMode="auto">
            <a:xfrm>
              <a:off x="5427386" y="5320483"/>
              <a:ext cx="456055" cy="457200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61003" y="5292815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c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073404" y="3838251"/>
            <a:ext cx="473241" cy="459433"/>
            <a:chOff x="5410200" y="5854502"/>
            <a:chExt cx="473241" cy="459433"/>
          </a:xfrm>
        </p:grpSpPr>
        <p:sp>
          <p:nvSpPr>
            <p:cNvPr id="13" name="Oval 12"/>
            <p:cNvSpPr/>
            <p:nvPr/>
          </p:nvSpPr>
          <p:spPr bwMode="auto">
            <a:xfrm>
              <a:off x="5410200" y="5856735"/>
              <a:ext cx="457200" cy="457200"/>
            </a:xfrm>
            <a:prstGeom prst="ellipse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67492" y="5854502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t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219650" y="5748225"/>
            <a:ext cx="474075" cy="457200"/>
            <a:chOff x="6019278" y="4724400"/>
            <a:chExt cx="474075" cy="457200"/>
          </a:xfrm>
        </p:grpSpPr>
        <p:sp>
          <p:nvSpPr>
            <p:cNvPr id="16" name="Oval 15"/>
            <p:cNvSpPr/>
            <p:nvPr/>
          </p:nvSpPr>
          <p:spPr bwMode="auto">
            <a:xfrm>
              <a:off x="6019278" y="4724400"/>
              <a:ext cx="457200" cy="457200"/>
            </a:xfrm>
            <a:prstGeom prst="ellipse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77404" y="4728286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d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411369" y="4820955"/>
            <a:ext cx="492149" cy="489333"/>
            <a:chOff x="6019800" y="5301867"/>
            <a:chExt cx="492149" cy="489333"/>
          </a:xfrm>
        </p:grpSpPr>
        <p:sp>
          <p:nvSpPr>
            <p:cNvPr id="22" name="Oval 21"/>
            <p:cNvSpPr/>
            <p:nvPr/>
          </p:nvSpPr>
          <p:spPr bwMode="auto">
            <a:xfrm>
              <a:off x="6019800" y="5334000"/>
              <a:ext cx="457200" cy="457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0" y="5301867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769083" y="6071836"/>
            <a:ext cx="457200" cy="457200"/>
            <a:chOff x="9088114" y="3634964"/>
            <a:chExt cx="457200" cy="457200"/>
          </a:xfrm>
        </p:grpSpPr>
        <p:sp>
          <p:nvSpPr>
            <p:cNvPr id="38" name="Oval 37"/>
            <p:cNvSpPr/>
            <p:nvPr/>
          </p:nvSpPr>
          <p:spPr bwMode="auto">
            <a:xfrm>
              <a:off x="9088114" y="3634964"/>
              <a:ext cx="457200" cy="457200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125918" y="3653317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d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flipV="1">
              <a:off x="9185077" y="3731764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7726213" y="3841645"/>
            <a:ext cx="473778" cy="457200"/>
            <a:chOff x="7999980" y="5812947"/>
            <a:chExt cx="473778" cy="457200"/>
          </a:xfrm>
        </p:grpSpPr>
        <p:sp>
          <p:nvSpPr>
            <p:cNvPr id="46" name="Oval 45"/>
            <p:cNvSpPr/>
            <p:nvPr/>
          </p:nvSpPr>
          <p:spPr bwMode="auto">
            <a:xfrm>
              <a:off x="7999980" y="5812947"/>
              <a:ext cx="457200" cy="457200"/>
            </a:xfrm>
            <a:prstGeom prst="ellipse">
              <a:avLst/>
            </a:prstGeom>
            <a:solidFill>
              <a:srgbClr val="CC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057809" y="5814929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b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flipV="1">
              <a:off x="8096449" y="5903369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10233898" y="4986347"/>
            <a:ext cx="487136" cy="465213"/>
            <a:chOff x="8977120" y="5216300"/>
            <a:chExt cx="487136" cy="465213"/>
          </a:xfrm>
        </p:grpSpPr>
        <p:sp>
          <p:nvSpPr>
            <p:cNvPr id="53" name="Oval 52"/>
            <p:cNvSpPr/>
            <p:nvPr/>
          </p:nvSpPr>
          <p:spPr bwMode="auto">
            <a:xfrm>
              <a:off x="8977120" y="5224313"/>
              <a:ext cx="457200" cy="457200"/>
            </a:xfrm>
            <a:prstGeom prst="ellipse">
              <a:avLst/>
            </a:prstGeom>
            <a:solidFill>
              <a:srgbClr val="33CC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048307" y="5216300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 flipV="1">
              <a:off x="9087619" y="5336648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6204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0868 0.0002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3704E-6 2.96296E-6 L -0.08536 0.0905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68" y="4514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0926E-6 -3.7037E-7 L -0.04673 -0.1321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4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-0.00162 L -0.02011 0.02986 C -0.02445 0.03657 -0.02662 0.04653 -0.02662 0.05694 C -0.02662 0.06875 -0.02445 0.07801 -0.02011 0.08472 L -0.0013 0.11643 " pathEditMode="relative" rAng="0" ptsTypes="AAAAA">
                                      <p:cBhvr>
                                        <p:cTn id="7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3" y="590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8519E-6 -3.7037E-7 L 0.02459 -0.02477 C 0.02995 -0.03056 0.03747 -0.03333 0.04528 -0.03218 C 0.05425 -0.03102 0.06076 -0.02639 0.06568 -0.01898 L 0.08753 0.01227 " pathEditMode="relative" rAng="16500000" ptsTypes="AAAAA">
                                      <p:cBhvr>
                                        <p:cTn id="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0" y="-129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0845 0.0930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5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69324" y="914400"/>
            <a:ext cx="93794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In the standard model, all processes with CP violation involve all six quarks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Including some small masses and small angles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Attempts to calculate the resulting baryon asymmetry indicate it would be too small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Much smaller than observed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Pure standard model </a:t>
            </a:r>
            <a:r>
              <a:rPr lang="en-US" sz="2000" dirty="0" err="1">
                <a:solidFill>
                  <a:srgbClr val="6600FF"/>
                </a:solidFill>
                <a:sym typeface="Symbol" pitchFamily="18" charset="2"/>
              </a:rPr>
              <a:t>baryogenesis</a:t>
            </a: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 probably fails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Standard Model </a:t>
            </a:r>
            <a:r>
              <a:rPr lang="en-US" sz="4400" dirty="0" err="1"/>
              <a:t>Baryogenesis</a:t>
            </a:r>
            <a:endParaRPr lang="en-US" sz="4400" dirty="0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327660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Supersymmetric </a:t>
            </a:r>
            <a:r>
              <a:rPr lang="en-US" sz="4400" dirty="0" err="1"/>
              <a:t>Baryogenesis</a:t>
            </a:r>
            <a:endParaRPr lang="en-US" sz="4400" dirty="0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184683" y="4409280"/>
            <a:ext cx="1033091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Supersymmetry introduces a host of new particles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Many of the couplings could have large CP violations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Since the supersymmetry scale is right near the electroweak scale, we can use similar arguments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Evidence indicates this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could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be the origin of the baryons</a:t>
            </a:r>
          </a:p>
        </p:txBody>
      </p:sp>
    </p:spTree>
    <p:extLst>
      <p:ext uri="{BB962C8B-B14F-4D97-AF65-F5344CB8AC3E}">
        <p14:creationId xmlns:p14="http://schemas.microsoft.com/office/powerpoint/2010/main" val="317147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34" grpId="0" animBg="1"/>
      <p:bldP spid="3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400" dirty="0"/>
              <a:t>Announcements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4984750" y="6583363"/>
            <a:ext cx="730250" cy="276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200" b="1" dirty="0"/>
              <a:t>11/22</a:t>
            </a:r>
            <a:endParaRPr lang="en-US" sz="1200" b="1" u="sng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073275" y="3033112"/>
            <a:ext cx="6553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Three and a half ways to create the baryons: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sym typeface="Symbol" pitchFamily="18" charset="2"/>
              </a:rPr>
              <a:t>GUT scale </a:t>
            </a:r>
            <a:r>
              <a:rPr lang="en-US" sz="2400" dirty="0" err="1">
                <a:solidFill>
                  <a:srgbClr val="0000FF"/>
                </a:solidFill>
                <a:sym typeface="Symbol" pitchFamily="18" charset="2"/>
              </a:rPr>
              <a:t>baryogenesis</a:t>
            </a:r>
            <a:endParaRPr lang="en-US" sz="2400" dirty="0">
              <a:solidFill>
                <a:srgbClr val="0000FF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sym typeface="Symbol" pitchFamily="18" charset="2"/>
              </a:rPr>
              <a:t>Decay of particles from the GUT scale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Standard model </a:t>
            </a:r>
            <a:r>
              <a:rPr lang="en-US" sz="2400" dirty="0" err="1">
                <a:solidFill>
                  <a:srgbClr val="FF0000"/>
                </a:solidFill>
                <a:sym typeface="Symbol" pitchFamily="18" charset="2"/>
              </a:rPr>
              <a:t>baryogenesis</a:t>
            </a:r>
            <a:endParaRPr lang="en-US" sz="2400" dirty="0">
              <a:solidFill>
                <a:srgbClr val="FF0000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Caused at the electroweak scale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Probably too small to account for the effect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Standard model plus supersymmetry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00"/>
                </a:solidFill>
                <a:sym typeface="Symbol" pitchFamily="18" charset="2"/>
              </a:rPr>
              <a:t>Neutrino driven </a:t>
            </a:r>
            <a:r>
              <a:rPr lang="en-US" sz="2400" dirty="0" err="1">
                <a:solidFill>
                  <a:srgbClr val="006600"/>
                </a:solidFill>
                <a:sym typeface="Symbol" pitchFamily="18" charset="2"/>
              </a:rPr>
              <a:t>baryogenesis</a:t>
            </a:r>
            <a:endParaRPr lang="en-US" sz="2400" dirty="0">
              <a:solidFill>
                <a:srgbClr val="006600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00"/>
                </a:solidFill>
                <a:sym typeface="Symbol" pitchFamily="18" charset="2"/>
              </a:rPr>
              <a:t>Caused by decay of heavy sterile neutrinos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134322" y="5638800"/>
            <a:ext cx="4114800" cy="3810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FEFBD2B5-9165-41C9-9F9C-A0C72A64C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838200"/>
            <a:ext cx="5451764" cy="2246769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chemeClr val="tx1"/>
                </a:solidFill>
                <a:cs typeface="+mn-cs"/>
              </a:rPr>
              <a:t>ASSIGNMENTS</a:t>
            </a:r>
          </a:p>
          <a:p>
            <a:pPr eaLnBrk="0" hangingPunct="0">
              <a:defRPr/>
            </a:pPr>
            <a:r>
              <a:rPr lang="en-US" sz="2800" b="1" u="sng" dirty="0">
                <a:solidFill>
                  <a:schemeClr val="tx1"/>
                </a:solidFill>
                <a:cs typeface="+mn-cs"/>
              </a:rPr>
              <a:t>Day</a:t>
            </a:r>
            <a:r>
              <a:rPr lang="en-US" sz="2800" b="1" dirty="0">
                <a:solidFill>
                  <a:schemeClr val="tx1"/>
                </a:solidFill>
                <a:cs typeface="+mn-cs"/>
              </a:rPr>
              <a:t>	</a:t>
            </a:r>
            <a:r>
              <a:rPr lang="en-US" sz="2800" b="1" dirty="0">
                <a:solidFill>
                  <a:schemeClr val="accent2"/>
                </a:solidFill>
                <a:cs typeface="+mn-cs"/>
              </a:rPr>
              <a:t>	</a:t>
            </a:r>
            <a:r>
              <a:rPr lang="en-US" sz="2800" b="1" u="sng" dirty="0">
                <a:solidFill>
                  <a:srgbClr val="FF0000"/>
                </a:solidFill>
                <a:cs typeface="+mn-cs"/>
              </a:rPr>
              <a:t>Homework</a:t>
            </a:r>
            <a:r>
              <a:rPr lang="en-US" sz="2800" b="1" dirty="0">
                <a:solidFill>
                  <a:schemeClr val="accent2"/>
                </a:solidFill>
                <a:cs typeface="+mn-cs"/>
              </a:rPr>
              <a:t>	</a:t>
            </a:r>
            <a:r>
              <a:rPr lang="en-US" sz="2800" b="1" u="sng" dirty="0">
                <a:solidFill>
                  <a:srgbClr val="0000FF"/>
                </a:solidFill>
                <a:cs typeface="+mn-cs"/>
              </a:rPr>
              <a:t>Read</a:t>
            </a:r>
            <a:r>
              <a:rPr lang="en-US" sz="2800" b="1" dirty="0">
                <a:solidFill>
                  <a:schemeClr val="accent2"/>
                </a:solidFill>
                <a:cs typeface="+mn-cs"/>
              </a:rPr>
              <a:t>	</a:t>
            </a:r>
            <a:endParaRPr lang="en-US" sz="2800" b="1" dirty="0">
              <a:solidFill>
                <a:srgbClr val="FF0000"/>
              </a:solidFill>
            </a:endParaRPr>
          </a:p>
          <a:p>
            <a:pPr eaLnBrk="0" hangingPunct="0">
              <a:defRPr/>
            </a:pPr>
            <a:r>
              <a:rPr lang="en-US" sz="2800" b="1" dirty="0">
                <a:solidFill>
                  <a:schemeClr val="tx1"/>
                </a:solidFill>
              </a:rPr>
              <a:t>Today</a:t>
            </a:r>
            <a:r>
              <a:rPr lang="en-US" sz="2800" b="1" dirty="0">
                <a:solidFill>
                  <a:schemeClr val="accent6"/>
                </a:solidFill>
              </a:rPr>
              <a:t>	</a:t>
            </a:r>
            <a:r>
              <a:rPr lang="en-US" sz="2800" b="1" dirty="0" err="1">
                <a:solidFill>
                  <a:srgbClr val="FF0000"/>
                </a:solidFill>
              </a:rPr>
              <a:t>Hwk</a:t>
            </a:r>
            <a:r>
              <a:rPr lang="en-US" sz="2800" b="1" dirty="0">
                <a:solidFill>
                  <a:srgbClr val="FF0000"/>
                </a:solidFill>
              </a:rPr>
              <a:t>. V	</a:t>
            </a:r>
            <a:r>
              <a:rPr lang="en-US" sz="2800" b="1" dirty="0">
                <a:solidFill>
                  <a:srgbClr val="0000FF"/>
                </a:solidFill>
              </a:rPr>
              <a:t>none </a:t>
            </a:r>
            <a:endParaRPr lang="en-US" sz="2800" b="1" dirty="0">
              <a:solidFill>
                <a:srgbClr val="FF0000"/>
              </a:solidFill>
            </a:endParaRPr>
          </a:p>
          <a:p>
            <a:pPr eaLnBrk="0" hangingPunct="0">
              <a:defRPr/>
            </a:pPr>
            <a:r>
              <a:rPr lang="en-US" sz="2800" b="1" dirty="0">
                <a:solidFill>
                  <a:schemeClr val="tx1"/>
                </a:solidFill>
              </a:rPr>
              <a:t>Monday</a:t>
            </a:r>
            <a:r>
              <a:rPr lang="en-US" sz="2800" b="1" dirty="0">
                <a:solidFill>
                  <a:schemeClr val="accent6"/>
                </a:solidFill>
              </a:rPr>
              <a:t>	</a:t>
            </a:r>
            <a:r>
              <a:rPr lang="en-US" sz="2800" b="1" dirty="0">
                <a:solidFill>
                  <a:srgbClr val="FF0000"/>
                </a:solidFill>
              </a:rPr>
              <a:t>none		</a:t>
            </a:r>
            <a:r>
              <a:rPr lang="en-US" sz="2800" b="1" dirty="0">
                <a:solidFill>
                  <a:srgbClr val="0000FF"/>
                </a:solidFill>
              </a:rPr>
              <a:t>10.4, 10.5</a:t>
            </a:r>
            <a:endParaRPr lang="en-US" sz="2800" b="1" dirty="0">
              <a:solidFill>
                <a:srgbClr val="FF0000"/>
              </a:solidFill>
            </a:endParaRPr>
          </a:p>
          <a:p>
            <a:pPr eaLnBrk="0" hangingPunct="0">
              <a:defRPr/>
            </a:pPr>
            <a:r>
              <a:rPr lang="en-US" sz="2800" b="1" dirty="0">
                <a:solidFill>
                  <a:schemeClr val="tx1"/>
                </a:solidFill>
              </a:rPr>
              <a:t>Monday</a:t>
            </a:r>
            <a:r>
              <a:rPr lang="en-US" sz="2800" b="1" dirty="0">
                <a:solidFill>
                  <a:schemeClr val="accent6"/>
                </a:solidFill>
              </a:rPr>
              <a:t>	</a:t>
            </a:r>
            <a:r>
              <a:rPr lang="en-US" sz="2800" b="1" dirty="0">
                <a:solidFill>
                  <a:srgbClr val="FF0000"/>
                </a:solidFill>
              </a:rPr>
              <a:t>none		</a:t>
            </a:r>
            <a:r>
              <a:rPr lang="en-US" sz="2800" b="1" dirty="0">
                <a:solidFill>
                  <a:srgbClr val="0000FF"/>
                </a:solidFill>
              </a:rPr>
              <a:t>11.1, 11.2</a:t>
            </a:r>
          </a:p>
        </p:txBody>
      </p:sp>
    </p:spTree>
    <p:extLst>
      <p:ext uri="{BB962C8B-B14F-4D97-AF65-F5344CB8AC3E}">
        <p14:creationId xmlns:p14="http://schemas.microsoft.com/office/powerpoint/2010/main" val="125587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76200" y="1219200"/>
            <a:ext cx="10591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Earth is made of matter; what else do we know?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99+% of our knowledge of the rest of the universe comes from </a:t>
            </a:r>
            <a:r>
              <a:rPr lang="en-US" sz="2000" dirty="0" err="1">
                <a:solidFill>
                  <a:srgbClr val="FF0000"/>
                </a:solidFill>
                <a:sym typeface="Symbol" pitchFamily="18" charset="2"/>
              </a:rPr>
              <a:t>e.m.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waves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And these tell us nothing about matter vs. anti-matter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have sent probes to the Moon, Venus, Mars, Jupiter, Saturn, Titan (moon of Saturn), and several asteroids and comets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No boom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solar wind contains lots of protons, and no anti-protons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Solar system is all 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Modest energy cosmic rays come from throughout our galaxy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Overwhelmingly matter, not anti-matter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see nebulae colliding throughout our galaxy (and within other galaxies)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 boom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Any given galaxy is almost certainly all matter or all anti-matter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Scale of the Baryon Asymmetry (1)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-6876" y="1554202"/>
            <a:ext cx="109034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To understand neutrino-driven </a:t>
            </a:r>
            <a:r>
              <a:rPr lang="en-US" sz="2000" dirty="0" err="1">
                <a:solidFill>
                  <a:srgbClr val="9900CC"/>
                </a:solidFill>
                <a:sym typeface="Symbol" pitchFamily="18" charset="2"/>
              </a:rPr>
              <a:t>baryogenesis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, you first have to understand how masses are made in the standard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massless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spin ½ particle always moves at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c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and comes in two distinct spin 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 right-handed particle spins clockwise as viewed along its direction of motion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 left-handed particle spins counter-clockwise as along its direction of motion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massive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particle must have both 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Before the standard model was developed,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weak interactions were a puzzle, because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left-handed and right-handed particles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acted differently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In the standard model, the left- and right-handed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fields are distinct, no connection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But the Higgs field “marries” them, allowing them to be massive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Neutrino Driven </a:t>
            </a:r>
            <a:r>
              <a:rPr lang="en-US" sz="4400" dirty="0" err="1"/>
              <a:t>Baryogenesis</a:t>
            </a:r>
            <a:endParaRPr lang="en-US" sz="4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839200" y="4343400"/>
            <a:ext cx="1981200" cy="1069868"/>
            <a:chOff x="7597942" y="2115329"/>
            <a:chExt cx="1981200" cy="1069868"/>
          </a:xfrm>
        </p:grpSpPr>
        <p:sp>
          <p:nvSpPr>
            <p:cNvPr id="2" name="Oval 1"/>
            <p:cNvSpPr/>
            <p:nvPr/>
          </p:nvSpPr>
          <p:spPr bwMode="auto">
            <a:xfrm>
              <a:off x="7597942" y="2191529"/>
              <a:ext cx="533400" cy="533400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>
              <a:off x="8283742" y="2420129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sp>
          <p:nvSpPr>
            <p:cNvPr id="6" name="Rectangle 5"/>
            <p:cNvSpPr/>
            <p:nvPr/>
          </p:nvSpPr>
          <p:spPr bwMode="auto">
            <a:xfrm>
              <a:off x="8981574" y="2191529"/>
              <a:ext cx="762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Arc 4"/>
            <p:cNvSpPr/>
            <p:nvPr/>
          </p:nvSpPr>
          <p:spPr bwMode="auto">
            <a:xfrm>
              <a:off x="8712870" y="2115329"/>
              <a:ext cx="304800" cy="609600"/>
            </a:xfrm>
            <a:prstGeom prst="arc">
              <a:avLst>
                <a:gd name="adj1" fmla="val 12080174"/>
                <a:gd name="adj2" fmla="val 884444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97942" y="2785087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1"/>
                  </a:solidFill>
                </a:rPr>
                <a:t>right-handed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15000" y="4318084"/>
            <a:ext cx="1981200" cy="1009710"/>
            <a:chOff x="4728412" y="2115329"/>
            <a:chExt cx="1981200" cy="1009710"/>
          </a:xfrm>
        </p:grpSpPr>
        <p:sp>
          <p:nvSpPr>
            <p:cNvPr id="12" name="Oval 11"/>
            <p:cNvSpPr/>
            <p:nvPr/>
          </p:nvSpPr>
          <p:spPr bwMode="auto">
            <a:xfrm>
              <a:off x="6015788" y="2191529"/>
              <a:ext cx="533400" cy="533400"/>
            </a:xfrm>
            <a:prstGeom prst="ellipse">
              <a:avLst/>
            </a:prstGeom>
            <a:gradFill>
              <a:gsLst>
                <a:gs pos="0">
                  <a:srgbClr val="00FFFF"/>
                </a:gs>
                <a:gs pos="100000">
                  <a:schemeClr val="accent6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4796588" y="244018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5398164" y="2191529"/>
              <a:ext cx="762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Arc 14"/>
            <p:cNvSpPr/>
            <p:nvPr/>
          </p:nvSpPr>
          <p:spPr bwMode="auto">
            <a:xfrm>
              <a:off x="5129460" y="2115329"/>
              <a:ext cx="304800" cy="609600"/>
            </a:xfrm>
            <a:prstGeom prst="arc">
              <a:avLst>
                <a:gd name="adj1" fmla="val 12080174"/>
                <a:gd name="adj2" fmla="val 884444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28412" y="2724929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left-handed</a:t>
              </a:r>
            </a:p>
          </p:txBody>
        </p:sp>
      </p:grp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0" y="74280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Masses in the Standard Model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710235" y="4178468"/>
            <a:ext cx="1083699" cy="1015663"/>
            <a:chOff x="7557835" y="3471980"/>
            <a:chExt cx="1083699" cy="1015663"/>
          </a:xfrm>
        </p:grpSpPr>
        <p:sp>
          <p:nvSpPr>
            <p:cNvPr id="17" name="TextBox 16"/>
            <p:cNvSpPr txBox="1"/>
            <p:nvPr/>
          </p:nvSpPr>
          <p:spPr>
            <a:xfrm>
              <a:off x="7604268" y="3471980"/>
              <a:ext cx="9569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Higgs</a:t>
              </a:r>
            </a:p>
            <a:p>
              <a:pPr algn="ctr"/>
              <a:endParaRPr lang="en-US" sz="200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 field</a:t>
              </a:r>
            </a:p>
          </p:txBody>
        </p:sp>
        <p:sp>
          <p:nvSpPr>
            <p:cNvPr id="3" name="Left-Right Arrow 2"/>
            <p:cNvSpPr/>
            <p:nvPr/>
          </p:nvSpPr>
          <p:spPr bwMode="auto">
            <a:xfrm>
              <a:off x="7557835" y="3789312"/>
              <a:ext cx="1083699" cy="394937"/>
            </a:xfrm>
            <a:prstGeom prst="left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687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34789" y="882801"/>
            <a:ext cx="97236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In the standard model, there are only left-handed neutrinos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And of course, their anti-neutrinos, which are right handed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Because there is nothing for them to “marry” they would remain massless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there is now convincing evidence that neutrinos have masses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Easiest way to modify the theory: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Add right-handed neutrinos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Predicted by many GUTs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These right-handed neutrinos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would actually not have strong,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weak or electromagnetic couplings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Higgs field then marries the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particles in the usual 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Leading to masses called Dirac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masses, which we denote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It is then puzzling why the neutrinos are so ridiculously light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Dirac Neutrino Masses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8458200" y="4648200"/>
            <a:ext cx="1981200" cy="1377644"/>
            <a:chOff x="7597942" y="2115329"/>
            <a:chExt cx="1981200" cy="1377644"/>
          </a:xfrm>
        </p:grpSpPr>
        <p:sp>
          <p:nvSpPr>
            <p:cNvPr id="2" name="Oval 1"/>
            <p:cNvSpPr/>
            <p:nvPr/>
          </p:nvSpPr>
          <p:spPr bwMode="auto">
            <a:xfrm>
              <a:off x="7597942" y="2191529"/>
              <a:ext cx="533400" cy="533400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>
              <a:off x="8283742" y="2420129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sp>
          <p:nvSpPr>
            <p:cNvPr id="6" name="Rectangle 5"/>
            <p:cNvSpPr/>
            <p:nvPr/>
          </p:nvSpPr>
          <p:spPr bwMode="auto">
            <a:xfrm>
              <a:off x="8981574" y="2191529"/>
              <a:ext cx="762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Arc 4"/>
            <p:cNvSpPr/>
            <p:nvPr/>
          </p:nvSpPr>
          <p:spPr bwMode="auto">
            <a:xfrm>
              <a:off x="8712870" y="2115329"/>
              <a:ext cx="304800" cy="609600"/>
            </a:xfrm>
            <a:prstGeom prst="arc">
              <a:avLst>
                <a:gd name="adj1" fmla="val 12080174"/>
                <a:gd name="adj2" fmla="val 884444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97942" y="2785087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1"/>
                  </a:solidFill>
                </a:rPr>
                <a:t>right-handed</a:t>
              </a:r>
            </a:p>
            <a:p>
              <a:pPr algn="r"/>
              <a:r>
                <a:rPr lang="en-US" sz="2000" dirty="0">
                  <a:solidFill>
                    <a:schemeClr val="tx1"/>
                  </a:solidFill>
                </a:rPr>
                <a:t>neutrinos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486400" y="4622884"/>
            <a:ext cx="1981200" cy="1317486"/>
            <a:chOff x="4728412" y="2115329"/>
            <a:chExt cx="1981200" cy="1317486"/>
          </a:xfrm>
        </p:grpSpPr>
        <p:sp>
          <p:nvSpPr>
            <p:cNvPr id="12" name="Oval 11"/>
            <p:cNvSpPr/>
            <p:nvPr/>
          </p:nvSpPr>
          <p:spPr bwMode="auto">
            <a:xfrm>
              <a:off x="6015788" y="2191529"/>
              <a:ext cx="533400" cy="533400"/>
            </a:xfrm>
            <a:prstGeom prst="ellipse">
              <a:avLst/>
            </a:prstGeom>
            <a:gradFill>
              <a:gsLst>
                <a:gs pos="0">
                  <a:srgbClr val="00FFFF"/>
                </a:gs>
                <a:gs pos="100000">
                  <a:schemeClr val="accent6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4796588" y="244018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5398164" y="2191529"/>
              <a:ext cx="762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Arc 14"/>
            <p:cNvSpPr/>
            <p:nvPr/>
          </p:nvSpPr>
          <p:spPr bwMode="auto">
            <a:xfrm>
              <a:off x="5129460" y="2115329"/>
              <a:ext cx="304800" cy="609600"/>
            </a:xfrm>
            <a:prstGeom prst="arc">
              <a:avLst>
                <a:gd name="adj1" fmla="val 12080174"/>
                <a:gd name="adj2" fmla="val 884444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28412" y="2724929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left-handed neutrinos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492958" y="2810013"/>
            <a:ext cx="1981200" cy="1325295"/>
            <a:chOff x="4720070" y="1399634"/>
            <a:chExt cx="1981200" cy="1325295"/>
          </a:xfrm>
        </p:grpSpPr>
        <p:sp>
          <p:nvSpPr>
            <p:cNvPr id="26" name="Oval 25"/>
            <p:cNvSpPr/>
            <p:nvPr/>
          </p:nvSpPr>
          <p:spPr bwMode="auto">
            <a:xfrm>
              <a:off x="6015788" y="2191529"/>
              <a:ext cx="533400" cy="533400"/>
            </a:xfrm>
            <a:prstGeom prst="ellipse">
              <a:avLst/>
            </a:prstGeom>
            <a:gradFill>
              <a:gsLst>
                <a:gs pos="0">
                  <a:srgbClr val="00FFFF"/>
                </a:gs>
                <a:gs pos="100000">
                  <a:schemeClr val="accent6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H="1">
              <a:off x="4796588" y="244018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5398164" y="2191529"/>
              <a:ext cx="762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Arc 28"/>
            <p:cNvSpPr/>
            <p:nvPr/>
          </p:nvSpPr>
          <p:spPr bwMode="auto">
            <a:xfrm>
              <a:off x="5129460" y="2115329"/>
              <a:ext cx="304800" cy="609600"/>
            </a:xfrm>
            <a:prstGeom prst="arc">
              <a:avLst>
                <a:gd name="adj1" fmla="val 12080174"/>
                <a:gd name="adj2" fmla="val 884444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20070" y="1399634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right-handed anti-neutrinos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367965" y="2834962"/>
            <a:ext cx="1981200" cy="1353461"/>
            <a:chOff x="7482783" y="1371468"/>
            <a:chExt cx="1981200" cy="1353461"/>
          </a:xfrm>
        </p:grpSpPr>
        <p:sp>
          <p:nvSpPr>
            <p:cNvPr id="32" name="Oval 31"/>
            <p:cNvSpPr/>
            <p:nvPr/>
          </p:nvSpPr>
          <p:spPr bwMode="auto">
            <a:xfrm>
              <a:off x="7597942" y="2191529"/>
              <a:ext cx="533400" cy="533400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8283742" y="2420129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8981574" y="2191529"/>
              <a:ext cx="762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Arc 36"/>
            <p:cNvSpPr/>
            <p:nvPr/>
          </p:nvSpPr>
          <p:spPr bwMode="auto">
            <a:xfrm>
              <a:off x="8712870" y="2115329"/>
              <a:ext cx="304800" cy="609600"/>
            </a:xfrm>
            <a:prstGeom prst="arc">
              <a:avLst>
                <a:gd name="adj1" fmla="val 12080174"/>
                <a:gd name="adj2" fmla="val 884444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482783" y="1371468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1"/>
                  </a:solidFill>
                </a:rPr>
                <a:t>left-handed</a:t>
              </a:r>
            </a:p>
            <a:p>
              <a:pPr algn="r"/>
              <a:r>
                <a:rPr lang="en-US" sz="2000" dirty="0">
                  <a:solidFill>
                    <a:schemeClr val="tx1"/>
                  </a:solidFill>
                </a:rPr>
                <a:t>anti-neutrinos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49035" y="3712660"/>
            <a:ext cx="2367257" cy="1483020"/>
            <a:chOff x="6323454" y="3712660"/>
            <a:chExt cx="2367257" cy="1483020"/>
          </a:xfrm>
        </p:grpSpPr>
        <p:sp>
          <p:nvSpPr>
            <p:cNvPr id="39" name="Left-Right Arrow 38"/>
            <p:cNvSpPr/>
            <p:nvPr/>
          </p:nvSpPr>
          <p:spPr bwMode="auto">
            <a:xfrm>
              <a:off x="6917301" y="4800743"/>
              <a:ext cx="1083699" cy="394937"/>
            </a:xfrm>
            <a:prstGeom prst="left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23454" y="4216800"/>
              <a:ext cx="23672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Higgs field</a:t>
              </a:r>
            </a:p>
          </p:txBody>
        </p:sp>
        <p:sp>
          <p:nvSpPr>
            <p:cNvPr id="42" name="Left-Right Arrow 41"/>
            <p:cNvSpPr/>
            <p:nvPr/>
          </p:nvSpPr>
          <p:spPr bwMode="auto">
            <a:xfrm>
              <a:off x="6917301" y="3712660"/>
              <a:ext cx="1083699" cy="394937"/>
            </a:xfrm>
            <a:prstGeom prst="left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802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0" y="748145"/>
            <a:ext cx="109728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There is a way to naturally get light neutrino masses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Recall that the right-handed neutrinos have no strong, weak, electromagnetic couplings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Even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without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the Higgs field, they can join together to make massive particles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This is called a 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Majorana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 mass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, which we will denote by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Because it doesn’t proceed via the Higgs mechanism, the masses can be much larger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When the Higgs mechanism cuts in,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it tries to create marriages as before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But because the right-handed neutrinos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resist, it isn’t very effective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right-handed fields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end up having a mass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left-handed fields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end up having a mass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Note as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increases,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sz="2000" i="1" baseline="-25000" dirty="0">
                <a:solidFill>
                  <a:srgbClr val="0000FF"/>
                </a:solidFill>
                <a:sym typeface="Symbol" pitchFamily="18" charset="2"/>
              </a:rPr>
              <a:t>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decreases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see-saw mechanism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err="1"/>
              <a:t>Majorana</a:t>
            </a:r>
            <a:r>
              <a:rPr lang="en-US" sz="4400" dirty="0"/>
              <a:t> Masses and the See-Saw Mechanism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8915400" y="5128645"/>
            <a:ext cx="1981200" cy="1377644"/>
            <a:chOff x="7597942" y="2115329"/>
            <a:chExt cx="1981200" cy="1377644"/>
          </a:xfrm>
        </p:grpSpPr>
        <p:sp>
          <p:nvSpPr>
            <p:cNvPr id="2" name="Oval 1"/>
            <p:cNvSpPr/>
            <p:nvPr/>
          </p:nvSpPr>
          <p:spPr bwMode="auto">
            <a:xfrm>
              <a:off x="7597942" y="2191529"/>
              <a:ext cx="533400" cy="533400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>
              <a:off x="8283742" y="2420129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sp>
          <p:nvSpPr>
            <p:cNvPr id="6" name="Rectangle 5"/>
            <p:cNvSpPr/>
            <p:nvPr/>
          </p:nvSpPr>
          <p:spPr bwMode="auto">
            <a:xfrm>
              <a:off x="8981574" y="2191529"/>
              <a:ext cx="762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Arc 4"/>
            <p:cNvSpPr/>
            <p:nvPr/>
          </p:nvSpPr>
          <p:spPr bwMode="auto">
            <a:xfrm>
              <a:off x="8712870" y="2115329"/>
              <a:ext cx="304800" cy="609600"/>
            </a:xfrm>
            <a:prstGeom prst="arc">
              <a:avLst>
                <a:gd name="adj1" fmla="val 12080174"/>
                <a:gd name="adj2" fmla="val 884444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97942" y="2785087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1"/>
                  </a:solidFill>
                </a:rPr>
                <a:t>right-handed</a:t>
              </a:r>
            </a:p>
            <a:p>
              <a:pPr algn="r"/>
              <a:r>
                <a:rPr lang="en-US" sz="2000" dirty="0">
                  <a:solidFill>
                    <a:schemeClr val="tx1"/>
                  </a:solidFill>
                </a:rPr>
                <a:t>neutrinos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943600" y="5103329"/>
            <a:ext cx="1981200" cy="1317486"/>
            <a:chOff x="4728412" y="2115329"/>
            <a:chExt cx="1981200" cy="1317486"/>
          </a:xfrm>
        </p:grpSpPr>
        <p:sp>
          <p:nvSpPr>
            <p:cNvPr id="12" name="Oval 11"/>
            <p:cNvSpPr/>
            <p:nvPr/>
          </p:nvSpPr>
          <p:spPr bwMode="auto">
            <a:xfrm>
              <a:off x="6015788" y="2191529"/>
              <a:ext cx="533400" cy="533400"/>
            </a:xfrm>
            <a:prstGeom prst="ellipse">
              <a:avLst/>
            </a:prstGeom>
            <a:gradFill>
              <a:gsLst>
                <a:gs pos="0">
                  <a:srgbClr val="00FFFF"/>
                </a:gs>
                <a:gs pos="100000">
                  <a:schemeClr val="accent6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4796588" y="244018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5398164" y="2191529"/>
              <a:ext cx="762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Arc 14"/>
            <p:cNvSpPr/>
            <p:nvPr/>
          </p:nvSpPr>
          <p:spPr bwMode="auto">
            <a:xfrm>
              <a:off x="5129460" y="2115329"/>
              <a:ext cx="304800" cy="609600"/>
            </a:xfrm>
            <a:prstGeom prst="arc">
              <a:avLst>
                <a:gd name="adj1" fmla="val 12080174"/>
                <a:gd name="adj2" fmla="val 884444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28412" y="2724929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left-handed neutrinos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995641" y="3228090"/>
            <a:ext cx="1981200" cy="1387663"/>
            <a:chOff x="4765553" y="1337266"/>
            <a:chExt cx="1981200" cy="1387663"/>
          </a:xfrm>
        </p:grpSpPr>
        <p:sp>
          <p:nvSpPr>
            <p:cNvPr id="26" name="Oval 25"/>
            <p:cNvSpPr/>
            <p:nvPr/>
          </p:nvSpPr>
          <p:spPr bwMode="auto">
            <a:xfrm>
              <a:off x="6015788" y="2191529"/>
              <a:ext cx="533400" cy="533400"/>
            </a:xfrm>
            <a:prstGeom prst="ellipse">
              <a:avLst/>
            </a:prstGeom>
            <a:gradFill>
              <a:gsLst>
                <a:gs pos="0">
                  <a:srgbClr val="00FFFF"/>
                </a:gs>
                <a:gs pos="100000">
                  <a:schemeClr val="accent6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H="1">
              <a:off x="4796588" y="244018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5398164" y="2191529"/>
              <a:ext cx="762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Arc 28"/>
            <p:cNvSpPr/>
            <p:nvPr/>
          </p:nvSpPr>
          <p:spPr bwMode="auto">
            <a:xfrm>
              <a:off x="5129460" y="2115329"/>
              <a:ext cx="304800" cy="609600"/>
            </a:xfrm>
            <a:prstGeom prst="arc">
              <a:avLst>
                <a:gd name="adj1" fmla="val 12080174"/>
                <a:gd name="adj2" fmla="val 884444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65553" y="1337266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right-handed anti-neutrinos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846470" y="3327689"/>
            <a:ext cx="1981200" cy="1341179"/>
            <a:chOff x="7504088" y="1383750"/>
            <a:chExt cx="1981200" cy="1341179"/>
          </a:xfrm>
        </p:grpSpPr>
        <p:sp>
          <p:nvSpPr>
            <p:cNvPr id="32" name="Oval 31"/>
            <p:cNvSpPr/>
            <p:nvPr/>
          </p:nvSpPr>
          <p:spPr bwMode="auto">
            <a:xfrm>
              <a:off x="7597942" y="2191529"/>
              <a:ext cx="533400" cy="533400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8283742" y="2420129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8981574" y="2191529"/>
              <a:ext cx="762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Arc 36"/>
            <p:cNvSpPr/>
            <p:nvPr/>
          </p:nvSpPr>
          <p:spPr bwMode="auto">
            <a:xfrm>
              <a:off x="8712870" y="2115329"/>
              <a:ext cx="304800" cy="609600"/>
            </a:xfrm>
            <a:prstGeom prst="arc">
              <a:avLst>
                <a:gd name="adj1" fmla="val 12080174"/>
                <a:gd name="adj2" fmla="val 884444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504088" y="1383750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1"/>
                  </a:solidFill>
                </a:rPr>
                <a:t>left-handed</a:t>
              </a:r>
            </a:p>
            <a:p>
              <a:pPr algn="r"/>
              <a:r>
                <a:rPr lang="en-US" sz="2000" dirty="0">
                  <a:solidFill>
                    <a:schemeClr val="tx1"/>
                  </a:solidFill>
                </a:rPr>
                <a:t>anti-neutrinos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239000" y="4193105"/>
            <a:ext cx="1709165" cy="1483020"/>
            <a:chOff x="6324600" y="3712660"/>
            <a:chExt cx="1709165" cy="1483020"/>
          </a:xfrm>
        </p:grpSpPr>
        <p:sp>
          <p:nvSpPr>
            <p:cNvPr id="39" name="Left-Right Arrow 38"/>
            <p:cNvSpPr/>
            <p:nvPr/>
          </p:nvSpPr>
          <p:spPr bwMode="auto">
            <a:xfrm>
              <a:off x="6885682" y="4800743"/>
              <a:ext cx="1083699" cy="394937"/>
            </a:xfrm>
            <a:prstGeom prst="left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24600" y="4216800"/>
              <a:ext cx="170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Higgs field</a:t>
              </a:r>
            </a:p>
          </p:txBody>
        </p:sp>
        <p:sp>
          <p:nvSpPr>
            <p:cNvPr id="42" name="Left-Right Arrow 41"/>
            <p:cNvSpPr/>
            <p:nvPr/>
          </p:nvSpPr>
          <p:spPr bwMode="auto">
            <a:xfrm>
              <a:off x="6885682" y="3712660"/>
              <a:ext cx="1083699" cy="394937"/>
            </a:xfrm>
            <a:prstGeom prst="left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067800" y="4523121"/>
            <a:ext cx="1771857" cy="707886"/>
            <a:chOff x="9067800" y="4042676"/>
            <a:chExt cx="1771857" cy="707886"/>
          </a:xfrm>
        </p:grpSpPr>
        <p:sp>
          <p:nvSpPr>
            <p:cNvPr id="7" name="Up-Down Arrow 6"/>
            <p:cNvSpPr/>
            <p:nvPr/>
          </p:nvSpPr>
          <p:spPr bwMode="auto">
            <a:xfrm>
              <a:off x="9067800" y="4229981"/>
              <a:ext cx="366723" cy="494418"/>
            </a:xfrm>
            <a:prstGeom prst="upDownArrow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60803" y="4042676"/>
              <a:ext cx="15788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006600"/>
                  </a:solidFill>
                </a:rPr>
                <a:t>Majorana</a:t>
              </a:r>
              <a:r>
                <a:rPr lang="en-US" sz="2000" dirty="0">
                  <a:solidFill>
                    <a:srgbClr val="006600"/>
                  </a:solidFill>
                </a:rPr>
                <a:t> mass</a:t>
              </a:r>
            </a:p>
          </p:txBody>
        </p:sp>
      </p:grpSp>
      <p:graphicFrame>
        <p:nvGraphicFramePr>
          <p:cNvPr id="40" name="Object 3"/>
          <p:cNvGraphicFramePr>
            <a:graphicFrameLocks noChangeAspect="1"/>
          </p:cNvGraphicFramePr>
          <p:nvPr/>
        </p:nvGraphicFramePr>
        <p:xfrm>
          <a:off x="3769150" y="4430505"/>
          <a:ext cx="95508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760" imgH="228600" progId="Equation.DSMT4">
                  <p:embed/>
                </p:oleObj>
              </mc:Choice>
              <mc:Fallback>
                <p:oleObj name="Equation" r:id="rId2" imgW="545760" imgH="228600" progId="Equation.DSMT4">
                  <p:embed/>
                  <p:pic>
                    <p:nvPicPr>
                      <p:cNvPr id="4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9150" y="4430505"/>
                        <a:ext cx="95508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"/>
          <p:cNvGraphicFramePr>
            <a:graphicFrameLocks noChangeAspect="1"/>
          </p:cNvGraphicFramePr>
          <p:nvPr/>
        </p:nvGraphicFramePr>
        <p:xfrm>
          <a:off x="3525248" y="5376535"/>
          <a:ext cx="99981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419040" progId="Equation.DSMT4">
                  <p:embed/>
                </p:oleObj>
              </mc:Choice>
              <mc:Fallback>
                <p:oleObj name="Equation" r:id="rId4" imgW="571320" imgH="419040" progId="Equation.DSMT4">
                  <p:embed/>
                  <p:pic>
                    <p:nvPicPr>
                      <p:cNvPr id="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248" y="5376535"/>
                        <a:ext cx="99981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28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0" y="748145"/>
            <a:ext cx="109728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have neutrinos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</a:t>
            </a:r>
            <a:r>
              <a:rPr lang="en-US" sz="20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,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 </a:t>
            </a:r>
            <a:r>
              <a:rPr lang="en-US" sz="20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, and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 </a:t>
            </a:r>
            <a:r>
              <a:rPr lang="en-US" sz="20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3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that are almost exactly like standard model neutrinos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But they have mass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We have neutrinos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N</a:t>
            </a:r>
            <a:r>
              <a:rPr lang="en-US" sz="20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N</a:t>
            </a:r>
            <a:r>
              <a:rPr lang="en-US" sz="20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, and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N</a:t>
            </a:r>
            <a:r>
              <a:rPr lang="en-US" sz="20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3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that are very massive and don’t have intrinsic strong, electromagnetic, or weak interactions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But due to Higgs mechanism, they are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slightly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mixed with the regular neutrinos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For this reason, they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can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 decay, but it will be very slow, at least for the lightest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Since slow, they can be out of equilibrium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These decays can be either to left-handed particles (that act like neutrinos) or right-handed (that act like anti-neutrinos)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Typical decays would be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If there is CP violation in neutrino sector, no reason these rates should be equal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CP violation is </a:t>
            </a:r>
            <a:r>
              <a:rPr lang="en-US" sz="2000" i="1" dirty="0">
                <a:solidFill>
                  <a:srgbClr val="9900CC"/>
                </a:solidFill>
                <a:sym typeface="Symbol" panose="05050102010706020507" pitchFamily="18" charset="2"/>
              </a:rPr>
              <a:t>allowed</a:t>
            </a: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 and </a:t>
            </a:r>
            <a:r>
              <a:rPr lang="en-US" sz="2000" i="1" dirty="0">
                <a:solidFill>
                  <a:srgbClr val="9900CC"/>
                </a:solidFill>
                <a:sym typeface="Symbol" panose="05050102010706020507" pitchFamily="18" charset="2"/>
              </a:rPr>
              <a:t>likely</a:t>
            </a: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 to exist in the neutrino sector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360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Right-Handed Neutrinos and Neutrino Decay</a:t>
            </a:r>
          </a:p>
        </p:txBody>
      </p:sp>
      <p:graphicFrame>
        <p:nvGraphicFramePr>
          <p:cNvPr id="40" name="Object 3"/>
          <p:cNvGraphicFramePr>
            <a:graphicFrameLocks noChangeAspect="1"/>
          </p:cNvGraphicFramePr>
          <p:nvPr/>
        </p:nvGraphicFramePr>
        <p:xfrm>
          <a:off x="5334000" y="5105400"/>
          <a:ext cx="300006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14320" imgH="228600" progId="Equation.DSMT4">
                  <p:embed/>
                </p:oleObj>
              </mc:Choice>
              <mc:Fallback>
                <p:oleObj name="Equation" r:id="rId2" imgW="1714320" imgH="228600" progId="Equation.DSMT4">
                  <p:embed/>
                  <p:pic>
                    <p:nvPicPr>
                      <p:cNvPr id="4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105400"/>
                        <a:ext cx="300006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54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28600" y="784240"/>
            <a:ext cx="10219293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Recall: we need three conditions for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baryogenesis</a:t>
            </a:r>
            <a:endParaRPr lang="en-US" sz="2000" dirty="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CP violation:  Almost certainly present in neutrino interactions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Out of equilibrium: Likely exists due to slow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N</a:t>
            </a:r>
            <a:r>
              <a:rPr lang="en-US" sz="2000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1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 decay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Baryon number violation: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We are missing this!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So far, we have explained why we could have</a:t>
            </a:r>
            <a:b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an imbalance of neutrinos vs. anti-neutrinos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Assume anti-neutrinos dominate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Recall, we still have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sphalerons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Sphalerons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can convert anti-quarks to quarks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and destroy anti-neutrinos in the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And they can do the reverse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But since there is an excess of anti-neutrinos, it is easier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to go the direction that makes quarks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Excess anti-neutrinos would lead to excess of quarks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Neutrinos and </a:t>
            </a:r>
            <a:r>
              <a:rPr lang="en-US" sz="4400" dirty="0" err="1"/>
              <a:t>Baryogenesis</a:t>
            </a:r>
            <a:endParaRPr lang="en-US" sz="4400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477000" y="3162300"/>
          <a:ext cx="300006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14320" imgH="228600" progId="Equation.DSMT4">
                  <p:embed/>
                </p:oleObj>
              </mc:Choice>
              <mc:Fallback>
                <p:oleObj name="Equation" r:id="rId2" imgW="1714320" imgH="228600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162300"/>
                        <a:ext cx="300006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8153400" y="3162300"/>
            <a:ext cx="1447800" cy="3810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351520" y="4191000"/>
            <a:ext cx="2011680" cy="2011680"/>
          </a:xfrm>
          <a:prstGeom prst="ellipse">
            <a:avLst/>
          </a:prstGeom>
          <a:gradFill flip="none" rotWithShape="1">
            <a:gsLst>
              <a:gs pos="0">
                <a:srgbClr val="FF99CC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763000" y="4776818"/>
            <a:ext cx="457200" cy="489333"/>
            <a:chOff x="5447440" y="4717691"/>
            <a:chExt cx="457200" cy="489333"/>
          </a:xfrm>
        </p:grpSpPr>
        <p:sp>
          <p:nvSpPr>
            <p:cNvPr id="10" name="Oval 9"/>
            <p:cNvSpPr/>
            <p:nvPr/>
          </p:nvSpPr>
          <p:spPr bwMode="auto">
            <a:xfrm>
              <a:off x="5447440" y="4749824"/>
              <a:ext cx="457200" cy="457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65569" y="4717691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u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510343" y="4749298"/>
            <a:ext cx="456055" cy="484868"/>
            <a:chOff x="5427386" y="5292815"/>
            <a:chExt cx="456055" cy="484868"/>
          </a:xfrm>
        </p:grpSpPr>
        <p:sp>
          <p:nvSpPr>
            <p:cNvPr id="14" name="Oval 13"/>
            <p:cNvSpPr/>
            <p:nvPr/>
          </p:nvSpPr>
          <p:spPr bwMode="auto">
            <a:xfrm>
              <a:off x="5427386" y="5320483"/>
              <a:ext cx="456055" cy="457200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61003" y="5292815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c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144000" y="5414086"/>
            <a:ext cx="473241" cy="459433"/>
            <a:chOff x="5410200" y="5854502"/>
            <a:chExt cx="473241" cy="459433"/>
          </a:xfrm>
        </p:grpSpPr>
        <p:sp>
          <p:nvSpPr>
            <p:cNvPr id="17" name="Oval 16"/>
            <p:cNvSpPr/>
            <p:nvPr/>
          </p:nvSpPr>
          <p:spPr bwMode="auto">
            <a:xfrm>
              <a:off x="5410200" y="5856735"/>
              <a:ext cx="457200" cy="457200"/>
            </a:xfrm>
            <a:prstGeom prst="ellipse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67492" y="5854502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t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127125" y="4572000"/>
            <a:ext cx="474075" cy="457200"/>
            <a:chOff x="6019278" y="4724400"/>
            <a:chExt cx="474075" cy="457200"/>
          </a:xfrm>
        </p:grpSpPr>
        <p:sp>
          <p:nvSpPr>
            <p:cNvPr id="20" name="Oval 19"/>
            <p:cNvSpPr/>
            <p:nvPr/>
          </p:nvSpPr>
          <p:spPr bwMode="auto">
            <a:xfrm>
              <a:off x="6019278" y="4724400"/>
              <a:ext cx="457200" cy="457200"/>
            </a:xfrm>
            <a:prstGeom prst="ellipse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77404" y="4728286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735511" y="5238483"/>
            <a:ext cx="456055" cy="484868"/>
            <a:chOff x="6020945" y="5839732"/>
            <a:chExt cx="456055" cy="484868"/>
          </a:xfrm>
        </p:grpSpPr>
        <p:sp>
          <p:nvSpPr>
            <p:cNvPr id="23" name="Oval 22"/>
            <p:cNvSpPr/>
            <p:nvPr/>
          </p:nvSpPr>
          <p:spPr bwMode="auto">
            <a:xfrm>
              <a:off x="6020945" y="5867400"/>
              <a:ext cx="456055" cy="457200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54562" y="5839732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b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525000" y="5196980"/>
            <a:ext cx="492149" cy="489333"/>
            <a:chOff x="6019800" y="5301867"/>
            <a:chExt cx="492149" cy="489333"/>
          </a:xfrm>
        </p:grpSpPr>
        <p:sp>
          <p:nvSpPr>
            <p:cNvPr id="27" name="Oval 26"/>
            <p:cNvSpPr/>
            <p:nvPr/>
          </p:nvSpPr>
          <p:spPr bwMode="auto">
            <a:xfrm>
              <a:off x="6019800" y="5334000"/>
              <a:ext cx="457200" cy="457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96000" y="5301867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331753" y="4212650"/>
            <a:ext cx="537234" cy="496047"/>
            <a:chOff x="9500500" y="4547410"/>
            <a:chExt cx="537234" cy="496047"/>
          </a:xfrm>
        </p:grpSpPr>
        <p:sp>
          <p:nvSpPr>
            <p:cNvPr id="30" name="Oval 29"/>
            <p:cNvSpPr/>
            <p:nvPr/>
          </p:nvSpPr>
          <p:spPr bwMode="auto">
            <a:xfrm>
              <a:off x="9507520" y="4586257"/>
              <a:ext cx="457200" cy="457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500500" y="4547410"/>
              <a:ext cx="5372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ym typeface="Symbol" panose="05050102010706020507" pitchFamily="18" charset="2"/>
                </a:rPr>
                <a:t></a:t>
              </a:r>
              <a:r>
                <a:rPr lang="en-US" sz="2000" b="1" baseline="-25000" dirty="0">
                  <a:sym typeface="Symbol" panose="05050102010706020507" pitchFamily="18" charset="2"/>
                </a:rPr>
                <a:t>1</a:t>
              </a:r>
              <a:endParaRPr lang="en-US" sz="2000" b="1" i="1" dirty="0"/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V="1">
              <a:off x="9616640" y="4709603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9120198" y="6179641"/>
            <a:ext cx="537234" cy="512208"/>
            <a:chOff x="9503736" y="5169305"/>
            <a:chExt cx="537234" cy="512208"/>
          </a:xfrm>
        </p:grpSpPr>
        <p:sp>
          <p:nvSpPr>
            <p:cNvPr id="34" name="Oval 33"/>
            <p:cNvSpPr/>
            <p:nvPr/>
          </p:nvSpPr>
          <p:spPr bwMode="auto">
            <a:xfrm>
              <a:off x="9506204" y="5224313"/>
              <a:ext cx="457200" cy="457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503736" y="5169305"/>
              <a:ext cx="5372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ym typeface="Symbol" panose="05050102010706020507" pitchFamily="18" charset="2"/>
                </a:rPr>
                <a:t></a:t>
              </a:r>
              <a:r>
                <a:rPr lang="en-US" sz="2000" b="1" baseline="-25000" dirty="0">
                  <a:sym typeface="Symbol" panose="05050102010706020507" pitchFamily="18" charset="2"/>
                </a:rPr>
                <a:t>2</a:t>
              </a:r>
              <a:endParaRPr lang="en-US" sz="2000" b="1" i="1" dirty="0"/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flipV="1">
              <a:off x="9616640" y="5320482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8057668" y="4264939"/>
            <a:ext cx="537234" cy="511879"/>
            <a:chOff x="9540517" y="5736521"/>
            <a:chExt cx="537234" cy="511879"/>
          </a:xfrm>
        </p:grpSpPr>
        <p:sp>
          <p:nvSpPr>
            <p:cNvPr id="38" name="Oval 37"/>
            <p:cNvSpPr/>
            <p:nvPr/>
          </p:nvSpPr>
          <p:spPr bwMode="auto">
            <a:xfrm>
              <a:off x="9540517" y="5791200"/>
              <a:ext cx="457200" cy="457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540517" y="5736521"/>
              <a:ext cx="5372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ym typeface="Symbol" panose="05050102010706020507" pitchFamily="18" charset="2"/>
                </a:rPr>
                <a:t></a:t>
              </a:r>
              <a:r>
                <a:rPr lang="en-US" sz="2000" b="1" baseline="-25000" dirty="0">
                  <a:sym typeface="Symbol" panose="05050102010706020507" pitchFamily="18" charset="2"/>
                </a:rPr>
                <a:t>3</a:t>
              </a:r>
              <a:endParaRPr lang="en-US" sz="2000" b="1" i="1" dirty="0"/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flipV="1">
              <a:off x="9650953" y="5867400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9116630" y="3701828"/>
            <a:ext cx="457200" cy="457200"/>
            <a:chOff x="9088114" y="3634964"/>
            <a:chExt cx="457200" cy="457200"/>
          </a:xfrm>
        </p:grpSpPr>
        <p:sp>
          <p:nvSpPr>
            <p:cNvPr id="43" name="Oval 42"/>
            <p:cNvSpPr/>
            <p:nvPr/>
          </p:nvSpPr>
          <p:spPr bwMode="auto">
            <a:xfrm>
              <a:off x="9088114" y="3634964"/>
              <a:ext cx="457200" cy="457200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125918" y="3653317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d</a:t>
              </a: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 flipV="1">
              <a:off x="9185077" y="3731764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10196326" y="5714428"/>
            <a:ext cx="487136" cy="465213"/>
            <a:chOff x="8977120" y="5216300"/>
            <a:chExt cx="487136" cy="465213"/>
          </a:xfrm>
        </p:grpSpPr>
        <p:sp>
          <p:nvSpPr>
            <p:cNvPr id="47" name="Oval 46"/>
            <p:cNvSpPr/>
            <p:nvPr/>
          </p:nvSpPr>
          <p:spPr bwMode="auto">
            <a:xfrm>
              <a:off x="8977120" y="5224313"/>
              <a:ext cx="457200" cy="457200"/>
            </a:xfrm>
            <a:prstGeom prst="ellipse">
              <a:avLst/>
            </a:prstGeom>
            <a:solidFill>
              <a:srgbClr val="33CC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048307" y="5216300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flipV="1">
              <a:off x="9087619" y="5336648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7968252" y="5777602"/>
            <a:ext cx="473778" cy="457200"/>
            <a:chOff x="7999980" y="5812947"/>
            <a:chExt cx="473778" cy="457200"/>
          </a:xfrm>
        </p:grpSpPr>
        <p:sp>
          <p:nvSpPr>
            <p:cNvPr id="51" name="Oval 50"/>
            <p:cNvSpPr/>
            <p:nvPr/>
          </p:nvSpPr>
          <p:spPr bwMode="auto">
            <a:xfrm>
              <a:off x="7999980" y="5812947"/>
              <a:ext cx="457200" cy="457200"/>
            </a:xfrm>
            <a:prstGeom prst="ellipse">
              <a:avLst/>
            </a:prstGeom>
            <a:solidFill>
              <a:srgbClr val="CC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57809" y="5814929"/>
              <a:ext cx="41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b</a:t>
              </a: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 flipV="1">
              <a:off x="8096449" y="5903369"/>
              <a:ext cx="23632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6925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6852E-6 7.40741E-7 L 0.0651 0.0763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5" y="3819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407E-6 1.48148E-6 L 0.00159 0.125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6319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5741E-6 -2.96296E-6 L -0.07306 0.0807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0" y="4028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-0.07263 -0.0770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1" y="-386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2593E-6 4.07407E-6 L -0.00231 -0.1356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-6782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1481E-6 2.59259E-6 L 0.07335 -0.08472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0" y="-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500"/>
                            </p:stCondLst>
                            <p:childTnLst>
                              <p:par>
                                <p:cTn id="14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-0.00405 -0.125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-625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0.06438 -0.06551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6" y="-3287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2963E-6 2.22222E-6 L 0.07697 -0.07477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8" y="-3750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4074E-7 1.48148E-6 L 0.06221 0.06875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1" y="3426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2963E-8 3.33333E-6 L -0.00203 0.12685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6343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68 0.07871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3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97924" y="856357"/>
            <a:ext cx="10363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If neutrino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baryogenesis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is right, then there should exist heavy right-handed neutrinos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fact that the neutrinos are light suggests the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’s are probably really heavy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probably can’t make them in the laboratory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There should also be an excess of “anti-neutrinos” in the background neutrinos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can’t even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detect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these neutrinos yet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Good luck seeing a 1 ppb excess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For this to work, must have CP violation in the neutrino sector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We are already testing this, and should know soon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Already demonstrated with 95% confidence in 2017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Should be virtually certain soon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Note: Just because we see CP violation in neutrinos doesn’t mean this is the correct explanation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Neutrino </a:t>
            </a:r>
            <a:r>
              <a:rPr lang="en-US" sz="4400" dirty="0" err="1"/>
              <a:t>Baryogenesis</a:t>
            </a:r>
            <a:r>
              <a:rPr lang="en-US" sz="4400" dirty="0"/>
              <a:t>: How To Test It</a:t>
            </a:r>
          </a:p>
        </p:txBody>
      </p:sp>
    </p:spTree>
    <p:extLst>
      <p:ext uri="{BB962C8B-B14F-4D97-AF65-F5344CB8AC3E}">
        <p14:creationId xmlns:p14="http://schemas.microsoft.com/office/powerpoint/2010/main" val="15360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28600" y="828647"/>
            <a:ext cx="10439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have strong evidence that the universe contains more matter than anti-matter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Although it is possible that it was just primordial, it is more probable that it was created at some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have three plausible mechanisms for making it: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GUT scale violation of baryon 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Weak scale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sphaleron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baryogenesis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combined with a source of greater CP-violation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Such as supersymmetry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Heavy right-handed neutrinos creating an excess of anti-neutrinos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Converted to baryons via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sphalerons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My opinion: Neutrino generated </a:t>
            </a:r>
            <a:r>
              <a:rPr lang="en-US" sz="2000" dirty="0" err="1">
                <a:solidFill>
                  <a:srgbClr val="9900CC"/>
                </a:solidFill>
                <a:sym typeface="Symbol" pitchFamily="18" charset="2"/>
              </a:rPr>
              <a:t>baryogenesis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is the most probable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already see neutrino masses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See-saw mechanism very likely explanation of small neutrino masses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CP violation very likely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876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err="1"/>
              <a:t>Baryogenesis</a:t>
            </a:r>
            <a:r>
              <a:rPr lang="en-US" sz="4400" dirty="0"/>
              <a:t> - Summary</a:t>
            </a:r>
          </a:p>
        </p:txBody>
      </p:sp>
    </p:spTree>
    <p:extLst>
      <p:ext uri="{BB962C8B-B14F-4D97-AF65-F5344CB8AC3E}">
        <p14:creationId xmlns:p14="http://schemas.microsoft.com/office/powerpoint/2010/main" val="160571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52400" y="789709"/>
            <a:ext cx="10744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More powerful cosmic rays come from well outside our galaxy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These are rare, and we don’t normally see the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do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see various galaxies colliding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And their gas clouds within them colliding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 boom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Almost certainly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galaxy groups and clusters are all matter or all anti-matter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have even seen galaxy clusters colliding with each other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No boom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Probably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galaxy superclusters are all matter or all anti-matter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i="1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This suggests that baryon asymmetry exists at least on the ~100 </a:t>
            </a:r>
            <a:r>
              <a:rPr lang="en-US" sz="2000" dirty="0" err="1">
                <a:solidFill>
                  <a:srgbClr val="9900CC"/>
                </a:solidFill>
                <a:sym typeface="Symbol" pitchFamily="18" charset="2"/>
              </a:rPr>
              <a:t>Mpc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scale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Very difficult to imagine any mechanism that segregates it on this scale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Best guess: The universe is made of matter, not anti-matter, on the scale of the entire visible universe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Scale of the Baryon Asymmetry (2)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9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0" y="920565"/>
            <a:ext cx="10972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baryon asymmetry is often given as a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ratio of the number of baryons to photons: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should note that 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n</a:t>
            </a:r>
            <a:r>
              <a:rPr lang="en-US" sz="2000" i="1" baseline="-25000" dirty="0" err="1">
                <a:solidFill>
                  <a:srgbClr val="006600"/>
                </a:solidFill>
                <a:sym typeface="Symbol" pitchFamily="18" charset="2"/>
              </a:rPr>
              <a:t>B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actually represents the density of baryons minus anti-baryons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This quantity is conserved, since baryon number is conserved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As the universe grows, both the density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of baryons and photons scales as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–3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So this ratio remains constant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Not exactly, since every time a particle annihilates, the photons get reheated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Above around 150 MeV, you don’t have baryons, you have quarks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Every baryon just represents three quarks, so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So we have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Let’s look around the electroweak scale, when 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g</a:t>
            </a:r>
            <a:r>
              <a:rPr lang="en-US" sz="2000" i="1" baseline="-25000" dirty="0" err="1">
                <a:solidFill>
                  <a:srgbClr val="FF0000"/>
                </a:solidFill>
                <a:sym typeface="Symbol" pitchFamily="18" charset="2"/>
              </a:rPr>
              <a:t>eff</a:t>
            </a:r>
            <a:r>
              <a:rPr lang="en-US" sz="2000" baseline="-25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= 106.75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Magnitude of the Baryon Asymmetry (1)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518935" y="899759"/>
          <a:ext cx="2955330" cy="77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760" imgH="444240" progId="Equation.DSMT4">
                  <p:embed/>
                </p:oleObj>
              </mc:Choice>
              <mc:Fallback>
                <p:oleObj name="Equation" r:id="rId2" imgW="1688760" imgH="44424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935" y="899759"/>
                        <a:ext cx="2955330" cy="7774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6027638" y="2944027"/>
          <a:ext cx="71064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080" imgH="228600" progId="Equation.DSMT4">
                  <p:embed/>
                </p:oleObj>
              </mc:Choice>
              <mc:Fallback>
                <p:oleObj name="Equation" r:id="rId4" imgW="406080" imgH="22860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638" y="2944027"/>
                        <a:ext cx="71064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6717629" y="2802269"/>
          <a:ext cx="64449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8280" imgH="393480" progId="Equation.DSMT4">
                  <p:embed/>
                </p:oleObj>
              </mc:Choice>
              <mc:Fallback>
                <p:oleObj name="Equation" r:id="rId6" imgW="368280" imgH="39348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7629" y="2802269"/>
                        <a:ext cx="64449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924950" y="5858943"/>
          <a:ext cx="246645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09400" imgH="469800" progId="Equation.DSMT4">
                  <p:embed/>
                </p:oleObj>
              </mc:Choice>
              <mc:Fallback>
                <p:oleObj name="Equation" r:id="rId8" imgW="1409400" imgH="4698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950" y="5858943"/>
                        <a:ext cx="246645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6260738" y="4978400"/>
          <a:ext cx="95508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45760" imgH="241200" progId="Equation.DSMT4">
                  <p:embed/>
                </p:oleObj>
              </mc:Choice>
              <mc:Fallback>
                <p:oleObj name="Equation" r:id="rId10" imgW="545760" imgH="24120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0738" y="4978400"/>
                        <a:ext cx="955080" cy="42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7391400" y="5981093"/>
          <a:ext cx="135513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74360" imgH="203040" progId="Equation.DSMT4">
                  <p:embed/>
                </p:oleObj>
              </mc:Choice>
              <mc:Fallback>
                <p:oleObj name="Equation" r:id="rId12" imgW="774360" imgH="20304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981093"/>
                        <a:ext cx="135513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00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533400" y="916097"/>
            <a:ext cx="9906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Recall,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n</a:t>
            </a:r>
            <a:r>
              <a:rPr lang="en-US" sz="2000" i="1" baseline="-25000" dirty="0">
                <a:solidFill>
                  <a:srgbClr val="006600"/>
                </a:solidFill>
                <a:sym typeface="Symbol" pitchFamily="18" charset="2"/>
              </a:rPr>
              <a:t>q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is actually the difference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between the number of quarks and anti-quarks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the electroweak scale, all quarks are effectively massless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If it weren’t for the asymmetry, both photons and quarks would have a density proportional to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3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Times some factors counting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colors, spins, fermions vs. bosons,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Hence this is just a tiny asymmetry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But consistent throughout the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For every 266 million anti-quarks, there are 266 million and 1 quarks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As universe expanded, quarks annihilated anti-quarks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tiny surplus of quarks then organized themselves into baryons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matter we see is just the tiny remnant left over from this asymmetry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Can we explain this asymmetry?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Magnitude of the Baryon Asymmetry (2)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8179524" y="797278"/>
          <a:ext cx="171108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760" imgH="469800" progId="Equation.DSMT4">
                  <p:embed/>
                </p:oleObj>
              </mc:Choice>
              <mc:Fallback>
                <p:oleObj name="Equation" r:id="rId2" imgW="977760" imgH="4698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9524" y="797278"/>
                        <a:ext cx="171108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6547200" y="838687"/>
          <a:ext cx="84420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2400" imgH="469800" progId="Equation.DSMT4">
                  <p:embed/>
                </p:oleObj>
              </mc:Choice>
              <mc:Fallback>
                <p:oleObj name="Equation" r:id="rId4" imgW="482400" imgH="46980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7200" y="838687"/>
                        <a:ext cx="844200" cy="822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6400800" y="2439010"/>
          <a:ext cx="222201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9720" imgH="469800" progId="Equation.DSMT4">
                  <p:embed/>
                </p:oleObj>
              </mc:Choice>
              <mc:Fallback>
                <p:oleObj name="Equation" r:id="rId6" imgW="1269720" imgH="46980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439010"/>
                        <a:ext cx="222201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7690644" y="3417103"/>
          <a:ext cx="219996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57120" imgH="469800" progId="Equation.DSMT4">
                  <p:embed/>
                </p:oleObj>
              </mc:Choice>
              <mc:Fallback>
                <p:oleObj name="Equation" r:id="rId8" imgW="1257120" imgH="469800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0644" y="3417103"/>
                        <a:ext cx="219996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554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0" y="1234981"/>
            <a:ext cx="1094873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Can we explain this asymmetry?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It could just be written into the initial conditions of the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Though if there was inflation, this doesn’t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Rapid expansion of the universe would rapidly drop density to effectively zero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Then reheating at end of inflation would create loads of new quarks and anti-quarks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alternative is to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start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with no baryon asymmetry, and then have it created later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This is strongly preferred by cosmologists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Possible Types of Explanations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6972300" y="962025"/>
          <a:ext cx="219996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7120" imgH="469800" progId="Equation.DSMT4">
                  <p:embed/>
                </p:oleObj>
              </mc:Choice>
              <mc:Fallback>
                <p:oleObj name="Equation" r:id="rId2" imgW="1257120" imgH="469800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300" y="962025"/>
                        <a:ext cx="219996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294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9"/>
          <p:cNvSpPr>
            <a:spLocks noChangeArrowheads="1"/>
          </p:cNvSpPr>
          <p:nvPr/>
        </p:nvSpPr>
        <p:spPr bwMode="auto">
          <a:xfrm>
            <a:off x="2636982" y="4024621"/>
            <a:ext cx="457200" cy="4762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n</a:t>
            </a:r>
            <a:endParaRPr lang="en-US" sz="2000" b="1" i="1" dirty="0"/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533191" y="1524000"/>
            <a:ext cx="1005860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Three common symmetries of physics: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Charge conjugation (C) says that anti-matter behaves the same way as 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Parity (P) says that mirror image processes work the same 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Time reversal (T) says that any process can go in reverse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76200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C, P, and T symmetry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990600" y="2438400"/>
            <a:ext cx="3911318" cy="526779"/>
            <a:chOff x="990600" y="3058159"/>
            <a:chExt cx="3911318" cy="526779"/>
          </a:xfrm>
        </p:grpSpPr>
        <p:sp>
          <p:nvSpPr>
            <p:cNvPr id="10" name="Oval 35"/>
            <p:cNvSpPr>
              <a:spLocks noChangeArrowheads="1"/>
            </p:cNvSpPr>
            <p:nvPr/>
          </p:nvSpPr>
          <p:spPr bwMode="auto">
            <a:xfrm>
              <a:off x="2590800" y="3083424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endParaRPr lang="en-US" sz="2000" b="1" i="1" dirty="0"/>
            </a:p>
          </p:txBody>
        </p:sp>
        <p:sp>
          <p:nvSpPr>
            <p:cNvPr id="12" name="Oval 39"/>
            <p:cNvSpPr>
              <a:spLocks noChangeArrowheads="1"/>
            </p:cNvSpPr>
            <p:nvPr/>
          </p:nvSpPr>
          <p:spPr bwMode="auto">
            <a:xfrm>
              <a:off x="990600" y="3083424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endParaRPr lang="en-US" sz="2000" b="1" i="1" dirty="0"/>
            </a:p>
          </p:txBody>
        </p:sp>
        <p:sp>
          <p:nvSpPr>
            <p:cNvPr id="13" name="Oval 52"/>
            <p:cNvSpPr>
              <a:spLocks noChangeArrowheads="1"/>
            </p:cNvSpPr>
            <p:nvPr/>
          </p:nvSpPr>
          <p:spPr bwMode="auto">
            <a:xfrm>
              <a:off x="3643751" y="3155960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rgbClr val="92D050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 dirty="0"/>
                <a:t>e</a:t>
              </a:r>
              <a:r>
                <a:rPr lang="en-US" sz="2000" b="1" i="1" baseline="30000" dirty="0"/>
                <a:t>– </a:t>
              </a:r>
              <a:endParaRPr lang="en-US" sz="2000" b="1" i="1" dirty="0"/>
            </a:p>
          </p:txBody>
        </p:sp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4535206" y="3178674"/>
              <a:ext cx="366712" cy="381000"/>
              <a:chOff x="2880" y="2400"/>
              <a:chExt cx="192" cy="192"/>
            </a:xfrm>
          </p:grpSpPr>
          <p:sp>
            <p:nvSpPr>
              <p:cNvPr id="15" name="Oval 22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b="1" i="1" dirty="0">
                    <a:sym typeface="Symbol" pitchFamily="18" charset="2"/>
                  </a:rPr>
                  <a:t></a:t>
                </a:r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2928" y="2448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" name="Right Arrow 1"/>
            <p:cNvSpPr/>
            <p:nvPr/>
          </p:nvSpPr>
          <p:spPr bwMode="auto">
            <a:xfrm>
              <a:off x="1657298" y="3058159"/>
              <a:ext cx="609600" cy="52677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53641" y="3111520"/>
              <a:ext cx="441325" cy="4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97277" y="3114410"/>
              <a:ext cx="441325" cy="4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365907" y="2486389"/>
            <a:ext cx="3911318" cy="526779"/>
            <a:chOff x="6365907" y="3106148"/>
            <a:chExt cx="3911318" cy="526779"/>
          </a:xfrm>
        </p:grpSpPr>
        <p:sp>
          <p:nvSpPr>
            <p:cNvPr id="21" name="Oval 52"/>
            <p:cNvSpPr>
              <a:spLocks noChangeArrowheads="1"/>
            </p:cNvSpPr>
            <p:nvPr/>
          </p:nvSpPr>
          <p:spPr bwMode="auto">
            <a:xfrm>
              <a:off x="9019058" y="3203949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rgbClr val="92D050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 dirty="0"/>
                <a:t>e</a:t>
              </a:r>
              <a:r>
                <a:rPr lang="en-US" sz="2000" b="1" i="1" baseline="30000" dirty="0"/>
                <a:t>+ </a:t>
              </a:r>
              <a:endParaRPr lang="en-US" sz="2000" b="1" i="1" dirty="0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9910513" y="3226663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i="1" dirty="0">
                  <a:sym typeface="Symbol" pitchFamily="18" charset="2"/>
                </a:rPr>
                <a:t>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966107" y="3131413"/>
              <a:ext cx="457200" cy="476250"/>
              <a:chOff x="7966107" y="3131413"/>
              <a:chExt cx="457200" cy="476250"/>
            </a:xfrm>
          </p:grpSpPr>
          <p:sp>
            <p:nvSpPr>
              <p:cNvPr id="19" name="Oval 35"/>
              <p:cNvSpPr>
                <a:spLocks noChangeArrowheads="1"/>
              </p:cNvSpPr>
              <p:nvPr/>
            </p:nvSpPr>
            <p:spPr bwMode="auto">
              <a:xfrm>
                <a:off x="7966107" y="3131413"/>
                <a:ext cx="457200" cy="47625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 dirty="0"/>
                  <a:t>p</a:t>
                </a:r>
                <a:endParaRPr lang="en-US" sz="2000" b="1" i="1" dirty="0"/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8077200" y="3273924"/>
                <a:ext cx="18335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Right Arrow 25"/>
            <p:cNvSpPr/>
            <p:nvPr/>
          </p:nvSpPr>
          <p:spPr bwMode="auto">
            <a:xfrm>
              <a:off x="7032605" y="3106148"/>
              <a:ext cx="609600" cy="52677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428948" y="3159509"/>
              <a:ext cx="441325" cy="4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572584" y="3162399"/>
              <a:ext cx="441325" cy="4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365907" y="3131413"/>
              <a:ext cx="457200" cy="476250"/>
              <a:chOff x="6365907" y="3131413"/>
              <a:chExt cx="457200" cy="476250"/>
            </a:xfrm>
          </p:grpSpPr>
          <p:sp>
            <p:nvSpPr>
              <p:cNvPr id="20" name="Oval 39"/>
              <p:cNvSpPr>
                <a:spLocks noChangeArrowheads="1"/>
              </p:cNvSpPr>
              <p:nvPr/>
            </p:nvSpPr>
            <p:spPr bwMode="auto">
              <a:xfrm>
                <a:off x="6365907" y="3131413"/>
                <a:ext cx="457200" cy="47625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b="1" dirty="0"/>
                  <a:t>n</a:t>
                </a:r>
                <a:endParaRPr lang="en-US" sz="2000" b="1" i="1" dirty="0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6477000" y="3282793"/>
                <a:ext cx="18335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5" name="Oval 35"/>
          <p:cNvSpPr>
            <a:spLocks noChangeArrowheads="1"/>
          </p:cNvSpPr>
          <p:nvPr/>
        </p:nvSpPr>
        <p:spPr bwMode="auto">
          <a:xfrm>
            <a:off x="2514600" y="3840008"/>
            <a:ext cx="457200" cy="4762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p</a:t>
            </a:r>
            <a:endParaRPr lang="en-US" sz="2000" b="1" i="1" dirty="0"/>
          </a:p>
        </p:txBody>
      </p:sp>
      <p:sp>
        <p:nvSpPr>
          <p:cNvPr id="37" name="Oval 52"/>
          <p:cNvSpPr>
            <a:spLocks noChangeArrowheads="1"/>
          </p:cNvSpPr>
          <p:nvPr/>
        </p:nvSpPr>
        <p:spPr bwMode="auto">
          <a:xfrm>
            <a:off x="2690524" y="4072246"/>
            <a:ext cx="366712" cy="381000"/>
          </a:xfrm>
          <a:prstGeom prst="ellipse">
            <a:avLst/>
          </a:prstGeom>
          <a:gradFill rotWithShape="1">
            <a:gsLst>
              <a:gs pos="0">
                <a:srgbClr val="92D050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dirty="0"/>
              <a:t>e</a:t>
            </a:r>
            <a:r>
              <a:rPr lang="en-US" sz="2000" b="1" i="1" baseline="30000" dirty="0"/>
              <a:t>– </a:t>
            </a:r>
            <a:endParaRPr lang="en-US" sz="2000" b="1" i="1" dirty="0"/>
          </a:p>
        </p:txBody>
      </p:sp>
      <p:grpSp>
        <p:nvGrpSpPr>
          <p:cNvPr id="38" name="Group 21"/>
          <p:cNvGrpSpPr>
            <a:grpSpLocks/>
          </p:cNvGrpSpPr>
          <p:nvPr/>
        </p:nvGrpSpPr>
        <p:grpSpPr bwMode="auto">
          <a:xfrm>
            <a:off x="2833688" y="4074412"/>
            <a:ext cx="366712" cy="381000"/>
            <a:chOff x="2880" y="2400"/>
            <a:chExt cx="192" cy="192"/>
          </a:xfrm>
        </p:grpSpPr>
        <p:sp>
          <p:nvSpPr>
            <p:cNvPr id="42" name="Oval 22"/>
            <p:cNvSpPr>
              <a:spLocks noChangeArrowheads="1"/>
            </p:cNvSpPr>
            <p:nvPr/>
          </p:nvSpPr>
          <p:spPr bwMode="auto">
            <a:xfrm>
              <a:off x="2880" y="24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i="1" dirty="0">
                  <a:sym typeface="Symbol" pitchFamily="18" charset="2"/>
                </a:rPr>
                <a:t></a:t>
              </a:r>
            </a:p>
          </p:txBody>
        </p:sp>
        <p:sp>
          <p:nvSpPr>
            <p:cNvPr id="43" name="Line 23"/>
            <p:cNvSpPr>
              <a:spLocks noChangeShapeType="1"/>
            </p:cNvSpPr>
            <p:nvPr/>
          </p:nvSpPr>
          <p:spPr bwMode="auto">
            <a:xfrm>
              <a:off x="2928" y="2448"/>
              <a:ext cx="9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44" name="Arc 43"/>
          <p:cNvSpPr/>
          <p:nvPr/>
        </p:nvSpPr>
        <p:spPr bwMode="auto">
          <a:xfrm>
            <a:off x="3941084" y="3733800"/>
            <a:ext cx="402316" cy="1146029"/>
          </a:xfrm>
          <a:prstGeom prst="arc">
            <a:avLst>
              <a:gd name="adj1" fmla="val 14232674"/>
              <a:gd name="adj2" fmla="val 8000558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arrow" w="lg" len="lg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39"/>
          <p:cNvSpPr>
            <a:spLocks noChangeArrowheads="1"/>
          </p:cNvSpPr>
          <p:nvPr/>
        </p:nvSpPr>
        <p:spPr bwMode="auto">
          <a:xfrm>
            <a:off x="6384999" y="4051600"/>
            <a:ext cx="457200" cy="4762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n</a:t>
            </a:r>
            <a:endParaRPr lang="en-US" sz="2000" b="1" i="1" dirty="0"/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6384999" y="4051600"/>
            <a:ext cx="457200" cy="4762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p</a:t>
            </a:r>
            <a:endParaRPr lang="en-US" sz="2000" b="1" i="1" dirty="0"/>
          </a:p>
        </p:txBody>
      </p:sp>
      <p:sp>
        <p:nvSpPr>
          <p:cNvPr id="47" name="Oval 52"/>
          <p:cNvSpPr>
            <a:spLocks noChangeArrowheads="1"/>
          </p:cNvSpPr>
          <p:nvPr/>
        </p:nvSpPr>
        <p:spPr bwMode="auto">
          <a:xfrm>
            <a:off x="6438541" y="4099225"/>
            <a:ext cx="366712" cy="381000"/>
          </a:xfrm>
          <a:prstGeom prst="ellipse">
            <a:avLst/>
          </a:prstGeom>
          <a:gradFill rotWithShape="1">
            <a:gsLst>
              <a:gs pos="0">
                <a:srgbClr val="92D050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dirty="0"/>
              <a:t>e</a:t>
            </a:r>
            <a:r>
              <a:rPr lang="en-US" sz="2000" b="1" i="1" baseline="30000" dirty="0"/>
              <a:t>– </a:t>
            </a:r>
            <a:endParaRPr lang="en-US" sz="2000" b="1" i="1" dirty="0"/>
          </a:p>
        </p:txBody>
      </p:sp>
      <p:grpSp>
        <p:nvGrpSpPr>
          <p:cNvPr id="48" name="Group 21"/>
          <p:cNvGrpSpPr>
            <a:grpSpLocks/>
          </p:cNvGrpSpPr>
          <p:nvPr/>
        </p:nvGrpSpPr>
        <p:grpSpPr bwMode="auto">
          <a:xfrm>
            <a:off x="6643688" y="4101391"/>
            <a:ext cx="366712" cy="381000"/>
            <a:chOff x="2880" y="2400"/>
            <a:chExt cx="192" cy="192"/>
          </a:xfrm>
        </p:grpSpPr>
        <p:sp>
          <p:nvSpPr>
            <p:cNvPr id="49" name="Oval 22"/>
            <p:cNvSpPr>
              <a:spLocks noChangeArrowheads="1"/>
            </p:cNvSpPr>
            <p:nvPr/>
          </p:nvSpPr>
          <p:spPr bwMode="auto">
            <a:xfrm>
              <a:off x="2880" y="24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i="1" dirty="0">
                  <a:sym typeface="Symbol" pitchFamily="18" charset="2"/>
                </a:rPr>
                <a:t></a:t>
              </a:r>
            </a:p>
          </p:txBody>
        </p:sp>
        <p:sp>
          <p:nvSpPr>
            <p:cNvPr id="50" name="Line 23"/>
            <p:cNvSpPr>
              <a:spLocks noChangeShapeType="1"/>
            </p:cNvSpPr>
            <p:nvPr/>
          </p:nvSpPr>
          <p:spPr bwMode="auto">
            <a:xfrm>
              <a:off x="2928" y="2448"/>
              <a:ext cx="9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51" name="Arc 50"/>
          <p:cNvSpPr/>
          <p:nvPr/>
        </p:nvSpPr>
        <p:spPr bwMode="auto">
          <a:xfrm>
            <a:off x="7674884" y="3760779"/>
            <a:ext cx="402316" cy="1146029"/>
          </a:xfrm>
          <a:prstGeom prst="arc">
            <a:avLst>
              <a:gd name="adj1" fmla="val 14232674"/>
              <a:gd name="adj2" fmla="val 8000558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lg" len="lg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695389" y="6128292"/>
            <a:ext cx="3911318" cy="526779"/>
            <a:chOff x="990600" y="3058159"/>
            <a:chExt cx="3911318" cy="526779"/>
          </a:xfrm>
        </p:grpSpPr>
        <p:sp>
          <p:nvSpPr>
            <p:cNvPr id="53" name="Oval 35"/>
            <p:cNvSpPr>
              <a:spLocks noChangeArrowheads="1"/>
            </p:cNvSpPr>
            <p:nvPr/>
          </p:nvSpPr>
          <p:spPr bwMode="auto">
            <a:xfrm>
              <a:off x="2590800" y="3083424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endParaRPr lang="en-US" sz="2000" b="1" i="1" dirty="0"/>
            </a:p>
          </p:txBody>
        </p:sp>
        <p:sp>
          <p:nvSpPr>
            <p:cNvPr id="54" name="Oval 39"/>
            <p:cNvSpPr>
              <a:spLocks noChangeArrowheads="1"/>
            </p:cNvSpPr>
            <p:nvPr/>
          </p:nvSpPr>
          <p:spPr bwMode="auto">
            <a:xfrm>
              <a:off x="990600" y="3083424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endParaRPr lang="en-US" sz="2000" b="1" i="1" dirty="0"/>
            </a:p>
          </p:txBody>
        </p:sp>
        <p:sp>
          <p:nvSpPr>
            <p:cNvPr id="55" name="Oval 52"/>
            <p:cNvSpPr>
              <a:spLocks noChangeArrowheads="1"/>
            </p:cNvSpPr>
            <p:nvPr/>
          </p:nvSpPr>
          <p:spPr bwMode="auto">
            <a:xfrm>
              <a:off x="3643751" y="3155960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rgbClr val="92D050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 dirty="0"/>
                <a:t>e</a:t>
              </a:r>
              <a:r>
                <a:rPr lang="en-US" sz="2000" b="1" i="1" baseline="30000" dirty="0"/>
                <a:t>– </a:t>
              </a:r>
              <a:endParaRPr lang="en-US" sz="2000" b="1" i="1" dirty="0"/>
            </a:p>
          </p:txBody>
        </p:sp>
        <p:grpSp>
          <p:nvGrpSpPr>
            <p:cNvPr id="56" name="Group 21"/>
            <p:cNvGrpSpPr>
              <a:grpSpLocks/>
            </p:cNvGrpSpPr>
            <p:nvPr/>
          </p:nvGrpSpPr>
          <p:grpSpPr bwMode="auto">
            <a:xfrm>
              <a:off x="4535206" y="3178674"/>
              <a:ext cx="366712" cy="381000"/>
              <a:chOff x="2880" y="2400"/>
              <a:chExt cx="192" cy="192"/>
            </a:xfrm>
          </p:grpSpPr>
          <p:sp>
            <p:nvSpPr>
              <p:cNvPr id="60" name="Oval 22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b="1" i="1" dirty="0">
                    <a:sym typeface="Symbol" pitchFamily="18" charset="2"/>
                  </a:rPr>
                  <a:t></a:t>
                </a:r>
              </a:p>
            </p:txBody>
          </p:sp>
          <p:sp>
            <p:nvSpPr>
              <p:cNvPr id="61" name="Line 23"/>
              <p:cNvSpPr>
                <a:spLocks noChangeShapeType="1"/>
              </p:cNvSpPr>
              <p:nvPr/>
            </p:nvSpPr>
            <p:spPr bwMode="auto">
              <a:xfrm>
                <a:off x="2928" y="2448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" name="Right Arrow 56"/>
            <p:cNvSpPr/>
            <p:nvPr/>
          </p:nvSpPr>
          <p:spPr bwMode="auto">
            <a:xfrm>
              <a:off x="1657298" y="3058159"/>
              <a:ext cx="609600" cy="52677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53641" y="3111520"/>
              <a:ext cx="441325" cy="4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97277" y="3114410"/>
              <a:ext cx="441325" cy="4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864979" y="6178821"/>
            <a:ext cx="1313564" cy="526779"/>
            <a:chOff x="6103441" y="6070524"/>
            <a:chExt cx="1313564" cy="526779"/>
          </a:xfrm>
        </p:grpSpPr>
        <p:sp>
          <p:nvSpPr>
            <p:cNvPr id="64" name="Oval 39"/>
            <p:cNvSpPr>
              <a:spLocks noChangeArrowheads="1"/>
            </p:cNvSpPr>
            <p:nvPr/>
          </p:nvSpPr>
          <p:spPr bwMode="auto">
            <a:xfrm>
              <a:off x="6959805" y="6070524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endParaRPr lang="en-US" sz="2000" b="1" i="1" dirty="0"/>
            </a:p>
          </p:txBody>
        </p:sp>
        <p:sp>
          <p:nvSpPr>
            <p:cNvPr id="67" name="Right Arrow 66"/>
            <p:cNvSpPr/>
            <p:nvPr/>
          </p:nvSpPr>
          <p:spPr bwMode="auto">
            <a:xfrm>
              <a:off x="6103441" y="6070524"/>
              <a:ext cx="609600" cy="52677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How to Create a Baryon Asymmetry</a:t>
            </a:r>
          </a:p>
        </p:txBody>
      </p:sp>
    </p:spTree>
    <p:extLst>
      <p:ext uri="{BB962C8B-B14F-4D97-AF65-F5344CB8AC3E}">
        <p14:creationId xmlns:p14="http://schemas.microsoft.com/office/powerpoint/2010/main" val="7351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8189 -0.096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4" y="-481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6 0.025 L -0.08868 0.1384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8" y="567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5926E-6 -7.40741E-7 L 0.1007 -7.40741E-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44 0.02223 L -0.08044 0.1122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449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3 -0.02106 L -0.07277 -0.111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5" y="-4537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1852E-6 4.07407E-6 L 0.10069 4.07407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25" grpId="0" uiExpand="1" build="p"/>
      <p:bldP spid="35" grpId="0" animBg="1"/>
      <p:bldP spid="35" grpId="1" animBg="1"/>
      <p:bldP spid="37" grpId="0" animBg="1"/>
      <p:bldP spid="37" grpId="1" animBg="1"/>
      <p:bldP spid="44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432043" y="914400"/>
            <a:ext cx="947395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All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particle physics theory have to respect CPT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That is, if you do all three, the process goes just as fast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But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they don’t have to respect them separately</a:t>
            </a:r>
            <a:endParaRPr lang="en-US" sz="2000" i="1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Strong and electromagnetic interactions are symmetric under C, P, and 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Weak interactions maximally violate parity 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Neutrinos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always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spin a particular 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Weak interactions in the quarks also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slightly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violate CP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But they must satisfy CPT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And no evidence they don’t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C, P, T and the CPT theorem</a:t>
            </a:r>
          </a:p>
        </p:txBody>
      </p:sp>
    </p:spTree>
    <p:extLst>
      <p:ext uri="{BB962C8B-B14F-4D97-AF65-F5344CB8AC3E}">
        <p14:creationId xmlns:p14="http://schemas.microsoft.com/office/powerpoint/2010/main" val="344628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81000" y="838200"/>
            <a:ext cx="947395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sym typeface="Symbol" pitchFamily="18" charset="2"/>
              </a:rPr>
              <a:t>Three conditions are believed to be necessary for </a:t>
            </a:r>
            <a:r>
              <a:rPr lang="en-US" sz="2000" dirty="0" err="1">
                <a:solidFill>
                  <a:schemeClr val="tx2"/>
                </a:solidFill>
                <a:sym typeface="Symbol" pitchFamily="18" charset="2"/>
              </a:rPr>
              <a:t>baryogenesis</a:t>
            </a:r>
            <a:endParaRPr lang="en-US" sz="2000" dirty="0">
              <a:solidFill>
                <a:schemeClr val="tx2"/>
              </a:solidFill>
              <a:sym typeface="Symbol" pitchFamily="18" charset="2"/>
            </a:endParaRPr>
          </a:p>
          <a:p>
            <a:pPr>
              <a:buFont typeface="Arial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We need to have violation of baryon number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Obviously, otherwise you can’t create something from nothing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need violation of C and CP symmetry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Otherwise you will make just as many anti-baryons as baryons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need to be out of thermal equilibrium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If you were in thermal equilibrium, then you’d be unmaking baryons about as fast as you are making them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You are in a time-symmetric state (T symmetry)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By the CPT theorem, you are then in a CP symmetric state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So you have as many baryons as anti-baryons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Do We Need For </a:t>
            </a:r>
            <a:r>
              <a:rPr lang="en-US" sz="4400" dirty="0" err="1"/>
              <a:t>Baryogenesis</a:t>
            </a:r>
            <a:r>
              <a:rPr lang="en-US" sz="4400" dirty="0"/>
              <a:t>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8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37124</TotalTime>
  <Words>2945</Words>
  <Application>Microsoft Office PowerPoint</Application>
  <PresentationFormat>Custom</PresentationFormat>
  <Paragraphs>532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Carlson, Eric</cp:lastModifiedBy>
  <cp:revision>1344</cp:revision>
  <cp:lastPrinted>1998-03-31T16:12:30Z</cp:lastPrinted>
  <dcterms:created xsi:type="dcterms:W3CDTF">1997-09-10T20:18:06Z</dcterms:created>
  <dcterms:modified xsi:type="dcterms:W3CDTF">2023-11-03T14:47:42Z</dcterms:modified>
</cp:coreProperties>
</file>