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sldIdLst>
    <p:sldId id="814" r:id="rId2"/>
    <p:sldId id="758" r:id="rId3"/>
    <p:sldId id="816" r:id="rId4"/>
    <p:sldId id="817" r:id="rId5"/>
    <p:sldId id="756" r:id="rId6"/>
    <p:sldId id="822" r:id="rId7"/>
    <p:sldId id="821" r:id="rId8"/>
    <p:sldId id="759" r:id="rId9"/>
    <p:sldId id="760" r:id="rId10"/>
    <p:sldId id="761" r:id="rId11"/>
    <p:sldId id="823" r:id="rId12"/>
    <p:sldId id="763" r:id="rId13"/>
    <p:sldId id="764" r:id="rId14"/>
    <p:sldId id="1198" r:id="rId15"/>
    <p:sldId id="765" r:id="rId16"/>
    <p:sldId id="766" r:id="rId17"/>
    <p:sldId id="825" r:id="rId18"/>
    <p:sldId id="828" r:id="rId19"/>
    <p:sldId id="826" r:id="rId20"/>
  </p:sldIdLst>
  <p:sldSz cx="10972800" cy="6858000"/>
  <p:notesSz cx="69469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8000"/>
    <a:srgbClr val="006600"/>
    <a:srgbClr val="0000FF"/>
    <a:srgbClr val="FF0000"/>
    <a:srgbClr val="9933FF"/>
    <a:srgbClr val="00FF00"/>
    <a:srgbClr val="9900CC"/>
    <a:srgbClr val="FFCC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73" autoAdjust="0"/>
    <p:restoredTop sz="94660" autoAdjust="0"/>
  </p:normalViewPr>
  <p:slideViewPr>
    <p:cSldViewPr>
      <p:cViewPr varScale="1">
        <p:scale>
          <a:sx n="62" d="100"/>
          <a:sy n="62" d="100"/>
        </p:scale>
        <p:origin x="984" y="56"/>
      </p:cViewPr>
      <p:guideLst>
        <p:guide orient="horz" pos="2160"/>
        <p:guide pos="3456"/>
      </p:guideLst>
    </p:cSldViewPr>
  </p:slideViewPr>
  <p:outlineViewPr>
    <p:cViewPr>
      <p:scale>
        <a:sx n="33" d="100"/>
        <a:sy n="33" d="100"/>
      </p:scale>
      <p:origin x="0" y="38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908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>
            <a:lvl1pPr defTabSz="923925"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4850" y="692150"/>
            <a:ext cx="553720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86263"/>
            <a:ext cx="5095875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0938"/>
            <a:ext cx="3009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 defTabSz="923925"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70938"/>
            <a:ext cx="3009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866DA8CD-EA35-4421-89F6-12D96133E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30"/>
            <a:ext cx="932688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3174B-7E99-4263-8914-C4806B8E7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6D190-8531-42D5-84C1-99201E4B0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18120" y="609600"/>
            <a:ext cx="233172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2960" y="609600"/>
            <a:ext cx="681228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E92DF-B95D-4E95-B25D-E0C6ACD2B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5ADBC-3932-4221-8570-13EB945BC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4"/>
            <a:ext cx="93268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4E79F-8F7F-423F-80FD-37BEFD42B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981200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981200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D907E-CEE0-4026-8BA5-A3CD8FC88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9"/>
            <a:ext cx="987552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4"/>
            <a:ext cx="484822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4" y="1535114"/>
            <a:ext cx="485013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4" y="2174875"/>
            <a:ext cx="48501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F347D-49ED-437E-B93A-460C966FE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10821-8036-4B25-9953-E99CB29ED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A6714-3C0F-4603-A877-221CA73D7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3" y="273050"/>
            <a:ext cx="3609976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4"/>
            <a:ext cx="61341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3" y="1435103"/>
            <a:ext cx="36099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21B04-0926-4D6F-919C-95FE19FF81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1"/>
            <a:ext cx="658368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9"/>
            <a:ext cx="658368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92903-CD40-45A9-8849-2FE3AB646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2325" y="609600"/>
            <a:ext cx="9328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2325" y="1981200"/>
            <a:ext cx="93281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22325" y="62484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8400"/>
            <a:ext cx="3473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84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685FBB20-16EC-4878-B015-F9FF7BED6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34.wmf"/><Relationship Id="rId3" Type="http://schemas.openxmlformats.org/officeDocument/2006/relationships/image" Target="../media/image30.wmf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30.bin"/><Relationship Id="rId17" Type="http://schemas.openxmlformats.org/officeDocument/2006/relationships/image" Target="../media/image36.wmf"/><Relationship Id="rId2" Type="http://schemas.openxmlformats.org/officeDocument/2006/relationships/oleObject" Target="../embeddings/oleObject25.bin"/><Relationship Id="rId16" Type="http://schemas.openxmlformats.org/officeDocument/2006/relationships/oleObject" Target="../embeddings/oleObject3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33.wmf"/><Relationship Id="rId5" Type="http://schemas.openxmlformats.org/officeDocument/2006/relationships/image" Target="../media/image31.wmf"/><Relationship Id="rId15" Type="http://schemas.openxmlformats.org/officeDocument/2006/relationships/image" Target="../media/image35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32.wmf"/><Relationship Id="rId14" Type="http://schemas.openxmlformats.org/officeDocument/2006/relationships/oleObject" Target="../embeddings/oleObject3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41.wmf"/><Relationship Id="rId18" Type="http://schemas.openxmlformats.org/officeDocument/2006/relationships/oleObject" Target="../embeddings/oleObject41.bin"/><Relationship Id="rId3" Type="http://schemas.openxmlformats.org/officeDocument/2006/relationships/image" Target="../media/image37.wmf"/><Relationship Id="rId21" Type="http://schemas.openxmlformats.org/officeDocument/2006/relationships/image" Target="../media/image45.wmf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38.bin"/><Relationship Id="rId17" Type="http://schemas.openxmlformats.org/officeDocument/2006/relationships/image" Target="../media/image43.wmf"/><Relationship Id="rId25" Type="http://schemas.openxmlformats.org/officeDocument/2006/relationships/image" Target="../media/image47.wmf"/><Relationship Id="rId2" Type="http://schemas.openxmlformats.org/officeDocument/2006/relationships/oleObject" Target="../embeddings/oleObject33.bin"/><Relationship Id="rId16" Type="http://schemas.openxmlformats.org/officeDocument/2006/relationships/oleObject" Target="../embeddings/oleObject40.bin"/><Relationship Id="rId20" Type="http://schemas.openxmlformats.org/officeDocument/2006/relationships/oleObject" Target="../embeddings/oleObject4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40.wmf"/><Relationship Id="rId24" Type="http://schemas.openxmlformats.org/officeDocument/2006/relationships/oleObject" Target="../embeddings/oleObject44.bin"/><Relationship Id="rId5" Type="http://schemas.openxmlformats.org/officeDocument/2006/relationships/image" Target="../media/image38.wmf"/><Relationship Id="rId15" Type="http://schemas.openxmlformats.org/officeDocument/2006/relationships/image" Target="../media/image42.wmf"/><Relationship Id="rId23" Type="http://schemas.openxmlformats.org/officeDocument/2006/relationships/image" Target="../media/image46.wmf"/><Relationship Id="rId10" Type="http://schemas.openxmlformats.org/officeDocument/2006/relationships/oleObject" Target="../embeddings/oleObject37.bin"/><Relationship Id="rId19" Type="http://schemas.openxmlformats.org/officeDocument/2006/relationships/image" Target="../media/image44.w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29.wmf"/><Relationship Id="rId14" Type="http://schemas.openxmlformats.org/officeDocument/2006/relationships/oleObject" Target="../embeddings/oleObject39.bin"/><Relationship Id="rId22" Type="http://schemas.openxmlformats.org/officeDocument/2006/relationships/oleObject" Target="../embeddings/oleObject43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oleObject" Target="../embeddings/oleObject45.bin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image" Target="../media/image54.wmf"/><Relationship Id="rId3" Type="http://schemas.openxmlformats.org/officeDocument/2006/relationships/image" Target="../media/image49.wmf"/><Relationship Id="rId7" Type="http://schemas.openxmlformats.org/officeDocument/2006/relationships/image" Target="../media/image51.wmf"/><Relationship Id="rId12" Type="http://schemas.openxmlformats.org/officeDocument/2006/relationships/oleObject" Target="../embeddings/oleObject51.bin"/><Relationship Id="rId17" Type="http://schemas.openxmlformats.org/officeDocument/2006/relationships/image" Target="../media/image56.wmf"/><Relationship Id="rId2" Type="http://schemas.openxmlformats.org/officeDocument/2006/relationships/oleObject" Target="../embeddings/oleObject46.bin"/><Relationship Id="rId16" Type="http://schemas.openxmlformats.org/officeDocument/2006/relationships/oleObject" Target="../embeddings/oleObject53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53.wmf"/><Relationship Id="rId5" Type="http://schemas.openxmlformats.org/officeDocument/2006/relationships/image" Target="../media/image50.wmf"/><Relationship Id="rId15" Type="http://schemas.openxmlformats.org/officeDocument/2006/relationships/image" Target="../media/image55.wmf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7.bin"/><Relationship Id="rId9" Type="http://schemas.openxmlformats.org/officeDocument/2006/relationships/image" Target="../media/image52.wmf"/><Relationship Id="rId14" Type="http://schemas.openxmlformats.org/officeDocument/2006/relationships/oleObject" Target="../embeddings/oleObject52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13" Type="http://schemas.openxmlformats.org/officeDocument/2006/relationships/image" Target="../media/image56.wmf"/><Relationship Id="rId3" Type="http://schemas.openxmlformats.org/officeDocument/2006/relationships/image" Target="../media/image57.wmf"/><Relationship Id="rId7" Type="http://schemas.openxmlformats.org/officeDocument/2006/relationships/image" Target="../media/image59.wmf"/><Relationship Id="rId12" Type="http://schemas.openxmlformats.org/officeDocument/2006/relationships/oleObject" Target="../embeddings/oleObject59.bin"/><Relationship Id="rId2" Type="http://schemas.openxmlformats.org/officeDocument/2006/relationships/oleObject" Target="../embeddings/oleObject54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6.bin"/><Relationship Id="rId11" Type="http://schemas.openxmlformats.org/officeDocument/2006/relationships/image" Target="../media/image61.wmf"/><Relationship Id="rId5" Type="http://schemas.openxmlformats.org/officeDocument/2006/relationships/image" Target="../media/image58.wmf"/><Relationship Id="rId15" Type="http://schemas.openxmlformats.org/officeDocument/2006/relationships/image" Target="../media/image48.wmf"/><Relationship Id="rId10" Type="http://schemas.openxmlformats.org/officeDocument/2006/relationships/oleObject" Target="../embeddings/oleObject58.bin"/><Relationship Id="rId4" Type="http://schemas.openxmlformats.org/officeDocument/2006/relationships/oleObject" Target="../embeddings/oleObject55.bin"/><Relationship Id="rId9" Type="http://schemas.openxmlformats.org/officeDocument/2006/relationships/image" Target="../media/image60.wmf"/><Relationship Id="rId14" Type="http://schemas.openxmlformats.org/officeDocument/2006/relationships/oleObject" Target="../embeddings/oleObject6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oleObject" Target="../embeddings/oleObject6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wmf"/><Relationship Id="rId4" Type="http://schemas.openxmlformats.org/officeDocument/2006/relationships/oleObject" Target="../embeddings/oleObject6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15.wmf"/><Relationship Id="rId2" Type="http://schemas.openxmlformats.org/officeDocument/2006/relationships/oleObject" Target="../embeddings/oleObject2.bin"/><Relationship Id="rId16" Type="http://schemas.openxmlformats.org/officeDocument/2006/relationships/oleObject" Target="../embeddings/oleObject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5" Type="http://schemas.openxmlformats.org/officeDocument/2006/relationships/image" Target="../media/image14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16.bin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5" Type="http://schemas.openxmlformats.org/officeDocument/2006/relationships/image" Target="../media/image23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1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28.wmf"/><Relationship Id="rId3" Type="http://schemas.openxmlformats.org/officeDocument/2006/relationships/image" Target="../media/image16.wmf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23.bin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1524000"/>
            <a:ext cx="10972800" cy="769938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400" dirty="0">
                <a:sym typeface="Symbol"/>
              </a:rPr>
              <a:t>Time in the Universe</a:t>
            </a:r>
            <a:endParaRPr lang="en-US" sz="4400" dirty="0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76200" y="2456795"/>
            <a:ext cx="105918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We can see the universe is expanding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/>
              </a:rPr>
              <a:t>Extrapolating backwards, we conjecture that there is a time when everything was together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  <a:sym typeface="Symbol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Symbol"/>
              </a:rPr>
              <a:t>We will call this event </a:t>
            </a:r>
            <a:r>
              <a:rPr lang="en-US" sz="2000" i="1" dirty="0">
                <a:solidFill>
                  <a:srgbClr val="FF0000"/>
                </a:solidFill>
                <a:sym typeface="Symbol"/>
              </a:rPr>
              <a:t>The Big Bang</a:t>
            </a:r>
            <a:endParaRPr lang="en-US" sz="2000" dirty="0">
              <a:solidFill>
                <a:srgbClr val="FF0000"/>
              </a:solidFill>
              <a:sym typeface="Symbol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  <a:sym typeface="Symbol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/>
              </a:rPr>
              <a:t>We will call this time </a:t>
            </a:r>
            <a:r>
              <a:rPr lang="en-US" sz="2000" i="1" dirty="0">
                <a:solidFill>
                  <a:srgbClr val="0000FF"/>
                </a:solidFill>
                <a:sym typeface="Symbol"/>
              </a:rPr>
              <a:t>t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 = 0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/>
              </a:rPr>
              <a:t>Though in fact, we can’t actually extrapolate all the way to </a:t>
            </a:r>
            <a:r>
              <a:rPr lang="en-US" sz="2000" i="1" dirty="0">
                <a:solidFill>
                  <a:srgbClr val="0000FF"/>
                </a:solidFill>
                <a:sym typeface="Symbol"/>
              </a:rPr>
              <a:t>t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 = 0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/>
              </a:rPr>
              <a:t>The big bang theory really describes all the things that happen </a:t>
            </a:r>
            <a:r>
              <a:rPr lang="en-US" sz="2000" i="1" dirty="0">
                <a:solidFill>
                  <a:srgbClr val="0000FF"/>
                </a:solidFill>
                <a:sym typeface="Symbol"/>
              </a:rPr>
              <a:t>after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sz="2000" i="1" dirty="0">
                <a:solidFill>
                  <a:srgbClr val="0000FF"/>
                </a:solidFill>
                <a:sym typeface="Symbol"/>
              </a:rPr>
              <a:t>t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 = 0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900CC"/>
              </a:solidFill>
              <a:sym typeface="Symbol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  <a:sym typeface="Symbol"/>
              </a:rPr>
              <a:t>As we work our way backwards, we will discover that conditions/temperatures/etc. become increasingly difficult to do experiments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  <a:sym typeface="Symbol"/>
              </a:rPr>
              <a:t>Therefore, we pass from knowledge to speculation the earlier we get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  <a:sym typeface="Symbol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Symbol"/>
              </a:rPr>
              <a:t>Any comments about </a:t>
            </a:r>
            <a:r>
              <a:rPr lang="en-US" sz="2000" i="1" dirty="0">
                <a:solidFill>
                  <a:srgbClr val="FF0000"/>
                </a:solidFill>
                <a:sym typeface="Symbol"/>
              </a:rPr>
              <a:t>t</a:t>
            </a:r>
            <a:r>
              <a:rPr lang="en-US" sz="2000" dirty="0">
                <a:solidFill>
                  <a:srgbClr val="FF0000"/>
                </a:solidFill>
                <a:sym typeface="Symbol"/>
              </a:rPr>
              <a:t> = 0 or even </a:t>
            </a:r>
            <a:r>
              <a:rPr lang="en-US" sz="2000" i="1" dirty="0">
                <a:solidFill>
                  <a:srgbClr val="FF0000"/>
                </a:solidFill>
                <a:sym typeface="Symbol"/>
              </a:rPr>
              <a:t>t</a:t>
            </a:r>
            <a:r>
              <a:rPr lang="en-US" sz="2000" dirty="0">
                <a:solidFill>
                  <a:srgbClr val="FF0000"/>
                </a:solidFill>
                <a:sym typeface="Symbol"/>
              </a:rPr>
              <a:t> &lt; 0 are pretty much pure speculation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-4185"/>
            <a:ext cx="10972800" cy="76944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The </a:t>
            </a:r>
            <a:r>
              <a:rPr lang="en-US" altLang="en-US" sz="4400" dirty="0">
                <a:solidFill>
                  <a:schemeClr val="bg1"/>
                </a:solidFill>
                <a:sym typeface="Symbol" panose="05050102010706020507" pitchFamily="18" charset="2"/>
              </a:rPr>
              <a:t>Big Bang Theory</a:t>
            </a:r>
            <a:endParaRPr lang="en-US" altLang="en-US" sz="4400" dirty="0">
              <a:solidFill>
                <a:schemeClr val="bg1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759177"/>
            <a:ext cx="10972800" cy="769441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Ways of Labeling Past Events</a:t>
            </a:r>
          </a:p>
        </p:txBody>
      </p:sp>
    </p:spTree>
    <p:extLst>
      <p:ext uri="{BB962C8B-B14F-4D97-AF65-F5344CB8AC3E}">
        <p14:creationId xmlns:p14="http://schemas.microsoft.com/office/powerpoint/2010/main" val="244465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751726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400" dirty="0">
                <a:sym typeface="Symbol"/>
              </a:rPr>
              <a:t>Thermal or Not Thermal?</a:t>
            </a:r>
            <a:endParaRPr lang="en-US" sz="4400" dirty="0"/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467591" y="1828800"/>
            <a:ext cx="99822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/>
              </a:rPr>
              <a:t>For something to be in thermal equilibrium, it must interact with something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  <a:sym typeface="Symbol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/>
              </a:rPr>
              <a:t>Let  by the rate at which something interacts, say by scattering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  <a:sym typeface="Symbol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/>
              </a:rPr>
              <a:t>To thermalize, it must make </a:t>
            </a:r>
            <a:r>
              <a:rPr lang="en-US" sz="2000" i="1" dirty="0">
                <a:solidFill>
                  <a:srgbClr val="0000FF"/>
                </a:solidFill>
                <a:sym typeface="Symbol"/>
              </a:rPr>
              <a:t>many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 scatterings in the age of the universe </a:t>
            </a:r>
            <a:r>
              <a:rPr lang="en-US" sz="2000" i="1" dirty="0">
                <a:solidFill>
                  <a:srgbClr val="0000FF"/>
                </a:solidFill>
                <a:sym typeface="Symbol"/>
              </a:rPr>
              <a:t>t</a:t>
            </a:r>
            <a:endParaRPr lang="en-US" sz="2000" dirty="0">
              <a:solidFill>
                <a:srgbClr val="0000FF"/>
              </a:solidFill>
              <a:sym typeface="Symbol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  <a:sym typeface="Symbol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/>
              </a:rPr>
              <a:t>Number of scatterings is </a:t>
            </a:r>
            <a:r>
              <a:rPr lang="en-US" sz="2000" i="1" dirty="0">
                <a:solidFill>
                  <a:srgbClr val="0000FF"/>
                </a:solidFill>
                <a:sym typeface="Symbol"/>
              </a:rPr>
              <a:t>t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  <a:sym typeface="Symbol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  <a:sym typeface="Symbol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/>
              </a:rPr>
              <a:t>If </a:t>
            </a:r>
            <a:r>
              <a:rPr lang="en-US" sz="2000" i="1" dirty="0">
                <a:solidFill>
                  <a:srgbClr val="006600"/>
                </a:solidFill>
                <a:sym typeface="Symbol"/>
              </a:rPr>
              <a:t>t </a:t>
            </a:r>
            <a:r>
              <a:rPr lang="en-US" sz="2000" dirty="0">
                <a:solidFill>
                  <a:srgbClr val="006600"/>
                </a:solidFill>
                <a:sym typeface="Symbol"/>
              </a:rPr>
              <a:t>&lt; 1, then no scattering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/>
              </a:rPr>
              <a:t>Distribution of particles will be unmodified; universe is transparent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  <a:sym typeface="Symbol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/>
              </a:rPr>
              <a:t> If </a:t>
            </a:r>
            <a:r>
              <a:rPr lang="en-US" sz="2000" i="1" dirty="0">
                <a:solidFill>
                  <a:srgbClr val="006600"/>
                </a:solidFill>
                <a:sym typeface="Symbol"/>
              </a:rPr>
              <a:t>t </a:t>
            </a:r>
            <a:r>
              <a:rPr lang="en-US" sz="2000" dirty="0">
                <a:solidFill>
                  <a:srgbClr val="006600"/>
                </a:solidFill>
                <a:sym typeface="Symbol"/>
              </a:rPr>
              <a:t>&gt;&gt; 1, then lots of scattering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/>
              </a:rPr>
              <a:t>Universe is opaque, particles may become “</a:t>
            </a:r>
            <a:r>
              <a:rPr lang="en-US" sz="2000" dirty="0" err="1">
                <a:solidFill>
                  <a:srgbClr val="006600"/>
                </a:solidFill>
                <a:sym typeface="Symbol"/>
              </a:rPr>
              <a:t>thermalized</a:t>
            </a:r>
            <a:r>
              <a:rPr lang="en-US" sz="2000" dirty="0">
                <a:solidFill>
                  <a:srgbClr val="006600"/>
                </a:solidFill>
                <a:sym typeface="Symbol"/>
              </a:rPr>
              <a:t>”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-16669"/>
            <a:ext cx="10972800" cy="769441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Recombination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762000" y="990600"/>
            <a:ext cx="97536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/>
              </a:rPr>
              <a:t>The cross-section  is the area of the targets that are getting hit by some sort of projectile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/>
              </a:rPr>
              <a:t>Units of area:  m</a:t>
            </a:r>
            <a:r>
              <a:rPr lang="en-US" sz="2000" baseline="30000" dirty="0">
                <a:solidFill>
                  <a:srgbClr val="0000FF"/>
                </a:solidFill>
                <a:sym typeface="Symbol"/>
              </a:rPr>
              <a:t>2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900CC"/>
              </a:solidFill>
              <a:sym typeface="Symbol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/>
              </a:rPr>
              <a:t>The rate will also be proportional to the number density of targets </a:t>
            </a:r>
            <a:r>
              <a:rPr lang="en-US" sz="2000" i="1" dirty="0">
                <a:solidFill>
                  <a:srgbClr val="006600"/>
                </a:solidFill>
                <a:sym typeface="Symbol"/>
              </a:rPr>
              <a:t>n</a:t>
            </a:r>
            <a:endParaRPr lang="en-US" sz="2000" dirty="0">
              <a:solidFill>
                <a:srgbClr val="006600"/>
              </a:solidFill>
              <a:sym typeface="Symbol"/>
            </a:endParaRP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/>
              </a:rPr>
              <a:t>Units of m</a:t>
            </a:r>
            <a:r>
              <a:rPr lang="en-US" sz="2000" baseline="30000" dirty="0">
                <a:solidFill>
                  <a:srgbClr val="006600"/>
                </a:solidFill>
                <a:sym typeface="Symbol"/>
              </a:rPr>
              <a:t>-3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900CC"/>
              </a:solidFill>
              <a:sym typeface="Symbol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  <a:sym typeface="Symbol"/>
              </a:rPr>
              <a:t>It will also be proportional to the speed at which they come together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  <a:sym typeface="Symbol"/>
              </a:rPr>
              <a:t>Units m/s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900CC"/>
              </a:solidFill>
              <a:sym typeface="Symbol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Symbol"/>
              </a:rPr>
              <a:t>Put it all together</a:t>
            </a: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-76200" y="0"/>
            <a:ext cx="110490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400" dirty="0">
                <a:sym typeface="Symbol"/>
              </a:rPr>
              <a:t>Cross Section and Rates</a:t>
            </a:r>
            <a:endParaRPr lang="en-US" sz="4400" dirty="0"/>
          </a:p>
        </p:txBody>
      </p:sp>
      <p:graphicFrame>
        <p:nvGraphicFramePr>
          <p:cNvPr id="26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3800795"/>
              </p:ext>
            </p:extLst>
          </p:nvPr>
        </p:nvGraphicFramePr>
        <p:xfrm>
          <a:off x="4495800" y="3930859"/>
          <a:ext cx="1355130" cy="44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74360" imgH="253800" progId="Equation.DSMT4">
                  <p:embed/>
                </p:oleObj>
              </mc:Choice>
              <mc:Fallback>
                <p:oleObj name="Equation" r:id="rId2" imgW="774360" imgH="253800" progId="Equation.DSMT4">
                  <p:embed/>
                  <p:pic>
                    <p:nvPicPr>
                      <p:cNvPr id="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930859"/>
                        <a:ext cx="1355130" cy="4441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471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400" dirty="0">
                <a:sym typeface="Symbol"/>
              </a:rPr>
              <a:t>What </a:t>
            </a:r>
            <a:r>
              <a:rPr lang="en-US" sz="4400" dirty="0" err="1">
                <a:sym typeface="Symbol"/>
              </a:rPr>
              <a:t>Thermalizes</a:t>
            </a:r>
            <a:r>
              <a:rPr lang="en-US" sz="4400" dirty="0">
                <a:sym typeface="Symbol"/>
              </a:rPr>
              <a:t> Photons?</a:t>
            </a:r>
            <a:endParaRPr lang="en-US" sz="4400" dirty="0"/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685800" y="762000"/>
            <a:ext cx="99822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/>
              </a:rPr>
              <a:t>Photons can scatter off of any charged particle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/>
              </a:rPr>
              <a:t>Most likely with light particles, like electrons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/>
              </a:rPr>
              <a:t>Cross section – comes from particle physics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US" sz="2000" i="1" dirty="0" err="1">
                <a:solidFill>
                  <a:srgbClr val="006600"/>
                </a:solidFill>
                <a:sym typeface="Symbol"/>
              </a:rPr>
              <a:t>k</a:t>
            </a:r>
            <a:r>
              <a:rPr lang="en-US" sz="2000" i="1" baseline="-25000" dirty="0" err="1">
                <a:solidFill>
                  <a:srgbClr val="006600"/>
                </a:solidFill>
                <a:sym typeface="Symbol"/>
              </a:rPr>
              <a:t>e</a:t>
            </a:r>
            <a:r>
              <a:rPr lang="en-US" sz="2000" dirty="0">
                <a:solidFill>
                  <a:srgbClr val="006600"/>
                </a:solidFill>
                <a:sym typeface="Symbol"/>
              </a:rPr>
              <a:t> is Coulomb’s constant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6600"/>
                </a:solidFill>
                <a:sym typeface="Symbol"/>
              </a:rPr>
              <a:t>m </a:t>
            </a:r>
            <a:r>
              <a:rPr lang="en-US" sz="2000" dirty="0">
                <a:solidFill>
                  <a:srgbClr val="006600"/>
                </a:solidFill>
                <a:sym typeface="Symbol"/>
              </a:rPr>
              <a:t>is mass of electron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6600"/>
                </a:solidFill>
                <a:sym typeface="Symbol"/>
              </a:rPr>
              <a:t>e</a:t>
            </a:r>
            <a:r>
              <a:rPr lang="en-US" sz="2000" dirty="0">
                <a:solidFill>
                  <a:srgbClr val="006600"/>
                </a:solidFill>
                <a:sym typeface="Symbol"/>
              </a:rPr>
              <a:t> is electron charge 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/>
              </a:rPr>
              <a:t>This assumes the electrons are free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/>
              </a:rPr>
              <a:t>If bound in atoms, cross-section is </a:t>
            </a:r>
            <a:r>
              <a:rPr lang="en-US" sz="2000" i="1" dirty="0">
                <a:solidFill>
                  <a:srgbClr val="006600"/>
                </a:solidFill>
                <a:sym typeface="Symbol"/>
              </a:rPr>
              <a:t>much</a:t>
            </a:r>
            <a:r>
              <a:rPr lang="en-US" sz="2000" dirty="0">
                <a:solidFill>
                  <a:srgbClr val="006600"/>
                </a:solidFill>
                <a:sym typeface="Symbol"/>
              </a:rPr>
              <a:t> lower</a:t>
            </a:r>
          </a:p>
          <a:p>
            <a:pPr eaLnBrk="0" hangingPunct="0"/>
            <a:endParaRPr lang="en-US" sz="2000" dirty="0">
              <a:solidFill>
                <a:srgbClr val="0000FF"/>
              </a:solidFill>
              <a:sym typeface="Symbol"/>
            </a:endParaRPr>
          </a:p>
          <a:p>
            <a:pPr eaLnBrk="0" hangingPunct="0"/>
            <a:r>
              <a:rPr lang="en-US" sz="2000" dirty="0">
                <a:solidFill>
                  <a:srgbClr val="0000FF"/>
                </a:solidFill>
                <a:sym typeface="Symbol"/>
              </a:rPr>
              <a:t>What is current density of electrons in the universe?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/>
              </a:rPr>
              <a:t>Density of “baryons”, worked out in homework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/>
              </a:rPr>
              <a:t>But only 75% of it is actually hydrogen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/>
              </a:rPr>
              <a:t>Most of them are protons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/>
              </a:rPr>
              <a:t>Neutral universe </a:t>
            </a:r>
            <a:r>
              <a:rPr lang="en-US" sz="2000" dirty="0">
                <a:solidFill>
                  <a:srgbClr val="0000FF"/>
                </a:solidFill>
                <a:sym typeface="Wingdings" pitchFamily="2" charset="2"/>
              </a:rPr>
              <a:t> Comparable # electrons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/>
              </a:rPr>
              <a:t> The density in the past was higher</a:t>
            </a:r>
          </a:p>
        </p:txBody>
      </p:sp>
      <p:grpSp>
        <p:nvGrpSpPr>
          <p:cNvPr id="2" name="Group 21"/>
          <p:cNvGrpSpPr/>
          <p:nvPr/>
        </p:nvGrpSpPr>
        <p:grpSpPr>
          <a:xfrm>
            <a:off x="7391400" y="1143000"/>
            <a:ext cx="457200" cy="461665"/>
            <a:chOff x="7848600" y="4724400"/>
            <a:chExt cx="457200" cy="461665"/>
          </a:xfrm>
        </p:grpSpPr>
        <p:sp>
          <p:nvSpPr>
            <p:cNvPr id="20" name="Oval 19"/>
            <p:cNvSpPr/>
            <p:nvPr/>
          </p:nvSpPr>
          <p:spPr bwMode="auto">
            <a:xfrm>
              <a:off x="7848600" y="4800600"/>
              <a:ext cx="381000" cy="381000"/>
            </a:xfrm>
            <a:prstGeom prst="ellipse">
              <a:avLst/>
            </a:prstGeom>
            <a:gradFill flip="none" rotWithShape="1">
              <a:gsLst>
                <a:gs pos="0">
                  <a:srgbClr val="66FF33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848600" y="47244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e</a:t>
              </a:r>
              <a:r>
                <a:rPr lang="en-US" sz="2400" baseline="30000" dirty="0"/>
                <a:t>-</a:t>
              </a:r>
              <a:endParaRPr lang="en-US" sz="2400" dirty="0"/>
            </a:p>
          </p:txBody>
        </p:sp>
      </p:grpSp>
      <p:sp>
        <p:nvSpPr>
          <p:cNvPr id="23" name="Oval 22"/>
          <p:cNvSpPr/>
          <p:nvPr/>
        </p:nvSpPr>
        <p:spPr bwMode="auto">
          <a:xfrm>
            <a:off x="7696200" y="1299865"/>
            <a:ext cx="152400" cy="152400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rgbClr val="C00000"/>
              </a:gs>
            </a:gsLst>
            <a:path path="shape">
              <a:fillToRect l="50000" t="50000" r="50000" b="5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47821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7781070"/>
              </p:ext>
            </p:extLst>
          </p:nvPr>
        </p:nvGraphicFramePr>
        <p:xfrm>
          <a:off x="5018882" y="1981200"/>
          <a:ext cx="1844640" cy="888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54080" imgH="507960" progId="Equation.DSMT4">
                  <p:embed/>
                </p:oleObj>
              </mc:Choice>
              <mc:Fallback>
                <p:oleObj name="Equation" r:id="rId2" imgW="1054080" imgH="5079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8882" y="1981200"/>
                        <a:ext cx="1844640" cy="8889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821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8519652"/>
              </p:ext>
            </p:extLst>
          </p:nvPr>
        </p:nvGraphicFramePr>
        <p:xfrm>
          <a:off x="7341394" y="2922588"/>
          <a:ext cx="2333520" cy="42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33440" imgH="241200" progId="Equation.DSMT4">
                  <p:embed/>
                </p:oleObj>
              </mc:Choice>
              <mc:Fallback>
                <p:oleObj name="Equation" r:id="rId4" imgW="1333440" imgH="241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1394" y="2922588"/>
                        <a:ext cx="2333520" cy="4221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33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3646122"/>
              </p:ext>
            </p:extLst>
          </p:nvPr>
        </p:nvGraphicFramePr>
        <p:xfrm>
          <a:off x="9152732" y="978772"/>
          <a:ext cx="1355130" cy="44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74360" imgH="253800" progId="Equation.DSMT4">
                  <p:embed/>
                </p:oleObj>
              </mc:Choice>
              <mc:Fallback>
                <p:oleObj name="Equation" r:id="rId6" imgW="774360" imgH="253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2732" y="978772"/>
                        <a:ext cx="1355130" cy="4441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33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020329"/>
              </p:ext>
            </p:extLst>
          </p:nvPr>
        </p:nvGraphicFramePr>
        <p:xfrm>
          <a:off x="7593445" y="3530841"/>
          <a:ext cx="16002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14400" imgH="457200" progId="Equation.DSMT4">
                  <p:embed/>
                </p:oleObj>
              </mc:Choice>
              <mc:Fallback>
                <p:oleObj name="Equation" r:id="rId8" imgW="914400" imgH="457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3445" y="3530841"/>
                        <a:ext cx="16002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33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0158719"/>
              </p:ext>
            </p:extLst>
          </p:nvPr>
        </p:nvGraphicFramePr>
        <p:xfrm>
          <a:off x="9369064" y="3759456"/>
          <a:ext cx="15049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49160" imgH="228600" progId="Equation.DSMT4">
                  <p:embed/>
                </p:oleObj>
              </mc:Choice>
              <mc:Fallback>
                <p:oleObj name="Equation" r:id="rId10" imgW="749160" imgH="2286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9064" y="3759456"/>
                        <a:ext cx="150495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333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042620"/>
              </p:ext>
            </p:extLst>
          </p:nvPr>
        </p:nvGraphicFramePr>
        <p:xfrm>
          <a:off x="7696200" y="5209184"/>
          <a:ext cx="1711080" cy="42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77760" imgH="241200" progId="Equation.DSMT4">
                  <p:embed/>
                </p:oleObj>
              </mc:Choice>
              <mc:Fallback>
                <p:oleObj name="Equation" r:id="rId12" imgW="977760" imgH="2412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5209184"/>
                        <a:ext cx="1711080" cy="4221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333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6437139"/>
              </p:ext>
            </p:extLst>
          </p:nvPr>
        </p:nvGraphicFramePr>
        <p:xfrm>
          <a:off x="5283993" y="5905523"/>
          <a:ext cx="2622060" cy="510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498320" imgH="291960" progId="Equation.DSMT4">
                  <p:embed/>
                </p:oleObj>
              </mc:Choice>
              <mc:Fallback>
                <p:oleObj name="Equation" r:id="rId14" imgW="1498320" imgH="2919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3993" y="5905523"/>
                        <a:ext cx="2622060" cy="51093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920320"/>
              </p:ext>
            </p:extLst>
          </p:nvPr>
        </p:nvGraphicFramePr>
        <p:xfrm>
          <a:off x="6992144" y="4512844"/>
          <a:ext cx="1777860" cy="42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015920" imgH="241200" progId="Equation.DSMT4">
                  <p:embed/>
                </p:oleObj>
              </mc:Choice>
              <mc:Fallback>
                <p:oleObj name="Equation" r:id="rId16" imgW="1015920" imgH="241200" progId="Equation.DSMT4">
                  <p:embed/>
                  <p:pic>
                    <p:nvPicPr>
                      <p:cNvPr id="48333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2144" y="4512844"/>
                        <a:ext cx="1777860" cy="42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22222E-6 L 0.13889 0.1222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0" y="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7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7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8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8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8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48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  <p:bldP spid="23" grpId="0" uiExpand="1" animBg="1"/>
      <p:bldP spid="23" grpId="1" uiExpan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400" dirty="0">
                <a:sym typeface="Symbol"/>
              </a:rPr>
              <a:t>When Did Photons Get Thermalized?</a:t>
            </a:r>
            <a:endParaRPr lang="en-US" sz="4400" dirty="0"/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457200" y="762000"/>
            <a:ext cx="99822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  <a:sym typeface="Symbol"/>
              </a:rPr>
              <a:t>Relative velocity is </a:t>
            </a:r>
            <a:r>
              <a:rPr lang="en-US" sz="2000" i="1" dirty="0">
                <a:solidFill>
                  <a:srgbClr val="9900CC"/>
                </a:solidFill>
                <a:sym typeface="Symbol"/>
              </a:rPr>
              <a:t>c</a:t>
            </a:r>
            <a:r>
              <a:rPr lang="en-US" sz="2000" dirty="0">
                <a:solidFill>
                  <a:srgbClr val="9900CC"/>
                </a:solidFill>
                <a:sym typeface="Symbol"/>
              </a:rPr>
              <a:t>: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C00000"/>
              </a:solidFill>
              <a:sym typeface="Symbol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/>
              </a:rPr>
              <a:t>Age of universe at red shift </a:t>
            </a:r>
            <a:r>
              <a:rPr lang="en-US" sz="2000" i="1" dirty="0">
                <a:solidFill>
                  <a:srgbClr val="0000FF"/>
                </a:solidFill>
                <a:sym typeface="Symbol"/>
              </a:rPr>
              <a:t>z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 is: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/>
              </a:rPr>
              <a:t>Number of collisions is: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sym typeface="Symbol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sym typeface="Symbol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sym typeface="Symbol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sym typeface="Symbol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sym typeface="Symbol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/>
              </a:rPr>
              <a:t>At present, (</a:t>
            </a:r>
            <a:r>
              <a:rPr lang="en-US" sz="2000" i="1" dirty="0">
                <a:solidFill>
                  <a:srgbClr val="006600"/>
                </a:solidFill>
                <a:sym typeface="Symbol"/>
              </a:rPr>
              <a:t>z</a:t>
            </a:r>
            <a:r>
              <a:rPr lang="en-US" sz="2000" dirty="0">
                <a:solidFill>
                  <a:srgbClr val="006600"/>
                </a:solidFill>
                <a:sym typeface="Symbol"/>
              </a:rPr>
              <a:t> = 0), universe is transparent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/>
              </a:rPr>
              <a:t>In the past (</a:t>
            </a:r>
            <a:r>
              <a:rPr lang="en-US" sz="2000" i="1" dirty="0">
                <a:solidFill>
                  <a:srgbClr val="006600"/>
                </a:solidFill>
                <a:sym typeface="Symbol"/>
              </a:rPr>
              <a:t>z</a:t>
            </a:r>
            <a:r>
              <a:rPr lang="en-US" sz="2000" dirty="0">
                <a:solidFill>
                  <a:srgbClr val="006600"/>
                </a:solidFill>
                <a:sym typeface="Symbol"/>
              </a:rPr>
              <a:t>  61) universe is opaque </a:t>
            </a:r>
            <a:r>
              <a:rPr lang="en-US" sz="2000" i="1" dirty="0">
                <a:solidFill>
                  <a:srgbClr val="006600"/>
                </a:solidFill>
                <a:sym typeface="Symbol"/>
              </a:rPr>
              <a:t>if</a:t>
            </a:r>
            <a:r>
              <a:rPr lang="en-US" sz="2000" dirty="0">
                <a:solidFill>
                  <a:srgbClr val="006600"/>
                </a:solidFill>
                <a:sym typeface="Symbol"/>
              </a:rPr>
              <a:t>  electrons were free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/>
              </a:rPr>
              <a:t>Electrons are free now because of colliding galaxies, hot stars, etc.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/>
              </a:rPr>
              <a:t>Before </a:t>
            </a:r>
            <a:r>
              <a:rPr lang="en-US" sz="2000" i="1" dirty="0">
                <a:solidFill>
                  <a:srgbClr val="006600"/>
                </a:solidFill>
                <a:sym typeface="Symbol"/>
              </a:rPr>
              <a:t>z</a:t>
            </a:r>
            <a:r>
              <a:rPr lang="en-US" sz="2000" dirty="0">
                <a:solidFill>
                  <a:srgbClr val="006600"/>
                </a:solidFill>
                <a:sym typeface="Symbol"/>
              </a:rPr>
              <a:t> = 8.5, most electrons were bound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  <a:sym typeface="Symbol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Symbol"/>
              </a:rPr>
              <a:t>Temperature at </a:t>
            </a:r>
            <a:r>
              <a:rPr lang="en-US" sz="2000" i="1" dirty="0">
                <a:solidFill>
                  <a:srgbClr val="FF0000"/>
                </a:solidFill>
                <a:sym typeface="Symbol"/>
              </a:rPr>
              <a:t>z</a:t>
            </a:r>
            <a:r>
              <a:rPr lang="en-US" sz="2000" dirty="0">
                <a:solidFill>
                  <a:srgbClr val="FF0000"/>
                </a:solidFill>
                <a:sym typeface="Symbol"/>
              </a:rPr>
              <a:t>  61 was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Symbol"/>
              </a:rPr>
              <a:t>Corresponding energy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Symbol"/>
              </a:rPr>
              <a:t>Compare to hydrogen binding energy</a:t>
            </a:r>
          </a:p>
        </p:txBody>
      </p:sp>
      <p:graphicFrame>
        <p:nvGraphicFramePr>
          <p:cNvPr id="478217" name="Objec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0855973"/>
              </p:ext>
            </p:extLst>
          </p:nvPr>
        </p:nvGraphicFramePr>
        <p:xfrm>
          <a:off x="3536476" y="862806"/>
          <a:ext cx="755370" cy="310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1640" imgH="177480" progId="Equation.DSMT4">
                  <p:embed/>
                </p:oleObj>
              </mc:Choice>
              <mc:Fallback>
                <p:oleObj name="Equation" r:id="rId2" imgW="431640" imgH="177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476" y="862806"/>
                        <a:ext cx="755370" cy="31059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80008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8218" name="Objec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2254042"/>
              </p:ext>
            </p:extLst>
          </p:nvPr>
        </p:nvGraphicFramePr>
        <p:xfrm>
          <a:off x="8223128" y="807051"/>
          <a:ext cx="2333520" cy="42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33440" imgH="241200" progId="Equation.DSMT4">
                  <p:embed/>
                </p:oleObj>
              </mc:Choice>
              <mc:Fallback>
                <p:oleObj name="Equation" r:id="rId4" imgW="1333440" imgH="241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3128" y="807051"/>
                        <a:ext cx="2333520" cy="4221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3338" name="Objec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5484336"/>
              </p:ext>
            </p:extLst>
          </p:nvPr>
        </p:nvGraphicFramePr>
        <p:xfrm>
          <a:off x="8223128" y="1389211"/>
          <a:ext cx="2622060" cy="510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98320" imgH="291960" progId="Equation.DSMT4">
                  <p:embed/>
                </p:oleObj>
              </mc:Choice>
              <mc:Fallback>
                <p:oleObj name="Equation" r:id="rId6" imgW="1498320" imgH="2919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3128" y="1389211"/>
                        <a:ext cx="2622060" cy="51093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4362" name="Objec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3238013"/>
              </p:ext>
            </p:extLst>
          </p:nvPr>
        </p:nvGraphicFramePr>
        <p:xfrm>
          <a:off x="4436169" y="862806"/>
          <a:ext cx="1355130" cy="44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74360" imgH="253800" progId="Equation.DSMT4">
                  <p:embed/>
                </p:oleObj>
              </mc:Choice>
              <mc:Fallback>
                <p:oleObj name="Equation" r:id="rId8" imgW="774360" imgH="2538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6169" y="862806"/>
                        <a:ext cx="1355130" cy="4441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4363" name="Objec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1153093"/>
              </p:ext>
            </p:extLst>
          </p:nvPr>
        </p:nvGraphicFramePr>
        <p:xfrm>
          <a:off x="5876003" y="1420491"/>
          <a:ext cx="1533420" cy="82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76240" imgH="469800" progId="Equation.DSMT4">
                  <p:embed/>
                </p:oleObj>
              </mc:Choice>
              <mc:Fallback>
                <p:oleObj name="Equation" r:id="rId10" imgW="876240" imgH="4698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6003" y="1420491"/>
                        <a:ext cx="1533420" cy="8221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4364" name="Objec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3824189"/>
              </p:ext>
            </p:extLst>
          </p:nvPr>
        </p:nvGraphicFramePr>
        <p:xfrm>
          <a:off x="460719" y="2410283"/>
          <a:ext cx="1555470" cy="44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88840" imgH="253800" progId="Equation.DSMT4">
                  <p:embed/>
                </p:oleObj>
              </mc:Choice>
              <mc:Fallback>
                <p:oleObj name="Equation" r:id="rId12" imgW="888840" imgH="2538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719" y="2410283"/>
                        <a:ext cx="1555470" cy="44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8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4365" name="Objec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4227220"/>
              </p:ext>
            </p:extLst>
          </p:nvPr>
        </p:nvGraphicFramePr>
        <p:xfrm>
          <a:off x="2213976" y="2221283"/>
          <a:ext cx="7111440" cy="82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063680" imgH="469800" progId="Equation.DSMT4">
                  <p:embed/>
                </p:oleObj>
              </mc:Choice>
              <mc:Fallback>
                <p:oleObj name="Equation" r:id="rId14" imgW="4063680" imgH="4698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3976" y="2221283"/>
                        <a:ext cx="7111440" cy="82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8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4366" name="Objec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4909507"/>
              </p:ext>
            </p:extLst>
          </p:nvPr>
        </p:nvGraphicFramePr>
        <p:xfrm>
          <a:off x="9325416" y="2191591"/>
          <a:ext cx="1600200" cy="777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14400" imgH="444240" progId="Equation.DSMT4">
                  <p:embed/>
                </p:oleObj>
              </mc:Choice>
              <mc:Fallback>
                <p:oleObj name="Equation" r:id="rId16" imgW="914400" imgH="44424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25416" y="2191591"/>
                        <a:ext cx="1600200" cy="7774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8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4367" name="Objec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5867600"/>
              </p:ext>
            </p:extLst>
          </p:nvPr>
        </p:nvGraphicFramePr>
        <p:xfrm>
          <a:off x="774988" y="2837311"/>
          <a:ext cx="2066400" cy="488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180800" imgH="279360" progId="Equation.DSMT4">
                  <p:embed/>
                </p:oleObj>
              </mc:Choice>
              <mc:Fallback>
                <p:oleObj name="Equation" r:id="rId18" imgW="1180800" imgH="27936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988" y="2837311"/>
                        <a:ext cx="2066400" cy="4888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8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4368" name="Objec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3849898"/>
              </p:ext>
            </p:extLst>
          </p:nvPr>
        </p:nvGraphicFramePr>
        <p:xfrm>
          <a:off x="4128505" y="5052889"/>
          <a:ext cx="2333520" cy="44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333440" imgH="253800" progId="Equation.DSMT4">
                  <p:embed/>
                </p:oleObj>
              </mc:Choice>
              <mc:Fallback>
                <p:oleObj name="Equation" r:id="rId20" imgW="1333440" imgH="2538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8505" y="5052889"/>
                        <a:ext cx="2333520" cy="44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8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4369" name="Objec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1201966"/>
              </p:ext>
            </p:extLst>
          </p:nvPr>
        </p:nvGraphicFramePr>
        <p:xfrm>
          <a:off x="4931633" y="5473449"/>
          <a:ext cx="188874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079280" imgH="228600" progId="Equation.DSMT4">
                  <p:embed/>
                </p:oleObj>
              </mc:Choice>
              <mc:Fallback>
                <p:oleObj name="Equation" r:id="rId22" imgW="1079280" imgH="22860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1633" y="5473449"/>
                        <a:ext cx="188874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8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4370" name="Objec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6119091"/>
              </p:ext>
            </p:extLst>
          </p:nvPr>
        </p:nvGraphicFramePr>
        <p:xfrm>
          <a:off x="4856382" y="5873499"/>
          <a:ext cx="144459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825480" imgH="228600" progId="Equation.DSMT4">
                  <p:embed/>
                </p:oleObj>
              </mc:Choice>
              <mc:Fallback>
                <p:oleObj name="Equation" r:id="rId24" imgW="825480" imgH="22860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6382" y="5873499"/>
                        <a:ext cx="144459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8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8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8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8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8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8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3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Outline of History of Universe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48638" y="841712"/>
            <a:ext cx="105156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u="sng" dirty="0">
                <a:solidFill>
                  <a:schemeClr val="tx1"/>
                </a:solidFill>
              </a:rPr>
              <a:t>Time</a:t>
            </a:r>
            <a:r>
              <a:rPr lang="en-US" sz="2000" dirty="0">
                <a:solidFill>
                  <a:schemeClr val="tx1"/>
                </a:solidFill>
              </a:rPr>
              <a:t>	   </a:t>
            </a:r>
            <a:r>
              <a:rPr lang="en-US" sz="2000" i="1" u="sng" dirty="0">
                <a:solidFill>
                  <a:schemeClr val="tx1"/>
                </a:solidFill>
              </a:rPr>
              <a:t>T</a:t>
            </a:r>
            <a:r>
              <a:rPr lang="en-US" sz="2000" u="sng" dirty="0">
                <a:solidFill>
                  <a:schemeClr val="tx1"/>
                </a:solidFill>
              </a:rPr>
              <a:t> or </a:t>
            </a:r>
            <a:r>
              <a:rPr lang="en-US" sz="2000" i="1" u="sng" dirty="0" err="1">
                <a:solidFill>
                  <a:schemeClr val="tx1"/>
                </a:solidFill>
              </a:rPr>
              <a:t>k</a:t>
            </a:r>
            <a:r>
              <a:rPr lang="en-US" sz="2000" i="1" u="sng" baseline="-25000" dirty="0" err="1">
                <a:solidFill>
                  <a:schemeClr val="tx1"/>
                </a:solidFill>
              </a:rPr>
              <a:t>B</a:t>
            </a:r>
            <a:r>
              <a:rPr lang="en-US" sz="2000" i="1" u="sng" dirty="0" err="1">
                <a:solidFill>
                  <a:schemeClr val="tx1"/>
                </a:solidFill>
              </a:rPr>
              <a:t>T</a:t>
            </a:r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2000" u="sng" dirty="0">
                <a:solidFill>
                  <a:schemeClr val="tx1"/>
                </a:solidFill>
              </a:rPr>
              <a:t>Events</a:t>
            </a:r>
          </a:p>
          <a:p>
            <a:pPr>
              <a:defRPr/>
            </a:pPr>
            <a:r>
              <a:rPr lang="en-US" sz="2000" dirty="0">
                <a:solidFill>
                  <a:srgbClr val="0000FF"/>
                </a:solidFill>
              </a:rPr>
              <a:t>10</a:t>
            </a:r>
            <a:r>
              <a:rPr lang="en-US" sz="2000" baseline="30000" dirty="0">
                <a:solidFill>
                  <a:srgbClr val="0000FF"/>
                </a:solidFill>
              </a:rPr>
              <a:t>-43</a:t>
            </a:r>
            <a:r>
              <a:rPr lang="en-US" sz="2000" dirty="0">
                <a:solidFill>
                  <a:srgbClr val="0000FF"/>
                </a:solidFill>
              </a:rPr>
              <a:t> s	   10</a:t>
            </a:r>
            <a:r>
              <a:rPr lang="en-US" sz="2000" baseline="30000" dirty="0">
                <a:solidFill>
                  <a:srgbClr val="0000FF"/>
                </a:solidFill>
              </a:rPr>
              <a:t>18</a:t>
            </a:r>
            <a:r>
              <a:rPr lang="en-US" sz="2000" dirty="0">
                <a:solidFill>
                  <a:srgbClr val="0000FF"/>
                </a:solidFill>
              </a:rPr>
              <a:t> GeV	Planck Era; time becomes meaningless?</a:t>
            </a:r>
          </a:p>
          <a:p>
            <a:pPr>
              <a:defRPr/>
            </a:pPr>
            <a:r>
              <a:rPr lang="en-US" sz="2000" dirty="0">
                <a:solidFill>
                  <a:srgbClr val="0000FF"/>
                </a:solidFill>
              </a:rPr>
              <a:t>10</a:t>
            </a:r>
            <a:r>
              <a:rPr lang="en-US" sz="2000" baseline="30000" dirty="0">
                <a:solidFill>
                  <a:srgbClr val="0000FF"/>
                </a:solidFill>
              </a:rPr>
              <a:t>-39</a:t>
            </a:r>
            <a:r>
              <a:rPr lang="en-US" sz="2000" dirty="0">
                <a:solidFill>
                  <a:srgbClr val="0000FF"/>
                </a:solidFill>
              </a:rPr>
              <a:t> s	   10</a:t>
            </a:r>
            <a:r>
              <a:rPr lang="en-US" sz="2000" baseline="30000" dirty="0">
                <a:solidFill>
                  <a:srgbClr val="0000FF"/>
                </a:solidFill>
              </a:rPr>
              <a:t>15</a:t>
            </a:r>
            <a:r>
              <a:rPr lang="en-US" sz="2000" dirty="0">
                <a:solidFill>
                  <a:srgbClr val="0000FF"/>
                </a:solidFill>
              </a:rPr>
              <a:t> GeV	Inflation begins; forces unified</a:t>
            </a:r>
          </a:p>
          <a:p>
            <a:pPr>
              <a:defRPr/>
            </a:pPr>
            <a:r>
              <a:rPr lang="en-US" sz="2000" dirty="0">
                <a:solidFill>
                  <a:srgbClr val="0000FF"/>
                </a:solidFill>
              </a:rPr>
              <a:t>10</a:t>
            </a:r>
            <a:r>
              <a:rPr lang="en-US" sz="2000" baseline="30000" dirty="0">
                <a:solidFill>
                  <a:srgbClr val="0000FF"/>
                </a:solidFill>
              </a:rPr>
              <a:t>-35</a:t>
            </a:r>
            <a:r>
              <a:rPr lang="en-US" sz="2000" dirty="0">
                <a:solidFill>
                  <a:srgbClr val="0000FF"/>
                </a:solidFill>
              </a:rPr>
              <a:t> s	   10</a:t>
            </a:r>
            <a:r>
              <a:rPr lang="en-US" sz="2000" baseline="30000" dirty="0">
                <a:solidFill>
                  <a:srgbClr val="0000FF"/>
                </a:solidFill>
              </a:rPr>
              <a:t>14</a:t>
            </a:r>
            <a:r>
              <a:rPr lang="en-US" sz="2000" dirty="0">
                <a:solidFill>
                  <a:srgbClr val="0000FF"/>
                </a:solidFill>
              </a:rPr>
              <a:t> GeV	Inflation ends; reheating; forces separate; </a:t>
            </a:r>
            <a:r>
              <a:rPr lang="en-US" sz="2000" dirty="0" err="1">
                <a:solidFill>
                  <a:srgbClr val="0000FF"/>
                </a:solidFill>
              </a:rPr>
              <a:t>baryosynthesis</a:t>
            </a:r>
            <a:r>
              <a:rPr lang="en-US" sz="2000" dirty="0">
                <a:solidFill>
                  <a:srgbClr val="0000FF"/>
                </a:solidFill>
              </a:rPr>
              <a:t> (?)</a:t>
            </a:r>
          </a:p>
          <a:p>
            <a:pPr>
              <a:defRPr/>
            </a:pPr>
            <a:endParaRPr lang="en-US" sz="2000" dirty="0">
              <a:solidFill>
                <a:srgbClr val="9900CC"/>
              </a:solidFill>
            </a:endParaRPr>
          </a:p>
          <a:p>
            <a:pPr>
              <a:defRPr/>
            </a:pPr>
            <a:r>
              <a:rPr lang="en-US" sz="2000" dirty="0">
                <a:solidFill>
                  <a:srgbClr val="9900CC"/>
                </a:solidFill>
              </a:rPr>
              <a:t>10</a:t>
            </a:r>
            <a:r>
              <a:rPr lang="en-US" sz="2000" baseline="30000" dirty="0">
                <a:solidFill>
                  <a:srgbClr val="9900CC"/>
                </a:solidFill>
              </a:rPr>
              <a:t>-13</a:t>
            </a:r>
            <a:r>
              <a:rPr lang="en-US" sz="2000" dirty="0">
                <a:solidFill>
                  <a:srgbClr val="9900CC"/>
                </a:solidFill>
              </a:rPr>
              <a:t> s	   1500 GeV	Supersymmetry breaking, LSP (dark matter)</a:t>
            </a:r>
          </a:p>
          <a:p>
            <a:pPr>
              <a:defRPr/>
            </a:pPr>
            <a:r>
              <a:rPr lang="en-US" sz="2000" dirty="0">
                <a:solidFill>
                  <a:srgbClr val="9900CC"/>
                </a:solidFill>
              </a:rPr>
              <a:t>10</a:t>
            </a:r>
            <a:r>
              <a:rPr lang="en-US" sz="2000" baseline="30000" dirty="0">
                <a:solidFill>
                  <a:srgbClr val="9900CC"/>
                </a:solidFill>
              </a:rPr>
              <a:t>-11</a:t>
            </a:r>
            <a:r>
              <a:rPr lang="en-US" sz="2000" dirty="0">
                <a:solidFill>
                  <a:srgbClr val="9900CC"/>
                </a:solidFill>
              </a:rPr>
              <a:t> s	   160 GeV	Electroweak symmetry breaking</a:t>
            </a:r>
          </a:p>
          <a:p>
            <a:pPr>
              <a:defRPr/>
            </a:pPr>
            <a:endParaRPr lang="en-US" sz="2000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en-US" sz="2000" dirty="0">
                <a:solidFill>
                  <a:srgbClr val="C00000"/>
                </a:solidFill>
              </a:rPr>
              <a:t>14</a:t>
            </a:r>
            <a:r>
              <a:rPr lang="en-US" sz="2000" dirty="0">
                <a:solidFill>
                  <a:srgbClr val="C00000"/>
                </a:solidFill>
                <a:sym typeface="Symbol" panose="05050102010706020507" pitchFamily="18" charset="2"/>
              </a:rPr>
              <a:t> s</a:t>
            </a:r>
            <a:r>
              <a:rPr lang="en-US" sz="2000" dirty="0">
                <a:solidFill>
                  <a:srgbClr val="C00000"/>
                </a:solidFill>
              </a:rPr>
              <a:t>	   150 MeV	Quark Confinement</a:t>
            </a:r>
          </a:p>
          <a:p>
            <a:pPr>
              <a:defRPr/>
            </a:pPr>
            <a:endParaRPr lang="en-US" sz="2000" dirty="0">
              <a:solidFill>
                <a:srgbClr val="006600"/>
              </a:solidFill>
            </a:endParaRPr>
          </a:p>
          <a:p>
            <a:pPr>
              <a:defRPr/>
            </a:pPr>
            <a:r>
              <a:rPr lang="en-US" sz="2000" dirty="0">
                <a:solidFill>
                  <a:srgbClr val="006600"/>
                </a:solidFill>
              </a:rPr>
              <a:t>0.4 s	   1.5 MeV	Neutrino Decoupling</a:t>
            </a:r>
          </a:p>
          <a:p>
            <a:pPr>
              <a:defRPr/>
            </a:pPr>
            <a:r>
              <a:rPr lang="en-US" sz="2000" dirty="0">
                <a:solidFill>
                  <a:srgbClr val="006600"/>
                </a:solidFill>
              </a:rPr>
              <a:t>1.5 s	   0.7 MeV	Neutron/Proton </a:t>
            </a:r>
            <a:r>
              <a:rPr lang="en-US" sz="2000" dirty="0" err="1">
                <a:solidFill>
                  <a:srgbClr val="006600"/>
                </a:solidFill>
              </a:rPr>
              <a:t>freezeout</a:t>
            </a:r>
            <a:endParaRPr lang="en-US" sz="2000" dirty="0">
              <a:solidFill>
                <a:srgbClr val="006600"/>
              </a:solidFill>
            </a:endParaRPr>
          </a:p>
          <a:p>
            <a:pPr>
              <a:defRPr/>
            </a:pPr>
            <a:r>
              <a:rPr lang="en-US" sz="2000" dirty="0">
                <a:solidFill>
                  <a:srgbClr val="006600"/>
                </a:solidFill>
              </a:rPr>
              <a:t>20 s	   170 </a:t>
            </a:r>
            <a:r>
              <a:rPr lang="en-US" sz="2000" dirty="0" err="1">
                <a:solidFill>
                  <a:srgbClr val="006600"/>
                </a:solidFill>
              </a:rPr>
              <a:t>keV</a:t>
            </a:r>
            <a:r>
              <a:rPr lang="en-US" sz="2000" dirty="0">
                <a:solidFill>
                  <a:srgbClr val="006600"/>
                </a:solidFill>
              </a:rPr>
              <a:t>	Electron/Positron annihilation</a:t>
            </a:r>
          </a:p>
          <a:p>
            <a:pPr>
              <a:defRPr/>
            </a:pPr>
            <a:r>
              <a:rPr lang="en-US" sz="2000" dirty="0">
                <a:solidFill>
                  <a:srgbClr val="006600"/>
                </a:solidFill>
              </a:rPr>
              <a:t>200 s	   80 </a:t>
            </a:r>
            <a:r>
              <a:rPr lang="en-US" sz="2000" dirty="0" err="1">
                <a:solidFill>
                  <a:srgbClr val="006600"/>
                </a:solidFill>
              </a:rPr>
              <a:t>keV</a:t>
            </a:r>
            <a:r>
              <a:rPr lang="en-US" sz="2000" dirty="0">
                <a:solidFill>
                  <a:srgbClr val="006600"/>
                </a:solidFill>
              </a:rPr>
              <a:t>	Nucleosynthesis</a:t>
            </a:r>
          </a:p>
          <a:p>
            <a:pPr>
              <a:defRPr/>
            </a:pPr>
            <a:endParaRPr lang="en-US" sz="20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2000" dirty="0">
                <a:solidFill>
                  <a:srgbClr val="FF0000"/>
                </a:solidFill>
              </a:rPr>
              <a:t>57 </a:t>
            </a:r>
            <a:r>
              <a:rPr lang="en-US" sz="2000" dirty="0" err="1">
                <a:solidFill>
                  <a:srgbClr val="FF0000"/>
                </a:solidFill>
              </a:rPr>
              <a:t>ky</a:t>
            </a:r>
            <a:r>
              <a:rPr lang="en-US" sz="2000" dirty="0">
                <a:solidFill>
                  <a:srgbClr val="FF0000"/>
                </a:solidFill>
              </a:rPr>
              <a:t>	   0.76 eV	Matter-Radiation equality</a:t>
            </a:r>
          </a:p>
          <a:p>
            <a:pPr>
              <a:defRPr/>
            </a:pPr>
            <a:r>
              <a:rPr lang="en-US" sz="2000" dirty="0">
                <a:solidFill>
                  <a:srgbClr val="FF0000"/>
                </a:solidFill>
              </a:rPr>
              <a:t>370 </a:t>
            </a:r>
            <a:r>
              <a:rPr lang="en-US" sz="2000" dirty="0" err="1">
                <a:solidFill>
                  <a:srgbClr val="FF0000"/>
                </a:solidFill>
              </a:rPr>
              <a:t>ky</a:t>
            </a:r>
            <a:r>
              <a:rPr lang="en-US" sz="2000" dirty="0">
                <a:solidFill>
                  <a:srgbClr val="FF0000"/>
                </a:solidFill>
              </a:rPr>
              <a:t>	   0.26 eV	Recombination</a:t>
            </a:r>
          </a:p>
          <a:p>
            <a:pPr>
              <a:defRPr/>
            </a:pPr>
            <a:r>
              <a:rPr lang="en-US" sz="2000" dirty="0">
                <a:solidFill>
                  <a:srgbClr val="FF0000"/>
                </a:solidFill>
              </a:rPr>
              <a:t>300 My   40 K		First Structure/First Stars</a:t>
            </a:r>
          </a:p>
          <a:p>
            <a:pPr>
              <a:defRPr/>
            </a:pPr>
            <a:r>
              <a:rPr lang="en-US" sz="2000" dirty="0">
                <a:solidFill>
                  <a:srgbClr val="FF0000"/>
                </a:solidFill>
              </a:rPr>
              <a:t>13.8 </a:t>
            </a:r>
            <a:r>
              <a:rPr lang="en-US" sz="2000" dirty="0" err="1">
                <a:solidFill>
                  <a:srgbClr val="FF0000"/>
                </a:solidFill>
              </a:rPr>
              <a:t>Gy</a:t>
            </a:r>
            <a:r>
              <a:rPr lang="en-US" sz="2000" dirty="0">
                <a:solidFill>
                  <a:srgbClr val="FF0000"/>
                </a:solidFill>
              </a:rPr>
              <a:t>  2.725 K		Today</a:t>
            </a: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448638" y="5737261"/>
            <a:ext cx="4504362" cy="358739"/>
          </a:xfrm>
          <a:prstGeom prst="roundRect">
            <a:avLst>
              <a:gd name="adj" fmla="val 27292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4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736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400" dirty="0">
                <a:sym typeface="Symbol"/>
              </a:rPr>
              <a:t>Recombination – What It Is</a:t>
            </a:r>
            <a:endParaRPr lang="en-US" sz="4400" dirty="0"/>
          </a:p>
        </p:txBody>
      </p:sp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118919" y="834440"/>
            <a:ext cx="86106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/>
              </a:rPr>
              <a:t>The universe has thin gas of atoms, mostly hydrogen nuclei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/>
              </a:rPr>
              <a:t>There are a matching number of electrons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/>
              </a:rPr>
              <a:t>At high temperatures, the electrons prefer to be free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/>
              </a:rPr>
              <a:t>As temperature drops, they are attracted to the nuclei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/>
              </a:rPr>
              <a:t>The process where they come together is called </a:t>
            </a:r>
            <a:r>
              <a:rPr lang="en-US" sz="2000" i="1" dirty="0">
                <a:solidFill>
                  <a:srgbClr val="0000FF"/>
                </a:solidFill>
                <a:sym typeface="Symbol"/>
              </a:rPr>
              <a:t>recombination</a:t>
            </a:r>
            <a:endParaRPr lang="en-US" sz="2000" dirty="0">
              <a:solidFill>
                <a:srgbClr val="0000FF"/>
              </a:solidFill>
              <a:sym typeface="Symbol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8763000" y="762000"/>
            <a:ext cx="1143000" cy="1143000"/>
            <a:chOff x="8763000" y="762000"/>
            <a:chExt cx="1143000" cy="1143000"/>
          </a:xfrm>
        </p:grpSpPr>
        <p:sp>
          <p:nvSpPr>
            <p:cNvPr id="15" name="Oval 14"/>
            <p:cNvSpPr/>
            <p:nvPr/>
          </p:nvSpPr>
          <p:spPr bwMode="auto">
            <a:xfrm>
              <a:off x="9144000" y="1143000"/>
              <a:ext cx="381000" cy="38100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144000" y="10668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p</a:t>
              </a:r>
              <a:r>
                <a:rPr lang="en-US" sz="2400" baseline="30000" dirty="0"/>
                <a:t>+</a:t>
              </a:r>
              <a:endParaRPr lang="en-US" sz="2400" dirty="0"/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8763000" y="762000"/>
              <a:ext cx="1143000" cy="1143000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24600" y="4114800"/>
            <a:ext cx="1143000" cy="1143000"/>
            <a:chOff x="8763000" y="762000"/>
            <a:chExt cx="1143000" cy="1143000"/>
          </a:xfrm>
        </p:grpSpPr>
        <p:sp>
          <p:nvSpPr>
            <p:cNvPr id="24" name="Oval 23"/>
            <p:cNvSpPr/>
            <p:nvPr/>
          </p:nvSpPr>
          <p:spPr bwMode="auto">
            <a:xfrm>
              <a:off x="9144000" y="1143000"/>
              <a:ext cx="381000" cy="38100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144000" y="10668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p</a:t>
              </a:r>
              <a:r>
                <a:rPr lang="en-US" sz="2400" baseline="30000" dirty="0"/>
                <a:t>+</a:t>
              </a:r>
              <a:endParaRPr lang="en-US" sz="2400" dirty="0"/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8763000" y="762000"/>
              <a:ext cx="1143000" cy="1143000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220200" y="5105400"/>
            <a:ext cx="1143000" cy="1143000"/>
            <a:chOff x="8763000" y="762000"/>
            <a:chExt cx="1143000" cy="1143000"/>
          </a:xfrm>
        </p:grpSpPr>
        <p:sp>
          <p:nvSpPr>
            <p:cNvPr id="28" name="Oval 27"/>
            <p:cNvSpPr/>
            <p:nvPr/>
          </p:nvSpPr>
          <p:spPr bwMode="auto">
            <a:xfrm>
              <a:off x="9144000" y="1143000"/>
              <a:ext cx="381000" cy="38100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144000" y="10668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p</a:t>
              </a:r>
              <a:r>
                <a:rPr lang="en-US" sz="2400" baseline="30000" dirty="0"/>
                <a:t>+</a:t>
              </a:r>
              <a:endParaRPr lang="en-US" sz="2400" dirty="0"/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8763000" y="762000"/>
              <a:ext cx="1143000" cy="1143000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382000" y="2667000"/>
            <a:ext cx="1143000" cy="1143000"/>
            <a:chOff x="8763000" y="762000"/>
            <a:chExt cx="1143000" cy="1143000"/>
          </a:xfrm>
        </p:grpSpPr>
        <p:sp>
          <p:nvSpPr>
            <p:cNvPr id="32" name="Oval 31"/>
            <p:cNvSpPr/>
            <p:nvPr/>
          </p:nvSpPr>
          <p:spPr bwMode="auto">
            <a:xfrm>
              <a:off x="9144000" y="1143000"/>
              <a:ext cx="381000" cy="38100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144000" y="10668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p</a:t>
              </a:r>
              <a:r>
                <a:rPr lang="en-US" sz="2400" baseline="30000" dirty="0"/>
                <a:t>+</a:t>
              </a:r>
              <a:endParaRPr lang="en-US" sz="2400" dirty="0"/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8763000" y="762000"/>
              <a:ext cx="1143000" cy="1143000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35" name="Group 21"/>
          <p:cNvGrpSpPr/>
          <p:nvPr/>
        </p:nvGrpSpPr>
        <p:grpSpPr>
          <a:xfrm>
            <a:off x="9753600" y="4110335"/>
            <a:ext cx="457200" cy="461665"/>
            <a:chOff x="7848600" y="4724400"/>
            <a:chExt cx="457200" cy="461665"/>
          </a:xfrm>
        </p:grpSpPr>
        <p:sp>
          <p:nvSpPr>
            <p:cNvPr id="36" name="Oval 35"/>
            <p:cNvSpPr/>
            <p:nvPr/>
          </p:nvSpPr>
          <p:spPr bwMode="auto">
            <a:xfrm>
              <a:off x="7848600" y="4800600"/>
              <a:ext cx="381000" cy="381000"/>
            </a:xfrm>
            <a:prstGeom prst="ellipse">
              <a:avLst/>
            </a:prstGeom>
            <a:gradFill flip="none" rotWithShape="1">
              <a:gsLst>
                <a:gs pos="0">
                  <a:srgbClr val="66FF33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848600" y="47244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e</a:t>
              </a:r>
              <a:r>
                <a:rPr lang="en-US" sz="2400" baseline="30000" dirty="0"/>
                <a:t>-</a:t>
              </a:r>
              <a:endParaRPr lang="en-US" sz="2400" dirty="0"/>
            </a:p>
          </p:txBody>
        </p:sp>
      </p:grpSp>
      <p:grpSp>
        <p:nvGrpSpPr>
          <p:cNvPr id="38" name="Group 21"/>
          <p:cNvGrpSpPr/>
          <p:nvPr/>
        </p:nvGrpSpPr>
        <p:grpSpPr>
          <a:xfrm>
            <a:off x="7924800" y="4262735"/>
            <a:ext cx="457200" cy="461665"/>
            <a:chOff x="7848600" y="4724400"/>
            <a:chExt cx="457200" cy="461665"/>
          </a:xfrm>
        </p:grpSpPr>
        <p:sp>
          <p:nvSpPr>
            <p:cNvPr id="39" name="Oval 38"/>
            <p:cNvSpPr/>
            <p:nvPr/>
          </p:nvSpPr>
          <p:spPr bwMode="auto">
            <a:xfrm>
              <a:off x="7848600" y="4800600"/>
              <a:ext cx="381000" cy="381000"/>
            </a:xfrm>
            <a:prstGeom prst="ellipse">
              <a:avLst/>
            </a:prstGeom>
            <a:gradFill flip="none" rotWithShape="1">
              <a:gsLst>
                <a:gs pos="0">
                  <a:srgbClr val="66FF33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848600" y="47244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e</a:t>
              </a:r>
              <a:r>
                <a:rPr lang="en-US" sz="2400" baseline="30000" dirty="0"/>
                <a:t>-</a:t>
              </a:r>
              <a:endParaRPr lang="en-US" sz="2400" dirty="0"/>
            </a:p>
          </p:txBody>
        </p:sp>
      </p:grpSp>
      <p:grpSp>
        <p:nvGrpSpPr>
          <p:cNvPr id="41" name="Group 21"/>
          <p:cNvGrpSpPr/>
          <p:nvPr/>
        </p:nvGrpSpPr>
        <p:grpSpPr>
          <a:xfrm>
            <a:off x="7239000" y="3048000"/>
            <a:ext cx="457200" cy="461665"/>
            <a:chOff x="7848600" y="4724400"/>
            <a:chExt cx="457200" cy="461665"/>
          </a:xfrm>
        </p:grpSpPr>
        <p:sp>
          <p:nvSpPr>
            <p:cNvPr id="42" name="Oval 41"/>
            <p:cNvSpPr/>
            <p:nvPr/>
          </p:nvSpPr>
          <p:spPr bwMode="auto">
            <a:xfrm>
              <a:off x="7848600" y="4800600"/>
              <a:ext cx="381000" cy="381000"/>
            </a:xfrm>
            <a:prstGeom prst="ellipse">
              <a:avLst/>
            </a:prstGeom>
            <a:gradFill flip="none" rotWithShape="1">
              <a:gsLst>
                <a:gs pos="0">
                  <a:srgbClr val="66FF33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848600" y="47244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e</a:t>
              </a:r>
              <a:r>
                <a:rPr lang="en-US" sz="2400" baseline="30000" dirty="0"/>
                <a:t>-</a:t>
              </a:r>
              <a:endParaRPr lang="en-US" sz="2400" dirty="0"/>
            </a:p>
          </p:txBody>
        </p:sp>
      </p:grpSp>
      <p:grpSp>
        <p:nvGrpSpPr>
          <p:cNvPr id="11" name="Group 21"/>
          <p:cNvGrpSpPr/>
          <p:nvPr/>
        </p:nvGrpSpPr>
        <p:grpSpPr>
          <a:xfrm>
            <a:off x="10210800" y="2438400"/>
            <a:ext cx="457200" cy="461665"/>
            <a:chOff x="7848600" y="4724400"/>
            <a:chExt cx="457200" cy="461665"/>
          </a:xfrm>
        </p:grpSpPr>
        <p:sp>
          <p:nvSpPr>
            <p:cNvPr id="12" name="Oval 11"/>
            <p:cNvSpPr/>
            <p:nvPr/>
          </p:nvSpPr>
          <p:spPr bwMode="auto">
            <a:xfrm>
              <a:off x="7848600" y="4800600"/>
              <a:ext cx="381000" cy="381000"/>
            </a:xfrm>
            <a:prstGeom prst="ellipse">
              <a:avLst/>
            </a:prstGeom>
            <a:gradFill flip="none" rotWithShape="1">
              <a:gsLst>
                <a:gs pos="0">
                  <a:srgbClr val="66FF33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848600" y="47244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e</a:t>
              </a:r>
              <a:r>
                <a:rPr lang="en-US" sz="2400" baseline="30000" dirty="0"/>
                <a:t>-</a:t>
              </a:r>
              <a:endParaRPr lang="en-US" sz="2400" dirty="0"/>
            </a:p>
          </p:txBody>
        </p:sp>
      </p:grpSp>
      <p:sp>
        <p:nvSpPr>
          <p:cNvPr id="44" name="Text Box 19"/>
          <p:cNvSpPr txBox="1">
            <a:spLocks noChangeArrowheads="1"/>
          </p:cNvSpPr>
          <p:nvPr/>
        </p:nvSpPr>
        <p:spPr bwMode="auto">
          <a:xfrm>
            <a:off x="118919" y="3057264"/>
            <a:ext cx="652664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/>
              </a:rPr>
              <a:t>Before recombination, the universe is opaque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/>
              </a:rPr>
              <a:t>And therefore in thermal equilibrium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/>
              </a:rPr>
              <a:t>After it, universe is transparent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/>
              </a:rPr>
              <a:t>The microwave background shows us universe at recombination</a:t>
            </a:r>
          </a:p>
        </p:txBody>
      </p:sp>
      <p:sp>
        <p:nvSpPr>
          <p:cNvPr id="45" name="Text Box 19"/>
          <p:cNvSpPr txBox="1">
            <a:spLocks noChangeArrowheads="1"/>
          </p:cNvSpPr>
          <p:nvPr/>
        </p:nvSpPr>
        <p:spPr bwMode="auto">
          <a:xfrm>
            <a:off x="175490" y="5115711"/>
            <a:ext cx="6781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Symbol"/>
              </a:rPr>
              <a:t>Throughout recombination, universe in</a:t>
            </a:r>
            <a:br>
              <a:rPr lang="en-US" sz="2000" dirty="0">
                <a:solidFill>
                  <a:srgbClr val="FF0000"/>
                </a:solidFill>
                <a:sym typeface="Symbol"/>
              </a:rPr>
            </a:br>
            <a:r>
              <a:rPr lang="en-US" sz="2000" dirty="0">
                <a:solidFill>
                  <a:srgbClr val="FF0000"/>
                </a:solidFill>
                <a:sym typeface="Symbol"/>
              </a:rPr>
              <a:t>thermal equilibrium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Symbol"/>
              </a:rPr>
              <a:t>We want to know when this happens.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Symbol"/>
              </a:rPr>
              <a:t>We already know density of hydrogen atoms</a:t>
            </a:r>
          </a:p>
        </p:txBody>
      </p:sp>
      <p:graphicFrame>
        <p:nvGraphicFramePr>
          <p:cNvPr id="48538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3284029"/>
              </p:ext>
            </p:extLst>
          </p:nvPr>
        </p:nvGraphicFramePr>
        <p:xfrm>
          <a:off x="6197600" y="6093169"/>
          <a:ext cx="2733570" cy="510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62040" imgH="291960" progId="Equation.DSMT4">
                  <p:embed/>
                </p:oleObj>
              </mc:Choice>
              <mc:Fallback>
                <p:oleObj name="Equation" r:id="rId2" imgW="1562040" imgH="29196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7600" y="6093169"/>
                        <a:ext cx="2733570" cy="51093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0.11805 -0.07801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7 L -0.04861 -0.22245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" y="-1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59259E-6 L -0.09028 0.10047 " pathEditMode="relative" rAng="0" ptsTypes="AA"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00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7 L -0.05555 0.14491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" y="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48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4" grpId="0" uiExpand="1" build="p"/>
      <p:bldP spid="4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400" dirty="0">
                <a:sym typeface="Symbol"/>
              </a:rPr>
              <a:t>The </a:t>
            </a:r>
            <a:r>
              <a:rPr lang="en-US" sz="4400" dirty="0" err="1">
                <a:sym typeface="Symbol"/>
              </a:rPr>
              <a:t>Saha</a:t>
            </a:r>
            <a:r>
              <a:rPr lang="en-US" sz="4400" dirty="0">
                <a:sym typeface="Symbol"/>
              </a:rPr>
              <a:t> Equation (1)</a:t>
            </a:r>
            <a:endParaRPr lang="en-US" sz="4400" dirty="0"/>
          </a:p>
        </p:txBody>
      </p:sp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304800" y="685800"/>
            <a:ext cx="104394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/>
              </a:rPr>
              <a:t>At modest values of </a:t>
            </a:r>
            <a:r>
              <a:rPr lang="en-US" sz="2000" i="1" dirty="0">
                <a:solidFill>
                  <a:srgbClr val="0000FF"/>
                </a:solidFill>
                <a:sym typeface="Symbol"/>
              </a:rPr>
              <a:t>z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, the temperature was cold enough that hydrogen is atomic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/>
              </a:rPr>
              <a:t>As </a:t>
            </a:r>
            <a:r>
              <a:rPr lang="en-US" sz="2000" i="1" dirty="0">
                <a:solidFill>
                  <a:srgbClr val="0000FF"/>
                </a:solidFill>
                <a:sym typeface="Symbol"/>
              </a:rPr>
              <a:t>z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 increases, temperature rises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/>
              </a:rPr>
              <a:t>Eventually, hot enough for atoms to be ionized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/>
              </a:rPr>
              <a:t>Density of photons is so high, electrons are in thermal equilibrium with them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/>
              </a:rPr>
              <a:t>Will electrons be free or bound?  Depends on temperature 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/>
              </a:rPr>
              <a:t>For a thermal distribution, probability for each possibility is:</a:t>
            </a:r>
          </a:p>
          <a:p>
            <a:pPr eaLnBrk="0" hangingPunct="0"/>
            <a:endParaRPr lang="en-US" sz="2000" dirty="0">
              <a:solidFill>
                <a:srgbClr val="006600"/>
              </a:solidFill>
              <a:sym typeface="Symbol"/>
            </a:endParaRPr>
          </a:p>
          <a:p>
            <a:pPr eaLnBrk="0" hangingPunct="0"/>
            <a:r>
              <a:rPr lang="en-US" sz="2000" dirty="0">
                <a:solidFill>
                  <a:srgbClr val="006600"/>
                </a:solidFill>
                <a:sym typeface="Symbol"/>
              </a:rPr>
              <a:t>First: Bound electrons in hydrogen: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/>
              </a:rPr>
              <a:t>Binding energy </a:t>
            </a:r>
            <a:r>
              <a:rPr lang="en-US" sz="2000" i="1" dirty="0">
                <a:solidFill>
                  <a:srgbClr val="006600"/>
                </a:solidFill>
                <a:sym typeface="Symbol"/>
              </a:rPr>
              <a:t>E </a:t>
            </a:r>
            <a:r>
              <a:rPr lang="en-US" sz="2000" dirty="0">
                <a:solidFill>
                  <a:srgbClr val="006600"/>
                </a:solidFill>
                <a:sym typeface="Symbol"/>
              </a:rPr>
              <a:t> = –</a:t>
            </a:r>
            <a:r>
              <a:rPr lang="en-US" sz="2000" i="1" dirty="0" err="1">
                <a:solidFill>
                  <a:srgbClr val="006600"/>
                </a:solidFill>
                <a:sym typeface="Symbol"/>
              </a:rPr>
              <a:t>E</a:t>
            </a:r>
            <a:r>
              <a:rPr lang="en-US" sz="2000" i="1" baseline="-25000" dirty="0" err="1">
                <a:solidFill>
                  <a:srgbClr val="006600"/>
                </a:solidFill>
                <a:sym typeface="Symbol"/>
              </a:rPr>
              <a:t>b</a:t>
            </a:r>
            <a:r>
              <a:rPr lang="en-US" sz="2000" dirty="0">
                <a:solidFill>
                  <a:srgbClr val="006600"/>
                </a:solidFill>
                <a:sym typeface="Symbol"/>
              </a:rPr>
              <a:t> = – 13.6 eV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/>
              </a:rPr>
              <a:t>Density proportional to density of free protons:</a:t>
            </a:r>
          </a:p>
          <a:p>
            <a:pPr eaLnBrk="0" hangingPunct="0"/>
            <a:endParaRPr lang="en-US" sz="2000" dirty="0">
              <a:solidFill>
                <a:srgbClr val="006600"/>
              </a:solidFill>
              <a:sym typeface="Symbol"/>
            </a:endParaRPr>
          </a:p>
          <a:p>
            <a:pPr eaLnBrk="0" hangingPunct="0"/>
            <a:r>
              <a:rPr lang="en-US" sz="2000" dirty="0">
                <a:solidFill>
                  <a:srgbClr val="9900CC"/>
                </a:solidFill>
                <a:sym typeface="Symbol"/>
              </a:rPr>
              <a:t>Second: Free electrons: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  <a:sym typeface="Symbol"/>
              </a:rPr>
              <a:t>Kinetic energy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  <a:sym typeface="Symbol"/>
              </a:rPr>
              <a:t>Density requires us to add up all intermediate states</a:t>
            </a:r>
          </a:p>
        </p:txBody>
      </p:sp>
      <p:graphicFrame>
        <p:nvGraphicFramePr>
          <p:cNvPr id="48537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0111588"/>
              </p:ext>
            </p:extLst>
          </p:nvPr>
        </p:nvGraphicFramePr>
        <p:xfrm>
          <a:off x="7622580" y="2160210"/>
          <a:ext cx="2288790" cy="84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07880" imgH="482400" progId="Equation.DSMT4">
                  <p:embed/>
                </p:oleObj>
              </mc:Choice>
              <mc:Fallback>
                <p:oleObj name="Equation" r:id="rId2" imgW="1307880" imgH="482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2580" y="2160210"/>
                        <a:ext cx="2288790" cy="84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537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8875919"/>
              </p:ext>
            </p:extLst>
          </p:nvPr>
        </p:nvGraphicFramePr>
        <p:xfrm>
          <a:off x="5867400" y="2929286"/>
          <a:ext cx="1755180" cy="84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02960" imgH="482400" progId="Equation.DSMT4">
                  <p:embed/>
                </p:oleObj>
              </mc:Choice>
              <mc:Fallback>
                <p:oleObj name="Equation" r:id="rId4" imgW="1002960" imgH="482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929286"/>
                        <a:ext cx="1755180" cy="84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5380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7481621"/>
              </p:ext>
            </p:extLst>
          </p:nvPr>
        </p:nvGraphicFramePr>
        <p:xfrm>
          <a:off x="8375580" y="2997006"/>
          <a:ext cx="2044350" cy="84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68200" imgH="482400" progId="Equation.DSMT4">
                  <p:embed/>
                </p:oleObj>
              </mc:Choice>
              <mc:Fallback>
                <p:oleObj name="Equation" r:id="rId6" imgW="1168200" imgH="482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75580" y="2997006"/>
                        <a:ext cx="2044350" cy="84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5381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7685647"/>
              </p:ext>
            </p:extLst>
          </p:nvPr>
        </p:nvGraphicFramePr>
        <p:xfrm>
          <a:off x="3352800" y="3924404"/>
          <a:ext cx="910980" cy="733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20560" imgH="419040" progId="Equation.DSMT4">
                  <p:embed/>
                </p:oleObj>
              </mc:Choice>
              <mc:Fallback>
                <p:oleObj name="Equation" r:id="rId8" imgW="520560" imgH="419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924404"/>
                        <a:ext cx="910980" cy="733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5382" name="Objec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1461308"/>
              </p:ext>
            </p:extLst>
          </p:nvPr>
        </p:nvGraphicFramePr>
        <p:xfrm>
          <a:off x="4263780" y="3924404"/>
          <a:ext cx="844200" cy="733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82400" imgH="419040" progId="Equation.DSMT4">
                  <p:embed/>
                </p:oleObj>
              </mc:Choice>
              <mc:Fallback>
                <p:oleObj name="Equation" r:id="rId10" imgW="482400" imgH="4190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3780" y="3924404"/>
                        <a:ext cx="844200" cy="733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5383" name="Objec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8522234"/>
              </p:ext>
            </p:extLst>
          </p:nvPr>
        </p:nvGraphicFramePr>
        <p:xfrm>
          <a:off x="533400" y="5128732"/>
          <a:ext cx="3155670" cy="888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803240" imgH="507960" progId="Equation.DSMT4">
                  <p:embed/>
                </p:oleObj>
              </mc:Choice>
              <mc:Fallback>
                <p:oleObj name="Equation" r:id="rId12" imgW="1803240" imgH="507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128732"/>
                        <a:ext cx="3155670" cy="8889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5384" name="Objec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3614282"/>
              </p:ext>
            </p:extLst>
          </p:nvPr>
        </p:nvGraphicFramePr>
        <p:xfrm>
          <a:off x="3836129" y="5162122"/>
          <a:ext cx="1377810" cy="82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87320" imgH="469800" progId="Equation.DSMT4">
                  <p:embed/>
                </p:oleObj>
              </mc:Choice>
              <mc:Fallback>
                <p:oleObj name="Equation" r:id="rId14" imgW="787320" imgH="4698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6129" y="5162122"/>
                        <a:ext cx="1377810" cy="82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5385" name="Objec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2112519"/>
              </p:ext>
            </p:extLst>
          </p:nvPr>
        </p:nvGraphicFramePr>
        <p:xfrm>
          <a:off x="6716309" y="5724465"/>
          <a:ext cx="3333330" cy="86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904760" imgH="495000" progId="Equation.DSMT4">
                  <p:embed/>
                </p:oleObj>
              </mc:Choice>
              <mc:Fallback>
                <p:oleObj name="Equation" r:id="rId16" imgW="1904760" imgH="4950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6309" y="5724465"/>
                        <a:ext cx="3333330" cy="8662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160534" y="6157590"/>
            <a:ext cx="533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Symbol"/>
              </a:rPr>
              <a:t>We need the ratio of these expressions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8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8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8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8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8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8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8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8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400" dirty="0">
                <a:sym typeface="Symbol"/>
              </a:rPr>
              <a:t>The </a:t>
            </a:r>
            <a:r>
              <a:rPr lang="en-US" sz="4400" dirty="0" err="1">
                <a:sym typeface="Symbol"/>
              </a:rPr>
              <a:t>Saha</a:t>
            </a:r>
            <a:r>
              <a:rPr lang="en-US" sz="4400" dirty="0">
                <a:sym typeface="Symbol"/>
              </a:rPr>
              <a:t> Equation (2)</a:t>
            </a:r>
            <a:endParaRPr lang="en-US" sz="4400" dirty="0"/>
          </a:p>
        </p:txBody>
      </p:sp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157163" y="961578"/>
            <a:ext cx="98298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>
                <a:solidFill>
                  <a:srgbClr val="0000FF"/>
                </a:solidFill>
                <a:sym typeface="Symbol"/>
              </a:rPr>
              <a:t>We want to know what fraction </a:t>
            </a:r>
            <a:r>
              <a:rPr lang="en-US" sz="2000" i="1" dirty="0">
                <a:solidFill>
                  <a:srgbClr val="0000FF"/>
                </a:solidFill>
                <a:sym typeface="Symbol"/>
              </a:rPr>
              <a:t>x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 of electrons</a:t>
            </a:r>
            <a:br>
              <a:rPr lang="en-US" sz="2000" dirty="0">
                <a:solidFill>
                  <a:srgbClr val="0000FF"/>
                </a:solidFill>
                <a:sym typeface="Symbol"/>
              </a:rPr>
            </a:br>
            <a:r>
              <a:rPr lang="en-US" sz="2000" dirty="0">
                <a:solidFill>
                  <a:srgbClr val="0000FF"/>
                </a:solidFill>
                <a:sym typeface="Symbol"/>
              </a:rPr>
              <a:t>are free (same as free protons)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  <a:sym typeface="Symbol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/>
              </a:rPr>
              <a:t>Let </a:t>
            </a:r>
            <a:r>
              <a:rPr lang="en-US" sz="2000" i="1" dirty="0">
                <a:solidFill>
                  <a:srgbClr val="0000FF"/>
                </a:solidFill>
                <a:sym typeface="Symbol"/>
              </a:rPr>
              <a:t>x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 be the fraction of hydrogen atoms that are free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  <a:sym typeface="Symbol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/>
              </a:rPr>
              <a:t>Same as density of free protons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  <a:sym typeface="Symbol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/>
              </a:rPr>
              <a:t>Density of bound electrons is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  <a:sym typeface="Symbol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/>
              </a:rPr>
              <a:t>Substitute this all in: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6"/>
              </a:solidFill>
              <a:sym typeface="Symbol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/>
              </a:rPr>
              <a:t>Binding energy </a:t>
            </a:r>
            <a:r>
              <a:rPr lang="en-US" sz="2000" i="1" dirty="0">
                <a:solidFill>
                  <a:srgbClr val="006600"/>
                </a:solidFill>
                <a:sym typeface="Symbol"/>
              </a:rPr>
              <a:t>E</a:t>
            </a:r>
            <a:r>
              <a:rPr lang="en-US" sz="2000" i="1" baseline="-25000" dirty="0">
                <a:solidFill>
                  <a:srgbClr val="006600"/>
                </a:solidFill>
                <a:sym typeface="Symbol"/>
              </a:rPr>
              <a:t>b</a:t>
            </a:r>
            <a:r>
              <a:rPr lang="en-US" sz="2000" dirty="0">
                <a:solidFill>
                  <a:srgbClr val="006600"/>
                </a:solidFill>
                <a:sym typeface="Symbol"/>
              </a:rPr>
              <a:t> = 13.6 eV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  <a:sym typeface="Symbol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/>
              </a:rPr>
              <a:t>Density of hydrogen is 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  <a:sym typeface="Symbol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/>
              </a:rPr>
              <a:t>Substitute it all in: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  <a:sym typeface="Symbol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Symbol"/>
              </a:rPr>
              <a:t>Need to bind about 99% (?) of electrons to make universe transparent</a:t>
            </a:r>
          </a:p>
        </p:txBody>
      </p:sp>
      <p:graphicFrame>
        <p:nvGraphicFramePr>
          <p:cNvPr id="48538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64600"/>
              </p:ext>
            </p:extLst>
          </p:nvPr>
        </p:nvGraphicFramePr>
        <p:xfrm>
          <a:off x="4419600" y="3535608"/>
          <a:ext cx="3555720" cy="86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31840" imgH="495000" progId="Equation.DSMT4">
                  <p:embed/>
                </p:oleObj>
              </mc:Choice>
              <mc:Fallback>
                <p:oleObj name="Equation" r:id="rId2" imgW="2031840" imgH="495000" progId="Equation.DSMT4">
                  <p:embed/>
                  <p:pic>
                    <p:nvPicPr>
                      <p:cNvPr id="48538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535608"/>
                        <a:ext cx="3555720" cy="86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357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6114705"/>
              </p:ext>
            </p:extLst>
          </p:nvPr>
        </p:nvGraphicFramePr>
        <p:xfrm>
          <a:off x="4569524" y="5041612"/>
          <a:ext cx="3755430" cy="888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45960" imgH="507960" progId="Equation.DSMT4">
                  <p:embed/>
                </p:oleObj>
              </mc:Choice>
              <mc:Fallback>
                <p:oleObj name="Equation" r:id="rId4" imgW="2145960" imgH="507960" progId="Equation.DSMT4">
                  <p:embed/>
                  <p:pic>
                    <p:nvPicPr>
                      <p:cNvPr id="49357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9524" y="5041612"/>
                        <a:ext cx="3755430" cy="8889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0935390"/>
              </p:ext>
            </p:extLst>
          </p:nvPr>
        </p:nvGraphicFramePr>
        <p:xfrm>
          <a:off x="6093473" y="2184856"/>
          <a:ext cx="104454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96880" imgH="228600" progId="Equation.DSMT4">
                  <p:embed/>
                </p:oleObj>
              </mc:Choice>
              <mc:Fallback>
                <p:oleObj name="Equation" r:id="rId6" imgW="596880" imgH="228600" progId="Equation.DSMT4">
                  <p:embed/>
                  <p:pic>
                    <p:nvPicPr>
                      <p:cNvPr id="49357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3473" y="2184856"/>
                        <a:ext cx="104454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316559"/>
              </p:ext>
            </p:extLst>
          </p:nvPr>
        </p:nvGraphicFramePr>
        <p:xfrm>
          <a:off x="7138013" y="2226877"/>
          <a:ext cx="532980" cy="42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04560" imgH="241200" progId="Equation.DSMT4">
                  <p:embed/>
                </p:oleObj>
              </mc:Choice>
              <mc:Fallback>
                <p:oleObj name="Equation" r:id="rId8" imgW="304560" imgH="241200" progId="Equation.DSMT4">
                  <p:embed/>
                  <p:pic>
                    <p:nvPicPr>
                      <p:cNvPr id="1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8013" y="2226877"/>
                        <a:ext cx="532980" cy="42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630113"/>
              </p:ext>
            </p:extLst>
          </p:nvPr>
        </p:nvGraphicFramePr>
        <p:xfrm>
          <a:off x="4552939" y="2971905"/>
          <a:ext cx="1555470" cy="44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88840" imgH="253800" progId="Equation.DSMT4">
                  <p:embed/>
                </p:oleObj>
              </mc:Choice>
              <mc:Fallback>
                <p:oleObj name="Equation" r:id="rId10" imgW="888840" imgH="253800" progId="Equation.DSMT4">
                  <p:embed/>
                  <p:pic>
                    <p:nvPicPr>
                      <p:cNvPr id="1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2939" y="2971905"/>
                        <a:ext cx="1555470" cy="44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8842043"/>
              </p:ext>
            </p:extLst>
          </p:nvPr>
        </p:nvGraphicFramePr>
        <p:xfrm>
          <a:off x="6170805" y="1045513"/>
          <a:ext cx="3333330" cy="86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904760" imgH="495000" progId="Equation.DSMT4">
                  <p:embed/>
                </p:oleObj>
              </mc:Choice>
              <mc:Fallback>
                <p:oleObj name="Equation" r:id="rId12" imgW="1904760" imgH="495000" progId="Equation.DSMT4">
                  <p:embed/>
                  <p:pic>
                    <p:nvPicPr>
                      <p:cNvPr id="48538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0805" y="1045513"/>
                        <a:ext cx="3333330" cy="8662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1012587"/>
              </p:ext>
            </p:extLst>
          </p:nvPr>
        </p:nvGraphicFramePr>
        <p:xfrm>
          <a:off x="4592970" y="4439623"/>
          <a:ext cx="2733570" cy="510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562040" imgH="291960" progId="Equation.DSMT4">
                  <p:embed/>
                </p:oleObj>
              </mc:Choice>
              <mc:Fallback>
                <p:oleObj name="Equation" r:id="rId14" imgW="1562040" imgH="291960" progId="Equation.DSMT4">
                  <p:embed/>
                  <p:pic>
                    <p:nvPicPr>
                      <p:cNvPr id="48538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2970" y="4439623"/>
                        <a:ext cx="2733570" cy="51093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731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8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9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581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6585" y="1023204"/>
            <a:ext cx="5527615" cy="438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400" dirty="0">
                <a:sym typeface="Symbol"/>
              </a:rPr>
              <a:t>The </a:t>
            </a:r>
            <a:r>
              <a:rPr lang="en-US" sz="4400" dirty="0" err="1">
                <a:sym typeface="Symbol"/>
              </a:rPr>
              <a:t>Saha</a:t>
            </a:r>
            <a:r>
              <a:rPr lang="en-US" sz="4400" dirty="0">
                <a:sym typeface="Symbol"/>
              </a:rPr>
              <a:t> Equation (3)</a:t>
            </a:r>
            <a:endParaRPr lang="en-US" sz="4400" dirty="0"/>
          </a:p>
        </p:txBody>
      </p:sp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228601" y="2544990"/>
            <a:ext cx="459362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/>
              </a:rPr>
              <a:t>My calculations indicate universe becomes transparent at </a:t>
            </a:r>
            <a:r>
              <a:rPr lang="en-US" sz="2000" i="1" dirty="0" err="1">
                <a:solidFill>
                  <a:srgbClr val="0000FF"/>
                </a:solidFill>
                <a:sym typeface="Symbol"/>
              </a:rPr>
              <a:t>k</a:t>
            </a:r>
            <a:r>
              <a:rPr lang="en-US" sz="2000" i="1" baseline="-25000" dirty="0" err="1">
                <a:solidFill>
                  <a:srgbClr val="0000FF"/>
                </a:solidFill>
                <a:sym typeface="Symbol"/>
              </a:rPr>
              <a:t>B</a:t>
            </a:r>
            <a:r>
              <a:rPr lang="en-US" sz="2000" i="1" dirty="0" err="1">
                <a:solidFill>
                  <a:srgbClr val="0000FF"/>
                </a:solidFill>
                <a:sym typeface="Symbol"/>
              </a:rPr>
              <a:t>T</a:t>
            </a:r>
            <a:r>
              <a:rPr lang="en-US" sz="2000" i="1" dirty="0">
                <a:solidFill>
                  <a:srgbClr val="0000FF"/>
                </a:solidFill>
                <a:sym typeface="Symbol"/>
              </a:rPr>
              <a:t> = 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0.265 eV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  <a:sym typeface="Symbol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  <a:sym typeface="Symbol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/>
              </a:rPr>
              <a:t>For some reason this number came</a:t>
            </a:r>
            <a:br>
              <a:rPr lang="en-US" sz="2000" dirty="0">
                <a:solidFill>
                  <a:srgbClr val="006600"/>
                </a:solidFill>
                <a:sym typeface="Symbol"/>
              </a:rPr>
            </a:br>
            <a:r>
              <a:rPr lang="en-US" sz="2000" dirty="0">
                <a:solidFill>
                  <a:srgbClr val="006600"/>
                </a:solidFill>
                <a:sym typeface="Symbol"/>
              </a:rPr>
              <a:t>out a little wrong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/>
              </a:rPr>
              <a:t>Actual recombination is at</a:t>
            </a:r>
            <a:br>
              <a:rPr lang="en-US" sz="2000" dirty="0">
                <a:solidFill>
                  <a:srgbClr val="006600"/>
                </a:solidFill>
                <a:sym typeface="Symbol"/>
              </a:rPr>
            </a:br>
            <a:r>
              <a:rPr lang="en-US" sz="2000" i="1" dirty="0" err="1">
                <a:solidFill>
                  <a:srgbClr val="006600"/>
                </a:solidFill>
                <a:sym typeface="Symbol"/>
              </a:rPr>
              <a:t>k</a:t>
            </a:r>
            <a:r>
              <a:rPr lang="en-US" sz="2000" i="1" baseline="-25000" dirty="0" err="1">
                <a:solidFill>
                  <a:srgbClr val="006600"/>
                </a:solidFill>
                <a:sym typeface="Symbol"/>
              </a:rPr>
              <a:t>B</a:t>
            </a:r>
            <a:r>
              <a:rPr lang="en-US" sz="2000" i="1" dirty="0" err="1">
                <a:solidFill>
                  <a:srgbClr val="006600"/>
                </a:solidFill>
                <a:sym typeface="Symbol"/>
              </a:rPr>
              <a:t>T</a:t>
            </a:r>
            <a:r>
              <a:rPr lang="en-US" sz="2000" dirty="0">
                <a:solidFill>
                  <a:srgbClr val="006600"/>
                </a:solidFill>
                <a:sym typeface="Symbol"/>
              </a:rPr>
              <a:t> = 0.256 eV</a:t>
            </a:r>
          </a:p>
        </p:txBody>
      </p:sp>
      <p:graphicFrame>
        <p:nvGraphicFramePr>
          <p:cNvPr id="49357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656100"/>
              </p:ext>
            </p:extLst>
          </p:nvPr>
        </p:nvGraphicFramePr>
        <p:xfrm>
          <a:off x="1066800" y="1338962"/>
          <a:ext cx="3755430" cy="888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45960" imgH="507960" progId="Equation.DSMT4">
                  <p:embed/>
                </p:oleObj>
              </mc:Choice>
              <mc:Fallback>
                <p:oleObj name="Equation" r:id="rId3" imgW="2145960" imgH="507960" progId="Equation.DSMT4">
                  <p:embed/>
                  <p:pic>
                    <p:nvPicPr>
                      <p:cNvPr id="49357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338962"/>
                        <a:ext cx="3755430" cy="8889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/>
          <p:cNvCxnSpPr>
            <a:cxnSpLocks/>
          </p:cNvCxnSpPr>
          <p:nvPr/>
        </p:nvCxnSpPr>
        <p:spPr bwMode="auto">
          <a:xfrm>
            <a:off x="5861627" y="3068548"/>
            <a:ext cx="457777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rot="5400000">
            <a:off x="5943600" y="3563204"/>
            <a:ext cx="3200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Right Arrow 16"/>
          <p:cNvSpPr/>
          <p:nvPr/>
        </p:nvSpPr>
        <p:spPr bwMode="auto">
          <a:xfrm>
            <a:off x="7550651" y="3227098"/>
            <a:ext cx="1905000" cy="1371600"/>
          </a:xfrm>
          <a:prstGeom prst="rightArrow">
            <a:avLst>
              <a:gd name="adj1" fmla="val 59722"/>
              <a:gd name="adj2" fmla="val 50000"/>
            </a:avLst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</a:rPr>
              <a:t>Universe Opaque</a:t>
            </a:r>
          </a:p>
        </p:txBody>
      </p:sp>
      <p:sp>
        <p:nvSpPr>
          <p:cNvPr id="18" name="Right Arrow 17"/>
          <p:cNvSpPr/>
          <p:nvPr/>
        </p:nvSpPr>
        <p:spPr bwMode="auto">
          <a:xfrm flipH="1">
            <a:off x="5329719" y="1538399"/>
            <a:ext cx="2209800" cy="1371600"/>
          </a:xfrm>
          <a:prstGeom prst="rightArrow">
            <a:avLst>
              <a:gd name="adj1" fmla="val 59722"/>
              <a:gd name="adj2" fmla="val 50000"/>
            </a:avLst>
          </a:prstGeom>
          <a:solidFill>
            <a:srgbClr val="00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</a:rPr>
              <a:t>Universe Transparent</a:t>
            </a:r>
          </a:p>
        </p:txBody>
      </p:sp>
    </p:spTree>
    <p:extLst>
      <p:ext uri="{BB962C8B-B14F-4D97-AF65-F5344CB8AC3E}">
        <p14:creationId xmlns:p14="http://schemas.microsoft.com/office/powerpoint/2010/main" val="158620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9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400" dirty="0">
                <a:sym typeface="Symbol"/>
              </a:rPr>
              <a:t>Recombination – The Results</a:t>
            </a:r>
            <a:endParaRPr lang="en-US" sz="4400" dirty="0"/>
          </a:p>
        </p:txBody>
      </p:sp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323636" y="980369"/>
            <a:ext cx="9829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/>
              </a:rPr>
              <a:t>Universe becomes transparent at about </a:t>
            </a:r>
            <a:r>
              <a:rPr lang="en-US" sz="2000" i="1" dirty="0" err="1">
                <a:solidFill>
                  <a:srgbClr val="0000FF"/>
                </a:solidFill>
                <a:sym typeface="Symbol"/>
              </a:rPr>
              <a:t>k</a:t>
            </a:r>
            <a:r>
              <a:rPr lang="en-US" sz="2000" i="1" baseline="-25000" dirty="0" err="1">
                <a:solidFill>
                  <a:srgbClr val="0000FF"/>
                </a:solidFill>
                <a:sym typeface="Symbol"/>
              </a:rPr>
              <a:t>B</a:t>
            </a:r>
            <a:r>
              <a:rPr lang="en-US" sz="2000" i="1" dirty="0" err="1">
                <a:solidFill>
                  <a:srgbClr val="0000FF"/>
                </a:solidFill>
                <a:sym typeface="Symbol"/>
              </a:rPr>
              <a:t>T</a:t>
            </a:r>
            <a:r>
              <a:rPr lang="en-US" sz="2000" i="1" baseline="-25000" dirty="0">
                <a:solidFill>
                  <a:srgbClr val="0000FF"/>
                </a:solidFill>
                <a:sym typeface="Symbol"/>
              </a:rPr>
              <a:t>*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 = 0.256 </a:t>
            </a:r>
            <a:r>
              <a:rPr lang="en-US" sz="2000" dirty="0" err="1">
                <a:solidFill>
                  <a:srgbClr val="0000FF"/>
                </a:solidFill>
                <a:sym typeface="Symbol"/>
              </a:rPr>
              <a:t>eV</a:t>
            </a:r>
            <a:endParaRPr lang="en-US" sz="2000" dirty="0">
              <a:solidFill>
                <a:srgbClr val="0000FF"/>
              </a:solidFill>
              <a:sym typeface="Symbol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  <a:sym typeface="Symbol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/>
              </a:rPr>
              <a:t>This corresponds to </a:t>
            </a:r>
            <a:r>
              <a:rPr lang="en-US" sz="2000" i="1" dirty="0">
                <a:solidFill>
                  <a:srgbClr val="0000FF"/>
                </a:solidFill>
                <a:sym typeface="Symbol"/>
              </a:rPr>
              <a:t>z*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 = 1090 or </a:t>
            </a:r>
            <a:r>
              <a:rPr lang="en-US" sz="2000" i="1" dirty="0">
                <a:solidFill>
                  <a:srgbClr val="0000FF"/>
                </a:solidFill>
                <a:sym typeface="Symbol"/>
              </a:rPr>
              <a:t>T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 = 2973 K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  <a:sym typeface="Symbol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/>
              </a:rPr>
              <a:t>Age of universe can be approximated as: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  <a:sym typeface="Symbol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/>
              </a:rPr>
              <a:t>This is inaccurate because we are too close to radiation era</a:t>
            </a:r>
          </a:p>
        </p:txBody>
      </p:sp>
      <p:graphicFrame>
        <p:nvGraphicFramePr>
          <p:cNvPr id="49050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965824"/>
              </p:ext>
            </p:extLst>
          </p:nvPr>
        </p:nvGraphicFramePr>
        <p:xfrm>
          <a:off x="6629400" y="1692679"/>
          <a:ext cx="3044790" cy="82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39880" imgH="469800" progId="Equation.DSMT4">
                  <p:embed/>
                </p:oleObj>
              </mc:Choice>
              <mc:Fallback>
                <p:oleObj name="Equation" r:id="rId2" imgW="1739880" imgH="469800" progId="Equation.DSMT4">
                  <p:embed/>
                  <p:pic>
                    <p:nvPicPr>
                      <p:cNvPr id="49050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1692679"/>
                        <a:ext cx="3044790" cy="82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050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139738"/>
              </p:ext>
            </p:extLst>
          </p:nvPr>
        </p:nvGraphicFramePr>
        <p:xfrm>
          <a:off x="1066800" y="3400746"/>
          <a:ext cx="195552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17440" imgH="914400" progId="Equation.DSMT4">
                  <p:embed/>
                </p:oleObj>
              </mc:Choice>
              <mc:Fallback>
                <p:oleObj name="Equation" r:id="rId4" imgW="1117440" imgH="914400" progId="Equation.DSMT4">
                  <p:embed/>
                  <p:pic>
                    <p:nvPicPr>
                      <p:cNvPr id="49050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400746"/>
                        <a:ext cx="1955520" cy="16002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390418" y="5165321"/>
            <a:ext cx="9982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/>
              </a:rPr>
              <a:t>The cosmic microwave background shows us the temperature of the universe </a:t>
            </a:r>
            <a:r>
              <a:rPr lang="en-US" sz="2000" dirty="0">
                <a:solidFill>
                  <a:srgbClr val="FF0000"/>
                </a:solidFill>
                <a:sym typeface="Symbol"/>
              </a:rPr>
              <a:t>at this time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900CC"/>
              </a:solidFill>
              <a:sym typeface="Symbol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  <a:sym typeface="Symbol"/>
              </a:rPr>
              <a:t>We still have to explain the small fluctuations (much later)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114800" y="3673627"/>
            <a:ext cx="4495800" cy="70788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u="sng" dirty="0">
                <a:solidFill>
                  <a:schemeClr val="tx1"/>
                </a:solidFill>
              </a:rPr>
              <a:t>Time</a:t>
            </a:r>
            <a:r>
              <a:rPr lang="en-US" sz="2000" dirty="0">
                <a:solidFill>
                  <a:schemeClr val="tx1"/>
                </a:solidFill>
              </a:rPr>
              <a:t>	 </a:t>
            </a:r>
            <a:r>
              <a:rPr lang="en-US" sz="2000" i="1" u="sng" dirty="0">
                <a:solidFill>
                  <a:schemeClr val="tx1"/>
                </a:solidFill>
              </a:rPr>
              <a:t>T</a:t>
            </a:r>
            <a:r>
              <a:rPr lang="en-US" sz="2000" u="sng" dirty="0">
                <a:solidFill>
                  <a:schemeClr val="tx1"/>
                </a:solidFill>
              </a:rPr>
              <a:t> or </a:t>
            </a:r>
            <a:r>
              <a:rPr lang="en-US" sz="2000" i="1" u="sng" dirty="0" err="1">
                <a:solidFill>
                  <a:schemeClr val="tx1"/>
                </a:solidFill>
              </a:rPr>
              <a:t>k</a:t>
            </a:r>
            <a:r>
              <a:rPr lang="en-US" sz="2000" i="1" u="sng" baseline="-25000" dirty="0" err="1">
                <a:solidFill>
                  <a:schemeClr val="tx1"/>
                </a:solidFill>
              </a:rPr>
              <a:t>B</a:t>
            </a:r>
            <a:r>
              <a:rPr lang="en-US" sz="2000" i="1" u="sng" dirty="0" err="1">
                <a:solidFill>
                  <a:schemeClr val="tx1"/>
                </a:solidFill>
              </a:rPr>
              <a:t>T</a:t>
            </a:r>
            <a:r>
              <a:rPr lang="en-US" sz="2000" dirty="0">
                <a:solidFill>
                  <a:schemeClr val="tx1"/>
                </a:solidFill>
              </a:rPr>
              <a:t>		</a:t>
            </a:r>
            <a:r>
              <a:rPr lang="en-US" sz="2000" u="sng" dirty="0">
                <a:solidFill>
                  <a:schemeClr val="tx1"/>
                </a:solidFill>
              </a:rPr>
              <a:t>Events</a:t>
            </a:r>
          </a:p>
          <a:p>
            <a:pPr>
              <a:defRPr/>
            </a:pPr>
            <a:r>
              <a:rPr lang="en-US" sz="2000" dirty="0">
                <a:solidFill>
                  <a:srgbClr val="FF0000"/>
                </a:solidFill>
              </a:rPr>
              <a:t>373 </a:t>
            </a:r>
            <a:r>
              <a:rPr lang="en-US" sz="2000" dirty="0" err="1">
                <a:solidFill>
                  <a:srgbClr val="FF0000"/>
                </a:solidFill>
              </a:rPr>
              <a:t>ky</a:t>
            </a:r>
            <a:r>
              <a:rPr lang="en-US" sz="2000" dirty="0">
                <a:solidFill>
                  <a:srgbClr val="FF0000"/>
                </a:solidFill>
              </a:rPr>
              <a:t>	 0.26 eV		Recombination</a:t>
            </a:r>
          </a:p>
        </p:txBody>
      </p:sp>
    </p:spTree>
    <p:extLst>
      <p:ext uri="{BB962C8B-B14F-4D97-AF65-F5344CB8AC3E}">
        <p14:creationId xmlns:p14="http://schemas.microsoft.com/office/powerpoint/2010/main" val="256030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9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9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7" grpId="0" uiExpand="1" build="p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400" dirty="0">
                <a:sym typeface="Symbol"/>
              </a:rPr>
              <a:t>The Cosmic Microwave Background Radiation</a:t>
            </a:r>
            <a:endParaRPr lang="en-US" sz="4400" dirty="0"/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0" y="762000"/>
            <a:ext cx="763905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/>
              </a:rPr>
              <a:t>In 1964, Arno Allan Penzias and Robert Woodrow Wilson discovered microwaves of extraterrestrial origin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  <a:sym typeface="Symbol"/>
              </a:rPr>
              <a:t>Since then, dedicated spacecraft have been sent up to study it in great detail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/>
              </a:rPr>
              <a:t>These observations allow us to see </a:t>
            </a:r>
            <a:r>
              <a:rPr lang="en-US" sz="2000" i="1" dirty="0">
                <a:solidFill>
                  <a:srgbClr val="0000FF"/>
                </a:solidFill>
                <a:sym typeface="Symbol"/>
              </a:rPr>
              <a:t>directly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 back to when the universe was only a few thousand years old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Symbol"/>
              </a:rPr>
              <a:t>Indirectly, they allow us to study the universe almost back to the big bang</a:t>
            </a:r>
          </a:p>
        </p:txBody>
      </p:sp>
      <p:pic>
        <p:nvPicPr>
          <p:cNvPr id="4751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9050" y="762000"/>
            <a:ext cx="333375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3316545"/>
            <a:ext cx="5306746" cy="354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703887"/>
            <a:ext cx="4210050" cy="315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152400" y="3810000"/>
            <a:ext cx="3276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FF00"/>
                </a:solidFill>
              </a:rPr>
              <a:t>Wilkinson Microwave Anisotropy</a:t>
            </a:r>
            <a:br>
              <a:rPr lang="en-US" altLang="en-US" sz="2000" dirty="0">
                <a:solidFill>
                  <a:srgbClr val="FFFF00"/>
                </a:solidFill>
              </a:rPr>
            </a:br>
            <a:r>
              <a:rPr lang="en-US" altLang="en-US" sz="2000" dirty="0">
                <a:solidFill>
                  <a:srgbClr val="FFFF00"/>
                </a:solidFill>
              </a:rPr>
              <a:t>Probe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6841836" y="6055880"/>
            <a:ext cx="29376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FF00"/>
                </a:solidFill>
              </a:rPr>
              <a:t>Planck Observatory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3" y="3005706"/>
            <a:ext cx="4477327" cy="392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400" dirty="0">
                <a:sym typeface="Symbol"/>
              </a:rPr>
              <a:t>The CMBR – What We See</a:t>
            </a:r>
          </a:p>
        </p:txBody>
      </p:sp>
      <p:graphicFrame>
        <p:nvGraphicFramePr>
          <p:cNvPr id="4751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46753"/>
              </p:ext>
            </p:extLst>
          </p:nvPr>
        </p:nvGraphicFramePr>
        <p:xfrm>
          <a:off x="990600" y="5398221"/>
          <a:ext cx="255528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60160" imgH="228600" progId="Equation.DSMT4">
                  <p:embed/>
                </p:oleObj>
              </mc:Choice>
              <mc:Fallback>
                <p:oleObj name="Equation" r:id="rId3" imgW="1460160" imgH="228600" progId="Equation.DSMT4">
                  <p:embed/>
                  <p:pic>
                    <p:nvPicPr>
                      <p:cNvPr id="47514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398221"/>
                        <a:ext cx="2555280" cy="4000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775" y="914400"/>
            <a:ext cx="388302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7086600" y="914400"/>
            <a:ext cx="3886200" cy="19812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480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7086600" y="2877128"/>
            <a:ext cx="3886200" cy="19050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480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7086600" y="4800600"/>
            <a:ext cx="3886200" cy="20574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4800">
              <a:solidFill>
                <a:schemeClr val="bg1"/>
              </a:solidFill>
            </a:endParaRP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0" y="762000"/>
            <a:ext cx="8153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  <a:sym typeface="Symbol"/>
              </a:rPr>
              <a:t>The CMBR is almost a perfect thermal spectrum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/>
              </a:rPr>
              <a:t>Furthermore, it is almost exactly isotropic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/>
              </a:rPr>
              <a:t>Slightly hotter in one direction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/>
              </a:rPr>
              <a:t>This is due to OUR peculiar velocity – about 370 km/s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/>
              </a:rPr>
              <a:t>Which can also be subtracted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Symbol"/>
              </a:rPr>
              <a:t>There are foreground sources that also have to be subtracted</a:t>
            </a:r>
          </a:p>
        </p:txBody>
      </p:sp>
    </p:spTree>
    <p:extLst>
      <p:ext uri="{BB962C8B-B14F-4D97-AF65-F5344CB8AC3E}">
        <p14:creationId xmlns:p14="http://schemas.microsoft.com/office/powerpoint/2010/main" val="134046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7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1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400" dirty="0">
                <a:sym typeface="Symbol"/>
              </a:rPr>
              <a:t>The CMBR – The True Variation</a:t>
            </a:r>
          </a:p>
        </p:txBody>
      </p:sp>
      <p:pic>
        <p:nvPicPr>
          <p:cNvPr id="11" name="Picture 5" descr="http://static2.businessinsider.com/image/514b2807eab8ea4348000009-3600-1800-980-/735683main_pia16873-full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5250"/>
            <a:ext cx="10972800" cy="549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152400" y="762000"/>
            <a:ext cx="6553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00"/>
                </a:solidFill>
                <a:sym typeface="Symbol"/>
              </a:rPr>
              <a:t>You then subtract foreground sources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00"/>
                </a:solidFill>
                <a:sym typeface="Symbol"/>
              </a:rPr>
              <a:t>What remains are a few ppm true fluctuations</a:t>
            </a:r>
          </a:p>
        </p:txBody>
      </p:sp>
    </p:spTree>
    <p:extLst>
      <p:ext uri="{BB962C8B-B14F-4D97-AF65-F5344CB8AC3E}">
        <p14:creationId xmlns:p14="http://schemas.microsoft.com/office/powerpoint/2010/main" val="343845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400" dirty="0">
                <a:sym typeface="Symbol"/>
              </a:rPr>
              <a:t>Radiation in the Evolving Universe</a:t>
            </a:r>
            <a:endParaRPr lang="en-US" sz="4400" dirty="0"/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228600" y="755158"/>
            <a:ext cx="96012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/>
              </a:rPr>
              <a:t>As the universe expands, the </a:t>
            </a:r>
            <a:r>
              <a:rPr lang="en-US" sz="2000" i="1" dirty="0">
                <a:solidFill>
                  <a:srgbClr val="006600"/>
                </a:solidFill>
                <a:sym typeface="Symbol"/>
              </a:rPr>
              <a:t>density</a:t>
            </a:r>
            <a:r>
              <a:rPr lang="en-US" sz="2000" dirty="0">
                <a:solidFill>
                  <a:srgbClr val="006600"/>
                </a:solidFill>
                <a:sym typeface="Symbol"/>
              </a:rPr>
              <a:t> of radiation energy changes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/>
              </a:rPr>
              <a:t>Number density of radiation changes proportional to </a:t>
            </a:r>
            <a:r>
              <a:rPr lang="en-US" sz="2000" i="1" dirty="0">
                <a:solidFill>
                  <a:srgbClr val="006600"/>
                </a:solidFill>
                <a:sym typeface="Symbol"/>
              </a:rPr>
              <a:t>a</a:t>
            </a:r>
            <a:r>
              <a:rPr lang="en-US" sz="2000" baseline="30000" dirty="0">
                <a:solidFill>
                  <a:srgbClr val="006600"/>
                </a:solidFill>
                <a:sym typeface="Symbol"/>
              </a:rPr>
              <a:t>–3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  <a:sym typeface="Symbol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/>
              </a:rPr>
              <a:t>However, the wavelength </a:t>
            </a:r>
            <a:r>
              <a:rPr lang="en-US" sz="2000" i="1" dirty="0">
                <a:solidFill>
                  <a:srgbClr val="0000FF"/>
                </a:solidFill>
                <a:sym typeface="Symbol"/>
              </a:rPr>
              <a:t>also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 expands proportional to </a:t>
            </a:r>
            <a:r>
              <a:rPr lang="en-US" sz="2000" i="1" dirty="0">
                <a:solidFill>
                  <a:srgbClr val="0000FF"/>
                </a:solidFill>
                <a:sym typeface="Symbol"/>
              </a:rPr>
              <a:t>a</a:t>
            </a:r>
            <a:endParaRPr lang="en-US" sz="2000" dirty="0">
              <a:solidFill>
                <a:srgbClr val="0000FF"/>
              </a:solidFill>
              <a:sym typeface="Symbol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/>
              </a:rPr>
              <a:t>This implies frequency decreases proportional to </a:t>
            </a:r>
            <a:r>
              <a:rPr lang="en-US" sz="2000" i="1" dirty="0">
                <a:solidFill>
                  <a:srgbClr val="0000FF"/>
                </a:solidFill>
                <a:sym typeface="Symbol"/>
              </a:rPr>
              <a:t>a</a:t>
            </a:r>
            <a:r>
              <a:rPr lang="en-US" sz="2000" baseline="30000" dirty="0">
                <a:solidFill>
                  <a:srgbClr val="0000FF"/>
                </a:solidFill>
                <a:sym typeface="Symbol"/>
              </a:rPr>
              <a:t>–1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/>
              </a:rPr>
              <a:t>Each photon reduces its energy as </a:t>
            </a:r>
            <a:r>
              <a:rPr lang="en-US" sz="2000" i="1" dirty="0">
                <a:solidFill>
                  <a:srgbClr val="0000FF"/>
                </a:solidFill>
                <a:sym typeface="Symbol"/>
              </a:rPr>
              <a:t>a</a:t>
            </a:r>
            <a:r>
              <a:rPr lang="en-US" sz="2000" baseline="30000" dirty="0">
                <a:solidFill>
                  <a:srgbClr val="0000FF"/>
                </a:solidFill>
                <a:sym typeface="Symbol"/>
              </a:rPr>
              <a:t>–1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  <a:sym typeface="Symbol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Symbol"/>
              </a:rPr>
              <a:t>Total energy density proportional to </a:t>
            </a:r>
            <a:r>
              <a:rPr lang="en-US" sz="2000" i="1" dirty="0">
                <a:solidFill>
                  <a:srgbClr val="FF0000"/>
                </a:solidFill>
                <a:sym typeface="Symbol"/>
              </a:rPr>
              <a:t>a</a:t>
            </a:r>
            <a:r>
              <a:rPr lang="en-US" sz="2000" baseline="30000" dirty="0">
                <a:solidFill>
                  <a:srgbClr val="FF0000"/>
                </a:solidFill>
                <a:sym typeface="Symbol"/>
              </a:rPr>
              <a:t>–4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Symbol"/>
              </a:rPr>
              <a:t>Mass density proportional to </a:t>
            </a:r>
            <a:r>
              <a:rPr lang="en-US" sz="2000" i="1" dirty="0">
                <a:solidFill>
                  <a:srgbClr val="FF0000"/>
                </a:solidFill>
                <a:sym typeface="Symbol"/>
              </a:rPr>
              <a:t>a</a:t>
            </a:r>
            <a:r>
              <a:rPr lang="en-US" sz="2000" baseline="30000" dirty="0">
                <a:solidFill>
                  <a:srgbClr val="FF0000"/>
                </a:solidFill>
                <a:sym typeface="Symbol"/>
              </a:rPr>
              <a:t>–4</a:t>
            </a:r>
          </a:p>
        </p:txBody>
      </p:sp>
      <p:graphicFrame>
        <p:nvGraphicFramePr>
          <p:cNvPr id="47105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823435"/>
              </p:ext>
            </p:extLst>
          </p:nvPr>
        </p:nvGraphicFramePr>
        <p:xfrm>
          <a:off x="6400800" y="2743200"/>
          <a:ext cx="955080" cy="42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45760" imgH="241200" progId="Equation.DSMT4">
                  <p:embed/>
                </p:oleObj>
              </mc:Choice>
              <mc:Fallback>
                <p:oleObj name="Equation" r:id="rId2" imgW="545760" imgH="241200" progId="Equation.DSMT4">
                  <p:embed/>
                  <p:pic>
                    <p:nvPicPr>
                      <p:cNvPr id="0" name="Picture 14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2743200"/>
                        <a:ext cx="955080" cy="4221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228600" y="3611039"/>
            <a:ext cx="9601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>
                <a:solidFill>
                  <a:srgbClr val="765A00"/>
                </a:solidFill>
                <a:sym typeface="Symbol"/>
              </a:rPr>
              <a:t>Today it is thermal at temperature </a:t>
            </a:r>
            <a:r>
              <a:rPr lang="en-US" sz="2000" i="1" dirty="0">
                <a:solidFill>
                  <a:srgbClr val="765A00"/>
                </a:solidFill>
                <a:sym typeface="Symbol"/>
              </a:rPr>
              <a:t>T</a:t>
            </a:r>
            <a:r>
              <a:rPr lang="en-US" sz="2000" baseline="-25000" dirty="0">
                <a:solidFill>
                  <a:srgbClr val="765A00"/>
                </a:solidFill>
                <a:sym typeface="Symbol"/>
              </a:rPr>
              <a:t>0</a:t>
            </a:r>
            <a:r>
              <a:rPr lang="en-US" sz="2000" dirty="0">
                <a:solidFill>
                  <a:srgbClr val="765A00"/>
                </a:solidFill>
                <a:sym typeface="Symbol"/>
              </a:rPr>
              <a:t>.  What was it yesterday?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65A00"/>
                </a:solidFill>
                <a:sym typeface="Symbol"/>
              </a:rPr>
              <a:t>Recall that for thermal distribution, probabilities satisfy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765A00"/>
                </a:solidFill>
                <a:sym typeface="Symbol"/>
              </a:rPr>
              <a:t>Number</a:t>
            </a:r>
            <a:r>
              <a:rPr lang="en-US" sz="2000" dirty="0">
                <a:solidFill>
                  <a:srgbClr val="765A00"/>
                </a:solidFill>
                <a:sym typeface="Symbol"/>
              </a:rPr>
              <a:t> of photons in any given state doesn’t change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65A00"/>
                </a:solidFill>
                <a:sym typeface="Symbol"/>
              </a:rPr>
              <a:t>But the energy of the states does change.</a:t>
            </a:r>
          </a:p>
        </p:txBody>
      </p:sp>
      <p:graphicFrame>
        <p:nvGraphicFramePr>
          <p:cNvPr id="47105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82636"/>
              </p:ext>
            </p:extLst>
          </p:nvPr>
        </p:nvGraphicFramePr>
        <p:xfrm>
          <a:off x="8077200" y="3429000"/>
          <a:ext cx="2288790" cy="84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07880" imgH="482400" progId="Equation.DSMT4">
                  <p:embed/>
                </p:oleObj>
              </mc:Choice>
              <mc:Fallback>
                <p:oleObj name="Equation" r:id="rId4" imgW="1307880" imgH="482400" progId="Equation.DSMT4">
                  <p:embed/>
                  <p:pic>
                    <p:nvPicPr>
                      <p:cNvPr id="0" name="Picture 15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3429000"/>
                        <a:ext cx="2288790" cy="84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5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9749652"/>
              </p:ext>
            </p:extLst>
          </p:nvPr>
        </p:nvGraphicFramePr>
        <p:xfrm>
          <a:off x="776288" y="5051425"/>
          <a:ext cx="1644300" cy="44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39600" imgH="253800" progId="Equation.DSMT4">
                  <p:embed/>
                </p:oleObj>
              </mc:Choice>
              <mc:Fallback>
                <p:oleObj name="Equation" r:id="rId6" imgW="939600" imgH="253800" progId="Equation.DSMT4">
                  <p:embed/>
                  <p:pic>
                    <p:nvPicPr>
                      <p:cNvPr id="0" name="Picture 16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88" y="5051425"/>
                        <a:ext cx="1644300" cy="44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5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504930"/>
              </p:ext>
            </p:extLst>
          </p:nvPr>
        </p:nvGraphicFramePr>
        <p:xfrm>
          <a:off x="8382000" y="2057400"/>
          <a:ext cx="1399860" cy="755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99920" imgH="431640" progId="Equation.DSMT4">
                  <p:embed/>
                </p:oleObj>
              </mc:Choice>
              <mc:Fallback>
                <p:oleObj name="Equation" r:id="rId8" imgW="799920" imgH="431640" progId="Equation.DSMT4">
                  <p:embed/>
                  <p:pic>
                    <p:nvPicPr>
                      <p:cNvPr id="0" name="Picture 17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2057400"/>
                        <a:ext cx="1399860" cy="7553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5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7953389"/>
              </p:ext>
            </p:extLst>
          </p:nvPr>
        </p:nvGraphicFramePr>
        <p:xfrm>
          <a:off x="2420588" y="4858907"/>
          <a:ext cx="1689030" cy="84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65160" imgH="482400" progId="Equation.DSMT4">
                  <p:embed/>
                </p:oleObj>
              </mc:Choice>
              <mc:Fallback>
                <p:oleObj name="Equation" r:id="rId10" imgW="965160" imgH="482400" progId="Equation.DSMT4">
                  <p:embed/>
                  <p:pic>
                    <p:nvPicPr>
                      <p:cNvPr id="0" name="Picture 18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0588" y="4858907"/>
                        <a:ext cx="1689030" cy="84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5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273986"/>
              </p:ext>
            </p:extLst>
          </p:nvPr>
        </p:nvGraphicFramePr>
        <p:xfrm>
          <a:off x="4076875" y="4822825"/>
          <a:ext cx="1888740" cy="84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79280" imgH="482400" progId="Equation.DSMT4">
                  <p:embed/>
                </p:oleObj>
              </mc:Choice>
              <mc:Fallback>
                <p:oleObj name="Equation" r:id="rId12" imgW="1079280" imgH="482400" progId="Equation.DSMT4">
                  <p:embed/>
                  <p:pic>
                    <p:nvPicPr>
                      <p:cNvPr id="0" name="Picture 19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6875" y="4822825"/>
                        <a:ext cx="1888740" cy="84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60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39644"/>
              </p:ext>
            </p:extLst>
          </p:nvPr>
        </p:nvGraphicFramePr>
        <p:xfrm>
          <a:off x="8318500" y="1079500"/>
          <a:ext cx="1377810" cy="82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87320" imgH="469800" progId="Equation.DSMT4">
                  <p:embed/>
                </p:oleObj>
              </mc:Choice>
              <mc:Fallback>
                <p:oleObj name="Equation" r:id="rId14" imgW="787320" imgH="469800" progId="Equation.DSMT4">
                  <p:embed/>
                  <p:pic>
                    <p:nvPicPr>
                      <p:cNvPr id="0" name="Picture 20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0" y="1079500"/>
                        <a:ext cx="1377810" cy="82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6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244015"/>
              </p:ext>
            </p:extLst>
          </p:nvPr>
        </p:nvGraphicFramePr>
        <p:xfrm>
          <a:off x="5988627" y="4804999"/>
          <a:ext cx="3266550" cy="84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866600" imgH="482400" progId="Equation.DSMT4">
                  <p:embed/>
                </p:oleObj>
              </mc:Choice>
              <mc:Fallback>
                <p:oleObj name="Equation" r:id="rId16" imgW="1866600" imgH="482400" progId="Equation.DSMT4">
                  <p:embed/>
                  <p:pic>
                    <p:nvPicPr>
                      <p:cNvPr id="0" name="Picture 21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8627" y="4804999"/>
                        <a:ext cx="3266550" cy="84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256309" y="5739188"/>
            <a:ext cx="10287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Symbol"/>
              </a:rPr>
              <a:t>A thermal distribution remains thermal at all times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Symbol"/>
              </a:rPr>
              <a:t>To explain why it is thermal now, explain why it was thermal in the past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7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7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7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7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7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7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7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7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2" grpId="0" uiExpand="1" build="p"/>
      <p:bldP spid="21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400" dirty="0">
                <a:sym typeface="Symbol"/>
              </a:rPr>
              <a:t>Three Ways of Labeling Past Events</a:t>
            </a: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762000" y="914400"/>
            <a:ext cx="9906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/>
              </a:rPr>
              <a:t>Past events can be labeled by what time </a:t>
            </a:r>
            <a:r>
              <a:rPr lang="en-US" sz="2000" i="1" dirty="0">
                <a:solidFill>
                  <a:srgbClr val="0000FF"/>
                </a:solidFill>
                <a:sym typeface="Symbol"/>
              </a:rPr>
              <a:t>t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 they happened (s or </a:t>
            </a:r>
            <a:r>
              <a:rPr lang="en-US" sz="2000" dirty="0" err="1">
                <a:solidFill>
                  <a:srgbClr val="0000FF"/>
                </a:solidFill>
                <a:sym typeface="Symbol"/>
              </a:rPr>
              <a:t>yr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)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  <a:sym typeface="Symbol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/>
              </a:rPr>
              <a:t>They can also be labeled by their red-shift </a:t>
            </a:r>
            <a:r>
              <a:rPr lang="en-US" sz="2000" i="1" dirty="0">
                <a:solidFill>
                  <a:srgbClr val="0000FF"/>
                </a:solidFill>
                <a:sym typeface="Symbol"/>
              </a:rPr>
              <a:t>z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, or </a:t>
            </a:r>
            <a:r>
              <a:rPr lang="en-US" sz="2000" i="1" dirty="0">
                <a:solidFill>
                  <a:srgbClr val="0000FF"/>
                </a:solidFill>
                <a:sym typeface="Symbol"/>
              </a:rPr>
              <a:t>z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+ 1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/>
              </a:rPr>
              <a:t>I won’t be using this one much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  <a:sym typeface="Symbol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/>
              </a:rPr>
              <a:t>We can also label them in terms of temperature </a:t>
            </a:r>
            <a:r>
              <a:rPr lang="en-US" sz="2000" i="1" dirty="0">
                <a:solidFill>
                  <a:srgbClr val="0000FF"/>
                </a:solidFill>
                <a:sym typeface="Symbol"/>
              </a:rPr>
              <a:t>T 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(in K)</a:t>
            </a:r>
            <a:endParaRPr lang="en-US" sz="2000" i="1" dirty="0">
              <a:solidFill>
                <a:srgbClr val="0000FF"/>
              </a:solidFill>
              <a:sym typeface="Symbol"/>
            </a:endParaRP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/>
              </a:rPr>
              <a:t>Or even multiply by Boltzmann’s Constant to get energy </a:t>
            </a:r>
            <a:r>
              <a:rPr lang="en-US" sz="2000" i="1" dirty="0" err="1">
                <a:solidFill>
                  <a:srgbClr val="0000FF"/>
                </a:solidFill>
                <a:sym typeface="Symbol"/>
              </a:rPr>
              <a:t>k</a:t>
            </a:r>
            <a:r>
              <a:rPr lang="en-US" sz="2000" i="1" baseline="-25000" dirty="0" err="1">
                <a:solidFill>
                  <a:srgbClr val="0000FF"/>
                </a:solidFill>
                <a:sym typeface="Symbol"/>
              </a:rPr>
              <a:t>B</a:t>
            </a:r>
            <a:r>
              <a:rPr lang="en-US" sz="2000" i="1" dirty="0" err="1">
                <a:solidFill>
                  <a:srgbClr val="0000FF"/>
                </a:solidFill>
                <a:sym typeface="Symbol"/>
              </a:rPr>
              <a:t>T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 (in eV)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  <a:sym typeface="Symbol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/>
              </a:rPr>
              <a:t>The relation is simple:</a:t>
            </a:r>
          </a:p>
          <a:p>
            <a:pPr eaLnBrk="0" hangingPunct="0">
              <a:buFont typeface="Arial" pitchFamily="34" charset="0"/>
              <a:buChar char="•"/>
            </a:pPr>
            <a:endParaRPr lang="en-US" sz="2000" dirty="0">
              <a:solidFill>
                <a:schemeClr val="accent2"/>
              </a:solidFill>
              <a:sym typeface="Symbol"/>
            </a:endParaRPr>
          </a:p>
          <a:p>
            <a:pPr eaLnBrk="0" hangingPunct="0">
              <a:buFont typeface="Arial" pitchFamily="34" charset="0"/>
              <a:buChar char="•"/>
            </a:pPr>
            <a:endParaRPr lang="en-US" sz="2000" dirty="0">
              <a:solidFill>
                <a:schemeClr val="accent2"/>
              </a:solidFill>
              <a:sym typeface="Symbol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/>
              </a:rPr>
              <a:t>This works well back to very early times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/>
              </a:rPr>
              <a:t>Imprecise at high </a:t>
            </a:r>
            <a:r>
              <a:rPr lang="en-US" sz="2000" i="1" dirty="0">
                <a:solidFill>
                  <a:srgbClr val="006600"/>
                </a:solidFill>
                <a:sym typeface="Symbol"/>
              </a:rPr>
              <a:t>z</a:t>
            </a:r>
            <a:r>
              <a:rPr lang="en-US" sz="2000" dirty="0">
                <a:solidFill>
                  <a:srgbClr val="006600"/>
                </a:solidFill>
                <a:sym typeface="Symbol"/>
              </a:rPr>
              <a:t> (10</a:t>
            </a:r>
            <a:r>
              <a:rPr lang="en-US" sz="2000" baseline="30000" dirty="0">
                <a:solidFill>
                  <a:srgbClr val="006600"/>
                </a:solidFill>
                <a:sym typeface="Symbol"/>
              </a:rPr>
              <a:t>9</a:t>
            </a:r>
            <a:r>
              <a:rPr lang="en-US" sz="2000" dirty="0">
                <a:solidFill>
                  <a:srgbClr val="006600"/>
                </a:solidFill>
                <a:sym typeface="Symbol"/>
              </a:rPr>
              <a:t>) due to electron-positron annihilation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/>
              </a:rPr>
              <a:t>Breaks down completely at inflation (10</a:t>
            </a:r>
            <a:r>
              <a:rPr lang="en-US" sz="2000" baseline="30000" dirty="0">
                <a:solidFill>
                  <a:srgbClr val="006600"/>
                </a:solidFill>
                <a:sym typeface="Symbol"/>
              </a:rPr>
              <a:t>27</a:t>
            </a:r>
            <a:r>
              <a:rPr lang="en-US" sz="2000" dirty="0">
                <a:solidFill>
                  <a:srgbClr val="006600"/>
                </a:solidFill>
                <a:sym typeface="Symbol"/>
              </a:rPr>
              <a:t>?)</a:t>
            </a:r>
          </a:p>
          <a:p>
            <a:pPr lvl="1" eaLnBrk="0" hangingPunct="0">
              <a:buFont typeface="Arial" pitchFamily="34" charset="0"/>
              <a:buChar char="•"/>
            </a:pPr>
            <a:endParaRPr lang="en-US" sz="2000" dirty="0">
              <a:solidFill>
                <a:srgbClr val="FF0000"/>
              </a:solidFill>
              <a:sym typeface="Symbol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Symbol"/>
              </a:rPr>
              <a:t>Beyond </a:t>
            </a:r>
            <a:r>
              <a:rPr lang="en-US" sz="2000" i="1" dirty="0">
                <a:solidFill>
                  <a:srgbClr val="FF0000"/>
                </a:solidFill>
                <a:sym typeface="Symbol"/>
              </a:rPr>
              <a:t>z</a:t>
            </a:r>
            <a:r>
              <a:rPr lang="en-US" sz="2000" dirty="0">
                <a:solidFill>
                  <a:srgbClr val="FF0000"/>
                </a:solidFill>
                <a:sym typeface="Symbol"/>
              </a:rPr>
              <a:t> = 10</a:t>
            </a:r>
            <a:r>
              <a:rPr lang="en-US" sz="2000" baseline="30000" dirty="0">
                <a:solidFill>
                  <a:srgbClr val="FF0000"/>
                </a:solidFill>
                <a:sym typeface="Symbol"/>
              </a:rPr>
              <a:t>9</a:t>
            </a:r>
            <a:r>
              <a:rPr lang="en-US" sz="2000" dirty="0">
                <a:solidFill>
                  <a:srgbClr val="FF0000"/>
                </a:solidFill>
                <a:sym typeface="Symbol"/>
              </a:rPr>
              <a:t> we won’t use </a:t>
            </a:r>
            <a:r>
              <a:rPr lang="en-US" sz="2000" i="1" dirty="0">
                <a:solidFill>
                  <a:srgbClr val="FF0000"/>
                </a:solidFill>
                <a:sym typeface="Symbol"/>
              </a:rPr>
              <a:t>z</a:t>
            </a:r>
            <a:r>
              <a:rPr lang="en-US" sz="2000" dirty="0">
                <a:solidFill>
                  <a:srgbClr val="FF0000"/>
                </a:solidFill>
                <a:sym typeface="Symbol"/>
              </a:rPr>
              <a:t> at all, but will use </a:t>
            </a:r>
            <a:r>
              <a:rPr lang="en-US" sz="2000" i="1" dirty="0" err="1">
                <a:solidFill>
                  <a:srgbClr val="FF0000"/>
                </a:solidFill>
                <a:sym typeface="Symbol"/>
              </a:rPr>
              <a:t>k</a:t>
            </a:r>
            <a:r>
              <a:rPr lang="en-US" sz="2000" i="1" baseline="-25000" dirty="0" err="1">
                <a:solidFill>
                  <a:srgbClr val="FF0000"/>
                </a:solidFill>
                <a:sym typeface="Symbol"/>
              </a:rPr>
              <a:t>B</a:t>
            </a:r>
            <a:r>
              <a:rPr lang="en-US" sz="2000" i="1" dirty="0" err="1">
                <a:solidFill>
                  <a:srgbClr val="FF0000"/>
                </a:solidFill>
                <a:sym typeface="Symbol"/>
              </a:rPr>
              <a:t>T</a:t>
            </a:r>
            <a:r>
              <a:rPr lang="en-US" sz="2000" dirty="0">
                <a:solidFill>
                  <a:srgbClr val="FF0000"/>
                </a:solidFill>
                <a:sym typeface="Symbol"/>
              </a:rPr>
              <a:t> </a:t>
            </a:r>
          </a:p>
        </p:txBody>
      </p:sp>
      <p:graphicFrame>
        <p:nvGraphicFramePr>
          <p:cNvPr id="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897998"/>
              </p:ext>
            </p:extLst>
          </p:nvPr>
        </p:nvGraphicFramePr>
        <p:xfrm>
          <a:off x="3861377" y="3192578"/>
          <a:ext cx="1622250" cy="755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27000" imgH="431640" progId="Equation.DSMT4">
                  <p:embed/>
                </p:oleObj>
              </mc:Choice>
              <mc:Fallback>
                <p:oleObj name="Equation" r:id="rId2" imgW="927000" imgH="431640" progId="Equation.DSMT4">
                  <p:embed/>
                  <p:pic>
                    <p:nvPicPr>
                      <p:cNvPr id="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1377" y="3192578"/>
                        <a:ext cx="1622250" cy="75537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96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3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Outline of History of Universe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48638" y="841712"/>
            <a:ext cx="105156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u="sng" dirty="0">
                <a:solidFill>
                  <a:schemeClr val="tx1"/>
                </a:solidFill>
              </a:rPr>
              <a:t>Time</a:t>
            </a:r>
            <a:r>
              <a:rPr lang="en-US" sz="2000" dirty="0">
                <a:solidFill>
                  <a:schemeClr val="tx1"/>
                </a:solidFill>
              </a:rPr>
              <a:t>	   </a:t>
            </a:r>
            <a:r>
              <a:rPr lang="en-US" sz="2000" i="1" u="sng" dirty="0">
                <a:solidFill>
                  <a:schemeClr val="tx1"/>
                </a:solidFill>
              </a:rPr>
              <a:t>T</a:t>
            </a:r>
            <a:r>
              <a:rPr lang="en-US" sz="2000" u="sng" dirty="0">
                <a:solidFill>
                  <a:schemeClr val="tx1"/>
                </a:solidFill>
              </a:rPr>
              <a:t> or </a:t>
            </a:r>
            <a:r>
              <a:rPr lang="en-US" sz="2000" i="1" u="sng" dirty="0" err="1">
                <a:solidFill>
                  <a:schemeClr val="tx1"/>
                </a:solidFill>
              </a:rPr>
              <a:t>k</a:t>
            </a:r>
            <a:r>
              <a:rPr lang="en-US" sz="2000" i="1" u="sng" baseline="-25000" dirty="0" err="1">
                <a:solidFill>
                  <a:schemeClr val="tx1"/>
                </a:solidFill>
              </a:rPr>
              <a:t>B</a:t>
            </a:r>
            <a:r>
              <a:rPr lang="en-US" sz="2000" i="1" u="sng" dirty="0" err="1">
                <a:solidFill>
                  <a:schemeClr val="tx1"/>
                </a:solidFill>
              </a:rPr>
              <a:t>T</a:t>
            </a:r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2000" u="sng" dirty="0">
                <a:solidFill>
                  <a:schemeClr val="tx1"/>
                </a:solidFill>
              </a:rPr>
              <a:t>Events</a:t>
            </a:r>
          </a:p>
          <a:p>
            <a:pPr>
              <a:defRPr/>
            </a:pPr>
            <a:r>
              <a:rPr lang="en-US" sz="2000" dirty="0">
                <a:solidFill>
                  <a:srgbClr val="0000FF"/>
                </a:solidFill>
              </a:rPr>
              <a:t>10</a:t>
            </a:r>
            <a:r>
              <a:rPr lang="en-US" sz="2000" baseline="30000" dirty="0">
                <a:solidFill>
                  <a:srgbClr val="0000FF"/>
                </a:solidFill>
              </a:rPr>
              <a:t>-43</a:t>
            </a:r>
            <a:r>
              <a:rPr lang="en-US" sz="2000" dirty="0">
                <a:solidFill>
                  <a:srgbClr val="0000FF"/>
                </a:solidFill>
              </a:rPr>
              <a:t> s	   10</a:t>
            </a:r>
            <a:r>
              <a:rPr lang="en-US" sz="2000" baseline="30000" dirty="0">
                <a:solidFill>
                  <a:srgbClr val="0000FF"/>
                </a:solidFill>
              </a:rPr>
              <a:t>18</a:t>
            </a:r>
            <a:r>
              <a:rPr lang="en-US" sz="2000" dirty="0">
                <a:solidFill>
                  <a:srgbClr val="0000FF"/>
                </a:solidFill>
              </a:rPr>
              <a:t> GeV	Planck Era; time becomes meaningless?</a:t>
            </a:r>
          </a:p>
          <a:p>
            <a:pPr>
              <a:defRPr/>
            </a:pPr>
            <a:r>
              <a:rPr lang="en-US" sz="2000" dirty="0">
                <a:solidFill>
                  <a:srgbClr val="0000FF"/>
                </a:solidFill>
              </a:rPr>
              <a:t>10</a:t>
            </a:r>
            <a:r>
              <a:rPr lang="en-US" sz="2000" baseline="30000" dirty="0">
                <a:solidFill>
                  <a:srgbClr val="0000FF"/>
                </a:solidFill>
              </a:rPr>
              <a:t>-39</a:t>
            </a:r>
            <a:r>
              <a:rPr lang="en-US" sz="2000" dirty="0">
                <a:solidFill>
                  <a:srgbClr val="0000FF"/>
                </a:solidFill>
              </a:rPr>
              <a:t> s	   10</a:t>
            </a:r>
            <a:r>
              <a:rPr lang="en-US" sz="2000" baseline="30000" dirty="0">
                <a:solidFill>
                  <a:srgbClr val="0000FF"/>
                </a:solidFill>
              </a:rPr>
              <a:t>15</a:t>
            </a:r>
            <a:r>
              <a:rPr lang="en-US" sz="2000" dirty="0">
                <a:solidFill>
                  <a:srgbClr val="0000FF"/>
                </a:solidFill>
              </a:rPr>
              <a:t> GeV	Inflation begins; forces unified</a:t>
            </a:r>
          </a:p>
          <a:p>
            <a:pPr>
              <a:defRPr/>
            </a:pPr>
            <a:r>
              <a:rPr lang="en-US" sz="2000" dirty="0">
                <a:solidFill>
                  <a:srgbClr val="0000FF"/>
                </a:solidFill>
              </a:rPr>
              <a:t>10</a:t>
            </a:r>
            <a:r>
              <a:rPr lang="en-US" sz="2000" baseline="30000" dirty="0">
                <a:solidFill>
                  <a:srgbClr val="0000FF"/>
                </a:solidFill>
              </a:rPr>
              <a:t>-35</a:t>
            </a:r>
            <a:r>
              <a:rPr lang="en-US" sz="2000" dirty="0">
                <a:solidFill>
                  <a:srgbClr val="0000FF"/>
                </a:solidFill>
              </a:rPr>
              <a:t> s	   10</a:t>
            </a:r>
            <a:r>
              <a:rPr lang="en-US" sz="2000" baseline="30000" dirty="0">
                <a:solidFill>
                  <a:srgbClr val="0000FF"/>
                </a:solidFill>
              </a:rPr>
              <a:t>14</a:t>
            </a:r>
            <a:r>
              <a:rPr lang="en-US" sz="2000" dirty="0">
                <a:solidFill>
                  <a:srgbClr val="0000FF"/>
                </a:solidFill>
              </a:rPr>
              <a:t> GeV	Inflation ends; reheating; forces separate; </a:t>
            </a:r>
            <a:r>
              <a:rPr lang="en-US" sz="2000" dirty="0" err="1">
                <a:solidFill>
                  <a:srgbClr val="0000FF"/>
                </a:solidFill>
              </a:rPr>
              <a:t>baryosynthesis</a:t>
            </a:r>
            <a:r>
              <a:rPr lang="en-US" sz="2000" dirty="0">
                <a:solidFill>
                  <a:srgbClr val="0000FF"/>
                </a:solidFill>
              </a:rPr>
              <a:t> (?)</a:t>
            </a:r>
          </a:p>
          <a:p>
            <a:pPr>
              <a:defRPr/>
            </a:pPr>
            <a:endParaRPr lang="en-US" sz="2000" dirty="0">
              <a:solidFill>
                <a:srgbClr val="9900CC"/>
              </a:solidFill>
            </a:endParaRPr>
          </a:p>
          <a:p>
            <a:pPr>
              <a:defRPr/>
            </a:pPr>
            <a:r>
              <a:rPr lang="en-US" sz="2000" dirty="0">
                <a:solidFill>
                  <a:srgbClr val="9900CC"/>
                </a:solidFill>
              </a:rPr>
              <a:t>10</a:t>
            </a:r>
            <a:r>
              <a:rPr lang="en-US" sz="2000" baseline="30000" dirty="0">
                <a:solidFill>
                  <a:srgbClr val="9900CC"/>
                </a:solidFill>
              </a:rPr>
              <a:t>-13</a:t>
            </a:r>
            <a:r>
              <a:rPr lang="en-US" sz="2000" dirty="0">
                <a:solidFill>
                  <a:srgbClr val="9900CC"/>
                </a:solidFill>
              </a:rPr>
              <a:t> s	   1500 GeV	Supersymmetry breaking, LSP (dark matter)</a:t>
            </a:r>
          </a:p>
          <a:p>
            <a:pPr>
              <a:defRPr/>
            </a:pPr>
            <a:r>
              <a:rPr lang="en-US" sz="2000" dirty="0">
                <a:solidFill>
                  <a:srgbClr val="9900CC"/>
                </a:solidFill>
              </a:rPr>
              <a:t>10</a:t>
            </a:r>
            <a:r>
              <a:rPr lang="en-US" sz="2000" baseline="30000" dirty="0">
                <a:solidFill>
                  <a:srgbClr val="9900CC"/>
                </a:solidFill>
              </a:rPr>
              <a:t>-11</a:t>
            </a:r>
            <a:r>
              <a:rPr lang="en-US" sz="2000" dirty="0">
                <a:solidFill>
                  <a:srgbClr val="9900CC"/>
                </a:solidFill>
              </a:rPr>
              <a:t> s	   160 GeV	Electroweak symmetry breaking</a:t>
            </a:r>
          </a:p>
          <a:p>
            <a:pPr>
              <a:defRPr/>
            </a:pPr>
            <a:endParaRPr lang="en-US" sz="2000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en-US" sz="2000" dirty="0">
                <a:solidFill>
                  <a:srgbClr val="C00000"/>
                </a:solidFill>
              </a:rPr>
              <a:t>14</a:t>
            </a:r>
            <a:r>
              <a:rPr lang="en-US" sz="2000" dirty="0">
                <a:solidFill>
                  <a:srgbClr val="C00000"/>
                </a:solidFill>
                <a:sym typeface="Symbol" panose="05050102010706020507" pitchFamily="18" charset="2"/>
              </a:rPr>
              <a:t> s</a:t>
            </a:r>
            <a:r>
              <a:rPr lang="en-US" sz="2000" dirty="0">
                <a:solidFill>
                  <a:srgbClr val="C00000"/>
                </a:solidFill>
              </a:rPr>
              <a:t>	   150 MeV	Quark Confinement</a:t>
            </a:r>
          </a:p>
          <a:p>
            <a:pPr>
              <a:defRPr/>
            </a:pPr>
            <a:endParaRPr lang="en-US" sz="2000" dirty="0">
              <a:solidFill>
                <a:srgbClr val="006600"/>
              </a:solidFill>
            </a:endParaRPr>
          </a:p>
          <a:p>
            <a:pPr>
              <a:defRPr/>
            </a:pPr>
            <a:r>
              <a:rPr lang="en-US" sz="2000" dirty="0">
                <a:solidFill>
                  <a:srgbClr val="006600"/>
                </a:solidFill>
              </a:rPr>
              <a:t>0.4 s	   1.5 MeV	Neutrino Decoupling</a:t>
            </a:r>
          </a:p>
          <a:p>
            <a:pPr>
              <a:defRPr/>
            </a:pPr>
            <a:r>
              <a:rPr lang="en-US" sz="2000" dirty="0">
                <a:solidFill>
                  <a:srgbClr val="006600"/>
                </a:solidFill>
              </a:rPr>
              <a:t>1.5 s	   0.7 MeV	Neutron/Proton </a:t>
            </a:r>
            <a:r>
              <a:rPr lang="en-US" sz="2000" dirty="0" err="1">
                <a:solidFill>
                  <a:srgbClr val="006600"/>
                </a:solidFill>
              </a:rPr>
              <a:t>freezeout</a:t>
            </a:r>
            <a:endParaRPr lang="en-US" sz="2000" dirty="0">
              <a:solidFill>
                <a:srgbClr val="006600"/>
              </a:solidFill>
            </a:endParaRPr>
          </a:p>
          <a:p>
            <a:pPr>
              <a:defRPr/>
            </a:pPr>
            <a:r>
              <a:rPr lang="en-US" sz="2000" dirty="0">
                <a:solidFill>
                  <a:srgbClr val="006600"/>
                </a:solidFill>
              </a:rPr>
              <a:t>20 s	   170 </a:t>
            </a:r>
            <a:r>
              <a:rPr lang="en-US" sz="2000" dirty="0" err="1">
                <a:solidFill>
                  <a:srgbClr val="006600"/>
                </a:solidFill>
              </a:rPr>
              <a:t>keV</a:t>
            </a:r>
            <a:r>
              <a:rPr lang="en-US" sz="2000" dirty="0">
                <a:solidFill>
                  <a:srgbClr val="006600"/>
                </a:solidFill>
              </a:rPr>
              <a:t>	Electron/Positron annihilation</a:t>
            </a:r>
          </a:p>
          <a:p>
            <a:pPr>
              <a:defRPr/>
            </a:pPr>
            <a:r>
              <a:rPr lang="en-US" sz="2000" dirty="0">
                <a:solidFill>
                  <a:srgbClr val="006600"/>
                </a:solidFill>
              </a:rPr>
              <a:t>200 s	   80 </a:t>
            </a:r>
            <a:r>
              <a:rPr lang="en-US" sz="2000" dirty="0" err="1">
                <a:solidFill>
                  <a:srgbClr val="006600"/>
                </a:solidFill>
              </a:rPr>
              <a:t>keV</a:t>
            </a:r>
            <a:r>
              <a:rPr lang="en-US" sz="2000" dirty="0">
                <a:solidFill>
                  <a:srgbClr val="006600"/>
                </a:solidFill>
              </a:rPr>
              <a:t>	Nucleosynthesis</a:t>
            </a:r>
          </a:p>
          <a:p>
            <a:pPr>
              <a:defRPr/>
            </a:pPr>
            <a:endParaRPr lang="en-US" sz="20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2000" dirty="0">
                <a:solidFill>
                  <a:srgbClr val="FF0000"/>
                </a:solidFill>
              </a:rPr>
              <a:t>57 </a:t>
            </a:r>
            <a:r>
              <a:rPr lang="en-US" sz="2000" dirty="0" err="1">
                <a:solidFill>
                  <a:srgbClr val="FF0000"/>
                </a:solidFill>
              </a:rPr>
              <a:t>ky</a:t>
            </a:r>
            <a:r>
              <a:rPr lang="en-US" sz="2000" dirty="0">
                <a:solidFill>
                  <a:srgbClr val="FF0000"/>
                </a:solidFill>
              </a:rPr>
              <a:t>	   0.76 eV	Matter-Radiation equality</a:t>
            </a:r>
          </a:p>
          <a:p>
            <a:pPr>
              <a:defRPr/>
            </a:pPr>
            <a:r>
              <a:rPr lang="en-US" sz="2000" dirty="0">
                <a:solidFill>
                  <a:srgbClr val="FF0000"/>
                </a:solidFill>
              </a:rPr>
              <a:t>370 </a:t>
            </a:r>
            <a:r>
              <a:rPr lang="en-US" sz="2000" dirty="0" err="1">
                <a:solidFill>
                  <a:srgbClr val="FF0000"/>
                </a:solidFill>
              </a:rPr>
              <a:t>ky</a:t>
            </a:r>
            <a:r>
              <a:rPr lang="en-US" sz="2000" dirty="0">
                <a:solidFill>
                  <a:srgbClr val="FF0000"/>
                </a:solidFill>
              </a:rPr>
              <a:t>	   0.26 eV	Recombination</a:t>
            </a:r>
          </a:p>
          <a:p>
            <a:pPr>
              <a:defRPr/>
            </a:pPr>
            <a:r>
              <a:rPr lang="en-US" sz="2000" dirty="0">
                <a:solidFill>
                  <a:srgbClr val="FF0000"/>
                </a:solidFill>
              </a:rPr>
              <a:t>300 My   40 K		First Structure/First Stars</a:t>
            </a:r>
          </a:p>
          <a:p>
            <a:pPr>
              <a:defRPr/>
            </a:pPr>
            <a:r>
              <a:rPr lang="en-US" sz="2000" dirty="0">
                <a:solidFill>
                  <a:srgbClr val="FF0000"/>
                </a:solidFill>
              </a:rPr>
              <a:t>13.8 </a:t>
            </a:r>
            <a:r>
              <a:rPr lang="en-US" sz="2000" dirty="0" err="1">
                <a:solidFill>
                  <a:srgbClr val="FF0000"/>
                </a:solidFill>
              </a:rPr>
              <a:t>Gy</a:t>
            </a:r>
            <a:r>
              <a:rPr lang="en-US" sz="2000" dirty="0">
                <a:solidFill>
                  <a:srgbClr val="FF0000"/>
                </a:solidFill>
              </a:rPr>
              <a:t>  2.725 K		Today</a:t>
            </a:r>
          </a:p>
        </p:txBody>
      </p:sp>
      <p:sp>
        <p:nvSpPr>
          <p:cNvPr id="190470" name="TextBox 4"/>
          <p:cNvSpPr txBox="1">
            <a:spLocks noChangeArrowheads="1"/>
          </p:cNvSpPr>
          <p:nvPr/>
        </p:nvSpPr>
        <p:spPr bwMode="auto">
          <a:xfrm>
            <a:off x="5967573" y="5908410"/>
            <a:ext cx="2743200" cy="46166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The matter era</a:t>
            </a: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448638" y="5737261"/>
            <a:ext cx="5494962" cy="990600"/>
          </a:xfrm>
          <a:prstGeom prst="roundRect">
            <a:avLst>
              <a:gd name="adj" fmla="val 27292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4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97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9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utoUpdateAnimBg="0"/>
      <p:bldP spid="190470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6200" y="1577400"/>
            <a:ext cx="76962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/>
              </a:rPr>
              <a:t>In the recent past, the universe was dominated by matter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/>
              </a:rPr>
              <a:t>The age of the universe </a:t>
            </a:r>
            <a:r>
              <a:rPr lang="en-US" sz="2000" i="1" dirty="0">
                <a:solidFill>
                  <a:srgbClr val="0000FF"/>
                </a:solidFill>
                <a:sym typeface="Symbol"/>
              </a:rPr>
              <a:t>now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 is given by</a:t>
            </a:r>
            <a:r>
              <a:rPr lang="en-US" sz="2000" i="1" dirty="0">
                <a:solidFill>
                  <a:srgbClr val="0000FF"/>
                </a:solidFill>
                <a:sym typeface="Symbol"/>
              </a:rPr>
              <a:t>: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/>
              </a:rPr>
              <a:t>Recall: </a:t>
            </a:r>
            <a:r>
              <a:rPr lang="en-US" sz="2000" i="1" dirty="0">
                <a:solidFill>
                  <a:srgbClr val="0000FF"/>
                </a:solidFill>
                <a:sym typeface="Symbol"/>
              </a:rPr>
              <a:t>x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 = </a:t>
            </a:r>
            <a:r>
              <a:rPr lang="en-US" sz="2000" i="1" dirty="0">
                <a:solidFill>
                  <a:srgbClr val="0000FF"/>
                </a:solidFill>
                <a:sym typeface="Symbol"/>
              </a:rPr>
              <a:t>a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/</a:t>
            </a:r>
            <a:r>
              <a:rPr lang="en-US" sz="2000" i="1" dirty="0">
                <a:solidFill>
                  <a:srgbClr val="0000FF"/>
                </a:solidFill>
                <a:sym typeface="Symbol"/>
              </a:rPr>
              <a:t>a</a:t>
            </a:r>
            <a:r>
              <a:rPr lang="en-US" sz="2000" baseline="-25000" dirty="0">
                <a:solidFill>
                  <a:srgbClr val="0000FF"/>
                </a:solidFill>
                <a:sym typeface="Symbol"/>
              </a:rPr>
              <a:t>0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 = 1/(1+</a:t>
            </a:r>
            <a:r>
              <a:rPr lang="en-US" sz="2000" i="1" dirty="0">
                <a:solidFill>
                  <a:srgbClr val="0000FF"/>
                </a:solidFill>
                <a:sym typeface="Symbol"/>
              </a:rPr>
              <a:t>z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)</a:t>
            </a:r>
            <a:endParaRPr lang="en-US" sz="2000" i="1" dirty="0">
              <a:solidFill>
                <a:srgbClr val="0000FF"/>
              </a:solidFill>
              <a:sym typeface="Symbol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/>
              </a:rPr>
              <a:t>Time-red-shift relation: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/>
              </a:rPr>
              <a:t>For </a:t>
            </a:r>
            <a:r>
              <a:rPr lang="en-US" sz="2000" i="1" dirty="0">
                <a:solidFill>
                  <a:srgbClr val="0000FF"/>
                </a:solidFill>
                <a:sym typeface="Symbol"/>
              </a:rPr>
              <a:t>z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 &gt; 1 or so, the </a:t>
            </a:r>
            <a:r>
              <a:rPr lang="en-US" sz="2000" i="1" baseline="-25000" dirty="0">
                <a:solidFill>
                  <a:srgbClr val="0000FF"/>
                </a:solidFill>
                <a:sym typeface="Symbol"/>
              </a:rPr>
              <a:t>m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/</a:t>
            </a:r>
            <a:r>
              <a:rPr lang="en-US" sz="2000" i="1" dirty="0">
                <a:solidFill>
                  <a:srgbClr val="0000FF"/>
                </a:solidFill>
                <a:sym typeface="Symbol"/>
              </a:rPr>
              <a:t>x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 term dominates, ignore the others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2"/>
              </a:solidFill>
              <a:sym typeface="Symbol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2"/>
              </a:solidFill>
              <a:sym typeface="Symbol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2"/>
              </a:solidFill>
              <a:sym typeface="Symbol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Symbol"/>
              </a:rPr>
              <a:t>Substitute </a:t>
            </a:r>
            <a:r>
              <a:rPr lang="en-US" sz="2000" i="1" dirty="0">
                <a:solidFill>
                  <a:srgbClr val="FF0000"/>
                </a:solidFill>
                <a:sym typeface="Symbol"/>
              </a:rPr>
              <a:t>H</a:t>
            </a:r>
            <a:r>
              <a:rPr lang="en-US" sz="2000" baseline="-25000" dirty="0">
                <a:solidFill>
                  <a:srgbClr val="FF0000"/>
                </a:solidFill>
                <a:sym typeface="Symbol"/>
              </a:rPr>
              <a:t>0</a:t>
            </a:r>
            <a:r>
              <a:rPr lang="en-US" sz="2000" dirty="0">
                <a:solidFill>
                  <a:srgbClr val="FF0000"/>
                </a:solidFill>
                <a:sym typeface="Symbol"/>
              </a:rPr>
              <a:t> = 67.7 km/s/</a:t>
            </a:r>
            <a:r>
              <a:rPr lang="en-US" sz="2000" dirty="0" err="1">
                <a:solidFill>
                  <a:srgbClr val="FF0000"/>
                </a:solidFill>
                <a:sym typeface="Symbol"/>
              </a:rPr>
              <a:t>Mpc</a:t>
            </a:r>
            <a:r>
              <a:rPr lang="en-US" sz="2000" dirty="0">
                <a:solidFill>
                  <a:srgbClr val="FF0000"/>
                </a:solidFill>
                <a:sym typeface="Symbol"/>
              </a:rPr>
              <a:t> and </a:t>
            </a:r>
            <a:r>
              <a:rPr lang="en-US" sz="2000" i="1" baseline="-25000" dirty="0">
                <a:solidFill>
                  <a:srgbClr val="FF0000"/>
                </a:solidFill>
                <a:sym typeface="Symbol"/>
              </a:rPr>
              <a:t>m</a:t>
            </a:r>
            <a:r>
              <a:rPr lang="en-US" sz="2000" dirty="0">
                <a:solidFill>
                  <a:srgbClr val="FF0000"/>
                </a:solidFill>
                <a:sym typeface="Symbol"/>
              </a:rPr>
              <a:t> = 0.3111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Symbol"/>
              </a:rPr>
              <a:t>Complete actual relation: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900CC"/>
              </a:solidFill>
              <a:sym typeface="Symbol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  <a:sym typeface="Symbol"/>
              </a:rPr>
              <a:t>For small </a:t>
            </a:r>
            <a:r>
              <a:rPr lang="en-US" sz="2000" i="1" dirty="0">
                <a:solidFill>
                  <a:srgbClr val="9900CC"/>
                </a:solidFill>
                <a:sym typeface="Symbol"/>
              </a:rPr>
              <a:t>z</a:t>
            </a:r>
            <a:r>
              <a:rPr lang="en-US" sz="2000" dirty="0">
                <a:solidFill>
                  <a:srgbClr val="9900CC"/>
                </a:solidFill>
                <a:sym typeface="Symbol"/>
              </a:rPr>
              <a:t>, we neglected </a:t>
            </a:r>
            <a:r>
              <a:rPr lang="en-US" sz="2000" baseline="-25000" dirty="0">
                <a:solidFill>
                  <a:srgbClr val="9900CC"/>
                </a:solidFill>
                <a:sym typeface="Symbol"/>
              </a:rPr>
              <a:t>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  <a:sym typeface="Symbol"/>
              </a:rPr>
              <a:t>12% error at </a:t>
            </a:r>
            <a:r>
              <a:rPr lang="en-US" sz="2000" i="1" dirty="0">
                <a:solidFill>
                  <a:srgbClr val="9900CC"/>
                </a:solidFill>
                <a:sym typeface="Symbol"/>
              </a:rPr>
              <a:t>z</a:t>
            </a:r>
            <a:r>
              <a:rPr lang="en-US" sz="2000" dirty="0">
                <a:solidFill>
                  <a:srgbClr val="9900CC"/>
                </a:solidFill>
                <a:sym typeface="Symbol"/>
              </a:rPr>
              <a:t> = 1, 1% error at </a:t>
            </a:r>
            <a:r>
              <a:rPr lang="en-US" sz="2000" i="1" dirty="0">
                <a:solidFill>
                  <a:srgbClr val="9900CC"/>
                </a:solidFill>
                <a:sym typeface="Symbol"/>
              </a:rPr>
              <a:t>z</a:t>
            </a:r>
            <a:r>
              <a:rPr lang="en-US" sz="2000" dirty="0">
                <a:solidFill>
                  <a:srgbClr val="9900CC"/>
                </a:solidFill>
                <a:sym typeface="Symbol"/>
              </a:rPr>
              <a:t> = 4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  <a:sym typeface="Symbol"/>
              </a:rPr>
              <a:t>For large </a:t>
            </a:r>
            <a:r>
              <a:rPr lang="en-US" sz="2000" i="1" dirty="0">
                <a:solidFill>
                  <a:srgbClr val="9900CC"/>
                </a:solidFill>
                <a:sym typeface="Symbol"/>
              </a:rPr>
              <a:t>z </a:t>
            </a:r>
            <a:r>
              <a:rPr lang="en-US" sz="2000" dirty="0">
                <a:solidFill>
                  <a:srgbClr val="9900CC"/>
                </a:solidFill>
                <a:sym typeface="Symbol"/>
              </a:rPr>
              <a:t>(</a:t>
            </a:r>
            <a:r>
              <a:rPr lang="en-US" sz="2000" i="1" dirty="0">
                <a:solidFill>
                  <a:srgbClr val="9900CC"/>
                </a:solidFill>
                <a:sym typeface="Symbol"/>
              </a:rPr>
              <a:t>z</a:t>
            </a:r>
            <a:r>
              <a:rPr lang="en-US" sz="2000" dirty="0">
                <a:solidFill>
                  <a:srgbClr val="9900CC"/>
                </a:solidFill>
                <a:sym typeface="Symbol"/>
              </a:rPr>
              <a:t> &gt;1000) this formula is</a:t>
            </a:r>
            <a:br>
              <a:rPr lang="en-US" sz="2000" dirty="0">
                <a:solidFill>
                  <a:srgbClr val="9900CC"/>
                </a:solidFill>
                <a:sym typeface="Symbol"/>
              </a:rPr>
            </a:br>
            <a:r>
              <a:rPr lang="en-US" sz="2000" dirty="0">
                <a:solidFill>
                  <a:srgbClr val="9900CC"/>
                </a:solidFill>
                <a:sym typeface="Symbol"/>
              </a:rPr>
              <a:t>wrong because we neglected radiation</a:t>
            </a:r>
          </a:p>
        </p:txBody>
      </p:sp>
      <p:graphicFrame>
        <p:nvGraphicFramePr>
          <p:cNvPr id="4761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55174"/>
              </p:ext>
            </p:extLst>
          </p:nvPr>
        </p:nvGraphicFramePr>
        <p:xfrm>
          <a:off x="4770481" y="2083705"/>
          <a:ext cx="5022360" cy="577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69920" imgH="330120" progId="Equation.DSMT4">
                  <p:embed/>
                </p:oleObj>
              </mc:Choice>
              <mc:Fallback>
                <p:oleObj name="Equation" r:id="rId2" imgW="2869920" imgH="3301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0481" y="2083705"/>
                        <a:ext cx="5022360" cy="5777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61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9417827"/>
              </p:ext>
            </p:extLst>
          </p:nvPr>
        </p:nvGraphicFramePr>
        <p:xfrm>
          <a:off x="4800600" y="2045190"/>
          <a:ext cx="5355630" cy="621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60360" imgH="355320" progId="Equation.DSMT4">
                  <p:embed/>
                </p:oleObj>
              </mc:Choice>
              <mc:Fallback>
                <p:oleObj name="Equation" r:id="rId4" imgW="3060360" imgH="3553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045190"/>
                        <a:ext cx="5355630" cy="62181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61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9231161"/>
              </p:ext>
            </p:extLst>
          </p:nvPr>
        </p:nvGraphicFramePr>
        <p:xfrm>
          <a:off x="365595" y="3281267"/>
          <a:ext cx="2955330" cy="621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88760" imgH="355320" progId="Equation.DSMT4">
                  <p:embed/>
                </p:oleObj>
              </mc:Choice>
              <mc:Fallback>
                <p:oleObj name="Equation" r:id="rId6" imgW="1688760" imgH="35532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595" y="3281267"/>
                        <a:ext cx="2955330" cy="6218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616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680384"/>
              </p:ext>
            </p:extLst>
          </p:nvPr>
        </p:nvGraphicFramePr>
        <p:xfrm>
          <a:off x="3420865" y="3281267"/>
          <a:ext cx="2266740" cy="621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95280" imgH="355320" progId="Equation.DSMT4">
                  <p:embed/>
                </p:oleObj>
              </mc:Choice>
              <mc:Fallback>
                <p:oleObj name="Equation" r:id="rId8" imgW="1295280" imgH="35532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0865" y="3281267"/>
                        <a:ext cx="2266740" cy="6218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616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7406903"/>
              </p:ext>
            </p:extLst>
          </p:nvPr>
        </p:nvGraphicFramePr>
        <p:xfrm>
          <a:off x="5721476" y="3374477"/>
          <a:ext cx="2155230" cy="510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31560" imgH="291960" progId="Equation.DSMT4">
                  <p:embed/>
                </p:oleObj>
              </mc:Choice>
              <mc:Fallback>
                <p:oleObj name="Equation" r:id="rId10" imgW="1231560" imgH="2919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1476" y="3374477"/>
                        <a:ext cx="2155230" cy="5109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617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7939149"/>
              </p:ext>
            </p:extLst>
          </p:nvPr>
        </p:nvGraphicFramePr>
        <p:xfrm>
          <a:off x="8534400" y="3340158"/>
          <a:ext cx="1533420" cy="82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76240" imgH="469800" progId="Equation.DSMT4">
                  <p:embed/>
                </p:oleObj>
              </mc:Choice>
              <mc:Fallback>
                <p:oleObj name="Equation" r:id="rId12" imgW="876240" imgH="4698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3340158"/>
                        <a:ext cx="1533420" cy="8221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617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542735"/>
              </p:ext>
            </p:extLst>
          </p:nvPr>
        </p:nvGraphicFramePr>
        <p:xfrm>
          <a:off x="5827905" y="5173480"/>
          <a:ext cx="3888990" cy="977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222280" imgH="558720" progId="Equation.DSMT4">
                  <p:embed/>
                </p:oleObj>
              </mc:Choice>
              <mc:Fallback>
                <p:oleObj name="Equation" r:id="rId14" imgW="2222280" imgH="55872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7905" y="5173480"/>
                        <a:ext cx="3888990" cy="97776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9900CC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807244"/>
            <a:ext cx="10972800" cy="769938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400" dirty="0">
                <a:sym typeface="Symbol"/>
              </a:rPr>
              <a:t>Time–Red-Shift Relation</a:t>
            </a:r>
            <a:endParaRPr lang="en-US" sz="4400" dirty="0"/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0" y="-16669"/>
            <a:ext cx="10972800" cy="823913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</a:rPr>
              <a:t>The Matter Dominated Era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7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7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7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7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7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7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7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400" dirty="0">
                <a:sym typeface="Symbol"/>
              </a:rPr>
              <a:t>Time – Temperature Relations</a:t>
            </a:r>
            <a:endParaRPr lang="en-US" sz="4400" dirty="0"/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533400" y="1811743"/>
            <a:ext cx="9906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/>
              </a:rPr>
              <a:t>Rewrite in terms of temperature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  <a:sym typeface="Symbol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/>
              </a:rPr>
              <a:t>More meaningful to rewrite in terms of </a:t>
            </a:r>
            <a:r>
              <a:rPr lang="en-US" sz="2000" i="1" dirty="0" err="1">
                <a:solidFill>
                  <a:srgbClr val="0000FF"/>
                </a:solidFill>
                <a:sym typeface="Symbol"/>
              </a:rPr>
              <a:t>k</a:t>
            </a:r>
            <a:r>
              <a:rPr lang="en-US" sz="2000" i="1" baseline="-25000" dirty="0" err="1">
                <a:solidFill>
                  <a:srgbClr val="0000FF"/>
                </a:solidFill>
                <a:sym typeface="Symbol"/>
              </a:rPr>
              <a:t>B</a:t>
            </a:r>
            <a:r>
              <a:rPr lang="en-US" sz="2000" i="1" dirty="0" err="1">
                <a:solidFill>
                  <a:srgbClr val="0000FF"/>
                </a:solidFill>
                <a:sym typeface="Symbol"/>
              </a:rPr>
              <a:t>T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:</a:t>
            </a:r>
          </a:p>
        </p:txBody>
      </p:sp>
      <p:graphicFrame>
        <p:nvGraphicFramePr>
          <p:cNvPr id="47719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4760089"/>
              </p:ext>
            </p:extLst>
          </p:nvPr>
        </p:nvGraphicFramePr>
        <p:xfrm>
          <a:off x="5850659" y="937182"/>
          <a:ext cx="1622250" cy="755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27000" imgH="431640" progId="Equation.DSMT4">
                  <p:embed/>
                </p:oleObj>
              </mc:Choice>
              <mc:Fallback>
                <p:oleObj name="Equation" r:id="rId2" imgW="927000" imgH="43164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0659" y="937182"/>
                        <a:ext cx="1622250" cy="75537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719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0959724"/>
              </p:ext>
            </p:extLst>
          </p:nvPr>
        </p:nvGraphicFramePr>
        <p:xfrm>
          <a:off x="5272437" y="3209604"/>
          <a:ext cx="5467140" cy="1044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124080" imgH="596880" progId="Equation.DSMT4">
                  <p:embed/>
                </p:oleObj>
              </mc:Choice>
              <mc:Fallback>
                <p:oleObj name="Equation" r:id="rId4" imgW="3124080" imgH="59688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2437" y="3209604"/>
                        <a:ext cx="5467140" cy="10445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720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4940387"/>
              </p:ext>
            </p:extLst>
          </p:nvPr>
        </p:nvGraphicFramePr>
        <p:xfrm>
          <a:off x="3667519" y="4782652"/>
          <a:ext cx="1733130" cy="82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90360" imgH="469800" progId="Equation.DSMT4">
                  <p:embed/>
                </p:oleObj>
              </mc:Choice>
              <mc:Fallback>
                <p:oleObj name="Equation" r:id="rId6" imgW="990360" imgH="4698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519" y="4782652"/>
                        <a:ext cx="1733130" cy="8221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7019451"/>
              </p:ext>
            </p:extLst>
          </p:nvPr>
        </p:nvGraphicFramePr>
        <p:xfrm>
          <a:off x="2127250" y="980069"/>
          <a:ext cx="1533420" cy="82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76240" imgH="469800" progId="Equation.DSMT4">
                  <p:embed/>
                </p:oleObj>
              </mc:Choice>
              <mc:Fallback>
                <p:oleObj name="Equation" r:id="rId8" imgW="876240" imgH="469800" progId="Equation.DSMT4">
                  <p:embed/>
                  <p:pic>
                    <p:nvPicPr>
                      <p:cNvPr id="47617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0" y="980069"/>
                        <a:ext cx="1533420" cy="8221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5595125"/>
              </p:ext>
            </p:extLst>
          </p:nvPr>
        </p:nvGraphicFramePr>
        <p:xfrm>
          <a:off x="605170" y="3278109"/>
          <a:ext cx="2288790" cy="82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07880" imgH="469800" progId="Equation.DSMT4">
                  <p:embed/>
                </p:oleObj>
              </mc:Choice>
              <mc:Fallback>
                <p:oleObj name="Equation" r:id="rId10" imgW="1307880" imgH="469800" progId="Equation.DSMT4">
                  <p:embed/>
                  <p:pic>
                    <p:nvPicPr>
                      <p:cNvPr id="1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170" y="3278109"/>
                        <a:ext cx="2288790" cy="822150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  <a:prstDash val="dash"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909870"/>
              </p:ext>
            </p:extLst>
          </p:nvPr>
        </p:nvGraphicFramePr>
        <p:xfrm>
          <a:off x="2920502" y="3287409"/>
          <a:ext cx="2377620" cy="888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58640" imgH="507960" progId="Equation.DSMT4">
                  <p:embed/>
                </p:oleObj>
              </mc:Choice>
              <mc:Fallback>
                <p:oleObj name="Equation" r:id="rId12" imgW="1358640" imgH="507960" progId="Equation.DSMT4">
                  <p:embed/>
                  <p:pic>
                    <p:nvPicPr>
                      <p:cNvPr id="15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0502" y="3287409"/>
                        <a:ext cx="2377620" cy="888930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  <a:prstDash val="dash"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7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7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37119</TotalTime>
  <Words>1789</Words>
  <Application>Microsoft Office PowerPoint</Application>
  <PresentationFormat>Custom</PresentationFormat>
  <Paragraphs>265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Times New Roman</vt:lpstr>
      <vt:lpstr>Blank Presentation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Wake Forest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Wake Forest University</dc:creator>
  <cp:lastModifiedBy>Carlson, Eric</cp:lastModifiedBy>
  <cp:revision>1339</cp:revision>
  <cp:lastPrinted>1998-03-31T16:12:30Z</cp:lastPrinted>
  <dcterms:created xsi:type="dcterms:W3CDTF">1997-09-10T20:18:06Z</dcterms:created>
  <dcterms:modified xsi:type="dcterms:W3CDTF">2023-11-03T14:42:14Z</dcterms:modified>
</cp:coreProperties>
</file>