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998" r:id="rId2"/>
    <p:sldId id="966" r:id="rId3"/>
    <p:sldId id="967" r:id="rId4"/>
    <p:sldId id="968" r:id="rId5"/>
    <p:sldId id="969" r:id="rId6"/>
    <p:sldId id="970" r:id="rId7"/>
    <p:sldId id="971" r:id="rId8"/>
    <p:sldId id="972" r:id="rId9"/>
    <p:sldId id="999" r:id="rId10"/>
    <p:sldId id="991" r:id="rId11"/>
    <p:sldId id="992" r:id="rId12"/>
    <p:sldId id="1001" r:id="rId13"/>
    <p:sldId id="974" r:id="rId14"/>
    <p:sldId id="975" r:id="rId15"/>
    <p:sldId id="976" r:id="rId16"/>
    <p:sldId id="977" r:id="rId17"/>
    <p:sldId id="978" r:id="rId18"/>
    <p:sldId id="1002" r:id="rId19"/>
    <p:sldId id="1003" r:id="rId20"/>
    <p:sldId id="1008" r:id="rId21"/>
    <p:sldId id="979" r:id="rId22"/>
    <p:sldId id="980" r:id="rId23"/>
    <p:sldId id="981" r:id="rId24"/>
    <p:sldId id="982" r:id="rId25"/>
    <p:sldId id="983" r:id="rId26"/>
    <p:sldId id="984" r:id="rId27"/>
    <p:sldId id="985" r:id="rId28"/>
    <p:sldId id="986" r:id="rId29"/>
    <p:sldId id="987" r:id="rId30"/>
    <p:sldId id="988" r:id="rId31"/>
    <p:sldId id="993" r:id="rId32"/>
    <p:sldId id="1007" r:id="rId33"/>
    <p:sldId id="1009" r:id="rId34"/>
    <p:sldId id="1010" r:id="rId35"/>
    <p:sldId id="989" r:id="rId36"/>
    <p:sldId id="1004" r:id="rId37"/>
    <p:sldId id="1005" r:id="rId38"/>
    <p:sldId id="1006" r:id="rId39"/>
    <p:sldId id="995" r:id="rId40"/>
    <p:sldId id="996" r:id="rId41"/>
    <p:sldId id="997" r:id="rId42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0000"/>
    <a:srgbClr val="6600FF"/>
    <a:srgbClr val="0000FF"/>
    <a:srgbClr val="9933FF"/>
    <a:srgbClr val="008000"/>
    <a:srgbClr val="66FF33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9" autoAdjust="0"/>
    <p:restoredTop sz="94660" autoAdjust="0"/>
  </p:normalViewPr>
  <p:slideViewPr>
    <p:cSldViewPr>
      <p:cViewPr varScale="1">
        <p:scale>
          <a:sx n="67" d="100"/>
          <a:sy n="67" d="100"/>
        </p:scale>
        <p:origin x="804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General Categories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524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Some Cautionary Notes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83045" y="2271713"/>
            <a:ext cx="9829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6600"/>
                </a:solidFill>
              </a:rPr>
              <a:t>Galaxies are </a:t>
            </a:r>
            <a:r>
              <a:rPr lang="en-US" sz="2000" i="1" u="sng" dirty="0">
                <a:solidFill>
                  <a:srgbClr val="006600"/>
                </a:solidFill>
              </a:rPr>
              <a:t>not</a:t>
            </a:r>
            <a:r>
              <a:rPr lang="en-US" sz="2000" dirty="0">
                <a:solidFill>
                  <a:srgbClr val="006600"/>
                </a:solidFill>
              </a:rPr>
              <a:t> alike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6600"/>
                </a:solidFill>
              </a:rPr>
              <a:t>For every general rule I give, one can find exceptions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Classifying galaxies is difficult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They look different in different wavelengths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If the galaxy is moving, you have to correct for red-shift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Even experts often disagree on the classification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6600FF"/>
                </a:solidFill>
              </a:rPr>
              <a:t>There are different systems for classifying galaxies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6600FF"/>
                </a:solidFill>
              </a:rPr>
              <a:t>The original one, developed by Hubble, is the basis for most other systems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66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I will use the Hubble - De </a:t>
            </a:r>
            <a:r>
              <a:rPr lang="en-US" sz="2000" dirty="0" err="1">
                <a:solidFill>
                  <a:srgbClr val="FF0000"/>
                </a:solidFill>
              </a:rPr>
              <a:t>Vaucouleurs</a:t>
            </a:r>
            <a:r>
              <a:rPr lang="en-US" sz="2000" dirty="0">
                <a:solidFill>
                  <a:srgbClr val="FF0000"/>
                </a:solidFill>
              </a:rPr>
              <a:t> system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An expansion on the original Hubble system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545" y="14287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Galaxy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7236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40"/>
          <p:cNvGrpSpPr>
            <a:grpSpLocks/>
          </p:cNvGrpSpPr>
          <p:nvPr/>
        </p:nvGrpSpPr>
        <p:grpSpPr bwMode="auto">
          <a:xfrm>
            <a:off x="3730625" y="838200"/>
            <a:ext cx="5870575" cy="5867400"/>
            <a:chOff x="5102352" y="838200"/>
            <a:chExt cx="5870448" cy="5867400"/>
          </a:xfrm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5102352" y="838200"/>
              <a:ext cx="5870448" cy="586740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3980" name="Oval 3"/>
            <p:cNvSpPr>
              <a:spLocks noChangeArrowheads="1"/>
            </p:cNvSpPr>
            <p:nvPr/>
          </p:nvSpPr>
          <p:spPr bwMode="auto">
            <a:xfrm>
              <a:off x="5933076" y="3207727"/>
              <a:ext cx="4264382" cy="959094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475E7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1" name="Arc 4"/>
            <p:cNvSpPr>
              <a:spLocks/>
            </p:cNvSpPr>
            <p:nvPr/>
          </p:nvSpPr>
          <p:spPr bwMode="auto">
            <a:xfrm flipH="1" flipV="1">
              <a:off x="7705283" y="3505199"/>
              <a:ext cx="664579" cy="207930"/>
            </a:xfrm>
            <a:custGeom>
              <a:avLst/>
              <a:gdLst>
                <a:gd name="T0" fmla="*/ 2147483646 w 43200"/>
                <a:gd name="T1" fmla="*/ 0 h 26419"/>
                <a:gd name="T2" fmla="*/ 2147483646 w 43200"/>
                <a:gd name="T3" fmla="*/ 2147483646 h 26419"/>
                <a:gd name="T4" fmla="*/ 2147483646 w 43200"/>
                <a:gd name="T5" fmla="*/ 2147483646 h 264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419"/>
                <a:gd name="T11" fmla="*/ 43200 w 43200"/>
                <a:gd name="T12" fmla="*/ 26419 h 26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419" fill="none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</a:path>
                <a:path w="43200" h="26419" stroke="0" extrusionOk="0">
                  <a:moveTo>
                    <a:pt x="42655" y="0"/>
                  </a:moveTo>
                  <a:cubicBezTo>
                    <a:pt x="43017" y="1580"/>
                    <a:pt x="43200" y="3197"/>
                    <a:pt x="43200" y="4819"/>
                  </a:cubicBezTo>
                  <a:cubicBezTo>
                    <a:pt x="43200" y="16748"/>
                    <a:pt x="33529" y="26419"/>
                    <a:pt x="21600" y="26419"/>
                  </a:cubicBezTo>
                  <a:cubicBezTo>
                    <a:pt x="9670" y="26419"/>
                    <a:pt x="0" y="16748"/>
                    <a:pt x="0" y="4819"/>
                  </a:cubicBezTo>
                  <a:cubicBezTo>
                    <a:pt x="-1" y="3392"/>
                    <a:pt x="141" y="1969"/>
                    <a:pt x="421" y="570"/>
                  </a:cubicBezTo>
                  <a:lnTo>
                    <a:pt x="21600" y="4819"/>
                  </a:lnTo>
                  <a:lnTo>
                    <a:pt x="42655" y="0"/>
                  </a:lnTo>
                  <a:close/>
                </a:path>
              </a:pathLst>
            </a:custGeom>
            <a:gradFill rotWithShape="0">
              <a:gsLst>
                <a:gs pos="0">
                  <a:srgbClr val="FF66CC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Arc 5"/>
            <p:cNvSpPr>
              <a:spLocks/>
            </p:cNvSpPr>
            <p:nvPr/>
          </p:nvSpPr>
          <p:spPr bwMode="auto">
            <a:xfrm flipH="1">
              <a:off x="7705286" y="3659065"/>
              <a:ext cx="664579" cy="112835"/>
            </a:xfrm>
            <a:custGeom>
              <a:avLst/>
              <a:gdLst>
                <a:gd name="T0" fmla="*/ 2147483646 w 43200"/>
                <a:gd name="T1" fmla="*/ 2147483646 h 22570"/>
                <a:gd name="T2" fmla="*/ 2147483646 w 43200"/>
                <a:gd name="T3" fmla="*/ 0 h 22570"/>
                <a:gd name="T4" fmla="*/ 2147483646 w 43200"/>
                <a:gd name="T5" fmla="*/ 2147483646 h 2257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70"/>
                <a:gd name="T11" fmla="*/ 43200 w 43200"/>
                <a:gd name="T12" fmla="*/ 22570 h 22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70" fill="none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</a:path>
                <a:path w="43200" h="22570" stroke="0" extrusionOk="0">
                  <a:moveTo>
                    <a:pt x="43192" y="420"/>
                  </a:moveTo>
                  <a:cubicBezTo>
                    <a:pt x="43197" y="603"/>
                    <a:pt x="43200" y="786"/>
                    <a:pt x="43200" y="970"/>
                  </a:cubicBezTo>
                  <a:cubicBezTo>
                    <a:pt x="43200" y="12899"/>
                    <a:pt x="33529" y="22570"/>
                    <a:pt x="21600" y="22570"/>
                  </a:cubicBezTo>
                  <a:cubicBezTo>
                    <a:pt x="9670" y="22570"/>
                    <a:pt x="0" y="12899"/>
                    <a:pt x="0" y="970"/>
                  </a:cubicBezTo>
                  <a:cubicBezTo>
                    <a:pt x="-1" y="646"/>
                    <a:pt x="7" y="323"/>
                    <a:pt x="21" y="-1"/>
                  </a:cubicBezTo>
                  <a:lnTo>
                    <a:pt x="21600" y="970"/>
                  </a:lnTo>
                  <a:lnTo>
                    <a:pt x="43192" y="42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66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AutoShape 6"/>
            <p:cNvSpPr>
              <a:spLocks noChangeArrowheads="1"/>
            </p:cNvSpPr>
            <p:nvPr/>
          </p:nvSpPr>
          <p:spPr bwMode="auto">
            <a:xfrm>
              <a:off x="7926813" y="3546231"/>
              <a:ext cx="221526" cy="225669"/>
            </a:xfrm>
            <a:prstGeom prst="star4">
              <a:avLst>
                <a:gd name="adj" fmla="val 125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4" name="Oval 8"/>
            <p:cNvSpPr>
              <a:spLocks noChangeArrowheads="1"/>
            </p:cNvSpPr>
            <p:nvPr/>
          </p:nvSpPr>
          <p:spPr bwMode="auto">
            <a:xfrm>
              <a:off x="8825455" y="28025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5" name="Oval 9"/>
            <p:cNvSpPr>
              <a:spLocks noChangeArrowheads="1"/>
            </p:cNvSpPr>
            <p:nvPr/>
          </p:nvSpPr>
          <p:spPr bwMode="auto">
            <a:xfrm>
              <a:off x="6985326" y="24743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6" name="Oval 10"/>
            <p:cNvSpPr>
              <a:spLocks noChangeArrowheads="1"/>
            </p:cNvSpPr>
            <p:nvPr/>
          </p:nvSpPr>
          <p:spPr bwMode="auto">
            <a:xfrm>
              <a:off x="6209984" y="2869223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7" name="Oval 11"/>
            <p:cNvSpPr>
              <a:spLocks noChangeArrowheads="1"/>
            </p:cNvSpPr>
            <p:nvPr/>
          </p:nvSpPr>
          <p:spPr bwMode="auto">
            <a:xfrm>
              <a:off x="7649905" y="230505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8" name="Oval 12"/>
            <p:cNvSpPr>
              <a:spLocks noChangeArrowheads="1"/>
            </p:cNvSpPr>
            <p:nvPr/>
          </p:nvSpPr>
          <p:spPr bwMode="auto">
            <a:xfrm>
              <a:off x="6209984" y="461816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89" name="Oval 13"/>
            <p:cNvSpPr>
              <a:spLocks noChangeArrowheads="1"/>
            </p:cNvSpPr>
            <p:nvPr/>
          </p:nvSpPr>
          <p:spPr bwMode="auto">
            <a:xfrm>
              <a:off x="7871431" y="54080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90" name="Oval 14"/>
            <p:cNvSpPr>
              <a:spLocks noChangeArrowheads="1"/>
            </p:cNvSpPr>
            <p:nvPr/>
          </p:nvSpPr>
          <p:spPr bwMode="auto">
            <a:xfrm>
              <a:off x="8923681" y="4505325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91" name="Oval 15"/>
            <p:cNvSpPr>
              <a:spLocks noChangeArrowheads="1"/>
            </p:cNvSpPr>
            <p:nvPr/>
          </p:nvSpPr>
          <p:spPr bwMode="auto">
            <a:xfrm>
              <a:off x="10031313" y="185371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92" name="Oval 8"/>
            <p:cNvSpPr>
              <a:spLocks noChangeArrowheads="1"/>
            </p:cNvSpPr>
            <p:nvPr/>
          </p:nvSpPr>
          <p:spPr bwMode="auto">
            <a:xfrm>
              <a:off x="8977855" y="55457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3993" name="Oval 8"/>
            <p:cNvSpPr>
              <a:spLocks noChangeArrowheads="1"/>
            </p:cNvSpPr>
            <p:nvPr/>
          </p:nvSpPr>
          <p:spPr bwMode="auto">
            <a:xfrm>
              <a:off x="9968455" y="480060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Spiral Galaxy Structure</a:t>
            </a: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8915400" y="1066800"/>
            <a:ext cx="20972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00FFFF"/>
                </a:solidFill>
              </a:rPr>
              <a:t>The disk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FF99CC"/>
                </a:solidFill>
              </a:rPr>
              <a:t>The bulge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99FF66"/>
                </a:solidFill>
              </a:rPr>
              <a:t>The nucleus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halo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Globular clusters</a:t>
            </a:r>
          </a:p>
        </p:txBody>
      </p:sp>
      <p:cxnSp>
        <p:nvCxnSpPr>
          <p:cNvPr id="83973" name="Straight Arrow Connector 43"/>
          <p:cNvCxnSpPr>
            <a:cxnSpLocks noChangeShapeType="1"/>
          </p:cNvCxnSpPr>
          <p:nvPr/>
        </p:nvCxnSpPr>
        <p:spPr bwMode="auto">
          <a:xfrm flipH="1">
            <a:off x="6019800" y="1329836"/>
            <a:ext cx="2946085" cy="1946764"/>
          </a:xfrm>
          <a:prstGeom prst="straightConnector1">
            <a:avLst/>
          </a:prstGeom>
          <a:noFill/>
          <a:ln w="28575" algn="ctr">
            <a:solidFill>
              <a:srgbClr val="00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4" name="Straight Arrow Connector 45"/>
          <p:cNvCxnSpPr>
            <a:cxnSpLocks noChangeShapeType="1"/>
          </p:cNvCxnSpPr>
          <p:nvPr/>
        </p:nvCxnSpPr>
        <p:spPr bwMode="auto">
          <a:xfrm flipH="1">
            <a:off x="6553200" y="1695084"/>
            <a:ext cx="2488885" cy="1810116"/>
          </a:xfrm>
          <a:prstGeom prst="straightConnector1">
            <a:avLst/>
          </a:prstGeom>
          <a:noFill/>
          <a:ln w="28575" algn="ctr">
            <a:solidFill>
              <a:srgbClr val="FF99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5" name="Straight Arrow Connector 48"/>
          <p:cNvCxnSpPr>
            <a:cxnSpLocks noChangeShapeType="1"/>
          </p:cNvCxnSpPr>
          <p:nvPr/>
        </p:nvCxnSpPr>
        <p:spPr bwMode="auto">
          <a:xfrm flipH="1">
            <a:off x="6781800" y="2063995"/>
            <a:ext cx="2260285" cy="1517405"/>
          </a:xfrm>
          <a:prstGeom prst="straightConnector1">
            <a:avLst/>
          </a:prstGeom>
          <a:noFill/>
          <a:ln w="28575" algn="ctr">
            <a:solidFill>
              <a:srgbClr val="99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6" name="Straight Arrow Connector 50"/>
          <p:cNvCxnSpPr>
            <a:cxnSpLocks noChangeShapeType="1"/>
          </p:cNvCxnSpPr>
          <p:nvPr/>
        </p:nvCxnSpPr>
        <p:spPr bwMode="auto">
          <a:xfrm flipH="1" flipV="1">
            <a:off x="7162800" y="1676400"/>
            <a:ext cx="1879285" cy="68213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7" name="Straight Arrow Connector 53"/>
          <p:cNvCxnSpPr>
            <a:cxnSpLocks noChangeShapeType="1"/>
          </p:cNvCxnSpPr>
          <p:nvPr/>
        </p:nvCxnSpPr>
        <p:spPr bwMode="auto">
          <a:xfrm flipH="1">
            <a:off x="7696200" y="2802548"/>
            <a:ext cx="1717873" cy="93052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78" name="Straight Arrow Connector 55"/>
          <p:cNvCxnSpPr>
            <a:cxnSpLocks noChangeShapeType="1"/>
          </p:cNvCxnSpPr>
          <p:nvPr/>
        </p:nvCxnSpPr>
        <p:spPr bwMode="auto">
          <a:xfrm flipH="1">
            <a:off x="8739188" y="3023211"/>
            <a:ext cx="742073" cy="1802789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3500" y="876300"/>
            <a:ext cx="450477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C000"/>
                </a:solidFill>
              </a:rPr>
              <a:t>Overall, very similar to Milky Way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Disk contains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Gas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Dust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Young and old stars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Open clusters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Stars in the disk orbit in approximately circular orbits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99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99FF"/>
                </a:solidFill>
              </a:rPr>
              <a:t>The bulge contains older stars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99FF"/>
                </a:solidFill>
              </a:rPr>
              <a:t>Orbits much more random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The halo contains oldest stars</a:t>
            </a:r>
            <a:br>
              <a:rPr lang="en-US" altLang="en-US" sz="20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>and globular clusters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Orbits completely random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33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33"/>
                </a:solidFill>
              </a:rPr>
              <a:t>Most (all?) galaxies seem to have black holes in their centers</a:t>
            </a:r>
          </a:p>
        </p:txBody>
      </p:sp>
    </p:spTree>
    <p:extLst>
      <p:ext uri="{BB962C8B-B14F-4D97-AF65-F5344CB8AC3E}">
        <p14:creationId xmlns:p14="http://schemas.microsoft.com/office/powerpoint/2010/main" val="42859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0768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Dark Matter in Spiral Galaxies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0" y="1070151"/>
            <a:ext cx="5486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FFFF"/>
                </a:solidFill>
              </a:rPr>
              <a:t>Spirals Rotate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99CC"/>
                </a:solidFill>
              </a:rPr>
              <a:t>Rotation measured by Doppler shift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Mass, again, not concentrated in the center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FF66"/>
                </a:solidFill>
              </a:rPr>
              <a:t>85% of mass is dark matter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0800000" flipH="1">
            <a:off x="1752600" y="4876800"/>
            <a:ext cx="609600" cy="533400"/>
            <a:chOff x="960" y="1680"/>
            <a:chExt cx="384" cy="336"/>
          </a:xfrm>
        </p:grpSpPr>
        <p:sp>
          <p:nvSpPr>
            <p:cNvPr id="85005" name="Arc 12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T0" fmla="*/ 0 w 21600"/>
                <a:gd name="T1" fmla="*/ 0 h 20587"/>
                <a:gd name="T2" fmla="*/ 0 w 21600"/>
                <a:gd name="T3" fmla="*/ 0 h 20587"/>
                <a:gd name="T4" fmla="*/ 0 w 21600"/>
                <a:gd name="T5" fmla="*/ 0 h 20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7"/>
                <a:gd name="T11" fmla="*/ 21600 w 21600"/>
                <a:gd name="T12" fmla="*/ 20587 h 20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lnTo>
                    <a:pt x="19223" y="-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6" name="Oval 13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85007" name="Oval 14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85008" name="Line 15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Line 16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2576513" y="3962400"/>
            <a:ext cx="65532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2576513" y="5257800"/>
            <a:ext cx="6096000" cy="9906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52400" y="6096000"/>
            <a:ext cx="617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Flat rotation curves </a:t>
            </a:r>
            <a:r>
              <a:rPr lang="en-US" alt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 dark matter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848600" y="3657600"/>
            <a:ext cx="2514600" cy="2895600"/>
            <a:chOff x="7848600" y="3657600"/>
            <a:chExt cx="2514600" cy="2895599"/>
          </a:xfrm>
        </p:grpSpPr>
        <p:sp>
          <p:nvSpPr>
            <p:cNvPr id="85002" name="Oval 22"/>
            <p:cNvSpPr>
              <a:spLocks noChangeArrowheads="1"/>
            </p:cNvSpPr>
            <p:nvPr/>
          </p:nvSpPr>
          <p:spPr bwMode="auto">
            <a:xfrm>
              <a:off x="8686800" y="4572000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5003" name="Freeform 24"/>
            <p:cNvSpPr>
              <a:spLocks/>
            </p:cNvSpPr>
            <p:nvPr/>
          </p:nvSpPr>
          <p:spPr bwMode="auto">
            <a:xfrm>
              <a:off x="7848600" y="3657600"/>
              <a:ext cx="2167082" cy="1686215"/>
            </a:xfrm>
            <a:custGeom>
              <a:avLst/>
              <a:gdLst>
                <a:gd name="T0" fmla="*/ 1635990 w 2167082"/>
                <a:gd name="T1" fmla="*/ 1416051 h 1686215"/>
                <a:gd name="T2" fmla="*/ 1511300 w 2167082"/>
                <a:gd name="T3" fmla="*/ 381000 h 1686215"/>
                <a:gd name="T4" fmla="*/ 825500 w 2167082"/>
                <a:gd name="T5" fmla="*/ 228600 h 1686215"/>
                <a:gd name="T6" fmla="*/ 63500 w 2167082"/>
                <a:gd name="T7" fmla="*/ 457200 h 1686215"/>
                <a:gd name="T8" fmla="*/ 1206500 w 2167082"/>
                <a:gd name="T9" fmla="*/ 38100 h 1686215"/>
                <a:gd name="T10" fmla="*/ 1892300 w 2167082"/>
                <a:gd name="T11" fmla="*/ 228600 h 1686215"/>
                <a:gd name="T12" fmla="*/ 2120900 w 2167082"/>
                <a:gd name="T13" fmla="*/ 838200 h 1686215"/>
                <a:gd name="T14" fmla="*/ 1615208 w 2167082"/>
                <a:gd name="T15" fmla="*/ 1686215 h 1686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7082"/>
                <a:gd name="T25" fmla="*/ 0 h 1686215"/>
                <a:gd name="T26" fmla="*/ 2167082 w 2167082"/>
                <a:gd name="T27" fmla="*/ 1686215 h 16862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7082" h="1686215">
                  <a:moveTo>
                    <a:pt x="1635990" y="1416051"/>
                  </a:moveTo>
                  <a:cubicBezTo>
                    <a:pt x="1716519" y="1237674"/>
                    <a:pt x="1773382" y="540808"/>
                    <a:pt x="1511300" y="381000"/>
                  </a:cubicBezTo>
                  <a:cubicBezTo>
                    <a:pt x="1371600" y="205605"/>
                    <a:pt x="1066800" y="215900"/>
                    <a:pt x="825500" y="228600"/>
                  </a:cubicBezTo>
                  <a:cubicBezTo>
                    <a:pt x="584200" y="241300"/>
                    <a:pt x="0" y="488950"/>
                    <a:pt x="63500" y="457200"/>
                  </a:cubicBezTo>
                  <a:cubicBezTo>
                    <a:pt x="127000" y="425450"/>
                    <a:pt x="901700" y="76200"/>
                    <a:pt x="1206500" y="38100"/>
                  </a:cubicBezTo>
                  <a:cubicBezTo>
                    <a:pt x="1511300" y="0"/>
                    <a:pt x="1739900" y="95250"/>
                    <a:pt x="1892300" y="228600"/>
                  </a:cubicBezTo>
                  <a:cubicBezTo>
                    <a:pt x="2044700" y="361950"/>
                    <a:pt x="2167082" y="595264"/>
                    <a:pt x="2120900" y="838200"/>
                  </a:cubicBezTo>
                  <a:cubicBezTo>
                    <a:pt x="2074718" y="1081136"/>
                    <a:pt x="1750290" y="1683617"/>
                    <a:pt x="1615208" y="1686215"/>
                  </a:cubicBezTo>
                </a:path>
              </a:pathLst>
            </a:custGeom>
            <a:gradFill rotWithShape="0">
              <a:gsLst>
                <a:gs pos="0">
                  <a:srgbClr val="FFC000"/>
                </a:gs>
                <a:gs pos="100000">
                  <a:srgbClr val="FFFF0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Freeform 25"/>
            <p:cNvSpPr>
              <a:spLocks/>
            </p:cNvSpPr>
            <p:nvPr/>
          </p:nvSpPr>
          <p:spPr bwMode="auto">
            <a:xfrm rot="10800000">
              <a:off x="8196118" y="4866984"/>
              <a:ext cx="2167082" cy="1686215"/>
            </a:xfrm>
            <a:custGeom>
              <a:avLst/>
              <a:gdLst>
                <a:gd name="T0" fmla="*/ 1635990 w 2167082"/>
                <a:gd name="T1" fmla="*/ 1416051 h 1686215"/>
                <a:gd name="T2" fmla="*/ 1511300 w 2167082"/>
                <a:gd name="T3" fmla="*/ 381000 h 1686215"/>
                <a:gd name="T4" fmla="*/ 825500 w 2167082"/>
                <a:gd name="T5" fmla="*/ 228600 h 1686215"/>
                <a:gd name="T6" fmla="*/ 63500 w 2167082"/>
                <a:gd name="T7" fmla="*/ 457200 h 1686215"/>
                <a:gd name="T8" fmla="*/ 1206500 w 2167082"/>
                <a:gd name="T9" fmla="*/ 38100 h 1686215"/>
                <a:gd name="T10" fmla="*/ 1892300 w 2167082"/>
                <a:gd name="T11" fmla="*/ 228600 h 1686215"/>
                <a:gd name="T12" fmla="*/ 2120900 w 2167082"/>
                <a:gd name="T13" fmla="*/ 838200 h 1686215"/>
                <a:gd name="T14" fmla="*/ 1615208 w 2167082"/>
                <a:gd name="T15" fmla="*/ 1686215 h 1686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7082"/>
                <a:gd name="T25" fmla="*/ 0 h 1686215"/>
                <a:gd name="T26" fmla="*/ 2167082 w 2167082"/>
                <a:gd name="T27" fmla="*/ 1686215 h 16862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7082" h="1686215">
                  <a:moveTo>
                    <a:pt x="1635990" y="1416051"/>
                  </a:moveTo>
                  <a:cubicBezTo>
                    <a:pt x="1716519" y="1237674"/>
                    <a:pt x="1773382" y="540808"/>
                    <a:pt x="1511300" y="381000"/>
                  </a:cubicBezTo>
                  <a:cubicBezTo>
                    <a:pt x="1371600" y="205605"/>
                    <a:pt x="1066800" y="215900"/>
                    <a:pt x="825500" y="228600"/>
                  </a:cubicBezTo>
                  <a:cubicBezTo>
                    <a:pt x="584200" y="241300"/>
                    <a:pt x="0" y="488950"/>
                    <a:pt x="63500" y="457200"/>
                  </a:cubicBezTo>
                  <a:cubicBezTo>
                    <a:pt x="127000" y="425450"/>
                    <a:pt x="901700" y="76200"/>
                    <a:pt x="1206500" y="38100"/>
                  </a:cubicBezTo>
                  <a:cubicBezTo>
                    <a:pt x="1511300" y="0"/>
                    <a:pt x="1739900" y="95250"/>
                    <a:pt x="1892300" y="228600"/>
                  </a:cubicBezTo>
                  <a:cubicBezTo>
                    <a:pt x="2044700" y="361950"/>
                    <a:pt x="2167082" y="595264"/>
                    <a:pt x="2120900" y="838200"/>
                  </a:cubicBezTo>
                  <a:cubicBezTo>
                    <a:pt x="2074718" y="1081136"/>
                    <a:pt x="1750290" y="1683617"/>
                    <a:pt x="1615208" y="1686215"/>
                  </a:cubicBezTo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FFC00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80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  <p:bldP spid="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General Description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1571685"/>
            <a:ext cx="9753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Denoted SB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C00000"/>
                </a:solidFill>
              </a:rPr>
              <a:t>It is now believed that most spiral galaxies have at least some bar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Pinwheel-like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bulge, spiral arms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Spiral arms, etc., signs of rotation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Bulge is straight - barred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Young and old stars, gas, dust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80% of large galaxies are spirals or barred spirals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Sub-classified by amount of arms, and how tight or loose they are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SB0 - no distinguishable spiral arms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SBa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SBb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SBc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SBd</a:t>
            </a:r>
            <a:r>
              <a:rPr lang="en-US" altLang="en-US" sz="2000" dirty="0">
                <a:solidFill>
                  <a:srgbClr val="FF0000"/>
                </a:solidFill>
              </a:rPr>
              <a:t> - more spiral arms, and looser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 err="1">
                <a:solidFill>
                  <a:srgbClr val="FF0000"/>
                </a:solidFill>
              </a:rPr>
              <a:t>SBm</a:t>
            </a:r>
            <a:r>
              <a:rPr lang="en-US" altLang="en-US" sz="2000" dirty="0">
                <a:solidFill>
                  <a:srgbClr val="FF0000"/>
                </a:solidFill>
              </a:rPr>
              <a:t> – no bulge, typically one distorted spiral arm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Barred Spiral Galaxies</a:t>
            </a:r>
          </a:p>
        </p:txBody>
      </p:sp>
    </p:spTree>
    <p:extLst>
      <p:ext uri="{BB962C8B-B14F-4D97-AF65-F5344CB8AC3E}">
        <p14:creationId xmlns:p14="http://schemas.microsoft.com/office/powerpoint/2010/main" val="2156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SB0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449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Also called lenticular galaxy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No Spiral arms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83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m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771525"/>
            <a:ext cx="429577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SBa</a:t>
            </a:r>
          </a:p>
        </p:txBody>
      </p:sp>
      <p:pic>
        <p:nvPicPr>
          <p:cNvPr id="67588" name="Picture 6" descr="m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1" y="4114800"/>
            <a:ext cx="4572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922421" y="1468399"/>
            <a:ext cx="4191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Central barred bulge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66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Tight spiral arms</a:t>
            </a:r>
          </a:p>
        </p:txBody>
      </p:sp>
    </p:spTree>
    <p:extLst>
      <p:ext uri="{BB962C8B-B14F-4D97-AF65-F5344CB8AC3E}">
        <p14:creationId xmlns:p14="http://schemas.microsoft.com/office/powerpoint/2010/main" val="29259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SBb</a:t>
            </a:r>
          </a:p>
        </p:txBody>
      </p:sp>
      <p:pic>
        <p:nvPicPr>
          <p:cNvPr id="68611" name="Picture 8" descr="m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2965"/>
          <a:stretch>
            <a:fillRect/>
          </a:stretch>
        </p:blipFill>
        <p:spPr bwMode="auto">
          <a:xfrm>
            <a:off x="5105400" y="1066800"/>
            <a:ext cx="5227638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419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Central Bar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66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Spiral arms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This is approximately galaxy type of the Milky Way</a:t>
            </a:r>
          </a:p>
        </p:txBody>
      </p:sp>
    </p:spTree>
    <p:extLst>
      <p:ext uri="{BB962C8B-B14F-4D97-AF65-F5344CB8AC3E}">
        <p14:creationId xmlns:p14="http://schemas.microsoft.com/office/powerpoint/2010/main" val="24723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SBc</a:t>
            </a:r>
          </a:p>
        </p:txBody>
      </p:sp>
      <p:pic>
        <p:nvPicPr>
          <p:cNvPr id="69635" name="Picture 7" descr="ngc2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06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8" y="2133600"/>
            <a:ext cx="48117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175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Central Bar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Looser spiral arms</a:t>
            </a:r>
          </a:p>
        </p:txBody>
      </p:sp>
    </p:spTree>
    <p:extLst>
      <p:ext uri="{BB962C8B-B14F-4D97-AF65-F5344CB8AC3E}">
        <p14:creationId xmlns:p14="http://schemas.microsoft.com/office/powerpoint/2010/main" val="7461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2000"/>
            <a:ext cx="8921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0788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SBd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-21222" y="1143000"/>
            <a:ext cx="2133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Central Bar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Very loose spiral arms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Often the arms are partially disconnected</a:t>
            </a:r>
          </a:p>
        </p:txBody>
      </p:sp>
    </p:spTree>
    <p:extLst>
      <p:ext uri="{BB962C8B-B14F-4D97-AF65-F5344CB8AC3E}">
        <p14:creationId xmlns:p14="http://schemas.microsoft.com/office/powerpoint/2010/main" val="24609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chemeClr val="bg1"/>
                </a:solidFill>
              </a:rPr>
              <a:t>SBm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" y="3726440"/>
            <a:ext cx="5567218" cy="3131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23" y="1623291"/>
            <a:ext cx="5055577" cy="5257800"/>
          </a:xfrm>
          <a:prstGeom prst="rect">
            <a:avLst/>
          </a:prstGeom>
        </p:spPr>
      </p:pic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24912" y="832572"/>
            <a:ext cx="58424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Classified by Hubble as irregular galaxies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They have just a bulge and typically one spiral arm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Coming off of a bar-shaped central region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Probably a barred spiral galaxy disturbed by collision with a larger galaxy</a:t>
            </a:r>
          </a:p>
        </p:txBody>
      </p:sp>
    </p:spTree>
    <p:extLst>
      <p:ext uri="{BB962C8B-B14F-4D97-AF65-F5344CB8AC3E}">
        <p14:creationId xmlns:p14="http://schemas.microsoft.com/office/powerpoint/2010/main" val="7601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Intermediates</a:t>
            </a: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9982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 amount of barring and the amount of spiral arms are continuous variables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As we have gotten better at classifying, it becomes useful to have categories between these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Between the spirals (SA) and the barred spirals (SB) are the intermediate spirals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Denoted SAB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Between each of the categories a through d, there are intermediate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Denoted by using both letters, like </a:t>
            </a:r>
            <a:r>
              <a:rPr lang="en-US" altLang="en-US" sz="2000" dirty="0" err="1">
                <a:solidFill>
                  <a:srgbClr val="6600FF"/>
                </a:solidFill>
              </a:rPr>
              <a:t>bc</a:t>
            </a: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For example, a </a:t>
            </a:r>
            <a:r>
              <a:rPr lang="en-US" altLang="en-US" sz="2000" dirty="0" err="1">
                <a:solidFill>
                  <a:srgbClr val="FF0000"/>
                </a:solidFill>
              </a:rPr>
              <a:t>SABcd</a:t>
            </a:r>
            <a:r>
              <a:rPr lang="en-US" altLang="en-US" sz="2000" dirty="0">
                <a:solidFill>
                  <a:srgbClr val="FF0000"/>
                </a:solidFill>
              </a:rPr>
              <a:t> galaxy would have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Some barring, but not as much as an SB galaxy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Looser arms than an </a:t>
            </a:r>
            <a:r>
              <a:rPr lang="en-US" altLang="en-US" sz="2000" dirty="0" err="1">
                <a:solidFill>
                  <a:srgbClr val="FF0000"/>
                </a:solidFill>
              </a:rPr>
              <a:t>SABc</a:t>
            </a:r>
            <a:r>
              <a:rPr lang="en-US" altLang="en-US" sz="2000" dirty="0">
                <a:solidFill>
                  <a:srgbClr val="FF0000"/>
                </a:solidFill>
              </a:rPr>
              <a:t>, but tighter than </a:t>
            </a:r>
            <a:r>
              <a:rPr lang="en-US" altLang="en-US" sz="2000" dirty="0" err="1">
                <a:solidFill>
                  <a:srgbClr val="FF0000"/>
                </a:solidFill>
              </a:rPr>
              <a:t>SABd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-254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The Categories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33600" y="856357"/>
            <a:ext cx="6096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Galaxies are classified by their appearance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00FF"/>
                </a:solidFill>
              </a:rPr>
              <a:t>Unbarrred</a:t>
            </a:r>
            <a:r>
              <a:rPr lang="en-US" sz="2000" dirty="0">
                <a:solidFill>
                  <a:srgbClr val="0000FF"/>
                </a:solidFill>
              </a:rPr>
              <a:t> Spiral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</a:rPr>
              <a:t>Central roundish bulge plus disk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8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Barred Spiral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Central elongated bulge plus disk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6600FF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6600FF"/>
                </a:solidFill>
              </a:rPr>
              <a:t>Elliptical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6600FF"/>
                </a:solidFill>
              </a:rPr>
              <a:t>Roundish or elongated bulge, no disk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Irregular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</a:rPr>
              <a:t>No discernible shape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Dwarf Spheroidal</a:t>
            </a:r>
          </a:p>
          <a:p>
            <a:pPr marL="8001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Small, dim, and round</a:t>
            </a:r>
          </a:p>
        </p:txBody>
      </p:sp>
    </p:spTree>
    <p:extLst>
      <p:ext uri="{BB962C8B-B14F-4D97-AF65-F5344CB8AC3E}">
        <p14:creationId xmlns:p14="http://schemas.microsoft.com/office/powerpoint/2010/main" val="3730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Barred Versus Unbarred Spirals</a:t>
            </a: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9982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It is not obvious what causes bars to form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Numerical simulations indicate that over time, instability causes bars to form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i="1" dirty="0">
              <a:solidFill>
                <a:srgbClr val="FF99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i="1" dirty="0">
                <a:solidFill>
                  <a:srgbClr val="0000FF"/>
                </a:solidFill>
              </a:rPr>
              <a:t>Probably</a:t>
            </a:r>
            <a:r>
              <a:rPr lang="en-US" altLang="en-US" sz="2000" dirty="0">
                <a:solidFill>
                  <a:srgbClr val="0000FF"/>
                </a:solidFill>
              </a:rPr>
              <a:t> bars are a sign that a galaxy has “matured”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Over time, most (all?) unbarred spiral galaxies become barred spirals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Process takes a couple </a:t>
            </a:r>
            <a:r>
              <a:rPr lang="en-US" altLang="en-US" sz="2000" dirty="0" err="1">
                <a:solidFill>
                  <a:srgbClr val="6600FF"/>
                </a:solidFill>
              </a:rPr>
              <a:t>Gyr</a:t>
            </a:r>
            <a:endParaRPr lang="en-US" altLang="en-US" sz="2000" dirty="0">
              <a:solidFill>
                <a:srgbClr val="6600FF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Age of universe &lt; 14 </a:t>
            </a:r>
            <a:r>
              <a:rPr lang="en-US" altLang="en-US" sz="2000" dirty="0" err="1">
                <a:solidFill>
                  <a:srgbClr val="6600FF"/>
                </a:solidFill>
              </a:rPr>
              <a:t>Gyr</a:t>
            </a: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33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Over long times, bars may also become unstable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May cause barred galaxies to return to unbarred (?)</a:t>
            </a:r>
          </a:p>
        </p:txBody>
      </p:sp>
    </p:spTree>
    <p:extLst>
      <p:ext uri="{BB962C8B-B14F-4D97-AF65-F5344CB8AC3E}">
        <p14:creationId xmlns:p14="http://schemas.microsoft.com/office/powerpoint/2010/main" val="17269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Categorization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3200" y="1533465"/>
            <a:ext cx="79375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Look like a sphere or a flattened sphere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Little gas and dust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Mostly old stars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Classified by how round they look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E0 looks circular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E7 is very elongated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There is a relatively objective way to classify them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Measure their long and short axes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Formula for the number is 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Elliptical galaxies have the largest range of masses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Dwarf </a:t>
            </a:r>
            <a:r>
              <a:rPr lang="en-US" altLang="en-US" sz="2000" dirty="0" err="1">
                <a:solidFill>
                  <a:srgbClr val="6600FF"/>
                </a:solidFill>
              </a:rPr>
              <a:t>ellipticals</a:t>
            </a:r>
            <a:r>
              <a:rPr lang="en-US" altLang="en-US" sz="2000" dirty="0">
                <a:solidFill>
                  <a:srgbClr val="6600FF"/>
                </a:solidFill>
              </a:rPr>
              <a:t> are the smallest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Add the letter d</a:t>
            </a:r>
            <a:r>
              <a:rPr lang="en-US" altLang="en-US" sz="2000" i="1" dirty="0">
                <a:solidFill>
                  <a:srgbClr val="6600FF"/>
                </a:solidFill>
              </a:rPr>
              <a:t> </a:t>
            </a:r>
            <a:r>
              <a:rPr lang="en-US" altLang="en-US" sz="2000" dirty="0">
                <a:solidFill>
                  <a:srgbClr val="6600FF"/>
                </a:solidFill>
              </a:rPr>
              <a:t>in front, so it might be a dE2 galaxy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Giant </a:t>
            </a:r>
            <a:r>
              <a:rPr lang="en-US" altLang="en-US" sz="2000" dirty="0" err="1">
                <a:solidFill>
                  <a:srgbClr val="6600FF"/>
                </a:solidFill>
              </a:rPr>
              <a:t>ellipticals</a:t>
            </a:r>
            <a:r>
              <a:rPr lang="en-US" altLang="en-US" sz="2000" dirty="0">
                <a:solidFill>
                  <a:srgbClr val="6600FF"/>
                </a:solidFill>
              </a:rPr>
              <a:t> are the largest</a:t>
            </a:r>
          </a:p>
        </p:txBody>
      </p:sp>
      <p:graphicFrame>
        <p:nvGraphicFramePr>
          <p:cNvPr id="4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956327"/>
              </p:ext>
            </p:extLst>
          </p:nvPr>
        </p:nvGraphicFramePr>
        <p:xfrm>
          <a:off x="4876800" y="4724400"/>
          <a:ext cx="148869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431640" progId="Equation.DSMT4">
                  <p:embed/>
                </p:oleObj>
              </mc:Choice>
              <mc:Fallback>
                <p:oleObj name="Equation" r:id="rId2" imgW="850680" imgH="431640" progId="Equation.DSMT4">
                  <p:embed/>
                  <p:pic>
                    <p:nvPicPr>
                      <p:cNvPr id="38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24400"/>
                        <a:ext cx="148869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7315200" y="2843243"/>
            <a:ext cx="2667000" cy="134775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15200" y="2843243"/>
            <a:ext cx="2667000" cy="1347757"/>
            <a:chOff x="7315200" y="2157443"/>
            <a:chExt cx="2667000" cy="1347757"/>
          </a:xfrm>
        </p:grpSpPr>
        <p:cxnSp>
          <p:nvCxnSpPr>
            <p:cNvPr id="5" name="Straight Arrow Connector 4"/>
            <p:cNvCxnSpPr>
              <a:stCxn id="2" idx="0"/>
              <a:endCxn id="2" idx="4"/>
            </p:cNvCxnSpPr>
            <p:nvPr/>
          </p:nvCxnSpPr>
          <p:spPr bwMode="auto">
            <a:xfrm>
              <a:off x="8648700" y="2157443"/>
              <a:ext cx="0" cy="134775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cxnSp>
          <p:nvCxnSpPr>
            <p:cNvPr id="8" name="Straight Arrow Connector 7"/>
            <p:cNvCxnSpPr>
              <a:stCxn id="2" idx="2"/>
              <a:endCxn id="2" idx="6"/>
            </p:cNvCxnSpPr>
            <p:nvPr/>
          </p:nvCxnSpPr>
          <p:spPr bwMode="auto">
            <a:xfrm>
              <a:off x="7315200" y="2831322"/>
              <a:ext cx="2667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847224" y="2483812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r>
                <a:rPr lang="en-US" sz="2000" i="1" dirty="0">
                  <a:solidFill>
                    <a:srgbClr val="FF0000"/>
                  </a:solidFill>
                </a:rPr>
                <a:t>a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48700" y="235462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  <a:r>
                <a:rPr lang="en-US" sz="2000" i="1" dirty="0">
                  <a:solidFill>
                    <a:srgbClr val="FF0000"/>
                  </a:solidFill>
                </a:rPr>
                <a:t>b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Elliptical Galaxies</a:t>
            </a:r>
          </a:p>
        </p:txBody>
      </p:sp>
    </p:spTree>
    <p:extLst>
      <p:ext uri="{BB962C8B-B14F-4D97-AF65-F5344CB8AC3E}">
        <p14:creationId xmlns:p14="http://schemas.microsoft.com/office/powerpoint/2010/main" val="21252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733800" y="1905000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E0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Oval 8"/>
          <p:cNvSpPr>
            <a:spLocks noChangeArrowheads="1"/>
          </p:cNvSpPr>
          <p:nvPr/>
        </p:nvSpPr>
        <p:spPr bwMode="auto">
          <a:xfrm>
            <a:off x="3962400" y="2088823"/>
            <a:ext cx="1828800" cy="1828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8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m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" b="6259"/>
          <a:stretch>
            <a:fillRect/>
          </a:stretch>
        </p:blipFill>
        <p:spPr bwMode="auto">
          <a:xfrm>
            <a:off x="0" y="457200"/>
            <a:ext cx="51736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m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7"/>
          <a:stretch>
            <a:fillRect/>
          </a:stretch>
        </p:blipFill>
        <p:spPr bwMode="auto">
          <a:xfrm>
            <a:off x="6781800" y="3978275"/>
            <a:ext cx="4022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6" descr="m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0"/>
            <a:ext cx="3016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15731" y="1198563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44331" y="1382386"/>
            <a:ext cx="1737360" cy="192024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1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4" descr="m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743200"/>
            <a:ext cx="301783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 descr="m10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3071813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50667" y="1804384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2971558">
            <a:off x="4858496" y="1988207"/>
            <a:ext cx="1463040" cy="1828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4" descr="m11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160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5" descr="m8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57600"/>
            <a:ext cx="25146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50667" y="1804384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18427330">
            <a:off x="4857575" y="1857724"/>
            <a:ext cx="1472184" cy="21031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4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n4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5"/>
          <a:stretch>
            <a:fillRect/>
          </a:stretch>
        </p:blipFill>
        <p:spPr bwMode="auto">
          <a:xfrm>
            <a:off x="5486400" y="685800"/>
            <a:ext cx="504507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E4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133600" y="1828800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17404798">
            <a:off x="2590801" y="1754548"/>
            <a:ext cx="1371600" cy="228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98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" descr="n2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r="15335"/>
          <a:stretch>
            <a:fillRect/>
          </a:stretch>
        </p:blipFill>
        <p:spPr bwMode="auto">
          <a:xfrm>
            <a:off x="6248400" y="898525"/>
            <a:ext cx="413067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4" descr="m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54546"/>
          <a:stretch>
            <a:fillRect/>
          </a:stretch>
        </p:blipFill>
        <p:spPr bwMode="auto">
          <a:xfrm>
            <a:off x="0" y="1752600"/>
            <a:ext cx="304323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E5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193505" y="1981200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14199736">
            <a:off x="3753693" y="1962807"/>
            <a:ext cx="1188720" cy="237744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219200"/>
            <a:ext cx="3533775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E6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1981200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14199736">
            <a:off x="5006673" y="1779497"/>
            <a:ext cx="1024128" cy="2560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3206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E7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93505" y="1981200"/>
            <a:ext cx="2286000" cy="2209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13787633">
            <a:off x="3925023" y="1714500"/>
            <a:ext cx="822960" cy="2743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3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General Description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9753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Denoted SA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Pinwheel-like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Central bulge, spiral arms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Spiral arms, etc., signs of rotation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C00000"/>
                </a:solidFill>
              </a:rPr>
              <a:t>Bulge is round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Young and old stars, gas, dust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80% of large galaxies are Spirals (Barred or Unbarred)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Sub-classified by amount of arms, and how tight or loose they are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SA0 - no distinguishable spiral arms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 err="1">
                <a:solidFill>
                  <a:srgbClr val="6600FF"/>
                </a:solidFill>
              </a:rPr>
              <a:t>SAa</a:t>
            </a:r>
            <a:r>
              <a:rPr lang="en-US" altLang="en-US" sz="2000" dirty="0">
                <a:solidFill>
                  <a:srgbClr val="6600FF"/>
                </a:solidFill>
              </a:rPr>
              <a:t>, </a:t>
            </a:r>
            <a:r>
              <a:rPr lang="en-US" altLang="en-US" sz="2000" dirty="0" err="1">
                <a:solidFill>
                  <a:srgbClr val="6600FF"/>
                </a:solidFill>
              </a:rPr>
              <a:t>SAb</a:t>
            </a:r>
            <a:r>
              <a:rPr lang="en-US" altLang="en-US" sz="2000" dirty="0">
                <a:solidFill>
                  <a:srgbClr val="6600FF"/>
                </a:solidFill>
              </a:rPr>
              <a:t>, </a:t>
            </a:r>
            <a:r>
              <a:rPr lang="en-US" altLang="en-US" sz="2000" dirty="0" err="1">
                <a:solidFill>
                  <a:srgbClr val="6600FF"/>
                </a:solidFill>
              </a:rPr>
              <a:t>SAc</a:t>
            </a:r>
            <a:r>
              <a:rPr lang="en-US" altLang="en-US" sz="2000" dirty="0">
                <a:solidFill>
                  <a:srgbClr val="6600FF"/>
                </a:solidFill>
              </a:rPr>
              <a:t>, </a:t>
            </a:r>
            <a:r>
              <a:rPr lang="en-US" altLang="en-US" sz="2000" dirty="0" err="1">
                <a:solidFill>
                  <a:srgbClr val="6600FF"/>
                </a:solidFill>
              </a:rPr>
              <a:t>SAd</a:t>
            </a:r>
            <a:r>
              <a:rPr lang="en-US" altLang="en-US" sz="2000" dirty="0">
                <a:solidFill>
                  <a:srgbClr val="6600FF"/>
                </a:solidFill>
              </a:rPr>
              <a:t> - more spiral arms, and looser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 err="1">
                <a:solidFill>
                  <a:srgbClr val="6600FF"/>
                </a:solidFill>
              </a:rPr>
              <a:t>SAm</a:t>
            </a:r>
            <a:r>
              <a:rPr lang="en-US" altLang="en-US" sz="2000" dirty="0">
                <a:solidFill>
                  <a:srgbClr val="6600FF"/>
                </a:solidFill>
              </a:rPr>
              <a:t> – no bulge, typically one distorted spiral arm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Unbarred Spiral Galaxies</a:t>
            </a:r>
          </a:p>
        </p:txBody>
      </p:sp>
    </p:spTree>
    <p:extLst>
      <p:ext uri="{BB962C8B-B14F-4D97-AF65-F5344CB8AC3E}">
        <p14:creationId xmlns:p14="http://schemas.microsoft.com/office/powerpoint/2010/main" val="26477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C23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7003"/>
          <a:stretch>
            <a:fillRect/>
          </a:stretch>
        </p:blipFill>
        <p:spPr bwMode="auto">
          <a:xfrm>
            <a:off x="342900" y="685800"/>
            <a:ext cx="102870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Elliptical Galaxy Shapes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5800" y="4578383"/>
            <a:ext cx="9601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Appearance may depend on angle of view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99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Amount of flattening probably has to do with rotation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Beyond E7, galaxy probably becomes unstable</a:t>
            </a:r>
          </a:p>
        </p:txBody>
      </p:sp>
    </p:spTree>
    <p:extLst>
      <p:ext uri="{BB962C8B-B14F-4D97-AF65-F5344CB8AC3E}">
        <p14:creationId xmlns:p14="http://schemas.microsoft.com/office/powerpoint/2010/main" val="12540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40"/>
          <p:cNvGrpSpPr>
            <a:grpSpLocks/>
          </p:cNvGrpSpPr>
          <p:nvPr/>
        </p:nvGrpSpPr>
        <p:grpSpPr bwMode="auto">
          <a:xfrm>
            <a:off x="3429000" y="838200"/>
            <a:ext cx="5870575" cy="5867400"/>
            <a:chOff x="5102352" y="838200"/>
            <a:chExt cx="5870448" cy="5867400"/>
          </a:xfrm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5102352" y="838200"/>
              <a:ext cx="5870448" cy="586740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6029" name="Oval 8"/>
            <p:cNvSpPr>
              <a:spLocks noChangeArrowheads="1"/>
            </p:cNvSpPr>
            <p:nvPr/>
          </p:nvSpPr>
          <p:spPr bwMode="auto">
            <a:xfrm>
              <a:off x="8825455" y="28025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0" name="Oval 9"/>
            <p:cNvSpPr>
              <a:spLocks noChangeArrowheads="1"/>
            </p:cNvSpPr>
            <p:nvPr/>
          </p:nvSpPr>
          <p:spPr bwMode="auto">
            <a:xfrm>
              <a:off x="6985326" y="24743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1" name="Oval 10"/>
            <p:cNvSpPr>
              <a:spLocks noChangeArrowheads="1"/>
            </p:cNvSpPr>
            <p:nvPr/>
          </p:nvSpPr>
          <p:spPr bwMode="auto">
            <a:xfrm>
              <a:off x="6209984" y="2869223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2" name="Oval 11"/>
            <p:cNvSpPr>
              <a:spLocks noChangeArrowheads="1"/>
            </p:cNvSpPr>
            <p:nvPr/>
          </p:nvSpPr>
          <p:spPr bwMode="auto">
            <a:xfrm>
              <a:off x="7649905" y="230505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3" name="Oval 12"/>
            <p:cNvSpPr>
              <a:spLocks noChangeArrowheads="1"/>
            </p:cNvSpPr>
            <p:nvPr/>
          </p:nvSpPr>
          <p:spPr bwMode="auto">
            <a:xfrm>
              <a:off x="6209984" y="461816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4" name="Oval 13"/>
            <p:cNvSpPr>
              <a:spLocks noChangeArrowheads="1"/>
            </p:cNvSpPr>
            <p:nvPr/>
          </p:nvSpPr>
          <p:spPr bwMode="auto">
            <a:xfrm>
              <a:off x="7871431" y="540800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5" name="Oval 14"/>
            <p:cNvSpPr>
              <a:spLocks noChangeArrowheads="1"/>
            </p:cNvSpPr>
            <p:nvPr/>
          </p:nvSpPr>
          <p:spPr bwMode="auto">
            <a:xfrm>
              <a:off x="8923681" y="4505325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6" name="Oval 15"/>
            <p:cNvSpPr>
              <a:spLocks noChangeArrowheads="1"/>
            </p:cNvSpPr>
            <p:nvPr/>
          </p:nvSpPr>
          <p:spPr bwMode="auto">
            <a:xfrm>
              <a:off x="10031313" y="1853712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7" name="Oval 8"/>
            <p:cNvSpPr>
              <a:spLocks noChangeArrowheads="1"/>
            </p:cNvSpPr>
            <p:nvPr/>
          </p:nvSpPr>
          <p:spPr bwMode="auto">
            <a:xfrm>
              <a:off x="8977855" y="5545748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86038" name="Oval 8"/>
            <p:cNvSpPr>
              <a:spLocks noChangeArrowheads="1"/>
            </p:cNvSpPr>
            <p:nvPr/>
          </p:nvSpPr>
          <p:spPr bwMode="auto">
            <a:xfrm>
              <a:off x="9968455" y="4800600"/>
              <a:ext cx="166145" cy="1692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Elliptical Galaxy Structure</a:t>
            </a: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8534400" y="1490008"/>
            <a:ext cx="24623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FF99CC"/>
                </a:solidFill>
              </a:rPr>
              <a:t>The visible part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99FF66"/>
                </a:solidFill>
              </a:rPr>
              <a:t>The nucleus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The halo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400" dirty="0">
                <a:solidFill>
                  <a:srgbClr val="FFFF00"/>
                </a:solidFill>
              </a:rPr>
              <a:t>Globular clusters</a:t>
            </a:r>
          </a:p>
        </p:txBody>
      </p:sp>
      <p:cxnSp>
        <p:nvCxnSpPr>
          <p:cNvPr id="86021" name="Straight Arrow Connector 50"/>
          <p:cNvCxnSpPr>
            <a:cxnSpLocks noChangeShapeType="1"/>
            <a:stCxn id="86020" idx="1"/>
          </p:cNvCxnSpPr>
          <p:nvPr/>
        </p:nvCxnSpPr>
        <p:spPr bwMode="auto">
          <a:xfrm flipH="1" flipV="1">
            <a:off x="6861176" y="1676400"/>
            <a:ext cx="1673224" cy="78310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2" name="Straight Arrow Connector 53"/>
          <p:cNvCxnSpPr>
            <a:cxnSpLocks noChangeShapeType="1"/>
          </p:cNvCxnSpPr>
          <p:nvPr/>
        </p:nvCxnSpPr>
        <p:spPr bwMode="auto">
          <a:xfrm flipH="1">
            <a:off x="7394576" y="2895600"/>
            <a:ext cx="1593849" cy="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3" name="Straight Arrow Connector 55"/>
          <p:cNvCxnSpPr>
            <a:cxnSpLocks noChangeShapeType="1"/>
          </p:cNvCxnSpPr>
          <p:nvPr/>
        </p:nvCxnSpPr>
        <p:spPr bwMode="auto">
          <a:xfrm flipH="1">
            <a:off x="8437564" y="3200400"/>
            <a:ext cx="862011" cy="16256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4" name="Oval 14"/>
          <p:cNvSpPr>
            <a:spLocks noChangeArrowheads="1"/>
          </p:cNvSpPr>
          <p:nvPr/>
        </p:nvSpPr>
        <p:spPr bwMode="auto">
          <a:xfrm>
            <a:off x="5465763" y="2895600"/>
            <a:ext cx="1676400" cy="1600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86025" name="AutoShape 6"/>
          <p:cNvSpPr>
            <a:spLocks noChangeArrowheads="1"/>
          </p:cNvSpPr>
          <p:nvPr/>
        </p:nvSpPr>
        <p:spPr bwMode="auto">
          <a:xfrm>
            <a:off x="6172200" y="3505200"/>
            <a:ext cx="304800" cy="3048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cxnSp>
        <p:nvCxnSpPr>
          <p:cNvPr id="86026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6858000" y="1752600"/>
            <a:ext cx="1752600" cy="1295400"/>
          </a:xfrm>
          <a:prstGeom prst="straightConnector1">
            <a:avLst/>
          </a:prstGeom>
          <a:noFill/>
          <a:ln w="28575" algn="ctr">
            <a:solidFill>
              <a:srgbClr val="FF99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7" name="Straight Arrow Connector 48"/>
          <p:cNvCxnSpPr>
            <a:cxnSpLocks noChangeShapeType="1"/>
          </p:cNvCxnSpPr>
          <p:nvPr/>
        </p:nvCxnSpPr>
        <p:spPr bwMode="auto">
          <a:xfrm rot="10800000" flipV="1">
            <a:off x="6480175" y="2209800"/>
            <a:ext cx="2133600" cy="1371600"/>
          </a:xfrm>
          <a:prstGeom prst="straightConnector1">
            <a:avLst/>
          </a:prstGeom>
          <a:noFill/>
          <a:ln w="28575" algn="ctr">
            <a:solidFill>
              <a:srgbClr val="99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550" y="893841"/>
            <a:ext cx="478117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C000"/>
                </a:solidFill>
              </a:rPr>
              <a:t>Rather different from the Milky Way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99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99FF"/>
                </a:solidFill>
              </a:rPr>
              <a:t>Typically contains only old stars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Star orbits can be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Completely random, or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FFFF"/>
                </a:solidFill>
              </a:rPr>
              <a:t>Have a bias so there is</a:t>
            </a:r>
            <a:br>
              <a:rPr lang="en-US" altLang="en-US" sz="2000" dirty="0">
                <a:solidFill>
                  <a:srgbClr val="66FFFF"/>
                </a:solidFill>
              </a:rPr>
            </a:br>
            <a:r>
              <a:rPr lang="en-US" altLang="en-US" sz="2000" dirty="0">
                <a:solidFill>
                  <a:srgbClr val="66FFFF"/>
                </a:solidFill>
              </a:rPr>
              <a:t>net angular momentum</a:t>
            </a:r>
            <a:br>
              <a:rPr lang="en-US" altLang="en-US" sz="2000" dirty="0">
                <a:solidFill>
                  <a:srgbClr val="66FFFF"/>
                </a:solidFill>
              </a:rPr>
            </a:br>
            <a:r>
              <a:rPr lang="en-US" altLang="en-US" sz="2000" dirty="0">
                <a:solidFill>
                  <a:srgbClr val="66FFFF"/>
                </a:solidFill>
              </a:rPr>
              <a:t>of the galaxy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33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33"/>
                </a:solidFill>
              </a:rPr>
              <a:t>Probably, the more rotation</a:t>
            </a:r>
            <a:br>
              <a:rPr lang="en-US" altLang="en-US" sz="2000" dirty="0">
                <a:solidFill>
                  <a:srgbClr val="66FF33"/>
                </a:solidFill>
              </a:rPr>
            </a:br>
            <a:r>
              <a:rPr lang="en-US" altLang="en-US" sz="2000" dirty="0">
                <a:solidFill>
                  <a:srgbClr val="66FF33"/>
                </a:solidFill>
              </a:rPr>
              <a:t>there is, the more flattened</a:t>
            </a:r>
            <a:br>
              <a:rPr lang="en-US" altLang="en-US" sz="2000" dirty="0">
                <a:solidFill>
                  <a:srgbClr val="66FF33"/>
                </a:solidFill>
              </a:rPr>
            </a:br>
            <a:r>
              <a:rPr lang="en-US" altLang="en-US" sz="2000" dirty="0">
                <a:solidFill>
                  <a:srgbClr val="66FF33"/>
                </a:solidFill>
              </a:rPr>
              <a:t>the shape is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No gas and dust, so no new stars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Halo often contains low-density hot gas</a:t>
            </a:r>
          </a:p>
        </p:txBody>
      </p:sp>
    </p:spTree>
    <p:extLst>
      <p:ext uri="{BB962C8B-B14F-4D97-AF65-F5344CB8AC3E}">
        <p14:creationId xmlns:p14="http://schemas.microsoft.com/office/powerpoint/2010/main" val="41291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Elliptical Halos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9982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Elliptical galaxies don’t have thick clouds, but they do have diffuse, hot gas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66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These gasses emit X-rays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Gravity vs. pressure – they expand to make a giant sphere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Amount of gravity tells us 85% of the mass of the galaxy is dark matter in the halo</a:t>
            </a:r>
          </a:p>
        </p:txBody>
      </p:sp>
    </p:spTree>
    <p:extLst>
      <p:ext uri="{BB962C8B-B14F-4D97-AF65-F5344CB8AC3E}">
        <p14:creationId xmlns:p14="http://schemas.microsoft.com/office/powerpoint/2010/main" val="38872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Dwarf </a:t>
            </a:r>
            <a:r>
              <a:rPr lang="en-US" sz="4400" dirty="0" err="1"/>
              <a:t>Ellipticals</a:t>
            </a:r>
            <a:endParaRPr lang="en-US" sz="4400" dirty="0"/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495300" y="1981200"/>
            <a:ext cx="9982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Some elliptical galaxies are much smaller than typical galaxies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Denoted </a:t>
            </a:r>
            <a:r>
              <a:rPr lang="en-US" altLang="en-US" sz="2000" dirty="0" err="1">
                <a:solidFill>
                  <a:srgbClr val="0000FF"/>
                </a:solidFill>
              </a:rPr>
              <a:t>dE</a:t>
            </a:r>
            <a:r>
              <a:rPr lang="en-US" altLang="en-US" sz="2000" dirty="0">
                <a:solidFill>
                  <a:srgbClr val="0000FF"/>
                </a:solidFill>
              </a:rPr>
              <a:t>, for dwarf </a:t>
            </a:r>
            <a:r>
              <a:rPr lang="en-US" altLang="en-US" sz="2000" dirty="0" err="1">
                <a:solidFill>
                  <a:srgbClr val="0000FF"/>
                </a:solidFill>
              </a:rPr>
              <a:t>ellipticals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There are typically no spiral galaxies of this size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33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These galaxies probably originally had gas, but all gas has since been consumed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These may have been the first galaxies ever formed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Other galaxies formed primarily from mergers of dwarf </a:t>
            </a:r>
            <a:r>
              <a:rPr lang="en-US" altLang="en-US" sz="2000" dirty="0" err="1">
                <a:solidFill>
                  <a:srgbClr val="FF0000"/>
                </a:solidFill>
              </a:rPr>
              <a:t>ellipticals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Giant </a:t>
            </a:r>
            <a:r>
              <a:rPr lang="en-US" sz="4400" dirty="0" err="1"/>
              <a:t>Ellipticals</a:t>
            </a:r>
            <a:endParaRPr lang="en-US" sz="4400" dirty="0"/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495300" y="990600"/>
            <a:ext cx="9982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The largest galaxies tend to be elliptical galaxies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Still denoted by E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There are typically no spiral galaxies this large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33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They tend to be more round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They galaxies often have low densities of stars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They are therefore “low surface brightness galaxies”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Denoted D in the Yerkes classification system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The largest of these are called </a:t>
            </a:r>
            <a:r>
              <a:rPr lang="en-US" altLang="en-US" sz="2000" dirty="0" err="1">
                <a:solidFill>
                  <a:srgbClr val="6600FF"/>
                </a:solidFill>
              </a:rPr>
              <a:t>cD</a:t>
            </a:r>
            <a:r>
              <a:rPr lang="en-US" altLang="en-US" sz="2000" dirty="0">
                <a:solidFill>
                  <a:srgbClr val="6600FF"/>
                </a:solidFill>
              </a:rPr>
              <a:t> or Central Dominant galaxies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Usually at the center of a cluster of galaxies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Often contain multiple nuclei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Multiple giant black holes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99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Probably formed from the merger of many smaller galaxies</a:t>
            </a:r>
          </a:p>
        </p:txBody>
      </p:sp>
    </p:spTree>
    <p:extLst>
      <p:ext uri="{BB962C8B-B14F-4D97-AF65-F5344CB8AC3E}">
        <p14:creationId xmlns:p14="http://schemas.microsoft.com/office/powerpoint/2010/main" val="40554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7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7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7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74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74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74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74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Other Types of Galaxies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1000" y="2362200"/>
            <a:ext cx="7620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Irregular galaxies don’t fit in well with the others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i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i="1" dirty="0">
                <a:solidFill>
                  <a:srgbClr val="0000FF"/>
                </a:solidFill>
              </a:rPr>
              <a:t>Some</a:t>
            </a:r>
            <a:r>
              <a:rPr lang="en-US" altLang="en-US" sz="2000" dirty="0">
                <a:solidFill>
                  <a:srgbClr val="0000FF"/>
                </a:solidFill>
              </a:rPr>
              <a:t> of them look a little like spiral galaxies</a:t>
            </a:r>
            <a:endParaRPr lang="en-US" altLang="en-US" sz="2000" i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Gas, dust, young and old stars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Like a galactic disk, no spirals, a mess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Probably caused by disruptive collisions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Classified as </a:t>
            </a:r>
            <a:r>
              <a:rPr lang="en-US" altLang="en-US" sz="2000" dirty="0" err="1"/>
              <a:t>Im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99419"/>
            <a:ext cx="3653790" cy="4118818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69938"/>
            <a:ext cx="10972800" cy="76993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Irregular Galaxies</a:t>
            </a:r>
          </a:p>
        </p:txBody>
      </p:sp>
    </p:spTree>
    <p:extLst>
      <p:ext uri="{BB962C8B-B14F-4D97-AF65-F5344CB8AC3E}">
        <p14:creationId xmlns:p14="http://schemas.microsoft.com/office/powerpoint/2010/main" val="4282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Dwarf Spheroidal Galaxies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533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Much lower mass than typical galaxies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Stars are spread out – low density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Mass of stars insufficient to hold them together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Strong indication they are </a:t>
            </a:r>
            <a:r>
              <a:rPr lang="en-US" altLang="en-US" sz="2000" u="sng" dirty="0">
                <a:solidFill>
                  <a:srgbClr val="FF0000"/>
                </a:solidFill>
              </a:rPr>
              <a:t>mostly</a:t>
            </a:r>
            <a:r>
              <a:rPr lang="en-US" altLang="en-US" sz="2000" dirty="0">
                <a:solidFill>
                  <a:srgbClr val="FF0000"/>
                </a:solidFill>
              </a:rPr>
              <a:t> dark matter, not much else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C00000"/>
                </a:solidFill>
              </a:rPr>
              <a:t>Difficult to see beyond nearby galaxies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/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Denoted </a:t>
            </a:r>
            <a:r>
              <a:rPr lang="en-US" altLang="en-US" sz="2000" dirty="0" err="1"/>
              <a:t>dSph</a:t>
            </a: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90600"/>
            <a:ext cx="4581144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Putting it All Together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" y="1595021"/>
            <a:ext cx="3962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Original Hubble classification had a two-pronged system that described how these go together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Because he didn’t have intermediate bars (SAB)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With the </a:t>
            </a:r>
            <a:r>
              <a:rPr lang="en-US" sz="2000" dirty="0">
                <a:solidFill>
                  <a:srgbClr val="0000FF"/>
                </a:solidFill>
              </a:rPr>
              <a:t>De </a:t>
            </a:r>
            <a:r>
              <a:rPr lang="en-US" sz="2000" dirty="0" err="1">
                <a:solidFill>
                  <a:srgbClr val="0000FF"/>
                </a:solidFill>
              </a:rPr>
              <a:t>Vaucouleurs</a:t>
            </a:r>
            <a:r>
              <a:rPr lang="en-US" sz="2000" dirty="0">
                <a:solidFill>
                  <a:srgbClr val="0000FF"/>
                </a:solidFill>
              </a:rPr>
              <a:t> system, it is now a three pronged fork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And the “tines” have gotten longer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9938"/>
            <a:ext cx="10972800" cy="76993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Original Tuning Fork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9876"/>
            <a:ext cx="6400800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916"/>
            <a:ext cx="10972800" cy="76993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The Updated Tuning Fork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771236"/>
            <a:ext cx="10971278" cy="60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3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Differences - Spirals vs. </a:t>
            </a:r>
            <a:r>
              <a:rPr lang="en-US" sz="4400" dirty="0" err="1"/>
              <a:t>Ellipticals</a:t>
            </a:r>
            <a:endParaRPr lang="en-US" sz="4400" dirty="0"/>
          </a:p>
        </p:txBody>
      </p:sp>
      <p:sp>
        <p:nvSpPr>
          <p:cNvPr id="595972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9236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Spirals have disks and spiral structure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Spirals have dust/gas/young stars in the 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 err="1">
                <a:solidFill>
                  <a:srgbClr val="6600FF"/>
                </a:solidFill>
              </a:rPr>
              <a:t>Ellipticals</a:t>
            </a:r>
            <a:r>
              <a:rPr lang="en-US" altLang="en-US" sz="2000" dirty="0">
                <a:solidFill>
                  <a:srgbClr val="6600FF"/>
                </a:solidFill>
              </a:rPr>
              <a:t> have hot gas spread out through a large halo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00FF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Can we explain these differences?</a:t>
            </a:r>
          </a:p>
        </p:txBody>
      </p:sp>
    </p:spTree>
    <p:extLst>
      <p:ext uri="{BB962C8B-B14F-4D97-AF65-F5344CB8AC3E}">
        <p14:creationId xmlns:p14="http://schemas.microsoft.com/office/powerpoint/2010/main" val="15407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5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5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/>
              <a:t>SA0</a:t>
            </a:r>
          </a:p>
        </p:txBody>
      </p:sp>
      <p:pic>
        <p:nvPicPr>
          <p:cNvPr id="60419" name="Picture 2" descr="ngc50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30400"/>
            <a:ext cx="508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781800" y="2209800"/>
            <a:ext cx="3048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No Spiral arms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4191000" y="2386802"/>
            <a:ext cx="2590800" cy="142319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5168900" y="3733801"/>
            <a:ext cx="1589808" cy="1134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3100" y="1070129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/>
              <a:t>Also called lenticular galaxies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00598" y="3124199"/>
            <a:ext cx="1958109" cy="1423199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uiExpand="1" build="p"/>
      <p:bldP spid="60421" grpId="0" animBg="1"/>
      <p:bldP spid="60424" grpId="0" animBg="1"/>
      <p:bldP spid="9" grpId="0" build="p" autoUpdateAnimBg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Hot Gas Vs. Cool Gas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1143000" y="914400"/>
            <a:ext cx="7010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Hot gas has low density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Atoms cool off by colliding and radiating light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But at low density, collisions are rare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Low density gas cools slowly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Will not cool off in age of universe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Hot gas has pressure: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Gravity vs. pressure = sphere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An elliptical galaxy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33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33FF"/>
                </a:solidFill>
              </a:rPr>
              <a:t>Cool gas has high density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33FF"/>
                </a:solidFill>
              </a:rPr>
              <a:t>High density gas collides more often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>
                <a:solidFill>
                  <a:srgbClr val="9933FF"/>
                </a:solidFill>
              </a:rPr>
              <a:t>And then can radiated that energy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33FF"/>
                </a:solidFill>
              </a:rPr>
              <a:t>Can cool off further in short time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Cool gas has little pressure, but still has rotation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Gravity vs. rotation = disk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A spiral (or barred spiral) galaxy</a:t>
            </a:r>
          </a:p>
        </p:txBody>
      </p:sp>
    </p:spTree>
    <p:extLst>
      <p:ext uri="{BB962C8B-B14F-4D97-AF65-F5344CB8AC3E}">
        <p14:creationId xmlns:p14="http://schemas.microsoft.com/office/powerpoint/2010/main" val="32243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8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8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8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8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8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8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8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8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8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8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8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8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8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8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8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uiExpand="1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What Determines Galaxy Type?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457200" y="855663"/>
            <a:ext cx="9982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If we have a source of cool gas: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Gas will form a disk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Disk will form stars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6600"/>
                </a:solidFill>
              </a:rPr>
              <a:t>There will be young stars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66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If all gas is hot: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Gas remains in a giant halo, no disk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No star formation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No young stars</a:t>
            </a:r>
          </a:p>
          <a:p>
            <a:pPr marL="800100" lvl="1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Conclusion: If you have a source of cool gas, you get a spiral or barred spiral, otherwise get elliptical</a:t>
            </a:r>
          </a:p>
        </p:txBody>
      </p:sp>
    </p:spTree>
    <p:extLst>
      <p:ext uri="{BB962C8B-B14F-4D97-AF65-F5344CB8AC3E}">
        <p14:creationId xmlns:p14="http://schemas.microsoft.com/office/powerpoint/2010/main" val="9871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8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8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8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8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8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/>
              <a:t>SAa</a:t>
            </a:r>
            <a:endParaRPr lang="en-US" sz="4400" dirty="0"/>
          </a:p>
        </p:txBody>
      </p:sp>
      <p:pic>
        <p:nvPicPr>
          <p:cNvPr id="61443" name="Picture 6" descr="m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77" y="867208"/>
            <a:ext cx="283368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m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55" y="2957945"/>
            <a:ext cx="3382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9" descr="m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0257"/>
            <a:ext cx="3749675" cy="57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3276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Tight spiral arms</a:t>
            </a:r>
          </a:p>
        </p:txBody>
      </p:sp>
    </p:spTree>
    <p:extLst>
      <p:ext uri="{BB962C8B-B14F-4D97-AF65-F5344CB8AC3E}">
        <p14:creationId xmlns:p14="http://schemas.microsoft.com/office/powerpoint/2010/main" val="66790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/>
              <a:t>SAb</a:t>
            </a:r>
            <a:endParaRPr lang="en-US" sz="4400" dirty="0"/>
          </a:p>
        </p:txBody>
      </p:sp>
      <p:pic>
        <p:nvPicPr>
          <p:cNvPr id="62468" name="Picture 6" descr="m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990600"/>
            <a:ext cx="33083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 descr="m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81" y="3508375"/>
            <a:ext cx="23764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8" descr="ngc15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17999"/>
          <a:stretch>
            <a:fillRect/>
          </a:stretch>
        </p:blipFill>
        <p:spPr bwMode="auto">
          <a:xfrm>
            <a:off x="3777456" y="3508375"/>
            <a:ext cx="406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3276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Spiral arms</a:t>
            </a:r>
          </a:p>
        </p:txBody>
      </p:sp>
    </p:spTree>
    <p:extLst>
      <p:ext uri="{BB962C8B-B14F-4D97-AF65-F5344CB8AC3E}">
        <p14:creationId xmlns:p14="http://schemas.microsoft.com/office/powerpoint/2010/main" val="36234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chemeClr val="bg1"/>
                </a:solidFill>
              </a:rPr>
              <a:t>SAc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63491" name="Picture 7" descr="m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830263"/>
            <a:ext cx="40957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8" descr="m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830263"/>
            <a:ext cx="46640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746" y="1295400"/>
            <a:ext cx="205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Loose spiral arms</a:t>
            </a:r>
          </a:p>
        </p:txBody>
      </p:sp>
    </p:spTree>
    <p:extLst>
      <p:ext uri="{BB962C8B-B14F-4D97-AF65-F5344CB8AC3E}">
        <p14:creationId xmlns:p14="http://schemas.microsoft.com/office/powerpoint/2010/main" val="5368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9413"/>
            <a:ext cx="45720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chemeClr val="bg1"/>
                </a:solidFill>
              </a:rPr>
              <a:t>SAd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64516" name="Picture 10" descr="ngc29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01339"/>
            <a:ext cx="508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862347"/>
            <a:ext cx="617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Central Bulge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Disk</a:t>
            </a: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Very Loose Spiral arms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00FF"/>
                </a:solidFill>
              </a:rPr>
              <a:t>Often, spiral arms are disconnected or broken</a:t>
            </a:r>
          </a:p>
        </p:txBody>
      </p:sp>
    </p:spTree>
    <p:extLst>
      <p:ext uri="{BB962C8B-B14F-4D97-AF65-F5344CB8AC3E}">
        <p14:creationId xmlns:p14="http://schemas.microsoft.com/office/powerpoint/2010/main" val="30576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err="1">
                <a:solidFill>
                  <a:schemeClr val="bg1"/>
                </a:solidFill>
              </a:rPr>
              <a:t>SAm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52600"/>
            <a:ext cx="4902200" cy="485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3733800" cy="37338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3200" y="914400"/>
            <a:ext cx="594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Classified by Hubble as irregular galaxies</a:t>
            </a: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8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They have just a bulge and typically one spiral arm</a:t>
            </a: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Probably a spiral galaxy disturbed by collision</a:t>
            </a:r>
            <a:br>
              <a:rPr lang="en-US" altLang="en-US" sz="2000" dirty="0">
                <a:solidFill>
                  <a:srgbClr val="FF0000"/>
                </a:solidFill>
              </a:rPr>
            </a:br>
            <a:r>
              <a:rPr lang="en-US" altLang="en-US" sz="2000" dirty="0">
                <a:solidFill>
                  <a:srgbClr val="FF0000"/>
                </a:solidFill>
              </a:rPr>
              <a:t>with a larger galaxy</a:t>
            </a:r>
            <a:endParaRPr lang="en-US" altLang="en-US" sz="20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22920</TotalTime>
  <Words>1523</Words>
  <Application>Microsoft Office PowerPoint</Application>
  <PresentationFormat>Custom</PresentationFormat>
  <Paragraphs>371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763</cp:revision>
  <cp:lastPrinted>1998-03-31T16:12:30Z</cp:lastPrinted>
  <dcterms:created xsi:type="dcterms:W3CDTF">1997-09-10T20:18:06Z</dcterms:created>
  <dcterms:modified xsi:type="dcterms:W3CDTF">2023-08-22T17:55:04Z</dcterms:modified>
</cp:coreProperties>
</file>