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1011" r:id="rId2"/>
    <p:sldId id="907" r:id="rId3"/>
    <p:sldId id="1014" r:id="rId4"/>
    <p:sldId id="1015" r:id="rId5"/>
    <p:sldId id="922" r:id="rId6"/>
    <p:sldId id="1016" r:id="rId7"/>
    <p:sldId id="908" r:id="rId8"/>
    <p:sldId id="1017" r:id="rId9"/>
    <p:sldId id="1018" r:id="rId10"/>
    <p:sldId id="1020" r:id="rId11"/>
    <p:sldId id="1019" r:id="rId12"/>
    <p:sldId id="916" r:id="rId13"/>
    <p:sldId id="917" r:id="rId14"/>
    <p:sldId id="919" r:id="rId15"/>
    <p:sldId id="920" r:id="rId16"/>
    <p:sldId id="921" r:id="rId17"/>
    <p:sldId id="1021" r:id="rId18"/>
    <p:sldId id="953" r:id="rId19"/>
    <p:sldId id="954" r:id="rId20"/>
    <p:sldId id="955" r:id="rId21"/>
    <p:sldId id="956" r:id="rId22"/>
    <p:sldId id="957" r:id="rId23"/>
    <p:sldId id="958" r:id="rId24"/>
    <p:sldId id="959" r:id="rId25"/>
    <p:sldId id="1024" r:id="rId26"/>
    <p:sldId id="1025" r:id="rId27"/>
    <p:sldId id="1023" r:id="rId28"/>
    <p:sldId id="1026" r:id="rId29"/>
    <p:sldId id="1027" r:id="rId30"/>
    <p:sldId id="1028" r:id="rId31"/>
    <p:sldId id="1082" r:id="rId32"/>
    <p:sldId id="1029" r:id="rId33"/>
    <p:sldId id="1030" r:id="rId34"/>
  </p:sldIdLst>
  <p:sldSz cx="10972800" cy="6858000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FF0000"/>
    <a:srgbClr val="6600FF"/>
    <a:srgbClr val="0000FF"/>
    <a:srgbClr val="9933FF"/>
    <a:srgbClr val="008000"/>
    <a:srgbClr val="66FF33"/>
    <a:srgbClr val="66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9" autoAdjust="0"/>
    <p:restoredTop sz="94660" autoAdjust="0"/>
  </p:normalViewPr>
  <p:slideViewPr>
    <p:cSldViewPr>
      <p:cViewPr varScale="1">
        <p:scale>
          <a:sx n="67" d="100"/>
          <a:sy n="67" d="100"/>
        </p:scale>
        <p:origin x="96" y="5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-478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692150"/>
            <a:ext cx="553720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66DA8CD-EA35-4421-89F6-12D96133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0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174B-7E99-4263-8914-C4806B8E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D190-8531-42D5-84C1-99201E4B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609600"/>
            <a:ext cx="23317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681228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2DF-B95D-4E95-B25D-E0C6ACD2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ADBC-3932-4221-8570-13EB945B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4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E79F-8F7F-423F-80FD-37BEFD4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907E-CEE0-4026-8BA5-A3CD8FC8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4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4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47D-49ED-437E-B93A-460C966F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0821-8036-4B25-9953-E99CB29E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6714-3C0F-4603-A877-221CA73D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0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4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B04-0926-4D6F-919C-95FE19FF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1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9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2903-CD40-45A9-8849-2FE3AB64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609600"/>
            <a:ext cx="932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981200"/>
            <a:ext cx="932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840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5FBB20-16EC-4878-B015-F9FF7BE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zgGhpAu2_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152400" y="2328428"/>
            <a:ext cx="102412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When two galaxies collide or nearly collide, what happens?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stars do </a:t>
            </a:r>
            <a:r>
              <a:rPr lang="en-US" sz="2000" u="sng" dirty="0">
                <a:solidFill>
                  <a:srgbClr val="0000FF"/>
                </a:solidFill>
              </a:rPr>
              <a:t>not</a:t>
            </a:r>
            <a:r>
              <a:rPr lang="en-US" sz="2000" dirty="0">
                <a:solidFill>
                  <a:srgbClr val="0000FF"/>
                </a:solidFill>
              </a:rPr>
              <a:t> collide with each 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separation between them is very great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But the clouds of gas in them </a:t>
            </a:r>
            <a:r>
              <a:rPr lang="en-US" sz="2000" i="1" dirty="0">
                <a:solidFill>
                  <a:srgbClr val="006600"/>
                </a:solidFill>
              </a:rPr>
              <a:t>can </a:t>
            </a:r>
            <a:r>
              <a:rPr lang="en-US" sz="2000" dirty="0">
                <a:solidFill>
                  <a:srgbClr val="006600"/>
                </a:solidFill>
              </a:rPr>
              <a:t>collide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FF"/>
                </a:solidFill>
              </a:rPr>
              <a:t>Also, the two galaxies can</a:t>
            </a:r>
            <a:br>
              <a:rPr lang="en-US" sz="2000" dirty="0">
                <a:solidFill>
                  <a:srgbClr val="6600FF"/>
                </a:solidFill>
              </a:rPr>
            </a:br>
            <a:r>
              <a:rPr lang="en-US" sz="2000" dirty="0">
                <a:solidFill>
                  <a:srgbClr val="6600FF"/>
                </a:solidFill>
              </a:rPr>
              <a:t>gravitationally influence each 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FF"/>
                </a:solidFill>
              </a:rPr>
              <a:t>Even if they miss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Galaxy collisions take </a:t>
            </a:r>
            <a:r>
              <a:rPr lang="en-US" sz="2000" i="1" dirty="0">
                <a:solidFill>
                  <a:srgbClr val="FF0000"/>
                </a:solidFill>
              </a:rPr>
              <a:t>millions</a:t>
            </a:r>
            <a:r>
              <a:rPr lang="en-US" sz="2000" dirty="0">
                <a:solidFill>
                  <a:srgbClr val="FF0000"/>
                </a:solidFill>
              </a:rPr>
              <a:t> of years to occur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We don’t see any change in real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But we </a:t>
            </a:r>
            <a:r>
              <a:rPr lang="en-US" sz="2000" u="sng" dirty="0">
                <a:solidFill>
                  <a:srgbClr val="006600"/>
                </a:solidFill>
              </a:rPr>
              <a:t>can</a:t>
            </a:r>
            <a:r>
              <a:rPr lang="en-US" sz="2000" dirty="0">
                <a:solidFill>
                  <a:srgbClr val="006600"/>
                </a:solidFill>
              </a:rPr>
              <a:t> see galaxies in mid-collision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And we can see galaxies that have already collided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410200" y="3712555"/>
            <a:ext cx="2667000" cy="1143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3600000">
            <a:off x="8044009" y="3674454"/>
            <a:ext cx="2667000" cy="1143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8305800" y="3864955"/>
            <a:ext cx="838200" cy="3810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flipH="1">
            <a:off x="7315200" y="3864955"/>
            <a:ext cx="990600" cy="381000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752475"/>
            <a:ext cx="10972800" cy="769441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Galaxy Collisions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-4618" y="152400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What Happens When Galaxies Collide?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-13853"/>
            <a:ext cx="10972800" cy="76944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Galaxy Collisions and Active Galaxies</a:t>
            </a:r>
          </a:p>
        </p:txBody>
      </p:sp>
    </p:spTree>
    <p:extLst>
      <p:ext uri="{BB962C8B-B14F-4D97-AF65-F5344CB8AC3E}">
        <p14:creationId xmlns:p14="http://schemas.microsoft.com/office/powerpoint/2010/main" val="21300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uiExpand="1" build="p" autoUpdateAnimBg="0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8"/>
          <a:stretch>
            <a:fillRect/>
          </a:stretch>
        </p:blipFill>
        <p:spPr bwMode="auto">
          <a:xfrm>
            <a:off x="73891" y="609023"/>
            <a:ext cx="4762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Colliding Galaxies – Images (3)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89277"/>
            <a:ext cx="595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4391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2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Milky Way Collision with Andromeda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102412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Our galaxy is currently headed towards Andromeda, the nearest large galaxy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Distance about 780 </a:t>
            </a:r>
            <a:r>
              <a:rPr lang="en-US" sz="2000" dirty="0" err="1">
                <a:solidFill>
                  <a:srgbClr val="0000FF"/>
                </a:solidFill>
              </a:rPr>
              <a:t>kpc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Relative velocity measured by Doppler shift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Have to subtract Sun’s velocity around our galaxy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About 110 km/s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Transverse velocity measured recently by Hubble using proper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Very slow transverse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FF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Suggests the two will collide, or nearly collide about 4 billion years from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After initial encounter, two galaxies will probably merge “shortly” thereafter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C00000"/>
                </a:solidFill>
                <a:hlinkClick r:id="rId2"/>
              </a:rPr>
              <a:t>MW - Andromeda Collision</a:t>
            </a: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FF"/>
                </a:solidFill>
              </a:rPr>
              <a:t>Best guess is that after that, they will merge to make a large elliptical galaxy</a:t>
            </a:r>
          </a:p>
        </p:txBody>
      </p:sp>
    </p:spTree>
    <p:extLst>
      <p:ext uri="{BB962C8B-B14F-4D97-AF65-F5344CB8AC3E}">
        <p14:creationId xmlns:p14="http://schemas.microsoft.com/office/powerpoint/2010/main" val="6430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228600" y="823913"/>
            <a:ext cx="10515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 the centers of </a:t>
            </a:r>
            <a:r>
              <a:rPr lang="en-US" sz="2000" i="1" dirty="0">
                <a:solidFill>
                  <a:srgbClr val="0000FF"/>
                </a:solidFill>
              </a:rPr>
              <a:t>clusters</a:t>
            </a:r>
            <a:r>
              <a:rPr lang="en-US" sz="2000" dirty="0">
                <a:solidFill>
                  <a:srgbClr val="0000FF"/>
                </a:solidFill>
              </a:rPr>
              <a:t> of galaxies, many galaxies combine and merge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Collisions pretty much </a:t>
            </a:r>
            <a:r>
              <a:rPr lang="en-US" sz="2000" i="1" dirty="0">
                <a:solidFill>
                  <a:srgbClr val="0000FF"/>
                </a:solidFill>
              </a:rPr>
              <a:t>guarantee</a:t>
            </a:r>
            <a:r>
              <a:rPr lang="en-US" sz="2000" dirty="0">
                <a:solidFill>
                  <a:srgbClr val="0000FF"/>
                </a:solidFill>
              </a:rPr>
              <a:t> all the cold gas will be heated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It then will expand throughout the halo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8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kinetic energy transferred to the stars causes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the galaxy to become very large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And of course, it is very massive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It will generally be almost spherical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These galaxies are now giant elliptical galaxies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FF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FF"/>
                </a:solidFill>
              </a:rPr>
              <a:t>The largest of these are the </a:t>
            </a:r>
            <a:r>
              <a:rPr lang="en-US" sz="2000" dirty="0" err="1">
                <a:solidFill>
                  <a:srgbClr val="6600FF"/>
                </a:solidFill>
              </a:rPr>
              <a:t>cD</a:t>
            </a:r>
            <a:r>
              <a:rPr lang="en-US" sz="2000" dirty="0">
                <a:solidFill>
                  <a:srgbClr val="6600FF"/>
                </a:solidFill>
              </a:rPr>
              <a:t> or central dominant</a:t>
            </a:r>
            <a:br>
              <a:rPr lang="en-US" sz="2000" dirty="0">
                <a:solidFill>
                  <a:srgbClr val="6600FF"/>
                </a:solidFill>
              </a:rPr>
            </a:br>
            <a:r>
              <a:rPr lang="en-US" sz="2000" dirty="0">
                <a:solidFill>
                  <a:srgbClr val="6600FF"/>
                </a:solidFill>
              </a:rPr>
              <a:t>galaxies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FF"/>
                </a:solidFill>
              </a:rPr>
              <a:t>They are </a:t>
            </a:r>
            <a:r>
              <a:rPr lang="en-US" sz="2000" i="1" dirty="0">
                <a:solidFill>
                  <a:srgbClr val="6600FF"/>
                </a:solidFill>
              </a:rPr>
              <a:t>central</a:t>
            </a:r>
            <a:r>
              <a:rPr lang="en-US" sz="2000" dirty="0">
                <a:solidFill>
                  <a:srgbClr val="6600FF"/>
                </a:solidFill>
              </a:rPr>
              <a:t> because they tend to be at</a:t>
            </a:r>
            <a:br>
              <a:rPr lang="en-US" sz="2000" dirty="0">
                <a:solidFill>
                  <a:srgbClr val="6600FF"/>
                </a:solidFill>
              </a:rPr>
            </a:br>
            <a:r>
              <a:rPr lang="en-US" sz="2000" dirty="0">
                <a:solidFill>
                  <a:srgbClr val="6600FF"/>
                </a:solidFill>
              </a:rPr>
              <a:t>the center of clusters of galaxies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63732" y="3657600"/>
            <a:ext cx="3894667" cy="1219200"/>
            <a:chOff x="1056" y="480"/>
            <a:chExt cx="2400" cy="768"/>
          </a:xfrm>
        </p:grpSpPr>
        <p:sp>
          <p:nvSpPr>
            <p:cNvPr id="609287" name="Oval 7"/>
            <p:cNvSpPr>
              <a:spLocks noChangeArrowheads="1"/>
            </p:cNvSpPr>
            <p:nvPr/>
          </p:nvSpPr>
          <p:spPr bwMode="auto">
            <a:xfrm>
              <a:off x="1056" y="480"/>
              <a:ext cx="2400" cy="76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288" name="AutoShape 8"/>
            <p:cNvSpPr>
              <a:spLocks noChangeArrowheads="1"/>
            </p:cNvSpPr>
            <p:nvPr/>
          </p:nvSpPr>
          <p:spPr bwMode="auto">
            <a:xfrm rot="10800000">
              <a:off x="1248" y="576"/>
              <a:ext cx="672" cy="528"/>
            </a:xfrm>
            <a:prstGeom prst="curvedLeftArrow">
              <a:avLst>
                <a:gd name="adj1" fmla="val 20000"/>
                <a:gd name="adj2" fmla="val 40000"/>
                <a:gd name="adj3" fmla="val 424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289" name="AutoShape 9"/>
            <p:cNvSpPr>
              <a:spLocks noChangeArrowheads="1"/>
            </p:cNvSpPr>
            <p:nvPr/>
          </p:nvSpPr>
          <p:spPr bwMode="auto">
            <a:xfrm rot="5400000">
              <a:off x="2592" y="576"/>
              <a:ext cx="504" cy="600"/>
            </a:xfrm>
            <a:prstGeom prst="curvedDownArrow">
              <a:avLst>
                <a:gd name="adj1" fmla="val 20000"/>
                <a:gd name="adj2" fmla="val 40000"/>
                <a:gd name="adj3" fmla="val 396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18553713">
            <a:off x="6738082" y="3851243"/>
            <a:ext cx="2743200" cy="934719"/>
            <a:chOff x="1056" y="480"/>
            <a:chExt cx="2400" cy="768"/>
          </a:xfrm>
        </p:grpSpPr>
        <p:sp>
          <p:nvSpPr>
            <p:cNvPr id="609291" name="Oval 11"/>
            <p:cNvSpPr>
              <a:spLocks noChangeArrowheads="1"/>
            </p:cNvSpPr>
            <p:nvPr/>
          </p:nvSpPr>
          <p:spPr bwMode="auto">
            <a:xfrm>
              <a:off x="1056" y="480"/>
              <a:ext cx="2400" cy="76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292" name="AutoShape 12"/>
            <p:cNvSpPr>
              <a:spLocks noChangeArrowheads="1"/>
            </p:cNvSpPr>
            <p:nvPr/>
          </p:nvSpPr>
          <p:spPr bwMode="auto">
            <a:xfrm rot="10800000">
              <a:off x="1248" y="576"/>
              <a:ext cx="672" cy="528"/>
            </a:xfrm>
            <a:prstGeom prst="curvedLeftArrow">
              <a:avLst>
                <a:gd name="adj1" fmla="val 20000"/>
                <a:gd name="adj2" fmla="val 40000"/>
                <a:gd name="adj3" fmla="val 424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293" name="AutoShape 13"/>
            <p:cNvSpPr>
              <a:spLocks noChangeArrowheads="1"/>
            </p:cNvSpPr>
            <p:nvPr/>
          </p:nvSpPr>
          <p:spPr bwMode="auto">
            <a:xfrm rot="5400000">
              <a:off x="2592" y="576"/>
              <a:ext cx="504" cy="600"/>
            </a:xfrm>
            <a:prstGeom prst="curvedDownArrow">
              <a:avLst>
                <a:gd name="adj1" fmla="val 20000"/>
                <a:gd name="adj2" fmla="val 40000"/>
                <a:gd name="adj3" fmla="val 396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 rot="4573064">
            <a:off x="6845499" y="3932877"/>
            <a:ext cx="2743200" cy="934720"/>
            <a:chOff x="1056" y="480"/>
            <a:chExt cx="2400" cy="768"/>
          </a:xfrm>
        </p:grpSpPr>
        <p:sp>
          <p:nvSpPr>
            <p:cNvPr id="609295" name="Oval 15"/>
            <p:cNvSpPr>
              <a:spLocks noChangeArrowheads="1"/>
            </p:cNvSpPr>
            <p:nvPr/>
          </p:nvSpPr>
          <p:spPr bwMode="auto">
            <a:xfrm>
              <a:off x="1056" y="480"/>
              <a:ext cx="2400" cy="76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296" name="AutoShape 16"/>
            <p:cNvSpPr>
              <a:spLocks noChangeArrowheads="1"/>
            </p:cNvSpPr>
            <p:nvPr/>
          </p:nvSpPr>
          <p:spPr bwMode="auto">
            <a:xfrm rot="10800000">
              <a:off x="1248" y="576"/>
              <a:ext cx="672" cy="528"/>
            </a:xfrm>
            <a:prstGeom prst="curvedLeftArrow">
              <a:avLst>
                <a:gd name="adj1" fmla="val 20000"/>
                <a:gd name="adj2" fmla="val 40000"/>
                <a:gd name="adj3" fmla="val 424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297" name="AutoShape 17"/>
            <p:cNvSpPr>
              <a:spLocks noChangeArrowheads="1"/>
            </p:cNvSpPr>
            <p:nvPr/>
          </p:nvSpPr>
          <p:spPr bwMode="auto">
            <a:xfrm rot="5400000">
              <a:off x="2592" y="576"/>
              <a:ext cx="504" cy="600"/>
            </a:xfrm>
            <a:prstGeom prst="curvedDownArrow">
              <a:avLst>
                <a:gd name="adj1" fmla="val 20000"/>
                <a:gd name="adj2" fmla="val 40000"/>
                <a:gd name="adj3" fmla="val 396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9973064">
            <a:off x="6790019" y="3828110"/>
            <a:ext cx="2804160" cy="914400"/>
            <a:chOff x="1056" y="480"/>
            <a:chExt cx="2400" cy="768"/>
          </a:xfrm>
        </p:grpSpPr>
        <p:sp>
          <p:nvSpPr>
            <p:cNvPr id="609299" name="Oval 19"/>
            <p:cNvSpPr>
              <a:spLocks noChangeArrowheads="1"/>
            </p:cNvSpPr>
            <p:nvPr/>
          </p:nvSpPr>
          <p:spPr bwMode="auto">
            <a:xfrm>
              <a:off x="1056" y="480"/>
              <a:ext cx="2400" cy="76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00" name="AutoShape 20"/>
            <p:cNvSpPr>
              <a:spLocks noChangeArrowheads="1"/>
            </p:cNvSpPr>
            <p:nvPr/>
          </p:nvSpPr>
          <p:spPr bwMode="auto">
            <a:xfrm rot="10800000">
              <a:off x="1248" y="576"/>
              <a:ext cx="672" cy="528"/>
            </a:xfrm>
            <a:prstGeom prst="curvedLeftArrow">
              <a:avLst>
                <a:gd name="adj1" fmla="val 20000"/>
                <a:gd name="adj2" fmla="val 40000"/>
                <a:gd name="adj3" fmla="val 424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01" name="AutoShape 21"/>
            <p:cNvSpPr>
              <a:spLocks noChangeArrowheads="1"/>
            </p:cNvSpPr>
            <p:nvPr/>
          </p:nvSpPr>
          <p:spPr bwMode="auto">
            <a:xfrm rot="5400000">
              <a:off x="2592" y="576"/>
              <a:ext cx="504" cy="600"/>
            </a:xfrm>
            <a:prstGeom prst="curvedDownArrow">
              <a:avLst>
                <a:gd name="adj1" fmla="val 20000"/>
                <a:gd name="adj2" fmla="val 40000"/>
                <a:gd name="adj3" fmla="val 396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 rot="7509484">
            <a:off x="6138882" y="3935058"/>
            <a:ext cx="3810000" cy="1246293"/>
            <a:chOff x="1056" y="480"/>
            <a:chExt cx="2400" cy="768"/>
          </a:xfrm>
        </p:grpSpPr>
        <p:sp>
          <p:nvSpPr>
            <p:cNvPr id="609303" name="Oval 23"/>
            <p:cNvSpPr>
              <a:spLocks noChangeArrowheads="1"/>
            </p:cNvSpPr>
            <p:nvPr/>
          </p:nvSpPr>
          <p:spPr bwMode="auto">
            <a:xfrm>
              <a:off x="1056" y="480"/>
              <a:ext cx="2400" cy="76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04" name="AutoShape 24"/>
            <p:cNvSpPr>
              <a:spLocks noChangeArrowheads="1"/>
            </p:cNvSpPr>
            <p:nvPr/>
          </p:nvSpPr>
          <p:spPr bwMode="auto">
            <a:xfrm rot="10800000">
              <a:off x="1248" y="576"/>
              <a:ext cx="672" cy="528"/>
            </a:xfrm>
            <a:prstGeom prst="curvedLeftArrow">
              <a:avLst>
                <a:gd name="adj1" fmla="val 20000"/>
                <a:gd name="adj2" fmla="val 40000"/>
                <a:gd name="adj3" fmla="val 4242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305" name="AutoShape 25"/>
            <p:cNvSpPr>
              <a:spLocks noChangeArrowheads="1"/>
            </p:cNvSpPr>
            <p:nvPr/>
          </p:nvSpPr>
          <p:spPr bwMode="auto">
            <a:xfrm rot="5400000">
              <a:off x="2592" y="576"/>
              <a:ext cx="504" cy="600"/>
            </a:xfrm>
            <a:prstGeom prst="curvedDownArrow">
              <a:avLst>
                <a:gd name="adj1" fmla="val 20000"/>
                <a:gd name="adj2" fmla="val 40000"/>
                <a:gd name="adj3" fmla="val 396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943600" y="2362200"/>
            <a:ext cx="4206240" cy="4191000"/>
            <a:chOff x="1824" y="912"/>
            <a:chExt cx="2592" cy="2640"/>
          </a:xfrm>
        </p:grpSpPr>
        <p:sp>
          <p:nvSpPr>
            <p:cNvPr id="609307" name="Oval 27"/>
            <p:cNvSpPr>
              <a:spLocks noChangeArrowheads="1"/>
            </p:cNvSpPr>
            <p:nvPr/>
          </p:nvSpPr>
          <p:spPr bwMode="auto">
            <a:xfrm>
              <a:off x="1824" y="912"/>
              <a:ext cx="2592" cy="264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2064" y="1296"/>
              <a:ext cx="2016" cy="1920"/>
              <a:chOff x="2064" y="1296"/>
              <a:chExt cx="2016" cy="1920"/>
            </a:xfrm>
          </p:grpSpPr>
          <p:sp>
            <p:nvSpPr>
              <p:cNvPr id="609309" name="AutoShape 29"/>
              <p:cNvSpPr>
                <a:spLocks noChangeArrowheads="1"/>
              </p:cNvSpPr>
              <p:nvPr/>
            </p:nvSpPr>
            <p:spPr bwMode="auto">
              <a:xfrm>
                <a:off x="3936" y="2160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10" name="AutoShape 30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11" name="AutoShape 31"/>
              <p:cNvSpPr>
                <a:spLocks noChangeArrowheads="1"/>
              </p:cNvSpPr>
              <p:nvPr/>
            </p:nvSpPr>
            <p:spPr bwMode="auto">
              <a:xfrm>
                <a:off x="2400" y="2736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12" name="AutoShape 32"/>
              <p:cNvSpPr>
                <a:spLocks noChangeArrowheads="1"/>
              </p:cNvSpPr>
              <p:nvPr/>
            </p:nvSpPr>
            <p:spPr bwMode="auto">
              <a:xfrm>
                <a:off x="2256" y="1776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13" name="AutoShape 33"/>
              <p:cNvSpPr>
                <a:spLocks noChangeArrowheads="1"/>
              </p:cNvSpPr>
              <p:nvPr/>
            </p:nvSpPr>
            <p:spPr bwMode="auto">
              <a:xfrm>
                <a:off x="2592" y="2352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14" name="AutoShape 34"/>
              <p:cNvSpPr>
                <a:spLocks noChangeArrowheads="1"/>
              </p:cNvSpPr>
              <p:nvPr/>
            </p:nvSpPr>
            <p:spPr bwMode="auto">
              <a:xfrm>
                <a:off x="3024" y="2544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15" name="AutoShape 35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16" name="AutoShape 36"/>
              <p:cNvSpPr>
                <a:spLocks noChangeArrowheads="1"/>
              </p:cNvSpPr>
              <p:nvPr/>
            </p:nvSpPr>
            <p:spPr bwMode="auto">
              <a:xfrm>
                <a:off x="3648" y="1632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17" name="AutoShape 37"/>
              <p:cNvSpPr>
                <a:spLocks noChangeArrowheads="1"/>
              </p:cNvSpPr>
              <p:nvPr/>
            </p:nvSpPr>
            <p:spPr bwMode="auto">
              <a:xfrm>
                <a:off x="2736" y="2928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18" name="AutoShape 38"/>
              <p:cNvSpPr>
                <a:spLocks noChangeArrowheads="1"/>
              </p:cNvSpPr>
              <p:nvPr/>
            </p:nvSpPr>
            <p:spPr bwMode="auto">
              <a:xfrm>
                <a:off x="3216" y="3120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19" name="AutoShape 39"/>
              <p:cNvSpPr>
                <a:spLocks noChangeArrowheads="1"/>
              </p:cNvSpPr>
              <p:nvPr/>
            </p:nvSpPr>
            <p:spPr bwMode="auto">
              <a:xfrm>
                <a:off x="3552" y="2832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20" name="AutoShape 40"/>
              <p:cNvSpPr>
                <a:spLocks noChangeArrowheads="1"/>
              </p:cNvSpPr>
              <p:nvPr/>
            </p:nvSpPr>
            <p:spPr bwMode="auto">
              <a:xfrm>
                <a:off x="3984" y="1968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21" name="AutoShape 41"/>
              <p:cNvSpPr>
                <a:spLocks noChangeArrowheads="1"/>
              </p:cNvSpPr>
              <p:nvPr/>
            </p:nvSpPr>
            <p:spPr bwMode="auto">
              <a:xfrm>
                <a:off x="3312" y="1728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22" name="AutoShape 42"/>
              <p:cNvSpPr>
                <a:spLocks noChangeArrowheads="1"/>
              </p:cNvSpPr>
              <p:nvPr/>
            </p:nvSpPr>
            <p:spPr bwMode="auto">
              <a:xfrm>
                <a:off x="3648" y="2304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23" name="AutoShape 43"/>
              <p:cNvSpPr>
                <a:spLocks noChangeArrowheads="1"/>
              </p:cNvSpPr>
              <p:nvPr/>
            </p:nvSpPr>
            <p:spPr bwMode="auto">
              <a:xfrm>
                <a:off x="2784" y="1536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24" name="AutoShape 44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25" name="AutoShape 45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26" name="AutoShape 46"/>
              <p:cNvSpPr>
                <a:spLocks noChangeArrowheads="1"/>
              </p:cNvSpPr>
              <p:nvPr/>
            </p:nvSpPr>
            <p:spPr bwMode="auto">
              <a:xfrm>
                <a:off x="2640" y="2112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27" name="AutoShape 47"/>
              <p:cNvSpPr>
                <a:spLocks noChangeArrowheads="1"/>
              </p:cNvSpPr>
              <p:nvPr/>
            </p:nvSpPr>
            <p:spPr bwMode="auto">
              <a:xfrm>
                <a:off x="3792" y="2448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9328" name="AutoShape 48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96"/>
              </a:xfrm>
              <a:prstGeom prst="star4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Giant Elliptical Galaxies</a:t>
            </a:r>
          </a:p>
        </p:txBody>
      </p:sp>
    </p:spTree>
    <p:extLst>
      <p:ext uri="{BB962C8B-B14F-4D97-AF65-F5344CB8AC3E}">
        <p14:creationId xmlns:p14="http://schemas.microsoft.com/office/powerpoint/2010/main" val="9852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9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9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9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9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9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9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9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9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7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838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Light travels at about 0.3 pc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farther away you are looking, the longer ago you are seeing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1 </a:t>
            </a:r>
            <a:r>
              <a:rPr lang="en-US" sz="2000" dirty="0" err="1">
                <a:solidFill>
                  <a:srgbClr val="0000FF"/>
                </a:solidFill>
              </a:rPr>
              <a:t>kpc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FF"/>
                </a:solidFill>
              </a:rPr>
              <a:t> 3.3 </a:t>
            </a:r>
            <a:r>
              <a:rPr lang="en-US" sz="2000" dirty="0" err="1">
                <a:solidFill>
                  <a:srgbClr val="0000FF"/>
                </a:solidFill>
              </a:rPr>
              <a:t>ky</a:t>
            </a:r>
            <a:endParaRPr lang="en-US" sz="2000" dirty="0">
              <a:solidFill>
                <a:srgbClr val="0000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1 </a:t>
            </a:r>
            <a:r>
              <a:rPr lang="en-US" sz="2000" dirty="0" err="1">
                <a:solidFill>
                  <a:srgbClr val="0000FF"/>
                </a:solidFill>
              </a:rPr>
              <a:t>Mpc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 3.3 My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1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Gpc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  3.3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Gyr</a:t>
            </a:r>
            <a:endParaRPr lang="en-US" sz="2000" dirty="0">
              <a:solidFill>
                <a:srgbClr val="0000FF"/>
              </a:solidFill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You can see back almost to the beginning of the Universe!</a:t>
            </a:r>
            <a:endParaRPr lang="en-US" sz="2000" dirty="0">
              <a:solidFill>
                <a:srgbClr val="66FF66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Looking Out = Looking Back</a:t>
            </a:r>
          </a:p>
        </p:txBody>
      </p:sp>
    </p:spTree>
    <p:extLst>
      <p:ext uri="{BB962C8B-B14F-4D97-AF65-F5344CB8AC3E}">
        <p14:creationId xmlns:p14="http://schemas.microsoft.com/office/powerpoint/2010/main" val="34839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7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oldgals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9334500" cy="5619750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Galaxies Long Ago</a:t>
            </a:r>
          </a:p>
        </p:txBody>
      </p:sp>
    </p:spTree>
    <p:extLst>
      <p:ext uri="{BB962C8B-B14F-4D97-AF65-F5344CB8AC3E}">
        <p14:creationId xmlns:p14="http://schemas.microsoft.com/office/powerpoint/2010/main" val="2361378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 descr="hst_deep"/>
          <p:cNvPicPr>
            <a:picLocks noChangeArrowheads="1"/>
          </p:cNvPicPr>
          <p:nvPr/>
        </p:nvPicPr>
        <p:blipFill>
          <a:blip r:embed="rId2" cstate="print"/>
          <a:srcRect t="28572" b="6667"/>
          <a:stretch>
            <a:fillRect/>
          </a:stretch>
        </p:blipFill>
        <p:spPr bwMode="auto">
          <a:xfrm>
            <a:off x="990600" y="914400"/>
            <a:ext cx="8839200" cy="5943600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Galaxies Long, Long Ago</a:t>
            </a:r>
          </a:p>
        </p:txBody>
      </p:sp>
    </p:spTree>
    <p:extLst>
      <p:ext uri="{BB962C8B-B14F-4D97-AF65-F5344CB8AC3E}">
        <p14:creationId xmlns:p14="http://schemas.microsoft.com/office/powerpoint/2010/main" val="484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 descr="hst_deepdtl"/>
          <p:cNvPicPr>
            <a:picLocks noChangeArrowheads="1"/>
          </p:cNvPicPr>
          <p:nvPr/>
        </p:nvPicPr>
        <p:blipFill>
          <a:blip r:embed="rId2" cstate="print"/>
          <a:srcRect b="36571"/>
          <a:stretch>
            <a:fillRect/>
          </a:stretch>
        </p:blipFill>
        <p:spPr bwMode="auto">
          <a:xfrm>
            <a:off x="2209800" y="1219200"/>
            <a:ext cx="6667500" cy="5286411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Galaxies Long, Long Ago (Close Up)</a:t>
            </a:r>
          </a:p>
        </p:txBody>
      </p:sp>
    </p:spTree>
    <p:extLst>
      <p:ext uri="{BB962C8B-B14F-4D97-AF65-F5344CB8AC3E}">
        <p14:creationId xmlns:p14="http://schemas.microsoft.com/office/powerpoint/2010/main" val="4109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997527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Generally, galaxies were smaller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Because small galaxies combined a lot to make the galaxies we see 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FF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Generally, spirals were more likely to be unbarred (SA) than barred (SB)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Because bars take a lot of time to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FF"/>
                </a:solidFill>
              </a:rPr>
              <a:t>There were more irregular galaxies back then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FF"/>
                </a:solidFill>
              </a:rPr>
              <a:t>Because collisions were still building galaxies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How Were Galaxies Different in the Past?</a:t>
            </a:r>
          </a:p>
        </p:txBody>
      </p:sp>
    </p:spTree>
    <p:extLst>
      <p:ext uri="{BB962C8B-B14F-4D97-AF65-F5344CB8AC3E}">
        <p14:creationId xmlns:p14="http://schemas.microsoft.com/office/powerpoint/2010/main" val="22557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5800" y="1455241"/>
            <a:ext cx="9296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Most of the power of galaxies come from the stars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Almost all nearby galaxies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Some galaxies have very bright sources right at the center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Can be as bright as a galaxy!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Or even much brighter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Called </a:t>
            </a:r>
            <a:r>
              <a:rPr lang="en-US" sz="2000" i="1" dirty="0">
                <a:solidFill>
                  <a:srgbClr val="9933FF"/>
                </a:solidFill>
              </a:rPr>
              <a:t>Active Galactic Nuclei</a:t>
            </a:r>
            <a:r>
              <a:rPr lang="en-US" sz="2000" dirty="0">
                <a:solidFill>
                  <a:srgbClr val="9933FF"/>
                </a:solidFill>
              </a:rPr>
              <a:t> (AGN’s)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They can be incredibly bright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Up to 10</a:t>
            </a:r>
            <a:r>
              <a:rPr lang="en-US" sz="2000" baseline="30000" dirty="0">
                <a:solidFill>
                  <a:srgbClr val="C00000"/>
                </a:solidFill>
              </a:rPr>
              <a:t>15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L</a:t>
            </a:r>
            <a:r>
              <a:rPr lang="en-US" sz="2000" baseline="-25000" dirty="0" err="1">
                <a:solidFill>
                  <a:srgbClr val="C00000"/>
                </a:solidFill>
              </a:rPr>
              <a:t>Sun</a:t>
            </a: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Their power comes out with different spectra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Visible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Radio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Some of them vary their power in a day or less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This proves they are very, very small!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495800" y="510540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X-rays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286000" y="5105400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Infrared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Ultraviolet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-31635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Active Galaxies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8580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General Description</a:t>
            </a:r>
          </a:p>
        </p:txBody>
      </p:sp>
    </p:spTree>
    <p:extLst>
      <p:ext uri="{BB962C8B-B14F-4D97-AF65-F5344CB8AC3E}">
        <p14:creationId xmlns:p14="http://schemas.microsoft.com/office/powerpoint/2010/main" val="6293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utoUpdateAnimBg="0"/>
      <p:bldP spid="18" grpId="0" autoUpdateAnimBg="0"/>
      <p:bldP spid="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9296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A large source will not – can not – change all at once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Roar from a stadium crowd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Light (and other EM radiation) travels at </a:t>
            </a:r>
            <a:r>
              <a:rPr lang="en-US" sz="2000" i="1" dirty="0">
                <a:solidFill>
                  <a:srgbClr val="0000FF"/>
                </a:solidFill>
              </a:rPr>
              <a:t>c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If it changes in a time </a:t>
            </a:r>
            <a:r>
              <a:rPr lang="en-US" sz="2000" i="1" dirty="0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 it must be no larger than</a:t>
            </a:r>
            <a:endParaRPr lang="en-US" sz="2000" dirty="0">
              <a:solidFill>
                <a:srgbClr val="9933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33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If it changes in a day, its size is no bigger than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858000" y="3048000"/>
          <a:ext cx="71064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177480" progId="Equation.DSMT4">
                  <p:embed/>
                </p:oleObj>
              </mc:Choice>
              <mc:Fallback>
                <p:oleObj name="Equation" r:id="rId2" imgW="406080" imgH="177480" progId="Equation.DSMT4">
                  <p:embed/>
                  <p:pic>
                    <p:nvPicPr>
                      <p:cNvPr id="2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048000"/>
                        <a:ext cx="710640" cy="310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600200" y="4714350"/>
          <a:ext cx="740061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28920" imgH="279360" progId="Equation.DSMT4">
                  <p:embed/>
                </p:oleObj>
              </mc:Choice>
              <mc:Fallback>
                <p:oleObj name="Equation" r:id="rId4" imgW="4228920" imgH="279360" progId="Equation.DSMT4">
                  <p:embed/>
                  <p:pic>
                    <p:nvPicPr>
                      <p:cNvPr id="5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714350"/>
                        <a:ext cx="740061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23091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Fast Implies Small</a:t>
            </a:r>
          </a:p>
        </p:txBody>
      </p:sp>
    </p:spTree>
    <p:extLst>
      <p:ext uri="{BB962C8B-B14F-4D97-AF65-F5344CB8AC3E}">
        <p14:creationId xmlns:p14="http://schemas.microsoft.com/office/powerpoint/2010/main" val="30684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159287" y="966323"/>
            <a:ext cx="102412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Suppose a galaxy of mass </a:t>
            </a:r>
            <a:r>
              <a:rPr lang="en-US" sz="2000" i="1" dirty="0">
                <a:solidFill>
                  <a:schemeClr val="tx1"/>
                </a:solidFill>
              </a:rPr>
              <a:t>M </a:t>
            </a:r>
            <a:r>
              <a:rPr lang="en-US" sz="2000" dirty="0">
                <a:solidFill>
                  <a:schemeClr val="tx1"/>
                </a:solidFill>
              </a:rPr>
              <a:t>is passing by another galaxy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As it passes, it pulls on each of the stars in the other galaxy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Let’s say it passes a star with an impact parameter </a:t>
            </a:r>
            <a:r>
              <a:rPr lang="en-US" sz="2000" i="1" dirty="0">
                <a:solidFill>
                  <a:srgbClr val="0000FF"/>
                </a:solidFill>
              </a:rPr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And it is currently </a:t>
            </a:r>
            <a:r>
              <a:rPr lang="en-US" sz="2000" i="1" dirty="0">
                <a:solidFill>
                  <a:srgbClr val="0000FF"/>
                </a:solidFill>
              </a:rPr>
              <a:t>y</a:t>
            </a:r>
            <a:r>
              <a:rPr lang="en-US" sz="2000" dirty="0">
                <a:solidFill>
                  <a:srgbClr val="0000FF"/>
                </a:solidFill>
              </a:rPr>
              <a:t> from its closest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FF"/>
                </a:solidFill>
              </a:rPr>
              <a:t>The gravitational acceleration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99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99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99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FF"/>
                </a:solidFill>
              </a:rPr>
              <a:t>The position is continually changing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We need to integrate the acceleration over time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019800" y="2166652"/>
            <a:ext cx="2667000" cy="1143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-186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Near Miss Collisions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9753600" y="1226301"/>
            <a:ext cx="0" cy="4231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9601200" y="5653138"/>
            <a:ext cx="274320" cy="274320"/>
          </a:xfrm>
          <a:prstGeom prst="ellipse">
            <a:avLst/>
          </a:prstGeom>
          <a:gradFill flip="none" rotWithShape="1">
            <a:gsLst>
              <a:gs pos="0">
                <a:srgbClr val="0099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8077200" y="2560908"/>
            <a:ext cx="381000" cy="402574"/>
          </a:xfrm>
          <a:prstGeom prst="star5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67700" y="2337275"/>
            <a:ext cx="1485900" cy="482125"/>
            <a:chOff x="8267700" y="2337275"/>
            <a:chExt cx="1485900" cy="482125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8267700" y="2819400"/>
              <a:ext cx="14859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2" name="TextBox 1"/>
            <p:cNvSpPr txBox="1"/>
            <p:nvPr/>
          </p:nvSpPr>
          <p:spPr>
            <a:xfrm>
              <a:off x="9010650" y="2337275"/>
              <a:ext cx="381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aphicFrame>
        <p:nvGraphicFramePr>
          <p:cNvPr id="11" name="Object 25"/>
          <p:cNvGraphicFramePr>
            <a:graphicFrameLocks noChangeAspect="1"/>
          </p:cNvGraphicFramePr>
          <p:nvPr/>
        </p:nvGraphicFramePr>
        <p:xfrm>
          <a:off x="452171" y="3576946"/>
          <a:ext cx="126630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3600" imgH="393480" progId="Equation.DSMT4">
                  <p:embed/>
                </p:oleObj>
              </mc:Choice>
              <mc:Fallback>
                <p:oleObj name="Equation" r:id="rId2" imgW="723600" imgH="393480" progId="Equation.DSMT4">
                  <p:embed/>
                  <p:pic>
                    <p:nvPicPr>
                      <p:cNvPr id="11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71" y="3576946"/>
                        <a:ext cx="126630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1855187" y="3585151"/>
          <a:ext cx="10445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393480" progId="Equation.DSMT4">
                  <p:embed/>
                </p:oleObj>
              </mc:Choice>
              <mc:Fallback>
                <p:oleObj name="Equation" r:id="rId4" imgW="596880" imgH="393480" progId="Equation.DSMT4">
                  <p:embed/>
                  <p:pic>
                    <p:nvPicPr>
                      <p:cNvPr id="12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187" y="3585151"/>
                        <a:ext cx="104454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/>
          <p:cNvGraphicFramePr>
            <a:graphicFrameLocks noChangeAspect="1"/>
          </p:cNvGraphicFramePr>
          <p:nvPr/>
        </p:nvGraphicFramePr>
        <p:xfrm>
          <a:off x="2856467" y="3548006"/>
          <a:ext cx="2000250" cy="933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533160" progId="Equation.DSMT4">
                  <p:embed/>
                </p:oleObj>
              </mc:Choice>
              <mc:Fallback>
                <p:oleObj name="Equation" r:id="rId6" imgW="1143000" imgH="533160" progId="Equation.DSMT4">
                  <p:embed/>
                  <p:pic>
                    <p:nvPicPr>
                      <p:cNvPr id="13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467" y="3548006"/>
                        <a:ext cx="2000250" cy="933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5"/>
          <p:cNvGraphicFramePr>
            <a:graphicFrameLocks noChangeAspect="1"/>
          </p:cNvGraphicFramePr>
          <p:nvPr/>
        </p:nvGraphicFramePr>
        <p:xfrm>
          <a:off x="4770844" y="4369433"/>
          <a:ext cx="71064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177480" progId="Equation.DSMT4">
                  <p:embed/>
                </p:oleObj>
              </mc:Choice>
              <mc:Fallback>
                <p:oleObj name="Equation" r:id="rId8" imgW="406080" imgH="177480" progId="Equation.DSMT4">
                  <p:embed/>
                  <p:pic>
                    <p:nvPicPr>
                      <p:cNvPr id="14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844" y="4369433"/>
                        <a:ext cx="710640" cy="3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5"/>
          <p:cNvGraphicFramePr>
            <a:graphicFrameLocks noChangeAspect="1"/>
          </p:cNvGraphicFramePr>
          <p:nvPr/>
        </p:nvGraphicFramePr>
        <p:xfrm>
          <a:off x="159287" y="5653138"/>
          <a:ext cx="115542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79360" progId="Equation.DSMT4">
                  <p:embed/>
                </p:oleObj>
              </mc:Choice>
              <mc:Fallback>
                <p:oleObj name="Equation" r:id="rId10" imgW="660240" imgH="279360" progId="Equation.DSMT4">
                  <p:embed/>
                  <p:pic>
                    <p:nvPicPr>
                      <p:cNvPr id="18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87" y="5653138"/>
                        <a:ext cx="115542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5"/>
          <p:cNvGraphicFramePr>
            <a:graphicFrameLocks noChangeAspect="1"/>
          </p:cNvGraphicFramePr>
          <p:nvPr/>
        </p:nvGraphicFramePr>
        <p:xfrm>
          <a:off x="1360890" y="5552968"/>
          <a:ext cx="268884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36480" imgH="507960" progId="Equation.DSMT4">
                  <p:embed/>
                </p:oleObj>
              </mc:Choice>
              <mc:Fallback>
                <p:oleObj name="Equation" r:id="rId12" imgW="1536480" imgH="507960" progId="Equation.DSMT4">
                  <p:embed/>
                  <p:pic>
                    <p:nvPicPr>
                      <p:cNvPr id="20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890" y="5552968"/>
                        <a:ext cx="268884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5"/>
          <p:cNvGraphicFramePr>
            <a:graphicFrameLocks noChangeAspect="1"/>
          </p:cNvGraphicFramePr>
          <p:nvPr/>
        </p:nvGraphicFramePr>
        <p:xfrm>
          <a:off x="4054234" y="5535362"/>
          <a:ext cx="253323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47560" imgH="507960" progId="Equation.DSMT4">
                  <p:embed/>
                </p:oleObj>
              </mc:Choice>
              <mc:Fallback>
                <p:oleObj name="Equation" r:id="rId14" imgW="1447560" imgH="507960" progId="Equation.DSMT4">
                  <p:embed/>
                  <p:pic>
                    <p:nvPicPr>
                      <p:cNvPr id="21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234" y="5535362"/>
                        <a:ext cx="253323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5"/>
          <p:cNvGraphicFramePr>
            <a:graphicFrameLocks noChangeAspect="1"/>
          </p:cNvGraphicFramePr>
          <p:nvPr/>
        </p:nvGraphicFramePr>
        <p:xfrm>
          <a:off x="7678892" y="5653138"/>
          <a:ext cx="137781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87320" imgH="393480" progId="Equation.DSMT4">
                  <p:embed/>
                </p:oleObj>
              </mc:Choice>
              <mc:Fallback>
                <p:oleObj name="Equation" r:id="rId16" imgW="787320" imgH="393480" progId="Equation.DSMT4">
                  <p:embed/>
                  <p:pic>
                    <p:nvPicPr>
                      <p:cNvPr id="22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892" y="5653138"/>
                        <a:ext cx="1377810" cy="68859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759676" y="2298312"/>
            <a:ext cx="497306" cy="525191"/>
            <a:chOff x="10018294" y="2212961"/>
            <a:chExt cx="497306" cy="525191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10018294" y="2212961"/>
              <a:ext cx="12032" cy="52519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ysDot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0134600" y="2212961"/>
              <a:ext cx="381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tx1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9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2963E-6 -2.96296E-6 L 0.00145 -0.528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1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1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uiExpand="1" build="p" autoUpdateAnimBg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3400" y="937577"/>
            <a:ext cx="10134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8000"/>
                </a:solidFill>
              </a:rPr>
              <a:t>Seyfert</a:t>
            </a:r>
            <a:r>
              <a:rPr lang="en-US" sz="2000" dirty="0">
                <a:solidFill>
                  <a:srgbClr val="008000"/>
                </a:solidFill>
              </a:rPr>
              <a:t>  Galaxies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Relatively dim as AGN’s go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Emission lines – shows something exciting atoms to high temperature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Usually Spiral galaxies – with lots of gas in plane of galaxy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8000"/>
                </a:solidFill>
              </a:rPr>
              <a:t>Seyferts</a:t>
            </a:r>
            <a:r>
              <a:rPr lang="en-US" sz="2000" dirty="0">
                <a:solidFill>
                  <a:srgbClr val="008000"/>
                </a:solidFill>
              </a:rPr>
              <a:t> subcategorized as </a:t>
            </a:r>
            <a:r>
              <a:rPr lang="en-US" sz="2000" dirty="0" err="1">
                <a:solidFill>
                  <a:srgbClr val="008000"/>
                </a:solidFill>
              </a:rPr>
              <a:t>Seyfert</a:t>
            </a:r>
            <a:r>
              <a:rPr lang="en-US" sz="2000" dirty="0">
                <a:solidFill>
                  <a:srgbClr val="008000"/>
                </a:solidFill>
              </a:rPr>
              <a:t> 1 and </a:t>
            </a:r>
            <a:r>
              <a:rPr lang="en-US" sz="2000" dirty="0" err="1">
                <a:solidFill>
                  <a:srgbClr val="008000"/>
                </a:solidFill>
              </a:rPr>
              <a:t>Seyfert</a:t>
            </a:r>
            <a:r>
              <a:rPr lang="en-US" sz="2000" dirty="0">
                <a:solidFill>
                  <a:srgbClr val="008000"/>
                </a:solidFill>
              </a:rPr>
              <a:t>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8000"/>
                </a:solidFill>
              </a:rPr>
              <a:t>Seyfert</a:t>
            </a:r>
            <a:r>
              <a:rPr lang="en-US" sz="2000" dirty="0">
                <a:solidFill>
                  <a:srgbClr val="008000"/>
                </a:solidFill>
              </a:rPr>
              <a:t> 1 – broad emission lines – shows source has high velocity, more than 10,000 km/s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8000"/>
                </a:solidFill>
              </a:rPr>
              <a:t>Seyfert</a:t>
            </a:r>
            <a:r>
              <a:rPr lang="en-US" sz="2000" dirty="0">
                <a:solidFill>
                  <a:srgbClr val="008000"/>
                </a:solidFill>
              </a:rPr>
              <a:t> 2 – narrow emission lines – source is moving more slowly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Radio Galaxies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Produce enormous amounts of radio energy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Often, the radio emission is mostly </a:t>
            </a:r>
            <a:r>
              <a:rPr lang="en-US" sz="2000" i="1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rgbClr val="FF0000"/>
                </a:solidFill>
              </a:rPr>
              <a:t> from the nucleus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Radio Quiet Quasars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Similar to </a:t>
            </a:r>
            <a:r>
              <a:rPr lang="en-US" sz="2000" dirty="0" err="1">
                <a:solidFill>
                  <a:srgbClr val="0000FF"/>
                </a:solidFill>
              </a:rPr>
              <a:t>Seyfert</a:t>
            </a:r>
            <a:r>
              <a:rPr lang="en-US" sz="2000" dirty="0">
                <a:solidFill>
                  <a:srgbClr val="0000FF"/>
                </a:solidFill>
              </a:rPr>
              <a:t> 1’s, but </a:t>
            </a:r>
            <a:r>
              <a:rPr lang="en-US" sz="2000" u="sng" dirty="0">
                <a:solidFill>
                  <a:srgbClr val="0000FF"/>
                </a:solidFill>
              </a:rPr>
              <a:t>much</a:t>
            </a:r>
            <a:r>
              <a:rPr lang="en-US" sz="2000" dirty="0">
                <a:solidFill>
                  <a:srgbClr val="0000FF"/>
                </a:solidFill>
              </a:rPr>
              <a:t> brighter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Radio Noisy</a:t>
            </a:r>
            <a:r>
              <a:rPr lang="en-US" sz="2000" dirty="0">
                <a:solidFill>
                  <a:srgbClr val="FF99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Quasar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33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Blazars / BL </a:t>
            </a:r>
            <a:r>
              <a:rPr lang="en-US" sz="2000" dirty="0" err="1">
                <a:solidFill>
                  <a:srgbClr val="9933FF"/>
                </a:solidFill>
              </a:rPr>
              <a:t>Lacartae</a:t>
            </a:r>
            <a:r>
              <a:rPr lang="en-US" sz="2000" dirty="0">
                <a:solidFill>
                  <a:srgbClr val="9933FF"/>
                </a:solidFill>
              </a:rPr>
              <a:t> Objects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Visible and radio signal can vary in as little as an hour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23091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Types of Active Galactic Nuclei (AGN’s)</a:t>
            </a:r>
          </a:p>
        </p:txBody>
      </p:sp>
    </p:spTree>
    <p:extLst>
      <p:ext uri="{BB962C8B-B14F-4D97-AF65-F5344CB8AC3E}">
        <p14:creationId xmlns:p14="http://schemas.microsoft.com/office/powerpoint/2010/main" val="18877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yfe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05650" cy="69723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3219450"/>
            <a:ext cx="43529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23091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 err="1">
                <a:solidFill>
                  <a:schemeClr val="bg1"/>
                </a:solidFill>
              </a:rPr>
              <a:t>Seyfert</a:t>
            </a:r>
            <a:r>
              <a:rPr lang="en-US" altLang="en-US" sz="4400" dirty="0">
                <a:solidFill>
                  <a:schemeClr val="bg1"/>
                </a:solidFill>
              </a:rPr>
              <a:t> Galaxies – Images </a:t>
            </a:r>
          </a:p>
        </p:txBody>
      </p:sp>
    </p:spTree>
    <p:extLst>
      <p:ext uri="{BB962C8B-B14F-4D97-AF65-F5344CB8AC3E}">
        <p14:creationId xmlns:p14="http://schemas.microsoft.com/office/powerpoint/2010/main" val="325139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yfert2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4826000" cy="5746750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-23091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Core of a </a:t>
            </a:r>
            <a:r>
              <a:rPr lang="en-US" altLang="en-US" sz="4400" dirty="0" err="1">
                <a:solidFill>
                  <a:schemeClr val="bg1"/>
                </a:solidFill>
              </a:rPr>
              <a:t>Seyfert</a:t>
            </a:r>
            <a:r>
              <a:rPr lang="en-US" altLang="en-US" sz="4400" dirty="0">
                <a:solidFill>
                  <a:schemeClr val="bg1"/>
                </a:solidFill>
              </a:rPr>
              <a:t> Galaxy</a:t>
            </a:r>
          </a:p>
        </p:txBody>
      </p:sp>
    </p:spTree>
    <p:extLst>
      <p:ext uri="{BB962C8B-B14F-4D97-AF65-F5344CB8AC3E}">
        <p14:creationId xmlns:p14="http://schemas.microsoft.com/office/powerpoint/2010/main" val="337933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uas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0188"/>
            <a:ext cx="6402387" cy="7088188"/>
          </a:xfrm>
          <a:prstGeom prst="rect">
            <a:avLst/>
          </a:prstGeom>
          <a:noFill/>
        </p:spPr>
      </p:pic>
      <p:pic>
        <p:nvPicPr>
          <p:cNvPr id="4" name="Picture 2" descr="qsohosts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0600"/>
            <a:ext cx="5715000" cy="4410075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371600" y="36576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Quasar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3352800"/>
            <a:ext cx="6096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352800" y="3810000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Foreground Star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3848100" y="3314700"/>
            <a:ext cx="838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85800" y="1524000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Other Galaxies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1828800" y="1524000"/>
            <a:ext cx="6096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981200" y="2057400"/>
            <a:ext cx="9906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-23091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Quasars (1)</a:t>
            </a:r>
          </a:p>
        </p:txBody>
      </p:sp>
    </p:spTree>
    <p:extLst>
      <p:ext uri="{BB962C8B-B14F-4D97-AF65-F5344CB8AC3E}">
        <p14:creationId xmlns:p14="http://schemas.microsoft.com/office/powerpoint/2010/main" val="989093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quas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0"/>
            <a:ext cx="5715000" cy="6191250"/>
          </a:xfrm>
          <a:prstGeom prst="rect">
            <a:avLst/>
          </a:prstGeom>
          <a:noFill/>
        </p:spPr>
      </p:pic>
      <p:pic>
        <p:nvPicPr>
          <p:cNvPr id="17" name="Picture 2" descr="qso12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14400"/>
            <a:ext cx="6261847" cy="48387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-23091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Quasars (2)</a:t>
            </a:r>
          </a:p>
        </p:txBody>
      </p:sp>
    </p:spTree>
    <p:extLst>
      <p:ext uri="{BB962C8B-B14F-4D97-AF65-F5344CB8AC3E}">
        <p14:creationId xmlns:p14="http://schemas.microsoft.com/office/powerpoint/2010/main" val="4222449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Radio Galaxy in Radio</a:t>
            </a:r>
          </a:p>
        </p:txBody>
      </p:sp>
      <p:pic>
        <p:nvPicPr>
          <p:cNvPr id="111619" name="Picture 2" descr="C24F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6001" r="7877" b="4500"/>
          <a:stretch>
            <a:fillRect/>
          </a:stretch>
        </p:blipFill>
        <p:spPr bwMode="auto">
          <a:xfrm>
            <a:off x="4800600" y="722312"/>
            <a:ext cx="61722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2" descr="C24F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18002" r="3375" b="19502"/>
          <a:stretch>
            <a:fillRect/>
          </a:stretch>
        </p:blipFill>
        <p:spPr bwMode="auto">
          <a:xfrm>
            <a:off x="0" y="3179763"/>
            <a:ext cx="73152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1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AST1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t="12000" r="5400" b="12000"/>
          <a:stretch>
            <a:fillRect/>
          </a:stretch>
        </p:blipFill>
        <p:spPr bwMode="auto">
          <a:xfrm>
            <a:off x="1447800" y="838200"/>
            <a:ext cx="9066213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Radio Galaxy in Visible and Radio</a:t>
            </a:r>
          </a:p>
        </p:txBody>
      </p:sp>
    </p:spTree>
    <p:extLst>
      <p:ext uri="{BB962C8B-B14F-4D97-AF65-F5344CB8AC3E}">
        <p14:creationId xmlns:p14="http://schemas.microsoft.com/office/powerpoint/2010/main" val="1945909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Centaurus A, a Radio Galaxy</a:t>
            </a: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257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 Box 49"/>
          <p:cNvSpPr txBox="1">
            <a:spLocks noChangeArrowheads="1"/>
          </p:cNvSpPr>
          <p:nvPr/>
        </p:nvSpPr>
        <p:spPr bwMode="auto">
          <a:xfrm>
            <a:off x="5943600" y="62738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Composite visible / radio</a:t>
            </a:r>
          </a:p>
        </p:txBody>
      </p:sp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Text Box 49"/>
          <p:cNvSpPr txBox="1">
            <a:spLocks noChangeArrowheads="1"/>
          </p:cNvSpPr>
          <p:nvPr/>
        </p:nvSpPr>
        <p:spPr bwMode="auto">
          <a:xfrm>
            <a:off x="685800" y="838200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Visible</a:t>
            </a:r>
          </a:p>
        </p:txBody>
      </p:sp>
    </p:spTree>
    <p:extLst>
      <p:ext uri="{BB962C8B-B14F-4D97-AF65-F5344CB8AC3E}">
        <p14:creationId xmlns:p14="http://schemas.microsoft.com/office/powerpoint/2010/main" val="3165212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7891" y="830263"/>
            <a:ext cx="762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Black hole in center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10</a:t>
            </a:r>
            <a:r>
              <a:rPr lang="en-US" altLang="en-US" sz="2000" baseline="30000" dirty="0">
                <a:solidFill>
                  <a:schemeClr val="bg1"/>
                </a:solidFill>
              </a:rPr>
              <a:t>4</a:t>
            </a:r>
            <a:r>
              <a:rPr lang="en-US" altLang="en-US" sz="2000" dirty="0">
                <a:solidFill>
                  <a:schemeClr val="bg1"/>
                </a:solidFill>
              </a:rPr>
              <a:t> – 10</a:t>
            </a:r>
            <a:r>
              <a:rPr lang="en-US" altLang="en-US" sz="2000" baseline="30000" dirty="0">
                <a:solidFill>
                  <a:schemeClr val="bg1"/>
                </a:solidFill>
              </a:rPr>
              <a:t>10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i="1" dirty="0" err="1">
                <a:solidFill>
                  <a:schemeClr val="bg1"/>
                </a:solidFill>
              </a:rPr>
              <a:t>M</a:t>
            </a:r>
            <a:r>
              <a:rPr lang="en-US" altLang="en-US" sz="2000" baseline="-25000" dirty="0" err="1">
                <a:solidFill>
                  <a:schemeClr val="bg1"/>
                </a:solidFill>
              </a:rPr>
              <a:t>sun</a:t>
            </a:r>
            <a:r>
              <a:rPr lang="en-US" altLang="en-US" sz="2000" baseline="30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(possibly higher) 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Size of Earth up to size of Solar system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66CC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66CC"/>
                </a:solidFill>
              </a:rPr>
              <a:t>Source of gas - a gas torus (doughnut)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66CC"/>
                </a:solidFill>
              </a:rPr>
              <a:t>Gas getting dumped into the center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An accretion disk of gas falling in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Rotating very fast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Friction makes it hot – X-rays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Very efficient – 50% mass </a:t>
            </a:r>
            <a:r>
              <a:rPr lang="en-US" altLang="en-US" sz="2000" dirty="0">
                <a:solidFill>
                  <a:srgbClr val="FFFF00"/>
                </a:solidFill>
                <a:sym typeface="Wingdings" panose="05000000000000000000" pitchFamily="2" charset="2"/>
              </a:rPr>
              <a:t> energy</a:t>
            </a:r>
            <a:endParaRPr lang="en-US" altLang="en-US" sz="2000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66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FF66"/>
                </a:solidFill>
              </a:rPr>
              <a:t>Thin gas surrounding the center</a:t>
            </a:r>
          </a:p>
          <a:p>
            <a:pPr marL="800100" lvl="1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66FF66"/>
                </a:solidFill>
              </a:rPr>
              <a:t>Heated by X-rays from the accretion disk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9933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9933"/>
                </a:solidFill>
              </a:rPr>
              <a:t>Sometimes, jets shooting out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67400" y="3200400"/>
            <a:ext cx="5334000" cy="1600200"/>
            <a:chOff x="1104" y="2640"/>
            <a:chExt cx="3360" cy="1008"/>
          </a:xfrm>
        </p:grpSpPr>
        <p:sp>
          <p:nvSpPr>
            <p:cNvPr id="113677" name="Arc 6"/>
            <p:cNvSpPr>
              <a:spLocks/>
            </p:cNvSpPr>
            <p:nvPr/>
          </p:nvSpPr>
          <p:spPr bwMode="auto">
            <a:xfrm flipH="1">
              <a:off x="1152" y="2640"/>
              <a:ext cx="3264" cy="969"/>
            </a:xfrm>
            <a:custGeom>
              <a:avLst/>
              <a:gdLst>
                <a:gd name="T0" fmla="*/ 0 w 43200"/>
                <a:gd name="T1" fmla="*/ 0 h 27243"/>
                <a:gd name="T2" fmla="*/ 0 w 43200"/>
                <a:gd name="T3" fmla="*/ 0 h 27243"/>
                <a:gd name="T4" fmla="*/ 0 w 43200"/>
                <a:gd name="T5" fmla="*/ 0 h 2724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7243"/>
                <a:gd name="T11" fmla="*/ 43200 w 43200"/>
                <a:gd name="T12" fmla="*/ 27243 h 27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7243" fill="none" extrusionOk="0">
                  <a:moveTo>
                    <a:pt x="720" y="27131"/>
                  </a:moveTo>
                  <a:cubicBezTo>
                    <a:pt x="242" y="25326"/>
                    <a:pt x="0" y="234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505"/>
                    <a:pt x="42947" y="25403"/>
                    <a:pt x="42449" y="27242"/>
                  </a:cubicBezTo>
                </a:path>
                <a:path w="43200" h="27243" stroke="0" extrusionOk="0">
                  <a:moveTo>
                    <a:pt x="720" y="27131"/>
                  </a:moveTo>
                  <a:cubicBezTo>
                    <a:pt x="242" y="25326"/>
                    <a:pt x="0" y="234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505"/>
                    <a:pt x="42947" y="25403"/>
                    <a:pt x="42449" y="27242"/>
                  </a:cubicBezTo>
                  <a:lnTo>
                    <a:pt x="21600" y="21600"/>
                  </a:lnTo>
                  <a:lnTo>
                    <a:pt x="720" y="27131"/>
                  </a:lnTo>
                  <a:close/>
                </a:path>
              </a:pathLst>
            </a:cu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8" name="Arc 7"/>
            <p:cNvSpPr>
              <a:spLocks/>
            </p:cNvSpPr>
            <p:nvPr/>
          </p:nvSpPr>
          <p:spPr bwMode="auto">
            <a:xfrm flipH="1">
              <a:off x="1626" y="3145"/>
              <a:ext cx="2310" cy="455"/>
            </a:xfrm>
            <a:custGeom>
              <a:avLst/>
              <a:gdLst>
                <a:gd name="T0" fmla="*/ 0 w 43148"/>
                <a:gd name="T1" fmla="*/ 0 h 22979"/>
                <a:gd name="T2" fmla="*/ 0 w 43148"/>
                <a:gd name="T3" fmla="*/ 0 h 22979"/>
                <a:gd name="T4" fmla="*/ 0 w 43148"/>
                <a:gd name="T5" fmla="*/ 0 h 22979"/>
                <a:gd name="T6" fmla="*/ 0 60000 65536"/>
                <a:gd name="T7" fmla="*/ 0 60000 65536"/>
                <a:gd name="T8" fmla="*/ 0 60000 65536"/>
                <a:gd name="T9" fmla="*/ 0 w 43148"/>
                <a:gd name="T10" fmla="*/ 0 h 22979"/>
                <a:gd name="T11" fmla="*/ 43148 w 43148"/>
                <a:gd name="T12" fmla="*/ 22979 h 22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48" h="22979" fill="none" extrusionOk="0">
                  <a:moveTo>
                    <a:pt x="44" y="22978"/>
                  </a:moveTo>
                  <a:cubicBezTo>
                    <a:pt x="14" y="22519"/>
                    <a:pt x="0" y="220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7" y="-1"/>
                    <a:pt x="42360" y="8780"/>
                    <a:pt x="43147" y="20101"/>
                  </a:cubicBezTo>
                </a:path>
                <a:path w="43148" h="22979" stroke="0" extrusionOk="0">
                  <a:moveTo>
                    <a:pt x="44" y="22978"/>
                  </a:moveTo>
                  <a:cubicBezTo>
                    <a:pt x="14" y="22519"/>
                    <a:pt x="0" y="220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7" y="-1"/>
                    <a:pt x="42360" y="8780"/>
                    <a:pt x="43147" y="20101"/>
                  </a:cubicBezTo>
                  <a:lnTo>
                    <a:pt x="21600" y="21600"/>
                  </a:lnTo>
                  <a:lnTo>
                    <a:pt x="44" y="2297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9" name="Oval 8"/>
            <p:cNvSpPr>
              <a:spLocks noChangeArrowheads="1"/>
            </p:cNvSpPr>
            <p:nvPr/>
          </p:nvSpPr>
          <p:spPr bwMode="auto">
            <a:xfrm>
              <a:off x="1104" y="3072"/>
              <a:ext cx="576" cy="576"/>
            </a:xfrm>
            <a:prstGeom prst="ellipse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13680" name="Oval 9"/>
            <p:cNvSpPr>
              <a:spLocks noChangeArrowheads="1"/>
            </p:cNvSpPr>
            <p:nvPr/>
          </p:nvSpPr>
          <p:spPr bwMode="auto">
            <a:xfrm>
              <a:off x="3888" y="3072"/>
              <a:ext cx="576" cy="576"/>
            </a:xfrm>
            <a:prstGeom prst="ellipse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784975" y="3810000"/>
            <a:ext cx="3505200" cy="550863"/>
            <a:chOff x="1682" y="3024"/>
            <a:chExt cx="2208" cy="347"/>
          </a:xfrm>
        </p:grpSpPr>
        <p:sp>
          <p:nvSpPr>
            <p:cNvPr id="113675" name="Arc 12"/>
            <p:cNvSpPr>
              <a:spLocks/>
            </p:cNvSpPr>
            <p:nvPr/>
          </p:nvSpPr>
          <p:spPr bwMode="auto">
            <a:xfrm>
              <a:off x="1682" y="3024"/>
              <a:ext cx="2208" cy="347"/>
            </a:xfrm>
            <a:custGeom>
              <a:avLst/>
              <a:gdLst>
                <a:gd name="T0" fmla="*/ 0 w 43200"/>
                <a:gd name="T1" fmla="*/ 0 h 22289"/>
                <a:gd name="T2" fmla="*/ 0 w 43200"/>
                <a:gd name="T3" fmla="*/ 0 h 22289"/>
                <a:gd name="T4" fmla="*/ 0 w 43200"/>
                <a:gd name="T5" fmla="*/ 0 h 222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289"/>
                <a:gd name="T11" fmla="*/ 43200 w 43200"/>
                <a:gd name="T12" fmla="*/ 22289 h 22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289" fill="none" extrusionOk="0">
                  <a:moveTo>
                    <a:pt x="10" y="22289"/>
                  </a:moveTo>
                  <a:cubicBezTo>
                    <a:pt x="3" y="22059"/>
                    <a:pt x="0" y="218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289" stroke="0" extrusionOk="0">
                  <a:moveTo>
                    <a:pt x="10" y="22289"/>
                  </a:moveTo>
                  <a:cubicBezTo>
                    <a:pt x="3" y="22059"/>
                    <a:pt x="0" y="218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0" y="2228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6" name="Arc 13"/>
            <p:cNvSpPr>
              <a:spLocks/>
            </p:cNvSpPr>
            <p:nvPr/>
          </p:nvSpPr>
          <p:spPr bwMode="auto">
            <a:xfrm>
              <a:off x="2640" y="3312"/>
              <a:ext cx="288" cy="59"/>
            </a:xfrm>
            <a:custGeom>
              <a:avLst/>
              <a:gdLst>
                <a:gd name="T0" fmla="*/ 0 w 43200"/>
                <a:gd name="T1" fmla="*/ 0 h 22289"/>
                <a:gd name="T2" fmla="*/ 0 w 43200"/>
                <a:gd name="T3" fmla="*/ 0 h 22289"/>
                <a:gd name="T4" fmla="*/ 0 w 43200"/>
                <a:gd name="T5" fmla="*/ 0 h 222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289"/>
                <a:gd name="T11" fmla="*/ 43200 w 43200"/>
                <a:gd name="T12" fmla="*/ 22289 h 22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289" fill="none" extrusionOk="0">
                  <a:moveTo>
                    <a:pt x="10" y="22289"/>
                  </a:moveTo>
                  <a:cubicBezTo>
                    <a:pt x="3" y="22059"/>
                    <a:pt x="0" y="218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289" stroke="0" extrusionOk="0">
                  <a:moveTo>
                    <a:pt x="10" y="22289"/>
                  </a:moveTo>
                  <a:cubicBezTo>
                    <a:pt x="3" y="22059"/>
                    <a:pt x="0" y="218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0" y="222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8458200" y="4267200"/>
            <a:ext cx="152400" cy="1524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19" name="Arc 16"/>
          <p:cNvSpPr>
            <a:spLocks/>
          </p:cNvSpPr>
          <p:nvPr/>
        </p:nvSpPr>
        <p:spPr bwMode="auto">
          <a:xfrm>
            <a:off x="7015163" y="2655888"/>
            <a:ext cx="3048000" cy="1600200"/>
          </a:xfrm>
          <a:custGeom>
            <a:avLst/>
            <a:gdLst>
              <a:gd name="T0" fmla="*/ 2147483646 w 43200"/>
              <a:gd name="T1" fmla="*/ 2147483646 h 21838"/>
              <a:gd name="T2" fmla="*/ 2147483646 w 43200"/>
              <a:gd name="T3" fmla="*/ 2147483646 h 21838"/>
              <a:gd name="T4" fmla="*/ 2147483646 w 43200"/>
              <a:gd name="T5" fmla="*/ 2147483646 h 21838"/>
              <a:gd name="T6" fmla="*/ 0 60000 65536"/>
              <a:gd name="T7" fmla="*/ 0 60000 65536"/>
              <a:gd name="T8" fmla="*/ 0 60000 65536"/>
              <a:gd name="T9" fmla="*/ 0 w 43200"/>
              <a:gd name="T10" fmla="*/ 0 h 21838"/>
              <a:gd name="T11" fmla="*/ 43200 w 43200"/>
              <a:gd name="T12" fmla="*/ 21838 h 218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838" fill="none" extrusionOk="0">
                <a:moveTo>
                  <a:pt x="1" y="21837"/>
                </a:moveTo>
                <a:cubicBezTo>
                  <a:pt x="0" y="21758"/>
                  <a:pt x="0" y="216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838" stroke="0" extrusionOk="0">
                <a:moveTo>
                  <a:pt x="1" y="21837"/>
                </a:moveTo>
                <a:cubicBezTo>
                  <a:pt x="0" y="21758"/>
                  <a:pt x="0" y="216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1" y="21837"/>
                </a:lnTo>
                <a:close/>
              </a:path>
            </a:pathLst>
          </a:custGeom>
          <a:solidFill>
            <a:srgbClr val="99FF66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 flipV="1">
            <a:off x="8305800" y="228600"/>
            <a:ext cx="457200" cy="4114800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22" name="Arc 19"/>
          <p:cNvSpPr>
            <a:spLocks/>
          </p:cNvSpPr>
          <p:nvPr/>
        </p:nvSpPr>
        <p:spPr bwMode="auto">
          <a:xfrm flipV="1">
            <a:off x="7010400" y="4432300"/>
            <a:ext cx="3048000" cy="1598613"/>
          </a:xfrm>
          <a:custGeom>
            <a:avLst/>
            <a:gdLst>
              <a:gd name="T0" fmla="*/ 2147483646 w 43200"/>
              <a:gd name="T1" fmla="*/ 2147483646 h 21816"/>
              <a:gd name="T2" fmla="*/ 2147483646 w 43200"/>
              <a:gd name="T3" fmla="*/ 2147483646 h 21816"/>
              <a:gd name="T4" fmla="*/ 2147483646 w 43200"/>
              <a:gd name="T5" fmla="*/ 2147483646 h 21816"/>
              <a:gd name="T6" fmla="*/ 0 60000 65536"/>
              <a:gd name="T7" fmla="*/ 0 60000 65536"/>
              <a:gd name="T8" fmla="*/ 0 60000 65536"/>
              <a:gd name="T9" fmla="*/ 0 w 43200"/>
              <a:gd name="T10" fmla="*/ 0 h 21816"/>
              <a:gd name="T11" fmla="*/ 43200 w 43200"/>
              <a:gd name="T12" fmla="*/ 21816 h 21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816" fill="none" extrusionOk="0">
                <a:moveTo>
                  <a:pt x="1" y="21815"/>
                </a:moveTo>
                <a:cubicBezTo>
                  <a:pt x="0" y="21744"/>
                  <a:pt x="0" y="216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816" stroke="0" extrusionOk="0">
                <a:moveTo>
                  <a:pt x="1" y="21815"/>
                </a:moveTo>
                <a:cubicBezTo>
                  <a:pt x="0" y="21744"/>
                  <a:pt x="0" y="216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1" y="21815"/>
                </a:lnTo>
                <a:close/>
              </a:path>
            </a:pathLst>
          </a:custGeom>
          <a:solidFill>
            <a:srgbClr val="99FF66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8382000" y="4343400"/>
            <a:ext cx="304800" cy="2514600"/>
          </a:xfrm>
          <a:prstGeom prst="triangle">
            <a:avLst>
              <a:gd name="adj" fmla="val 50000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11367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What Causes an AGN?</a:t>
            </a:r>
          </a:p>
        </p:txBody>
      </p:sp>
    </p:spTree>
    <p:extLst>
      <p:ext uri="{BB962C8B-B14F-4D97-AF65-F5344CB8AC3E}">
        <p14:creationId xmlns:p14="http://schemas.microsoft.com/office/powerpoint/2010/main" val="10218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7" grpId="0" uiExpand="1" animBg="1"/>
      <p:bldP spid="21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81000" y="971463"/>
            <a:ext cx="8458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Magnetic fields trapped in gases can explode outwards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FF66"/>
                </a:solidFill>
              </a:rPr>
              <a:t>Gases swept along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99CC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99CC"/>
                </a:solidFill>
              </a:rPr>
              <a:t>Flung away from AGN very fast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00FFFF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00FFFF"/>
                </a:solidFill>
              </a:rPr>
              <a:t>Beams light forward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FFC000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C000"/>
                </a:solidFill>
              </a:rPr>
              <a:t>Beams radio waves mostly forward</a:t>
            </a:r>
          </a:p>
        </p:txBody>
      </p:sp>
      <p:grpSp>
        <p:nvGrpSpPr>
          <p:cNvPr id="114691" name="Group 6"/>
          <p:cNvGrpSpPr>
            <a:grpSpLocks/>
          </p:cNvGrpSpPr>
          <p:nvPr/>
        </p:nvGrpSpPr>
        <p:grpSpPr bwMode="auto">
          <a:xfrm>
            <a:off x="2667000" y="5502275"/>
            <a:ext cx="1752600" cy="460375"/>
            <a:chOff x="1104" y="2640"/>
            <a:chExt cx="3360" cy="1008"/>
          </a:xfrm>
        </p:grpSpPr>
        <p:sp>
          <p:nvSpPr>
            <p:cNvPr id="114708" name="Arc 7"/>
            <p:cNvSpPr>
              <a:spLocks/>
            </p:cNvSpPr>
            <p:nvPr/>
          </p:nvSpPr>
          <p:spPr bwMode="auto">
            <a:xfrm flipH="1">
              <a:off x="1152" y="2640"/>
              <a:ext cx="3264" cy="969"/>
            </a:xfrm>
            <a:custGeom>
              <a:avLst/>
              <a:gdLst>
                <a:gd name="T0" fmla="*/ 0 w 43200"/>
                <a:gd name="T1" fmla="*/ 0 h 27243"/>
                <a:gd name="T2" fmla="*/ 0 w 43200"/>
                <a:gd name="T3" fmla="*/ 0 h 27243"/>
                <a:gd name="T4" fmla="*/ 0 w 43200"/>
                <a:gd name="T5" fmla="*/ 0 h 27243"/>
                <a:gd name="T6" fmla="*/ 0 60000 65536"/>
                <a:gd name="T7" fmla="*/ 0 60000 65536"/>
                <a:gd name="T8" fmla="*/ 0 60000 65536"/>
                <a:gd name="T9" fmla="*/ 0 w 43200"/>
                <a:gd name="T10" fmla="*/ 0 h 27243"/>
                <a:gd name="T11" fmla="*/ 43200 w 43200"/>
                <a:gd name="T12" fmla="*/ 27243 h 27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7243" fill="none" extrusionOk="0">
                  <a:moveTo>
                    <a:pt x="720" y="27131"/>
                  </a:moveTo>
                  <a:cubicBezTo>
                    <a:pt x="242" y="25326"/>
                    <a:pt x="0" y="234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505"/>
                    <a:pt x="42947" y="25403"/>
                    <a:pt x="42449" y="27242"/>
                  </a:cubicBezTo>
                </a:path>
                <a:path w="43200" h="27243" stroke="0" extrusionOk="0">
                  <a:moveTo>
                    <a:pt x="720" y="27131"/>
                  </a:moveTo>
                  <a:cubicBezTo>
                    <a:pt x="242" y="25326"/>
                    <a:pt x="0" y="2346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505"/>
                    <a:pt x="42947" y="25403"/>
                    <a:pt x="42449" y="27242"/>
                  </a:cubicBezTo>
                  <a:lnTo>
                    <a:pt x="21600" y="21600"/>
                  </a:lnTo>
                  <a:lnTo>
                    <a:pt x="720" y="27131"/>
                  </a:lnTo>
                  <a:close/>
                </a:path>
              </a:pathLst>
            </a:custGeom>
            <a:solidFill>
              <a:srgbClr val="FF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9" name="Arc 8"/>
            <p:cNvSpPr>
              <a:spLocks/>
            </p:cNvSpPr>
            <p:nvPr/>
          </p:nvSpPr>
          <p:spPr bwMode="auto">
            <a:xfrm flipH="1">
              <a:off x="1626" y="3145"/>
              <a:ext cx="2310" cy="455"/>
            </a:xfrm>
            <a:custGeom>
              <a:avLst/>
              <a:gdLst>
                <a:gd name="T0" fmla="*/ 0 w 43148"/>
                <a:gd name="T1" fmla="*/ 0 h 22979"/>
                <a:gd name="T2" fmla="*/ 0 w 43148"/>
                <a:gd name="T3" fmla="*/ 0 h 22979"/>
                <a:gd name="T4" fmla="*/ 0 w 43148"/>
                <a:gd name="T5" fmla="*/ 0 h 22979"/>
                <a:gd name="T6" fmla="*/ 0 60000 65536"/>
                <a:gd name="T7" fmla="*/ 0 60000 65536"/>
                <a:gd name="T8" fmla="*/ 0 60000 65536"/>
                <a:gd name="T9" fmla="*/ 0 w 43148"/>
                <a:gd name="T10" fmla="*/ 0 h 22979"/>
                <a:gd name="T11" fmla="*/ 43148 w 43148"/>
                <a:gd name="T12" fmla="*/ 22979 h 22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48" h="22979" fill="none" extrusionOk="0">
                  <a:moveTo>
                    <a:pt x="44" y="22978"/>
                  </a:moveTo>
                  <a:cubicBezTo>
                    <a:pt x="14" y="22519"/>
                    <a:pt x="0" y="220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7" y="-1"/>
                    <a:pt x="42360" y="8780"/>
                    <a:pt x="43147" y="20101"/>
                  </a:cubicBezTo>
                </a:path>
                <a:path w="43148" h="22979" stroke="0" extrusionOk="0">
                  <a:moveTo>
                    <a:pt x="44" y="22978"/>
                  </a:moveTo>
                  <a:cubicBezTo>
                    <a:pt x="14" y="22519"/>
                    <a:pt x="0" y="220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2947" y="-1"/>
                    <a:pt x="42360" y="8780"/>
                    <a:pt x="43147" y="20101"/>
                  </a:cubicBezTo>
                  <a:lnTo>
                    <a:pt x="21600" y="21600"/>
                  </a:lnTo>
                  <a:lnTo>
                    <a:pt x="44" y="2297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0" name="Oval 9"/>
            <p:cNvSpPr>
              <a:spLocks noChangeArrowheads="1"/>
            </p:cNvSpPr>
            <p:nvPr/>
          </p:nvSpPr>
          <p:spPr bwMode="auto">
            <a:xfrm>
              <a:off x="1104" y="3072"/>
              <a:ext cx="576" cy="576"/>
            </a:xfrm>
            <a:prstGeom prst="ellipse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14711" name="Oval 10"/>
            <p:cNvSpPr>
              <a:spLocks noChangeArrowheads="1"/>
            </p:cNvSpPr>
            <p:nvPr/>
          </p:nvSpPr>
          <p:spPr bwMode="auto">
            <a:xfrm>
              <a:off x="3888" y="3072"/>
              <a:ext cx="576" cy="576"/>
            </a:xfrm>
            <a:prstGeom prst="ellipse">
              <a:avLst/>
            </a:prstGeom>
            <a:solidFill>
              <a:srgbClr val="FF66CC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</p:grpSp>
      <p:grpSp>
        <p:nvGrpSpPr>
          <p:cNvPr id="114692" name="Group 11"/>
          <p:cNvGrpSpPr>
            <a:grpSpLocks/>
          </p:cNvGrpSpPr>
          <p:nvPr/>
        </p:nvGrpSpPr>
        <p:grpSpPr bwMode="auto">
          <a:xfrm>
            <a:off x="2968625" y="5676900"/>
            <a:ext cx="1150938" cy="158750"/>
            <a:chOff x="1682" y="3024"/>
            <a:chExt cx="2208" cy="347"/>
          </a:xfrm>
        </p:grpSpPr>
        <p:sp>
          <p:nvSpPr>
            <p:cNvPr id="114706" name="Arc 12"/>
            <p:cNvSpPr>
              <a:spLocks/>
            </p:cNvSpPr>
            <p:nvPr/>
          </p:nvSpPr>
          <p:spPr bwMode="auto">
            <a:xfrm>
              <a:off x="1682" y="3024"/>
              <a:ext cx="2208" cy="347"/>
            </a:xfrm>
            <a:custGeom>
              <a:avLst/>
              <a:gdLst>
                <a:gd name="T0" fmla="*/ 0 w 43200"/>
                <a:gd name="T1" fmla="*/ 0 h 22289"/>
                <a:gd name="T2" fmla="*/ 0 w 43200"/>
                <a:gd name="T3" fmla="*/ 0 h 22289"/>
                <a:gd name="T4" fmla="*/ 0 w 43200"/>
                <a:gd name="T5" fmla="*/ 0 h 222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289"/>
                <a:gd name="T11" fmla="*/ 43200 w 43200"/>
                <a:gd name="T12" fmla="*/ 22289 h 22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289" fill="none" extrusionOk="0">
                  <a:moveTo>
                    <a:pt x="10" y="22289"/>
                  </a:moveTo>
                  <a:cubicBezTo>
                    <a:pt x="3" y="22059"/>
                    <a:pt x="0" y="218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289" stroke="0" extrusionOk="0">
                  <a:moveTo>
                    <a:pt x="10" y="22289"/>
                  </a:moveTo>
                  <a:cubicBezTo>
                    <a:pt x="3" y="22059"/>
                    <a:pt x="0" y="218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0" y="2228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7" name="Arc 13"/>
            <p:cNvSpPr>
              <a:spLocks/>
            </p:cNvSpPr>
            <p:nvPr/>
          </p:nvSpPr>
          <p:spPr bwMode="auto">
            <a:xfrm>
              <a:off x="2640" y="3312"/>
              <a:ext cx="288" cy="59"/>
            </a:xfrm>
            <a:custGeom>
              <a:avLst/>
              <a:gdLst>
                <a:gd name="T0" fmla="*/ 0 w 43200"/>
                <a:gd name="T1" fmla="*/ 0 h 22289"/>
                <a:gd name="T2" fmla="*/ 0 w 43200"/>
                <a:gd name="T3" fmla="*/ 0 h 22289"/>
                <a:gd name="T4" fmla="*/ 0 w 43200"/>
                <a:gd name="T5" fmla="*/ 0 h 222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289"/>
                <a:gd name="T11" fmla="*/ 43200 w 43200"/>
                <a:gd name="T12" fmla="*/ 22289 h 22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289" fill="none" extrusionOk="0">
                  <a:moveTo>
                    <a:pt x="10" y="22289"/>
                  </a:moveTo>
                  <a:cubicBezTo>
                    <a:pt x="3" y="22059"/>
                    <a:pt x="0" y="218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289" stroke="0" extrusionOk="0">
                  <a:moveTo>
                    <a:pt x="10" y="22289"/>
                  </a:moveTo>
                  <a:cubicBezTo>
                    <a:pt x="3" y="22059"/>
                    <a:pt x="0" y="218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0" y="222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3" name="Oval 14"/>
          <p:cNvSpPr>
            <a:spLocks noChangeArrowheads="1"/>
          </p:cNvSpPr>
          <p:nvPr/>
        </p:nvSpPr>
        <p:spPr bwMode="auto">
          <a:xfrm>
            <a:off x="3517900" y="5808663"/>
            <a:ext cx="50800" cy="4445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114694" name="Arc 15"/>
          <p:cNvSpPr>
            <a:spLocks/>
          </p:cNvSpPr>
          <p:nvPr/>
        </p:nvSpPr>
        <p:spPr bwMode="auto">
          <a:xfrm>
            <a:off x="3044825" y="5345113"/>
            <a:ext cx="1000125" cy="460375"/>
          </a:xfrm>
          <a:custGeom>
            <a:avLst/>
            <a:gdLst>
              <a:gd name="T0" fmla="*/ 0 w 43200"/>
              <a:gd name="T1" fmla="*/ 2147483646 h 21838"/>
              <a:gd name="T2" fmla="*/ 2147483646 w 43200"/>
              <a:gd name="T3" fmla="*/ 2147483646 h 21838"/>
              <a:gd name="T4" fmla="*/ 2147483646 w 43200"/>
              <a:gd name="T5" fmla="*/ 2147483646 h 21838"/>
              <a:gd name="T6" fmla="*/ 0 60000 65536"/>
              <a:gd name="T7" fmla="*/ 0 60000 65536"/>
              <a:gd name="T8" fmla="*/ 0 60000 65536"/>
              <a:gd name="T9" fmla="*/ 0 w 43200"/>
              <a:gd name="T10" fmla="*/ 0 h 21838"/>
              <a:gd name="T11" fmla="*/ 43200 w 43200"/>
              <a:gd name="T12" fmla="*/ 21838 h 218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838" fill="none" extrusionOk="0">
                <a:moveTo>
                  <a:pt x="1" y="21837"/>
                </a:moveTo>
                <a:cubicBezTo>
                  <a:pt x="0" y="21758"/>
                  <a:pt x="0" y="216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838" stroke="0" extrusionOk="0">
                <a:moveTo>
                  <a:pt x="1" y="21837"/>
                </a:moveTo>
                <a:cubicBezTo>
                  <a:pt x="0" y="21758"/>
                  <a:pt x="0" y="2167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1" y="21837"/>
                </a:lnTo>
                <a:close/>
              </a:path>
            </a:pathLst>
          </a:custGeom>
          <a:gradFill rotWithShape="0">
            <a:gsLst>
              <a:gs pos="0">
                <a:srgbClr val="2F762F"/>
              </a:gs>
              <a:gs pos="50000">
                <a:srgbClr val="66FF66"/>
              </a:gs>
              <a:gs pos="100000">
                <a:srgbClr val="2F762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5" name="Arc 17"/>
          <p:cNvSpPr>
            <a:spLocks/>
          </p:cNvSpPr>
          <p:nvPr/>
        </p:nvSpPr>
        <p:spPr bwMode="auto">
          <a:xfrm flipV="1">
            <a:off x="3043238" y="5856288"/>
            <a:ext cx="1000125" cy="458787"/>
          </a:xfrm>
          <a:custGeom>
            <a:avLst/>
            <a:gdLst>
              <a:gd name="T0" fmla="*/ 0 w 43200"/>
              <a:gd name="T1" fmla="*/ 2147483646 h 21816"/>
              <a:gd name="T2" fmla="*/ 2147483646 w 43200"/>
              <a:gd name="T3" fmla="*/ 2147483646 h 21816"/>
              <a:gd name="T4" fmla="*/ 2147483646 w 43200"/>
              <a:gd name="T5" fmla="*/ 2147483646 h 21816"/>
              <a:gd name="T6" fmla="*/ 0 60000 65536"/>
              <a:gd name="T7" fmla="*/ 0 60000 65536"/>
              <a:gd name="T8" fmla="*/ 0 60000 65536"/>
              <a:gd name="T9" fmla="*/ 0 w 43200"/>
              <a:gd name="T10" fmla="*/ 0 h 21816"/>
              <a:gd name="T11" fmla="*/ 43200 w 43200"/>
              <a:gd name="T12" fmla="*/ 21816 h 21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816" fill="none" extrusionOk="0">
                <a:moveTo>
                  <a:pt x="1" y="21815"/>
                </a:moveTo>
                <a:cubicBezTo>
                  <a:pt x="0" y="21744"/>
                  <a:pt x="0" y="216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1816" stroke="0" extrusionOk="0">
                <a:moveTo>
                  <a:pt x="1" y="21815"/>
                </a:moveTo>
                <a:cubicBezTo>
                  <a:pt x="0" y="21744"/>
                  <a:pt x="0" y="216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1" y="21815"/>
                </a:lnTo>
                <a:close/>
              </a:path>
            </a:pathLst>
          </a:custGeom>
          <a:gradFill rotWithShape="0">
            <a:gsLst>
              <a:gs pos="0">
                <a:srgbClr val="2F762F"/>
              </a:gs>
              <a:gs pos="50000">
                <a:srgbClr val="66FF66"/>
              </a:gs>
              <a:gs pos="100000">
                <a:srgbClr val="2F762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468688" y="4648200"/>
            <a:ext cx="149225" cy="1905000"/>
            <a:chOff x="3468189" y="4648200"/>
            <a:chExt cx="150223" cy="1905000"/>
          </a:xfrm>
        </p:grpSpPr>
        <p:sp>
          <p:nvSpPr>
            <p:cNvPr id="114704" name="AutoShape 16"/>
            <p:cNvSpPr>
              <a:spLocks noChangeArrowheads="1"/>
            </p:cNvSpPr>
            <p:nvPr/>
          </p:nvSpPr>
          <p:spPr bwMode="auto">
            <a:xfrm flipV="1">
              <a:off x="3468189" y="4648200"/>
              <a:ext cx="150223" cy="1182414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14705" name="AutoShape 18"/>
            <p:cNvSpPr>
              <a:spLocks noChangeArrowheads="1"/>
            </p:cNvSpPr>
            <p:nvPr/>
          </p:nvSpPr>
          <p:spPr bwMode="auto">
            <a:xfrm>
              <a:off x="3493226" y="5830614"/>
              <a:ext cx="100149" cy="722586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</p:grpSp>
      <p:sp>
        <p:nvSpPr>
          <p:cNvPr id="45" name="Freeform 19"/>
          <p:cNvSpPr>
            <a:spLocks/>
          </p:cNvSpPr>
          <p:nvPr/>
        </p:nvSpPr>
        <p:spPr bwMode="auto">
          <a:xfrm rot="10800000">
            <a:off x="7162800" y="3517900"/>
            <a:ext cx="2641600" cy="3340100"/>
          </a:xfrm>
          <a:custGeom>
            <a:avLst/>
            <a:gdLst>
              <a:gd name="T0" fmla="*/ 2147483646 w 1664"/>
              <a:gd name="T1" fmla="*/ 2147483646 h 2104"/>
              <a:gd name="T2" fmla="*/ 2147483646 w 1664"/>
              <a:gd name="T3" fmla="*/ 2147483646 h 2104"/>
              <a:gd name="T4" fmla="*/ 2147483646 w 1664"/>
              <a:gd name="T5" fmla="*/ 2147483646 h 2104"/>
              <a:gd name="T6" fmla="*/ 2147483646 w 1664"/>
              <a:gd name="T7" fmla="*/ 2147483646 h 2104"/>
              <a:gd name="T8" fmla="*/ 2147483646 w 1664"/>
              <a:gd name="T9" fmla="*/ 2147483646 h 2104"/>
              <a:gd name="T10" fmla="*/ 2147483646 w 1664"/>
              <a:gd name="T11" fmla="*/ 2147483646 h 2104"/>
              <a:gd name="T12" fmla="*/ 2147483646 w 1664"/>
              <a:gd name="T13" fmla="*/ 2147483646 h 2104"/>
              <a:gd name="T14" fmla="*/ 2147483646 w 1664"/>
              <a:gd name="T15" fmla="*/ 2147483646 h 2104"/>
              <a:gd name="T16" fmla="*/ 2147483646 w 1664"/>
              <a:gd name="T17" fmla="*/ 2147483646 h 2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64"/>
              <a:gd name="T28" fmla="*/ 0 h 2104"/>
              <a:gd name="T29" fmla="*/ 1664 w 1664"/>
              <a:gd name="T30" fmla="*/ 2104 h 2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64" h="2104">
                <a:moveTo>
                  <a:pt x="440" y="2056"/>
                </a:moveTo>
                <a:cubicBezTo>
                  <a:pt x="408" y="2104"/>
                  <a:pt x="472" y="1840"/>
                  <a:pt x="440" y="1720"/>
                </a:cubicBezTo>
                <a:cubicBezTo>
                  <a:pt x="408" y="1600"/>
                  <a:pt x="320" y="1496"/>
                  <a:pt x="248" y="1336"/>
                </a:cubicBezTo>
                <a:cubicBezTo>
                  <a:pt x="176" y="1176"/>
                  <a:pt x="0" y="952"/>
                  <a:pt x="8" y="760"/>
                </a:cubicBezTo>
                <a:cubicBezTo>
                  <a:pt x="16" y="568"/>
                  <a:pt x="48" y="288"/>
                  <a:pt x="296" y="184"/>
                </a:cubicBezTo>
                <a:cubicBezTo>
                  <a:pt x="544" y="80"/>
                  <a:pt x="1328" y="0"/>
                  <a:pt x="1496" y="136"/>
                </a:cubicBezTo>
                <a:cubicBezTo>
                  <a:pt x="1664" y="272"/>
                  <a:pt x="1448" y="784"/>
                  <a:pt x="1304" y="1000"/>
                </a:cubicBezTo>
                <a:cubicBezTo>
                  <a:pt x="1160" y="1216"/>
                  <a:pt x="776" y="1256"/>
                  <a:pt x="632" y="1432"/>
                </a:cubicBezTo>
                <a:cubicBezTo>
                  <a:pt x="488" y="1608"/>
                  <a:pt x="472" y="2008"/>
                  <a:pt x="440" y="2056"/>
                </a:cubicBez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7696200" y="2971800"/>
            <a:ext cx="2667000" cy="12192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47" name="Freeform 21"/>
          <p:cNvSpPr>
            <a:spLocks/>
          </p:cNvSpPr>
          <p:nvPr/>
        </p:nvSpPr>
        <p:spPr bwMode="auto">
          <a:xfrm>
            <a:off x="8331200" y="304800"/>
            <a:ext cx="2641600" cy="3340100"/>
          </a:xfrm>
          <a:custGeom>
            <a:avLst/>
            <a:gdLst>
              <a:gd name="T0" fmla="*/ 2147483646 w 1664"/>
              <a:gd name="T1" fmla="*/ 2147483646 h 2104"/>
              <a:gd name="T2" fmla="*/ 2147483646 w 1664"/>
              <a:gd name="T3" fmla="*/ 2147483646 h 2104"/>
              <a:gd name="T4" fmla="*/ 2147483646 w 1664"/>
              <a:gd name="T5" fmla="*/ 2147483646 h 2104"/>
              <a:gd name="T6" fmla="*/ 2147483646 w 1664"/>
              <a:gd name="T7" fmla="*/ 2147483646 h 2104"/>
              <a:gd name="T8" fmla="*/ 2147483646 w 1664"/>
              <a:gd name="T9" fmla="*/ 2147483646 h 2104"/>
              <a:gd name="T10" fmla="*/ 2147483646 w 1664"/>
              <a:gd name="T11" fmla="*/ 2147483646 h 2104"/>
              <a:gd name="T12" fmla="*/ 2147483646 w 1664"/>
              <a:gd name="T13" fmla="*/ 2147483646 h 2104"/>
              <a:gd name="T14" fmla="*/ 2147483646 w 1664"/>
              <a:gd name="T15" fmla="*/ 2147483646 h 2104"/>
              <a:gd name="T16" fmla="*/ 2147483646 w 1664"/>
              <a:gd name="T17" fmla="*/ 2147483646 h 2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64"/>
              <a:gd name="T28" fmla="*/ 0 h 2104"/>
              <a:gd name="T29" fmla="*/ 1664 w 1664"/>
              <a:gd name="T30" fmla="*/ 2104 h 2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64" h="2104">
                <a:moveTo>
                  <a:pt x="440" y="2056"/>
                </a:moveTo>
                <a:cubicBezTo>
                  <a:pt x="408" y="2104"/>
                  <a:pt x="472" y="1840"/>
                  <a:pt x="440" y="1720"/>
                </a:cubicBezTo>
                <a:cubicBezTo>
                  <a:pt x="408" y="1600"/>
                  <a:pt x="320" y="1496"/>
                  <a:pt x="248" y="1336"/>
                </a:cubicBezTo>
                <a:cubicBezTo>
                  <a:pt x="176" y="1176"/>
                  <a:pt x="0" y="952"/>
                  <a:pt x="8" y="760"/>
                </a:cubicBezTo>
                <a:cubicBezTo>
                  <a:pt x="16" y="568"/>
                  <a:pt x="48" y="288"/>
                  <a:pt x="296" y="184"/>
                </a:cubicBezTo>
                <a:cubicBezTo>
                  <a:pt x="544" y="80"/>
                  <a:pt x="1328" y="0"/>
                  <a:pt x="1496" y="136"/>
                </a:cubicBezTo>
                <a:cubicBezTo>
                  <a:pt x="1664" y="272"/>
                  <a:pt x="1448" y="784"/>
                  <a:pt x="1304" y="1000"/>
                </a:cubicBezTo>
                <a:cubicBezTo>
                  <a:pt x="1160" y="1216"/>
                  <a:pt x="776" y="1256"/>
                  <a:pt x="632" y="1432"/>
                </a:cubicBezTo>
                <a:cubicBezTo>
                  <a:pt x="488" y="1608"/>
                  <a:pt x="472" y="2008"/>
                  <a:pt x="440" y="2056"/>
                </a:cubicBez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581400" y="3581400"/>
            <a:ext cx="5410200" cy="2971800"/>
            <a:chOff x="1152" y="2256"/>
            <a:chExt cx="3408" cy="1872"/>
          </a:xfrm>
        </p:grpSpPr>
        <p:sp>
          <p:nvSpPr>
            <p:cNvPr id="114702" name="Line 23"/>
            <p:cNvSpPr>
              <a:spLocks noChangeShapeType="1"/>
            </p:cNvSpPr>
            <p:nvPr/>
          </p:nvSpPr>
          <p:spPr bwMode="auto">
            <a:xfrm flipV="1">
              <a:off x="1152" y="2256"/>
              <a:ext cx="3408" cy="6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3" name="Line 24"/>
            <p:cNvSpPr>
              <a:spLocks noChangeShapeType="1"/>
            </p:cNvSpPr>
            <p:nvPr/>
          </p:nvSpPr>
          <p:spPr bwMode="auto">
            <a:xfrm flipV="1">
              <a:off x="1152" y="2256"/>
              <a:ext cx="3408" cy="18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01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Jets and Lobes</a:t>
            </a:r>
          </a:p>
        </p:txBody>
      </p:sp>
    </p:spTree>
    <p:extLst>
      <p:ext uri="{BB962C8B-B14F-4D97-AF65-F5344CB8AC3E}">
        <p14:creationId xmlns:p14="http://schemas.microsoft.com/office/powerpoint/2010/main" val="30942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228600" y="769255"/>
            <a:ext cx="98949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Not surprisingly, the closer  and more massive the impactor is, the more effect it has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Perhaps surprisingly, the </a:t>
            </a:r>
            <a:r>
              <a:rPr lang="en-US" sz="2000" i="1" dirty="0">
                <a:solidFill>
                  <a:srgbClr val="FF0000"/>
                </a:solidFill>
              </a:rPr>
              <a:t>slower</a:t>
            </a:r>
            <a:r>
              <a:rPr lang="en-US" sz="2000" dirty="0">
                <a:solidFill>
                  <a:srgbClr val="FF0000"/>
                </a:solidFill>
              </a:rPr>
              <a:t> it moves, the more effect it has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Note that stars in different positions will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have unequal accelerations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This effect is called </a:t>
            </a:r>
            <a:r>
              <a:rPr lang="en-US" sz="2000" i="1" dirty="0">
                <a:solidFill>
                  <a:srgbClr val="0000FF"/>
                </a:solidFill>
              </a:rPr>
              <a:t>tidal forces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33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The </a:t>
            </a:r>
            <a:r>
              <a:rPr lang="en-US" sz="2000" i="1" dirty="0">
                <a:solidFill>
                  <a:srgbClr val="9933FF"/>
                </a:solidFill>
              </a:rPr>
              <a:t>average</a:t>
            </a:r>
            <a:r>
              <a:rPr lang="en-US" sz="2000" dirty="0">
                <a:solidFill>
                  <a:srgbClr val="9933FF"/>
                </a:solidFill>
              </a:rPr>
              <a:t> acceleration will simply cause the entire</a:t>
            </a:r>
            <a:br>
              <a:rPr lang="en-US" sz="2000" dirty="0">
                <a:solidFill>
                  <a:srgbClr val="9933FF"/>
                </a:solidFill>
              </a:rPr>
            </a:br>
            <a:r>
              <a:rPr lang="en-US" sz="2000" dirty="0">
                <a:solidFill>
                  <a:srgbClr val="9933FF"/>
                </a:solidFill>
              </a:rPr>
              <a:t>galaxy to accelerate in the direction of the passing object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The passing object also accelerates towards the 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33FF"/>
                </a:solidFill>
              </a:rPr>
              <a:t>This just causes them to orbit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i="1" dirty="0">
                <a:solidFill>
                  <a:schemeClr val="tx1"/>
                </a:solidFill>
              </a:rPr>
              <a:t>differences</a:t>
            </a:r>
            <a:r>
              <a:rPr lang="en-US" sz="2000" dirty="0">
                <a:solidFill>
                  <a:schemeClr val="tx1"/>
                </a:solidFill>
              </a:rPr>
              <a:t> in acceleration means that kinetic energy is being added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to the internal motion of the stars in the galaxy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Causes the galaxy to expand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This “heating up” of the internal energy of the galaxy is called </a:t>
            </a:r>
            <a:r>
              <a:rPr lang="en-US" sz="2000" i="1" dirty="0">
                <a:solidFill>
                  <a:srgbClr val="FF0000"/>
                </a:solidFill>
              </a:rPr>
              <a:t>tidal friction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019800" y="2166652"/>
            <a:ext cx="2667000" cy="1143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-186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Tidal Friction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9753600" y="1226301"/>
            <a:ext cx="0" cy="4231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9616440" y="2059918"/>
            <a:ext cx="274320" cy="274320"/>
          </a:xfrm>
          <a:prstGeom prst="ellipse">
            <a:avLst/>
          </a:prstGeom>
          <a:gradFill flip="none" rotWithShape="1">
            <a:gsLst>
              <a:gs pos="0">
                <a:srgbClr val="0099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8077200" y="2560908"/>
            <a:ext cx="381000" cy="402574"/>
          </a:xfrm>
          <a:prstGeom prst="star5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267700" y="2819400"/>
            <a:ext cx="14859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ot"/>
            <a:round/>
            <a:headEnd type="arrow" w="lg" len="lg"/>
            <a:tailEnd type="arrow" w="lg" len="lg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9010650" y="2337275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b</a:t>
            </a:r>
          </a:p>
        </p:txBody>
      </p:sp>
      <p:graphicFrame>
        <p:nvGraphicFramePr>
          <p:cNvPr id="22" name="Object 25"/>
          <p:cNvGraphicFramePr>
            <a:graphicFrameLocks noChangeAspect="1"/>
          </p:cNvGraphicFramePr>
          <p:nvPr/>
        </p:nvGraphicFramePr>
        <p:xfrm>
          <a:off x="7505910" y="1277894"/>
          <a:ext cx="137781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393480" progId="Equation.DSMT4">
                  <p:embed/>
                </p:oleObj>
              </mc:Choice>
              <mc:Fallback>
                <p:oleObj name="Equation" r:id="rId2" imgW="787320" imgH="393480" progId="Equation.DSMT4">
                  <p:embed/>
                  <p:pic>
                    <p:nvPicPr>
                      <p:cNvPr id="22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910" y="1277894"/>
                        <a:ext cx="1377810" cy="68859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5-Point Star 24"/>
          <p:cNvSpPr/>
          <p:nvPr/>
        </p:nvSpPr>
        <p:spPr bwMode="auto">
          <a:xfrm>
            <a:off x="6172200" y="2536865"/>
            <a:ext cx="381000" cy="402574"/>
          </a:xfrm>
          <a:prstGeom prst="star5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8458200" y="2667000"/>
            <a:ext cx="590550" cy="353687"/>
          </a:xfrm>
          <a:prstGeom prst="rightArrow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6619875" y="2585351"/>
            <a:ext cx="314325" cy="378131"/>
          </a:xfrm>
          <a:prstGeom prst="rightArrow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1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1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1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1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uiExpand="1" build="p" autoUpdateAnimBg="0"/>
      <p:bldP spid="25" grpId="0" animBg="1"/>
      <p:bldP spid="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Core of an Active Galaxy</a:t>
            </a:r>
          </a:p>
        </p:txBody>
      </p:sp>
      <p:pic>
        <p:nvPicPr>
          <p:cNvPr id="1157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27088"/>
            <a:ext cx="89154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660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653"/>
            <a:ext cx="10972800" cy="639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Black Hole in M87 Galaxy in Radio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52412" y="1892300"/>
            <a:ext cx="28717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Image released April 10, 2019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FF99CC"/>
                </a:solidFill>
              </a:rPr>
              <a:t>First image of black hole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99FF66"/>
                </a:solidFill>
              </a:rPr>
              <a:t>6.5 billion solar masses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solidFill>
                  <a:srgbClr val="99FF66"/>
                </a:solidFill>
              </a:rPr>
              <a:t>Compare: Ours is 4.3 million</a:t>
            </a:r>
          </a:p>
        </p:txBody>
      </p:sp>
    </p:spTree>
    <p:extLst>
      <p:ext uri="{BB962C8B-B14F-4D97-AF65-F5344CB8AC3E}">
        <p14:creationId xmlns:p14="http://schemas.microsoft.com/office/powerpoint/2010/main" val="30426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3"/>
          <p:cNvGrpSpPr>
            <a:grpSpLocks/>
          </p:cNvGrpSpPr>
          <p:nvPr/>
        </p:nvGrpSpPr>
        <p:grpSpPr bwMode="auto">
          <a:xfrm>
            <a:off x="7543800" y="5029200"/>
            <a:ext cx="1752600" cy="1905000"/>
            <a:chOff x="4512" y="3168"/>
            <a:chExt cx="1104" cy="1200"/>
          </a:xfrm>
        </p:grpSpPr>
        <p:grpSp>
          <p:nvGrpSpPr>
            <p:cNvPr id="116771" name="Group 4"/>
            <p:cNvGrpSpPr>
              <a:grpSpLocks/>
            </p:cNvGrpSpPr>
            <p:nvPr/>
          </p:nvGrpSpPr>
          <p:grpSpPr bwMode="auto">
            <a:xfrm>
              <a:off x="4512" y="3706"/>
              <a:ext cx="1104" cy="290"/>
              <a:chOff x="1104" y="2640"/>
              <a:chExt cx="3360" cy="1008"/>
            </a:xfrm>
          </p:grpSpPr>
          <p:sp>
            <p:nvSpPr>
              <p:cNvPr id="116779" name="Arc 5"/>
              <p:cNvSpPr>
                <a:spLocks/>
              </p:cNvSpPr>
              <p:nvPr/>
            </p:nvSpPr>
            <p:spPr bwMode="auto">
              <a:xfrm flipH="1">
                <a:off x="1152" y="2640"/>
                <a:ext cx="3264" cy="969"/>
              </a:xfrm>
              <a:custGeom>
                <a:avLst/>
                <a:gdLst>
                  <a:gd name="T0" fmla="*/ 0 w 43200"/>
                  <a:gd name="T1" fmla="*/ 0 h 27243"/>
                  <a:gd name="T2" fmla="*/ 0 w 43200"/>
                  <a:gd name="T3" fmla="*/ 0 h 27243"/>
                  <a:gd name="T4" fmla="*/ 0 w 43200"/>
                  <a:gd name="T5" fmla="*/ 0 h 2724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7243"/>
                  <a:gd name="T11" fmla="*/ 43200 w 43200"/>
                  <a:gd name="T12" fmla="*/ 27243 h 272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7243" fill="none" extrusionOk="0">
                    <a:moveTo>
                      <a:pt x="720" y="27131"/>
                    </a:moveTo>
                    <a:cubicBezTo>
                      <a:pt x="242" y="25326"/>
                      <a:pt x="0" y="234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505"/>
                      <a:pt x="42947" y="25403"/>
                      <a:pt x="42449" y="27242"/>
                    </a:cubicBezTo>
                  </a:path>
                  <a:path w="43200" h="27243" stroke="0" extrusionOk="0">
                    <a:moveTo>
                      <a:pt x="720" y="27131"/>
                    </a:moveTo>
                    <a:cubicBezTo>
                      <a:pt x="242" y="25326"/>
                      <a:pt x="0" y="2346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505"/>
                      <a:pt x="42947" y="25403"/>
                      <a:pt x="42449" y="27242"/>
                    </a:cubicBezTo>
                    <a:lnTo>
                      <a:pt x="21600" y="21600"/>
                    </a:lnTo>
                    <a:lnTo>
                      <a:pt x="720" y="27131"/>
                    </a:lnTo>
                    <a:close/>
                  </a:path>
                </a:pathLst>
              </a:cu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80" name="Arc 6"/>
              <p:cNvSpPr>
                <a:spLocks/>
              </p:cNvSpPr>
              <p:nvPr/>
            </p:nvSpPr>
            <p:spPr bwMode="auto">
              <a:xfrm flipH="1">
                <a:off x="1626" y="3145"/>
                <a:ext cx="2310" cy="455"/>
              </a:xfrm>
              <a:custGeom>
                <a:avLst/>
                <a:gdLst>
                  <a:gd name="T0" fmla="*/ 0 w 43148"/>
                  <a:gd name="T1" fmla="*/ 0 h 22979"/>
                  <a:gd name="T2" fmla="*/ 0 w 43148"/>
                  <a:gd name="T3" fmla="*/ 0 h 22979"/>
                  <a:gd name="T4" fmla="*/ 0 w 43148"/>
                  <a:gd name="T5" fmla="*/ 0 h 22979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2979"/>
                  <a:gd name="T11" fmla="*/ 43148 w 43148"/>
                  <a:gd name="T12" fmla="*/ 22979 h 22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2979" fill="none" extrusionOk="0">
                    <a:moveTo>
                      <a:pt x="44" y="22978"/>
                    </a:moveTo>
                    <a:cubicBezTo>
                      <a:pt x="14" y="22519"/>
                      <a:pt x="0" y="2206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947" y="-1"/>
                      <a:pt x="42360" y="8780"/>
                      <a:pt x="43147" y="20101"/>
                    </a:cubicBezTo>
                  </a:path>
                  <a:path w="43148" h="22979" stroke="0" extrusionOk="0">
                    <a:moveTo>
                      <a:pt x="44" y="22978"/>
                    </a:moveTo>
                    <a:cubicBezTo>
                      <a:pt x="14" y="22519"/>
                      <a:pt x="0" y="2206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947" y="-1"/>
                      <a:pt x="42360" y="8780"/>
                      <a:pt x="43147" y="20101"/>
                    </a:cubicBezTo>
                    <a:lnTo>
                      <a:pt x="21600" y="21600"/>
                    </a:lnTo>
                    <a:lnTo>
                      <a:pt x="44" y="2297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81" name="Oval 7"/>
              <p:cNvSpPr>
                <a:spLocks noChangeArrowheads="1"/>
              </p:cNvSpPr>
              <p:nvPr/>
            </p:nvSpPr>
            <p:spPr bwMode="auto">
              <a:xfrm>
                <a:off x="1104" y="3072"/>
                <a:ext cx="576" cy="576"/>
              </a:xfrm>
              <a:prstGeom prst="ellipse">
                <a:avLst/>
              </a:prstGeom>
              <a:solidFill>
                <a:srgbClr val="FF66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782" name="Oval 8"/>
              <p:cNvSpPr>
                <a:spLocks noChangeArrowheads="1"/>
              </p:cNvSpPr>
              <p:nvPr/>
            </p:nvSpPr>
            <p:spPr bwMode="auto">
              <a:xfrm>
                <a:off x="3888" y="3072"/>
                <a:ext cx="576" cy="576"/>
              </a:xfrm>
              <a:prstGeom prst="ellipse">
                <a:avLst/>
              </a:prstGeom>
              <a:solidFill>
                <a:srgbClr val="FF66CC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4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772" name="Group 9"/>
            <p:cNvGrpSpPr>
              <a:grpSpLocks/>
            </p:cNvGrpSpPr>
            <p:nvPr/>
          </p:nvGrpSpPr>
          <p:grpSpPr bwMode="auto">
            <a:xfrm>
              <a:off x="4702" y="3816"/>
              <a:ext cx="725" cy="100"/>
              <a:chOff x="1682" y="3024"/>
              <a:chExt cx="2208" cy="347"/>
            </a:xfrm>
          </p:grpSpPr>
          <p:sp>
            <p:nvSpPr>
              <p:cNvPr id="116777" name="Arc 10"/>
              <p:cNvSpPr>
                <a:spLocks/>
              </p:cNvSpPr>
              <p:nvPr/>
            </p:nvSpPr>
            <p:spPr bwMode="auto">
              <a:xfrm>
                <a:off x="1682" y="3024"/>
                <a:ext cx="2208" cy="347"/>
              </a:xfrm>
              <a:custGeom>
                <a:avLst/>
                <a:gdLst>
                  <a:gd name="T0" fmla="*/ 0 w 43200"/>
                  <a:gd name="T1" fmla="*/ 0 h 22289"/>
                  <a:gd name="T2" fmla="*/ 0 w 43200"/>
                  <a:gd name="T3" fmla="*/ 0 h 22289"/>
                  <a:gd name="T4" fmla="*/ 0 w 43200"/>
                  <a:gd name="T5" fmla="*/ 0 h 2228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289"/>
                  <a:gd name="T11" fmla="*/ 43200 w 43200"/>
                  <a:gd name="T12" fmla="*/ 22289 h 222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289" fill="none" extrusionOk="0">
                    <a:moveTo>
                      <a:pt x="10" y="22289"/>
                    </a:moveTo>
                    <a:cubicBezTo>
                      <a:pt x="3" y="22059"/>
                      <a:pt x="0" y="218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289" stroke="0" extrusionOk="0">
                    <a:moveTo>
                      <a:pt x="10" y="22289"/>
                    </a:moveTo>
                    <a:cubicBezTo>
                      <a:pt x="3" y="22059"/>
                      <a:pt x="0" y="218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0" y="2228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8" name="Arc 11"/>
              <p:cNvSpPr>
                <a:spLocks/>
              </p:cNvSpPr>
              <p:nvPr/>
            </p:nvSpPr>
            <p:spPr bwMode="auto">
              <a:xfrm>
                <a:off x="2640" y="3312"/>
                <a:ext cx="288" cy="59"/>
              </a:xfrm>
              <a:custGeom>
                <a:avLst/>
                <a:gdLst>
                  <a:gd name="T0" fmla="*/ 0 w 43200"/>
                  <a:gd name="T1" fmla="*/ 0 h 22289"/>
                  <a:gd name="T2" fmla="*/ 0 w 43200"/>
                  <a:gd name="T3" fmla="*/ 0 h 22289"/>
                  <a:gd name="T4" fmla="*/ 0 w 43200"/>
                  <a:gd name="T5" fmla="*/ 0 h 2228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289"/>
                  <a:gd name="T11" fmla="*/ 43200 w 43200"/>
                  <a:gd name="T12" fmla="*/ 22289 h 222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289" fill="none" extrusionOk="0">
                    <a:moveTo>
                      <a:pt x="10" y="22289"/>
                    </a:moveTo>
                    <a:cubicBezTo>
                      <a:pt x="3" y="22059"/>
                      <a:pt x="0" y="218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289" stroke="0" extrusionOk="0">
                    <a:moveTo>
                      <a:pt x="10" y="22289"/>
                    </a:moveTo>
                    <a:cubicBezTo>
                      <a:pt x="3" y="22059"/>
                      <a:pt x="0" y="218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0" y="2228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73" name="Oval 12"/>
            <p:cNvSpPr>
              <a:spLocks noChangeArrowheads="1"/>
            </p:cNvSpPr>
            <p:nvPr/>
          </p:nvSpPr>
          <p:spPr bwMode="auto">
            <a:xfrm>
              <a:off x="5048" y="3899"/>
              <a:ext cx="32" cy="2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16774" name="AutoShape 13"/>
            <p:cNvSpPr>
              <a:spLocks noChangeArrowheads="1"/>
            </p:cNvSpPr>
            <p:nvPr/>
          </p:nvSpPr>
          <p:spPr bwMode="auto">
            <a:xfrm flipV="1">
              <a:off x="5017" y="3168"/>
              <a:ext cx="94" cy="745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16775" name="Arc 14"/>
            <p:cNvSpPr>
              <a:spLocks/>
            </p:cNvSpPr>
            <p:nvPr/>
          </p:nvSpPr>
          <p:spPr bwMode="auto">
            <a:xfrm flipV="1">
              <a:off x="4749" y="3929"/>
              <a:ext cx="630" cy="289"/>
            </a:xfrm>
            <a:custGeom>
              <a:avLst/>
              <a:gdLst>
                <a:gd name="T0" fmla="*/ 0 w 43200"/>
                <a:gd name="T1" fmla="*/ 0 h 21816"/>
                <a:gd name="T2" fmla="*/ 0 w 43200"/>
                <a:gd name="T3" fmla="*/ 0 h 21816"/>
                <a:gd name="T4" fmla="*/ 0 w 43200"/>
                <a:gd name="T5" fmla="*/ 0 h 21816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16"/>
                <a:gd name="T11" fmla="*/ 43200 w 43200"/>
                <a:gd name="T12" fmla="*/ 21816 h 21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16" fill="none" extrusionOk="0">
                  <a:moveTo>
                    <a:pt x="1" y="21815"/>
                  </a:moveTo>
                  <a:cubicBezTo>
                    <a:pt x="0" y="21744"/>
                    <a:pt x="0" y="2167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1816" stroke="0" extrusionOk="0">
                  <a:moveTo>
                    <a:pt x="1" y="21815"/>
                  </a:moveTo>
                  <a:cubicBezTo>
                    <a:pt x="0" y="21744"/>
                    <a:pt x="0" y="2167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1" y="21815"/>
                  </a:lnTo>
                  <a:close/>
                </a:path>
              </a:pathLst>
            </a:custGeom>
            <a:gradFill rotWithShape="0">
              <a:gsLst>
                <a:gs pos="0">
                  <a:srgbClr val="2F762F"/>
                </a:gs>
                <a:gs pos="50000">
                  <a:srgbClr val="66FF66"/>
                </a:gs>
                <a:gs pos="100000">
                  <a:srgbClr val="2F762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6" name="AutoShape 15"/>
            <p:cNvSpPr>
              <a:spLocks noChangeArrowheads="1"/>
            </p:cNvSpPr>
            <p:nvPr/>
          </p:nvSpPr>
          <p:spPr bwMode="auto">
            <a:xfrm>
              <a:off x="5032" y="3913"/>
              <a:ext cx="64" cy="455"/>
            </a:xfrm>
            <a:prstGeom prst="triangle">
              <a:avLst>
                <a:gd name="adj" fmla="val 50000"/>
              </a:avLst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733800" y="5867400"/>
            <a:ext cx="609600" cy="533400"/>
            <a:chOff x="960" y="1680"/>
            <a:chExt cx="384" cy="336"/>
          </a:xfrm>
        </p:grpSpPr>
        <p:sp>
          <p:nvSpPr>
            <p:cNvPr id="116766" name="Arc 17"/>
            <p:cNvSpPr>
              <a:spLocks/>
            </p:cNvSpPr>
            <p:nvPr/>
          </p:nvSpPr>
          <p:spPr bwMode="auto">
            <a:xfrm>
              <a:off x="960" y="1680"/>
              <a:ext cx="384" cy="321"/>
            </a:xfrm>
            <a:custGeom>
              <a:avLst/>
              <a:gdLst>
                <a:gd name="T0" fmla="*/ 0 w 21600"/>
                <a:gd name="T1" fmla="*/ 0 h 20587"/>
                <a:gd name="T2" fmla="*/ 0 w 21600"/>
                <a:gd name="T3" fmla="*/ 0 h 20587"/>
                <a:gd name="T4" fmla="*/ 0 w 21600"/>
                <a:gd name="T5" fmla="*/ 0 h 20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7"/>
                <a:gd name="T11" fmla="*/ 21600 w 21600"/>
                <a:gd name="T12" fmla="*/ 20587 h 20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7" fill="none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</a:path>
                <a:path w="21600" h="20587" stroke="0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  <a:lnTo>
                    <a:pt x="0" y="9850"/>
                  </a:lnTo>
                  <a:lnTo>
                    <a:pt x="19223" y="-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7" name="Oval 18"/>
            <p:cNvSpPr>
              <a:spLocks noChangeArrowheads="1"/>
            </p:cNvSpPr>
            <p:nvPr/>
          </p:nvSpPr>
          <p:spPr bwMode="auto">
            <a:xfrm>
              <a:off x="1248" y="1728"/>
              <a:ext cx="96" cy="24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16768" name="Oval 19"/>
            <p:cNvSpPr>
              <a:spLocks noChangeArrowheads="1"/>
            </p:cNvSpPr>
            <p:nvPr/>
          </p:nvSpPr>
          <p:spPr bwMode="auto">
            <a:xfrm>
              <a:off x="1296" y="1776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16769" name="Line 20"/>
            <p:cNvSpPr>
              <a:spLocks noChangeShapeType="1"/>
            </p:cNvSpPr>
            <p:nvPr/>
          </p:nvSpPr>
          <p:spPr bwMode="auto">
            <a:xfrm flipV="1">
              <a:off x="960" y="1680"/>
              <a:ext cx="384" cy="144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0" name="Line 21"/>
            <p:cNvSpPr>
              <a:spLocks noChangeShapeType="1"/>
            </p:cNvSpPr>
            <p:nvPr/>
          </p:nvSpPr>
          <p:spPr bwMode="auto">
            <a:xfrm>
              <a:off x="960" y="1824"/>
              <a:ext cx="336" cy="192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98537" y="5865167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66FF66"/>
                </a:solidFill>
              </a:rPr>
              <a:t>Radio Galaxy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 rot="1655123">
            <a:off x="5334000" y="3429000"/>
            <a:ext cx="609600" cy="533400"/>
            <a:chOff x="960" y="1680"/>
            <a:chExt cx="384" cy="336"/>
          </a:xfrm>
        </p:grpSpPr>
        <p:sp>
          <p:nvSpPr>
            <p:cNvPr id="116761" name="Arc 24"/>
            <p:cNvSpPr>
              <a:spLocks/>
            </p:cNvSpPr>
            <p:nvPr/>
          </p:nvSpPr>
          <p:spPr bwMode="auto">
            <a:xfrm>
              <a:off x="960" y="1680"/>
              <a:ext cx="384" cy="321"/>
            </a:xfrm>
            <a:custGeom>
              <a:avLst/>
              <a:gdLst>
                <a:gd name="T0" fmla="*/ 0 w 21600"/>
                <a:gd name="T1" fmla="*/ 0 h 20587"/>
                <a:gd name="T2" fmla="*/ 0 w 21600"/>
                <a:gd name="T3" fmla="*/ 0 h 20587"/>
                <a:gd name="T4" fmla="*/ 0 w 21600"/>
                <a:gd name="T5" fmla="*/ 0 h 20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7"/>
                <a:gd name="T11" fmla="*/ 21600 w 21600"/>
                <a:gd name="T12" fmla="*/ 20587 h 20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7" fill="none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</a:path>
                <a:path w="21600" h="20587" stroke="0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  <a:lnTo>
                    <a:pt x="0" y="9850"/>
                  </a:lnTo>
                  <a:lnTo>
                    <a:pt x="19223" y="-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2" name="Oval 25"/>
            <p:cNvSpPr>
              <a:spLocks noChangeArrowheads="1"/>
            </p:cNvSpPr>
            <p:nvPr/>
          </p:nvSpPr>
          <p:spPr bwMode="auto">
            <a:xfrm>
              <a:off x="1248" y="1728"/>
              <a:ext cx="96" cy="24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16763" name="Oval 26"/>
            <p:cNvSpPr>
              <a:spLocks noChangeArrowheads="1"/>
            </p:cNvSpPr>
            <p:nvPr/>
          </p:nvSpPr>
          <p:spPr bwMode="auto">
            <a:xfrm>
              <a:off x="1296" y="1776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16764" name="Line 27"/>
            <p:cNvSpPr>
              <a:spLocks noChangeShapeType="1"/>
            </p:cNvSpPr>
            <p:nvPr/>
          </p:nvSpPr>
          <p:spPr bwMode="auto">
            <a:xfrm flipV="1">
              <a:off x="960" y="1680"/>
              <a:ext cx="384" cy="144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5" name="Line 28"/>
            <p:cNvSpPr>
              <a:spLocks noChangeShapeType="1"/>
            </p:cNvSpPr>
            <p:nvPr/>
          </p:nvSpPr>
          <p:spPr bwMode="auto">
            <a:xfrm>
              <a:off x="960" y="1824"/>
              <a:ext cx="336" cy="192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3778709" y="3717029"/>
            <a:ext cx="2009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FF00"/>
                </a:solidFill>
              </a:rPr>
              <a:t>Seyfert</a:t>
            </a:r>
            <a:r>
              <a:rPr lang="en-US" altLang="en-US" sz="2400" dirty="0">
                <a:solidFill>
                  <a:srgbClr val="FFFF00"/>
                </a:solidFill>
              </a:rPr>
              <a:t> or Quasar or Radio Quasar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419600" y="5867400"/>
            <a:ext cx="3505200" cy="685800"/>
            <a:chOff x="2544" y="3696"/>
            <a:chExt cx="2208" cy="432"/>
          </a:xfrm>
        </p:grpSpPr>
        <p:sp>
          <p:nvSpPr>
            <p:cNvPr id="116759" name="Line 31"/>
            <p:cNvSpPr>
              <a:spLocks noChangeShapeType="1"/>
            </p:cNvSpPr>
            <p:nvPr/>
          </p:nvSpPr>
          <p:spPr bwMode="auto">
            <a:xfrm flipH="1">
              <a:off x="2544" y="3696"/>
              <a:ext cx="2208" cy="192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0" name="Line 32"/>
            <p:cNvSpPr>
              <a:spLocks noChangeShapeType="1"/>
            </p:cNvSpPr>
            <p:nvPr/>
          </p:nvSpPr>
          <p:spPr bwMode="auto">
            <a:xfrm flipH="1" flipV="1">
              <a:off x="2544" y="3936"/>
              <a:ext cx="2160" cy="192"/>
            </a:xfrm>
            <a:prstGeom prst="line">
              <a:avLst/>
            </a:prstGeom>
            <a:noFill/>
            <a:ln w="28575">
              <a:solidFill>
                <a:srgbClr val="66FF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6096000" y="3962400"/>
            <a:ext cx="2590800" cy="2209800"/>
            <a:chOff x="3600" y="2496"/>
            <a:chExt cx="1632" cy="1392"/>
          </a:xfrm>
        </p:grpSpPr>
        <p:sp>
          <p:nvSpPr>
            <p:cNvPr id="116757" name="Line 34"/>
            <p:cNvSpPr>
              <a:spLocks noChangeShapeType="1"/>
            </p:cNvSpPr>
            <p:nvPr/>
          </p:nvSpPr>
          <p:spPr bwMode="auto">
            <a:xfrm flipH="1" flipV="1">
              <a:off x="3600" y="2544"/>
              <a:ext cx="1344" cy="13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58" name="Line 35"/>
            <p:cNvSpPr>
              <a:spLocks noChangeShapeType="1"/>
            </p:cNvSpPr>
            <p:nvPr/>
          </p:nvSpPr>
          <p:spPr bwMode="auto">
            <a:xfrm flipH="1" flipV="1">
              <a:off x="3648" y="2496"/>
              <a:ext cx="1584" cy="129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 rot="5400000">
            <a:off x="8115300" y="1257300"/>
            <a:ext cx="609600" cy="533400"/>
            <a:chOff x="960" y="1680"/>
            <a:chExt cx="384" cy="336"/>
          </a:xfrm>
        </p:grpSpPr>
        <p:sp>
          <p:nvSpPr>
            <p:cNvPr id="116752" name="Arc 37"/>
            <p:cNvSpPr>
              <a:spLocks/>
            </p:cNvSpPr>
            <p:nvPr/>
          </p:nvSpPr>
          <p:spPr bwMode="auto">
            <a:xfrm>
              <a:off x="960" y="1680"/>
              <a:ext cx="384" cy="321"/>
            </a:xfrm>
            <a:custGeom>
              <a:avLst/>
              <a:gdLst>
                <a:gd name="T0" fmla="*/ 0 w 21600"/>
                <a:gd name="T1" fmla="*/ 0 h 20587"/>
                <a:gd name="T2" fmla="*/ 0 w 21600"/>
                <a:gd name="T3" fmla="*/ 0 h 20587"/>
                <a:gd name="T4" fmla="*/ 0 w 21600"/>
                <a:gd name="T5" fmla="*/ 0 h 20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7"/>
                <a:gd name="T11" fmla="*/ 21600 w 21600"/>
                <a:gd name="T12" fmla="*/ 20587 h 20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7" fill="none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</a:path>
                <a:path w="21600" h="20587" stroke="0" extrusionOk="0">
                  <a:moveTo>
                    <a:pt x="19223" y="-1"/>
                  </a:moveTo>
                  <a:cubicBezTo>
                    <a:pt x="20785" y="3048"/>
                    <a:pt x="21600" y="6424"/>
                    <a:pt x="21600" y="9850"/>
                  </a:cubicBezTo>
                  <a:cubicBezTo>
                    <a:pt x="21600" y="13617"/>
                    <a:pt x="20614" y="17318"/>
                    <a:pt x="18742" y="20587"/>
                  </a:cubicBezTo>
                  <a:lnTo>
                    <a:pt x="0" y="9850"/>
                  </a:lnTo>
                  <a:lnTo>
                    <a:pt x="19223" y="-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Oval 38"/>
            <p:cNvSpPr>
              <a:spLocks noChangeArrowheads="1"/>
            </p:cNvSpPr>
            <p:nvPr/>
          </p:nvSpPr>
          <p:spPr bwMode="auto">
            <a:xfrm>
              <a:off x="1248" y="1728"/>
              <a:ext cx="96" cy="24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16754" name="Oval 39"/>
            <p:cNvSpPr>
              <a:spLocks noChangeArrowheads="1"/>
            </p:cNvSpPr>
            <p:nvPr/>
          </p:nvSpPr>
          <p:spPr bwMode="auto">
            <a:xfrm>
              <a:off x="1296" y="1776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>
                <a:solidFill>
                  <a:schemeClr val="bg1"/>
                </a:solidFill>
              </a:endParaRPr>
            </a:p>
          </p:txBody>
        </p:sp>
        <p:sp>
          <p:nvSpPr>
            <p:cNvPr id="116755" name="Line 40"/>
            <p:cNvSpPr>
              <a:spLocks noChangeShapeType="1"/>
            </p:cNvSpPr>
            <p:nvPr/>
          </p:nvSpPr>
          <p:spPr bwMode="auto">
            <a:xfrm flipV="1">
              <a:off x="960" y="1680"/>
              <a:ext cx="384" cy="144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56" name="Line 41"/>
            <p:cNvSpPr>
              <a:spLocks noChangeShapeType="1"/>
            </p:cNvSpPr>
            <p:nvPr/>
          </p:nvSpPr>
          <p:spPr bwMode="auto">
            <a:xfrm>
              <a:off x="960" y="1824"/>
              <a:ext cx="336" cy="192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42"/>
          <p:cNvSpPr txBox="1">
            <a:spLocks noChangeArrowheads="1"/>
          </p:cNvSpPr>
          <p:nvPr/>
        </p:nvSpPr>
        <p:spPr bwMode="auto">
          <a:xfrm>
            <a:off x="8077200" y="1295400"/>
            <a:ext cx="2297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9933"/>
                </a:solidFill>
              </a:rPr>
              <a:t>Blazar</a:t>
            </a:r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8305800" y="1981200"/>
            <a:ext cx="228600" cy="2971800"/>
            <a:chOff x="4992" y="1248"/>
            <a:chExt cx="144" cy="1872"/>
          </a:xfrm>
        </p:grpSpPr>
        <p:sp>
          <p:nvSpPr>
            <p:cNvPr id="116750" name="Line 44"/>
            <p:cNvSpPr>
              <a:spLocks noChangeShapeType="1"/>
            </p:cNvSpPr>
            <p:nvPr/>
          </p:nvSpPr>
          <p:spPr bwMode="auto">
            <a:xfrm flipV="1">
              <a:off x="4992" y="1248"/>
              <a:ext cx="0" cy="1872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51" name="Line 45"/>
            <p:cNvSpPr>
              <a:spLocks noChangeShapeType="1"/>
            </p:cNvSpPr>
            <p:nvPr/>
          </p:nvSpPr>
          <p:spPr bwMode="auto">
            <a:xfrm flipV="1">
              <a:off x="5136" y="1248"/>
              <a:ext cx="0" cy="1872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4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Unified Picture of Active Galaxies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678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Some are brighter, some are dimmer</a:t>
            </a:r>
          </a:p>
          <a:p>
            <a:pPr marL="342900" indent="-342900">
              <a:spcBef>
                <a:spcPct val="0"/>
              </a:spcBef>
            </a:pPr>
            <a:endParaRPr lang="en-US" altLang="en-US" sz="2000" dirty="0">
              <a:solidFill>
                <a:srgbClr val="99FF66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000" dirty="0">
                <a:solidFill>
                  <a:srgbClr val="99FF66"/>
                </a:solidFill>
              </a:rPr>
              <a:t>What you see depends on what angle you see it from</a:t>
            </a:r>
            <a:endParaRPr lang="en-US" alt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8" grpId="0" autoUpdateAnimBg="0"/>
      <p:bldP spid="41" grpId="0" autoUpdateAnimBg="0"/>
      <p:bldP spid="4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Active Galaxies Used to be More Common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10134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Active galaxies, especially bright ones, are rare now</a:t>
            </a:r>
          </a:p>
          <a:p>
            <a:pPr marL="914400" lvl="1" indent="-457200">
              <a:spcBef>
                <a:spcPct val="0"/>
              </a:spcBef>
            </a:pPr>
            <a:r>
              <a:rPr lang="en-US" altLang="en-US" sz="2000" dirty="0">
                <a:solidFill>
                  <a:srgbClr val="0000FF"/>
                </a:solidFill>
              </a:rPr>
              <a:t>But common in the past</a:t>
            </a:r>
            <a:endParaRPr lang="en-US" altLang="en-US" sz="2000" dirty="0"/>
          </a:p>
          <a:p>
            <a:pPr marL="457200" indent="-457200"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  <a:buNone/>
            </a:pPr>
            <a:r>
              <a:rPr lang="en-US" altLang="en-US" sz="2000" dirty="0"/>
              <a:t>Why?</a:t>
            </a:r>
          </a:p>
          <a:p>
            <a:pPr marL="457200" indent="-457200">
              <a:spcBef>
                <a:spcPct val="0"/>
              </a:spcBef>
            </a:pPr>
            <a:endParaRPr lang="en-US" altLang="en-US" sz="2000" dirty="0">
              <a:solidFill>
                <a:srgbClr val="008000"/>
              </a:solidFill>
            </a:endParaRPr>
          </a:p>
          <a:p>
            <a:pPr marL="457200" indent="-457200">
              <a:spcBef>
                <a:spcPct val="0"/>
              </a:spcBef>
            </a:pPr>
            <a:r>
              <a:rPr lang="en-US" altLang="en-US" sz="2000" dirty="0">
                <a:solidFill>
                  <a:srgbClr val="008000"/>
                </a:solidFill>
              </a:rPr>
              <a:t>Active galaxies require fuel to be fed into the black hole</a:t>
            </a:r>
          </a:p>
          <a:p>
            <a:pPr marL="457200" indent="-457200">
              <a:spcBef>
                <a:spcPct val="0"/>
              </a:spcBef>
            </a:pPr>
            <a:endParaRPr lang="en-US" altLang="en-US" sz="2000" dirty="0">
              <a:solidFill>
                <a:srgbClr val="9933FF"/>
              </a:solidFill>
            </a:endParaRPr>
          </a:p>
          <a:p>
            <a:pPr marL="457200" indent="-457200">
              <a:spcBef>
                <a:spcPct val="0"/>
              </a:spcBef>
            </a:pPr>
            <a:r>
              <a:rPr lang="en-US" altLang="en-US" sz="2000" dirty="0">
                <a:solidFill>
                  <a:srgbClr val="9933FF"/>
                </a:solidFill>
              </a:rPr>
              <a:t>Colliding galaxies allow gas to flow to center</a:t>
            </a:r>
          </a:p>
          <a:p>
            <a:pPr marL="457200" indent="-457200">
              <a:spcBef>
                <a:spcPct val="0"/>
              </a:spcBef>
            </a:pPr>
            <a:endParaRPr lang="en-US" altLang="en-US" sz="2000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Galaxy collisions were much more common in the past</a:t>
            </a:r>
          </a:p>
        </p:txBody>
      </p:sp>
    </p:spTree>
    <p:extLst>
      <p:ext uri="{BB962C8B-B14F-4D97-AF65-F5344CB8AC3E}">
        <p14:creationId xmlns:p14="http://schemas.microsoft.com/office/powerpoint/2010/main" val="25867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304800" y="915535"/>
            <a:ext cx="9220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Suppose one galaxy is in orbit around the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Each time it goes around, kinetic energy goes into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the internal energy of the galaxies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This does disturb both galaxies a little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Not surprisingly the small galaxy is affected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Where does the energy come from?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It must come from the kinetic energy of the overall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FF"/>
                </a:solidFill>
              </a:rPr>
              <a:t>The galaxy slows down – its orbit gets smaller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6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600FF"/>
                </a:solidFill>
              </a:rPr>
              <a:t>Over several cycles, it gradually spirals towards the other galaxy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Eventually, the two galaxies will undergo a true collision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8227931" y="1981200"/>
            <a:ext cx="1123404" cy="4160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-186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Orbital Decay</a:t>
            </a:r>
          </a:p>
        </p:txBody>
      </p:sp>
      <p:sp>
        <p:nvSpPr>
          <p:cNvPr id="9" name="Arc 8"/>
          <p:cNvSpPr/>
          <p:nvPr/>
        </p:nvSpPr>
        <p:spPr bwMode="auto">
          <a:xfrm>
            <a:off x="6553200" y="1219200"/>
            <a:ext cx="3276600" cy="1867957"/>
          </a:xfrm>
          <a:prstGeom prst="arc">
            <a:avLst>
              <a:gd name="adj1" fmla="val 857295"/>
              <a:gd name="adj2" fmla="val 20925799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arrow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c 7"/>
          <p:cNvSpPr/>
          <p:nvPr/>
        </p:nvSpPr>
        <p:spPr bwMode="auto">
          <a:xfrm>
            <a:off x="6896100" y="1371600"/>
            <a:ext cx="2933700" cy="1600199"/>
          </a:xfrm>
          <a:prstGeom prst="arc">
            <a:avLst>
              <a:gd name="adj1" fmla="val 898697"/>
              <a:gd name="adj2" fmla="val 20977552"/>
            </a:avLst>
          </a:prstGeom>
          <a:noFill/>
          <a:ln w="25400" cap="flat" cmpd="sng" algn="ctr">
            <a:solidFill>
              <a:schemeClr val="accent6"/>
            </a:solidFill>
            <a:prstDash val="dash"/>
            <a:round/>
            <a:headEnd type="arrow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 bwMode="auto">
          <a:xfrm>
            <a:off x="7620000" y="1524001"/>
            <a:ext cx="2209800" cy="1371600"/>
          </a:xfrm>
          <a:prstGeom prst="arc">
            <a:avLst>
              <a:gd name="adj1" fmla="val 1021528"/>
              <a:gd name="adj2" fmla="val 20617971"/>
            </a:avLst>
          </a:prstGeom>
          <a:noFill/>
          <a:ln w="25400" cap="flat" cmpd="sng" algn="ctr">
            <a:solidFill>
              <a:srgbClr val="009900"/>
            </a:solidFill>
            <a:prstDash val="dash"/>
            <a:round/>
            <a:headEnd type="arrow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601200" y="1981200"/>
            <a:ext cx="304800" cy="45375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4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1.11111E-6 -0.07129 -0.06409 -0.1287 -0.14323 -0.1287 C -0.22222 -0.1287 -0.28646 -0.07129 -0.28646 -3.33333E-6 C -0.28646 0.07107 -0.22222 0.1294 -0.14323 0.1294 C -0.06409 0.1294 1.11111E-6 0.07107 1.11111E-6 -3.33333E-6 Z " pathEditMode="relative" rAng="5400000" ptsTypes="AA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C 1.11111E-6 -0.06436 -0.05831 -0.11667 -0.13021 -0.11667 C -0.20197 -0.11667 -0.26042 -0.06436 -0.26042 3.33333E-6 C -0.26042 0.06458 -0.20197 0.11689 -0.13021 0.11689 C -0.05831 0.11689 1.11111E-6 0.06458 1.11111E-6 3.33333E-6 Z " pathEditMode="relative" rAng="5400000" ptsTypes="AAA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1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1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4259E-6 -2.59259E-6 C 1.34259E-6 -0.05578 -0.0434 -0.10162 -0.09708 -0.10162 C -0.15061 -0.10162 -0.1943 -0.05578 -0.1943 -2.59259E-6 C -0.1943 0.05648 -0.15061 0.10162 -0.09708 0.10162 C -0.0434 0.10162 1.34259E-6 0.05648 1.34259E-6 -2.59259E-6 Z " pathEditMode="relative" rAng="5400000" ptsTypes="AAA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1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1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1" grpId="0" uiExpand="1" build="p"/>
      <p:bldP spid="8" grpId="0" animBg="1"/>
      <p:bldP spid="11" grpId="0" animBg="1"/>
      <p:bldP spid="14" grpId="0" animBg="1"/>
      <p:bldP spid="14" grpId="1" animBg="1"/>
      <p:bldP spid="1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5760" y="990600"/>
            <a:ext cx="1024128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What happens depends on relative size of the two galaxies</a:t>
            </a:r>
          </a:p>
          <a:p>
            <a:endParaRPr lang="en-US" sz="2000" dirty="0">
              <a:solidFill>
                <a:srgbClr val="66FF33"/>
              </a:solidFill>
            </a:endParaRPr>
          </a:p>
          <a:p>
            <a:endParaRPr lang="en-US" sz="2000" dirty="0">
              <a:solidFill>
                <a:srgbClr val="006600"/>
              </a:solidFill>
            </a:endParaRPr>
          </a:p>
          <a:p>
            <a:r>
              <a:rPr lang="en-US" sz="2000" dirty="0">
                <a:solidFill>
                  <a:srgbClr val="006600"/>
                </a:solidFill>
              </a:rPr>
              <a:t>Big + Small: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Small galaxy is completely disrupted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Stars enter large galaxy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Over time, they get absorbed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Galactic cannibalism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This is currently happening in our own galaxy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Sagittarius Dwarf and </a:t>
            </a:r>
            <a:r>
              <a:rPr lang="en-US" sz="2000" dirty="0" err="1">
                <a:solidFill>
                  <a:srgbClr val="006600"/>
                </a:solidFill>
              </a:rPr>
              <a:t>Canis</a:t>
            </a:r>
            <a:r>
              <a:rPr lang="en-US" sz="2000" dirty="0">
                <a:solidFill>
                  <a:srgbClr val="006600"/>
                </a:solidFill>
              </a:rPr>
              <a:t> Major Dwarf – currently being disrupted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Virgo Stellar Stream – a dead galaxy whose stars are being absorbed</a:t>
            </a:r>
          </a:p>
          <a:p>
            <a:endParaRPr lang="en-US" sz="2000" dirty="0">
              <a:solidFill>
                <a:srgbClr val="66FF33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Two comparable sized galaxies: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At high speed, the galaxies can pass through each 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But gas clouds still collide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At low speed, the galaxies will merge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186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True Galaxy Collisions</a:t>
            </a:r>
          </a:p>
        </p:txBody>
      </p:sp>
    </p:spTree>
    <p:extLst>
      <p:ext uri="{BB962C8B-B14F-4D97-AF65-F5344CB8AC3E}">
        <p14:creationId xmlns:p14="http://schemas.microsoft.com/office/powerpoint/2010/main" val="98507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769255"/>
            <a:ext cx="109728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When comparable size galaxies collide, there are major consequences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Gas clouds collide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Gas compresses – can cause a dramatic sudden increase in star production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 starburst galaxy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Gas can get heated to high temperatures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Gas may get completely knocked out of the galaxies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they collide at low speeds, the two galaxies will merge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Initially, the galaxy will be irregular (probably </a:t>
            </a:r>
            <a:r>
              <a:rPr lang="en-US" sz="2000" dirty="0" err="1">
                <a:solidFill>
                  <a:srgbClr val="006600"/>
                </a:solidFill>
              </a:rPr>
              <a:t>SAm</a:t>
            </a:r>
            <a:r>
              <a:rPr lang="en-US" sz="2000" dirty="0">
                <a:solidFill>
                  <a:srgbClr val="006600"/>
                </a:solidFill>
              </a:rPr>
              <a:t> or </a:t>
            </a:r>
            <a:r>
              <a:rPr lang="en-US" sz="2000" dirty="0" err="1">
                <a:solidFill>
                  <a:srgbClr val="006600"/>
                </a:solidFill>
              </a:rPr>
              <a:t>SBm</a:t>
            </a:r>
            <a:r>
              <a:rPr lang="en-US" sz="2000" dirty="0">
                <a:solidFill>
                  <a:srgbClr val="006600"/>
                </a:solidFill>
              </a:rPr>
              <a:t> or </a:t>
            </a:r>
            <a:r>
              <a:rPr lang="en-US" sz="2000" dirty="0" err="1">
                <a:solidFill>
                  <a:srgbClr val="006600"/>
                </a:solidFill>
              </a:rPr>
              <a:t>Im</a:t>
            </a:r>
            <a:r>
              <a:rPr lang="en-US" sz="2000" dirty="0">
                <a:solidFill>
                  <a:srgbClr val="0066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energy converted to internal kinetic energy makes the resultant galaxy large in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And, of course, increased mass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Depending on whether there is any cool gas left, eventually galaxy settles down to a spiral or elliptical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186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Comparable Size Galaxy Collisions</a:t>
            </a:r>
          </a:p>
        </p:txBody>
      </p:sp>
    </p:spTree>
    <p:extLst>
      <p:ext uri="{BB962C8B-B14F-4D97-AF65-F5344CB8AC3E}">
        <p14:creationId xmlns:p14="http://schemas.microsoft.com/office/powerpoint/2010/main" val="333224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96621"/>
            <a:ext cx="4037688" cy="3950941"/>
          </a:xfrm>
          <a:prstGeom prst="rect">
            <a:avLst/>
          </a:prstGeom>
        </p:spPr>
      </p:pic>
      <p:pic>
        <p:nvPicPr>
          <p:cNvPr id="602116" name="Picture 4" descr="cartwhee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8975" y="961473"/>
            <a:ext cx="3933825" cy="2705100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-186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Starburst Galaxies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945"/>
            <a:ext cx="4876800" cy="4844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5" y="3808938"/>
            <a:ext cx="2992253" cy="2939889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5766137"/>
            <a:ext cx="388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Fast star 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Caused by compression of gas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from recent galaxy collisions</a:t>
            </a:r>
          </a:p>
        </p:txBody>
      </p:sp>
    </p:spTree>
    <p:extLst>
      <p:ext uri="{BB962C8B-B14F-4D97-AF65-F5344CB8AC3E}">
        <p14:creationId xmlns:p14="http://schemas.microsoft.com/office/powerpoint/2010/main" val="24303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8239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Colliding Galaxies – </a:t>
            </a:r>
            <a:r>
              <a:rPr lang="en-US" altLang="en-US" sz="4400" dirty="0">
                <a:solidFill>
                  <a:schemeClr val="bg1"/>
                </a:solidFill>
              </a:rPr>
              <a:t>Images</a:t>
            </a:r>
            <a:r>
              <a:rPr lang="en-US" altLang="en-US" sz="4800" dirty="0">
                <a:solidFill>
                  <a:schemeClr val="bg1"/>
                </a:solidFill>
              </a:rPr>
              <a:t> (1)</a:t>
            </a:r>
          </a:p>
        </p:txBody>
      </p:sp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9144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90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galcoll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7719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3" descr="galcoll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8"/>
          <a:stretch>
            <a:fillRect/>
          </a:stretch>
        </p:blipFill>
        <p:spPr bwMode="auto">
          <a:xfrm>
            <a:off x="6781800" y="3886200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Picture 4" descr="cartwheel"/>
          <p:cNvSpPr>
            <a:spLocks noChangeArrowheads="1"/>
          </p:cNvSpPr>
          <p:nvPr/>
        </p:nvSpPr>
        <p:spPr bwMode="auto">
          <a:xfrm>
            <a:off x="0" y="838200"/>
            <a:ext cx="39338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96262" name="Picture 6"/>
          <p:cNvSpPr>
            <a:spLocks noChangeAspect="1" noChangeArrowheads="1"/>
          </p:cNvSpPr>
          <p:nvPr/>
        </p:nvSpPr>
        <p:spPr bwMode="auto">
          <a:xfrm>
            <a:off x="7162800" y="838200"/>
            <a:ext cx="3810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Colliding Galaxies – Images (2)</a:t>
            </a:r>
          </a:p>
        </p:txBody>
      </p:sp>
    </p:spTree>
    <p:extLst>
      <p:ext uri="{BB962C8B-B14F-4D97-AF65-F5344CB8AC3E}">
        <p14:creationId xmlns:p14="http://schemas.microsoft.com/office/powerpoint/2010/main" val="19199360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22922</TotalTime>
  <Words>1505</Words>
  <Application>Microsoft Office PowerPoint</Application>
  <PresentationFormat>Custom</PresentationFormat>
  <Paragraphs>279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Carlson, Eric</cp:lastModifiedBy>
  <cp:revision>764</cp:revision>
  <cp:lastPrinted>1998-03-31T16:12:30Z</cp:lastPrinted>
  <dcterms:created xsi:type="dcterms:W3CDTF">1997-09-10T20:18:06Z</dcterms:created>
  <dcterms:modified xsi:type="dcterms:W3CDTF">2023-08-22T17:57:02Z</dcterms:modified>
</cp:coreProperties>
</file>