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807" r:id="rId2"/>
    <p:sldId id="808" r:id="rId3"/>
    <p:sldId id="1094" r:id="rId4"/>
    <p:sldId id="744" r:id="rId5"/>
    <p:sldId id="745" r:id="rId6"/>
    <p:sldId id="747" r:id="rId7"/>
    <p:sldId id="748" r:id="rId8"/>
    <p:sldId id="813" r:id="rId9"/>
    <p:sldId id="751" r:id="rId10"/>
    <p:sldId id="815" r:id="rId11"/>
    <p:sldId id="749" r:id="rId12"/>
    <p:sldId id="750" r:id="rId13"/>
    <p:sldId id="753" r:id="rId14"/>
    <p:sldId id="754" r:id="rId15"/>
    <p:sldId id="755" r:id="rId16"/>
  </p:sldIdLst>
  <p:sldSz cx="10972800" cy="6858000"/>
  <p:notesSz cx="69469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9933FF"/>
    <a:srgbClr val="00FF00"/>
    <a:srgbClr val="9900CC"/>
    <a:srgbClr val="0000FF"/>
    <a:srgbClr val="FFCCFF"/>
    <a:srgbClr val="00FFFF"/>
    <a:srgbClr val="66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 autoAdjust="0"/>
  </p:normalViewPr>
  <p:slideViewPr>
    <p:cSldViewPr>
      <p:cViewPr varScale="1">
        <p:scale>
          <a:sx n="62" d="100"/>
          <a:sy n="62" d="100"/>
        </p:scale>
        <p:origin x="984" y="7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33980156505202"/>
          <c:y val="7.0556032391685633E-2"/>
          <c:w val="0.5636773847541503"/>
          <c:h val="0.86288054632981304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66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09-4139-B8D5-D9501DB7EEC1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09-4139-B8D5-D9501DB7EEC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609-4139-B8D5-D9501DB7EEC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609-4139-B8D5-D9501DB7EE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Dark Energy</c:v>
                </c:pt>
                <c:pt idx="1">
                  <c:v>Dark Matter</c:v>
                </c:pt>
                <c:pt idx="2">
                  <c:v>Ordinary Matter</c:v>
                </c:pt>
                <c:pt idx="3">
                  <c:v>Neutrinos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68.89</c:v>
                </c:pt>
                <c:pt idx="1">
                  <c:v>26.07</c:v>
                </c:pt>
                <c:pt idx="2">
                  <c:v>4.9000000000000004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09-4139-B8D5-D9501DB7E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809955288252283E-2"/>
          <c:y val="8.0848788204323049E-2"/>
          <c:w val="0.29116476926452306"/>
          <c:h val="0.748765160279135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692150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66DA8CD-EA35-4421-89F6-12D96133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30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174B-7E99-4263-8914-C4806B8E7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D190-8531-42D5-84C1-99201E4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2DF-B95D-4E95-B25D-E0C6ACD2B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ADBC-3932-4221-8570-13EB945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4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E79F-8F7F-423F-80FD-37BEFD42B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07E-CEE0-4026-8BA5-A3CD8FC8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9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4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535114"/>
            <a:ext cx="48501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347D-49ED-437E-B93A-460C966FE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0821-8036-4B25-9953-E99CB29E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6714-3C0F-4603-A877-221CA73D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4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1B04-0926-4D6F-919C-95FE19FF8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1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9"/>
            <a:ext cx="658368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2903-CD40-45A9-8849-2FE3AB64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609600"/>
            <a:ext cx="9328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981200"/>
            <a:ext cx="932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8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85FBB20-16EC-4878-B015-F9FF7BED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4.bin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3.wmf"/><Relationship Id="rId2" Type="http://schemas.openxmlformats.org/officeDocument/2006/relationships/oleObject" Target="../embeddings/oleObject36.bin"/><Relationship Id="rId16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4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9.wmf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8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61.bin"/><Relationship Id="rId3" Type="http://schemas.openxmlformats.org/officeDocument/2006/relationships/image" Target="../media/image53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0.wmf"/><Relationship Id="rId2" Type="http://schemas.openxmlformats.org/officeDocument/2006/relationships/oleObject" Target="../embeddings/oleObject53.bin"/><Relationship Id="rId16" Type="http://schemas.openxmlformats.org/officeDocument/2006/relationships/oleObject" Target="../embeddings/oleObject6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61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6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2.wmf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1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04800" y="2362200"/>
            <a:ext cx="9448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How far away something is gets complicated at high </a:t>
            </a:r>
            <a:r>
              <a:rPr lang="en-US" sz="2000" i="1" dirty="0">
                <a:solidFill>
                  <a:srgbClr val="006600"/>
                </a:solidFill>
              </a:rPr>
              <a:t>z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How far it is now?  How far it was then?  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How far light travelled? How distant it looks?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The metric is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We want to find the distance now </a:t>
            </a:r>
            <a:r>
              <a:rPr lang="en-US" sz="2000" i="1" dirty="0">
                <a:solidFill>
                  <a:srgbClr val="0000FF"/>
                </a:solidFill>
              </a:rPr>
              <a:t>d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 corresponding to some red shift </a:t>
            </a:r>
            <a:r>
              <a:rPr lang="en-US" sz="2000" i="1" dirty="0">
                <a:solidFill>
                  <a:srgbClr val="0000FF"/>
                </a:solidFill>
              </a:rPr>
              <a:t>z</a:t>
            </a:r>
            <a:endParaRPr lang="en-US" sz="2000" dirty="0">
              <a:solidFill>
                <a:srgbClr val="0000FF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Light will be coming to us along a constant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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and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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curve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Light follows </a:t>
            </a:r>
            <a:r>
              <a:rPr lang="en-US" sz="2000" dirty="0" err="1">
                <a:solidFill>
                  <a:srgbClr val="0000FF"/>
                </a:solidFill>
                <a:sym typeface="Symbol" panose="05050102010706020507" pitchFamily="18" charset="2"/>
              </a:rPr>
              <a:t>lightlike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curves – that is,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ds</a:t>
            </a:r>
            <a:r>
              <a:rPr lang="en-US" sz="2000" baseline="30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= 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0" y="762000"/>
            <a:ext cx="10972800" cy="7694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Distance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152400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How Light Travels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309" y="0"/>
            <a:ext cx="10972800" cy="7694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Dark Energy</a:t>
            </a:r>
          </a:p>
        </p:txBody>
      </p:sp>
      <p:graphicFrame>
        <p:nvGraphicFramePr>
          <p:cNvPr id="17" name="Object 23"/>
          <p:cNvGraphicFramePr>
            <a:graphicFrameLocks noChangeAspect="1"/>
          </p:cNvGraphicFramePr>
          <p:nvPr/>
        </p:nvGraphicFramePr>
        <p:xfrm>
          <a:off x="2505253" y="3507570"/>
          <a:ext cx="553392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62240" imgH="330120" progId="Equation.DSMT4">
                  <p:embed/>
                </p:oleObj>
              </mc:Choice>
              <mc:Fallback>
                <p:oleObj name="Equation" r:id="rId2" imgW="3162240" imgH="330120" progId="Equation.DSMT4">
                  <p:embed/>
                  <p:pic>
                    <p:nvPicPr>
                      <p:cNvPr id="1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253" y="3507570"/>
                        <a:ext cx="5533920" cy="57771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3"/>
          <p:cNvGraphicFramePr>
            <a:graphicFrameLocks noChangeAspect="1"/>
          </p:cNvGraphicFramePr>
          <p:nvPr/>
        </p:nvGraphicFramePr>
        <p:xfrm>
          <a:off x="8039173" y="4907477"/>
          <a:ext cx="135513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1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73" y="4907477"/>
                        <a:ext cx="1355130" cy="35532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3"/>
          <p:cNvGraphicFramePr>
            <a:graphicFrameLocks noChangeAspect="1"/>
          </p:cNvGraphicFramePr>
          <p:nvPr/>
        </p:nvGraphicFramePr>
        <p:xfrm>
          <a:off x="1371600" y="6358925"/>
          <a:ext cx="211113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228600" progId="Equation.DSMT4">
                  <p:embed/>
                </p:oleObj>
              </mc:Choice>
              <mc:Fallback>
                <p:oleObj name="Equation" r:id="rId6" imgW="1206360" imgH="228600" progId="Equation.DSMT4">
                  <p:embed/>
                  <p:pic>
                    <p:nvPicPr>
                      <p:cNvPr id="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6358925"/>
                        <a:ext cx="211113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3"/>
          <p:cNvGraphicFramePr>
            <a:graphicFrameLocks noChangeAspect="1"/>
          </p:cNvGraphicFramePr>
          <p:nvPr/>
        </p:nvGraphicFramePr>
        <p:xfrm>
          <a:off x="5638800" y="6014630"/>
          <a:ext cx="93303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2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014630"/>
                        <a:ext cx="933030" cy="6885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9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3435350" y="830263"/>
          <a:ext cx="7356474" cy="549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Composition of the Universe</a:t>
            </a:r>
          </a:p>
        </p:txBody>
      </p:sp>
      <p:sp>
        <p:nvSpPr>
          <p:cNvPr id="185349" name="TextBox 7"/>
          <p:cNvSpPr txBox="1">
            <a:spLocks noChangeArrowheads="1"/>
          </p:cNvSpPr>
          <p:nvPr/>
        </p:nvSpPr>
        <p:spPr bwMode="auto">
          <a:xfrm>
            <a:off x="249183" y="2123513"/>
            <a:ext cx="297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bg1"/>
                </a:solidFill>
              </a:rPr>
              <a:t>t</a:t>
            </a:r>
            <a:r>
              <a:rPr lang="en-US" altLang="en-US" sz="2000" baseline="-25000" dirty="0">
                <a:solidFill>
                  <a:schemeClr val="bg1"/>
                </a:solidFill>
              </a:rPr>
              <a:t>0</a:t>
            </a:r>
            <a:r>
              <a:rPr lang="en-US" altLang="en-US" sz="2000" i="1" dirty="0">
                <a:solidFill>
                  <a:schemeClr val="bg1"/>
                </a:solidFill>
              </a:rPr>
              <a:t> = </a:t>
            </a:r>
            <a:r>
              <a:rPr lang="en-US" altLang="en-US" sz="2000" dirty="0">
                <a:solidFill>
                  <a:schemeClr val="bg1"/>
                </a:solidFill>
              </a:rPr>
              <a:t>13.79 </a:t>
            </a:r>
            <a:r>
              <a:rPr lang="en-US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 0.02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Gyr</a:t>
            </a:r>
            <a:endParaRPr lang="en-US" altLang="en-US" sz="2000" i="1" dirty="0">
              <a:solidFill>
                <a:schemeClr val="bg1"/>
              </a:solidFill>
            </a:endParaRPr>
          </a:p>
        </p:txBody>
      </p:sp>
      <p:sp>
        <p:nvSpPr>
          <p:cNvPr id="185350" name="TextBox 8"/>
          <p:cNvSpPr txBox="1">
            <a:spLocks noChangeArrowheads="1"/>
          </p:cNvSpPr>
          <p:nvPr/>
        </p:nvSpPr>
        <p:spPr bwMode="auto">
          <a:xfrm>
            <a:off x="838200" y="3028890"/>
            <a:ext cx="929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 </a:t>
            </a:r>
            <a:r>
              <a:rPr lang="en-US" altLang="en-US" sz="2000" i="1" dirty="0">
                <a:solidFill>
                  <a:schemeClr val="bg1"/>
                </a:solidFill>
              </a:rPr>
              <a:t>= </a:t>
            </a:r>
            <a:r>
              <a:rPr lang="en-US" altLang="en-US" sz="2000" dirty="0">
                <a:solidFill>
                  <a:schemeClr val="bg1"/>
                </a:solidFill>
              </a:rPr>
              <a:t>1</a:t>
            </a:r>
            <a:endParaRPr lang="en-US" alt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03034" y="1308192"/>
          <a:ext cx="2866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000" imgH="228600" progId="Equation.DSMT4">
                  <p:embed/>
                </p:oleObj>
              </mc:Choice>
              <mc:Fallback>
                <p:oleObj name="Equation" r:id="rId3" imgW="1638000" imgH="22860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34" y="1308192"/>
                        <a:ext cx="286650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0213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Age of the Universe, Round 3 (1)</a:t>
            </a:r>
            <a:endParaRPr lang="en-US" sz="4400" dirty="0"/>
          </a:p>
        </p:txBody>
      </p:sp>
      <p:graphicFrame>
        <p:nvGraphicFramePr>
          <p:cNvPr id="451586" name="Object 2"/>
          <p:cNvGraphicFramePr>
            <a:graphicFrameLocks noChangeAspect="1"/>
          </p:cNvGraphicFramePr>
          <p:nvPr/>
        </p:nvGraphicFramePr>
        <p:xfrm>
          <a:off x="2286000" y="826001"/>
          <a:ext cx="197757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419040" progId="Equation.DSMT4">
                  <p:embed/>
                </p:oleObj>
              </mc:Choice>
              <mc:Fallback>
                <p:oleObj name="Equation" r:id="rId2" imgW="1130040" imgH="419040" progId="Equation.DSMT4">
                  <p:embed/>
                  <p:pic>
                    <p:nvPicPr>
                      <p:cNvPr id="4515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826001"/>
                        <a:ext cx="197757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588" name="Object 4"/>
          <p:cNvGraphicFramePr>
            <a:graphicFrameLocks noChangeAspect="1"/>
          </p:cNvGraphicFramePr>
          <p:nvPr/>
        </p:nvGraphicFramePr>
        <p:xfrm>
          <a:off x="4724400" y="961371"/>
          <a:ext cx="177786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241200" progId="Equation.DSMT4">
                  <p:embed/>
                </p:oleObj>
              </mc:Choice>
              <mc:Fallback>
                <p:oleObj name="Equation" r:id="rId4" imgW="1015920" imgH="241200" progId="Equation.DSMT4">
                  <p:embed/>
                  <p:pic>
                    <p:nvPicPr>
                      <p:cNvPr id="4515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961371"/>
                        <a:ext cx="177786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49118" y="1259201"/>
            <a:ext cx="595168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</a:rPr>
              <a:t>Assume: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Universe has only matter and dark energy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Dark energy density is constant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Matter scales as </a:t>
            </a:r>
            <a:r>
              <a:rPr lang="en-US" sz="2000" i="1" dirty="0">
                <a:solidFill>
                  <a:srgbClr val="0000FF"/>
                </a:solidFill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</a:rPr>
              <a:t>–3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kc</a:t>
            </a:r>
            <a:r>
              <a:rPr lang="en-US" sz="2000" baseline="30000" dirty="0">
                <a:solidFill>
                  <a:srgbClr val="0000FF"/>
                </a:solidFill>
              </a:rPr>
              <a:t>2</a:t>
            </a:r>
            <a:r>
              <a:rPr lang="en-US" sz="2000" i="1" dirty="0">
                <a:solidFill>
                  <a:srgbClr val="0000FF"/>
                </a:solidFill>
              </a:rPr>
              <a:t>/a</a:t>
            </a:r>
            <a:r>
              <a:rPr lang="en-US" sz="2000" baseline="30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 scales as </a:t>
            </a:r>
            <a:r>
              <a:rPr lang="en-US" sz="2000" i="1" dirty="0">
                <a:solidFill>
                  <a:srgbClr val="0000FF"/>
                </a:solidFill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</a:rPr>
              <a:t>–2</a:t>
            </a:r>
            <a:r>
              <a:rPr lang="en-US" sz="2000" dirty="0">
                <a:solidFill>
                  <a:srgbClr val="0000FF"/>
                </a:solidFill>
              </a:rPr>
              <a:t>, of course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422576" y="3442749"/>
            <a:ext cx="2209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Substitute in: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Let </a:t>
            </a:r>
            <a:r>
              <a:rPr lang="en-US" sz="2000" i="1" dirty="0">
                <a:solidFill>
                  <a:srgbClr val="9900CC"/>
                </a:solidFill>
              </a:rPr>
              <a:t>x</a:t>
            </a:r>
            <a:r>
              <a:rPr lang="en-US" sz="2000" dirty="0">
                <a:solidFill>
                  <a:srgbClr val="9900CC"/>
                </a:solidFill>
              </a:rPr>
              <a:t> = </a:t>
            </a:r>
            <a:r>
              <a:rPr lang="en-US" sz="2000" i="1" dirty="0">
                <a:solidFill>
                  <a:srgbClr val="9900CC"/>
                </a:solidFill>
              </a:rPr>
              <a:t>a</a:t>
            </a:r>
            <a:r>
              <a:rPr lang="en-US" sz="2000" dirty="0">
                <a:solidFill>
                  <a:srgbClr val="9900CC"/>
                </a:solidFill>
              </a:rPr>
              <a:t>/</a:t>
            </a:r>
            <a:r>
              <a:rPr lang="en-US" sz="2000" i="1" dirty="0">
                <a:solidFill>
                  <a:srgbClr val="9900CC"/>
                </a:solidFill>
              </a:rPr>
              <a:t>a</a:t>
            </a:r>
            <a:r>
              <a:rPr lang="en-US" sz="2000" baseline="-25000" dirty="0">
                <a:solidFill>
                  <a:srgbClr val="9900CC"/>
                </a:solidFill>
              </a:rPr>
              <a:t>0</a:t>
            </a:r>
            <a:r>
              <a:rPr lang="en-US" sz="2000" dirty="0">
                <a:solidFill>
                  <a:srgbClr val="9900CC"/>
                </a:solidFill>
              </a:rPr>
              <a:t>:</a:t>
            </a:r>
          </a:p>
        </p:txBody>
      </p:sp>
      <p:graphicFrame>
        <p:nvGraphicFramePr>
          <p:cNvPr id="463883" name="Object 11"/>
          <p:cNvGraphicFramePr>
            <a:graphicFrameLocks noChangeAspect="1"/>
          </p:cNvGraphicFramePr>
          <p:nvPr/>
        </p:nvGraphicFramePr>
        <p:xfrm>
          <a:off x="7301345" y="877743"/>
          <a:ext cx="3110940" cy="1733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7680" imgH="990360" progId="Equation.DSMT4">
                  <p:embed/>
                </p:oleObj>
              </mc:Choice>
              <mc:Fallback>
                <p:oleObj name="Equation" r:id="rId6" imgW="1777680" imgH="990360" progId="Equation.DSMT4">
                  <p:embed/>
                  <p:pic>
                    <p:nvPicPr>
                      <p:cNvPr id="4638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45" y="877743"/>
                        <a:ext cx="3110940" cy="1733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4" name="Object 12"/>
          <p:cNvGraphicFramePr>
            <a:graphicFrameLocks noChangeAspect="1"/>
          </p:cNvGraphicFramePr>
          <p:nvPr/>
        </p:nvGraphicFramePr>
        <p:xfrm>
          <a:off x="7211885" y="2906509"/>
          <a:ext cx="3200400" cy="144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28800" imgH="825480" progId="Equation.DSMT4">
                  <p:embed/>
                </p:oleObj>
              </mc:Choice>
              <mc:Fallback>
                <p:oleObj name="Equation" r:id="rId8" imgW="1828800" imgH="825480" progId="Equation.DSMT4">
                  <p:embed/>
                  <p:pic>
                    <p:nvPicPr>
                      <p:cNvPr id="4638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1885" y="2906509"/>
                        <a:ext cx="3200400" cy="1444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5" name="Object 13"/>
          <p:cNvGraphicFramePr>
            <a:graphicFrameLocks noChangeAspect="1"/>
          </p:cNvGraphicFramePr>
          <p:nvPr/>
        </p:nvGraphicFramePr>
        <p:xfrm>
          <a:off x="396945" y="3860034"/>
          <a:ext cx="575568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288960" imgH="419040" progId="Equation.DSMT4">
                  <p:embed/>
                </p:oleObj>
              </mc:Choice>
              <mc:Fallback>
                <p:oleObj name="Equation" r:id="rId10" imgW="3288960" imgH="419040" progId="Equation.DSMT4">
                  <p:embed/>
                  <p:pic>
                    <p:nvPicPr>
                      <p:cNvPr id="4638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945" y="3860034"/>
                        <a:ext cx="575568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7" name="Object 15"/>
          <p:cNvGraphicFramePr>
            <a:graphicFrameLocks noChangeAspect="1"/>
          </p:cNvGraphicFramePr>
          <p:nvPr/>
        </p:nvGraphicFramePr>
        <p:xfrm>
          <a:off x="318064" y="5039096"/>
          <a:ext cx="468909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79480" imgH="419040" progId="Equation.DSMT4">
                  <p:embed/>
                </p:oleObj>
              </mc:Choice>
              <mc:Fallback>
                <p:oleObj name="Equation" r:id="rId12" imgW="2679480" imgH="419040" progId="Equation.DSMT4">
                  <p:embed/>
                  <p:pic>
                    <p:nvPicPr>
                      <p:cNvPr id="4638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064" y="5039096"/>
                        <a:ext cx="468909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8" name="Object 16"/>
          <p:cNvGraphicFramePr>
            <a:graphicFrameLocks noChangeAspect="1"/>
          </p:cNvGraphicFramePr>
          <p:nvPr/>
        </p:nvGraphicFramePr>
        <p:xfrm>
          <a:off x="318064" y="5784983"/>
          <a:ext cx="411138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349360" imgH="393480" progId="Equation.DSMT4">
                  <p:embed/>
                </p:oleObj>
              </mc:Choice>
              <mc:Fallback>
                <p:oleObj name="Equation" r:id="rId14" imgW="2349360" imgH="393480" progId="Equation.DSMT4">
                  <p:embed/>
                  <p:pic>
                    <p:nvPicPr>
                      <p:cNvPr id="4638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064" y="5784983"/>
                        <a:ext cx="411138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9" name="Object 17"/>
          <p:cNvGraphicFramePr>
            <a:graphicFrameLocks noChangeAspect="1"/>
          </p:cNvGraphicFramePr>
          <p:nvPr/>
        </p:nvGraphicFramePr>
        <p:xfrm>
          <a:off x="5970785" y="5784983"/>
          <a:ext cx="428904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450880" imgH="520560" progId="Equation.DSMT4">
                  <p:embed/>
                </p:oleObj>
              </mc:Choice>
              <mc:Fallback>
                <p:oleObj name="Equation" r:id="rId16" imgW="2450880" imgH="520560" progId="Equation.DSMT4">
                  <p:embed/>
                  <p:pic>
                    <p:nvPicPr>
                      <p:cNvPr id="4638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785" y="5784983"/>
                        <a:ext cx="4289040" cy="910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6">
            <a:extLst>
              <a:ext uri="{FF2B5EF4-FFF2-40B4-BE49-F238E27FC236}">
                <a16:creationId xmlns:a16="http://schemas.microsoft.com/office/drawing/2014/main" id="{E90A503D-2806-47E3-9D1F-D55C784CC5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65648" y="4778418"/>
          <a:ext cx="42894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450880" imgH="482400" progId="Equation.DSMT4">
                  <p:embed/>
                </p:oleObj>
              </mc:Choice>
              <mc:Fallback>
                <p:oleObj name="Equation" r:id="rId18" imgW="2450880" imgH="482400" progId="Equation.DSMT4">
                  <p:embed/>
                  <p:pic>
                    <p:nvPicPr>
                      <p:cNvPr id="14" name="Object 16">
                        <a:extLst>
                          <a:ext uri="{FF2B5EF4-FFF2-40B4-BE49-F238E27FC236}">
                            <a16:creationId xmlns:a16="http://schemas.microsoft.com/office/drawing/2014/main" id="{E90A503D-2806-47E3-9D1F-D55C784CC5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648" y="4778418"/>
                        <a:ext cx="428942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9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3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3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49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0090" y="571500"/>
            <a:ext cx="6191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2057400"/>
            <a:ext cx="4724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As 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m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goes up,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  <a:sym typeface="Symbol"/>
              </a:rPr>
              <a:t>0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goes down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As </a:t>
            </a:r>
            <a:r>
              <a:rPr lang="en-US" sz="2000" baseline="-25000" dirty="0">
                <a:solidFill>
                  <a:srgbClr val="0000FF"/>
                </a:solidFill>
                <a:sym typeface="Symbol"/>
              </a:rPr>
              <a:t>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goes up,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  <a:sym typeface="Symbol"/>
              </a:rPr>
              <a:t>0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goes up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If </a:t>
            </a:r>
            <a:r>
              <a:rPr lang="en-US" sz="2000" i="1" baseline="-25000" dirty="0">
                <a:solidFill>
                  <a:srgbClr val="006600"/>
                </a:solidFill>
                <a:sym typeface="Symbol"/>
              </a:rPr>
              <a:t>m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+ </a:t>
            </a:r>
            <a:r>
              <a:rPr lang="en-US" sz="2000" baseline="-25000" dirty="0">
                <a:solidFill>
                  <a:srgbClr val="006600"/>
                </a:solidFill>
                <a:sym typeface="Symbol"/>
              </a:rPr>
              <a:t>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= 1, then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If </a:t>
            </a:r>
            <a:r>
              <a:rPr lang="en-US" sz="2000" baseline="-25000" dirty="0">
                <a:solidFill>
                  <a:srgbClr val="006600"/>
                </a:solidFill>
                <a:sym typeface="Symbol"/>
              </a:rPr>
              <a:t>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= 0.6889, then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Compare oldest stars 13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 1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/>
              </a:rPr>
              <a:t>Gyr</a:t>
            </a: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Best estimate: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60980" y="6172200"/>
            <a:ext cx="2092220" cy="396411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cs typeface="+mn-cs"/>
              </a:rPr>
              <a:t>No Age Problem</a:t>
            </a:r>
            <a:endParaRPr lang="en-US" sz="2000" dirty="0">
              <a:cs typeface="+mn-cs"/>
            </a:endParaRPr>
          </a:p>
        </p:txBody>
      </p:sp>
      <p:graphicFrame>
        <p:nvGraphicFramePr>
          <p:cNvPr id="464904" name="Object 8"/>
          <p:cNvGraphicFramePr>
            <a:graphicFrameLocks/>
          </p:cNvGraphicFramePr>
          <p:nvPr/>
        </p:nvGraphicFramePr>
        <p:xfrm>
          <a:off x="381000" y="838200"/>
          <a:ext cx="428904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50880" imgH="520560" progId="Equation.DSMT4">
                  <p:embed/>
                </p:oleObj>
              </mc:Choice>
              <mc:Fallback>
                <p:oleObj name="Equation" r:id="rId3" imgW="2450880" imgH="520560" progId="Equation.DSMT4">
                  <p:embed/>
                  <p:pic>
                    <p:nvPicPr>
                      <p:cNvPr id="4649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4289040" cy="910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6" name="Object 10"/>
          <p:cNvGraphicFramePr>
            <a:graphicFrameLocks/>
          </p:cNvGraphicFramePr>
          <p:nvPr/>
        </p:nvGraphicFramePr>
        <p:xfrm>
          <a:off x="1066800" y="3276600"/>
          <a:ext cx="244440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0" imgH="507960" progId="Equation.DSMT4">
                  <p:embed/>
                </p:oleObj>
              </mc:Choice>
              <mc:Fallback>
                <p:oleObj name="Equation" r:id="rId5" imgW="1396800" imgH="507960" progId="Equation.DSMT4">
                  <p:embed/>
                  <p:pic>
                    <p:nvPicPr>
                      <p:cNvPr id="4649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2444400" cy="888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8" name="Object 12"/>
          <p:cNvGraphicFramePr>
            <a:graphicFrameLocks/>
          </p:cNvGraphicFramePr>
          <p:nvPr/>
        </p:nvGraphicFramePr>
        <p:xfrm>
          <a:off x="1130300" y="4800600"/>
          <a:ext cx="153342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76240" imgH="241200" progId="Equation.DSMT4">
                  <p:embed/>
                </p:oleObj>
              </mc:Choice>
              <mc:Fallback>
                <p:oleObj name="Equation" r:id="rId7" imgW="876240" imgH="241200" progId="Equation.DSMT4">
                  <p:embed/>
                  <p:pic>
                    <p:nvPicPr>
                      <p:cNvPr id="4649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4800600"/>
                        <a:ext cx="153342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9" name="Object 13"/>
          <p:cNvGraphicFramePr>
            <a:graphicFrameLocks/>
          </p:cNvGraphicFramePr>
          <p:nvPr/>
        </p:nvGraphicFramePr>
        <p:xfrm>
          <a:off x="2601742" y="4833990"/>
          <a:ext cx="122220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203040" progId="Equation.DSMT4">
                  <p:embed/>
                </p:oleObj>
              </mc:Choice>
              <mc:Fallback>
                <p:oleObj name="Equation" r:id="rId9" imgW="698400" imgH="203040" progId="Equation.DSMT4">
                  <p:embed/>
                  <p:pic>
                    <p:nvPicPr>
                      <p:cNvPr id="4649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742" y="4833990"/>
                        <a:ext cx="122220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10" name="Object 14"/>
          <p:cNvGraphicFramePr>
            <a:graphicFrameLocks/>
          </p:cNvGraphicFramePr>
          <p:nvPr/>
        </p:nvGraphicFramePr>
        <p:xfrm>
          <a:off x="1003300" y="6172200"/>
          <a:ext cx="22887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07880" imgH="228600" progId="Equation.DSMT4">
                  <p:embed/>
                </p:oleObj>
              </mc:Choice>
              <mc:Fallback>
                <p:oleObj name="Equation" r:id="rId11" imgW="1307880" imgH="228600" progId="Equation.DSMT4">
                  <p:embed/>
                  <p:pic>
                    <p:nvPicPr>
                      <p:cNvPr id="4649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6172200"/>
                        <a:ext cx="228879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Age of the Universe, Round 3 (2)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93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6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What Dominates the Universe?</a:t>
            </a:r>
            <a:endParaRPr lang="en-US" sz="4400" dirty="0"/>
          </a:p>
        </p:txBody>
      </p:sp>
      <p:graphicFrame>
        <p:nvGraphicFramePr>
          <p:cNvPr id="467975" name="Object 7"/>
          <p:cNvGraphicFramePr>
            <a:graphicFrameLocks noChangeAspect="1"/>
          </p:cNvGraphicFramePr>
          <p:nvPr/>
        </p:nvGraphicFramePr>
        <p:xfrm>
          <a:off x="1041400" y="990600"/>
          <a:ext cx="202230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419040" progId="Equation.DSMT4">
                  <p:embed/>
                </p:oleObj>
              </mc:Choice>
              <mc:Fallback>
                <p:oleObj name="Equation" r:id="rId2" imgW="1155600" imgH="419040" progId="Equation.DSMT4">
                  <p:embed/>
                  <p:pic>
                    <p:nvPicPr>
                      <p:cNvPr id="4679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990600"/>
                        <a:ext cx="202230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76" name="Object 8"/>
          <p:cNvGraphicFramePr>
            <a:graphicFrameLocks noChangeAspect="1"/>
          </p:cNvGraphicFramePr>
          <p:nvPr/>
        </p:nvGraphicFramePr>
        <p:xfrm>
          <a:off x="4200525" y="914400"/>
          <a:ext cx="342216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55520" imgH="419040" progId="Equation.DSMT4">
                  <p:embed/>
                </p:oleObj>
              </mc:Choice>
              <mc:Fallback>
                <p:oleObj name="Equation" r:id="rId4" imgW="1955520" imgH="419040" progId="Equation.DSMT4">
                  <p:embed/>
                  <p:pic>
                    <p:nvPicPr>
                      <p:cNvPr id="4679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914400"/>
                        <a:ext cx="342216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04800" y="2028739"/>
            <a:ext cx="5562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sym typeface="Symbol"/>
              </a:rPr>
              <a:t>What dominates it now?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Matter: </a:t>
            </a:r>
            <a:r>
              <a:rPr lang="en-US" sz="2000" i="1" baseline="-25000" dirty="0">
                <a:solidFill>
                  <a:srgbClr val="006600"/>
                </a:solidFill>
                <a:sym typeface="Symbol"/>
              </a:rPr>
              <a:t>m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= 0.31 (significant)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Radiation 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r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= 10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–4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(tiny)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Dark Energy: </a:t>
            </a:r>
            <a:r>
              <a:rPr lang="en-US" sz="2000" baseline="-25000" dirty="0">
                <a:solidFill>
                  <a:srgbClr val="FF0000"/>
                </a:solidFill>
                <a:sym typeface="Symbol"/>
              </a:rPr>
              <a:t>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= 0.69 (dominant)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Curvature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kc</a:t>
            </a:r>
            <a:r>
              <a:rPr lang="en-US" sz="2000" baseline="30000" dirty="0">
                <a:solidFill>
                  <a:srgbClr val="9900CC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/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a</a:t>
            </a:r>
            <a:r>
              <a:rPr lang="en-US" sz="2000" baseline="30000" dirty="0">
                <a:solidFill>
                  <a:srgbClr val="9900CC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:  1 – </a:t>
            </a:r>
            <a:r>
              <a:rPr lang="en-US" sz="2000" baseline="-25000" dirty="0">
                <a:solidFill>
                  <a:srgbClr val="9900CC"/>
                </a:solidFill>
                <a:sym typeface="Symbol"/>
              </a:rPr>
              <a:t>tot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&lt; 0.01 (small)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410200" y="2057400"/>
            <a:ext cx="5562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sym typeface="Symbol"/>
              </a:rPr>
              <a:t>These change with time for two reasons: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/>
              </a:rPr>
              <a:t>Scaling – universe scale factor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a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 changes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/>
              </a:rPr>
              <a:t>Conversion: one type turns into another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/>
              </a:rPr>
              <a:t>Stars cause matter </a:t>
            </a:r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 radiation</a:t>
            </a:r>
            <a:endParaRPr lang="en-US" sz="2000" dirty="0">
              <a:solidFill>
                <a:schemeClr val="tx1"/>
              </a:solidFill>
              <a:sym typeface="Symbol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87927" y="4169539"/>
            <a:ext cx="396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sym typeface="Symbol"/>
              </a:rPr>
              <a:t>How do each of these scale?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Matter:	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</a:t>
            </a:r>
            <a:r>
              <a:rPr lang="en-US" sz="2000" i="1" baseline="-25000" dirty="0">
                <a:solidFill>
                  <a:srgbClr val="006600"/>
                </a:solidFill>
                <a:sym typeface="Symbol"/>
              </a:rPr>
              <a:t>m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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a</a:t>
            </a:r>
            <a:r>
              <a:rPr lang="en-US" sz="2000" baseline="30000" dirty="0">
                <a:solidFill>
                  <a:srgbClr val="006600"/>
                </a:solidFill>
                <a:sym typeface="Symbol"/>
              </a:rPr>
              <a:t>–3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Radiation:	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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r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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–4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Dark Energy: 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</a:t>
            </a:r>
            <a:r>
              <a:rPr lang="en-US" sz="2000" baseline="-25000" dirty="0">
                <a:solidFill>
                  <a:srgbClr val="FF0000"/>
                </a:solidFill>
                <a:sym typeface="Symbol"/>
              </a:rPr>
              <a:t>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 1</a:t>
            </a:r>
            <a:endParaRPr lang="en-US" sz="2000" baseline="30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Curvature: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	     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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a</a:t>
            </a:r>
            <a:r>
              <a:rPr lang="en-US" sz="2000" baseline="30000" dirty="0">
                <a:solidFill>
                  <a:srgbClr val="9900CC"/>
                </a:solidFill>
                <a:sym typeface="Symbol"/>
              </a:rPr>
              <a:t>–2</a:t>
            </a:r>
            <a:endParaRPr lang="en-US" sz="2000" dirty="0">
              <a:solidFill>
                <a:srgbClr val="9900CC"/>
              </a:solidFill>
              <a:sym typeface="Symbol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3398956" y="3791130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sym typeface="Symbol"/>
              </a:rPr>
              <a:t>When were each of these dominant?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200400" y="5069366"/>
            <a:ext cx="2590800" cy="467951"/>
            <a:chOff x="3124200" y="5069366"/>
            <a:chExt cx="2590800" cy="467951"/>
          </a:xfrm>
        </p:grpSpPr>
        <p:sp>
          <p:nvSpPr>
            <p:cNvPr id="17" name="Left Arrow 16"/>
            <p:cNvSpPr/>
            <p:nvPr/>
          </p:nvSpPr>
          <p:spPr bwMode="auto">
            <a:xfrm>
              <a:off x="3124200" y="5069366"/>
              <a:ext cx="914400" cy="228600"/>
            </a:xfrm>
            <a:prstGeom prst="lef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962400" y="5137207"/>
              <a:ext cx="1752600" cy="40011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dirty="0">
                  <a:sym typeface="Symbol"/>
                </a:rPr>
                <a:t>Future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00400" y="4286551"/>
            <a:ext cx="2590800" cy="457200"/>
            <a:chOff x="3581400" y="4419600"/>
            <a:chExt cx="2590800" cy="457200"/>
          </a:xfrm>
        </p:grpSpPr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4419600" y="4419600"/>
              <a:ext cx="1752600" cy="400110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dirty="0">
                  <a:sym typeface="Symbol"/>
                </a:rPr>
                <a:t>Near Past</a:t>
              </a:r>
            </a:p>
          </p:txBody>
        </p:sp>
        <p:sp>
          <p:nvSpPr>
            <p:cNvPr id="23" name="Left Arrow 22"/>
            <p:cNvSpPr/>
            <p:nvPr/>
          </p:nvSpPr>
          <p:spPr bwMode="auto">
            <a:xfrm>
              <a:off x="3581400" y="4648200"/>
              <a:ext cx="914400" cy="228600"/>
            </a:xfrm>
            <a:prstGeom prst="lef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00400" y="4678860"/>
            <a:ext cx="2590800" cy="461665"/>
            <a:chOff x="3581400" y="4876800"/>
            <a:chExt cx="2590800" cy="461665"/>
          </a:xfrm>
          <a:solidFill>
            <a:srgbClr val="0000FF"/>
          </a:solidFill>
        </p:grpSpPr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4419600" y="4876800"/>
              <a:ext cx="1752600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sym typeface="Symbol"/>
                </a:rPr>
                <a:t>Distant Past</a:t>
              </a:r>
            </a:p>
          </p:txBody>
        </p:sp>
        <p:sp>
          <p:nvSpPr>
            <p:cNvPr id="25" name="Left Arrow 24"/>
            <p:cNvSpPr/>
            <p:nvPr/>
          </p:nvSpPr>
          <p:spPr bwMode="auto">
            <a:xfrm>
              <a:off x="3581400" y="5024734"/>
              <a:ext cx="838200" cy="252175"/>
            </a:xfrm>
            <a:prstGeom prst="left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182848" y="5460618"/>
            <a:ext cx="2605783" cy="469007"/>
            <a:chOff x="3566417" y="5641638"/>
            <a:chExt cx="2605783" cy="469007"/>
          </a:xfrm>
        </p:grpSpPr>
        <p:sp>
          <p:nvSpPr>
            <p:cNvPr id="26" name="Left Arrow 25"/>
            <p:cNvSpPr/>
            <p:nvPr/>
          </p:nvSpPr>
          <p:spPr bwMode="auto">
            <a:xfrm>
              <a:off x="3566417" y="5641638"/>
              <a:ext cx="914400" cy="228600"/>
            </a:xfrm>
            <a:prstGeom prst="leftArrow">
              <a:avLst/>
            </a:prstGeom>
            <a:solidFill>
              <a:srgbClr val="99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4419600" y="5710535"/>
              <a:ext cx="1752600" cy="400110"/>
            </a:xfrm>
            <a:prstGeom prst="rect">
              <a:avLst/>
            </a:prstGeom>
            <a:solidFill>
              <a:srgbClr val="9900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i="1" dirty="0">
                  <a:sym typeface="Symbol"/>
                </a:rPr>
                <a:t>Never</a:t>
              </a:r>
            </a:p>
          </p:txBody>
        </p:sp>
      </p:grp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393873" y="4506704"/>
            <a:ext cx="3588327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sym typeface="Symbol"/>
              </a:rPr>
              <a:t>At any time, except maybe now, we can ignore curvature ( = 1)</a:t>
            </a:r>
          </a:p>
        </p:txBody>
      </p:sp>
      <p:graphicFrame>
        <p:nvGraphicFramePr>
          <p:cNvPr id="467977" name="Object 9"/>
          <p:cNvGraphicFramePr>
            <a:graphicFrameLocks noChangeAspect="1"/>
          </p:cNvGraphicFramePr>
          <p:nvPr/>
        </p:nvGraphicFramePr>
        <p:xfrm>
          <a:off x="7736898" y="5638800"/>
          <a:ext cx="137781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419040" progId="Equation.DSMT4">
                  <p:embed/>
                </p:oleObj>
              </mc:Choice>
              <mc:Fallback>
                <p:oleObj name="Equation" r:id="rId6" imgW="787320" imgH="419040" progId="Equation.DSMT4">
                  <p:embed/>
                  <p:pic>
                    <p:nvPicPr>
                      <p:cNvPr id="4679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6898" y="5638800"/>
                        <a:ext cx="137781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98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14" grpId="0" uiExpand="1" build="p"/>
      <p:bldP spid="15" grpId="0" uiExpand="1" build="p"/>
      <p:bldP spid="16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The Future of the Universe</a:t>
            </a:r>
            <a:endParaRPr lang="en-US" sz="4400" dirty="0"/>
          </a:p>
        </p:txBody>
      </p:sp>
      <p:graphicFrame>
        <p:nvGraphicFramePr>
          <p:cNvPr id="467975" name="Object 7"/>
          <p:cNvGraphicFramePr>
            <a:graphicFrameLocks noChangeAspect="1"/>
          </p:cNvGraphicFramePr>
          <p:nvPr/>
        </p:nvGraphicFramePr>
        <p:xfrm>
          <a:off x="2632075" y="911225"/>
          <a:ext cx="137781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419040" progId="Equation.DSMT4">
                  <p:embed/>
                </p:oleObj>
              </mc:Choice>
              <mc:Fallback>
                <p:oleObj name="Equation" r:id="rId2" imgW="787320" imgH="419040" progId="Equation.DSMT4">
                  <p:embed/>
                  <p:pic>
                    <p:nvPicPr>
                      <p:cNvPr id="4679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911225"/>
                        <a:ext cx="137781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838200" y="17526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sym typeface="Symbol"/>
              </a:rPr>
              <a:t>Starting soon, we can ignore all stuff except vacuum energy density</a:t>
            </a:r>
          </a:p>
        </p:txBody>
      </p:sp>
      <p:graphicFrame>
        <p:nvGraphicFramePr>
          <p:cNvPr id="468996" name="Object 4"/>
          <p:cNvGraphicFramePr>
            <a:graphicFrameLocks noChangeAspect="1"/>
          </p:cNvGraphicFramePr>
          <p:nvPr/>
        </p:nvGraphicFramePr>
        <p:xfrm>
          <a:off x="5105400" y="881559"/>
          <a:ext cx="151074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444240" progId="Equation.DSMT4">
                  <p:embed/>
                </p:oleObj>
              </mc:Choice>
              <mc:Fallback>
                <p:oleObj name="Equation" r:id="rId4" imgW="863280" imgH="444240" progId="Equation.DSMT4">
                  <p:embed/>
                  <p:pic>
                    <p:nvPicPr>
                      <p:cNvPr id="468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881559"/>
                        <a:ext cx="1510740" cy="777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1313547" y="2185165"/>
          <a:ext cx="144459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419040" progId="Equation.DSMT4">
                  <p:embed/>
                </p:oleObj>
              </mc:Choice>
              <mc:Fallback>
                <p:oleObj name="Equation" r:id="rId6" imgW="825480" imgH="419040" progId="Equation.DSMT4">
                  <p:embed/>
                  <p:pic>
                    <p:nvPicPr>
                      <p:cNvPr id="468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547" y="2185165"/>
                        <a:ext cx="144459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8998" name="Object 6"/>
          <p:cNvGraphicFramePr>
            <a:graphicFrameLocks noChangeAspect="1"/>
          </p:cNvGraphicFramePr>
          <p:nvPr/>
        </p:nvGraphicFramePr>
        <p:xfrm>
          <a:off x="3794358" y="2393370"/>
          <a:ext cx="95508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45760" imgH="241200" progId="Equation.DSMT4">
                  <p:embed/>
                </p:oleObj>
              </mc:Choice>
              <mc:Fallback>
                <p:oleObj name="Equation" r:id="rId8" imgW="545760" imgH="241200" progId="Equation.DSMT4">
                  <p:embed/>
                  <p:pic>
                    <p:nvPicPr>
                      <p:cNvPr id="4689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358" y="2393370"/>
                        <a:ext cx="95508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8999" name="Object 7"/>
          <p:cNvGraphicFramePr>
            <a:graphicFrameLocks noChangeAspect="1"/>
          </p:cNvGraphicFramePr>
          <p:nvPr/>
        </p:nvGraphicFramePr>
        <p:xfrm>
          <a:off x="2686050" y="2398712"/>
          <a:ext cx="117747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2840" imgH="228600" progId="Equation.DSMT4">
                  <p:embed/>
                </p:oleObj>
              </mc:Choice>
              <mc:Fallback>
                <p:oleObj name="Equation" r:id="rId10" imgW="672840" imgH="228600" progId="Equation.DSMT4">
                  <p:embed/>
                  <p:pic>
                    <p:nvPicPr>
                      <p:cNvPr id="4689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2398712"/>
                        <a:ext cx="117747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9001" name="Object 9"/>
          <p:cNvGraphicFramePr>
            <a:graphicFrameLocks noChangeAspect="1"/>
          </p:cNvGraphicFramePr>
          <p:nvPr/>
        </p:nvGraphicFramePr>
        <p:xfrm>
          <a:off x="5906836" y="2176820"/>
          <a:ext cx="142191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12520" imgH="393480" progId="Equation.DSMT4">
                  <p:embed/>
                </p:oleObj>
              </mc:Choice>
              <mc:Fallback>
                <p:oleObj name="Equation" r:id="rId12" imgW="812520" imgH="393480" progId="Equation.DSMT4">
                  <p:embed/>
                  <p:pic>
                    <p:nvPicPr>
                      <p:cNvPr id="469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836" y="2176820"/>
                        <a:ext cx="142191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9003" name="Object 11"/>
          <p:cNvGraphicFramePr>
            <a:graphicFrameLocks noChangeAspect="1"/>
          </p:cNvGraphicFramePr>
          <p:nvPr/>
        </p:nvGraphicFramePr>
        <p:xfrm>
          <a:off x="8172020" y="2157264"/>
          <a:ext cx="193347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04840" imgH="393480" progId="Equation.DSMT4">
                  <p:embed/>
                </p:oleObj>
              </mc:Choice>
              <mc:Fallback>
                <p:oleObj name="Equation" r:id="rId14" imgW="1104840" imgH="393480" progId="Equation.DSMT4">
                  <p:embed/>
                  <p:pic>
                    <p:nvPicPr>
                      <p:cNvPr id="4690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020" y="2157264"/>
                        <a:ext cx="193347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9005" name="Object 13"/>
          <p:cNvGraphicFramePr>
            <a:graphicFrameLocks noChangeAspect="1"/>
          </p:cNvGraphicFramePr>
          <p:nvPr/>
        </p:nvGraphicFramePr>
        <p:xfrm>
          <a:off x="2670392" y="3126662"/>
          <a:ext cx="2422350" cy="53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84200" imgH="304560" progId="Equation.DSMT4">
                  <p:embed/>
                </p:oleObj>
              </mc:Choice>
              <mc:Fallback>
                <p:oleObj name="Equation" r:id="rId16" imgW="1384200" imgH="304560" progId="Equation.DSMT4">
                  <p:embed/>
                  <p:pic>
                    <p:nvPicPr>
                      <p:cNvPr id="4690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392" y="3126662"/>
                        <a:ext cx="2422350" cy="532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838200" y="3811012"/>
            <a:ext cx="8915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9900CC"/>
                </a:solidFill>
                <a:sym typeface="Symbol"/>
              </a:rPr>
              <a:t>Universe grows exponentially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The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time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for one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e-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folding of growth is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This is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longer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than current age of universe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On the long time scale we are “alone”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Except for Local group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In a few 100 </a:t>
            </a:r>
            <a:r>
              <a:rPr lang="en-US" sz="2000" dirty="0" err="1">
                <a:solidFill>
                  <a:srgbClr val="006600"/>
                </a:solidFill>
                <a:sym typeface="Symbol"/>
              </a:rPr>
              <a:t>Gyr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, rest of universe will look empty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Red shifted to invisibility</a:t>
            </a:r>
          </a:p>
        </p:txBody>
      </p:sp>
      <p:graphicFrame>
        <p:nvGraphicFramePr>
          <p:cNvPr id="469007" name="Object 15"/>
          <p:cNvGraphicFramePr>
            <a:graphicFrameLocks noChangeAspect="1"/>
          </p:cNvGraphicFramePr>
          <p:nvPr/>
        </p:nvGraphicFramePr>
        <p:xfrm>
          <a:off x="6590455" y="4040057"/>
          <a:ext cx="268884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36480" imgH="241200" progId="Equation.DSMT4">
                  <p:embed/>
                </p:oleObj>
              </mc:Choice>
              <mc:Fallback>
                <p:oleObj name="Equation" r:id="rId18" imgW="1536480" imgH="241200" progId="Equation.DSMT4">
                  <p:embed/>
                  <p:pic>
                    <p:nvPicPr>
                      <p:cNvPr id="4690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0455" y="4040057"/>
                        <a:ext cx="268884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46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9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Alternate Futures?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990600" y="856357"/>
            <a:ext cx="89154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Previous slide assumes that the dark energy is: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Vacuum energy density (no scaling)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Eternal (no decay) [this one probably true]</a:t>
            </a:r>
          </a:p>
          <a:p>
            <a:pPr eaLnBrk="0" hangingPunct="0"/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eaLnBrk="0" hangingPunct="0"/>
            <a:r>
              <a:rPr lang="en-US" sz="2000" dirty="0">
                <a:solidFill>
                  <a:srgbClr val="9900CC"/>
                </a:solidFill>
                <a:sym typeface="Symbol"/>
              </a:rPr>
              <a:t>We know very little about dark energy: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If it scales as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</a:t>
            </a:r>
            <a:r>
              <a:rPr lang="en-US" sz="2000" baseline="-25000" dirty="0">
                <a:solidFill>
                  <a:srgbClr val="9900CC"/>
                </a:solidFill>
                <a:sym typeface="Symbol"/>
              </a:rPr>
              <a:t>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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a</a:t>
            </a:r>
            <a:r>
              <a:rPr lang="en-US" sz="2000" i="1" baseline="30000" dirty="0">
                <a:solidFill>
                  <a:srgbClr val="9900CC"/>
                </a:solidFill>
                <a:sym typeface="Symbol"/>
              </a:rPr>
              <a:t>n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, then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n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= –0.08  0.09</a:t>
            </a:r>
          </a:p>
          <a:p>
            <a:pPr eaLnBrk="0" hangingPunct="0"/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eaLnBrk="0" hangingPunct="0"/>
            <a:r>
              <a:rPr lang="en-US" sz="2000" dirty="0">
                <a:solidFill>
                  <a:srgbClr val="006600"/>
                </a:solidFill>
                <a:sym typeface="Symbol"/>
              </a:rPr>
              <a:t>If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n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is small but negative: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Universe expands as a power law, not exponential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Functionally the same</a:t>
            </a:r>
          </a:p>
          <a:p>
            <a:pPr eaLnBrk="0" hangingPunct="0"/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eaLnBrk="0" hangingPunct="0"/>
            <a:r>
              <a:rPr lang="en-US" sz="2000" dirty="0">
                <a:solidFill>
                  <a:srgbClr val="FF0000"/>
                </a:solidFill>
                <a:sym typeface="Symbol"/>
              </a:rPr>
              <a:t>If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is small but positive: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As universe expands faster and faster,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</a:t>
            </a:r>
            <a:r>
              <a:rPr lang="en-US" sz="2000" baseline="-25000" dirty="0">
                <a:solidFill>
                  <a:srgbClr val="FF0000"/>
                </a:solidFill>
                <a:sym typeface="Symbol"/>
              </a:rPr>
              <a:t>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gets bigger and bigger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The faster it goes, the faster it accelerates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In finite time,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</a:t>
            </a:r>
            <a:r>
              <a:rPr lang="en-US" sz="2000" baseline="-25000" dirty="0">
                <a:solidFill>
                  <a:srgbClr val="FF0000"/>
                </a:solidFill>
                <a:sym typeface="Symbol"/>
              </a:rPr>
              <a:t>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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a</a:t>
            </a:r>
            <a:r>
              <a:rPr lang="en-US" sz="2000" i="1" baseline="30000" dirty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, becomes infinite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  <a:sym typeface="Symbol"/>
              </a:rPr>
              <a:t>H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becomes infinite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All objects in the universe get ripped apart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“The Big Rip”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At least 100 </a:t>
            </a:r>
            <a:r>
              <a:rPr lang="en-US" sz="2000" dirty="0" err="1">
                <a:solidFill>
                  <a:srgbClr val="FF0000"/>
                </a:solidFill>
                <a:sym typeface="Symbol"/>
              </a:rPr>
              <a:t>Gyr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51661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28600" y="1656141"/>
            <a:ext cx="10515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Useful, as before, to define </a:t>
            </a:r>
            <a:r>
              <a:rPr lang="en-US" sz="2000" i="1" dirty="0">
                <a:solidFill>
                  <a:srgbClr val="006600"/>
                </a:solidFill>
              </a:rPr>
              <a:t>x</a:t>
            </a:r>
            <a:r>
              <a:rPr lang="en-US" sz="2000" dirty="0">
                <a:solidFill>
                  <a:srgbClr val="006600"/>
                </a:solidFill>
              </a:rPr>
              <a:t> as the relative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size of universe compared to now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And therefore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Now, we previously found,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if all we have is matter, then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Dividing these, we have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Integrate both sides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 distance is </a:t>
            </a:r>
            <a:r>
              <a:rPr lang="en-US" sz="2000" i="1" dirty="0">
                <a:solidFill>
                  <a:srgbClr val="FF0000"/>
                </a:solidFill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</a:rPr>
              <a:t>0</a:t>
            </a:r>
            <a:r>
              <a:rPr lang="en-US" sz="2000" i="1" dirty="0">
                <a:solidFill>
                  <a:srgbClr val="FF0000"/>
                </a:solidFill>
                <a:sym typeface="Symbol" panose="05050102010706020507" pitchFamily="18" charset="2"/>
              </a:rPr>
              <a:t>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2309"/>
            <a:ext cx="10972800" cy="82391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Finding the Distance to an Object</a:t>
            </a:r>
          </a:p>
        </p:txBody>
      </p:sp>
      <p:graphicFrame>
        <p:nvGraphicFramePr>
          <p:cNvPr id="20" name="Object 23"/>
          <p:cNvGraphicFramePr>
            <a:graphicFrameLocks noChangeAspect="1"/>
          </p:cNvGraphicFramePr>
          <p:nvPr/>
        </p:nvGraphicFramePr>
        <p:xfrm>
          <a:off x="6205370" y="937576"/>
          <a:ext cx="93303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0" imgH="393480" progId="Equation.DSMT4">
                  <p:embed/>
                </p:oleObj>
              </mc:Choice>
              <mc:Fallback>
                <p:oleObj name="Equation" r:id="rId2" imgW="533160" imgH="393480" progId="Equation.DSMT4">
                  <p:embed/>
                  <p:pic>
                    <p:nvPicPr>
                      <p:cNvPr id="2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370" y="937576"/>
                        <a:ext cx="933030" cy="6885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856690" y="1815457"/>
          <a:ext cx="153342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431640" progId="Equation.DSMT4">
                  <p:embed/>
                </p:oleObj>
              </mc:Choice>
              <mc:Fallback>
                <p:oleObj name="Equation" r:id="rId4" imgW="876240" imgH="4316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690" y="1815457"/>
                        <a:ext cx="1533420" cy="75537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3"/>
          <p:cNvGraphicFramePr>
            <a:graphicFrameLocks noChangeAspect="1"/>
          </p:cNvGraphicFramePr>
          <p:nvPr/>
        </p:nvGraphicFramePr>
        <p:xfrm>
          <a:off x="7999395" y="1775744"/>
          <a:ext cx="113337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431640" progId="Equation.DSMT4">
                  <p:embed/>
                </p:oleObj>
              </mc:Choice>
              <mc:Fallback>
                <p:oleObj name="Equation" r:id="rId6" imgW="647640" imgH="431640" progId="Equation.DSMT4">
                  <p:embed/>
                  <p:pic>
                    <p:nvPicPr>
                      <p:cNvPr id="1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395" y="1775744"/>
                        <a:ext cx="1133370" cy="75537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3"/>
          <p:cNvGraphicFramePr>
            <a:graphicFrameLocks noChangeAspect="1"/>
          </p:cNvGraphicFramePr>
          <p:nvPr/>
        </p:nvGraphicFramePr>
        <p:xfrm>
          <a:off x="3755744" y="3959820"/>
          <a:ext cx="253323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482400" progId="Equation.DSMT4">
                  <p:embed/>
                </p:oleObj>
              </mc:Choice>
              <mc:Fallback>
                <p:oleObj name="Equation" r:id="rId8" imgW="1447560" imgH="482400" progId="Equation.DSMT4">
                  <p:embed/>
                  <p:pic>
                    <p:nvPicPr>
                      <p:cNvPr id="1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5744" y="3959820"/>
                        <a:ext cx="2533230" cy="8442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3"/>
          <p:cNvGraphicFramePr>
            <a:graphicFrameLocks noChangeAspect="1"/>
          </p:cNvGraphicFramePr>
          <p:nvPr/>
        </p:nvGraphicFramePr>
        <p:xfrm>
          <a:off x="3177719" y="5474012"/>
          <a:ext cx="368928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08160" imgH="520560" progId="Equation.DSMT4">
                  <p:embed/>
                </p:oleObj>
              </mc:Choice>
              <mc:Fallback>
                <p:oleObj name="Equation" r:id="rId10" imgW="2108160" imgH="520560" progId="Equation.DSMT4">
                  <p:embed/>
                  <p:pic>
                    <p:nvPicPr>
                      <p:cNvPr id="2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719" y="5474012"/>
                        <a:ext cx="3689280" cy="9109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3"/>
          <p:cNvGraphicFramePr>
            <a:graphicFrameLocks noChangeAspect="1"/>
          </p:cNvGraphicFramePr>
          <p:nvPr/>
        </p:nvGraphicFramePr>
        <p:xfrm>
          <a:off x="2667000" y="5602299"/>
          <a:ext cx="53298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04560" imgH="228600" progId="Equation.DSMT4">
                  <p:embed/>
                </p:oleObj>
              </mc:Choice>
              <mc:Fallback>
                <p:oleObj name="Equation" r:id="rId12" imgW="304560" imgH="228600" progId="Equation.DSMT4">
                  <p:embed/>
                  <p:pic>
                    <p:nvPicPr>
                      <p:cNvPr id="1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602299"/>
                        <a:ext cx="53298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3"/>
          <p:cNvGraphicFramePr>
            <a:graphicFrameLocks noChangeAspect="1"/>
          </p:cNvGraphicFramePr>
          <p:nvPr/>
        </p:nvGraphicFramePr>
        <p:xfrm>
          <a:off x="604886" y="1018054"/>
          <a:ext cx="491148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806560" imgH="330120" progId="Equation.DSMT4">
                  <p:embed/>
                </p:oleObj>
              </mc:Choice>
              <mc:Fallback>
                <p:oleObj name="Equation" r:id="rId14" imgW="2806560" imgH="330120" progId="Equation.DSMT4">
                  <p:embed/>
                  <p:pic>
                    <p:nvPicPr>
                      <p:cNvPr id="1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86" y="1018054"/>
                        <a:ext cx="4911480" cy="57771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583959" y="5471768"/>
            <a:ext cx="4502641" cy="913224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6623400" y="2782917"/>
          <a:ext cx="244440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0" imgH="393480" progId="Equation.DSMT4">
                  <p:embed/>
                </p:oleObj>
              </mc:Choice>
              <mc:Fallback>
                <p:oleObj name="Equation" r:id="rId16" imgW="1396800" imgH="393480" progId="Equation.DSMT4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400" y="2782917"/>
                        <a:ext cx="244440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843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21384" y="2385075"/>
            <a:ext cx="7391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</a:rPr>
              <a:t>Can we understand this formula?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For small </a:t>
            </a:r>
            <a:r>
              <a:rPr lang="en-US" sz="2000" i="1" dirty="0">
                <a:solidFill>
                  <a:srgbClr val="9900CC"/>
                </a:solidFill>
              </a:rPr>
              <a:t>z</a:t>
            </a:r>
            <a:r>
              <a:rPr lang="en-US" sz="2000" dirty="0">
                <a:solidFill>
                  <a:srgbClr val="9900CC"/>
                </a:solidFill>
              </a:rPr>
              <a:t>, approximate integrand as 1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Rearrange and this is Hubble’s Law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But the full formula includes corrections</a:t>
            </a:r>
          </a:p>
          <a:p>
            <a:pPr eaLnBrk="0" hangingPunct="0"/>
            <a:endParaRPr lang="en-US" sz="2000" dirty="0">
              <a:solidFill>
                <a:srgbClr val="0000FF"/>
              </a:solidFill>
            </a:endParaRPr>
          </a:p>
          <a:p>
            <a:pPr eaLnBrk="0" hangingPunct="0"/>
            <a:r>
              <a:rPr lang="en-US" sz="2000" dirty="0">
                <a:solidFill>
                  <a:schemeClr val="tx1"/>
                </a:solidFill>
              </a:rPr>
              <a:t>How does the presence of matter (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) change things?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As you increase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, you have more gravity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Universe decelerates more quickly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Universe has less time since fixed red shift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z</a:t>
            </a: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Shorter distance for fixed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z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2309"/>
            <a:ext cx="10972800" cy="82391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Understanding This Formula Qualitatively</a:t>
            </a:r>
          </a:p>
        </p:txBody>
      </p:sp>
      <p:graphicFrame>
        <p:nvGraphicFramePr>
          <p:cNvPr id="12" name="Object 23"/>
          <p:cNvGraphicFramePr>
            <a:graphicFrameLocks noChangeAspect="1"/>
          </p:cNvGraphicFramePr>
          <p:nvPr/>
        </p:nvGraphicFramePr>
        <p:xfrm>
          <a:off x="2895600" y="1029517"/>
          <a:ext cx="48164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720" imgH="520560" progId="Equation.DSMT4">
                  <p:embed/>
                </p:oleObj>
              </mc:Choice>
              <mc:Fallback>
                <p:oleObj name="Equation" r:id="rId2" imgW="2412720" imgH="520560" progId="Equation.DSMT4">
                  <p:embed/>
                  <p:pic>
                    <p:nvPicPr>
                      <p:cNvPr id="1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029517"/>
                        <a:ext cx="4816475" cy="10414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3"/>
          <p:cNvGraphicFramePr>
            <a:graphicFrameLocks noChangeAspect="1"/>
          </p:cNvGraphicFramePr>
          <p:nvPr/>
        </p:nvGraphicFramePr>
        <p:xfrm>
          <a:off x="6028574" y="2469568"/>
          <a:ext cx="1821960" cy="53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1120" imgH="304560" progId="Equation.DSMT4">
                  <p:embed/>
                </p:oleObj>
              </mc:Choice>
              <mc:Fallback>
                <p:oleObj name="Equation" r:id="rId4" imgW="1041120" imgH="304560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574" y="2469568"/>
                        <a:ext cx="1821960" cy="5329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7850534" y="2281133"/>
          <a:ext cx="191079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431640" progId="Equation.DSMT4">
                  <p:embed/>
                </p:oleObj>
              </mc:Choice>
              <mc:Fallback>
                <p:oleObj name="Equation" r:id="rId6" imgW="1091880" imgH="431640" progId="Equation.DSMT4">
                  <p:embed/>
                  <p:pic>
                    <p:nvPicPr>
                      <p:cNvPr id="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534" y="2281133"/>
                        <a:ext cx="1910790" cy="75537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37136" y="3142666"/>
          <a:ext cx="124425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11000" imgH="241200" progId="Equation.DSMT4">
                  <p:embed/>
                </p:oleObj>
              </mc:Choice>
              <mc:Fallback>
                <p:oleObj name="Equation" r:id="rId8" imgW="711000" imgH="241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136" y="3142666"/>
                        <a:ext cx="124425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3"/>
          <p:cNvGraphicFramePr>
            <a:graphicFrameLocks noChangeAspect="1"/>
          </p:cNvGraphicFramePr>
          <p:nvPr/>
        </p:nvGraphicFramePr>
        <p:xfrm>
          <a:off x="7924800" y="3178140"/>
          <a:ext cx="11106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34680" imgH="228600" progId="Equation.DSMT4">
                  <p:embed/>
                </p:oleObj>
              </mc:Choice>
              <mc:Fallback>
                <p:oleObj name="Equation" r:id="rId10" imgW="634680" imgH="228600" progId="Equation.DSMT4">
                  <p:embed/>
                  <p:pic>
                    <p:nvPicPr>
                      <p:cNvPr id="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178140"/>
                        <a:ext cx="111069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07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0" y="1687070"/>
            <a:ext cx="75575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We actually don’t measure the current distance </a:t>
            </a:r>
            <a:r>
              <a:rPr lang="en-US" sz="2000" i="1" dirty="0">
                <a:solidFill>
                  <a:srgbClr val="006600"/>
                </a:solidFill>
              </a:rPr>
              <a:t>d</a:t>
            </a:r>
            <a:r>
              <a:rPr lang="en-US" sz="2000" baseline="-25000" dirty="0">
                <a:solidFill>
                  <a:srgbClr val="006600"/>
                </a:solidFill>
              </a:rPr>
              <a:t>0</a:t>
            </a:r>
            <a:endParaRPr lang="en-US" sz="2000" dirty="0">
              <a:solidFill>
                <a:srgbClr val="0066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We get distances from standard candles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We don’t measure </a:t>
            </a:r>
            <a:r>
              <a:rPr lang="en-US" sz="2000" i="1" dirty="0">
                <a:solidFill>
                  <a:srgbClr val="006600"/>
                </a:solidFill>
              </a:rPr>
              <a:t>d</a:t>
            </a:r>
            <a:r>
              <a:rPr lang="en-US" sz="2000" baseline="-25000" dirty="0">
                <a:solidFill>
                  <a:srgbClr val="006600"/>
                </a:solidFill>
              </a:rPr>
              <a:t>0</a:t>
            </a:r>
            <a:r>
              <a:rPr lang="en-US" sz="2000" dirty="0">
                <a:solidFill>
                  <a:srgbClr val="006600"/>
                </a:solidFill>
              </a:rPr>
              <a:t>, we measure the </a:t>
            </a:r>
            <a:r>
              <a:rPr lang="en-US" sz="2000" i="1" dirty="0">
                <a:solidFill>
                  <a:srgbClr val="006600"/>
                </a:solidFill>
              </a:rPr>
              <a:t>luminosity distance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i="1" dirty="0" err="1">
                <a:solidFill>
                  <a:srgbClr val="006600"/>
                </a:solidFill>
              </a:rPr>
              <a:t>d</a:t>
            </a:r>
            <a:r>
              <a:rPr lang="en-US" sz="2000" i="1" baseline="-25000" dirty="0" err="1">
                <a:solidFill>
                  <a:srgbClr val="006600"/>
                </a:solidFill>
              </a:rPr>
              <a:t>L</a:t>
            </a:r>
            <a:r>
              <a:rPr lang="en-US" sz="2000" dirty="0">
                <a:solidFill>
                  <a:srgbClr val="006600"/>
                </a:solidFill>
              </a:rPr>
              <a:t>:</a:t>
            </a:r>
            <a:r>
              <a:rPr lang="en-US" sz="2000" i="1" dirty="0">
                <a:solidFill>
                  <a:srgbClr val="006600"/>
                </a:solidFill>
              </a:rPr>
              <a:t> 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Luminosity Distance:</a:t>
            </a:r>
            <a:endParaRPr lang="en-US" sz="4400" dirty="0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83356" y="2968049"/>
            <a:ext cx="65984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FF"/>
                </a:solidFill>
              </a:rPr>
              <a:t>The distances </a:t>
            </a:r>
            <a:r>
              <a:rPr lang="en-US" sz="2000" i="1" dirty="0">
                <a:solidFill>
                  <a:srgbClr val="0000FF"/>
                </a:solidFill>
              </a:rPr>
              <a:t>d</a:t>
            </a:r>
            <a:r>
              <a:rPr lang="en-US" sz="2000" baseline="-25000" dirty="0">
                <a:solidFill>
                  <a:srgbClr val="0000FF"/>
                </a:solidFill>
              </a:rPr>
              <a:t>0 </a:t>
            </a:r>
            <a:r>
              <a:rPr lang="en-US" sz="2000" dirty="0">
                <a:solidFill>
                  <a:srgbClr val="0000FF"/>
                </a:solidFill>
              </a:rPr>
              <a:t>and</a:t>
            </a:r>
            <a:r>
              <a:rPr lang="en-US" sz="2000" i="1" dirty="0">
                <a:solidFill>
                  <a:srgbClr val="0000FF"/>
                </a:solidFill>
              </a:rPr>
              <a:t> </a:t>
            </a:r>
            <a:r>
              <a:rPr lang="en-US" sz="2000" i="1" dirty="0" err="1">
                <a:solidFill>
                  <a:srgbClr val="0000FF"/>
                </a:solidFill>
              </a:rPr>
              <a:t>d</a:t>
            </a:r>
            <a:r>
              <a:rPr lang="en-US" sz="2000" i="1" baseline="-25000" dirty="0" err="1">
                <a:solidFill>
                  <a:srgbClr val="0000FF"/>
                </a:solidFill>
              </a:rPr>
              <a:t>L</a:t>
            </a:r>
            <a:r>
              <a:rPr lang="en-US" sz="2000" i="1" baseline="-25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differ in two ways: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 universe is curved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Actual area of sphere is </a:t>
            </a:r>
            <a:r>
              <a:rPr lang="en-US" sz="2000" i="1" dirty="0">
                <a:solidFill>
                  <a:srgbClr val="FF0000"/>
                </a:solidFill>
              </a:rPr>
              <a:t>not</a:t>
            </a:r>
            <a:r>
              <a:rPr lang="en-US" sz="2000" dirty="0">
                <a:solidFill>
                  <a:srgbClr val="FF0000"/>
                </a:solidFill>
              </a:rPr>
              <a:t> 4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d</a:t>
            </a:r>
            <a:r>
              <a:rPr lang="en-US" sz="2000" baseline="30000" dirty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The object has a large redshift 1+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z</a:t>
            </a: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Frequency decreases by 1/(1+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z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Each photon has energy decreased by 1/(1+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z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Rate at which photons are  received decreased by 1/(1+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z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)</a:t>
            </a:r>
            <a:endParaRPr lang="en-US" sz="2000" dirty="0">
              <a:solidFill>
                <a:srgbClr val="9900CC"/>
              </a:solidFill>
            </a:endParaRPr>
          </a:p>
        </p:txBody>
      </p:sp>
      <p:graphicFrame>
        <p:nvGraphicFramePr>
          <p:cNvPr id="458759" name="Object 7"/>
          <p:cNvGraphicFramePr>
            <a:graphicFrameLocks/>
          </p:cNvGraphicFramePr>
          <p:nvPr/>
        </p:nvGraphicFramePr>
        <p:xfrm>
          <a:off x="8239918" y="2076161"/>
          <a:ext cx="128898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444240" progId="Equation.DSMT4">
                  <p:embed/>
                </p:oleObj>
              </mc:Choice>
              <mc:Fallback>
                <p:oleObj name="Equation" r:id="rId2" imgW="736560" imgH="444240" progId="Equation.DSMT4">
                  <p:embed/>
                  <p:pic>
                    <p:nvPicPr>
                      <p:cNvPr id="4587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918" y="2076161"/>
                        <a:ext cx="1288980" cy="7774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0" name="Object 8"/>
          <p:cNvGraphicFramePr>
            <a:graphicFrameLocks/>
          </p:cNvGraphicFramePr>
          <p:nvPr/>
        </p:nvGraphicFramePr>
        <p:xfrm>
          <a:off x="6715971" y="4510361"/>
          <a:ext cx="4111380" cy="124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49360" imgH="711000" progId="Equation.DSMT4">
                  <p:embed/>
                </p:oleObj>
              </mc:Choice>
              <mc:Fallback>
                <p:oleObj name="Equation" r:id="rId4" imgW="2349360" imgH="711000" progId="Equation.DSMT4">
                  <p:embed/>
                  <p:pic>
                    <p:nvPicPr>
                      <p:cNvPr id="4587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971" y="4510361"/>
                        <a:ext cx="4111380" cy="12442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/>
          </p:cNvGraphicFramePr>
          <p:nvPr/>
        </p:nvGraphicFramePr>
        <p:xfrm>
          <a:off x="5764225" y="3362107"/>
          <a:ext cx="177786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920" imgH="279360" progId="Equation.DSMT4">
                  <p:embed/>
                </p:oleObj>
              </mc:Choice>
              <mc:Fallback>
                <p:oleObj name="Equation" r:id="rId6" imgW="1015920" imgH="279360" progId="Equation.DSMT4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225" y="3362107"/>
                        <a:ext cx="1777860" cy="4888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/>
          </p:cNvGraphicFramePr>
          <p:nvPr/>
        </p:nvGraphicFramePr>
        <p:xfrm>
          <a:off x="7523349" y="3407659"/>
          <a:ext cx="208908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760" imgH="279360" progId="Equation.DSMT4">
                  <p:embed/>
                </p:oleObj>
              </mc:Choice>
              <mc:Fallback>
                <p:oleObj name="Equation" r:id="rId8" imgW="1193760" imgH="279360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3349" y="3407659"/>
                        <a:ext cx="2089080" cy="4888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3"/>
          <p:cNvGraphicFramePr>
            <a:graphicFrameLocks/>
          </p:cNvGraphicFramePr>
          <p:nvPr/>
        </p:nvGraphicFramePr>
        <p:xfrm>
          <a:off x="708147" y="997844"/>
          <a:ext cx="491148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06560" imgH="330120" progId="Equation.DSMT4">
                  <p:embed/>
                </p:oleObj>
              </mc:Choice>
              <mc:Fallback>
                <p:oleObj name="Equation" r:id="rId10" imgW="2806560" imgH="330120" progId="Equation.DSMT4">
                  <p:embed/>
                  <p:pic>
                    <p:nvPicPr>
                      <p:cNvPr id="1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47" y="997844"/>
                        <a:ext cx="4911480" cy="57771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3"/>
          <p:cNvGraphicFramePr>
            <a:graphicFrameLocks/>
          </p:cNvGraphicFramePr>
          <p:nvPr/>
        </p:nvGraphicFramePr>
        <p:xfrm>
          <a:off x="6068218" y="775544"/>
          <a:ext cx="422226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12720" imgH="520560" progId="Equation.DSMT4">
                  <p:embed/>
                </p:oleObj>
              </mc:Choice>
              <mc:Fallback>
                <p:oleObj name="Equation" r:id="rId12" imgW="2412720" imgH="520560" progId="Equation.DSMT4">
                  <p:embed/>
                  <p:pic>
                    <p:nvPicPr>
                      <p:cNvPr id="1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8218" y="775544"/>
                        <a:ext cx="4222260" cy="9109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5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28600" y="914400"/>
            <a:ext cx="7467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Measure luminosity distance </a:t>
            </a:r>
            <a:r>
              <a:rPr lang="en-US" sz="2000" i="1" dirty="0" err="1">
                <a:solidFill>
                  <a:srgbClr val="006600"/>
                </a:solidFill>
              </a:rPr>
              <a:t>d</a:t>
            </a:r>
            <a:r>
              <a:rPr lang="en-US" sz="2000" i="1" baseline="-25000" dirty="0" err="1">
                <a:solidFill>
                  <a:srgbClr val="006600"/>
                </a:solidFill>
              </a:rPr>
              <a:t>L</a:t>
            </a:r>
            <a:r>
              <a:rPr lang="en-US" sz="2000" dirty="0">
                <a:solidFill>
                  <a:srgbClr val="006600"/>
                </a:solidFill>
              </a:rPr>
              <a:t> as a function of </a:t>
            </a:r>
            <a:r>
              <a:rPr lang="en-US" sz="2000" dirty="0" err="1">
                <a:solidFill>
                  <a:srgbClr val="006600"/>
                </a:solidFill>
              </a:rPr>
              <a:t>redshift</a:t>
            </a:r>
            <a:endParaRPr lang="en-US" sz="2000" dirty="0">
              <a:solidFill>
                <a:srgbClr val="0066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Compare to model for different values of 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: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Type </a:t>
            </a:r>
            <a:r>
              <a:rPr lang="en-US" sz="4400" dirty="0" err="1">
                <a:sym typeface="Symbol"/>
              </a:rPr>
              <a:t>Ia</a:t>
            </a:r>
            <a:r>
              <a:rPr lang="en-US" sz="4400" dirty="0">
                <a:sym typeface="Symbol"/>
              </a:rPr>
              <a:t> Supernovae and Deceleration</a:t>
            </a:r>
            <a:endParaRPr lang="en-US" sz="4400" dirty="0"/>
          </a:p>
        </p:txBody>
      </p:sp>
      <p:pic>
        <p:nvPicPr>
          <p:cNvPr id="4597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47925"/>
            <a:ext cx="57150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5867400" y="4124325"/>
            <a:ext cx="2743200" cy="457200"/>
            <a:chOff x="5867400" y="3429000"/>
            <a:chExt cx="3200400" cy="457200"/>
          </a:xfrm>
          <a:solidFill>
            <a:srgbClr val="0000FF"/>
          </a:solidFill>
        </p:grpSpPr>
        <p:sp>
          <p:nvSpPr>
            <p:cNvPr id="9" name="Left Arrow 8"/>
            <p:cNvSpPr/>
            <p:nvPr/>
          </p:nvSpPr>
          <p:spPr bwMode="auto">
            <a:xfrm>
              <a:off x="5867400" y="3429000"/>
              <a:ext cx="609600" cy="457200"/>
            </a:xfrm>
            <a:prstGeom prst="left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77000" y="3429000"/>
              <a:ext cx="25908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</a:t>
              </a:r>
              <a:r>
                <a:rPr lang="en-US" sz="2000" i="1" baseline="-25000" dirty="0">
                  <a:sym typeface="Symbol"/>
                </a:rPr>
                <a:t>m</a:t>
              </a:r>
              <a:r>
                <a:rPr lang="en-US" sz="2000" dirty="0">
                  <a:sym typeface="Symbol"/>
                </a:rPr>
                <a:t> = 0.0, </a:t>
              </a:r>
              <a:r>
                <a:rPr lang="en-US" sz="2000" baseline="-25000" dirty="0">
                  <a:sym typeface="Symbol"/>
                </a:rPr>
                <a:t></a:t>
              </a:r>
              <a:r>
                <a:rPr lang="en-US" sz="2000" dirty="0">
                  <a:sym typeface="Symbol"/>
                </a:rPr>
                <a:t> = 0.0</a:t>
              </a:r>
              <a:endParaRPr lang="en-US" sz="2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48350" y="4772025"/>
            <a:ext cx="2743200" cy="457200"/>
            <a:chOff x="5867400" y="3429000"/>
            <a:chExt cx="3200400" cy="457200"/>
          </a:xfrm>
        </p:grpSpPr>
        <p:sp>
          <p:nvSpPr>
            <p:cNvPr id="14" name="Left Arrow 13"/>
            <p:cNvSpPr/>
            <p:nvPr/>
          </p:nvSpPr>
          <p:spPr bwMode="auto">
            <a:xfrm>
              <a:off x="5867400" y="3429000"/>
              <a:ext cx="609600" cy="457200"/>
            </a:xfrm>
            <a:prstGeom prst="leftArrow">
              <a:avLst/>
            </a:prstGeom>
            <a:solidFill>
              <a:srgbClr val="99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7000" y="3429000"/>
              <a:ext cx="2590800" cy="400110"/>
            </a:xfrm>
            <a:prstGeom prst="rect">
              <a:avLst/>
            </a:prstGeom>
            <a:solidFill>
              <a:srgbClr val="9900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</a:t>
              </a:r>
              <a:r>
                <a:rPr lang="en-US" sz="2000" i="1" baseline="-25000" dirty="0">
                  <a:sym typeface="Symbol"/>
                </a:rPr>
                <a:t>m</a:t>
              </a:r>
              <a:r>
                <a:rPr lang="en-US" sz="2000" dirty="0">
                  <a:sym typeface="Symbol"/>
                </a:rPr>
                <a:t> = 0.3, </a:t>
              </a:r>
              <a:r>
                <a:rPr lang="en-US" sz="2000" baseline="-25000" dirty="0">
                  <a:sym typeface="Symbol"/>
                </a:rPr>
                <a:t></a:t>
              </a:r>
              <a:r>
                <a:rPr lang="en-US" sz="2000" dirty="0">
                  <a:sym typeface="Symbol"/>
                </a:rPr>
                <a:t> = 0.0</a:t>
              </a:r>
              <a:endParaRPr lang="en-US" sz="2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67400" y="5720060"/>
            <a:ext cx="2743200" cy="457200"/>
            <a:chOff x="5867400" y="3429000"/>
            <a:chExt cx="3200400" cy="457200"/>
          </a:xfrm>
        </p:grpSpPr>
        <p:sp>
          <p:nvSpPr>
            <p:cNvPr id="17" name="Left Arrow 16"/>
            <p:cNvSpPr/>
            <p:nvPr/>
          </p:nvSpPr>
          <p:spPr bwMode="auto">
            <a:xfrm>
              <a:off x="5867400" y="3429000"/>
              <a:ext cx="609600" cy="457200"/>
            </a:xfrm>
            <a:prstGeom prst="lef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77000" y="3429000"/>
              <a:ext cx="2590800" cy="400110"/>
            </a:xfrm>
            <a:prstGeom prst="rect">
              <a:avLst/>
            </a:prstGeom>
            <a:solidFill>
              <a:srgbClr val="0066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</a:t>
              </a:r>
              <a:r>
                <a:rPr lang="en-US" sz="2000" i="1" baseline="-25000" dirty="0">
                  <a:sym typeface="Symbol"/>
                </a:rPr>
                <a:t>m</a:t>
              </a:r>
              <a:r>
                <a:rPr lang="en-US" sz="2000" dirty="0">
                  <a:sym typeface="Symbol"/>
                </a:rPr>
                <a:t> = 1.0, </a:t>
              </a:r>
              <a:r>
                <a:rPr lang="en-US" sz="2000" baseline="-25000" dirty="0">
                  <a:sym typeface="Symbol"/>
                </a:rPr>
                <a:t></a:t>
              </a:r>
              <a:r>
                <a:rPr lang="en-US" sz="2000" dirty="0">
                  <a:sym typeface="Symbol"/>
                </a:rPr>
                <a:t> = 0.0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867400" y="4424660"/>
            <a:ext cx="2743200" cy="457200"/>
            <a:chOff x="5867400" y="3429000"/>
            <a:chExt cx="3200400" cy="457200"/>
          </a:xfrm>
        </p:grpSpPr>
        <p:sp>
          <p:nvSpPr>
            <p:cNvPr id="21" name="Left Arrow 20"/>
            <p:cNvSpPr/>
            <p:nvPr/>
          </p:nvSpPr>
          <p:spPr bwMode="auto">
            <a:xfrm>
              <a:off x="5867400" y="3429000"/>
              <a:ext cx="609600" cy="457200"/>
            </a:xfrm>
            <a:prstGeom prst="lef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77000" y="3429000"/>
              <a:ext cx="2590800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</a:t>
              </a:r>
              <a:r>
                <a:rPr lang="en-US" sz="2000" i="1" baseline="-25000" dirty="0">
                  <a:sym typeface="Symbol"/>
                </a:rPr>
                <a:t>m</a:t>
              </a:r>
              <a:r>
                <a:rPr lang="en-US" sz="2000" dirty="0">
                  <a:sym typeface="Symbol"/>
                </a:rPr>
                <a:t> = 0.3, </a:t>
              </a:r>
              <a:r>
                <a:rPr lang="en-US" sz="2000" baseline="-25000" dirty="0">
                  <a:sym typeface="Symbol"/>
                </a:rPr>
                <a:t></a:t>
              </a:r>
              <a:r>
                <a:rPr lang="en-US" sz="2000" dirty="0">
                  <a:sym typeface="Symbol"/>
                </a:rPr>
                <a:t> = 0.7</a:t>
              </a:r>
              <a:endParaRPr lang="en-US" sz="2000" dirty="0"/>
            </a:p>
          </p:txBody>
        </p:sp>
      </p:grp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6000" y="1752324"/>
            <a:ext cx="464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No model worked!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Radiation only made it worse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At modest </a:t>
            </a:r>
            <a:r>
              <a:rPr lang="en-US" sz="2000" i="1" dirty="0">
                <a:solidFill>
                  <a:srgbClr val="FF0000"/>
                </a:solidFill>
              </a:rPr>
              <a:t>z</a:t>
            </a:r>
            <a:r>
              <a:rPr lang="en-US" sz="2000" dirty="0">
                <a:solidFill>
                  <a:srgbClr val="FF0000"/>
                </a:solidFill>
              </a:rPr>
              <a:t>, it looked like the universe used to be expanding </a:t>
            </a:r>
            <a:r>
              <a:rPr lang="en-US" sz="2000" i="1" dirty="0">
                <a:solidFill>
                  <a:srgbClr val="FF0000"/>
                </a:solidFill>
              </a:rPr>
              <a:t>quicker</a:t>
            </a:r>
            <a:r>
              <a:rPr lang="en-US" sz="20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9332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Dark Energy</a:t>
            </a:r>
            <a:endParaRPr lang="en-US" sz="4400" dirty="0"/>
          </a:p>
        </p:txBody>
      </p:sp>
      <p:graphicFrame>
        <p:nvGraphicFramePr>
          <p:cNvPr id="460802" name="Object 2"/>
          <p:cNvGraphicFramePr>
            <a:graphicFrameLocks noChangeAspect="1"/>
          </p:cNvGraphicFramePr>
          <p:nvPr/>
        </p:nvGraphicFramePr>
        <p:xfrm>
          <a:off x="8356600" y="838200"/>
          <a:ext cx="202230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419040" progId="Equation.DSMT4">
                  <p:embed/>
                </p:oleObj>
              </mc:Choice>
              <mc:Fallback>
                <p:oleObj name="Equation" r:id="rId2" imgW="1155600" imgH="419040" progId="Equation.DSMT4">
                  <p:embed/>
                  <p:pic>
                    <p:nvPicPr>
                      <p:cNvPr id="4608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6600" y="838200"/>
                        <a:ext cx="202230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28600" y="914400"/>
            <a:ext cx="906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6600"/>
                </a:solidFill>
              </a:rPr>
              <a:t>Friedmann</a:t>
            </a:r>
            <a:r>
              <a:rPr lang="en-US" sz="2000" dirty="0">
                <a:solidFill>
                  <a:srgbClr val="006600"/>
                </a:solidFill>
              </a:rPr>
              <a:t> Equation has density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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of stuff in the universe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Multiply by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a</a:t>
            </a:r>
            <a:r>
              <a:rPr lang="en-US" sz="2000" baseline="30000" dirty="0">
                <a:solidFill>
                  <a:srgbClr val="006600"/>
                </a:solidFill>
                <a:sym typeface="Symbol"/>
              </a:rPr>
              <a:t>2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To match supernova data, we need this velocity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increasing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today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To have speed increasing, must have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a</a:t>
            </a:r>
            <a:r>
              <a:rPr lang="en-US" sz="2000" baseline="30000" dirty="0">
                <a:solidFill>
                  <a:srgbClr val="006600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increasing with time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Any matter which satisfies this constraint will be called </a:t>
            </a:r>
            <a:r>
              <a:rPr lang="en-US" sz="2000" b="1" i="1" u="sng" dirty="0">
                <a:solidFill>
                  <a:srgbClr val="006600"/>
                </a:solidFill>
                <a:sym typeface="Symbol"/>
              </a:rPr>
              <a:t>dark energy</a:t>
            </a:r>
            <a:endParaRPr lang="en-US" sz="2000" dirty="0">
              <a:solidFill>
                <a:srgbClr val="006600"/>
              </a:solidFill>
              <a:sym typeface="Symbol"/>
            </a:endParaRPr>
          </a:p>
        </p:txBody>
      </p:sp>
      <p:graphicFrame>
        <p:nvGraphicFramePr>
          <p:cNvPr id="461827" name="Object 3"/>
          <p:cNvGraphicFramePr>
            <a:graphicFrameLocks noChangeAspect="1"/>
          </p:cNvGraphicFramePr>
          <p:nvPr/>
        </p:nvGraphicFramePr>
        <p:xfrm>
          <a:off x="3706935" y="1531003"/>
          <a:ext cx="211113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41200" progId="Equation.DSMT4">
                  <p:embed/>
                </p:oleObj>
              </mc:Choice>
              <mc:Fallback>
                <p:oleObj name="Equation" r:id="rId4" imgW="1206360" imgH="241200" progId="Equation.DSMT4">
                  <p:embed/>
                  <p:pic>
                    <p:nvPicPr>
                      <p:cNvPr id="4618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935" y="1531003"/>
                        <a:ext cx="211113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83683" y="3515751"/>
            <a:ext cx="906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sym typeface="Symbol"/>
              </a:rPr>
              <a:t>Matter: (atoms, dark matter, neutrinos?)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As universe expands, number of atoms decreases as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a</a:t>
            </a:r>
            <a:r>
              <a:rPr lang="en-US" sz="2000" baseline="30000" dirty="0">
                <a:solidFill>
                  <a:srgbClr val="FF0000"/>
                </a:solidFill>
                <a:sym typeface="Symbol"/>
              </a:rPr>
              <a:t>-3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So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 ~ a</a:t>
            </a:r>
            <a:r>
              <a:rPr lang="en-US" sz="2000" baseline="30000" dirty="0">
                <a:solidFill>
                  <a:srgbClr val="FF0000"/>
                </a:solidFill>
                <a:sym typeface="Symbol"/>
              </a:rPr>
              <a:t>-3</a:t>
            </a:r>
            <a:endParaRPr lang="en-US" sz="2000" dirty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99950" y="4696361"/>
            <a:ext cx="9067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FF"/>
                </a:solidFill>
                <a:sym typeface="Symbol"/>
              </a:rPr>
              <a:t>Radiation: (light, neutrinos?, gravitons?)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As universe expands, density of stuff decreases as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-3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Also, each photon gets red shifted to lower energy by factor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-1</a:t>
            </a: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So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 ~ a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-4</a:t>
            </a:r>
            <a:endParaRPr lang="en-US" sz="2000" dirty="0">
              <a:solidFill>
                <a:srgbClr val="0000FF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11368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6" grpId="0" uiExpand="1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Dark Energy:  What is it?</a:t>
            </a:r>
            <a:endParaRPr lang="en-US" sz="4400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90500" y="914400"/>
            <a:ext cx="10591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</a:rPr>
              <a:t>Vacuum Energy Density, </a:t>
            </a:r>
            <a:r>
              <a:rPr lang="en-US" sz="2000" i="1" dirty="0">
                <a:solidFill>
                  <a:schemeClr val="tx1"/>
                </a:solidFill>
              </a:rPr>
              <a:t>aka </a:t>
            </a:r>
            <a:r>
              <a:rPr lang="en-US" sz="2000" dirty="0">
                <a:solidFill>
                  <a:schemeClr val="tx1"/>
                </a:solidFill>
              </a:rPr>
              <a:t>Cosmological Constant: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According to particle physics, empty space has stuff constantly appearing and disappearing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This means empty space has energy associated with it: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And therefore mass density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Unfortunately, particle physicists aren’t very helpful</a:t>
            </a:r>
            <a:br>
              <a:rPr lang="en-US" sz="2000" dirty="0">
                <a:solidFill>
                  <a:srgbClr val="0000FF"/>
                </a:solidFill>
                <a:sym typeface="Symbol"/>
              </a:rPr>
            </a:br>
            <a:r>
              <a:rPr lang="en-US" sz="2000" dirty="0">
                <a:solidFill>
                  <a:srgbClr val="0000FF"/>
                </a:solidFill>
                <a:sym typeface="Symbol"/>
              </a:rPr>
              <a:t>with calculating how much energy density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The density of the vacuum doesn’t change as universe expands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/>
              </a:rPr>
              <a:t> ~ 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1, independent of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a</a:t>
            </a: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This contributes another term, the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vacuum term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to the energy density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Its contribution is labeled </a:t>
            </a:r>
            <a:r>
              <a:rPr lang="en-US" sz="2000" baseline="-25000" dirty="0">
                <a:solidFill>
                  <a:srgbClr val="9900CC"/>
                </a:solidFill>
                <a:sym typeface="Symbol"/>
              </a:rPr>
              <a:t>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It was found that the data could be well fit with:</a:t>
            </a:r>
          </a:p>
        </p:txBody>
      </p:sp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8001000" y="3124200"/>
          <a:ext cx="102186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3920" imgH="177480" progId="Equation.DSMT4">
                  <p:embed/>
                </p:oleObj>
              </mc:Choice>
              <mc:Fallback>
                <p:oleObj name="Equation" r:id="rId2" imgW="583920" imgH="177480" progId="Equation.DSMT4">
                  <p:embed/>
                  <p:pic>
                    <p:nvPicPr>
                      <p:cNvPr id="462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124200"/>
                        <a:ext cx="1021860" cy="310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53" name="Object 5"/>
          <p:cNvGraphicFramePr>
            <a:graphicFrameLocks noChangeAspect="1"/>
          </p:cNvGraphicFramePr>
          <p:nvPr/>
        </p:nvGraphicFramePr>
        <p:xfrm>
          <a:off x="7772400" y="5443393"/>
          <a:ext cx="104454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457200" progId="Equation.DSMT4">
                  <p:embed/>
                </p:oleObj>
              </mc:Choice>
              <mc:Fallback>
                <p:oleObj name="Equation" r:id="rId4" imgW="596880" imgH="457200" progId="Equation.DSMT4">
                  <p:embed/>
                  <p:pic>
                    <p:nvPicPr>
                      <p:cNvPr id="4628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443393"/>
                        <a:ext cx="1044540" cy="8001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36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Dark Energy vs. the Cosmological Constant</a:t>
            </a:r>
            <a:endParaRPr lang="en-US" sz="4400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17487" y="1047889"/>
            <a:ext cx="6781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When Einstein first introduced his general theory of relativity, he first had what we now call Einstein’s equations: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He realized that this would describe a universe</a:t>
            </a:r>
            <a:br>
              <a:rPr lang="en-US" sz="2000" dirty="0">
                <a:solidFill>
                  <a:srgbClr val="006600"/>
                </a:solidFill>
                <a:sym typeface="Symbol"/>
              </a:rPr>
            </a:br>
            <a:r>
              <a:rPr lang="en-US" sz="2000" dirty="0">
                <a:solidFill>
                  <a:srgbClr val="006600"/>
                </a:solidFill>
                <a:sym typeface="Symbol"/>
              </a:rPr>
              <a:t>that was either contracting or expanding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Hubble had not yet discovered Hubble’s Law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To ‘fix’ it, he introduced another term, which</a:t>
            </a:r>
            <a:br>
              <a:rPr lang="en-US" sz="2000" dirty="0">
                <a:solidFill>
                  <a:srgbClr val="006600"/>
                </a:solidFill>
                <a:sym typeface="Symbol"/>
              </a:rPr>
            </a:br>
            <a:r>
              <a:rPr lang="en-US" sz="2000" dirty="0">
                <a:solidFill>
                  <a:srgbClr val="006600"/>
                </a:solidFill>
                <a:sym typeface="Symbol"/>
              </a:rPr>
              <a:t>included the cosmological constant 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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Vacuum energy density, instead, introduces</a:t>
            </a:r>
            <a:b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a new term in the stress-energy tensor: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The two are equivalent if you set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There is no point in arguing which one is right</a:t>
            </a:r>
            <a:endParaRPr lang="en-US" sz="2000" dirty="0">
              <a:solidFill>
                <a:srgbClr val="FF0000"/>
              </a:solidFill>
              <a:sym typeface="Symbol"/>
            </a:endParaRPr>
          </a:p>
        </p:txBody>
      </p:sp>
      <p:graphicFrame>
        <p:nvGraphicFramePr>
          <p:cNvPr id="6" name="Object 23"/>
          <p:cNvGraphicFramePr>
            <a:graphicFrameLocks noChangeAspect="1"/>
          </p:cNvGraphicFramePr>
          <p:nvPr/>
        </p:nvGraphicFramePr>
        <p:xfrm>
          <a:off x="7086439" y="1047889"/>
          <a:ext cx="1621722" cy="68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6698" imgH="393529" progId="Equation.DSMT4">
                  <p:embed/>
                </p:oleObj>
              </mc:Choice>
              <mc:Fallback>
                <p:oleObj name="Equation" r:id="rId2" imgW="926698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439" y="1047889"/>
                        <a:ext cx="1621722" cy="688676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6400800" y="3231075"/>
          <a:ext cx="242235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393480" progId="Equation.DSMT4">
                  <p:embed/>
                </p:oleObj>
              </mc:Choice>
              <mc:Fallback>
                <p:oleObj name="Equation" r:id="rId4" imgW="1384200" imgH="393480" progId="Equation.DSMT4">
                  <p:embed/>
                  <p:pic>
                    <p:nvPicPr>
                      <p:cNvPr id="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231075"/>
                        <a:ext cx="2422350" cy="688590"/>
                      </a:xfrm>
                      <a:prstGeom prst="rect">
                        <a:avLst/>
                      </a:prstGeom>
                      <a:noFill/>
                      <a:ln w="222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3"/>
          <p:cNvGraphicFramePr>
            <a:graphicFrameLocks noChangeAspect="1"/>
          </p:cNvGraphicFramePr>
          <p:nvPr/>
        </p:nvGraphicFramePr>
        <p:xfrm>
          <a:off x="6400800" y="4038600"/>
          <a:ext cx="1910790" cy="46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266400" progId="Equation.DSMT4">
                  <p:embed/>
                </p:oleObj>
              </mc:Choice>
              <mc:Fallback>
                <p:oleObj name="Equation" r:id="rId6" imgW="1091880" imgH="266400" progId="Equation.DSMT4">
                  <p:embed/>
                  <p:pic>
                    <p:nvPicPr>
                      <p:cNvPr id="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38600"/>
                        <a:ext cx="1910790" cy="466200"/>
                      </a:xfrm>
                      <a:prstGeom prst="rect">
                        <a:avLst/>
                      </a:prstGeom>
                      <a:noFill/>
                      <a:ln w="222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3"/>
          <p:cNvGraphicFramePr>
            <a:graphicFrameLocks noChangeAspect="1"/>
          </p:cNvGraphicFramePr>
          <p:nvPr/>
        </p:nvGraphicFramePr>
        <p:xfrm>
          <a:off x="6400800" y="4725585"/>
          <a:ext cx="162225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27000" imgH="393480" progId="Equation.DSMT4">
                  <p:embed/>
                </p:oleObj>
              </mc:Choice>
              <mc:Fallback>
                <p:oleObj name="Equation" r:id="rId8" imgW="927000" imgH="393480" progId="Equation.DSMT4">
                  <p:embed/>
                  <p:pic>
                    <p:nvPicPr>
                      <p:cNvPr id="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725585"/>
                        <a:ext cx="1622250" cy="688590"/>
                      </a:xfrm>
                      <a:prstGeom prst="rect">
                        <a:avLst/>
                      </a:prstGeom>
                      <a:noFill/>
                      <a:ln w="222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1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309" y="751726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Dark Energy:  What Does the Experiment Say?</a:t>
            </a:r>
            <a:endParaRPr lang="en-US" sz="4400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52400" y="1595021"/>
            <a:ext cx="9982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</a:rPr>
              <a:t>It depends on what assumptions we use:</a:t>
            </a:r>
          </a:p>
          <a:p>
            <a:pPr eaLnBrk="0" hangingPunct="0"/>
            <a:r>
              <a:rPr lang="en-US" sz="2000" dirty="0">
                <a:solidFill>
                  <a:srgbClr val="9900CC"/>
                </a:solidFill>
                <a:sym typeface="Symbol"/>
              </a:rPr>
              <a:t>Assumption 1:  Suppose we assume only that it behaves as a power law: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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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a</a:t>
            </a:r>
            <a:r>
              <a:rPr lang="en-US" sz="2000" i="1" baseline="30000" dirty="0">
                <a:solidFill>
                  <a:srgbClr val="9900CC"/>
                </a:solidFill>
                <a:sym typeface="Symbol"/>
              </a:rPr>
              <a:t>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Including all data, experimental result:  </a:t>
            </a:r>
          </a:p>
          <a:p>
            <a:pPr eaLnBrk="0" hangingPunct="0">
              <a:buFont typeface="Arial" pitchFamily="34" charset="0"/>
              <a:buChar char="•"/>
            </a:pPr>
            <a:endParaRPr lang="en-US" sz="2000" dirty="0">
              <a:solidFill>
                <a:schemeClr val="accent2"/>
              </a:solidFill>
              <a:sym typeface="Symbol"/>
            </a:endParaRPr>
          </a:p>
          <a:p>
            <a:pPr eaLnBrk="0" hangingPunct="0">
              <a:buFont typeface="Arial" pitchFamily="34" charset="0"/>
              <a:buChar char="•"/>
            </a:pPr>
            <a:endParaRPr lang="en-US" sz="2000" dirty="0">
              <a:solidFill>
                <a:schemeClr val="accent2"/>
              </a:solidFill>
              <a:sym typeface="Symbol"/>
            </a:endParaRPr>
          </a:p>
          <a:p>
            <a:pPr eaLnBrk="0" hangingPunct="0"/>
            <a:r>
              <a:rPr lang="en-US" sz="2000" dirty="0">
                <a:solidFill>
                  <a:srgbClr val="006600"/>
                </a:solidFill>
                <a:sym typeface="Symbol"/>
              </a:rPr>
              <a:t>Assumption 2:  Suppose we assume only that it is constant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Including all data, experimental result:</a:t>
            </a:r>
          </a:p>
          <a:p>
            <a:pPr eaLnBrk="0" hangingPunct="0">
              <a:buFont typeface="Arial" pitchFamily="34" charset="0"/>
              <a:buChar char="•"/>
            </a:pPr>
            <a:endParaRPr lang="en-US" sz="2000" dirty="0">
              <a:solidFill>
                <a:schemeClr val="accent2"/>
              </a:solidFill>
              <a:sym typeface="Symbol"/>
            </a:endParaRPr>
          </a:p>
          <a:p>
            <a:pPr eaLnBrk="0" hangingPunct="0">
              <a:buFont typeface="Arial" pitchFamily="34" charset="0"/>
              <a:buChar char="•"/>
            </a:pPr>
            <a:endParaRPr lang="en-US" sz="2000" dirty="0">
              <a:solidFill>
                <a:schemeClr val="accent2"/>
              </a:solidFill>
              <a:sym typeface="Symbol"/>
            </a:endParaRPr>
          </a:p>
          <a:p>
            <a:pPr eaLnBrk="0" hangingPunct="0"/>
            <a:r>
              <a:rPr lang="en-US" sz="2000" dirty="0">
                <a:solidFill>
                  <a:srgbClr val="0000FF"/>
                </a:solidFill>
                <a:sym typeface="Symbol"/>
              </a:rPr>
              <a:t>Assumption 3:  Suppose we demand that it is constant, and </a:t>
            </a:r>
            <a:r>
              <a:rPr lang="en-US" sz="2000" baseline="-25000" dirty="0">
                <a:solidFill>
                  <a:srgbClr val="0000FF"/>
                </a:solidFill>
                <a:sym typeface="Symbol"/>
              </a:rPr>
              <a:t>tot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= 1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Including all data, experimental result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This model is called the CDM model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It has become the standard model for cosmology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  stands for the vacuum energy density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CDM stands for cold dark matter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“Cold” is a term we will clarify later</a:t>
            </a:r>
          </a:p>
        </p:txBody>
      </p:sp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5727700" y="2514600"/>
          <a:ext cx="164430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600" imgH="177480" progId="Equation.DSMT4">
                  <p:embed/>
                </p:oleObj>
              </mc:Choice>
              <mc:Fallback>
                <p:oleObj name="Equation" r:id="rId2" imgW="939600" imgH="177480" progId="Equation.DSMT4">
                  <p:embed/>
                  <p:pic>
                    <p:nvPicPr>
                      <p:cNvPr id="462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2514600"/>
                        <a:ext cx="1644300" cy="31059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53" name="Object 5"/>
          <p:cNvGraphicFramePr>
            <a:graphicFrameLocks noChangeAspect="1"/>
          </p:cNvGraphicFramePr>
          <p:nvPr/>
        </p:nvGraphicFramePr>
        <p:xfrm>
          <a:off x="5316625" y="3544699"/>
          <a:ext cx="24664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400" imgH="228600" progId="Equation.DSMT4">
                  <p:embed/>
                </p:oleObj>
              </mc:Choice>
              <mc:Fallback>
                <p:oleObj name="Equation" r:id="rId4" imgW="1409400" imgH="228600" progId="Equation.DSMT4">
                  <p:embed/>
                  <p:pic>
                    <p:nvPicPr>
                      <p:cNvPr id="4628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625" y="3544699"/>
                        <a:ext cx="246645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4" name="Object 4"/>
          <p:cNvGraphicFramePr>
            <a:graphicFrameLocks noChangeAspect="1"/>
          </p:cNvGraphicFramePr>
          <p:nvPr/>
        </p:nvGraphicFramePr>
        <p:xfrm>
          <a:off x="6921500" y="5048250"/>
          <a:ext cx="24003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1600" imgH="685800" progId="Equation.DSMT4">
                  <p:embed/>
                </p:oleObj>
              </mc:Choice>
              <mc:Fallback>
                <p:oleObj name="Equation" r:id="rId6" imgW="1371600" imgH="685800" progId="Equation.DSMT4">
                  <p:embed/>
                  <p:pic>
                    <p:nvPicPr>
                      <p:cNvPr id="4659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5048250"/>
                        <a:ext cx="2400300" cy="1200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382000" y="2305972"/>
            <a:ext cx="2209800" cy="1015663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cs typeface="+mn-cs"/>
              </a:rPr>
              <a:t>Note:  normally given as </a:t>
            </a:r>
            <a:r>
              <a:rPr lang="en-US" sz="2000" b="1" i="1" dirty="0">
                <a:cs typeface="+mn-cs"/>
              </a:rPr>
              <a:t>w</a:t>
            </a:r>
            <a:r>
              <a:rPr lang="en-US" sz="2000" b="1" dirty="0">
                <a:cs typeface="+mn-cs"/>
              </a:rPr>
              <a:t>, where </a:t>
            </a:r>
          </a:p>
          <a:p>
            <a:pPr algn="ctr" eaLnBrk="0" hangingPunct="0">
              <a:defRPr/>
            </a:pPr>
            <a:r>
              <a:rPr lang="en-US" sz="2000" b="1" i="1" dirty="0">
                <a:cs typeface="+mn-cs"/>
              </a:rPr>
              <a:t>n</a:t>
            </a:r>
            <a:r>
              <a:rPr lang="en-US" sz="2000" b="1" dirty="0">
                <a:cs typeface="+mn-cs"/>
              </a:rPr>
              <a:t> = –3(1+</a:t>
            </a:r>
            <a:r>
              <a:rPr lang="en-US" sz="2000" b="1" i="1" dirty="0">
                <a:cs typeface="+mn-cs"/>
              </a:rPr>
              <a:t>w</a:t>
            </a:r>
            <a:r>
              <a:rPr lang="en-US" sz="2000" b="1" dirty="0">
                <a:cs typeface="+mn-cs"/>
              </a:rPr>
              <a:t>)</a:t>
            </a:r>
            <a:endParaRPr lang="en-US" sz="2000" i="1" dirty="0"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09" y="-22940"/>
            <a:ext cx="10972800" cy="7694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The </a:t>
            </a:r>
            <a:r>
              <a:rPr lang="en-US" altLang="en-US" sz="4400" dirty="0">
                <a:solidFill>
                  <a:schemeClr val="bg1"/>
                </a:solidFill>
                <a:sym typeface="Symbol" panose="05050102010706020507" pitchFamily="18" charset="2"/>
              </a:rPr>
              <a:t>CDM Model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2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7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34300</TotalTime>
  <Words>1293</Words>
  <Application>Microsoft Office PowerPoint</Application>
  <PresentationFormat>Custom</PresentationFormat>
  <Paragraphs>213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Carlson, Eric</cp:lastModifiedBy>
  <cp:revision>1311</cp:revision>
  <cp:lastPrinted>1998-03-31T16:12:30Z</cp:lastPrinted>
  <dcterms:created xsi:type="dcterms:W3CDTF">1997-09-10T20:18:06Z</dcterms:created>
  <dcterms:modified xsi:type="dcterms:W3CDTF">2023-10-03T13:53:13Z</dcterms:modified>
</cp:coreProperties>
</file>