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956" r:id="rId2"/>
    <p:sldId id="957" r:id="rId3"/>
    <p:sldId id="958" r:id="rId4"/>
    <p:sldId id="959" r:id="rId5"/>
    <p:sldId id="960" r:id="rId6"/>
    <p:sldId id="925" r:id="rId7"/>
    <p:sldId id="962" r:id="rId8"/>
    <p:sldId id="963" r:id="rId9"/>
    <p:sldId id="964" r:id="rId10"/>
    <p:sldId id="965" r:id="rId11"/>
    <p:sldId id="966" r:id="rId12"/>
    <p:sldId id="967" r:id="rId13"/>
    <p:sldId id="968" r:id="rId14"/>
    <p:sldId id="969" r:id="rId15"/>
    <p:sldId id="970" r:id="rId16"/>
    <p:sldId id="971" r:id="rId17"/>
    <p:sldId id="974" r:id="rId18"/>
    <p:sldId id="972" r:id="rId19"/>
    <p:sldId id="973" r:id="rId20"/>
  </p:sldIdLst>
  <p:sldSz cx="10972800" cy="6858000"/>
  <p:notesSz cx="69469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6600"/>
    <a:srgbClr val="0000FF"/>
    <a:srgbClr val="FF0000"/>
    <a:srgbClr val="9933FF"/>
    <a:srgbClr val="00FF00"/>
    <a:srgbClr val="9900CC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 autoAdjust="0"/>
    <p:restoredTop sz="94660" autoAdjust="0"/>
  </p:normalViewPr>
  <p:slideViewPr>
    <p:cSldViewPr>
      <p:cViewPr varScale="1">
        <p:scale>
          <a:sx n="62" d="100"/>
          <a:sy n="62" d="100"/>
        </p:scale>
        <p:origin x="984" y="76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3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692150"/>
            <a:ext cx="553720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66DA8CD-EA35-4421-89F6-12D96133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30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174B-7E99-4263-8914-C4806B8E7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D190-8531-42D5-84C1-99201E4B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609600"/>
            <a:ext cx="233172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09600"/>
            <a:ext cx="681228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92DF-B95D-4E95-B25D-E0C6ACD2B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ADBC-3932-4221-8570-13EB945BC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4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E79F-8F7F-423F-80FD-37BEFD42B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907E-CEE0-4026-8BA5-A3CD8FC8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9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4"/>
            <a:ext cx="484822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535114"/>
            <a:ext cx="48501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347D-49ED-437E-B93A-460C966FE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0821-8036-4B25-9953-E99CB29E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6714-3C0F-4603-A877-221CA73D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0"/>
            <a:ext cx="360997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4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1B04-0926-4D6F-919C-95FE19FF8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1"/>
            <a:ext cx="658368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9"/>
            <a:ext cx="658368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2903-CD40-45A9-8849-2FE3AB64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609600"/>
            <a:ext cx="9328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981200"/>
            <a:ext cx="9328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8400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85FBB20-16EC-4878-B015-F9FF7BED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45.bin"/><Relationship Id="rId3" Type="http://schemas.openxmlformats.org/officeDocument/2006/relationships/image" Target="../media/image34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1.wmf"/><Relationship Id="rId2" Type="http://schemas.openxmlformats.org/officeDocument/2006/relationships/oleObject" Target="../embeddings/oleObject37.bin"/><Relationship Id="rId16" Type="http://schemas.openxmlformats.org/officeDocument/2006/relationships/oleObject" Target="../embeddings/oleObject4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54.bin"/><Relationship Id="rId3" Type="http://schemas.openxmlformats.org/officeDocument/2006/relationships/image" Target="../media/image34.wmf"/><Relationship Id="rId21" Type="http://schemas.openxmlformats.org/officeDocument/2006/relationships/image" Target="../media/image50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48.wmf"/><Relationship Id="rId2" Type="http://schemas.openxmlformats.org/officeDocument/2006/relationships/oleObject" Target="../embeddings/oleObject46.bin"/><Relationship Id="rId16" Type="http://schemas.openxmlformats.org/officeDocument/2006/relationships/oleObject" Target="../embeddings/oleObject53.bin"/><Relationship Id="rId20" Type="http://schemas.openxmlformats.org/officeDocument/2006/relationships/oleObject" Target="../embeddings/oleObject5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45.wmf"/><Relationship Id="rId5" Type="http://schemas.openxmlformats.org/officeDocument/2006/relationships/image" Target="../media/image43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2.bin"/><Relationship Id="rId22" Type="http://schemas.openxmlformats.org/officeDocument/2006/relationships/oleObject" Target="../embeddings/oleObject5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65.bin"/><Relationship Id="rId3" Type="http://schemas.openxmlformats.org/officeDocument/2006/relationships/image" Target="../media/image52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59.wmf"/><Relationship Id="rId2" Type="http://schemas.openxmlformats.org/officeDocument/2006/relationships/oleObject" Target="../embeddings/oleObject57.bin"/><Relationship Id="rId16" Type="http://schemas.openxmlformats.org/officeDocument/2006/relationships/oleObject" Target="../embeddings/oleObject6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6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image" Target="../media/image61.wmf"/><Relationship Id="rId7" Type="http://schemas.openxmlformats.org/officeDocument/2006/relationships/image" Target="../media/image63.wmf"/><Relationship Id="rId2" Type="http://schemas.openxmlformats.org/officeDocument/2006/relationships/oleObject" Target="../embeddings/oleObject6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65.wmf"/><Relationship Id="rId5" Type="http://schemas.openxmlformats.org/officeDocument/2006/relationships/image" Target="../media/image62.wmf"/><Relationship Id="rId10" Type="http://schemas.openxmlformats.org/officeDocument/2006/relationships/oleObject" Target="../embeddings/oleObject70.bin"/><Relationship Id="rId4" Type="http://schemas.openxmlformats.org/officeDocument/2006/relationships/oleObject" Target="../embeddings/oleObject67.bin"/><Relationship Id="rId9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3" Type="http://schemas.openxmlformats.org/officeDocument/2006/relationships/image" Target="../media/image65.wmf"/><Relationship Id="rId7" Type="http://schemas.openxmlformats.org/officeDocument/2006/relationships/image" Target="../media/image66.wmf"/><Relationship Id="rId2" Type="http://schemas.openxmlformats.org/officeDocument/2006/relationships/oleObject" Target="../embeddings/oleObject7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6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74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6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oleObject" Target="../embeddings/oleObject7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8.wmf"/><Relationship Id="rId4" Type="http://schemas.openxmlformats.org/officeDocument/2006/relationships/oleObject" Target="../embeddings/oleObject7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65.wmf"/><Relationship Id="rId7" Type="http://schemas.openxmlformats.org/officeDocument/2006/relationships/oleObject" Target="../embeddings/oleObject79.bin"/><Relationship Id="rId2" Type="http://schemas.openxmlformats.org/officeDocument/2006/relationships/oleObject" Target="../embeddings/oleObject77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wmf"/><Relationship Id="rId4" Type="http://schemas.openxmlformats.org/officeDocument/2006/relationships/oleObject" Target="../embeddings/oleObject7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1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1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17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6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1.bin"/><Relationship Id="rId19" Type="http://schemas.openxmlformats.org/officeDocument/2006/relationships/image" Target="../media/image1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18" Type="http://schemas.openxmlformats.org/officeDocument/2006/relationships/oleObject" Target="../embeddings/oleObject23.bin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2.wmf"/><Relationship Id="rId2" Type="http://schemas.openxmlformats.org/officeDocument/2006/relationships/oleObject" Target="../embeddings/oleObject15.bin"/><Relationship Id="rId16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3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4.wmf"/><Relationship Id="rId7" Type="http://schemas.openxmlformats.org/officeDocument/2006/relationships/image" Target="../media/image25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3.bin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270020" y="2514600"/>
            <a:ext cx="106981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Our best fit for all our parameters: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What is all that dark matter?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If it is standard model particles, it must be stable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Only stable particles are: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Protons and neutrons (and their anti-particles)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Electrons (and their anti-particles)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Photons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All three neutrinos</a:t>
            </a: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Photons are easy to detect – we can see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Because universe is charge neutral, every electron is associated with a proton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Which makes their mass irrelevant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We therefore narrow it down to baryons or neutrinos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-4618" y="754559"/>
            <a:ext cx="10972800" cy="76944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Standard Model Particles and Hot Dark Matter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152400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Could It Be Standard Model Particles?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What is the Dark Matter?</a:t>
            </a: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7848600" y="2514600"/>
          <a:ext cx="24003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685800" progId="Equation.DSMT4">
                  <p:embed/>
                </p:oleObj>
              </mc:Choice>
              <mc:Fallback>
                <p:oleObj name="Equation" r:id="rId2" imgW="1371600" imgH="685800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8600" y="2514600"/>
                        <a:ext cx="2400300" cy="1200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717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57200" y="1905000"/>
            <a:ext cx="1043960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There are two reasons this process could stop: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There is an excess of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’s over anti-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’s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only makes sense if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’s and anti-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’s are distinct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’s and anti-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’s become so low in density that they have trouble finding each other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Makes sense in either case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If it’s the former, we can’t really figure out how many there should be left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If it’s the latter, then the process should stop when the average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collides only once in the age of the universe with its anti-particles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We’ll assume this second case</a:t>
            </a:r>
            <a:endParaRPr lang="en-US" sz="2000" dirty="0">
              <a:solidFill>
                <a:srgbClr val="9933FF"/>
              </a:solidFill>
              <a:sym typeface="Symbol" pitchFamily="18" charset="2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Stops the Annihilation Process?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974181" y="782782"/>
          <a:ext cx="437787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01640" imgH="482400" progId="Equation.DSMT4">
                  <p:embed/>
                </p:oleObj>
              </mc:Choice>
              <mc:Fallback>
                <p:oleObj name="Equation" r:id="rId2" imgW="2501640" imgH="4824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181" y="782782"/>
                        <a:ext cx="4377870" cy="84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791200" y="6172200"/>
          <a:ext cx="68859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93480" imgH="177480" progId="Equation.DSMT4">
                  <p:embed/>
                </p:oleObj>
              </mc:Choice>
              <mc:Fallback>
                <p:oleObj name="Equation" r:id="rId4" imgW="393480" imgH="177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172200"/>
                        <a:ext cx="688590" cy="31059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77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57200" y="1549400"/>
            <a:ext cx="10439609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particles will begin disappearing as soon as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&lt;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c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/3</a:t>
            </a:r>
            <a:endParaRPr lang="en-US" sz="2000" i="1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this point, any remaining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’s will be non-relativistic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And so long as they remain in thermal equilibrium, their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density will be proportional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Because we need to get rid of most, but not all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of them, we need to have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6600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T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well below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m</a:t>
            </a:r>
            <a:r>
              <a:rPr lang="en-US" sz="2000" i="1" baseline="-25000" dirty="0">
                <a:solidFill>
                  <a:srgbClr val="006600"/>
                </a:solidFill>
                <a:sym typeface="Symbol" pitchFamily="18" charset="2"/>
              </a:rPr>
              <a:t>X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c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/3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need about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Almost independent of mass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average kinetic energy at this time is about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Match this to the non-relativistic formula for kinetic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And we have the velocity 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When Does the Annihilation Happen?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713949" y="977900"/>
          <a:ext cx="68859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177480" progId="Equation.DSMT4">
                  <p:embed/>
                </p:oleObj>
              </mc:Choice>
              <mc:Fallback>
                <p:oleObj name="Equation" r:id="rId2" imgW="393480" imgH="177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949" y="977900"/>
                        <a:ext cx="688590" cy="31059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66800" y="984250"/>
          <a:ext cx="3244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228600" progId="Equation.DSMT4">
                  <p:embed/>
                </p:oleObj>
              </mc:Choice>
              <mc:Fallback>
                <p:oleObj name="Equation" r:id="rId4" imgW="1854000" imgH="2286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84250"/>
                        <a:ext cx="32445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8009112" y="1878578"/>
          <a:ext cx="108864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22080" imgH="241200" progId="Equation.DSMT4">
                  <p:embed/>
                </p:oleObj>
              </mc:Choice>
              <mc:Fallback>
                <p:oleObj name="Equation" r:id="rId6" imgW="622080" imgH="24120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9112" y="1878578"/>
                        <a:ext cx="108864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6666450" y="2499343"/>
          <a:ext cx="184464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54080" imgH="482400" progId="Equation.DSMT4">
                  <p:embed/>
                </p:oleObj>
              </mc:Choice>
              <mc:Fallback>
                <p:oleObj name="Equation" r:id="rId8" imgW="1054080" imgH="48240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6450" y="2499343"/>
                        <a:ext cx="1844640" cy="8442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8556094" y="2465778"/>
          <a:ext cx="175518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002960" imgH="482400" progId="Equation.DSMT4">
                  <p:embed/>
                </p:oleObj>
              </mc:Choice>
              <mc:Fallback>
                <p:oleObj name="Equation" r:id="rId10" imgW="1002960" imgH="48240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094" y="2465778"/>
                        <a:ext cx="1755180" cy="8442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6794500" y="3797300"/>
          <a:ext cx="162225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927000" imgH="241200" progId="Equation.DSMT4">
                  <p:embed/>
                </p:oleObj>
              </mc:Choice>
              <mc:Fallback>
                <p:oleObj name="Equation" r:id="rId12" imgW="927000" imgH="24120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0" y="3797300"/>
                        <a:ext cx="1622250" cy="4221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66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7038940" y="4561929"/>
          <a:ext cx="137781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87320" imgH="228600" progId="Equation.DSMT4">
                  <p:embed/>
                </p:oleObj>
              </mc:Choice>
              <mc:Fallback>
                <p:oleObj name="Equation" r:id="rId14" imgW="787320" imgH="22860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940" y="4561929"/>
                        <a:ext cx="137781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8433874" y="4539423"/>
          <a:ext cx="99981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71320" imgH="241200" progId="Equation.DSMT4">
                  <p:embed/>
                </p:oleObj>
              </mc:Choice>
              <mc:Fallback>
                <p:oleObj name="Equation" r:id="rId16" imgW="571320" imgH="24120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3874" y="4539423"/>
                        <a:ext cx="99981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4572000" y="5458000"/>
          <a:ext cx="133308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61760" imgH="482400" progId="Equation.DSMT4">
                  <p:embed/>
                </p:oleObj>
              </mc:Choice>
              <mc:Fallback>
                <p:oleObj name="Equation" r:id="rId18" imgW="761760" imgH="48240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458000"/>
                        <a:ext cx="1333080" cy="8442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726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57200" y="1549400"/>
            <a:ext cx="1043960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rate at which any collision occurs 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n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is number density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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is cross-section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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v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is relative velocity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also know the time-temperature relationship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Freezeout occurs when density has dropped to the point where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Solve for 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000" i="1" baseline="-25000" dirty="0" err="1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Multiply 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n</a:t>
            </a:r>
            <a:r>
              <a:rPr lang="en-US" sz="2000" i="1" baseline="-25000" dirty="0" err="1">
                <a:solidFill>
                  <a:srgbClr val="FF0000"/>
                </a:solidFill>
                <a:sym typeface="Symbol" pitchFamily="18" charset="2"/>
              </a:rPr>
              <a:t>F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by 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m</a:t>
            </a:r>
            <a:r>
              <a:rPr lang="en-US" sz="2000" i="1" baseline="-25000" dirty="0" err="1">
                <a:solidFill>
                  <a:srgbClr val="FF0000"/>
                </a:solidFill>
                <a:sym typeface="Symbol" pitchFamily="18" charset="2"/>
              </a:rPr>
              <a:t>X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to get the density: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Density of Dark Matter at </a:t>
            </a:r>
            <a:r>
              <a:rPr lang="en-US" sz="4400" dirty="0" err="1"/>
              <a:t>Freezeout</a:t>
            </a:r>
            <a:endParaRPr lang="en-US" sz="44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5713949" y="977900"/>
          <a:ext cx="68859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93480" imgH="177480" progId="Equation.DSMT4">
                  <p:embed/>
                </p:oleObj>
              </mc:Choice>
              <mc:Fallback>
                <p:oleObj name="Equation" r:id="rId2" imgW="393480" imgH="17748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949" y="977900"/>
                        <a:ext cx="688590" cy="31059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943600" y="1585913"/>
          <a:ext cx="148869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50680" imgH="253800" progId="Equation.DSMT4">
                  <p:embed/>
                </p:oleObj>
              </mc:Choice>
              <mc:Fallback>
                <p:oleObj name="Equation" r:id="rId4" imgW="850680" imgH="2538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585913"/>
                        <a:ext cx="1488690" cy="4441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066800" y="984250"/>
          <a:ext cx="3244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854000" imgH="228600" progId="Equation.DSMT4">
                  <p:embed/>
                </p:oleObj>
              </mc:Choice>
              <mc:Fallback>
                <p:oleObj name="Equation" r:id="rId6" imgW="1854000" imgH="2286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984250"/>
                        <a:ext cx="32445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91779" y="4343400"/>
          <a:ext cx="202230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55600" imgH="253800" progId="Equation.DSMT4">
                  <p:embed/>
                </p:oleObj>
              </mc:Choice>
              <mc:Fallback>
                <p:oleObj name="Equation" r:id="rId8" imgW="1155600" imgH="25380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79" y="4343400"/>
                        <a:ext cx="2022300" cy="4441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8077200" y="2335057"/>
          <a:ext cx="211113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06360" imgH="520560" progId="Equation.DSMT4">
                  <p:embed/>
                </p:oleObj>
              </mc:Choice>
              <mc:Fallback>
                <p:oleObj name="Equation" r:id="rId10" imgW="1206360" imgH="520560" progId="Equation.DSMT4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335057"/>
                        <a:ext cx="2111130" cy="9109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2458096" y="4109187"/>
          <a:ext cx="3311280" cy="91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92160" imgH="520560" progId="Equation.DSMT4">
                  <p:embed/>
                </p:oleObj>
              </mc:Choice>
              <mc:Fallback>
                <p:oleObj name="Equation" r:id="rId12" imgW="1892160" imgH="520560" progId="Equation.DSMT4">
                  <p:embed/>
                  <p:pic>
                    <p:nvPicPr>
                      <p:cNvPr id="1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8096" y="4109187"/>
                        <a:ext cx="3311280" cy="9109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5790971" y="4123872"/>
          <a:ext cx="271089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49080" imgH="495000" progId="Equation.DSMT4">
                  <p:embed/>
                </p:oleObj>
              </mc:Choice>
              <mc:Fallback>
                <p:oleObj name="Equation" r:id="rId14" imgW="1549080" imgH="49500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0971" y="4123872"/>
                        <a:ext cx="2710890" cy="8662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4177727" y="5950605"/>
          <a:ext cx="1222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698400" imgH="228600" progId="Equation.DSMT4">
                  <p:embed/>
                </p:oleObj>
              </mc:Choice>
              <mc:Fallback>
                <p:oleObj name="Equation" r:id="rId16" imgW="698400" imgH="228600" progId="Equation.DSMT4">
                  <p:embed/>
                  <p:pic>
                    <p:nvPicPr>
                      <p:cNvPr id="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7727" y="5950605"/>
                        <a:ext cx="122220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7644617" y="4764100"/>
          <a:ext cx="2577960" cy="95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73120" imgH="545760" progId="Equation.DSMT4">
                  <p:embed/>
                </p:oleObj>
              </mc:Choice>
              <mc:Fallback>
                <p:oleObj name="Equation" r:id="rId18" imgW="1473120" imgH="545760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4617" y="4764100"/>
                        <a:ext cx="2577960" cy="9550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5399927" y="5711019"/>
          <a:ext cx="2244690" cy="95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282680" imgH="545760" progId="Equation.DSMT4">
                  <p:embed/>
                </p:oleObj>
              </mc:Choice>
              <mc:Fallback>
                <p:oleObj name="Equation" r:id="rId20" imgW="1282680" imgH="545760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927" y="5711019"/>
                        <a:ext cx="2244690" cy="9550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8505352" y="994125"/>
          <a:ext cx="133308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61760" imgH="482400" progId="Equation.DSMT4">
                  <p:embed/>
                </p:oleObj>
              </mc:Choice>
              <mc:Fallback>
                <p:oleObj name="Equation" r:id="rId22" imgW="761760" imgH="482400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05352" y="994125"/>
                        <a:ext cx="1333080" cy="8442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841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98555" y="1136938"/>
            <a:ext cx="1043960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have the density at this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But the universe has continued to expand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Roughly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a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~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–1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 density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 ~ T</a:t>
            </a:r>
            <a:r>
              <a:rPr lang="en-US" sz="2000" baseline="30000" dirty="0">
                <a:solidFill>
                  <a:srgbClr val="0000FF"/>
                </a:solidFill>
                <a:sym typeface="Symbol" panose="05050102010706020507" pitchFamily="18" charset="2"/>
              </a:rPr>
              <a:t>3</a:t>
            </a: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So we have roughly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Small correction because of</a:t>
            </a:r>
            <a:b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reheating as various particles annihilated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Substitute the various quantities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Note that the mass has cancelled 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only real unknown here is </a:t>
            </a:r>
            <a:r>
              <a:rPr lang="en-US" sz="2000" i="1" dirty="0" err="1">
                <a:solidFill>
                  <a:srgbClr val="FF0000"/>
                </a:solidFill>
                <a:sym typeface="Symbol" pitchFamily="18" charset="2"/>
              </a:rPr>
              <a:t>g</a:t>
            </a:r>
            <a:r>
              <a:rPr lang="en-US" sz="2000" baseline="-25000" dirty="0" err="1">
                <a:solidFill>
                  <a:srgbClr val="FF0000"/>
                </a:solidFill>
                <a:sym typeface="Symbol" pitchFamily="18" charset="2"/>
              </a:rPr>
              <a:t>eff</a:t>
            </a: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Current Dark Matter Density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4424284" y="2183685"/>
          <a:ext cx="193833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65160" imgH="507960" progId="Equation.DSMT4">
                  <p:embed/>
                </p:oleObj>
              </mc:Choice>
              <mc:Fallback>
                <p:oleObj name="Equation" r:id="rId2" imgW="965160" imgH="50796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284" y="2183685"/>
                        <a:ext cx="1938337" cy="10160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6321786" y="2336085"/>
          <a:ext cx="66654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431640" progId="Equation.DSMT4">
                  <p:embed/>
                </p:oleObj>
              </mc:Choice>
              <mc:Fallback>
                <p:oleObj name="Equation" r:id="rId4" imgW="380880" imgH="431640" progId="Equation.DSMT4">
                  <p:embed/>
                  <p:pic>
                    <p:nvPicPr>
                      <p:cNvPr id="2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1786" y="2336085"/>
                        <a:ext cx="666540" cy="75537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5943600" y="848464"/>
          <a:ext cx="2577960" cy="95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73120" imgH="545760" progId="Equation.DSMT4">
                  <p:embed/>
                </p:oleObj>
              </mc:Choice>
              <mc:Fallback>
                <p:oleObj name="Equation" r:id="rId6" imgW="1473120" imgH="545760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848464"/>
                        <a:ext cx="2577960" cy="9550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7085813" y="2218359"/>
          <a:ext cx="3311280" cy="95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92160" imgH="545760" progId="Equation.DSMT4">
                  <p:embed/>
                </p:oleObj>
              </mc:Choice>
              <mc:Fallback>
                <p:oleObj name="Equation" r:id="rId8" imgW="1892160" imgH="545760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5813" y="2218359"/>
                        <a:ext cx="3311280" cy="9550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9115425" y="893917"/>
          <a:ext cx="162225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27000" imgH="241200" progId="Equation.DSMT4">
                  <p:embed/>
                </p:oleObj>
              </mc:Choice>
              <mc:Fallback>
                <p:oleObj name="Equation" r:id="rId10" imgW="927000" imgH="241200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5425" y="893917"/>
                        <a:ext cx="1622250" cy="4221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66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737627" y="4909110"/>
          <a:ext cx="5489190" cy="1110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136680" imgH="634680" progId="Equation.DSMT4">
                  <p:embed/>
                </p:oleObj>
              </mc:Choice>
              <mc:Fallback>
                <p:oleObj name="Equation" r:id="rId12" imgW="3136680" imgH="63468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627" y="4909110"/>
                        <a:ext cx="5489190" cy="111069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7359073" y="3334975"/>
          <a:ext cx="120015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800" imgH="431640" progId="Equation.DSMT4">
                  <p:embed/>
                </p:oleObj>
              </mc:Choice>
              <mc:Fallback>
                <p:oleObj name="Equation" r:id="rId14" imgW="685800" imgH="43164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073" y="3334975"/>
                        <a:ext cx="1200150" cy="75537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7479553" y="5835340"/>
          <a:ext cx="275562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574640" imgH="482400" progId="Equation.DSMT4">
                  <p:embed/>
                </p:oleObj>
              </mc:Choice>
              <mc:Fallback>
                <p:oleObj name="Equation" r:id="rId16" imgW="1574640" imgH="482400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9553" y="5835340"/>
                        <a:ext cx="2755620" cy="8442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6260208" y="5258550"/>
          <a:ext cx="20223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55600" imgH="228600" progId="Equation.DSMT4">
                  <p:embed/>
                </p:oleObj>
              </mc:Choice>
              <mc:Fallback>
                <p:oleObj name="Equation" r:id="rId18" imgW="1155600" imgH="22860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0208" y="5258550"/>
                        <a:ext cx="202230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17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43746" y="935080"/>
            <a:ext cx="1043960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If we knew the cross-section, we could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predict the current density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we know the current density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Turn this around and get the current cross-section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Exact value will depend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g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eff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Which depends on number of particles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these unknown high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For definiteness, let’s pick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g</a:t>
            </a:r>
            <a:r>
              <a:rPr lang="en-US" sz="2000" baseline="-25000" dirty="0" err="1">
                <a:solidFill>
                  <a:srgbClr val="0000FF"/>
                </a:solidFill>
                <a:sym typeface="Symbol" pitchFamily="18" charset="2"/>
              </a:rPr>
              <a:t>eff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This value is probably accurate to about a factor of two 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The Annihilation Cross Section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4343400" y="1944485"/>
          <a:ext cx="275562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74640" imgH="241200" progId="Equation.DSMT4">
                  <p:embed/>
                </p:oleObj>
              </mc:Choice>
              <mc:Fallback>
                <p:oleObj name="Equation" r:id="rId2" imgW="1574640" imgH="24120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944485"/>
                        <a:ext cx="275562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681788" y="858838"/>
          <a:ext cx="275562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74640" imgH="482400" progId="Equation.DSMT4">
                  <p:embed/>
                </p:oleObj>
              </mc:Choice>
              <mc:Fallback>
                <p:oleObj name="Equation" r:id="rId4" imgW="1574640" imgH="482400" progId="Equation.DSMT4">
                  <p:embed/>
                  <p:pic>
                    <p:nvPicPr>
                      <p:cNvPr id="1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788" y="858838"/>
                        <a:ext cx="2755620" cy="8442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6681788" y="2826694"/>
          <a:ext cx="257796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73120" imgH="482400" progId="Equation.DSMT4">
                  <p:embed/>
                </p:oleObj>
              </mc:Choice>
              <mc:Fallback>
                <p:oleObj name="Equation" r:id="rId6" imgW="1473120" imgH="482400" progId="Equation.DSMT4">
                  <p:embed/>
                  <p:pic>
                    <p:nvPicPr>
                      <p:cNvPr id="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788" y="2826694"/>
                        <a:ext cx="2577960" cy="8442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814908" y="4091227"/>
          <a:ext cx="344484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68480" imgH="507960" progId="Equation.DSMT4">
                  <p:embed/>
                </p:oleObj>
              </mc:Choice>
              <mc:Fallback>
                <p:oleObj name="Equation" r:id="rId8" imgW="1968480" imgH="507960" progId="Equation.DSMT4">
                  <p:embed/>
                  <p:pic>
                    <p:nvPicPr>
                      <p:cNvPr id="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4908" y="4091227"/>
                        <a:ext cx="3444840" cy="88893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6993008" y="5357350"/>
          <a:ext cx="195552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17440" imgH="203040" progId="Equation.DSMT4">
                  <p:embed/>
                </p:oleObj>
              </mc:Choice>
              <mc:Fallback>
                <p:oleObj name="Equation" r:id="rId10" imgW="1117440" imgH="20304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3008" y="5357350"/>
                        <a:ext cx="1955520" cy="35532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254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66594" y="1392616"/>
            <a:ext cx="1043960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have a pretty good idea of the cross-section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And we know it isn’t any standard model particle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Typical cross-sections depend on particle physics model, but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Usually such cross sections look something like: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factor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</a:t>
            </a:r>
            <a:r>
              <a:rPr lang="en-US" sz="2000" i="1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is a dimensionless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coupling constant</a:t>
            </a: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Typical values in most theories have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</a:t>
            </a:r>
            <a:r>
              <a:rPr lang="en-US" sz="2000" i="1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~ 10</a:t>
            </a:r>
            <a:r>
              <a:rPr lang="en-US" sz="2000" baseline="30000" dirty="0">
                <a:solidFill>
                  <a:srgbClr val="0000FF"/>
                </a:solidFill>
                <a:sym typeface="Symbol" panose="05050102010706020507" pitchFamily="18" charset="2"/>
              </a:rPr>
              <a:t>– 2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 – 1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Electromagnetism, for example, has </a:t>
            </a:r>
            <a:r>
              <a:rPr lang="en-US" sz="2000" i="1" dirty="0">
                <a:solidFill>
                  <a:srgbClr val="0000FF"/>
                </a:solidFill>
                <a:sym typeface="Symbol" panose="05050102010706020507" pitchFamily="18" charset="2"/>
              </a:rPr>
              <a:t> = </a:t>
            </a: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1/137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anose="05050102010706020507" pitchFamily="18" charset="2"/>
              </a:rPr>
              <a:t>There is also an approximate upper limit on the cross section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anose="05050102010706020507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Put this all together and you can</a:t>
            </a:r>
            <a:b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get a range on the mass of the </a:t>
            </a:r>
            <a:r>
              <a:rPr lang="en-US" sz="2000" i="1" dirty="0">
                <a:solidFill>
                  <a:srgbClr val="9900CC"/>
                </a:solidFill>
                <a:sym typeface="Symbol" panose="05050102010706020507" pitchFamily="18" charset="2"/>
              </a:rPr>
              <a:t>X</a:t>
            </a:r>
            <a:r>
              <a:rPr lang="en-US" sz="2000" dirty="0">
                <a:solidFill>
                  <a:srgbClr val="9900CC"/>
                </a:solidFill>
                <a:sym typeface="Symbol" panose="05050102010706020507" pitchFamily="18" charset="2"/>
              </a:rPr>
              <a:t>: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is the Mass of the Dark Matter Particle?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667000" y="986216"/>
          <a:ext cx="195552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203040" progId="Equation.DSMT4">
                  <p:embed/>
                </p:oleObj>
              </mc:Choice>
              <mc:Fallback>
                <p:oleObj name="Equation" r:id="rId2" imgW="1117440" imgH="20304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986216"/>
                        <a:ext cx="1955520" cy="35532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529262" y="925453"/>
          <a:ext cx="32445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228600" progId="Equation.DSMT4">
                  <p:embed/>
                </p:oleObj>
              </mc:Choice>
              <mc:Fallback>
                <p:oleObj name="Equation" r:id="rId4" imgW="1854000" imgH="2286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9262" y="925453"/>
                        <a:ext cx="32445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7151512" y="2730504"/>
          <a:ext cx="117747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419040" progId="Equation.DSMT4">
                  <p:embed/>
                </p:oleObj>
              </mc:Choice>
              <mc:Fallback>
                <p:oleObj name="Equation" r:id="rId6" imgW="672840" imgH="41904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1512" y="2730504"/>
                        <a:ext cx="1177470" cy="73332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/>
        </p:nvGraphicFramePr>
        <p:xfrm>
          <a:off x="7239000" y="4220337"/>
          <a:ext cx="1444590" cy="86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480" imgH="495000" progId="Equation.DSMT4">
                  <p:embed/>
                </p:oleObj>
              </mc:Choice>
              <mc:Fallback>
                <p:oleObj name="Equation" r:id="rId8" imgW="825480" imgH="495000" progId="Equation.DSMT4">
                  <p:embed/>
                  <p:pic>
                    <p:nvPicPr>
                      <p:cNvPr id="1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220337"/>
                        <a:ext cx="1444590" cy="8662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6477000" y="5955984"/>
          <a:ext cx="304479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39880" imgH="241200" progId="Equation.DSMT4">
                  <p:embed/>
                </p:oleObj>
              </mc:Choice>
              <mc:Fallback>
                <p:oleObj name="Equation" r:id="rId10" imgW="1739880" imgH="24120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955984"/>
                        <a:ext cx="304479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0574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66595" y="1586715"/>
            <a:ext cx="1043960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Supersymmetry is supposed to have particle called the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Lightest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Superpartner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that is both stable and can annihilate to ordinary particles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It is predicted to be probably around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–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4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GeV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It should be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perfect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for the dark 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thus far, all such searches have been unsuccessful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So probably it is somewhat above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3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GeV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Other theories contain massive particles that have only weak interactions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WIMPs = Weakly Interacting Massive Particles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There are countless other candidate theories for the dark matter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So What Is the Dark Matter?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667000" y="1000563"/>
          <a:ext cx="195552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203040" progId="Equation.DSMT4">
                  <p:embed/>
                </p:oleObj>
              </mc:Choice>
              <mc:Fallback>
                <p:oleObj name="Equation" r:id="rId2" imgW="1117440" imgH="20304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000563"/>
                        <a:ext cx="1955520" cy="35532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5353646" y="925930"/>
          <a:ext cx="304479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39880" imgH="241200" progId="Equation.DSMT4">
                  <p:embed/>
                </p:oleObj>
              </mc:Choice>
              <mc:Fallback>
                <p:oleObj name="Equation" r:id="rId4" imgW="1739880" imgH="24120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646" y="925930"/>
                        <a:ext cx="304479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505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26054" y="1535759"/>
            <a:ext cx="1043960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If it is lighter than a few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TeV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 we should find it soon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LHC operates at 7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TeV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+ 7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TeV</a:t>
            </a: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not sure how to discover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can also look for collisions of the dark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matter with ordinary nuclei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Should happen for WIMPs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Thus far, no detection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It is also possible we will some day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discover annihilation products from the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remaining dark matter particles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Can We Detect the Dark Matter?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/>
        </p:nvGraphicFramePr>
        <p:xfrm>
          <a:off x="2667000" y="1000563"/>
          <a:ext cx="195552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17440" imgH="203040" progId="Equation.DSMT4">
                  <p:embed/>
                </p:oleObj>
              </mc:Choice>
              <mc:Fallback>
                <p:oleObj name="Equation" r:id="rId2" imgW="1117440" imgH="203040" progId="Equation.DSMT4">
                  <p:embed/>
                  <p:pic>
                    <p:nvPicPr>
                      <p:cNvPr id="1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000563"/>
                        <a:ext cx="1955520" cy="35532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5353646" y="925930"/>
          <a:ext cx="304479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39880" imgH="241200" progId="Equation.DSMT4">
                  <p:embed/>
                </p:oleObj>
              </mc:Choice>
              <mc:Fallback>
                <p:oleObj name="Equation" r:id="rId4" imgW="1739880" imgH="241200" progId="Equation.DSMT4">
                  <p:embed/>
                  <p:pic>
                    <p:nvPicPr>
                      <p:cNvPr id="2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3646" y="925930"/>
                        <a:ext cx="304479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55" y="2057400"/>
            <a:ext cx="4819650" cy="3590272"/>
          </a:xfrm>
          <a:prstGeom prst="rect">
            <a:avLst/>
          </a:prstGeom>
        </p:spPr>
      </p:pic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181600" y="5685120"/>
          <a:ext cx="11106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34680" imgH="228600" progId="Equation.DSMT4">
                  <p:embed/>
                </p:oleObj>
              </mc:Choice>
              <mc:Fallback>
                <p:oleObj name="Equation" r:id="rId7" imgW="634680" imgH="22860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685120"/>
                        <a:ext cx="111069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866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152191" y="1533465"/>
            <a:ext cx="1082060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discussed hot and cold dark 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ruled out hot dark matter and therefore concluded it must be cold dark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But there may be other, even better alternatives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How well does cold dark matter work?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So well that the standard cosmological model is called the CDM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But not perfectly!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Many aspects of galaxy formation are fudged – they include factors that are poorly understood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Also, most simulations indicate that dark matter should cluster more strongly towards the center of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May indicate that we have some important details wrong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Other Dark Matter Candidates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76200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Is it Necessarily Cold Dark Matter?</a:t>
            </a:r>
          </a:p>
        </p:txBody>
      </p:sp>
    </p:spTree>
    <p:extLst>
      <p:ext uri="{BB962C8B-B14F-4D97-AF65-F5344CB8AC3E}">
        <p14:creationId xmlns:p14="http://schemas.microsoft.com/office/powerpoint/2010/main" val="109160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266595" y="1081028"/>
            <a:ext cx="1043960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Countless alternatives have been proposed over the years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Many of them have been tested and found wanting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When you eliminate those, the list gets shorter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One idea that is currently popular is warm dark matter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Particles were slightly non-relativistic when they froze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An example would be sterile neutrinos with mass ~ few </a:t>
            </a:r>
            <a:r>
              <a:rPr lang="en-US" sz="2000" dirty="0" err="1">
                <a:solidFill>
                  <a:srgbClr val="9900CC"/>
                </a:solidFill>
                <a:sym typeface="Symbol" pitchFamily="18" charset="2"/>
              </a:rPr>
              <a:t>keV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/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c</a:t>
            </a:r>
            <a:r>
              <a:rPr lang="en-US" sz="2000" baseline="30000" dirty="0">
                <a:solidFill>
                  <a:srgbClr val="9900CC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or so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Neutrinos with little or no weak interactions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33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Bottom line – we don’t really know what the dark matter is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Random Examples of Crazy Dark Matter Ideas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391400" y="4442956"/>
            <a:ext cx="10972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20073" y="4953000"/>
            <a:ext cx="104396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Eric D. Carlson, Marie E. </a:t>
            </a:r>
            <a:r>
              <a:rPr lang="en-US" sz="2000" dirty="0" err="1">
                <a:solidFill>
                  <a:schemeClr val="tx1"/>
                </a:solidFill>
                <a:sym typeface="Symbol" pitchFamily="18" charset="2"/>
              </a:rPr>
              <a:t>Machacek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, and Lawrence J. Hall, “Self-Interacting Dark Matter,” </a:t>
            </a:r>
            <a:r>
              <a:rPr lang="en-US" sz="2000" dirty="0" err="1">
                <a:solidFill>
                  <a:schemeClr val="tx1"/>
                </a:solidFill>
                <a:sym typeface="Symbol" pitchFamily="18" charset="2"/>
              </a:rPr>
              <a:t>Astrophys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. J. 398, 43 (1992)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Eric D. Carlson, Rahim </a:t>
            </a:r>
            <a:r>
              <a:rPr lang="en-US" sz="2000" dirty="0" err="1">
                <a:solidFill>
                  <a:schemeClr val="tx1"/>
                </a:solidFill>
                <a:sym typeface="Symbol" pitchFamily="18" charset="2"/>
              </a:rPr>
              <a:t>Esmailzadeh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, Lawrence J. Hall, and Stephen D. H. Hsu, “Black Hole </a:t>
            </a:r>
            <a:r>
              <a:rPr lang="en-US" sz="2000" dirty="0" err="1">
                <a:solidFill>
                  <a:schemeClr val="tx1"/>
                </a:solidFill>
                <a:sym typeface="Symbol" pitchFamily="18" charset="2"/>
              </a:rPr>
              <a:t>Nucelosynthesis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 and </a:t>
            </a:r>
            <a:r>
              <a:rPr lang="en-US" sz="2000" i="1" baseline="-25000" dirty="0">
                <a:solidFill>
                  <a:schemeClr val="tx1"/>
                </a:solidFill>
                <a:sym typeface="Symbol" pitchFamily="18" charset="2"/>
              </a:rPr>
              <a:t>B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 = 1,” Phys. Rev. Lett. 65, 2225 (1990).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Eric D. Carlson and L.J. Hall, “</a:t>
            </a:r>
            <a:r>
              <a:rPr lang="en-US" sz="2000" i="1" dirty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en-US" sz="2000" i="1" baseline="-25000" dirty="0">
                <a:solidFill>
                  <a:schemeClr val="tx1"/>
                </a:solidFill>
                <a:sym typeface="Symbol" pitchFamily="18" charset="2"/>
              </a:rPr>
              <a:t>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 and </a:t>
            </a:r>
            <a:r>
              <a:rPr lang="en-US" sz="2000" i="1" dirty="0">
                <a:solidFill>
                  <a:schemeClr val="tx1"/>
                </a:solidFill>
                <a:sym typeface="Symbol" pitchFamily="18" charset="2"/>
              </a:rPr>
              <a:t></a:t>
            </a:r>
            <a:r>
              <a:rPr lang="en-US" sz="2000" i="1" baseline="-25000" dirty="0">
                <a:solidFill>
                  <a:schemeClr val="tx1"/>
                </a:solidFill>
                <a:sym typeface="Symbol" pitchFamily="18" charset="2"/>
              </a:rPr>
              <a:t></a:t>
            </a: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 as dark matter,” Phys. Rev. D40, 3187 (1989).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 bwMode="auto">
          <a:xfrm>
            <a:off x="547955" y="5181600"/>
            <a:ext cx="92818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cxnSpLocks/>
          </p:cNvCxnSpPr>
          <p:nvPr/>
        </p:nvCxnSpPr>
        <p:spPr bwMode="auto">
          <a:xfrm>
            <a:off x="547955" y="5486400"/>
            <a:ext cx="303344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518845" y="5800118"/>
            <a:ext cx="9601200" cy="923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>
            <a:cxnSpLocks/>
          </p:cNvCxnSpPr>
          <p:nvPr/>
        </p:nvCxnSpPr>
        <p:spPr bwMode="auto">
          <a:xfrm>
            <a:off x="533400" y="6096000"/>
            <a:ext cx="6629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cxnSpLocks/>
          </p:cNvCxnSpPr>
          <p:nvPr/>
        </p:nvCxnSpPr>
        <p:spPr bwMode="auto">
          <a:xfrm>
            <a:off x="533400" y="6400800"/>
            <a:ext cx="8915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0229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Could the Dark Matter Be Baryons?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457200" y="990600"/>
            <a:ext cx="7620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Arguments against dark matter being baryons: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Counting baryons indicate that the estimate for identified baryons is, if anything,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smaller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than what we need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33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numbers at right are based mostly on studying the CMBR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CMBR was generated at recombination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You can’t stuff baryons in white dwarfs, etc., made later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Also, we can get an estimate by studying primordial nucleosynthesis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And this yields the same baryon density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Bottom line: It’s very difficult to imagine it’s all baryons</a:t>
            </a:r>
            <a:endParaRPr lang="en-US" sz="2000" dirty="0">
              <a:solidFill>
                <a:srgbClr val="9933FF"/>
              </a:solidFill>
              <a:sym typeface="Symbol" pitchFamily="18" charset="2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8229600" y="2438400"/>
          <a:ext cx="24003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71600" imgH="685800" progId="Equation.DSMT4">
                  <p:embed/>
                </p:oleObj>
              </mc:Choice>
              <mc:Fallback>
                <p:oleObj name="Equation" r:id="rId2" imgW="1371600" imgH="685800" progId="Equation.DSMT4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2438400"/>
                        <a:ext cx="2400300" cy="1200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0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Do We Know About Neutrinos?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457199" y="990600"/>
            <a:ext cx="10058401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have clear evidence that there are three neutrinos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Predicted by theory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Indirectly measured by primordial nucleosynthesis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Directly measured by studying decay of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-boson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i="1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Direct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measurements for neutrinos masses give only negative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We can best measure the neutrino corresponding to the electron</a:t>
            </a:r>
          </a:p>
          <a:p>
            <a:pPr>
              <a:buFont typeface="Arial" pitchFamily="34" charset="0"/>
              <a:buChar char="•"/>
            </a:pPr>
            <a:endParaRPr lang="en-US" sz="2000" i="1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Indirect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observations can only measure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some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differences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between neutrino masses</a:t>
            </a:r>
          </a:p>
          <a:p>
            <a:pPr>
              <a:buFont typeface="Arial" pitchFamily="34" charset="0"/>
              <a:buChar char="•"/>
            </a:pPr>
            <a:endParaRPr lang="en-US" sz="2000" i="1" dirty="0">
              <a:solidFill>
                <a:srgbClr val="9933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smallest the masses could be: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largest the masses could be: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33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Sum of masses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8229600" y="2418026"/>
          <a:ext cx="151074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63280" imgH="241200" progId="Equation.DSMT4">
                  <p:embed/>
                </p:oleObj>
              </mc:Choice>
              <mc:Fallback>
                <p:oleObj name="Equation" r:id="rId2" imgW="863280" imgH="241200" progId="Equation.DSMT4">
                  <p:embed/>
                  <p:pic>
                    <p:nvPicPr>
                      <p:cNvPr id="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2418026"/>
                        <a:ext cx="151074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8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6184935" y="3475178"/>
          <a:ext cx="4089330" cy="977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336760" imgH="558720" progId="Equation.DSMT4">
                  <p:embed/>
                </p:oleObj>
              </mc:Choice>
              <mc:Fallback>
                <p:oleObj name="Equation" r:id="rId4" imgW="2336760" imgH="558720" progId="Equation.DSMT4">
                  <p:embed/>
                  <p:pic>
                    <p:nvPicPr>
                      <p:cNvPr id="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4935" y="3475178"/>
                        <a:ext cx="4089330" cy="977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8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4648200" y="4561698"/>
          <a:ext cx="513387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33640" imgH="241200" progId="Equation.DSMT4">
                  <p:embed/>
                </p:oleObj>
              </mc:Choice>
              <mc:Fallback>
                <p:oleObj name="Equation" r:id="rId6" imgW="2933640" imgH="241200" progId="Equation.DSMT4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561698"/>
                        <a:ext cx="5133870" cy="42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8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051425" y="5026025"/>
          <a:ext cx="26892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36480" imgH="241200" progId="Equation.DSMT4">
                  <p:embed/>
                </p:oleObj>
              </mc:Choice>
              <mc:Fallback>
                <p:oleObj name="Equation" r:id="rId8" imgW="1536480" imgH="2412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425" y="5026025"/>
                        <a:ext cx="26892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8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3024188" y="5848350"/>
          <a:ext cx="30670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52480" imgH="431640" progId="Equation.DSMT4">
                  <p:embed/>
                </p:oleObj>
              </mc:Choice>
              <mc:Fallback>
                <p:oleObj name="Equation" r:id="rId10" imgW="1752480" imgH="43164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5848350"/>
                        <a:ext cx="3067050" cy="7540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33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8077200" y="1025236"/>
          <a:ext cx="24003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71600" imgH="685800" progId="Equation.DSMT4">
                  <p:embed/>
                </p:oleObj>
              </mc:Choice>
              <mc:Fallback>
                <p:oleObj name="Equation" r:id="rId12" imgW="1371600" imgH="68580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1025236"/>
                        <a:ext cx="2400300" cy="1200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98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So Could It Be Neutrinos?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76200" y="2123048"/>
            <a:ext cx="10591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number density of neutrinos was computed previously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In a homework, we then calculated the contribution to 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To get it to be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all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of the dark matter, we would need neutrinos of mass 3.7 eV each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makes it clear that neutrinos are apparently not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all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of the dark 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it could still be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much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of the dark 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also have to be nervous that the neutrinos might work</a:t>
            </a: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2647950" y="919163"/>
          <a:ext cx="30654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52480" imgH="431640" progId="Equation.DSMT4">
                  <p:embed/>
                </p:oleObj>
              </mc:Choice>
              <mc:Fallback>
                <p:oleObj name="Equation" r:id="rId2" imgW="1752480" imgH="431640" progId="Equation.DSMT4">
                  <p:embed/>
                  <p:pic>
                    <p:nvPicPr>
                      <p:cNvPr id="1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919163"/>
                        <a:ext cx="3065463" cy="7556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33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381102" y="2758770"/>
          <a:ext cx="151074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228600" progId="Equation.DSMT4">
                  <p:embed/>
                </p:oleObj>
              </mc:Choice>
              <mc:Fallback>
                <p:oleObj name="Equation" r:id="rId4" imgW="863280" imgH="22860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02" y="2758770"/>
                        <a:ext cx="151074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/>
          <p:cNvGraphicFramePr>
            <a:graphicFrameLocks noChangeAspect="1"/>
          </p:cNvGraphicFramePr>
          <p:nvPr/>
        </p:nvGraphicFramePr>
        <p:xfrm>
          <a:off x="3581400" y="2522145"/>
          <a:ext cx="260001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85720" imgH="469800" progId="Equation.DSMT4">
                  <p:embed/>
                </p:oleObj>
              </mc:Choice>
              <mc:Fallback>
                <p:oleObj name="Equation" r:id="rId6" imgW="1485720" imgH="469800" progId="Equation.DSMT4">
                  <p:embed/>
                  <p:pic>
                    <p:nvPicPr>
                      <p:cNvPr id="1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522145"/>
                        <a:ext cx="2600010" cy="82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354611" y="2755560"/>
          <a:ext cx="173313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90360" imgH="203040" progId="Equation.DSMT4">
                  <p:embed/>
                </p:oleObj>
              </mc:Choice>
              <mc:Fallback>
                <p:oleObj name="Equation" r:id="rId8" imgW="990360" imgH="20304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4611" y="2755560"/>
                        <a:ext cx="173313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769809" y="3871807"/>
          <a:ext cx="146664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38080" imgH="431640" progId="Equation.DSMT4">
                  <p:embed/>
                </p:oleObj>
              </mc:Choice>
              <mc:Fallback>
                <p:oleObj name="Equation" r:id="rId10" imgW="838080" imgH="431640" progId="Equation.DSMT4">
                  <p:embed/>
                  <p:pic>
                    <p:nvPicPr>
                      <p:cNvPr id="1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809" y="3871807"/>
                        <a:ext cx="1466640" cy="755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2261063" y="3792810"/>
          <a:ext cx="1955520" cy="7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117440" imgH="444240" progId="Equation.DSMT4">
                  <p:embed/>
                </p:oleObj>
              </mc:Choice>
              <mc:Fallback>
                <p:oleObj name="Equation" r:id="rId12" imgW="1117440" imgH="444240" progId="Equation.DSMT4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1063" y="3792810"/>
                        <a:ext cx="1955520" cy="777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4270668" y="3792810"/>
          <a:ext cx="208908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193760" imgH="431640" progId="Equation.DSMT4">
                  <p:embed/>
                </p:oleObj>
              </mc:Choice>
              <mc:Fallback>
                <p:oleObj name="Equation" r:id="rId14" imgW="1193760" imgH="431640" progId="Equation.DSMT4">
                  <p:embed/>
                  <p:pic>
                    <p:nvPicPr>
                      <p:cNvPr id="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668" y="3792810"/>
                        <a:ext cx="2089080" cy="755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2"/>
          <p:cNvGraphicFramePr>
            <a:graphicFrameLocks noChangeAspect="1"/>
          </p:cNvGraphicFramePr>
          <p:nvPr/>
        </p:nvGraphicFramePr>
        <p:xfrm>
          <a:off x="6280150" y="4043363"/>
          <a:ext cx="184467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54080" imgH="177480" progId="Equation.DSMT4">
                  <p:embed/>
                </p:oleObj>
              </mc:Choice>
              <mc:Fallback>
                <p:oleObj name="Equation" r:id="rId16" imgW="1054080" imgH="177480" progId="Equation.DSMT4">
                  <p:embed/>
                  <p:pic>
                    <p:nvPicPr>
                      <p:cNvPr id="1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0150" y="4043363"/>
                        <a:ext cx="184467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/>
        </p:nvGraphicFramePr>
        <p:xfrm>
          <a:off x="8102296" y="1025236"/>
          <a:ext cx="24003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71600" imgH="685800" progId="Equation.DSMT4">
                  <p:embed/>
                </p:oleObj>
              </mc:Choice>
              <mc:Fallback>
                <p:oleObj name="Equation" r:id="rId18" imgW="1371600" imgH="685800" progId="Equation.DSMT4">
                  <p:embed/>
                  <p:pic>
                    <p:nvPicPr>
                      <p:cNvPr id="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2296" y="1025236"/>
                        <a:ext cx="2400300" cy="1200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283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Hot and Cold Dark Matter</a:t>
            </a: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152401" y="914400"/>
            <a:ext cx="10744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Two generic categories of dark matter: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Cold dark matter is anything that froze out when it was non-relativistic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Hot dark matter is anything that froze out when it was relativistic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Neutrinos are the classic example of hot dark matter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Typically, hot dark matter will have a number density comparable to the density of photons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They will become non-relativistic right at the time of matter-radiation equality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 matter what they are, we will need a mass ~ few eV, depending on several details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For definiteness, we will work out what happens if we have three neutrinos with mass 3.7 eV each</a:t>
            </a:r>
          </a:p>
        </p:txBody>
      </p:sp>
    </p:spTree>
    <p:extLst>
      <p:ext uri="{BB962C8B-B14F-4D97-AF65-F5344CB8AC3E}">
        <p14:creationId xmlns:p14="http://schemas.microsoft.com/office/powerpoint/2010/main" val="262292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So What’s Wrong With Hot Dark Matter? (1)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0" y="914400"/>
            <a:ext cx="10972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list is long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will focus on one aspect: structure 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Consider the momentum of neutrinos of mass 3.7 eV/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c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2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freeze out, their energy is roughly 3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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and momentum is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p = E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/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c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3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T</a:t>
            </a:r>
            <a:r>
              <a:rPr lang="en-US" sz="2000" i="1" baseline="-25000" dirty="0">
                <a:solidFill>
                  <a:srgbClr val="0000FF"/>
                </a:solidFill>
                <a:sym typeface="Symbol"/>
              </a:rPr>
              <a:t>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/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c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the time of matter-radiation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equality, this formula still works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2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These are now non-relativistic,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so their velocity will be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33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They will therefore move a distance</a:t>
            </a:r>
          </a:p>
        </p:txBody>
      </p:sp>
      <p:graphicFrame>
        <p:nvGraphicFramePr>
          <p:cNvPr id="564235" name="Object 11"/>
          <p:cNvGraphicFramePr>
            <a:graphicFrameLocks noChangeAspect="1"/>
          </p:cNvGraphicFramePr>
          <p:nvPr/>
        </p:nvGraphicFramePr>
        <p:xfrm>
          <a:off x="4330980" y="3150471"/>
          <a:ext cx="115542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240" imgH="393480" progId="Equation.DSMT4">
                  <p:embed/>
                </p:oleObj>
              </mc:Choice>
              <mc:Fallback>
                <p:oleObj name="Equation" r:id="rId2" imgW="660240" imgH="393480" progId="Equation.DSMT4">
                  <p:embed/>
                  <p:pic>
                    <p:nvPicPr>
                      <p:cNvPr id="5642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980" y="3150471"/>
                        <a:ext cx="115542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6" name="Object 12"/>
          <p:cNvGraphicFramePr>
            <a:graphicFrameLocks noChangeAspect="1"/>
          </p:cNvGraphicFramePr>
          <p:nvPr/>
        </p:nvGraphicFramePr>
        <p:xfrm>
          <a:off x="5524500" y="3150471"/>
          <a:ext cx="160020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393480" progId="Equation.DSMT4">
                  <p:embed/>
                </p:oleObj>
              </mc:Choice>
              <mc:Fallback>
                <p:oleObj name="Equation" r:id="rId4" imgW="914400" imgH="393480" progId="Equation.DSMT4">
                  <p:embed/>
                  <p:pic>
                    <p:nvPicPr>
                      <p:cNvPr id="5642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0" y="3150471"/>
                        <a:ext cx="160020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7" name="Object 13"/>
          <p:cNvGraphicFramePr>
            <a:graphicFrameLocks noChangeAspect="1"/>
          </p:cNvGraphicFramePr>
          <p:nvPr/>
        </p:nvGraphicFramePr>
        <p:xfrm>
          <a:off x="7162800" y="3268890"/>
          <a:ext cx="131103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9160" imgH="177480" progId="Equation.DSMT4">
                  <p:embed/>
                </p:oleObj>
              </mc:Choice>
              <mc:Fallback>
                <p:oleObj name="Equation" r:id="rId6" imgW="749160" imgH="177480" progId="Equation.DSMT4">
                  <p:embed/>
                  <p:pic>
                    <p:nvPicPr>
                      <p:cNvPr id="5642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68890"/>
                        <a:ext cx="1311030" cy="310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8" name="Object 14"/>
          <p:cNvGraphicFramePr>
            <a:graphicFrameLocks noChangeAspect="1"/>
          </p:cNvGraphicFramePr>
          <p:nvPr/>
        </p:nvGraphicFramePr>
        <p:xfrm>
          <a:off x="4151175" y="4378037"/>
          <a:ext cx="160020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14400" imgH="393480" progId="Equation.DSMT4">
                  <p:embed/>
                </p:oleObj>
              </mc:Choice>
              <mc:Fallback>
                <p:oleObj name="Equation" r:id="rId8" imgW="914400" imgH="393480" progId="Equation.DSMT4">
                  <p:embed/>
                  <p:pic>
                    <p:nvPicPr>
                      <p:cNvPr id="5642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175" y="4378037"/>
                        <a:ext cx="160020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9" name="Object 15"/>
          <p:cNvGraphicFramePr>
            <a:graphicFrameLocks noChangeAspect="1"/>
          </p:cNvGraphicFramePr>
          <p:nvPr/>
        </p:nvGraphicFramePr>
        <p:xfrm>
          <a:off x="5751375" y="4378037"/>
          <a:ext cx="215523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31560" imgH="393480" progId="Equation.DSMT4">
                  <p:embed/>
                </p:oleObj>
              </mc:Choice>
              <mc:Fallback>
                <p:oleObj name="Equation" r:id="rId10" imgW="1231560" imgH="393480" progId="Equation.DSMT4">
                  <p:embed/>
                  <p:pic>
                    <p:nvPicPr>
                      <p:cNvPr id="5642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1375" y="4378037"/>
                        <a:ext cx="2155230" cy="688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40" name="Object 16"/>
          <p:cNvGraphicFramePr>
            <a:graphicFrameLocks noChangeAspect="1"/>
          </p:cNvGraphicFramePr>
          <p:nvPr/>
        </p:nvGraphicFramePr>
        <p:xfrm>
          <a:off x="1234935" y="5722706"/>
          <a:ext cx="710640" cy="310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06080" imgH="177480" progId="Equation.DSMT4">
                  <p:embed/>
                </p:oleObj>
              </mc:Choice>
              <mc:Fallback>
                <p:oleObj name="Equation" r:id="rId12" imgW="406080" imgH="177480" progId="Equation.DSMT4">
                  <p:embed/>
                  <p:pic>
                    <p:nvPicPr>
                      <p:cNvPr id="5642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4935" y="5722706"/>
                        <a:ext cx="710640" cy="310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41" name="Object 17"/>
          <p:cNvGraphicFramePr>
            <a:graphicFrameLocks noChangeAspect="1"/>
          </p:cNvGraphicFramePr>
          <p:nvPr/>
        </p:nvGraphicFramePr>
        <p:xfrm>
          <a:off x="1945575" y="5643907"/>
          <a:ext cx="544509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111480" imgH="279360" progId="Equation.DSMT4">
                  <p:embed/>
                </p:oleObj>
              </mc:Choice>
              <mc:Fallback>
                <p:oleObj name="Equation" r:id="rId14" imgW="3111480" imgH="279360" progId="Equation.DSMT4">
                  <p:embed/>
                  <p:pic>
                    <p:nvPicPr>
                      <p:cNvPr id="5642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5575" y="5643907"/>
                        <a:ext cx="5445090" cy="4888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42" name="Object 18"/>
          <p:cNvGraphicFramePr>
            <a:graphicFrameLocks noChangeAspect="1"/>
          </p:cNvGraphicFramePr>
          <p:nvPr/>
        </p:nvGraphicFramePr>
        <p:xfrm>
          <a:off x="7391400" y="5672700"/>
          <a:ext cx="155547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888840" imgH="203040" progId="Equation.DSMT4">
                  <p:embed/>
                </p:oleObj>
              </mc:Choice>
              <mc:Fallback>
                <p:oleObj name="Equation" r:id="rId16" imgW="888840" imgH="203040" progId="Equation.DSMT4">
                  <p:embed/>
                  <p:pic>
                    <p:nvPicPr>
                      <p:cNvPr id="5642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672700"/>
                        <a:ext cx="155547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18"/>
          <p:cNvGraphicFramePr>
            <a:graphicFrameLocks noChangeAspect="1"/>
          </p:cNvGraphicFramePr>
          <p:nvPr/>
        </p:nvGraphicFramePr>
        <p:xfrm>
          <a:off x="4830885" y="6244278"/>
          <a:ext cx="131103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49160" imgH="203040" progId="Equation.DSMT4">
                  <p:embed/>
                </p:oleObj>
              </mc:Choice>
              <mc:Fallback>
                <p:oleObj name="Equation" r:id="rId18" imgW="749160" imgH="203040" progId="Equation.DSMT4">
                  <p:embed/>
                  <p:pic>
                    <p:nvPicPr>
                      <p:cNvPr id="2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885" y="6244278"/>
                        <a:ext cx="1311030" cy="35532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25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6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6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6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6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6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56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64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4235" name="Object 11"/>
          <p:cNvGraphicFramePr>
            <a:graphicFrameLocks noChangeAspect="1"/>
          </p:cNvGraphicFramePr>
          <p:nvPr/>
        </p:nvGraphicFramePr>
        <p:xfrm>
          <a:off x="2057400" y="4533830"/>
          <a:ext cx="144459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5480" imgH="253800" progId="Equation.DSMT4">
                  <p:embed/>
                </p:oleObj>
              </mc:Choice>
              <mc:Fallback>
                <p:oleObj name="Equation" r:id="rId2" imgW="825480" imgH="253800" progId="Equation.DSMT4">
                  <p:embed/>
                  <p:pic>
                    <p:nvPicPr>
                      <p:cNvPr id="5642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33830"/>
                        <a:ext cx="1444590" cy="44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76200" y="1031897"/>
            <a:ext cx="10439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Suppose at this time, there were a region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smaller than this that had high density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Neutrinos would simply run from high 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density region to low density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Any scales smaller than this are wiped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Matter-radiation equality came at roughly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z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3400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 fluctuations on this scale would have grown by a factor of 3401, and now would be of size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This is size of the 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Laniekea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Supercluster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Suggests superclusters formed before clusters, galaxies, or globular clusters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But observations suggest smaller objects were probably first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6858000" y="1218406"/>
            <a:ext cx="3505200" cy="243840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696200" y="1599406"/>
            <a:ext cx="1828800" cy="1828800"/>
          </a:xfrm>
          <a:prstGeom prst="ellipse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467600" y="1371600"/>
            <a:ext cx="2286000" cy="2285205"/>
            <a:chOff x="7315200" y="4572794"/>
            <a:chExt cx="2286000" cy="2285205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 rot="5400000" flipH="1" flipV="1">
              <a:off x="8039100" y="4991100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H="1" flipV="1">
              <a:off x="7315200" y="5715001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rot="10800000" flipH="1" flipV="1">
              <a:off x="8763000" y="5715000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rot="16200000" flipH="1" flipV="1">
              <a:off x="8038306" y="6438105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rot="2700000" flipH="1" flipV="1">
              <a:off x="7513590" y="5188696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rot="8100000" flipH="1" flipV="1">
              <a:off x="8580390" y="5172916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rot="13500000" flipH="1" flipV="1">
              <a:off x="8564610" y="6239716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rot="18900000" flipH="1" flipV="1">
              <a:off x="7574010" y="6239716"/>
              <a:ext cx="838200" cy="158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So What’s Wrong With Hot Dark Matter? (2)</a:t>
            </a:r>
          </a:p>
        </p:txBody>
      </p:sp>
      <p:graphicFrame>
        <p:nvGraphicFramePr>
          <p:cNvPr id="30" name="Object 18"/>
          <p:cNvGraphicFramePr>
            <a:graphicFrameLocks noChangeAspect="1"/>
          </p:cNvGraphicFramePr>
          <p:nvPr/>
        </p:nvGraphicFramePr>
        <p:xfrm>
          <a:off x="5433067" y="1193940"/>
          <a:ext cx="131103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49160" imgH="203040" progId="Equation.DSMT4">
                  <p:embed/>
                </p:oleObj>
              </mc:Choice>
              <mc:Fallback>
                <p:oleObj name="Equation" r:id="rId4" imgW="749160" imgH="203040" progId="Equation.DSMT4">
                  <p:embed/>
                  <p:pic>
                    <p:nvPicPr>
                      <p:cNvPr id="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3067" y="1193940"/>
                        <a:ext cx="1311030" cy="35532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3495990" y="4558088"/>
          <a:ext cx="179991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28520" imgH="253800" progId="Equation.DSMT4">
                  <p:embed/>
                </p:oleObj>
              </mc:Choice>
              <mc:Fallback>
                <p:oleObj name="Equation" r:id="rId6" imgW="1028520" imgH="253800" progId="Equation.DSMT4">
                  <p:embed/>
                  <p:pic>
                    <p:nvPicPr>
                      <p:cNvPr id="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990" y="4558088"/>
                        <a:ext cx="1799910" cy="444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11"/>
          <p:cNvGraphicFramePr>
            <a:graphicFrameLocks noChangeAspect="1"/>
          </p:cNvGraphicFramePr>
          <p:nvPr/>
        </p:nvGraphicFramePr>
        <p:xfrm>
          <a:off x="5308740" y="4620376"/>
          <a:ext cx="113337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47640" imgH="203040" progId="Equation.DSMT4">
                  <p:embed/>
                </p:oleObj>
              </mc:Choice>
              <mc:Fallback>
                <p:oleObj name="Equation" r:id="rId8" imgW="647640" imgH="203040" progId="Equation.DSMT4">
                  <p:embed/>
                  <p:pic>
                    <p:nvPicPr>
                      <p:cNvPr id="4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8740" y="4620376"/>
                        <a:ext cx="1133370" cy="3553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9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6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27" grpId="0" animBg="1"/>
      <p:bldP spid="26" grpId="0" animBg="1"/>
      <p:bldP spid="2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457200" y="1864662"/>
            <a:ext cx="994610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If mass sum is 11 eV/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c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 all dark matter would be neutrinos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it doesn’t lead to a universe that looks like 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If mass sum is 3.3 eV/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c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 a significant fraction of dark matter would be neutrinos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How low can we make the neutrino masses and lead to a universe that looks like ours?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Assume a specific neutrino mass sum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Predict large scale structure and small angular CMBR variations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Match to experiment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find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This gives us limits on </a:t>
            </a:r>
            <a:r>
              <a:rPr lang="en-US" sz="2000" i="1" baseline="-25000" dirty="0">
                <a:solidFill>
                  <a:srgbClr val="FF0000"/>
                </a:solidFill>
                <a:sym typeface="Symbol" pitchFamily="18" charset="2"/>
              </a:rPr>
              <a:t>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Normally assumed to be near the lower end of this limit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Learning About Neutrinos from Cosmology</a:t>
            </a:r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890588" y="993775"/>
          <a:ext cx="3067050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52480" imgH="431640" progId="Equation.DSMT4">
                  <p:embed/>
                </p:oleObj>
              </mc:Choice>
              <mc:Fallback>
                <p:oleObj name="Equation" r:id="rId2" imgW="1752480" imgH="431640" progId="Equation.DSMT4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993775"/>
                        <a:ext cx="3067050" cy="7540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33FF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4953000" y="973353"/>
          <a:ext cx="248913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22360" imgH="431640" progId="Equation.DSMT4">
                  <p:embed/>
                </p:oleObj>
              </mc:Choice>
              <mc:Fallback>
                <p:oleObj name="Equation" r:id="rId4" imgW="1422360" imgH="431640" progId="Equation.DSMT4">
                  <p:embed/>
                  <p:pic>
                    <p:nvPicPr>
                      <p:cNvPr id="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973353"/>
                        <a:ext cx="2489130" cy="755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9144000" y="1020618"/>
          <a:ext cx="142191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2520" imgH="685800" progId="Equation.DSMT4">
                  <p:embed/>
                </p:oleObj>
              </mc:Choice>
              <mc:Fallback>
                <p:oleObj name="Equation" r:id="rId6" imgW="812520" imgH="685800" progId="Equation.DSMT4">
                  <p:embed/>
                  <p:pic>
                    <p:nvPicPr>
                      <p:cNvPr id="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0" y="1020618"/>
                        <a:ext cx="142191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008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2"/>
          <p:cNvGraphicFramePr>
            <a:graphicFrameLocks noChangeAspect="1"/>
          </p:cNvGraphicFramePr>
          <p:nvPr/>
        </p:nvGraphicFramePr>
        <p:xfrm>
          <a:off x="4141225" y="4114800"/>
          <a:ext cx="206640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80800" imgH="431640" progId="Equation.DSMT4">
                  <p:embed/>
                </p:oleObj>
              </mc:Choice>
              <mc:Fallback>
                <p:oleObj name="Equation" r:id="rId8" imgW="1180800" imgH="431640" progId="Equation.DSMT4">
                  <p:embed/>
                  <p:pic>
                    <p:nvPicPr>
                      <p:cNvPr id="2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1225" y="4114800"/>
                        <a:ext cx="2066400" cy="7553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3974275" y="5167968"/>
          <a:ext cx="24003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71600" imgH="228600" progId="Equation.DSMT4">
                  <p:embed/>
                </p:oleObj>
              </mc:Choice>
              <mc:Fallback>
                <p:oleObj name="Equation" r:id="rId10" imgW="1371600" imgH="228600" progId="Equation.DSMT4">
                  <p:embed/>
                  <p:pic>
                    <p:nvPicPr>
                      <p:cNvPr id="39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4275" y="5167968"/>
                        <a:ext cx="24003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12"/>
          <p:cNvGraphicFramePr>
            <a:graphicFrameLocks noChangeAspect="1"/>
          </p:cNvGraphicFramePr>
          <p:nvPr/>
        </p:nvGraphicFramePr>
        <p:xfrm>
          <a:off x="9128378" y="2220768"/>
          <a:ext cx="139986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99920" imgH="228600" progId="Equation.DSMT4">
                  <p:embed/>
                </p:oleObj>
              </mc:Choice>
              <mc:Fallback>
                <p:oleObj name="Equation" r:id="rId12" imgW="799920" imgH="228600" progId="Equation.DSMT4">
                  <p:embed/>
                  <p:pic>
                    <p:nvPicPr>
                      <p:cNvPr id="42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378" y="2220768"/>
                        <a:ext cx="139986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bg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56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381000" y="1595021"/>
            <a:ext cx="10439609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We have ruled out hot dark matter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Matter which fell out of equilibrium before it became non-relativistic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Now consider cold dark matter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Matter which was non-relativistic when it fell out of equilibrium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It must be stable (or very long-lived) particles that are not in the standard model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Call the particle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and its mass </a:t>
            </a:r>
            <a:r>
              <a:rPr lang="en-US" sz="2000" i="1" dirty="0" err="1">
                <a:solidFill>
                  <a:srgbClr val="006600"/>
                </a:solidFill>
                <a:sym typeface="Symbol" pitchFamily="18" charset="2"/>
              </a:rPr>
              <a:t>m</a:t>
            </a:r>
            <a:r>
              <a:rPr lang="en-US" sz="2000" i="1" baseline="-25000" dirty="0" err="1">
                <a:solidFill>
                  <a:srgbClr val="006600"/>
                </a:solidFill>
                <a:sym typeface="Symbol" pitchFamily="18" charset="2"/>
              </a:rPr>
              <a:t>X</a:t>
            </a: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Like all particles, it must have an anti-particle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-bar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Though the anti-particle could be the same particle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Generally, when particles combine with anti-particles, they can annihilate: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So why didn’t they all annihilate when 3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k</a:t>
            </a:r>
            <a:r>
              <a:rPr lang="en-US" sz="2000" i="1" baseline="-25000" dirty="0">
                <a:solidFill>
                  <a:srgbClr val="9900CC"/>
                </a:solidFill>
                <a:sym typeface="Symbol" pitchFamily="18" charset="2"/>
              </a:rPr>
              <a:t>B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T 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drops below </a:t>
            </a:r>
            <a:r>
              <a:rPr lang="en-US" sz="2000" i="1" dirty="0" err="1">
                <a:solidFill>
                  <a:srgbClr val="9900CC"/>
                </a:solidFill>
                <a:sym typeface="Symbol" pitchFamily="18" charset="2"/>
              </a:rPr>
              <a:t>m</a:t>
            </a:r>
            <a:r>
              <a:rPr lang="en-US" sz="2000" i="1" baseline="-25000" dirty="0" err="1">
                <a:solidFill>
                  <a:srgbClr val="9900CC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?</a:t>
            </a: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Cold Dark Matter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2590800" y="5231252"/>
          <a:ext cx="4377870" cy="84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01640" imgH="482400" progId="Equation.DSMT4">
                  <p:embed/>
                </p:oleObj>
              </mc:Choice>
              <mc:Fallback>
                <p:oleObj name="Equation" r:id="rId2" imgW="2501640" imgH="482400" progId="Equation.DSMT4">
                  <p:embed/>
                  <p:pic>
                    <p:nvPicPr>
                      <p:cNvPr id="1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231252"/>
                        <a:ext cx="4377870" cy="84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rgbClr val="FF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76200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Annihilation of Cold Dark Matter</a:t>
            </a:r>
          </a:p>
        </p:txBody>
      </p:sp>
    </p:spTree>
    <p:extLst>
      <p:ext uri="{BB962C8B-B14F-4D97-AF65-F5344CB8AC3E}">
        <p14:creationId xmlns:p14="http://schemas.microsoft.com/office/powerpoint/2010/main" val="144246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37124</TotalTime>
  <Words>1822</Words>
  <Application>Microsoft Office PowerPoint</Application>
  <PresentationFormat>Custom</PresentationFormat>
  <Paragraphs>298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Carlson, Eric</cp:lastModifiedBy>
  <cp:revision>1343</cp:revision>
  <cp:lastPrinted>1998-03-31T16:12:30Z</cp:lastPrinted>
  <dcterms:created xsi:type="dcterms:W3CDTF">1997-09-10T20:18:06Z</dcterms:created>
  <dcterms:modified xsi:type="dcterms:W3CDTF">2023-11-03T14:47:03Z</dcterms:modified>
</cp:coreProperties>
</file>