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995" r:id="rId2"/>
    <p:sldId id="996" r:id="rId3"/>
    <p:sldId id="998" r:id="rId4"/>
    <p:sldId id="999" r:id="rId5"/>
    <p:sldId id="1000" r:id="rId6"/>
    <p:sldId id="1002" r:id="rId7"/>
    <p:sldId id="1025" r:id="rId8"/>
    <p:sldId id="1004" r:id="rId9"/>
    <p:sldId id="1005" r:id="rId10"/>
    <p:sldId id="1006" r:id="rId11"/>
    <p:sldId id="1007" r:id="rId12"/>
    <p:sldId id="1008" r:id="rId13"/>
    <p:sldId id="1009" r:id="rId14"/>
    <p:sldId id="1019" r:id="rId15"/>
    <p:sldId id="1020" r:id="rId16"/>
    <p:sldId id="1134" r:id="rId17"/>
    <p:sldId id="1021" r:id="rId18"/>
    <p:sldId id="1022" r:id="rId19"/>
    <p:sldId id="1023" r:id="rId20"/>
    <p:sldId id="1024" r:id="rId21"/>
  </p:sldIdLst>
  <p:sldSz cx="10972800" cy="6858000"/>
  <p:notesSz cx="69469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95AB179-B04C-45DC-83DB-82D81CD7711A}">
          <p14:sldIdLst>
            <p14:sldId id="995"/>
            <p14:sldId id="996"/>
            <p14:sldId id="998"/>
            <p14:sldId id="999"/>
            <p14:sldId id="1000"/>
            <p14:sldId id="1002"/>
            <p14:sldId id="1025"/>
            <p14:sldId id="1004"/>
            <p14:sldId id="1005"/>
            <p14:sldId id="1006"/>
            <p14:sldId id="1007"/>
            <p14:sldId id="1008"/>
            <p14:sldId id="1009"/>
            <p14:sldId id="1019"/>
            <p14:sldId id="1020"/>
            <p14:sldId id="1134"/>
            <p14:sldId id="1021"/>
            <p14:sldId id="1022"/>
            <p14:sldId id="1023"/>
            <p14:sldId id="10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900CC"/>
    <a:srgbClr val="006600"/>
    <a:srgbClr val="66FFFF"/>
    <a:srgbClr val="66FF33"/>
    <a:srgbClr val="FFCCFF"/>
    <a:srgbClr val="FF00FF"/>
    <a:srgbClr val="99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09" autoAdjust="0"/>
    <p:restoredTop sz="93979" autoAdjust="0"/>
  </p:normalViewPr>
  <p:slideViewPr>
    <p:cSldViewPr>
      <p:cViewPr varScale="1">
        <p:scale>
          <a:sx n="67" d="100"/>
          <a:sy n="67" d="100"/>
        </p:scale>
        <p:origin x="432" y="56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385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847112860892356E-2"/>
          <c:y val="5.1400554097404488E-2"/>
          <c:w val="0.87147047573827163"/>
          <c:h val="0.79822506561679785"/>
        </c:manualLayout>
      </c:layout>
      <c:scatterChart>
        <c:scatterStyle val="lineMarker"/>
        <c:varyColors val="0"/>
        <c:ser>
          <c:idx val="0"/>
          <c:order val="0"/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Sheet1!$A$1:$A$43</c:f>
              <c:numCache>
                <c:formatCode>General</c:formatCode>
                <c:ptCount val="43"/>
                <c:pt idx="0">
                  <c:v>-1</c:v>
                </c:pt>
                <c:pt idx="1">
                  <c:v>-1.1000000000000001</c:v>
                </c:pt>
                <c:pt idx="2">
                  <c:v>-1.2000000000000002</c:v>
                </c:pt>
                <c:pt idx="3">
                  <c:v>-1.3000000000000003</c:v>
                </c:pt>
                <c:pt idx="4">
                  <c:v>-1.4000000000000004</c:v>
                </c:pt>
                <c:pt idx="5">
                  <c:v>-1.5000000000000004</c:v>
                </c:pt>
                <c:pt idx="6">
                  <c:v>-1.6000000000000005</c:v>
                </c:pt>
                <c:pt idx="7">
                  <c:v>-1.7000000000000006</c:v>
                </c:pt>
                <c:pt idx="8">
                  <c:v>-1.8000000000000007</c:v>
                </c:pt>
                <c:pt idx="9">
                  <c:v>-1.9000000000000021</c:v>
                </c:pt>
                <c:pt idx="10">
                  <c:v>-2.0000000000000009</c:v>
                </c:pt>
                <c:pt idx="11">
                  <c:v>-2.100000000000001</c:v>
                </c:pt>
                <c:pt idx="12">
                  <c:v>-2.2000000000000011</c:v>
                </c:pt>
                <c:pt idx="13">
                  <c:v>-2.3000000000000007</c:v>
                </c:pt>
                <c:pt idx="14">
                  <c:v>-2.4000000000000008</c:v>
                </c:pt>
                <c:pt idx="15">
                  <c:v>-2.5000000000000013</c:v>
                </c:pt>
                <c:pt idx="16">
                  <c:v>-2.6000000000000014</c:v>
                </c:pt>
                <c:pt idx="17">
                  <c:v>-2.7000000000000015</c:v>
                </c:pt>
                <c:pt idx="18">
                  <c:v>-2.8000000000000007</c:v>
                </c:pt>
                <c:pt idx="19">
                  <c:v>-2.9000000000000017</c:v>
                </c:pt>
                <c:pt idx="20">
                  <c:v>-3.0000000000000018</c:v>
                </c:pt>
                <c:pt idx="21">
                  <c:v>-3.1000000000000019</c:v>
                </c:pt>
                <c:pt idx="22">
                  <c:v>-3.2000000000000042</c:v>
                </c:pt>
                <c:pt idx="23">
                  <c:v>-3.300000000000002</c:v>
                </c:pt>
                <c:pt idx="24">
                  <c:v>-3.4000000000000021</c:v>
                </c:pt>
                <c:pt idx="25">
                  <c:v>-3.5000000000000022</c:v>
                </c:pt>
                <c:pt idx="26">
                  <c:v>-3.6000000000000032</c:v>
                </c:pt>
                <c:pt idx="27">
                  <c:v>-3.7000000000000042</c:v>
                </c:pt>
                <c:pt idx="28">
                  <c:v>-3.8000000000000025</c:v>
                </c:pt>
                <c:pt idx="29">
                  <c:v>-3.9000000000000026</c:v>
                </c:pt>
                <c:pt idx="30">
                  <c:v>-4.0000000000000027</c:v>
                </c:pt>
                <c:pt idx="31">
                  <c:v>-4.1000000000000005</c:v>
                </c:pt>
                <c:pt idx="32">
                  <c:v>-4.200000000000002</c:v>
                </c:pt>
                <c:pt idx="33">
                  <c:v>-4.3000000000000016</c:v>
                </c:pt>
                <c:pt idx="34">
                  <c:v>-4.4000000000000012</c:v>
                </c:pt>
                <c:pt idx="35">
                  <c:v>-4.5000000000000009</c:v>
                </c:pt>
                <c:pt idx="36">
                  <c:v>-4.6000000000000005</c:v>
                </c:pt>
                <c:pt idx="37">
                  <c:v>-4.7</c:v>
                </c:pt>
                <c:pt idx="38">
                  <c:v>-4.8</c:v>
                </c:pt>
                <c:pt idx="39">
                  <c:v>-4.8999999999999995</c:v>
                </c:pt>
                <c:pt idx="40">
                  <c:v>-4.9999999999999991</c:v>
                </c:pt>
                <c:pt idx="41">
                  <c:v>-5.0999999999999988</c:v>
                </c:pt>
                <c:pt idx="42">
                  <c:v>-5.1999999999999975</c:v>
                </c:pt>
              </c:numCache>
            </c:numRef>
          </c:xVal>
          <c:yVal>
            <c:numRef>
              <c:f>Sheet1!$B$1:$B$43</c:f>
              <c:numCache>
                <c:formatCode>General</c:formatCode>
                <c:ptCount val="43"/>
                <c:pt idx="0">
                  <c:v>73.562843599392366</c:v>
                </c:pt>
                <c:pt idx="1">
                  <c:v>71.338026365069553</c:v>
                </c:pt>
                <c:pt idx="2">
                  <c:v>69.180240824661368</c:v>
                </c:pt>
                <c:pt idx="3">
                  <c:v>67.087388547450345</c:v>
                </c:pt>
                <c:pt idx="4">
                  <c:v>65.057412348265032</c:v>
                </c:pt>
                <c:pt idx="5">
                  <c:v>63.088288180409862</c:v>
                </c:pt>
                <c:pt idx="6">
                  <c:v>61.178015153612776</c:v>
                </c:pt>
                <c:pt idx="7">
                  <c:v>59.324603078463078</c:v>
                </c:pt>
                <c:pt idx="8">
                  <c:v>57.526056754428687</c:v>
                </c:pt>
                <c:pt idx="9">
                  <c:v>55.78035597713091</c:v>
                </c:pt>
                <c:pt idx="10">
                  <c:v>54.085429924542375</c:v>
                </c:pt>
                <c:pt idx="11">
                  <c:v>52.439124168065867</c:v>
                </c:pt>
                <c:pt idx="12">
                  <c:v>50.839158012877583</c:v>
                </c:pt>
                <c:pt idx="13">
                  <c:v>49.283069162965397</c:v>
                </c:pt>
                <c:pt idx="14">
                  <c:v>47.76814177820755</c:v>
                </c:pt>
                <c:pt idx="15">
                  <c:v>46.291312775929171</c:v>
                </c:pt>
                <c:pt idx="16">
                  <c:v>44.849049638978492</c:v>
                </c:pt>
                <c:pt idx="17">
                  <c:v>43.437190910458064</c:v>
                </c:pt>
                <c:pt idx="18">
                  <c:v>42.05073782989475</c:v>
                </c:pt>
                <c:pt idx="19">
                  <c:v>40.683581998042413</c:v>
                </c:pt>
                <c:pt idx="20">
                  <c:v>39.328149287308221</c:v>
                </c:pt>
                <c:pt idx="21">
                  <c:v>37.974934101298722</c:v>
                </c:pt>
                <c:pt idx="22">
                  <c:v>36.611890084097894</c:v>
                </c:pt>
                <c:pt idx="23">
                  <c:v>35.223632903712414</c:v>
                </c:pt>
                <c:pt idx="24">
                  <c:v>33.790397020316128</c:v>
                </c:pt>
                <c:pt idx="25">
                  <c:v>32.28667039786324</c:v>
                </c:pt>
                <c:pt idx="26">
                  <c:v>30.67940761754312</c:v>
                </c:pt>
                <c:pt idx="27">
                  <c:v>28.925691088778159</c:v>
                </c:pt>
                <c:pt idx="28">
                  <c:v>26.969669783522889</c:v>
                </c:pt>
                <c:pt idx="29">
                  <c:v>24.738552204330063</c:v>
                </c:pt>
                <c:pt idx="30">
                  <c:v>22.137361289806098</c:v>
                </c:pt>
                <c:pt idx="31">
                  <c:v>19.042068627809591</c:v>
                </c:pt>
                <c:pt idx="32">
                  <c:v>15.290607096175762</c:v>
                </c:pt>
                <c:pt idx="33">
                  <c:v>10.671106255084856</c:v>
                </c:pt>
                <c:pt idx="34">
                  <c:v>4.9064921802721253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8F-4FCF-ADC2-E70472791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933952"/>
        <c:axId val="74142080"/>
      </c:scatterChart>
      <c:valAx>
        <c:axId val="73933952"/>
        <c:scaling>
          <c:orientation val="maxMin"/>
          <c:max val="-1"/>
          <c:min val="-5"/>
        </c:scaling>
        <c:delete val="0"/>
        <c:axPos val="b"/>
        <c:numFmt formatCode="General" sourceLinked="1"/>
        <c:majorTickMark val="out"/>
        <c:minorTickMark val="none"/>
        <c:tickLblPos val="nextTo"/>
        <c:crossAx val="74142080"/>
        <c:crosses val="autoZero"/>
        <c:crossBetween val="midCat"/>
      </c:valAx>
      <c:valAx>
        <c:axId val="7414208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739339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692150"/>
            <a:ext cx="553720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66DA8CD-EA35-4421-89F6-12D96133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32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174B-7E99-4263-8914-C4806B8E7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D190-8531-42D5-84C1-99201E4B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609600"/>
            <a:ext cx="233172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09600"/>
            <a:ext cx="681228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92DF-B95D-4E95-B25D-E0C6ACD2B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ADBC-3932-4221-8570-13EB945BC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6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E79F-8F7F-423F-80FD-37BEFD42B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907E-CEE0-4026-8BA5-A3CD8FC8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9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6"/>
            <a:ext cx="484822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535116"/>
            <a:ext cx="48501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347D-49ED-437E-B93A-460C966FE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0821-8036-4B25-9953-E99CB29E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6714-3C0F-4603-A877-221CA73D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2"/>
            <a:ext cx="360997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6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1B04-0926-4D6F-919C-95FE19FF8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3"/>
            <a:ext cx="658368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41"/>
            <a:ext cx="658368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2903-CD40-45A9-8849-2FE3AB64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6" y="609600"/>
            <a:ext cx="9328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6" y="1981200"/>
            <a:ext cx="9328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6" y="6248400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85FBB20-16EC-4878-B015-F9FF7BED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196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391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587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782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896" indent="-342896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88" indent="-228597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84" indent="-228597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79" indent="-22859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75" indent="-22859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70" indent="-22859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66" indent="-22859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61" indent="-22859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3.w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2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5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3.w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image" Target="../media/image12.png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23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4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1" y="1651883"/>
            <a:ext cx="449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Geometric Distance Methods:</a:t>
            </a:r>
            <a:endParaRPr lang="en-US" sz="2000" i="1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Radar Distancing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Parallax</a:t>
            </a:r>
            <a:endParaRPr lang="en-US" sz="2000" i="1" baseline="-25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Light Echo Method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81600" y="1570642"/>
            <a:ext cx="5486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9900CC"/>
                </a:solidFill>
              </a:rPr>
              <a:t>Standard Candle Distance Methods:</a:t>
            </a:r>
            <a:endParaRPr lang="en-US" sz="2000" i="1" dirty="0">
              <a:solidFill>
                <a:srgbClr val="9900CC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Spectroscopic Parallax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Cluster Fitting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Tip of the Red Giant Branch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Planetary Nebula Luminosity Function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Cepheid Variable Stars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Type </a:t>
            </a:r>
            <a:r>
              <a:rPr lang="en-US" sz="2000" dirty="0" err="1">
                <a:solidFill>
                  <a:srgbClr val="9900CC"/>
                </a:solidFill>
              </a:rPr>
              <a:t>Ia</a:t>
            </a:r>
            <a:r>
              <a:rPr lang="en-US" sz="2000" dirty="0">
                <a:solidFill>
                  <a:srgbClr val="9900CC"/>
                </a:solidFill>
              </a:rPr>
              <a:t> Supernovas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905000" y="3327841"/>
            <a:ext cx="236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Hubble’s Law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200" y="4038600"/>
            <a:ext cx="10668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Geometric </a:t>
            </a:r>
            <a:r>
              <a:rPr lang="en-US" sz="2000" dirty="0">
                <a:solidFill>
                  <a:srgbClr val="0000FF"/>
                </a:solidFill>
              </a:rPr>
              <a:t> distance methods rely on fundamental relationships between sizes, angles, etc.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</a:rPr>
              <a:t>Standard Candle</a:t>
            </a:r>
            <a:r>
              <a:rPr lang="en-US" sz="2000" dirty="0">
                <a:solidFill>
                  <a:srgbClr val="0000FF"/>
                </a:solidFill>
              </a:rPr>
              <a:t> distance methods rely on objects that are believed to be consistently the same luminosity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The methods are sometimes described as a </a:t>
            </a:r>
            <a:r>
              <a:rPr lang="en-US" sz="2000" i="1" dirty="0">
                <a:solidFill>
                  <a:srgbClr val="0000FF"/>
                </a:solidFill>
              </a:rPr>
              <a:t>ladder</a:t>
            </a:r>
            <a:endParaRPr lang="en-US" sz="2000" dirty="0">
              <a:solidFill>
                <a:srgbClr val="0000FF"/>
              </a:solidFill>
            </a:endParaRP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You have to use the low rungs to get the higher rungs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Some rungs are sturdier than others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Distance Methods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776288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Types of Distance Methods</a:t>
            </a:r>
          </a:p>
        </p:txBody>
      </p:sp>
    </p:spTree>
    <p:extLst>
      <p:ext uri="{BB962C8B-B14F-4D97-AF65-F5344CB8AC3E}">
        <p14:creationId xmlns:p14="http://schemas.microsoft.com/office/powerpoint/2010/main" val="306747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5" grpId="0" build="p"/>
      <p:bldP spid="6" grpId="0" build="p"/>
      <p:bldP spid="8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918136"/>
            <a:ext cx="9448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A </a:t>
            </a:r>
            <a:r>
              <a:rPr lang="en-US" sz="2000" i="1" dirty="0">
                <a:solidFill>
                  <a:srgbClr val="006600"/>
                </a:solidFill>
              </a:rPr>
              <a:t>Standard Candle</a:t>
            </a:r>
            <a:r>
              <a:rPr lang="en-US" sz="2000" dirty="0">
                <a:solidFill>
                  <a:srgbClr val="006600"/>
                </a:solidFill>
              </a:rPr>
              <a:t> is any object that is consistently the same luminosity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The luminosity is normally converted to an absolute magnitude </a:t>
            </a:r>
            <a:r>
              <a:rPr lang="en-US" sz="2000" i="1" dirty="0">
                <a:solidFill>
                  <a:srgbClr val="006600"/>
                </a:solidFill>
              </a:rPr>
              <a:t>M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We can generally measure the apparent magnitude </a:t>
            </a:r>
            <a:r>
              <a:rPr lang="en-US" sz="2000" i="1" dirty="0">
                <a:solidFill>
                  <a:srgbClr val="006600"/>
                </a:solidFill>
              </a:rPr>
              <a:t>m</a:t>
            </a: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We can then determine the distance </a:t>
            </a:r>
            <a:r>
              <a:rPr lang="en-US" sz="2000" i="1" dirty="0">
                <a:solidFill>
                  <a:srgbClr val="006600"/>
                </a:solidFill>
              </a:rPr>
              <a:t>d</a:t>
            </a:r>
            <a:r>
              <a:rPr lang="en-US" sz="2000" dirty="0">
                <a:solidFill>
                  <a:srgbClr val="006600"/>
                </a:solidFill>
              </a:rPr>
              <a:t>:</a:t>
            </a:r>
          </a:p>
        </p:txBody>
      </p:sp>
      <p:graphicFrame>
        <p:nvGraphicFramePr>
          <p:cNvPr id="2" name="Object 8"/>
          <p:cNvGraphicFramePr>
            <a:graphicFrameLocks/>
          </p:cNvGraphicFramePr>
          <p:nvPr/>
        </p:nvGraphicFramePr>
        <p:xfrm>
          <a:off x="7772400" y="1207146"/>
          <a:ext cx="2199960" cy="97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558720" progId="Equation.DSMT4">
                  <p:embed/>
                </p:oleObj>
              </mc:Choice>
              <mc:Fallback>
                <p:oleObj name="Equation" r:id="rId2" imgW="1257120" imgH="558720" progId="Equation.DSMT4">
                  <p:embed/>
                  <p:pic>
                    <p:nvPicPr>
                      <p:cNvPr id="2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207146"/>
                        <a:ext cx="2199960" cy="97776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85725" y="2479095"/>
            <a:ext cx="108870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9900CC"/>
                </a:solidFill>
              </a:rPr>
              <a:t>To use standard candles, we must: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Establish that they are standard candles, </a:t>
            </a:r>
            <a:r>
              <a:rPr lang="en-US" sz="2000" i="1" dirty="0">
                <a:solidFill>
                  <a:srgbClr val="9900CC"/>
                </a:solidFill>
              </a:rPr>
              <a:t>i.e.</a:t>
            </a:r>
            <a:r>
              <a:rPr lang="en-US" sz="2000" dirty="0">
                <a:solidFill>
                  <a:srgbClr val="9900CC"/>
                </a:solidFill>
              </a:rPr>
              <a:t>, show that they have consistently the same luminosity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Calibrate the luminosity of one or a few representative members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Determine its distance </a:t>
            </a:r>
            <a:r>
              <a:rPr lang="en-US" sz="2000" i="1" dirty="0">
                <a:solidFill>
                  <a:srgbClr val="9900CC"/>
                </a:solidFill>
              </a:rPr>
              <a:t>d</a:t>
            </a:r>
            <a:r>
              <a:rPr lang="en-US" sz="2000" dirty="0">
                <a:solidFill>
                  <a:srgbClr val="9900CC"/>
                </a:solidFill>
              </a:rPr>
              <a:t> by some other method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Measure the brightness / apparent magnitude </a:t>
            </a:r>
            <a:r>
              <a:rPr lang="en-US" sz="2000" i="1" dirty="0">
                <a:solidFill>
                  <a:srgbClr val="9900CC"/>
                </a:solidFill>
              </a:rPr>
              <a:t>m</a:t>
            </a:r>
            <a:endParaRPr lang="en-US" sz="2000" dirty="0">
              <a:solidFill>
                <a:srgbClr val="9900CC"/>
              </a:solidFill>
            </a:endParaRP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Find </a:t>
            </a:r>
            <a:r>
              <a:rPr lang="en-US" sz="2000" i="1" dirty="0">
                <a:solidFill>
                  <a:srgbClr val="9900CC"/>
                </a:solidFill>
              </a:rPr>
              <a:t>M </a:t>
            </a:r>
            <a:r>
              <a:rPr lang="en-US" sz="2000" dirty="0">
                <a:solidFill>
                  <a:srgbClr val="9900CC"/>
                </a:solidFill>
              </a:rPr>
              <a:t> from our distance formulas</a:t>
            </a: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575" y="4655607"/>
            <a:ext cx="7239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Complications: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There is often some spread in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Either introduces error or must be compensated for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Any dust between us and a source will change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endParaRPr lang="en-US" sz="2000" dirty="0">
              <a:solidFill>
                <a:srgbClr val="FF0000"/>
              </a:solidFill>
            </a:endParaRP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Can be indirectly measured by comparing different filters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65"/>
            <a:ext cx="10972800" cy="830997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 dirty="0">
                <a:solidFill>
                  <a:schemeClr val="bg1"/>
                </a:solidFill>
              </a:rPr>
              <a:t>Standard Candles</a:t>
            </a:r>
          </a:p>
        </p:txBody>
      </p:sp>
    </p:spTree>
    <p:extLst>
      <p:ext uri="{BB962C8B-B14F-4D97-AF65-F5344CB8AC3E}">
        <p14:creationId xmlns:p14="http://schemas.microsoft.com/office/powerpoint/2010/main" val="224744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1" grpId="0" uiExpand="1" build="p"/>
      <p:bldP spid="2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990600"/>
            <a:ext cx="9448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Uses main sequence stars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These are 90% of all stars, so not a restriction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Has nothing to do with parallax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Study many nearby main sequence stars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Get their distances by parallax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Measure their apparent magnitudes </a:t>
            </a:r>
            <a:r>
              <a:rPr lang="en-US" sz="2000" i="1" dirty="0">
                <a:solidFill>
                  <a:srgbClr val="9900CC"/>
                </a:solidFill>
              </a:rPr>
              <a:t>m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Deduce their absolute magnitudes </a:t>
            </a:r>
            <a:r>
              <a:rPr lang="en-US" sz="2000" i="1" dirty="0">
                <a:solidFill>
                  <a:srgbClr val="9900CC"/>
                </a:solidFill>
              </a:rPr>
              <a:t>M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Make a </a:t>
            </a:r>
            <a:r>
              <a:rPr lang="en-US" sz="2000" dirty="0" err="1">
                <a:solidFill>
                  <a:srgbClr val="9900CC"/>
                </a:solidFill>
              </a:rPr>
              <a:t>Hertzsprung</a:t>
            </a:r>
            <a:r>
              <a:rPr lang="en-US" sz="2000" dirty="0">
                <a:solidFill>
                  <a:srgbClr val="9900CC"/>
                </a:solidFill>
              </a:rPr>
              <a:t> Russell Diagram</a:t>
            </a:r>
          </a:p>
        </p:txBody>
      </p:sp>
      <p:pic>
        <p:nvPicPr>
          <p:cNvPr id="9" name="Picture 8" descr="C16F20"/>
          <p:cNvPicPr>
            <a:picLocks noChangeAspect="1" noChangeArrowheads="1"/>
          </p:cNvPicPr>
          <p:nvPr/>
        </p:nvPicPr>
        <p:blipFill>
          <a:blip r:embed="rId2" cstate="print"/>
          <a:srcRect l="22502" r="22502"/>
          <a:stretch>
            <a:fillRect/>
          </a:stretch>
        </p:blipFill>
        <p:spPr bwMode="auto">
          <a:xfrm>
            <a:off x="6502400" y="762000"/>
            <a:ext cx="4470400" cy="6096000"/>
          </a:xfrm>
          <a:prstGeom prst="rect">
            <a:avLst/>
          </a:prstGeom>
          <a:noFill/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4038601"/>
            <a:ext cx="7162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Now, to measure the distance to any M.S. star: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Measure the apparent magnitude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endParaRPr lang="en-US" sz="2000" dirty="0">
              <a:solidFill>
                <a:srgbClr val="FF00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Measure the spectral class (color)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Use H-R diagram to deduce the absolute magnitude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endParaRPr lang="en-US" sz="2000" dirty="0">
              <a:solidFill>
                <a:srgbClr val="FF00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Find the distance using</a:t>
            </a:r>
          </a:p>
        </p:txBody>
      </p:sp>
      <p:graphicFrame>
        <p:nvGraphicFramePr>
          <p:cNvPr id="3" name="Object 4"/>
          <p:cNvGraphicFramePr>
            <a:graphicFrameLocks/>
          </p:cNvGraphicFramePr>
          <p:nvPr/>
        </p:nvGraphicFramePr>
        <p:xfrm>
          <a:off x="3962400" y="5667376"/>
          <a:ext cx="166635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330120" progId="Equation.DSMT4">
                  <p:embed/>
                </p:oleObj>
              </mc:Choice>
              <mc:Fallback>
                <p:oleObj name="Equation" r:id="rId3" imgW="952200" imgH="330120" progId="Equation.DSMT4">
                  <p:embed/>
                  <p:pic>
                    <p:nvPicPr>
                      <p:cNvPr id="3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667376"/>
                        <a:ext cx="1666350" cy="57771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Spectroscopic Parallax</a:t>
            </a:r>
          </a:p>
        </p:txBody>
      </p:sp>
      <p:graphicFrame>
        <p:nvGraphicFramePr>
          <p:cNvPr id="506921" name="Object 3"/>
          <p:cNvGraphicFramePr>
            <a:graphicFrameLocks/>
          </p:cNvGraphicFramePr>
          <p:nvPr/>
        </p:nvGraphicFramePr>
        <p:xfrm>
          <a:off x="4724400" y="2868614"/>
          <a:ext cx="20891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760" imgH="203040" progId="Equation.DSMT4">
                  <p:embed/>
                </p:oleObj>
              </mc:Choice>
              <mc:Fallback>
                <p:oleObj name="Equation" r:id="rId5" imgW="1193760" imgH="203040" progId="Equation.DSMT4">
                  <p:embed/>
                  <p:pic>
                    <p:nvPicPr>
                      <p:cNvPr id="506921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68614"/>
                        <a:ext cx="2089150" cy="3556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180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0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6F20"/>
          <p:cNvPicPr>
            <a:picLocks noChangeAspect="1" noChangeArrowheads="1"/>
          </p:cNvPicPr>
          <p:nvPr/>
        </p:nvPicPr>
        <p:blipFill>
          <a:blip r:embed="rId2" cstate="print"/>
          <a:srcRect l="22502" r="22502"/>
          <a:stretch>
            <a:fillRect/>
          </a:stretch>
        </p:blipFill>
        <p:spPr bwMode="auto">
          <a:xfrm>
            <a:off x="6477001" y="762001"/>
            <a:ext cx="4470400" cy="6096000"/>
          </a:xfrm>
          <a:prstGeom prst="rect">
            <a:avLst/>
          </a:prstGeom>
          <a:noFill/>
        </p:spPr>
      </p:pic>
      <p:graphicFrame>
        <p:nvGraphicFramePr>
          <p:cNvPr id="3" name="Object 4"/>
          <p:cNvGraphicFramePr>
            <a:graphicFrameLocks/>
          </p:cNvGraphicFramePr>
          <p:nvPr/>
        </p:nvGraphicFramePr>
        <p:xfrm>
          <a:off x="2785695" y="2191569"/>
          <a:ext cx="166635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330120" progId="Equation.DSMT4">
                  <p:embed/>
                </p:oleObj>
              </mc:Choice>
              <mc:Fallback>
                <p:oleObj name="Equation" r:id="rId3" imgW="952200" imgH="330120" progId="Equation.DSMT4">
                  <p:embed/>
                  <p:pic>
                    <p:nvPicPr>
                      <p:cNvPr id="3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5695" y="2191569"/>
                        <a:ext cx="1666350" cy="57771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52400" y="921603"/>
            <a:ext cx="6477000" cy="707886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/>
              <a:t>An F5 main sequence star has an apparent magnitude of </a:t>
            </a:r>
            <a:r>
              <a:rPr lang="en-US" sz="2000" b="1" i="1" dirty="0"/>
              <a:t>m = </a:t>
            </a:r>
            <a:r>
              <a:rPr lang="en-US" sz="2000" b="1" dirty="0"/>
              <a:t>14.6.  What is its distance?</a:t>
            </a:r>
            <a:endParaRPr lang="en-US" sz="2000" b="1" i="1" baseline="-25000" dirty="0">
              <a:sym typeface="Symbol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rot="5400000" flipH="1" flipV="1">
            <a:off x="7592533" y="4991100"/>
            <a:ext cx="2514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086600" y="3733800"/>
            <a:ext cx="1752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Object 4"/>
          <p:cNvGraphicFramePr>
            <a:graphicFrameLocks/>
          </p:cNvGraphicFramePr>
          <p:nvPr/>
        </p:nvGraphicFramePr>
        <p:xfrm>
          <a:off x="990600" y="2286000"/>
          <a:ext cx="108864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22080" imgH="177480" progId="Equation.DSMT4">
                  <p:embed/>
                </p:oleObj>
              </mc:Choice>
              <mc:Fallback>
                <p:oleObj name="Equation" r:id="rId5" imgW="622080" imgH="177480" progId="Equation.DSMT4">
                  <p:embed/>
                  <p:pic>
                    <p:nvPicPr>
                      <p:cNvPr id="2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1088640" cy="310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/>
          </p:cNvGraphicFramePr>
          <p:nvPr/>
        </p:nvGraphicFramePr>
        <p:xfrm>
          <a:off x="609601" y="3276600"/>
          <a:ext cx="182196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41120" imgH="330120" progId="Equation.DSMT4">
                  <p:embed/>
                </p:oleObj>
              </mc:Choice>
              <mc:Fallback>
                <p:oleObj name="Equation" r:id="rId7" imgW="1041120" imgH="330120" progId="Equation.DSMT4">
                  <p:embed/>
                  <p:pic>
                    <p:nvPicPr>
                      <p:cNvPr id="4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3276600"/>
                        <a:ext cx="1821960" cy="577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/>
          </p:cNvGraphicFramePr>
          <p:nvPr/>
        </p:nvGraphicFramePr>
        <p:xfrm>
          <a:off x="2463450" y="3460681"/>
          <a:ext cx="115542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240" imgH="228600" progId="Equation.DSMT4">
                  <p:embed/>
                </p:oleObj>
              </mc:Choice>
              <mc:Fallback>
                <p:oleObj name="Equation" r:id="rId9" imgW="660240" imgH="228600" progId="Equation.DSMT4">
                  <p:embed/>
                  <p:pic>
                    <p:nvPicPr>
                      <p:cNvPr id="5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450" y="3460681"/>
                        <a:ext cx="115542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/>
          </p:cNvGraphicFramePr>
          <p:nvPr/>
        </p:nvGraphicFramePr>
        <p:xfrm>
          <a:off x="1371600" y="4267201"/>
          <a:ext cx="135513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74360" imgH="203040" progId="Equation.DSMT4">
                  <p:embed/>
                </p:oleObj>
              </mc:Choice>
              <mc:Fallback>
                <p:oleObj name="Equation" r:id="rId11" imgW="774360" imgH="203040" progId="Equation.DSMT4">
                  <p:embed/>
                  <p:pic>
                    <p:nvPicPr>
                      <p:cNvPr id="6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1"/>
                        <a:ext cx="1355130" cy="355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0" y="-3780"/>
            <a:ext cx="10972800" cy="830997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/>
              <a:t>Sample Problem</a:t>
            </a:r>
          </a:p>
        </p:txBody>
      </p:sp>
    </p:spTree>
    <p:extLst>
      <p:ext uri="{BB962C8B-B14F-4D97-AF65-F5344CB8AC3E}">
        <p14:creationId xmlns:p14="http://schemas.microsoft.com/office/powerpoint/2010/main" val="254866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16F20"/>
          <p:cNvPicPr>
            <a:picLocks noChangeAspect="1" noChangeArrowheads="1"/>
          </p:cNvPicPr>
          <p:nvPr/>
        </p:nvPicPr>
        <p:blipFill>
          <a:blip r:embed="rId2" cstate="print"/>
          <a:srcRect l="22502" r="22502"/>
          <a:stretch>
            <a:fillRect/>
          </a:stretch>
        </p:blipFill>
        <p:spPr bwMode="auto">
          <a:xfrm>
            <a:off x="6502401" y="762001"/>
            <a:ext cx="4470400" cy="6096000"/>
          </a:xfrm>
          <a:prstGeom prst="rect">
            <a:avLst/>
          </a:prstGeom>
          <a:noFill/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1750" y="1295401"/>
            <a:ext cx="661511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Main sequence stars are not exceptionally bright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You can’t see them at vast distances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Must use other methods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main sequence is a band, not a line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Metallicity varies significantly</a:t>
            </a:r>
          </a:p>
          <a:p>
            <a:pPr marL="1257287" lvl="2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Can be measured in the spectrum and compensated for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Age varies significantly</a:t>
            </a:r>
          </a:p>
          <a:p>
            <a:pPr marL="1257287" lvl="2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Difficult to compensate for with a single star</a:t>
            </a:r>
          </a:p>
          <a:p>
            <a:pPr marL="1257287" lvl="2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Use clusters!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rot="5400000" flipH="1" flipV="1">
            <a:off x="7592533" y="4991100"/>
            <a:ext cx="2514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086600" y="3733800"/>
            <a:ext cx="1752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086600" y="3886200"/>
            <a:ext cx="1752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086600" y="3581400"/>
            <a:ext cx="1752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Problems with Spectroscopic </a:t>
            </a:r>
            <a:r>
              <a:rPr lang="en-US" sz="4400" dirty="0" err="1"/>
              <a:t>Parllax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291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5226" y="995332"/>
            <a:ext cx="6477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Spectroscopic parallax on steroids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Applies to clusters of stars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Many stars with similar composition and magnitude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Plot the apparent magnitude vs. spectral type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Measure composition – </a:t>
            </a:r>
            <a:r>
              <a:rPr lang="en-US" sz="2000" dirty="0" err="1">
                <a:solidFill>
                  <a:srgbClr val="0000FF"/>
                </a:solidFill>
              </a:rPr>
              <a:t>metallicity</a:t>
            </a: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Build a computer model predicting what a set of stars would look like with this composition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Plot the </a:t>
            </a:r>
            <a:r>
              <a:rPr lang="en-US" sz="2000" i="1" dirty="0">
                <a:solidFill>
                  <a:srgbClr val="006600"/>
                </a:solidFill>
              </a:rPr>
              <a:t>absolute magnitude</a:t>
            </a:r>
            <a:r>
              <a:rPr lang="en-US" sz="2000" dirty="0">
                <a:solidFill>
                  <a:srgbClr val="006600"/>
                </a:solidFill>
              </a:rPr>
              <a:t> vs. spectral type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Age the computer-generated stars until the graph has the same shape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Turn off point tells you when to stop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Compare the </a:t>
            </a:r>
            <a:r>
              <a:rPr lang="en-US" sz="2000" i="1" dirty="0">
                <a:solidFill>
                  <a:srgbClr val="9900CC"/>
                </a:solidFill>
              </a:rPr>
              <a:t> absolute magnitude</a:t>
            </a:r>
            <a:r>
              <a:rPr lang="en-US" sz="2000" dirty="0">
                <a:solidFill>
                  <a:srgbClr val="9900CC"/>
                </a:solidFill>
              </a:rPr>
              <a:t> of the result with the </a:t>
            </a:r>
            <a:r>
              <a:rPr lang="en-US" sz="2000" i="1" dirty="0">
                <a:solidFill>
                  <a:srgbClr val="9900CC"/>
                </a:solidFill>
              </a:rPr>
              <a:t>apparent magnitude</a:t>
            </a:r>
            <a:r>
              <a:rPr lang="en-US" sz="2000" dirty="0">
                <a:solidFill>
                  <a:srgbClr val="9900CC"/>
                </a:solidFill>
              </a:rPr>
              <a:t> of the actual cluster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Find the distance from</a:t>
            </a:r>
          </a:p>
        </p:txBody>
      </p:sp>
      <p:graphicFrame>
        <p:nvGraphicFramePr>
          <p:cNvPr id="506921" name="Object 1"/>
          <p:cNvGraphicFramePr>
            <a:graphicFrameLocks/>
          </p:cNvGraphicFramePr>
          <p:nvPr/>
        </p:nvGraphicFramePr>
        <p:xfrm>
          <a:off x="4397025" y="6046383"/>
          <a:ext cx="166635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200" imgH="330120" progId="Equation.DSMT4">
                  <p:embed/>
                </p:oleObj>
              </mc:Choice>
              <mc:Fallback>
                <p:oleObj name="Equation" r:id="rId2" imgW="952200" imgH="330120" progId="Equation.DSMT4">
                  <p:embed/>
                  <p:pic>
                    <p:nvPicPr>
                      <p:cNvPr id="506921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025" y="6046383"/>
                        <a:ext cx="1666350" cy="57771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7239000" y="6094412"/>
            <a:ext cx="3048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6200000" flipV="1">
            <a:off x="4953001" y="3810000"/>
            <a:ext cx="4495800" cy="76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162801" y="61838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O5  B5  A5  F5  G5  K5  M5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8041576" y="2971800"/>
            <a:ext cx="1752600" cy="2895600"/>
            <a:chOff x="8001000" y="1524000"/>
            <a:chExt cx="1752600" cy="2895600"/>
          </a:xfrm>
        </p:grpSpPr>
        <p:sp>
          <p:nvSpPr>
            <p:cNvPr id="21" name="4-Point Star 20"/>
            <p:cNvSpPr/>
            <p:nvPr/>
          </p:nvSpPr>
          <p:spPr bwMode="auto">
            <a:xfrm>
              <a:off x="9525000" y="1600200"/>
              <a:ext cx="228600" cy="228600"/>
            </a:xfrm>
            <a:prstGeom prst="star4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22" name="4-Point Star 21"/>
            <p:cNvSpPr/>
            <p:nvPr/>
          </p:nvSpPr>
          <p:spPr bwMode="auto">
            <a:xfrm>
              <a:off x="8610600" y="2362200"/>
              <a:ext cx="228600" cy="228600"/>
            </a:xfrm>
            <a:prstGeom prst="star4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23" name="4-Point Star 22"/>
            <p:cNvSpPr/>
            <p:nvPr/>
          </p:nvSpPr>
          <p:spPr bwMode="auto">
            <a:xfrm>
              <a:off x="8686800" y="1905000"/>
              <a:ext cx="228600" cy="228600"/>
            </a:xfrm>
            <a:prstGeom prst="star4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24" name="4-Point Star 23"/>
            <p:cNvSpPr/>
            <p:nvPr/>
          </p:nvSpPr>
          <p:spPr bwMode="auto">
            <a:xfrm>
              <a:off x="8305800" y="2438400"/>
              <a:ext cx="228600" cy="228600"/>
            </a:xfrm>
            <a:prstGeom prst="star4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25" name="4-Point Star 24"/>
            <p:cNvSpPr/>
            <p:nvPr/>
          </p:nvSpPr>
          <p:spPr bwMode="auto">
            <a:xfrm>
              <a:off x="8305800" y="2895600"/>
              <a:ext cx="228600" cy="228600"/>
            </a:xfrm>
            <a:prstGeom prst="star4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26" name="4-Point Star 25"/>
            <p:cNvSpPr/>
            <p:nvPr/>
          </p:nvSpPr>
          <p:spPr bwMode="auto">
            <a:xfrm>
              <a:off x="8077200" y="2514600"/>
              <a:ext cx="228600" cy="228600"/>
            </a:xfrm>
            <a:prstGeom prst="star4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27" name="4-Point Star 26"/>
            <p:cNvSpPr/>
            <p:nvPr/>
          </p:nvSpPr>
          <p:spPr bwMode="auto">
            <a:xfrm>
              <a:off x="8001000" y="2667000"/>
              <a:ext cx="228600" cy="228600"/>
            </a:xfrm>
            <a:prstGeom prst="star4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28" name="4-Point Star 27"/>
            <p:cNvSpPr/>
            <p:nvPr/>
          </p:nvSpPr>
          <p:spPr bwMode="auto">
            <a:xfrm>
              <a:off x="8991600" y="2286000"/>
              <a:ext cx="228600" cy="228600"/>
            </a:xfrm>
            <a:prstGeom prst="star4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29" name="4-Point Star 28"/>
            <p:cNvSpPr/>
            <p:nvPr/>
          </p:nvSpPr>
          <p:spPr bwMode="auto">
            <a:xfrm>
              <a:off x="8534400" y="3048000"/>
              <a:ext cx="228600" cy="228600"/>
            </a:xfrm>
            <a:prstGeom prst="star4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0" name="4-Point Star 29"/>
            <p:cNvSpPr/>
            <p:nvPr/>
          </p:nvSpPr>
          <p:spPr bwMode="auto">
            <a:xfrm>
              <a:off x="8763000" y="3276600"/>
              <a:ext cx="228600" cy="228600"/>
            </a:xfrm>
            <a:prstGeom prst="star4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1" name="4-Point Star 30"/>
            <p:cNvSpPr/>
            <p:nvPr/>
          </p:nvSpPr>
          <p:spPr bwMode="auto">
            <a:xfrm>
              <a:off x="9067800" y="3581400"/>
              <a:ext cx="228600" cy="228600"/>
            </a:xfrm>
            <a:prstGeom prst="star4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2" name="4-Point Star 31"/>
            <p:cNvSpPr/>
            <p:nvPr/>
          </p:nvSpPr>
          <p:spPr bwMode="auto">
            <a:xfrm>
              <a:off x="9372600" y="1828800"/>
              <a:ext cx="228600" cy="228600"/>
            </a:xfrm>
            <a:prstGeom prst="star4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3" name="4-Point Star 32"/>
            <p:cNvSpPr/>
            <p:nvPr/>
          </p:nvSpPr>
          <p:spPr bwMode="auto">
            <a:xfrm>
              <a:off x="9296400" y="2133600"/>
              <a:ext cx="228600" cy="228600"/>
            </a:xfrm>
            <a:prstGeom prst="star4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4" name="4-Point Star 33"/>
            <p:cNvSpPr/>
            <p:nvPr/>
          </p:nvSpPr>
          <p:spPr bwMode="auto">
            <a:xfrm>
              <a:off x="8915400" y="3429000"/>
              <a:ext cx="228600" cy="228600"/>
            </a:xfrm>
            <a:prstGeom prst="star4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5" name="4-Point Star 34"/>
            <p:cNvSpPr/>
            <p:nvPr/>
          </p:nvSpPr>
          <p:spPr bwMode="auto">
            <a:xfrm>
              <a:off x="8686800" y="3200400"/>
              <a:ext cx="228600" cy="228600"/>
            </a:xfrm>
            <a:prstGeom prst="star4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6" name="4-Point Star 35"/>
            <p:cNvSpPr/>
            <p:nvPr/>
          </p:nvSpPr>
          <p:spPr bwMode="auto">
            <a:xfrm>
              <a:off x="8991600" y="3429000"/>
              <a:ext cx="228600" cy="228600"/>
            </a:xfrm>
            <a:prstGeom prst="star4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7" name="4-Point Star 36"/>
            <p:cNvSpPr/>
            <p:nvPr/>
          </p:nvSpPr>
          <p:spPr bwMode="auto">
            <a:xfrm>
              <a:off x="9144000" y="3657600"/>
              <a:ext cx="228600" cy="228600"/>
            </a:xfrm>
            <a:prstGeom prst="star4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8" name="4-Point Star 37"/>
            <p:cNvSpPr/>
            <p:nvPr/>
          </p:nvSpPr>
          <p:spPr bwMode="auto">
            <a:xfrm>
              <a:off x="9220200" y="3810000"/>
              <a:ext cx="228600" cy="228600"/>
            </a:xfrm>
            <a:prstGeom prst="star4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39" name="4-Point Star 38"/>
            <p:cNvSpPr/>
            <p:nvPr/>
          </p:nvSpPr>
          <p:spPr bwMode="auto">
            <a:xfrm>
              <a:off x="9372600" y="3886200"/>
              <a:ext cx="228600" cy="228600"/>
            </a:xfrm>
            <a:prstGeom prst="star4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40" name="4-Point Star 39"/>
            <p:cNvSpPr/>
            <p:nvPr/>
          </p:nvSpPr>
          <p:spPr bwMode="auto">
            <a:xfrm>
              <a:off x="9448800" y="4191000"/>
              <a:ext cx="228600" cy="228600"/>
            </a:xfrm>
            <a:prstGeom prst="star4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42" name="4-Point Star 41"/>
            <p:cNvSpPr/>
            <p:nvPr/>
          </p:nvSpPr>
          <p:spPr bwMode="auto">
            <a:xfrm>
              <a:off x="8153400" y="2743200"/>
              <a:ext cx="228600" cy="228600"/>
            </a:xfrm>
            <a:prstGeom prst="star4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43" name="4-Point Star 42"/>
            <p:cNvSpPr/>
            <p:nvPr/>
          </p:nvSpPr>
          <p:spPr bwMode="auto">
            <a:xfrm>
              <a:off x="8991600" y="1981200"/>
              <a:ext cx="228600" cy="228600"/>
            </a:xfrm>
            <a:prstGeom prst="star4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  <p:sp>
          <p:nvSpPr>
            <p:cNvPr id="44" name="4-Point Star 43"/>
            <p:cNvSpPr/>
            <p:nvPr/>
          </p:nvSpPr>
          <p:spPr bwMode="auto">
            <a:xfrm>
              <a:off x="9220200" y="1524000"/>
              <a:ext cx="228600" cy="228600"/>
            </a:xfrm>
            <a:prstGeom prst="star4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</p:grpSp>
      <p:sp>
        <p:nvSpPr>
          <p:cNvPr id="45" name="Freeform 44"/>
          <p:cNvSpPr/>
          <p:nvPr/>
        </p:nvSpPr>
        <p:spPr bwMode="auto">
          <a:xfrm>
            <a:off x="8071263" y="1278578"/>
            <a:ext cx="1684316" cy="3526971"/>
          </a:xfrm>
          <a:custGeom>
            <a:avLst/>
            <a:gdLst>
              <a:gd name="connsiteX0" fmla="*/ 1619002 w 1684316"/>
              <a:gd name="connsiteY0" fmla="*/ 3526971 h 3526971"/>
              <a:gd name="connsiteX1" fmla="*/ 1488373 w 1684316"/>
              <a:gd name="connsiteY1" fmla="*/ 2909455 h 3526971"/>
              <a:gd name="connsiteX2" fmla="*/ 835231 w 1684316"/>
              <a:gd name="connsiteY2" fmla="*/ 2113808 h 3526971"/>
              <a:gd name="connsiteX3" fmla="*/ 110836 w 1684316"/>
              <a:gd name="connsiteY3" fmla="*/ 1531917 h 3526971"/>
              <a:gd name="connsiteX4" fmla="*/ 170212 w 1684316"/>
              <a:gd name="connsiteY4" fmla="*/ 1306286 h 3526971"/>
              <a:gd name="connsiteX5" fmla="*/ 1084612 w 1684316"/>
              <a:gd name="connsiteY5" fmla="*/ 1116281 h 3526971"/>
              <a:gd name="connsiteX6" fmla="*/ 1595251 w 1684316"/>
              <a:gd name="connsiteY6" fmla="*/ 415636 h 3526971"/>
              <a:gd name="connsiteX7" fmla="*/ 704602 w 1684316"/>
              <a:gd name="connsiteY7" fmla="*/ 1033153 h 3526971"/>
              <a:gd name="connsiteX8" fmla="*/ 763979 w 1684316"/>
              <a:gd name="connsiteY8" fmla="*/ 748146 h 3526971"/>
              <a:gd name="connsiteX9" fmla="*/ 1547750 w 1684316"/>
              <a:gd name="connsiteY9" fmla="*/ 178130 h 3526971"/>
              <a:gd name="connsiteX10" fmla="*/ 1583376 w 1684316"/>
              <a:gd name="connsiteY10" fmla="*/ 0 h 352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4316" h="3526971">
                <a:moveTo>
                  <a:pt x="1619002" y="3526971"/>
                </a:moveTo>
                <a:cubicBezTo>
                  <a:pt x="1619001" y="3335976"/>
                  <a:pt x="1619001" y="3144982"/>
                  <a:pt x="1488373" y="2909455"/>
                </a:cubicBezTo>
                <a:cubicBezTo>
                  <a:pt x="1357745" y="2673928"/>
                  <a:pt x="1064820" y="2343398"/>
                  <a:pt x="835231" y="2113808"/>
                </a:cubicBezTo>
                <a:cubicBezTo>
                  <a:pt x="605642" y="1884218"/>
                  <a:pt x="221672" y="1666504"/>
                  <a:pt x="110836" y="1531917"/>
                </a:cubicBezTo>
                <a:cubicBezTo>
                  <a:pt x="0" y="1397330"/>
                  <a:pt x="7916" y="1375559"/>
                  <a:pt x="170212" y="1306286"/>
                </a:cubicBezTo>
                <a:cubicBezTo>
                  <a:pt x="332508" y="1237013"/>
                  <a:pt x="847105" y="1264723"/>
                  <a:pt x="1084612" y="1116281"/>
                </a:cubicBezTo>
                <a:cubicBezTo>
                  <a:pt x="1322119" y="967839"/>
                  <a:pt x="1658586" y="429491"/>
                  <a:pt x="1595251" y="415636"/>
                </a:cubicBezTo>
                <a:cubicBezTo>
                  <a:pt x="1531916" y="401781"/>
                  <a:pt x="843147" y="977735"/>
                  <a:pt x="704602" y="1033153"/>
                </a:cubicBezTo>
                <a:cubicBezTo>
                  <a:pt x="566057" y="1088571"/>
                  <a:pt x="623454" y="890650"/>
                  <a:pt x="763979" y="748146"/>
                </a:cubicBezTo>
                <a:cubicBezTo>
                  <a:pt x="904504" y="605642"/>
                  <a:pt x="1411184" y="302821"/>
                  <a:pt x="1547750" y="178130"/>
                </a:cubicBezTo>
                <a:cubicBezTo>
                  <a:pt x="1684316" y="53439"/>
                  <a:pt x="1633846" y="26719"/>
                  <a:pt x="1583376" y="0"/>
                </a:cubicBezTo>
              </a:path>
            </a:pathLst>
          </a:custGeom>
          <a:noFill/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47" name="Freeform 46"/>
          <p:cNvSpPr/>
          <p:nvPr/>
        </p:nvSpPr>
        <p:spPr bwMode="auto">
          <a:xfrm>
            <a:off x="7291448" y="1480459"/>
            <a:ext cx="2400795" cy="3396342"/>
          </a:xfrm>
          <a:custGeom>
            <a:avLst/>
            <a:gdLst>
              <a:gd name="connsiteX0" fmla="*/ 2386941 w 2414650"/>
              <a:gd name="connsiteY0" fmla="*/ 3396342 h 3396342"/>
              <a:gd name="connsiteX1" fmla="*/ 2208811 w 2414650"/>
              <a:gd name="connsiteY1" fmla="*/ 2541319 h 3396342"/>
              <a:gd name="connsiteX2" fmla="*/ 1151907 w 2414650"/>
              <a:gd name="connsiteY2" fmla="*/ 1520041 h 3396342"/>
              <a:gd name="connsiteX3" fmla="*/ 546265 w 2414650"/>
              <a:gd name="connsiteY3" fmla="*/ 1068779 h 3396342"/>
              <a:gd name="connsiteX4" fmla="*/ 118754 w 2414650"/>
              <a:gd name="connsiteY4" fmla="*/ 641267 h 3396342"/>
              <a:gd name="connsiteX5" fmla="*/ 0 w 2414650"/>
              <a:gd name="connsiteY5" fmla="*/ 0 h 3396342"/>
              <a:gd name="connsiteX0" fmla="*/ 2386941 w 2424876"/>
              <a:gd name="connsiteY0" fmla="*/ 3396342 h 3396342"/>
              <a:gd name="connsiteX1" fmla="*/ 2208811 w 2424876"/>
              <a:gd name="connsiteY1" fmla="*/ 2541319 h 3396342"/>
              <a:gd name="connsiteX2" fmla="*/ 1090551 w 2424876"/>
              <a:gd name="connsiteY2" fmla="*/ 1639784 h 3396342"/>
              <a:gd name="connsiteX3" fmla="*/ 546265 w 2424876"/>
              <a:gd name="connsiteY3" fmla="*/ 1068779 h 3396342"/>
              <a:gd name="connsiteX4" fmla="*/ 118754 w 2424876"/>
              <a:gd name="connsiteY4" fmla="*/ 641267 h 3396342"/>
              <a:gd name="connsiteX5" fmla="*/ 0 w 2424876"/>
              <a:gd name="connsiteY5" fmla="*/ 0 h 3396342"/>
              <a:gd name="connsiteX0" fmla="*/ 2386941 w 2424876"/>
              <a:gd name="connsiteY0" fmla="*/ 3396342 h 3396342"/>
              <a:gd name="connsiteX1" fmla="*/ 2208811 w 2424876"/>
              <a:gd name="connsiteY1" fmla="*/ 2541319 h 3396342"/>
              <a:gd name="connsiteX2" fmla="*/ 1090551 w 2424876"/>
              <a:gd name="connsiteY2" fmla="*/ 1639784 h 3396342"/>
              <a:gd name="connsiteX3" fmla="*/ 480951 w 2424876"/>
              <a:gd name="connsiteY3" fmla="*/ 1182584 h 3396342"/>
              <a:gd name="connsiteX4" fmla="*/ 118754 w 2424876"/>
              <a:gd name="connsiteY4" fmla="*/ 641267 h 3396342"/>
              <a:gd name="connsiteX5" fmla="*/ 0 w 2424876"/>
              <a:gd name="connsiteY5" fmla="*/ 0 h 3396342"/>
              <a:gd name="connsiteX0" fmla="*/ 2386941 w 2400795"/>
              <a:gd name="connsiteY0" fmla="*/ 3396342 h 3396342"/>
              <a:gd name="connsiteX1" fmla="*/ 2081151 w 2400795"/>
              <a:gd name="connsiteY1" fmla="*/ 2401784 h 3396342"/>
              <a:gd name="connsiteX2" fmla="*/ 1090551 w 2400795"/>
              <a:gd name="connsiteY2" fmla="*/ 1639784 h 3396342"/>
              <a:gd name="connsiteX3" fmla="*/ 480951 w 2400795"/>
              <a:gd name="connsiteY3" fmla="*/ 1182584 h 3396342"/>
              <a:gd name="connsiteX4" fmla="*/ 118754 w 2400795"/>
              <a:gd name="connsiteY4" fmla="*/ 641267 h 3396342"/>
              <a:gd name="connsiteX5" fmla="*/ 0 w 2400795"/>
              <a:gd name="connsiteY5" fmla="*/ 0 h 3396342"/>
              <a:gd name="connsiteX0" fmla="*/ 2386941 w 2400795"/>
              <a:gd name="connsiteY0" fmla="*/ 3396342 h 3396342"/>
              <a:gd name="connsiteX1" fmla="*/ 2081151 w 2400795"/>
              <a:gd name="connsiteY1" fmla="*/ 2401784 h 3396342"/>
              <a:gd name="connsiteX2" fmla="*/ 1090551 w 2400795"/>
              <a:gd name="connsiteY2" fmla="*/ 1639784 h 3396342"/>
              <a:gd name="connsiteX3" fmla="*/ 480952 w 2400795"/>
              <a:gd name="connsiteY3" fmla="*/ 1258784 h 3396342"/>
              <a:gd name="connsiteX4" fmla="*/ 118754 w 2400795"/>
              <a:gd name="connsiteY4" fmla="*/ 641267 h 3396342"/>
              <a:gd name="connsiteX5" fmla="*/ 0 w 2400795"/>
              <a:gd name="connsiteY5" fmla="*/ 0 h 339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0795" h="3396342">
                <a:moveTo>
                  <a:pt x="2386941" y="3396342"/>
                </a:moveTo>
                <a:cubicBezTo>
                  <a:pt x="2400795" y="3125189"/>
                  <a:pt x="2297216" y="2694544"/>
                  <a:pt x="2081151" y="2401784"/>
                </a:cubicBezTo>
                <a:cubicBezTo>
                  <a:pt x="1865086" y="2109024"/>
                  <a:pt x="1357251" y="1830284"/>
                  <a:pt x="1090551" y="1639784"/>
                </a:cubicBezTo>
                <a:cubicBezTo>
                  <a:pt x="823851" y="1449284"/>
                  <a:pt x="642918" y="1425203"/>
                  <a:pt x="480952" y="1258784"/>
                </a:cubicBezTo>
                <a:cubicBezTo>
                  <a:pt x="318986" y="1092365"/>
                  <a:pt x="198913" y="851064"/>
                  <a:pt x="118754" y="641267"/>
                </a:cubicBezTo>
                <a:cubicBezTo>
                  <a:pt x="38595" y="431470"/>
                  <a:pt x="13855" y="231568"/>
                  <a:pt x="0" y="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48" name="Freeform 47"/>
          <p:cNvSpPr/>
          <p:nvPr/>
        </p:nvSpPr>
        <p:spPr bwMode="auto">
          <a:xfrm>
            <a:off x="7835736" y="1444833"/>
            <a:ext cx="1917865" cy="3420093"/>
          </a:xfrm>
          <a:custGeom>
            <a:avLst/>
            <a:gdLst>
              <a:gd name="connsiteX0" fmla="*/ 1842655 w 1917865"/>
              <a:gd name="connsiteY0" fmla="*/ 3420093 h 3420093"/>
              <a:gd name="connsiteX1" fmla="*/ 1664525 w 1917865"/>
              <a:gd name="connsiteY1" fmla="*/ 2612571 h 3420093"/>
              <a:gd name="connsiteX2" fmla="*/ 678873 w 1917865"/>
              <a:gd name="connsiteY2" fmla="*/ 1745672 h 3420093"/>
              <a:gd name="connsiteX3" fmla="*/ 37605 w 1917865"/>
              <a:gd name="connsiteY3" fmla="*/ 1116280 h 3420093"/>
              <a:gd name="connsiteX4" fmla="*/ 453242 w 1917865"/>
              <a:gd name="connsiteY4" fmla="*/ 546265 h 3420093"/>
              <a:gd name="connsiteX5" fmla="*/ 1866405 w 1917865"/>
              <a:gd name="connsiteY5" fmla="*/ 285007 h 3420093"/>
              <a:gd name="connsiteX6" fmla="*/ 762000 w 1917865"/>
              <a:gd name="connsiteY6" fmla="*/ 296883 h 3420093"/>
              <a:gd name="connsiteX7" fmla="*/ 1842655 w 1917865"/>
              <a:gd name="connsiteY7" fmla="*/ 0 h 342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7865" h="3420093">
                <a:moveTo>
                  <a:pt x="1842655" y="3420093"/>
                </a:moveTo>
                <a:cubicBezTo>
                  <a:pt x="1850572" y="3155867"/>
                  <a:pt x="1858489" y="2891641"/>
                  <a:pt x="1664525" y="2612571"/>
                </a:cubicBezTo>
                <a:cubicBezTo>
                  <a:pt x="1470561" y="2333501"/>
                  <a:pt x="950026" y="1995054"/>
                  <a:pt x="678873" y="1745672"/>
                </a:cubicBezTo>
                <a:cubicBezTo>
                  <a:pt x="407720" y="1496290"/>
                  <a:pt x="75210" y="1316181"/>
                  <a:pt x="37605" y="1116280"/>
                </a:cubicBezTo>
                <a:cubicBezTo>
                  <a:pt x="0" y="916379"/>
                  <a:pt x="148442" y="684810"/>
                  <a:pt x="453242" y="546265"/>
                </a:cubicBezTo>
                <a:cubicBezTo>
                  <a:pt x="758042" y="407720"/>
                  <a:pt x="1814945" y="326571"/>
                  <a:pt x="1866405" y="285007"/>
                </a:cubicBezTo>
                <a:cubicBezTo>
                  <a:pt x="1917865" y="243443"/>
                  <a:pt x="765958" y="344384"/>
                  <a:pt x="762000" y="296883"/>
                </a:cubicBezTo>
                <a:cubicBezTo>
                  <a:pt x="758042" y="249382"/>
                  <a:pt x="1300348" y="124691"/>
                  <a:pt x="1842655" y="0"/>
                </a:cubicBezTo>
              </a:path>
            </a:pathLst>
          </a:custGeom>
          <a:noFill/>
          <a:ln w="2857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49" name="Freeform 48"/>
          <p:cNvSpPr/>
          <p:nvPr/>
        </p:nvSpPr>
        <p:spPr bwMode="auto">
          <a:xfrm>
            <a:off x="8552213" y="1421081"/>
            <a:ext cx="1199408" cy="3455719"/>
          </a:xfrm>
          <a:custGeom>
            <a:avLst/>
            <a:gdLst>
              <a:gd name="connsiteX0" fmla="*/ 1138052 w 1199408"/>
              <a:gd name="connsiteY0" fmla="*/ 3455719 h 3455719"/>
              <a:gd name="connsiteX1" fmla="*/ 876795 w 1199408"/>
              <a:gd name="connsiteY1" fmla="*/ 2529444 h 3455719"/>
              <a:gd name="connsiteX2" fmla="*/ 93023 w 1199408"/>
              <a:gd name="connsiteY2" fmla="*/ 1603169 h 3455719"/>
              <a:gd name="connsiteX3" fmla="*/ 318655 w 1199408"/>
              <a:gd name="connsiteY3" fmla="*/ 1282535 h 3455719"/>
              <a:gd name="connsiteX4" fmla="*/ 888670 w 1199408"/>
              <a:gd name="connsiteY4" fmla="*/ 1235034 h 3455719"/>
              <a:gd name="connsiteX5" fmla="*/ 1173678 w 1199408"/>
              <a:gd name="connsiteY5" fmla="*/ 71252 h 3455719"/>
              <a:gd name="connsiteX6" fmla="*/ 734291 w 1199408"/>
              <a:gd name="connsiteY6" fmla="*/ 807522 h 345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9408" h="3455719">
                <a:moveTo>
                  <a:pt x="1138052" y="3455719"/>
                </a:moveTo>
                <a:cubicBezTo>
                  <a:pt x="1094509" y="3146960"/>
                  <a:pt x="1050966" y="2838202"/>
                  <a:pt x="876795" y="2529444"/>
                </a:cubicBezTo>
                <a:cubicBezTo>
                  <a:pt x="702624" y="2220686"/>
                  <a:pt x="186046" y="1810987"/>
                  <a:pt x="93023" y="1603169"/>
                </a:cubicBezTo>
                <a:cubicBezTo>
                  <a:pt x="0" y="1395351"/>
                  <a:pt x="186047" y="1343891"/>
                  <a:pt x="318655" y="1282535"/>
                </a:cubicBezTo>
                <a:cubicBezTo>
                  <a:pt x="451263" y="1221179"/>
                  <a:pt x="746166" y="1436914"/>
                  <a:pt x="888670" y="1235034"/>
                </a:cubicBezTo>
                <a:cubicBezTo>
                  <a:pt x="1031174" y="1033154"/>
                  <a:pt x="1199408" y="142504"/>
                  <a:pt x="1173678" y="71252"/>
                </a:cubicBezTo>
                <a:cubicBezTo>
                  <a:pt x="1147948" y="0"/>
                  <a:pt x="941119" y="403761"/>
                  <a:pt x="734291" y="807522"/>
                </a:cubicBezTo>
              </a:path>
            </a:pathLst>
          </a:cu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7818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6294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55" name="Freeform 54"/>
          <p:cNvSpPr/>
          <p:nvPr/>
        </p:nvSpPr>
        <p:spPr bwMode="auto">
          <a:xfrm>
            <a:off x="8077200" y="1283526"/>
            <a:ext cx="1684316" cy="3526971"/>
          </a:xfrm>
          <a:custGeom>
            <a:avLst/>
            <a:gdLst>
              <a:gd name="connsiteX0" fmla="*/ 1619002 w 1684316"/>
              <a:gd name="connsiteY0" fmla="*/ 3526971 h 3526971"/>
              <a:gd name="connsiteX1" fmla="*/ 1488373 w 1684316"/>
              <a:gd name="connsiteY1" fmla="*/ 2909455 h 3526971"/>
              <a:gd name="connsiteX2" fmla="*/ 835231 w 1684316"/>
              <a:gd name="connsiteY2" fmla="*/ 2113808 h 3526971"/>
              <a:gd name="connsiteX3" fmla="*/ 110836 w 1684316"/>
              <a:gd name="connsiteY3" fmla="*/ 1531917 h 3526971"/>
              <a:gd name="connsiteX4" fmla="*/ 170212 w 1684316"/>
              <a:gd name="connsiteY4" fmla="*/ 1306286 h 3526971"/>
              <a:gd name="connsiteX5" fmla="*/ 1084612 w 1684316"/>
              <a:gd name="connsiteY5" fmla="*/ 1116281 h 3526971"/>
              <a:gd name="connsiteX6" fmla="*/ 1595251 w 1684316"/>
              <a:gd name="connsiteY6" fmla="*/ 415636 h 3526971"/>
              <a:gd name="connsiteX7" fmla="*/ 704602 w 1684316"/>
              <a:gd name="connsiteY7" fmla="*/ 1033153 h 3526971"/>
              <a:gd name="connsiteX8" fmla="*/ 763979 w 1684316"/>
              <a:gd name="connsiteY8" fmla="*/ 748146 h 3526971"/>
              <a:gd name="connsiteX9" fmla="*/ 1547750 w 1684316"/>
              <a:gd name="connsiteY9" fmla="*/ 178130 h 3526971"/>
              <a:gd name="connsiteX10" fmla="*/ 1583376 w 1684316"/>
              <a:gd name="connsiteY10" fmla="*/ 0 h 3526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4316" h="3526971">
                <a:moveTo>
                  <a:pt x="1619002" y="3526971"/>
                </a:moveTo>
                <a:cubicBezTo>
                  <a:pt x="1619001" y="3335976"/>
                  <a:pt x="1619001" y="3144982"/>
                  <a:pt x="1488373" y="2909455"/>
                </a:cubicBezTo>
                <a:cubicBezTo>
                  <a:pt x="1357745" y="2673928"/>
                  <a:pt x="1064820" y="2343398"/>
                  <a:pt x="835231" y="2113808"/>
                </a:cubicBezTo>
                <a:cubicBezTo>
                  <a:pt x="605642" y="1884218"/>
                  <a:pt x="221672" y="1666504"/>
                  <a:pt x="110836" y="1531917"/>
                </a:cubicBezTo>
                <a:cubicBezTo>
                  <a:pt x="0" y="1397330"/>
                  <a:pt x="7916" y="1375559"/>
                  <a:pt x="170212" y="1306286"/>
                </a:cubicBezTo>
                <a:cubicBezTo>
                  <a:pt x="332508" y="1237013"/>
                  <a:pt x="847105" y="1264723"/>
                  <a:pt x="1084612" y="1116281"/>
                </a:cubicBezTo>
                <a:cubicBezTo>
                  <a:pt x="1322119" y="967839"/>
                  <a:pt x="1658586" y="429491"/>
                  <a:pt x="1595251" y="415636"/>
                </a:cubicBezTo>
                <a:cubicBezTo>
                  <a:pt x="1531916" y="401781"/>
                  <a:pt x="843147" y="977735"/>
                  <a:pt x="704602" y="1033153"/>
                </a:cubicBezTo>
                <a:cubicBezTo>
                  <a:pt x="566057" y="1088571"/>
                  <a:pt x="623454" y="890650"/>
                  <a:pt x="763979" y="748146"/>
                </a:cubicBezTo>
                <a:cubicBezTo>
                  <a:pt x="904504" y="605642"/>
                  <a:pt x="1411184" y="302821"/>
                  <a:pt x="1547750" y="178130"/>
                </a:cubicBezTo>
                <a:cubicBezTo>
                  <a:pt x="1684316" y="53439"/>
                  <a:pt x="1633846" y="26719"/>
                  <a:pt x="1583376" y="0"/>
                </a:cubicBezTo>
              </a:path>
            </a:pathLst>
          </a:custGeom>
          <a:noFill/>
          <a:ln w="28575" cap="flat" cmpd="sng" algn="ctr">
            <a:solidFill>
              <a:srgbClr val="9900CC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cxnSp>
        <p:nvCxnSpPr>
          <p:cNvPr id="57" name="Straight Arrow Connector 56"/>
          <p:cNvCxnSpPr>
            <a:endCxn id="26" idx="1"/>
          </p:cNvCxnSpPr>
          <p:nvPr/>
        </p:nvCxnSpPr>
        <p:spPr bwMode="auto">
          <a:xfrm rot="5400000">
            <a:off x="7412926" y="3371850"/>
            <a:ext cx="14097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391401" y="3200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/>
                </a:solidFill>
              </a:rPr>
              <a:t>m - M</a:t>
            </a: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Cluster Fitting (1)</a:t>
            </a:r>
          </a:p>
        </p:txBody>
      </p:sp>
    </p:spTree>
    <p:extLst>
      <p:ext uri="{BB962C8B-B14F-4D97-AF65-F5344CB8AC3E}">
        <p14:creationId xmlns:p14="http://schemas.microsoft.com/office/powerpoint/2010/main" val="161303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9 0.00023 L 0.00665 0.2111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0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41" grpId="0"/>
      <p:bldP spid="45" grpId="0" animBg="1"/>
      <p:bldP spid="47" grpId="0" animBg="1"/>
      <p:bldP spid="48" grpId="0" animBg="1"/>
      <p:bldP spid="49" grpId="0" animBg="1"/>
      <p:bldP spid="51" grpId="0"/>
      <p:bldP spid="53" grpId="0"/>
      <p:bldP spid="55" grpId="0" animBg="1"/>
      <p:bldP spid="55" grpId="1" animBg="1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838200" y="1371601"/>
            <a:ext cx="647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More accurate than spectroscopic parallax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Statistics of many stars helps eliminate errors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838200" y="3147298"/>
            <a:ext cx="6477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Disadvantages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Relies heavily on main sequence stars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These stars are relatively dim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Cannot be used beyond our galaxy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Cluster Fitting (2)</a:t>
            </a:r>
          </a:p>
        </p:txBody>
      </p:sp>
    </p:spTree>
    <p:extLst>
      <p:ext uri="{BB962C8B-B14F-4D97-AF65-F5344CB8AC3E}">
        <p14:creationId xmlns:p14="http://schemas.microsoft.com/office/powerpoint/2010/main" val="185807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5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22A246D0-9B2D-44CC-BC92-6E4508E881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771525"/>
            <a:ext cx="5589990" cy="3790712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762000"/>
            <a:ext cx="9906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Look at the brightest stars in the red giant branch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They will have a range of luminosities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But there is a cutoff or highest luminosity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(most negative absolute magnitude)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If you look in the infrared, it seems to be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almost independent of metallicity</a:t>
            </a:r>
            <a:endParaRPr lang="en-US" sz="2000" i="1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3"/>
          <p:cNvGraphicFramePr>
            <a:graphicFrameLocks/>
          </p:cNvGraphicFramePr>
          <p:nvPr/>
        </p:nvGraphicFramePr>
        <p:xfrm>
          <a:off x="3344863" y="2769871"/>
          <a:ext cx="184464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080" imgH="228600" progId="Equation.DSMT4">
                  <p:embed/>
                </p:oleObj>
              </mc:Choice>
              <mc:Fallback>
                <p:oleObj name="Equation" r:id="rId3" imgW="1054080" imgH="228600" progId="Equation.DSMT4">
                  <p:embed/>
                  <p:pic>
                    <p:nvPicPr>
                      <p:cNvPr id="3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2769871"/>
                        <a:ext cx="184464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0" y="3361908"/>
            <a:ext cx="7162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Make a HR diagram for a collection you want</a:t>
            </a:r>
            <a:br>
              <a:rPr lang="en-US" sz="2000" dirty="0">
                <a:solidFill>
                  <a:srgbClr val="7030A0"/>
                </a:solidFill>
              </a:rPr>
            </a:br>
            <a:r>
              <a:rPr lang="en-US" sz="2000" dirty="0">
                <a:solidFill>
                  <a:srgbClr val="7030A0"/>
                </a:solidFill>
              </a:rPr>
              <a:t>to know distance to 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Determine brightness at the tip </a:t>
            </a:r>
            <a:r>
              <a:rPr lang="en-US" sz="2000" i="1" dirty="0">
                <a:solidFill>
                  <a:srgbClr val="7030A0"/>
                </a:solidFill>
              </a:rPr>
              <a:t>m</a:t>
            </a:r>
            <a:r>
              <a:rPr lang="en-US" sz="2000" i="1" baseline="-25000" dirty="0">
                <a:solidFill>
                  <a:srgbClr val="7030A0"/>
                </a:solidFill>
              </a:rPr>
              <a:t>t</a:t>
            </a:r>
            <a:endParaRPr lang="en-US" sz="2000" i="1" dirty="0">
              <a:solidFill>
                <a:srgbClr val="7030A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Find the distance</a:t>
            </a:r>
          </a:p>
        </p:txBody>
      </p:sp>
      <p:graphicFrame>
        <p:nvGraphicFramePr>
          <p:cNvPr id="5" name="Object 5"/>
          <p:cNvGraphicFramePr>
            <a:graphicFrameLocks/>
          </p:cNvGraphicFramePr>
          <p:nvPr/>
        </p:nvGraphicFramePr>
        <p:xfrm>
          <a:off x="2467273" y="4460777"/>
          <a:ext cx="175518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960" imgH="330120" progId="Equation.DSMT4">
                  <p:embed/>
                </p:oleObj>
              </mc:Choice>
              <mc:Fallback>
                <p:oleObj name="Equation" r:id="rId5" imgW="1002960" imgH="330120" progId="Equation.DSMT4">
                  <p:embed/>
                  <p:pic>
                    <p:nvPicPr>
                      <p:cNvPr id="5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7273" y="4460777"/>
                        <a:ext cx="1755180" cy="57771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76200" y="5201841"/>
            <a:ext cx="739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Apparently it is insensitive (in the infrared) to age and metallicity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0" y="6037750"/>
            <a:ext cx="754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Disadvantages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They still aren’t </a:t>
            </a:r>
            <a:r>
              <a:rPr lang="en-US" sz="2000" i="1" dirty="0">
                <a:solidFill>
                  <a:srgbClr val="FF0000"/>
                </a:solidFill>
              </a:rPr>
              <a:t>that</a:t>
            </a:r>
            <a:r>
              <a:rPr lang="en-US" sz="2000" dirty="0">
                <a:solidFill>
                  <a:srgbClr val="FF0000"/>
                </a:solidFill>
              </a:rPr>
              <a:t> bright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83099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/>
              <a:t>Tip of the </a:t>
            </a:r>
            <a:r>
              <a:rPr lang="en-US" sz="4400" dirty="0"/>
              <a:t>Red</a:t>
            </a:r>
            <a:r>
              <a:rPr lang="en-US" dirty="0"/>
              <a:t> Giant Branch (TRGB)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02E33E-7084-4C4A-94EF-BC09178EBF2A}"/>
              </a:ext>
            </a:extLst>
          </p:cNvPr>
          <p:cNvCxnSpPr>
            <a:cxnSpLocks/>
          </p:cNvCxnSpPr>
          <p:nvPr/>
        </p:nvCxnSpPr>
        <p:spPr bwMode="auto">
          <a:xfrm flipV="1">
            <a:off x="5791200" y="1543050"/>
            <a:ext cx="433357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7" name="Object 5">
            <a:extLst>
              <a:ext uri="{FF2B5EF4-FFF2-40B4-BE49-F238E27FC236}">
                <a16:creationId xmlns:a16="http://schemas.microsoft.com/office/drawing/2014/main" id="{8FD5956D-E19B-49A8-937D-5289EA20F093}"/>
              </a:ext>
            </a:extLst>
          </p:cNvPr>
          <p:cNvGraphicFramePr>
            <a:graphicFrameLocks/>
          </p:cNvGraphicFramePr>
          <p:nvPr/>
        </p:nvGraphicFramePr>
        <p:xfrm>
          <a:off x="4867766" y="4479426"/>
          <a:ext cx="182196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41120" imgH="330120" progId="Equation.DSMT4">
                  <p:embed/>
                </p:oleObj>
              </mc:Choice>
              <mc:Fallback>
                <p:oleObj name="Equation" r:id="rId7" imgW="1041120" imgH="330120" progId="Equation.DSMT4">
                  <p:embed/>
                  <p:pic>
                    <p:nvPicPr>
                      <p:cNvPr id="17" name="Object 5">
                        <a:extLst>
                          <a:ext uri="{FF2B5EF4-FFF2-40B4-BE49-F238E27FC236}">
                            <a16:creationId xmlns:a16="http://schemas.microsoft.com/office/drawing/2014/main" id="{8FD5956D-E19B-49A8-937D-5289EA20F09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766" y="4479426"/>
                        <a:ext cx="1821960" cy="57771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>
            <a:extLst>
              <a:ext uri="{FF2B5EF4-FFF2-40B4-BE49-F238E27FC236}">
                <a16:creationId xmlns:a16="http://schemas.microsoft.com/office/drawing/2014/main" id="{5DEDC30D-B767-4F20-B887-9E8FFA467DFB}"/>
              </a:ext>
            </a:extLst>
          </p:cNvPr>
          <p:cNvGraphicFramePr>
            <a:graphicFrameLocks/>
          </p:cNvGraphicFramePr>
          <p:nvPr/>
        </p:nvGraphicFramePr>
        <p:xfrm>
          <a:off x="6789253" y="4604850"/>
          <a:ext cx="99981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71320" imgH="203040" progId="Equation.DSMT4">
                  <p:embed/>
                </p:oleObj>
              </mc:Choice>
              <mc:Fallback>
                <p:oleObj name="Equation" r:id="rId9" imgW="571320" imgH="203040" progId="Equation.DSMT4">
                  <p:embed/>
                  <p:pic>
                    <p:nvPicPr>
                      <p:cNvPr id="18" name="Object 5">
                        <a:extLst>
                          <a:ext uri="{FF2B5EF4-FFF2-40B4-BE49-F238E27FC236}">
                            <a16:creationId xmlns:a16="http://schemas.microsoft.com/office/drawing/2014/main" id="{5DEDC30D-B767-4F20-B887-9E8FFA467DF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9253" y="4604850"/>
                        <a:ext cx="999810" cy="3553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59" grpId="0" uiExpand="1" build="p"/>
      <p:bldP spid="60" grpId="0" build="p"/>
      <p:bldP spid="6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762000"/>
            <a:ext cx="9906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Planetary nebulas come in a variety of luminosities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But the distribution seems to be almost independent of where they come from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Very little dependence on the </a:t>
            </a:r>
            <a:r>
              <a:rPr lang="en-US" sz="2000" dirty="0" err="1">
                <a:solidFill>
                  <a:srgbClr val="0000FF"/>
                </a:solidFill>
              </a:rPr>
              <a:t>metallicity</a:t>
            </a: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The maximum luminosity can be determined from 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nearby planetary nebulae:</a:t>
            </a:r>
          </a:p>
        </p:txBody>
      </p:sp>
      <p:graphicFrame>
        <p:nvGraphicFramePr>
          <p:cNvPr id="50" name="Chart 49"/>
          <p:cNvGraphicFramePr/>
          <p:nvPr/>
        </p:nvGraphicFramePr>
        <p:xfrm>
          <a:off x="7334251" y="1611362"/>
          <a:ext cx="37909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8458201" y="3962401"/>
            <a:ext cx="2052637" cy="691590"/>
            <a:chOff x="8458200" y="3962400"/>
            <a:chExt cx="2052637" cy="691590"/>
          </a:xfrm>
        </p:grpSpPr>
        <p:graphicFrame>
          <p:nvGraphicFramePr>
            <p:cNvPr id="3" name="Object 3"/>
            <p:cNvGraphicFramePr>
              <a:graphicFrameLocks/>
            </p:cNvGraphicFramePr>
            <p:nvPr/>
          </p:nvGraphicFramePr>
          <p:xfrm>
            <a:off x="8458200" y="4343400"/>
            <a:ext cx="2044350" cy="310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168200" imgH="177480" progId="Equation.DSMT4">
                    <p:embed/>
                  </p:oleObj>
                </mc:Choice>
                <mc:Fallback>
                  <p:oleObj name="Equation" r:id="rId3" imgW="1168200" imgH="177480" progId="Equation.DSMT4">
                    <p:embed/>
                    <p:pic>
                      <p:nvPicPr>
                        <p:cNvPr id="3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58200" y="4343400"/>
                          <a:ext cx="2044350" cy="31059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  <a:prstDash val="dash"/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Up Arrow 53"/>
            <p:cNvSpPr/>
            <p:nvPr/>
          </p:nvSpPr>
          <p:spPr bwMode="auto">
            <a:xfrm>
              <a:off x="10282237" y="3962400"/>
              <a:ext cx="228600" cy="381000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 sz="4400"/>
            </a:p>
          </p:txBody>
        </p:sp>
      </p:grp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0" y="2506921"/>
            <a:ext cx="7162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Find an object with several (many?) planetary nebulas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Make a histogram of number vs. apparent magnitude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Fit to curve – determine maximum brightness </a:t>
            </a:r>
            <a:r>
              <a:rPr lang="en-US" sz="2000" i="1" dirty="0">
                <a:solidFill>
                  <a:srgbClr val="7030A0"/>
                </a:solidFill>
              </a:rPr>
              <a:t>m*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Find the distance</a:t>
            </a:r>
          </a:p>
        </p:txBody>
      </p:sp>
      <p:graphicFrame>
        <p:nvGraphicFramePr>
          <p:cNvPr id="5" name="Object 5"/>
          <p:cNvGraphicFramePr>
            <a:graphicFrameLocks/>
          </p:cNvGraphicFramePr>
          <p:nvPr/>
        </p:nvGraphicFramePr>
        <p:xfrm>
          <a:off x="2767171" y="3529865"/>
          <a:ext cx="179991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28520" imgH="330120" progId="Equation.DSMT4">
                  <p:embed/>
                </p:oleObj>
              </mc:Choice>
              <mc:Fallback>
                <p:oleObj name="Equation" r:id="rId5" imgW="1028520" imgH="330120" progId="Equation.DSMT4">
                  <p:embed/>
                  <p:pic>
                    <p:nvPicPr>
                      <p:cNvPr id="5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171" y="3529865"/>
                        <a:ext cx="1799910" cy="57771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76200" y="4354562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Can see these brighter objects at larger distances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76200" y="5377506"/>
            <a:ext cx="75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Disadvantages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They aren’t </a:t>
            </a:r>
            <a:r>
              <a:rPr lang="en-US" sz="2000" i="1" dirty="0">
                <a:solidFill>
                  <a:srgbClr val="FF0000"/>
                </a:solidFill>
              </a:rPr>
              <a:t>that</a:t>
            </a:r>
            <a:r>
              <a:rPr lang="en-US" sz="2000" dirty="0">
                <a:solidFill>
                  <a:srgbClr val="FF0000"/>
                </a:solidFill>
              </a:rPr>
              <a:t> bright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You can only get distance to large objects – like galaxies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Planetary Nebula Luminosity Function</a:t>
            </a:r>
          </a:p>
        </p:txBody>
      </p:sp>
    </p:spTree>
    <p:extLst>
      <p:ext uri="{BB962C8B-B14F-4D97-AF65-F5344CB8AC3E}">
        <p14:creationId xmlns:p14="http://schemas.microsoft.com/office/powerpoint/2010/main" val="256225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Graphic spid="50" grpId="0">
        <p:bldAsOne/>
      </p:bldGraphic>
      <p:bldP spid="59" grpId="0" build="p"/>
      <p:bldP spid="60" grpId="0" build="p"/>
      <p:bldP spid="6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28600" y="1097340"/>
            <a:ext cx="10744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In their giant stages, certain stars begin to pulsate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Known as </a:t>
            </a:r>
            <a:r>
              <a:rPr lang="en-US" sz="2000" i="1" dirty="0">
                <a:solidFill>
                  <a:srgbClr val="0000FF"/>
                </a:solidFill>
              </a:rPr>
              <a:t>Cepheid Variable Stars</a:t>
            </a: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The bigger the star is, the slower its pulsation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The bigger the star is, the more luminous it is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There is a relationship between the period and the luminosity/absolute magnitude</a:t>
            </a:r>
          </a:p>
        </p:txBody>
      </p:sp>
      <p:graphicFrame>
        <p:nvGraphicFramePr>
          <p:cNvPr id="13" name="Object 1"/>
          <p:cNvGraphicFramePr>
            <a:graphicFrameLocks/>
          </p:cNvGraphicFramePr>
          <p:nvPr/>
        </p:nvGraphicFramePr>
        <p:xfrm>
          <a:off x="3657600" y="3837426"/>
          <a:ext cx="268884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253800" progId="Equation.DSMT4">
                  <p:embed/>
                </p:oleObj>
              </mc:Choice>
              <mc:Fallback>
                <p:oleObj name="Equation" r:id="rId2" imgW="1536480" imgH="253800" progId="Equation.DSMT4">
                  <p:embed/>
                  <p:pic>
                    <p:nvPicPr>
                      <p:cNvPr id="13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837426"/>
                        <a:ext cx="2688840" cy="444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90"/>
          <p:cNvSpPr txBox="1">
            <a:spLocks noChangeArrowheads="1"/>
          </p:cNvSpPr>
          <p:nvPr/>
        </p:nvSpPr>
        <p:spPr bwMode="auto">
          <a:xfrm>
            <a:off x="6705601" y="3770859"/>
            <a:ext cx="2133600" cy="40011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i="1" dirty="0">
                <a:sym typeface="Symbol" pitchFamily="18" charset="2"/>
              </a:rPr>
              <a:t>P</a:t>
            </a:r>
            <a:r>
              <a:rPr lang="en-US" sz="2000" dirty="0">
                <a:sym typeface="Symbol" pitchFamily="18" charset="2"/>
              </a:rPr>
              <a:t> is period in days</a:t>
            </a:r>
            <a:endParaRPr lang="en-US" sz="2000" i="1" dirty="0">
              <a:sym typeface="Symbol" pitchFamily="18" charset="2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28600" y="4419600"/>
            <a:ext cx="9906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Measure the period of a pulsating Cepheid variable star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Use this formula to determine the </a:t>
            </a:r>
            <a:r>
              <a:rPr lang="en-US" sz="2000" u="sng" dirty="0">
                <a:solidFill>
                  <a:srgbClr val="006600"/>
                </a:solidFill>
              </a:rPr>
              <a:t>average</a:t>
            </a:r>
            <a:r>
              <a:rPr lang="en-US" sz="2000" dirty="0">
                <a:solidFill>
                  <a:srgbClr val="006600"/>
                </a:solidFill>
              </a:rPr>
              <a:t> visible absolute magnitude </a:t>
            </a:r>
            <a:r>
              <a:rPr lang="en-US" sz="2000" i="1" dirty="0">
                <a:solidFill>
                  <a:srgbClr val="006600"/>
                </a:solidFill>
              </a:rPr>
              <a:t>M</a:t>
            </a:r>
            <a:r>
              <a:rPr lang="en-US" sz="2000" i="1" baseline="-25000" dirty="0">
                <a:solidFill>
                  <a:srgbClr val="006600"/>
                </a:solidFill>
              </a:rPr>
              <a:t>V</a:t>
            </a: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Measure its </a:t>
            </a:r>
            <a:r>
              <a:rPr lang="en-US" sz="2000" u="sng" dirty="0">
                <a:solidFill>
                  <a:srgbClr val="006600"/>
                </a:solidFill>
              </a:rPr>
              <a:t>average</a:t>
            </a:r>
            <a:r>
              <a:rPr lang="en-US" sz="2000" dirty="0">
                <a:solidFill>
                  <a:srgbClr val="006600"/>
                </a:solidFill>
              </a:rPr>
              <a:t> apparent magnitude </a:t>
            </a:r>
            <a:r>
              <a:rPr lang="en-US" sz="2000" i="1" dirty="0">
                <a:solidFill>
                  <a:srgbClr val="006600"/>
                </a:solidFill>
              </a:rPr>
              <a:t>m</a:t>
            </a:r>
            <a:r>
              <a:rPr lang="en-US" sz="2000" i="1" baseline="-25000" dirty="0">
                <a:solidFill>
                  <a:srgbClr val="006600"/>
                </a:solidFill>
              </a:rPr>
              <a:t>V</a:t>
            </a: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Determine the distance from </a:t>
            </a:r>
          </a:p>
        </p:txBody>
      </p:sp>
      <p:graphicFrame>
        <p:nvGraphicFramePr>
          <p:cNvPr id="4" name="Object 7"/>
          <p:cNvGraphicFramePr>
            <a:graphicFrameLocks/>
          </p:cNvGraphicFramePr>
          <p:nvPr/>
        </p:nvGraphicFramePr>
        <p:xfrm>
          <a:off x="5257800" y="5867400"/>
          <a:ext cx="166635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330120" progId="Equation.DSMT4">
                  <p:embed/>
                </p:oleObj>
              </mc:Choice>
              <mc:Fallback>
                <p:oleObj name="Equation" r:id="rId4" imgW="952200" imgH="330120" progId="Equation.DSMT4">
                  <p:embed/>
                  <p:pic>
                    <p:nvPicPr>
                      <p:cNvPr id="4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867400"/>
                        <a:ext cx="1666350" cy="57771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Cepheid Variable Stars (1)</a:t>
            </a:r>
          </a:p>
        </p:txBody>
      </p:sp>
    </p:spTree>
    <p:extLst>
      <p:ext uri="{BB962C8B-B14F-4D97-AF65-F5344CB8AC3E}">
        <p14:creationId xmlns:p14="http://schemas.microsoft.com/office/powerpoint/2010/main" val="373660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4" grpId="0" animBg="1"/>
      <p:bldP spid="1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6725" y="1114961"/>
            <a:ext cx="6477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Quite accurate method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Bright, comparable to planetary nebulas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You only need one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1000" y="3886200"/>
            <a:ext cx="6858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Disadvantages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Still somewhat rare stars – clusters or bigger only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Metallicity changes the relationship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Most stars near us (type I) have high </a:t>
            </a:r>
            <a:r>
              <a:rPr lang="en-US" sz="2000" dirty="0" err="1">
                <a:solidFill>
                  <a:srgbClr val="FF0000"/>
                </a:solidFill>
              </a:rPr>
              <a:t>metallicity</a:t>
            </a:r>
            <a:endParaRPr lang="en-US" sz="2000" dirty="0">
              <a:solidFill>
                <a:srgbClr val="FF0000"/>
              </a:solidFill>
            </a:endParaRP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Some stars have much lower </a:t>
            </a:r>
            <a:r>
              <a:rPr lang="en-US" sz="2000" dirty="0" err="1">
                <a:solidFill>
                  <a:srgbClr val="FF0000"/>
                </a:solidFill>
              </a:rPr>
              <a:t>metallicity</a:t>
            </a:r>
            <a:endParaRPr lang="en-US" sz="2000" dirty="0">
              <a:solidFill>
                <a:srgbClr val="FF0000"/>
              </a:solidFill>
            </a:endParaRP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Must be compensated for</a:t>
            </a:r>
          </a:p>
        </p:txBody>
      </p:sp>
      <p:pic>
        <p:nvPicPr>
          <p:cNvPr id="11" name="Picture 10" descr="plrelncep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990600"/>
            <a:ext cx="5172075" cy="3922446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Cepheid Variable Stars (2)</a:t>
            </a:r>
          </a:p>
        </p:txBody>
      </p:sp>
    </p:spTree>
    <p:extLst>
      <p:ext uri="{BB962C8B-B14F-4D97-AF65-F5344CB8AC3E}">
        <p14:creationId xmlns:p14="http://schemas.microsoft.com/office/powerpoint/2010/main" val="233004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1711404"/>
            <a:ext cx="5638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Radio waves move at the speed of light </a:t>
            </a:r>
            <a:r>
              <a:rPr lang="en-US" sz="2000" i="1" dirty="0">
                <a:solidFill>
                  <a:srgbClr val="006600"/>
                </a:solidFill>
              </a:rPr>
              <a:t>c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Bounce radio waves off a target and measure time to get an echo back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If separation of two planets is </a:t>
            </a:r>
            <a:r>
              <a:rPr lang="en-US" sz="2000" i="1" dirty="0">
                <a:solidFill>
                  <a:srgbClr val="006600"/>
                </a:solidFill>
              </a:rPr>
              <a:t>d</a:t>
            </a:r>
            <a:r>
              <a:rPr lang="en-US" sz="2000" dirty="0">
                <a:solidFill>
                  <a:srgbClr val="006600"/>
                </a:solidFill>
              </a:rPr>
              <a:t>,</a:t>
            </a:r>
            <a:br>
              <a:rPr lang="en-US" sz="2000" dirty="0">
                <a:solidFill>
                  <a:srgbClr val="006600"/>
                </a:solidFill>
              </a:rPr>
            </a:br>
            <a:r>
              <a:rPr lang="en-US" sz="2000" dirty="0">
                <a:solidFill>
                  <a:srgbClr val="006600"/>
                </a:solidFill>
              </a:rPr>
              <a:t>then the time to see the signal is: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9982201" y="3083004"/>
            <a:ext cx="838200" cy="838200"/>
          </a:xfrm>
          <a:prstGeom prst="ellipse">
            <a:avLst/>
          </a:prstGeom>
          <a:gradFill>
            <a:gsLst>
              <a:gs pos="0">
                <a:srgbClr val="66FF33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800601" y="3083005"/>
            <a:ext cx="990600" cy="762000"/>
            <a:chOff x="4800600" y="2286000"/>
            <a:chExt cx="990600" cy="762000"/>
          </a:xfrm>
        </p:grpSpPr>
        <p:sp>
          <p:nvSpPr>
            <p:cNvPr id="31" name="Oval 30"/>
            <p:cNvSpPr/>
            <p:nvPr/>
          </p:nvSpPr>
          <p:spPr bwMode="auto">
            <a:xfrm>
              <a:off x="4800600" y="2286000"/>
              <a:ext cx="762000" cy="7620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cxnSp>
          <p:nvCxnSpPr>
            <p:cNvPr id="33" name="Straight Connector 32"/>
            <p:cNvCxnSpPr>
              <a:stCxn id="31" idx="6"/>
            </p:cNvCxnSpPr>
            <p:nvPr/>
          </p:nvCxnSpPr>
          <p:spPr bwMode="auto">
            <a:xfrm>
              <a:off x="5562600" y="2667000"/>
              <a:ext cx="152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Arc 35"/>
            <p:cNvSpPr/>
            <p:nvPr/>
          </p:nvSpPr>
          <p:spPr bwMode="auto">
            <a:xfrm>
              <a:off x="5638800" y="2514600"/>
              <a:ext cx="152400" cy="304800"/>
            </a:xfrm>
            <a:prstGeom prst="arc">
              <a:avLst>
                <a:gd name="adj1" fmla="val 5571744"/>
                <a:gd name="adj2" fmla="val 1620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91" eaLnBrk="0" hangingPunct="0"/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410201" y="2168604"/>
            <a:ext cx="4495800" cy="2743200"/>
            <a:chOff x="624" y="432"/>
            <a:chExt cx="2832" cy="1728"/>
          </a:xfrm>
        </p:grpSpPr>
        <p:sp>
          <p:nvSpPr>
            <p:cNvPr id="39" name="Arc 14"/>
            <p:cNvSpPr>
              <a:spLocks/>
            </p:cNvSpPr>
            <p:nvPr/>
          </p:nvSpPr>
          <p:spPr bwMode="auto">
            <a:xfrm rot="10800000" flipH="1" flipV="1">
              <a:off x="624" y="1008"/>
              <a:ext cx="960" cy="450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rc 15"/>
            <p:cNvSpPr>
              <a:spLocks/>
            </p:cNvSpPr>
            <p:nvPr/>
          </p:nvSpPr>
          <p:spPr bwMode="auto">
            <a:xfrm rot="10800000" flipH="1" flipV="1">
              <a:off x="627" y="816"/>
              <a:ext cx="1917" cy="898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rc 16"/>
            <p:cNvSpPr>
              <a:spLocks/>
            </p:cNvSpPr>
            <p:nvPr/>
          </p:nvSpPr>
          <p:spPr bwMode="auto">
            <a:xfrm rot="10800000" flipH="1" flipV="1">
              <a:off x="624" y="912"/>
              <a:ext cx="1440" cy="674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rc 17"/>
            <p:cNvSpPr>
              <a:spLocks/>
            </p:cNvSpPr>
            <p:nvPr/>
          </p:nvSpPr>
          <p:spPr bwMode="auto">
            <a:xfrm rot="10800000" flipH="1" flipV="1">
              <a:off x="624" y="1134"/>
              <a:ext cx="480" cy="210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rc 18"/>
            <p:cNvSpPr>
              <a:spLocks/>
            </p:cNvSpPr>
            <p:nvPr/>
          </p:nvSpPr>
          <p:spPr bwMode="auto">
            <a:xfrm rot="10800000" flipH="1" flipV="1">
              <a:off x="624" y="624"/>
              <a:ext cx="2352" cy="1344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rc 19"/>
            <p:cNvSpPr>
              <a:spLocks/>
            </p:cNvSpPr>
            <p:nvPr/>
          </p:nvSpPr>
          <p:spPr bwMode="auto">
            <a:xfrm rot="10800000" flipH="1" flipV="1">
              <a:off x="624" y="432"/>
              <a:ext cx="2832" cy="1728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chemeClr val="accent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 flipH="1">
            <a:off x="6019801" y="2092404"/>
            <a:ext cx="4495800" cy="2743200"/>
            <a:chOff x="624" y="432"/>
            <a:chExt cx="2832" cy="1728"/>
          </a:xfrm>
        </p:grpSpPr>
        <p:sp>
          <p:nvSpPr>
            <p:cNvPr id="46" name="Arc 21"/>
            <p:cNvSpPr>
              <a:spLocks/>
            </p:cNvSpPr>
            <p:nvPr/>
          </p:nvSpPr>
          <p:spPr bwMode="auto">
            <a:xfrm rot="10800000" flipH="1" flipV="1">
              <a:off x="624" y="1086"/>
              <a:ext cx="960" cy="450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Arc 22"/>
            <p:cNvSpPr>
              <a:spLocks/>
            </p:cNvSpPr>
            <p:nvPr/>
          </p:nvSpPr>
          <p:spPr bwMode="auto">
            <a:xfrm rot="10800000" flipH="1" flipV="1">
              <a:off x="627" y="864"/>
              <a:ext cx="1917" cy="898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rc 23"/>
            <p:cNvSpPr>
              <a:spLocks/>
            </p:cNvSpPr>
            <p:nvPr/>
          </p:nvSpPr>
          <p:spPr bwMode="auto">
            <a:xfrm rot="10800000" flipH="1" flipV="1">
              <a:off x="624" y="960"/>
              <a:ext cx="1440" cy="674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rc 24"/>
            <p:cNvSpPr>
              <a:spLocks/>
            </p:cNvSpPr>
            <p:nvPr/>
          </p:nvSpPr>
          <p:spPr bwMode="auto">
            <a:xfrm rot="10800000" flipH="1" flipV="1">
              <a:off x="624" y="1230"/>
              <a:ext cx="480" cy="210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rc 25"/>
            <p:cNvSpPr>
              <a:spLocks/>
            </p:cNvSpPr>
            <p:nvPr/>
          </p:nvSpPr>
          <p:spPr bwMode="auto">
            <a:xfrm rot="10800000" flipH="1" flipV="1">
              <a:off x="624" y="624"/>
              <a:ext cx="2352" cy="1344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rc 26"/>
            <p:cNvSpPr>
              <a:spLocks/>
            </p:cNvSpPr>
            <p:nvPr/>
          </p:nvSpPr>
          <p:spPr bwMode="auto">
            <a:xfrm rot="10800000" flipH="1" flipV="1">
              <a:off x="624" y="432"/>
              <a:ext cx="2832" cy="1728"/>
            </a:xfrm>
            <a:custGeom>
              <a:avLst/>
              <a:gdLst>
                <a:gd name="G0" fmla="+- 0 0 0"/>
                <a:gd name="G1" fmla="+- 5463 0 0"/>
                <a:gd name="G2" fmla="+- 21600 0 0"/>
                <a:gd name="T0" fmla="*/ 20898 w 21600"/>
                <a:gd name="T1" fmla="*/ 0 h 10661"/>
                <a:gd name="T2" fmla="*/ 20965 w 21600"/>
                <a:gd name="T3" fmla="*/ 10661 h 10661"/>
                <a:gd name="T4" fmla="*/ 0 w 21600"/>
                <a:gd name="T5" fmla="*/ 5463 h 10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0661" fill="none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</a:path>
                <a:path w="21600" h="10661" stroke="0" extrusionOk="0">
                  <a:moveTo>
                    <a:pt x="20897" y="0"/>
                  </a:moveTo>
                  <a:cubicBezTo>
                    <a:pt x="21364" y="1783"/>
                    <a:pt x="21600" y="3619"/>
                    <a:pt x="21600" y="5463"/>
                  </a:cubicBezTo>
                  <a:cubicBezTo>
                    <a:pt x="21600" y="7215"/>
                    <a:pt x="21386" y="8960"/>
                    <a:pt x="20965" y="10661"/>
                  </a:cubicBezTo>
                  <a:lnTo>
                    <a:pt x="0" y="5463"/>
                  </a:lnTo>
                  <a:close/>
                </a:path>
              </a:pathLst>
            </a:cu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06921" name="Object 2"/>
          <p:cNvGraphicFramePr>
            <a:graphicFrameLocks/>
          </p:cNvGraphicFramePr>
          <p:nvPr/>
        </p:nvGraphicFramePr>
        <p:xfrm>
          <a:off x="3724801" y="4032609"/>
          <a:ext cx="84420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400" imgH="177480" progId="Equation.DSMT4">
                  <p:embed/>
                </p:oleObj>
              </mc:Choice>
              <mc:Fallback>
                <p:oleObj name="Equation" r:id="rId2" imgW="482400" imgH="177480" progId="Equation.DSMT4">
                  <p:embed/>
                  <p:pic>
                    <p:nvPicPr>
                      <p:cNvPr id="506921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801" y="4032609"/>
                        <a:ext cx="844200" cy="31059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sysDot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254577" y="4539833"/>
            <a:ext cx="694228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Can only be used within the solar system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Reliability limited only by the accuracy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with which we measure time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Essentially no error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This allows us to know the AU with high precision:</a:t>
            </a:r>
          </a:p>
        </p:txBody>
      </p:sp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7550326" y="5928084"/>
          <a:ext cx="242235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203040" progId="Equation.DSMT4">
                  <p:embed/>
                </p:oleObj>
              </mc:Choice>
              <mc:Fallback>
                <p:oleObj name="Equation" r:id="rId4" imgW="1384200" imgH="203040" progId="Equation.DSMT4">
                  <p:embed/>
                  <p:pic>
                    <p:nvPicPr>
                      <p:cNvPr id="5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326" y="5928084"/>
                        <a:ext cx="2422350" cy="355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lg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>
            <a:off x="5105401" y="4149804"/>
            <a:ext cx="5408612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8077201" y="4302205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762001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Radar Distancing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0" y="-565"/>
            <a:ext cx="10972800" cy="7694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Geometric Methods</a:t>
            </a:r>
          </a:p>
        </p:txBody>
      </p:sp>
    </p:spTree>
    <p:extLst>
      <p:ext uri="{BB962C8B-B14F-4D97-AF65-F5344CB8AC3E}">
        <p14:creationId xmlns:p14="http://schemas.microsoft.com/office/powerpoint/2010/main" val="8500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0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37" grpId="0" uiExpand="1" build="p"/>
      <p:bldP spid="5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762000"/>
            <a:ext cx="10744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All type </a:t>
            </a:r>
            <a:r>
              <a:rPr lang="en-US" sz="2000" dirty="0" err="1">
                <a:solidFill>
                  <a:srgbClr val="0000FF"/>
                </a:solidFill>
              </a:rPr>
              <a:t>Ia</a:t>
            </a:r>
            <a:r>
              <a:rPr lang="en-US" sz="2000" dirty="0">
                <a:solidFill>
                  <a:srgbClr val="0000FF"/>
                </a:solidFill>
              </a:rPr>
              <a:t> supernovae are approximately 1.4 </a:t>
            </a:r>
            <a:r>
              <a:rPr lang="en-US" sz="2000" i="1" dirty="0" err="1">
                <a:solidFill>
                  <a:srgbClr val="0000FF"/>
                </a:solidFill>
              </a:rPr>
              <a:t>M</a:t>
            </a:r>
            <a:r>
              <a:rPr lang="en-US" sz="2000" i="1" baseline="-25000" dirty="0" err="1">
                <a:solidFill>
                  <a:srgbClr val="0000FF"/>
                </a:solidFill>
              </a:rPr>
              <a:t>Sun</a:t>
            </a:r>
            <a:r>
              <a:rPr lang="en-US" sz="2000" dirty="0">
                <a:solidFill>
                  <a:srgbClr val="0000FF"/>
                </a:solidFill>
              </a:rPr>
              <a:t> white dwarfs that blow up the same way.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They should all have the same maximum luminosity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Find a type </a:t>
            </a:r>
            <a:r>
              <a:rPr lang="en-US" sz="2000" dirty="0" err="1">
                <a:solidFill>
                  <a:srgbClr val="9900CC"/>
                </a:solidFill>
              </a:rPr>
              <a:t>Ia</a:t>
            </a:r>
            <a:r>
              <a:rPr lang="en-US" sz="2000" dirty="0">
                <a:solidFill>
                  <a:srgbClr val="9900CC"/>
                </a:solidFill>
              </a:rPr>
              <a:t> supernovae where you want it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Measure its maximum apparent brightness </a:t>
            </a:r>
            <a:r>
              <a:rPr lang="en-US" sz="2000" i="1" dirty="0">
                <a:solidFill>
                  <a:srgbClr val="9900CC"/>
                </a:solidFill>
              </a:rPr>
              <a:t>m</a:t>
            </a:r>
            <a:endParaRPr lang="en-US" sz="2000" dirty="0">
              <a:solidFill>
                <a:srgbClr val="9900CC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Find the distance using:</a:t>
            </a:r>
          </a:p>
        </p:txBody>
      </p:sp>
      <p:graphicFrame>
        <p:nvGraphicFramePr>
          <p:cNvPr id="506921" name="Object 2"/>
          <p:cNvGraphicFramePr>
            <a:graphicFrameLocks/>
          </p:cNvGraphicFramePr>
          <p:nvPr/>
        </p:nvGraphicFramePr>
        <p:xfrm>
          <a:off x="7239001" y="1447800"/>
          <a:ext cx="219996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228600" progId="Equation.DSMT4">
                  <p:embed/>
                </p:oleObj>
              </mc:Choice>
              <mc:Fallback>
                <p:oleObj name="Equation" r:id="rId2" imgW="1257120" imgH="228600" progId="Equation.DSMT4">
                  <p:embed/>
                  <p:pic>
                    <p:nvPicPr>
                      <p:cNvPr id="506921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1" y="1447800"/>
                        <a:ext cx="219996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"/>
          <p:cNvGraphicFramePr>
            <a:graphicFrameLocks/>
          </p:cNvGraphicFramePr>
          <p:nvPr/>
        </p:nvGraphicFramePr>
        <p:xfrm>
          <a:off x="4267200" y="2412137"/>
          <a:ext cx="1666350" cy="5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330120" progId="Equation.DSMT4">
                  <p:embed/>
                </p:oleObj>
              </mc:Choice>
              <mc:Fallback>
                <p:oleObj name="Equation" r:id="rId4" imgW="952200" imgH="330120" progId="Equation.DSMT4">
                  <p:embed/>
                  <p:pic>
                    <p:nvPicPr>
                      <p:cNvPr id="2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412137"/>
                        <a:ext cx="1666350" cy="57771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400" y="2971801"/>
            <a:ext cx="10591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Disadvantages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They </a:t>
            </a:r>
            <a:r>
              <a:rPr lang="en-US" sz="2000" i="1" dirty="0">
                <a:solidFill>
                  <a:srgbClr val="FF0000"/>
                </a:solidFill>
              </a:rPr>
              <a:t>aren’t really</a:t>
            </a:r>
            <a:r>
              <a:rPr lang="en-US" sz="2000" dirty="0">
                <a:solidFill>
                  <a:srgbClr val="FF0000"/>
                </a:solidFill>
              </a:rPr>
              <a:t> standard candles: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There is a spread in the maximum magnitude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There is an experimental correlation between how fast they fade and their maximum magnitude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Can be used to compensate for this problem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They are very rare – difficult to calibrate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23825" y="5057506"/>
            <a:ext cx="647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Advantages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Quite accurate method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Spectacularly bright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4533900" y="5181602"/>
            <a:ext cx="6324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Mixed: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So far away, other effects become important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Relativistic speeds, curvature of universe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Type </a:t>
            </a:r>
            <a:r>
              <a:rPr lang="en-US" sz="4400" dirty="0" err="1"/>
              <a:t>Ia</a:t>
            </a:r>
            <a:r>
              <a:rPr lang="en-US" sz="4400" dirty="0"/>
              <a:t> Supernovae</a:t>
            </a:r>
          </a:p>
        </p:txBody>
      </p:sp>
    </p:spTree>
    <p:extLst>
      <p:ext uri="{BB962C8B-B14F-4D97-AF65-F5344CB8AC3E}">
        <p14:creationId xmlns:p14="http://schemas.microsoft.com/office/powerpoint/2010/main" val="386084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0" grpId="0" uiExpand="1" build="p"/>
      <p:bldP spid="12" grpId="0" uiExpand="1" build="p"/>
      <p:bldP spid="1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4300" y="901136"/>
            <a:ext cx="10972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We use our two eyes to judge distances using a technique called </a:t>
            </a:r>
            <a:r>
              <a:rPr lang="en-US" sz="2000" i="1" dirty="0">
                <a:solidFill>
                  <a:srgbClr val="0000FF"/>
                </a:solidFill>
              </a:rPr>
              <a:t>parallax</a:t>
            </a:r>
            <a:endParaRPr lang="en-US" sz="2000" dirty="0">
              <a:solidFill>
                <a:srgbClr val="0000FF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33401" y="1371601"/>
            <a:ext cx="609600" cy="533400"/>
            <a:chOff x="960" y="1680"/>
            <a:chExt cx="384" cy="336"/>
          </a:xfrm>
        </p:grpSpPr>
        <p:sp>
          <p:nvSpPr>
            <p:cNvPr id="11" name="Arc 9"/>
            <p:cNvSpPr>
              <a:spLocks/>
            </p:cNvSpPr>
            <p:nvPr/>
          </p:nvSpPr>
          <p:spPr bwMode="auto">
            <a:xfrm>
              <a:off x="960" y="1680"/>
              <a:ext cx="384" cy="321"/>
            </a:xfrm>
            <a:custGeom>
              <a:avLst/>
              <a:gdLst>
                <a:gd name="G0" fmla="+- 0 0 0"/>
                <a:gd name="G1" fmla="+- 9850 0 0"/>
                <a:gd name="G2" fmla="+- 21600 0 0"/>
                <a:gd name="T0" fmla="*/ 19223 w 21600"/>
                <a:gd name="T1" fmla="*/ 0 h 20587"/>
                <a:gd name="T2" fmla="*/ 18742 w 21600"/>
                <a:gd name="T3" fmla="*/ 20587 h 20587"/>
                <a:gd name="T4" fmla="*/ 0 w 21600"/>
                <a:gd name="T5" fmla="*/ 9850 h 20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587" fill="none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</a:path>
                <a:path w="21600" h="20587" stroke="0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  <a:lnTo>
                    <a:pt x="0" y="98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248" y="1728"/>
              <a:ext cx="96" cy="240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296" y="1776"/>
              <a:ext cx="48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960" y="1680"/>
              <a:ext cx="384" cy="144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960" y="1824"/>
              <a:ext cx="336" cy="192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1600200"/>
            <a:ext cx="2971800" cy="1028700"/>
            <a:chOff x="1143000" y="1600200"/>
            <a:chExt cx="2971800" cy="1028700"/>
          </a:xfrm>
        </p:grpSpPr>
        <p:cxnSp>
          <p:nvCxnSpPr>
            <p:cNvPr id="20" name="Straight Connector 19"/>
            <p:cNvCxnSpPr/>
            <p:nvPr/>
          </p:nvCxnSpPr>
          <p:spPr bwMode="auto">
            <a:xfrm flipV="1">
              <a:off x="1143000" y="2209800"/>
              <a:ext cx="2971800" cy="4191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66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143000" y="1600200"/>
              <a:ext cx="2971800" cy="6096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66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2819400" y="1905001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006600"/>
                </a:solidFill>
                <a:sym typeface="Symbol"/>
              </a:rPr>
              <a:t>p</a:t>
            </a:r>
            <a:r>
              <a:rPr lang="en-US" sz="2400" baseline="-25000" dirty="0">
                <a:solidFill>
                  <a:srgbClr val="006600"/>
                </a:solidFill>
                <a:sym typeface="Symbol"/>
              </a:rPr>
              <a:t>1</a:t>
            </a:r>
            <a:endParaRPr lang="en-US" sz="2400" i="1" dirty="0">
              <a:solidFill>
                <a:srgbClr val="006600"/>
              </a:solidFill>
            </a:endParaRP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0" y="3048001"/>
            <a:ext cx="1097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The </a:t>
            </a:r>
            <a:r>
              <a:rPr lang="en-US" sz="2000" i="1" dirty="0">
                <a:solidFill>
                  <a:srgbClr val="006600"/>
                </a:solidFill>
              </a:rPr>
              <a:t>difference</a:t>
            </a:r>
            <a:r>
              <a:rPr lang="en-US" sz="2000" dirty="0">
                <a:solidFill>
                  <a:srgbClr val="006600"/>
                </a:solidFill>
              </a:rPr>
              <a:t> between the angle seen by each of the eyes is called the </a:t>
            </a:r>
            <a:r>
              <a:rPr lang="en-US" sz="2000" i="1" dirty="0">
                <a:solidFill>
                  <a:srgbClr val="006600"/>
                </a:solidFill>
              </a:rPr>
              <a:t>parallax</a:t>
            </a: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It is limited by baseline, how far apart the two points you measure from are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You can use the orbit of the Earth as a baseline</a:t>
            </a:r>
          </a:p>
        </p:txBody>
      </p:sp>
      <p:grpSp>
        <p:nvGrpSpPr>
          <p:cNvPr id="26" name="Group 8"/>
          <p:cNvGrpSpPr>
            <a:grpSpLocks/>
          </p:cNvGrpSpPr>
          <p:nvPr/>
        </p:nvGrpSpPr>
        <p:grpSpPr bwMode="auto">
          <a:xfrm>
            <a:off x="533401" y="2362201"/>
            <a:ext cx="609600" cy="533400"/>
            <a:chOff x="960" y="1680"/>
            <a:chExt cx="384" cy="336"/>
          </a:xfrm>
        </p:grpSpPr>
        <p:sp>
          <p:nvSpPr>
            <p:cNvPr id="27" name="Arc 9"/>
            <p:cNvSpPr>
              <a:spLocks/>
            </p:cNvSpPr>
            <p:nvPr/>
          </p:nvSpPr>
          <p:spPr bwMode="auto">
            <a:xfrm>
              <a:off x="960" y="1680"/>
              <a:ext cx="384" cy="321"/>
            </a:xfrm>
            <a:custGeom>
              <a:avLst/>
              <a:gdLst>
                <a:gd name="G0" fmla="+- 0 0 0"/>
                <a:gd name="G1" fmla="+- 9850 0 0"/>
                <a:gd name="G2" fmla="+- 21600 0 0"/>
                <a:gd name="T0" fmla="*/ 19223 w 21600"/>
                <a:gd name="T1" fmla="*/ 0 h 20587"/>
                <a:gd name="T2" fmla="*/ 18742 w 21600"/>
                <a:gd name="T3" fmla="*/ 20587 h 20587"/>
                <a:gd name="T4" fmla="*/ 0 w 21600"/>
                <a:gd name="T5" fmla="*/ 9850 h 20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587" fill="none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</a:path>
                <a:path w="21600" h="20587" stroke="0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  <a:lnTo>
                    <a:pt x="0" y="98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1248" y="1728"/>
              <a:ext cx="96" cy="240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1296" y="1776"/>
              <a:ext cx="48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V="1">
              <a:off x="960" y="1680"/>
              <a:ext cx="384" cy="144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960" y="1824"/>
              <a:ext cx="336" cy="192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4-Point Star 31"/>
          <p:cNvSpPr/>
          <p:nvPr/>
        </p:nvSpPr>
        <p:spPr bwMode="auto">
          <a:xfrm>
            <a:off x="3962401" y="2057401"/>
            <a:ext cx="304800" cy="304800"/>
          </a:xfrm>
          <a:prstGeom prst="star4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33" name="4-Point Star 32"/>
          <p:cNvSpPr/>
          <p:nvPr/>
        </p:nvSpPr>
        <p:spPr bwMode="auto">
          <a:xfrm>
            <a:off x="9982200" y="2057401"/>
            <a:ext cx="304800" cy="304800"/>
          </a:xfrm>
          <a:prstGeom prst="star4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 dirty="0">
              <a:solidFill>
                <a:schemeClr val="accent6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1066801" y="1562101"/>
            <a:ext cx="9067800" cy="1066800"/>
            <a:chOff x="1066800" y="1562100"/>
            <a:chExt cx="9067800" cy="1066800"/>
          </a:xfrm>
        </p:grpSpPr>
        <p:cxnSp>
          <p:nvCxnSpPr>
            <p:cNvPr id="36" name="Straight Connector 35"/>
            <p:cNvCxnSpPr>
              <a:stCxn id="29" idx="2"/>
            </p:cNvCxnSpPr>
            <p:nvPr/>
          </p:nvCxnSpPr>
          <p:spPr bwMode="auto">
            <a:xfrm rot="10800000" flipH="1">
              <a:off x="1066800" y="2209800"/>
              <a:ext cx="9067800" cy="4191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1143000" y="1562100"/>
              <a:ext cx="8991600" cy="6477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7239000" y="1905001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accent6"/>
                </a:solidFill>
                <a:sym typeface="Symbol"/>
              </a:rPr>
              <a:t>p</a:t>
            </a:r>
            <a:r>
              <a:rPr lang="en-US" sz="2400" baseline="-25000" dirty="0">
                <a:solidFill>
                  <a:schemeClr val="accent6"/>
                </a:solidFill>
                <a:sym typeface="Symbol"/>
              </a:rPr>
              <a:t>2</a:t>
            </a:r>
            <a:endParaRPr lang="en-US" sz="2400" i="1" dirty="0">
              <a:solidFill>
                <a:schemeClr val="accent6"/>
              </a:solidFill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1295401" y="6248400"/>
            <a:ext cx="304800" cy="304800"/>
          </a:xfrm>
          <a:prstGeom prst="ellipse">
            <a:avLst/>
          </a:prstGeom>
          <a:gradFill>
            <a:gsLst>
              <a:gs pos="0">
                <a:srgbClr val="66FF33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1295401" y="6248400"/>
            <a:ext cx="304800" cy="304800"/>
          </a:xfrm>
          <a:prstGeom prst="ellipse">
            <a:avLst/>
          </a:prstGeom>
          <a:gradFill>
            <a:gsLst>
              <a:gs pos="0">
                <a:srgbClr val="66FF33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143001" y="5105401"/>
            <a:ext cx="609600" cy="609600"/>
          </a:xfrm>
          <a:prstGeom prst="ellipse">
            <a:avLst/>
          </a:prstGeom>
          <a:gradFill>
            <a:gsLst>
              <a:gs pos="0">
                <a:srgbClr val="FFFF0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1" name="4-Point Star 70"/>
          <p:cNvSpPr/>
          <p:nvPr/>
        </p:nvSpPr>
        <p:spPr bwMode="auto">
          <a:xfrm>
            <a:off x="8077202" y="5486401"/>
            <a:ext cx="304800" cy="304800"/>
          </a:xfrm>
          <a:prstGeom prst="star4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72" name="Arc 71"/>
          <p:cNvSpPr/>
          <p:nvPr/>
        </p:nvSpPr>
        <p:spPr bwMode="auto">
          <a:xfrm>
            <a:off x="457201" y="4419601"/>
            <a:ext cx="1981200" cy="1981200"/>
          </a:xfrm>
          <a:prstGeom prst="arc">
            <a:avLst>
              <a:gd name="adj1" fmla="val 16200000"/>
              <a:gd name="adj2" fmla="val 5424573"/>
            </a:avLst>
          </a:prstGeom>
          <a:noFill/>
          <a:ln w="28575" cap="flat" cmpd="sng" algn="ctr">
            <a:solidFill>
              <a:srgbClr val="9900CC"/>
            </a:solidFill>
            <a:prstDash val="sysDash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73" name="Arc 72"/>
          <p:cNvSpPr/>
          <p:nvPr/>
        </p:nvSpPr>
        <p:spPr bwMode="auto">
          <a:xfrm rot="10800000">
            <a:off x="457200" y="4419601"/>
            <a:ext cx="1981200" cy="1981200"/>
          </a:xfrm>
          <a:prstGeom prst="arc">
            <a:avLst>
              <a:gd name="adj1" fmla="val 16200000"/>
              <a:gd name="adj2" fmla="val 5424573"/>
            </a:avLst>
          </a:prstGeom>
          <a:noFill/>
          <a:ln w="28575" cap="flat" cmpd="sng" algn="ctr">
            <a:solidFill>
              <a:srgbClr val="9900CC"/>
            </a:solidFill>
            <a:prstDash val="sysDash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cxnSp>
        <p:nvCxnSpPr>
          <p:cNvPr id="74" name="Straight Connector 73"/>
          <p:cNvCxnSpPr/>
          <p:nvPr/>
        </p:nvCxnSpPr>
        <p:spPr bwMode="auto">
          <a:xfrm flipV="1">
            <a:off x="1447802" y="5638800"/>
            <a:ext cx="6781800" cy="8001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73" idx="2"/>
          </p:cNvCxnSpPr>
          <p:nvPr/>
        </p:nvCxnSpPr>
        <p:spPr bwMode="auto">
          <a:xfrm>
            <a:off x="1454881" y="4419626"/>
            <a:ext cx="6774720" cy="12191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71" idx="1"/>
          </p:cNvCxnSpPr>
          <p:nvPr/>
        </p:nvCxnSpPr>
        <p:spPr bwMode="auto">
          <a:xfrm>
            <a:off x="1447801" y="5410200"/>
            <a:ext cx="66294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5638801" y="51054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sym typeface="Symbol"/>
              </a:rPr>
              <a:t>p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3" name="Text Box 18"/>
          <p:cNvSpPr txBox="1">
            <a:spLocks noChangeArrowheads="1"/>
          </p:cNvSpPr>
          <p:nvPr/>
        </p:nvSpPr>
        <p:spPr bwMode="auto">
          <a:xfrm>
            <a:off x="5638801" y="5481936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sym typeface="Symbol"/>
              </a:rPr>
              <a:t>p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0" y="-378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Parallax (1)</a:t>
            </a:r>
          </a:p>
        </p:txBody>
      </p:sp>
    </p:spTree>
    <p:extLst>
      <p:ext uri="{BB962C8B-B14F-4D97-AF65-F5344CB8AC3E}">
        <p14:creationId xmlns:p14="http://schemas.microsoft.com/office/powerpoint/2010/main" val="277933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372 -0.00625 0.04759 -0.0125 0.0625 -0.03612 C 0.0774 -0.05973 0.08955 -0.10579 0.08941 -0.14167 C 0.08926 -0.17755 0.07624 -0.22732 0.06163 -0.25139 C 0.04702 -0.27547 0.0243 -0.28079 0.00173 -0.28612 " pathEditMode="relative" ptsTypes="aaaaA">
                                      <p:cBhvr>
                                        <p:cTn id="9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56" grpId="0" autoUpdateAnimBg="0"/>
      <p:bldP spid="57" grpId="0" build="p"/>
      <p:bldP spid="32" grpId="0" animBg="1"/>
      <p:bldP spid="33" grpId="0" animBg="1"/>
      <p:bldP spid="53" grpId="0"/>
      <p:bldP spid="69" grpId="0" animBg="1"/>
      <p:bldP spid="71" grpId="0" animBg="1"/>
      <p:bldP spid="72" grpId="0" animBg="1"/>
      <p:bldP spid="73" grpId="0" animBg="1"/>
      <p:bldP spid="82" grpId="0" autoUpdateAnimBg="0"/>
      <p:bldP spid="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762000"/>
            <a:ext cx="7620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To understand what you will see, easiest to think of system as if </a:t>
            </a:r>
            <a:r>
              <a:rPr lang="en-US" sz="2000" i="1" dirty="0">
                <a:solidFill>
                  <a:srgbClr val="0000FF"/>
                </a:solidFill>
              </a:rPr>
              <a:t>Earth</a:t>
            </a:r>
            <a:r>
              <a:rPr lang="en-US" sz="2000" dirty="0">
                <a:solidFill>
                  <a:srgbClr val="0000FF"/>
                </a:solidFill>
              </a:rPr>
              <a:t> is still and </a:t>
            </a:r>
            <a:r>
              <a:rPr lang="en-US" sz="2000" i="1" dirty="0">
                <a:solidFill>
                  <a:srgbClr val="0000FF"/>
                </a:solidFill>
              </a:rPr>
              <a:t>star</a:t>
            </a:r>
            <a:r>
              <a:rPr lang="en-US" sz="2000" dirty="0">
                <a:solidFill>
                  <a:srgbClr val="0000FF"/>
                </a:solidFill>
              </a:rPr>
              <a:t> is moving in a circle: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If you view it from the edge, it looks like a straight line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If you view it from the bottom or top, it looks like a circle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If you view it from an angle, it looks like an ellipse.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16200000">
            <a:off x="8191501" y="4838700"/>
            <a:ext cx="609600" cy="533400"/>
            <a:chOff x="960" y="1680"/>
            <a:chExt cx="384" cy="336"/>
          </a:xfrm>
        </p:grpSpPr>
        <p:sp>
          <p:nvSpPr>
            <p:cNvPr id="11" name="Arc 9"/>
            <p:cNvSpPr>
              <a:spLocks/>
            </p:cNvSpPr>
            <p:nvPr/>
          </p:nvSpPr>
          <p:spPr bwMode="auto">
            <a:xfrm>
              <a:off x="960" y="1680"/>
              <a:ext cx="384" cy="321"/>
            </a:xfrm>
            <a:custGeom>
              <a:avLst/>
              <a:gdLst>
                <a:gd name="G0" fmla="+- 0 0 0"/>
                <a:gd name="G1" fmla="+- 9850 0 0"/>
                <a:gd name="G2" fmla="+- 21600 0 0"/>
                <a:gd name="T0" fmla="*/ 19223 w 21600"/>
                <a:gd name="T1" fmla="*/ 0 h 20587"/>
                <a:gd name="T2" fmla="*/ 18742 w 21600"/>
                <a:gd name="T3" fmla="*/ 20587 h 20587"/>
                <a:gd name="T4" fmla="*/ 0 w 21600"/>
                <a:gd name="T5" fmla="*/ 9850 h 20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587" fill="none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</a:path>
                <a:path w="21600" h="20587" stroke="0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  <a:lnTo>
                    <a:pt x="0" y="98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248" y="1728"/>
              <a:ext cx="96" cy="240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296" y="1776"/>
              <a:ext cx="48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V="1">
              <a:off x="960" y="1680"/>
              <a:ext cx="384" cy="144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960" y="1824"/>
              <a:ext cx="336" cy="192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105401" y="2667000"/>
            <a:ext cx="609600" cy="533400"/>
            <a:chOff x="960" y="1680"/>
            <a:chExt cx="384" cy="336"/>
          </a:xfrm>
        </p:grpSpPr>
        <p:sp>
          <p:nvSpPr>
            <p:cNvPr id="27" name="Arc 9"/>
            <p:cNvSpPr>
              <a:spLocks/>
            </p:cNvSpPr>
            <p:nvPr/>
          </p:nvSpPr>
          <p:spPr bwMode="auto">
            <a:xfrm>
              <a:off x="960" y="1680"/>
              <a:ext cx="384" cy="321"/>
            </a:xfrm>
            <a:custGeom>
              <a:avLst/>
              <a:gdLst>
                <a:gd name="G0" fmla="+- 0 0 0"/>
                <a:gd name="G1" fmla="+- 9850 0 0"/>
                <a:gd name="G2" fmla="+- 21600 0 0"/>
                <a:gd name="T0" fmla="*/ 19223 w 21600"/>
                <a:gd name="T1" fmla="*/ 0 h 20587"/>
                <a:gd name="T2" fmla="*/ 18742 w 21600"/>
                <a:gd name="T3" fmla="*/ 20587 h 20587"/>
                <a:gd name="T4" fmla="*/ 0 w 21600"/>
                <a:gd name="T5" fmla="*/ 9850 h 20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587" fill="none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</a:path>
                <a:path w="21600" h="20587" stroke="0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  <a:lnTo>
                    <a:pt x="0" y="98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10"/>
            <p:cNvSpPr>
              <a:spLocks noChangeArrowheads="1"/>
            </p:cNvSpPr>
            <p:nvPr/>
          </p:nvSpPr>
          <p:spPr bwMode="auto">
            <a:xfrm>
              <a:off x="1248" y="1728"/>
              <a:ext cx="96" cy="240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11"/>
            <p:cNvSpPr>
              <a:spLocks noChangeArrowheads="1"/>
            </p:cNvSpPr>
            <p:nvPr/>
          </p:nvSpPr>
          <p:spPr bwMode="auto">
            <a:xfrm>
              <a:off x="1296" y="1776"/>
              <a:ext cx="48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 flipV="1">
              <a:off x="960" y="1680"/>
              <a:ext cx="384" cy="144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960" y="1824"/>
              <a:ext cx="336" cy="192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Oval 37"/>
          <p:cNvSpPr/>
          <p:nvPr/>
        </p:nvSpPr>
        <p:spPr bwMode="auto">
          <a:xfrm>
            <a:off x="7239000" y="2743200"/>
            <a:ext cx="2286000" cy="381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71" name="4-Point Star 70"/>
          <p:cNvSpPr/>
          <p:nvPr/>
        </p:nvSpPr>
        <p:spPr bwMode="auto">
          <a:xfrm>
            <a:off x="9372601" y="2705101"/>
            <a:ext cx="304800" cy="304800"/>
          </a:xfrm>
          <a:prstGeom prst="star4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40" name="Oval 39"/>
          <p:cNvSpPr/>
          <p:nvPr/>
        </p:nvSpPr>
        <p:spPr bwMode="auto">
          <a:xfrm>
            <a:off x="2895600" y="2819401"/>
            <a:ext cx="2057400" cy="1524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41" name="Oval 40"/>
          <p:cNvSpPr/>
          <p:nvPr/>
        </p:nvSpPr>
        <p:spPr bwMode="auto">
          <a:xfrm>
            <a:off x="4419601" y="4572000"/>
            <a:ext cx="1905000" cy="1143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grpSp>
        <p:nvGrpSpPr>
          <p:cNvPr id="42" name="Group 8"/>
          <p:cNvGrpSpPr>
            <a:grpSpLocks/>
          </p:cNvGrpSpPr>
          <p:nvPr/>
        </p:nvGrpSpPr>
        <p:grpSpPr bwMode="auto">
          <a:xfrm rot="17957821">
            <a:off x="6325339" y="4747179"/>
            <a:ext cx="609600" cy="533400"/>
            <a:chOff x="960" y="1680"/>
            <a:chExt cx="384" cy="336"/>
          </a:xfrm>
        </p:grpSpPr>
        <p:sp>
          <p:nvSpPr>
            <p:cNvPr id="43" name="Arc 9"/>
            <p:cNvSpPr>
              <a:spLocks/>
            </p:cNvSpPr>
            <p:nvPr/>
          </p:nvSpPr>
          <p:spPr bwMode="auto">
            <a:xfrm>
              <a:off x="960" y="1680"/>
              <a:ext cx="384" cy="321"/>
            </a:xfrm>
            <a:custGeom>
              <a:avLst/>
              <a:gdLst>
                <a:gd name="G0" fmla="+- 0 0 0"/>
                <a:gd name="G1" fmla="+- 9850 0 0"/>
                <a:gd name="G2" fmla="+- 21600 0 0"/>
                <a:gd name="T0" fmla="*/ 19223 w 21600"/>
                <a:gd name="T1" fmla="*/ 0 h 20587"/>
                <a:gd name="T2" fmla="*/ 18742 w 21600"/>
                <a:gd name="T3" fmla="*/ 20587 h 20587"/>
                <a:gd name="T4" fmla="*/ 0 w 21600"/>
                <a:gd name="T5" fmla="*/ 9850 h 20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587" fill="none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</a:path>
                <a:path w="21600" h="20587" stroke="0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  <a:lnTo>
                    <a:pt x="0" y="98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0"/>
            <p:cNvSpPr>
              <a:spLocks noChangeArrowheads="1"/>
            </p:cNvSpPr>
            <p:nvPr/>
          </p:nvSpPr>
          <p:spPr bwMode="auto">
            <a:xfrm>
              <a:off x="1248" y="1728"/>
              <a:ext cx="96" cy="240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1"/>
            <p:cNvSpPr>
              <a:spLocks noChangeArrowheads="1"/>
            </p:cNvSpPr>
            <p:nvPr/>
          </p:nvSpPr>
          <p:spPr bwMode="auto">
            <a:xfrm>
              <a:off x="1296" y="1776"/>
              <a:ext cx="48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2"/>
            <p:cNvSpPr>
              <a:spLocks noChangeShapeType="1"/>
            </p:cNvSpPr>
            <p:nvPr/>
          </p:nvSpPr>
          <p:spPr bwMode="auto">
            <a:xfrm flipV="1">
              <a:off x="960" y="1680"/>
              <a:ext cx="384" cy="144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>
              <a:off x="960" y="1824"/>
              <a:ext cx="336" cy="192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Oval 47"/>
          <p:cNvSpPr/>
          <p:nvPr/>
        </p:nvSpPr>
        <p:spPr bwMode="auto">
          <a:xfrm>
            <a:off x="8915400" y="4648201"/>
            <a:ext cx="1981200" cy="19050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>
            <a:off x="6698752" y="3103662"/>
            <a:ext cx="1779987" cy="14614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5410200" y="5105400"/>
            <a:ext cx="914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9" name="Text Box 18"/>
          <p:cNvSpPr txBox="1">
            <a:spLocks noChangeArrowheads="1"/>
          </p:cNvSpPr>
          <p:nvPr/>
        </p:nvSpPr>
        <p:spPr bwMode="auto">
          <a:xfrm>
            <a:off x="5638800" y="49530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sym typeface="Symbol"/>
              </a:rPr>
              <a:t>p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60" name="Text Box 18"/>
          <p:cNvSpPr txBox="1">
            <a:spLocks noChangeArrowheads="1"/>
          </p:cNvSpPr>
          <p:nvPr/>
        </p:nvSpPr>
        <p:spPr bwMode="auto">
          <a:xfrm>
            <a:off x="7543800" y="3048001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sym typeface="Symbol"/>
              </a:rPr>
              <a:t></a:t>
            </a:r>
            <a:endParaRPr lang="en-US" sz="2400" i="1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5400000" flipH="1" flipV="1">
            <a:off x="5106194" y="4876006"/>
            <a:ext cx="609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4495800" y="4643736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sym typeface="Symbol"/>
              </a:rPr>
              <a:t>p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sin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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0" y="3200400"/>
            <a:ext cx="10972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The angular semi-major axis of this ellipse is the parallax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The other size depends on its ecliptic latitude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</a:t>
            </a:r>
            <a:endParaRPr lang="en-US" sz="2000" dirty="0">
              <a:solidFill>
                <a:srgbClr val="006600"/>
              </a:solidFill>
              <a:sym typeface="Symbol"/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The </a:t>
            </a:r>
            <a:r>
              <a:rPr lang="en-US" sz="2000" i="1" dirty="0">
                <a:solidFill>
                  <a:srgbClr val="006600"/>
                </a:solidFill>
                <a:sym typeface="Symbol"/>
              </a:rPr>
              <a:t>actual size</a:t>
            </a:r>
            <a:r>
              <a:rPr lang="en-US" sz="2000" dirty="0">
                <a:solidFill>
                  <a:srgbClr val="006600"/>
                </a:solidFill>
                <a:sym typeface="Symbol"/>
              </a:rPr>
              <a:t> of the ellipse is 1 AU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It’s really the Earth’s orbit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/>
              </a:rPr>
              <a:t>We can determine distance:</a:t>
            </a:r>
            <a:endParaRPr lang="en-US" sz="2000" dirty="0">
              <a:solidFill>
                <a:srgbClr val="006600"/>
              </a:solidFill>
            </a:endParaRPr>
          </a:p>
        </p:txBody>
      </p:sp>
      <p:graphicFrame>
        <p:nvGraphicFramePr>
          <p:cNvPr id="506921" name="Object 2"/>
          <p:cNvGraphicFramePr>
            <a:graphicFrameLocks/>
          </p:cNvGraphicFramePr>
          <p:nvPr/>
        </p:nvGraphicFramePr>
        <p:xfrm>
          <a:off x="222251" y="5105401"/>
          <a:ext cx="73332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419040" progId="Equation.DSMT4">
                  <p:embed/>
                </p:oleObj>
              </mc:Choice>
              <mc:Fallback>
                <p:oleObj name="Equation" r:id="rId2" imgW="419040" imgH="419040" progId="Equation.DSMT4">
                  <p:embed/>
                  <p:pic>
                    <p:nvPicPr>
                      <p:cNvPr id="506921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1" y="5105401"/>
                        <a:ext cx="73332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/>
          </p:cNvGraphicFramePr>
          <p:nvPr/>
        </p:nvGraphicFramePr>
        <p:xfrm>
          <a:off x="939870" y="5105401"/>
          <a:ext cx="88893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7960" imgH="419040" progId="Equation.DSMT4">
                  <p:embed/>
                </p:oleObj>
              </mc:Choice>
              <mc:Fallback>
                <p:oleObj name="Equation" r:id="rId4" imgW="507960" imgH="419040" progId="Equation.DSMT4">
                  <p:embed/>
                  <p:pic>
                    <p:nvPicPr>
                      <p:cNvPr id="6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70" y="5105401"/>
                        <a:ext cx="88893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/>
          </p:cNvGraphicFramePr>
          <p:nvPr/>
        </p:nvGraphicFramePr>
        <p:xfrm>
          <a:off x="1792184" y="5103037"/>
          <a:ext cx="211113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431640" progId="Equation.DSMT4">
                  <p:embed/>
                </p:oleObj>
              </mc:Choice>
              <mc:Fallback>
                <p:oleObj name="Equation" r:id="rId6" imgW="1206360" imgH="431640" progId="Equation.DSMT4">
                  <p:embed/>
                  <p:pic>
                    <p:nvPicPr>
                      <p:cNvPr id="7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184" y="5103037"/>
                        <a:ext cx="2111130" cy="755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0" y="594360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This combination is called a </a:t>
            </a:r>
            <a:r>
              <a:rPr lang="en-US" sz="2000" i="1" dirty="0">
                <a:solidFill>
                  <a:srgbClr val="FF0000"/>
                </a:solidFill>
              </a:rPr>
              <a:t>parallax-second </a:t>
            </a:r>
            <a:r>
              <a:rPr lang="en-US" sz="2000" dirty="0">
                <a:solidFill>
                  <a:srgbClr val="FF0000"/>
                </a:solidFill>
              </a:rPr>
              <a:t>or </a:t>
            </a:r>
            <a:r>
              <a:rPr lang="en-US" sz="2000" b="1" i="1" dirty="0">
                <a:solidFill>
                  <a:srgbClr val="FF0000"/>
                </a:solidFill>
              </a:rPr>
              <a:t>parsec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5"/>
          <p:cNvGraphicFramePr>
            <a:graphicFrameLocks/>
          </p:cNvGraphicFramePr>
          <p:nvPr/>
        </p:nvGraphicFramePr>
        <p:xfrm>
          <a:off x="2514601" y="6350000"/>
          <a:ext cx="184464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54080" imgH="253800" progId="Equation.DSMT4">
                  <p:embed/>
                </p:oleObj>
              </mc:Choice>
              <mc:Fallback>
                <p:oleObj name="Equation" r:id="rId8" imgW="1054080" imgH="253800" progId="Equation.DSMT4">
                  <p:embed/>
                  <p:pic>
                    <p:nvPicPr>
                      <p:cNvPr id="9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6350000"/>
                        <a:ext cx="1844640" cy="44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/>
          </p:cNvGraphicFramePr>
          <p:nvPr/>
        </p:nvGraphicFramePr>
        <p:xfrm>
          <a:off x="7620001" y="5791201"/>
          <a:ext cx="73332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9040" imgH="419040" progId="Equation.DSMT4">
                  <p:embed/>
                </p:oleObj>
              </mc:Choice>
              <mc:Fallback>
                <p:oleObj name="Equation" r:id="rId10" imgW="419040" imgH="419040" progId="Equation.DSMT4">
                  <p:embed/>
                  <p:pic>
                    <p:nvPicPr>
                      <p:cNvPr id="1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1" y="5791201"/>
                        <a:ext cx="733320" cy="733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0" y="-3780"/>
            <a:ext cx="10972800" cy="83099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/>
              <a:t>Parallax (2)</a:t>
            </a:r>
          </a:p>
        </p:txBody>
      </p:sp>
    </p:spTree>
    <p:extLst>
      <p:ext uri="{BB962C8B-B14F-4D97-AF65-F5344CB8AC3E}">
        <p14:creationId xmlns:p14="http://schemas.microsoft.com/office/powerpoint/2010/main" val="222296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0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0" grpId="0" animBg="1"/>
      <p:bldP spid="41" grpId="0" animBg="1"/>
      <p:bldP spid="48" grpId="0" animBg="1"/>
      <p:bldP spid="59" grpId="0" autoUpdateAnimBg="0"/>
      <p:bldP spid="60" grpId="0" autoUpdateAnimBg="0"/>
      <p:bldP spid="63" grpId="0" autoUpdateAnimBg="0"/>
      <p:bldP spid="64" grpId="0" uiExpand="1" build="p"/>
      <p:bldP spid="6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780306"/>
            <a:ext cx="85121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Why it’s not that simple: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Actual paths of stars are more complicated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Because the stars are also actually moving (relative to us)!</a:t>
            </a:r>
          </a:p>
        </p:txBody>
      </p:sp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Arrow Connector 6"/>
          <p:cNvCxnSpPr/>
          <p:nvPr/>
        </p:nvCxnSpPr>
        <p:spPr bwMode="auto">
          <a:xfrm rot="16200000" flipH="1">
            <a:off x="800102" y="2628900"/>
            <a:ext cx="3276600" cy="3200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429002" y="2856012"/>
            <a:ext cx="70865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The average motion over many years is causing the apparent position of the star to change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If we know the distance, we can measure the </a:t>
            </a:r>
            <a:r>
              <a:rPr lang="en-US" sz="2000" i="1" dirty="0">
                <a:solidFill>
                  <a:srgbClr val="9900CC"/>
                </a:solidFill>
              </a:rPr>
              <a:t>tangential velocity</a:t>
            </a:r>
            <a:endParaRPr lang="en-US" sz="2000" dirty="0">
              <a:solidFill>
                <a:srgbClr val="9900CC"/>
              </a:solidFill>
            </a:endParaRPr>
          </a:p>
        </p:txBody>
      </p:sp>
      <p:graphicFrame>
        <p:nvGraphicFramePr>
          <p:cNvPr id="506921" name="Object 4"/>
          <p:cNvGraphicFramePr>
            <a:graphicFrameLocks noChangeAspect="1"/>
          </p:cNvGraphicFramePr>
          <p:nvPr/>
        </p:nvGraphicFramePr>
        <p:xfrm>
          <a:off x="5638801" y="4419601"/>
          <a:ext cx="77742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44240" imgH="177480" progId="Equation.DSMT4">
                  <p:embed/>
                </p:oleObj>
              </mc:Choice>
              <mc:Fallback>
                <p:oleObj name="Equation" r:id="rId3" imgW="444240" imgH="177480" progId="Equation.DSMT4">
                  <p:embed/>
                  <p:pic>
                    <p:nvPicPr>
                      <p:cNvPr id="506921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1" y="4419601"/>
                        <a:ext cx="777420" cy="310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7620001" y="4318000"/>
          <a:ext cx="77742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44240" imgH="203040" progId="Equation.DSMT4">
                  <p:embed/>
                </p:oleObj>
              </mc:Choice>
              <mc:Fallback>
                <p:oleObj name="Equation" r:id="rId5" imgW="444240" imgH="203040" progId="Equation.DSMT4">
                  <p:embed/>
                  <p:pic>
                    <p:nvPicPr>
                      <p:cNvPr id="4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1" y="4318000"/>
                        <a:ext cx="77742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876800" y="5029200"/>
          <a:ext cx="8662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95000" imgH="228600" progId="Equation.DSMT4">
                  <p:embed/>
                </p:oleObj>
              </mc:Choice>
              <mc:Fallback>
                <p:oleObj name="Equation" r:id="rId7" imgW="495000" imgH="228600" progId="Equation.DSMT4">
                  <p:embed/>
                  <p:pic>
                    <p:nvPicPr>
                      <p:cNvPr id="5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029200"/>
                        <a:ext cx="86625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-378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Proper Motion</a:t>
            </a:r>
          </a:p>
        </p:txBody>
      </p:sp>
    </p:spTree>
    <p:extLst>
      <p:ext uri="{BB962C8B-B14F-4D97-AF65-F5344CB8AC3E}">
        <p14:creationId xmlns:p14="http://schemas.microsoft.com/office/powerpoint/2010/main" val="193968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228601" y="762000"/>
            <a:ext cx="6477000" cy="2554545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b="1" dirty="0"/>
              <a:t>At right is plotted a star’s variation in position in the sky in </a:t>
            </a:r>
            <a:r>
              <a:rPr lang="en-US" sz="2000" b="1" i="1" dirty="0"/>
              <a:t>x</a:t>
            </a:r>
            <a:r>
              <a:rPr lang="en-US" sz="2000" b="1" dirty="0"/>
              <a:t> (red) and </a:t>
            </a:r>
            <a:r>
              <a:rPr lang="en-US" sz="2000" b="1" i="1" dirty="0"/>
              <a:t>y</a:t>
            </a:r>
            <a:r>
              <a:rPr lang="en-US" sz="2000" b="1" dirty="0"/>
              <a:t> (green) over a three-year period in milliarcseconds.   The red curve corresponds to the major axis of parallax.  What is the:</a:t>
            </a:r>
          </a:p>
          <a:p>
            <a:pPr eaLnBrk="0" hangingPunct="0"/>
            <a:r>
              <a:rPr lang="en-US" sz="2000" b="1" dirty="0"/>
              <a:t>(a) Angular velocity of proper motion, </a:t>
            </a:r>
            <a:r>
              <a:rPr lang="en-US" sz="2000" b="1" i="1" dirty="0">
                <a:sym typeface="Symbol"/>
              </a:rPr>
              <a:t></a:t>
            </a:r>
            <a:r>
              <a:rPr lang="en-US" sz="2000" b="1" i="1" baseline="-25000" dirty="0">
                <a:sym typeface="Symbol"/>
              </a:rPr>
              <a:t>x</a:t>
            </a:r>
            <a:r>
              <a:rPr lang="en-US" sz="2000" b="1" i="1" baseline="30000" dirty="0">
                <a:sym typeface="Symbol"/>
              </a:rPr>
              <a:t> </a:t>
            </a:r>
            <a:r>
              <a:rPr lang="en-US" sz="2000" b="1" dirty="0"/>
              <a:t>and </a:t>
            </a:r>
            <a:r>
              <a:rPr lang="en-US" sz="2000" b="1" i="1" dirty="0">
                <a:sym typeface="Symbol"/>
              </a:rPr>
              <a:t></a:t>
            </a:r>
            <a:r>
              <a:rPr lang="en-US" sz="2000" b="1" i="1" baseline="-25000" dirty="0">
                <a:sym typeface="Symbol"/>
              </a:rPr>
              <a:t>y</a:t>
            </a:r>
          </a:p>
          <a:p>
            <a:pPr marL="457196" indent="-457196" eaLnBrk="0" hangingPunct="0"/>
            <a:r>
              <a:rPr lang="en-US" sz="2000" b="1" dirty="0"/>
              <a:t>(b) Angular speed of proper motion </a:t>
            </a:r>
            <a:r>
              <a:rPr lang="en-US" sz="2000" b="1" i="1" dirty="0">
                <a:sym typeface="Symbol"/>
              </a:rPr>
              <a:t></a:t>
            </a:r>
          </a:p>
          <a:p>
            <a:pPr marL="457196" indent="-457196" eaLnBrk="0" hangingPunct="0"/>
            <a:r>
              <a:rPr lang="en-US" sz="2000" b="1" dirty="0"/>
              <a:t>(c) Parallax in </a:t>
            </a:r>
            <a:r>
              <a:rPr lang="en-US" sz="2000" b="1" dirty="0" err="1"/>
              <a:t>mas</a:t>
            </a:r>
            <a:r>
              <a:rPr lang="en-US" sz="2000" b="1" dirty="0"/>
              <a:t> and distance in pc</a:t>
            </a:r>
          </a:p>
          <a:p>
            <a:pPr marL="457196" indent="-457196" eaLnBrk="0" hangingPunct="0"/>
            <a:r>
              <a:rPr lang="en-US" sz="2000" b="1" dirty="0"/>
              <a:t>(d) Transverse speed </a:t>
            </a:r>
            <a:r>
              <a:rPr lang="en-US" sz="2000" b="1" i="1" dirty="0" err="1"/>
              <a:t>v</a:t>
            </a:r>
            <a:r>
              <a:rPr lang="en-US" sz="2000" b="1" i="1" baseline="-25000" dirty="0" err="1"/>
              <a:t>t</a:t>
            </a:r>
            <a:endParaRPr lang="en-US" sz="2000" b="1" i="1" baseline="-25000" dirty="0">
              <a:sym typeface="Symbol"/>
            </a:endParaRPr>
          </a:p>
        </p:txBody>
      </p:sp>
      <p:pic>
        <p:nvPicPr>
          <p:cNvPr id="1699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762001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06921" name="Object 1"/>
          <p:cNvGraphicFramePr>
            <a:graphicFrameLocks/>
          </p:cNvGraphicFramePr>
          <p:nvPr/>
        </p:nvGraphicFramePr>
        <p:xfrm>
          <a:off x="8686801" y="978738"/>
          <a:ext cx="8662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5000" imgH="228600" progId="Equation.DSMT4">
                  <p:embed/>
                </p:oleObj>
              </mc:Choice>
              <mc:Fallback>
                <p:oleObj name="Equation" r:id="rId3" imgW="495000" imgH="228600" progId="Equation.DSMT4">
                  <p:embed/>
                  <p:pic>
                    <p:nvPicPr>
                      <p:cNvPr id="506921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1" y="978738"/>
                        <a:ext cx="86625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"/>
          <p:cNvGraphicFramePr>
            <a:graphicFrameLocks/>
          </p:cNvGraphicFramePr>
          <p:nvPr/>
        </p:nvGraphicFramePr>
        <p:xfrm>
          <a:off x="9902826" y="1104901"/>
          <a:ext cx="73332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9040" imgH="419040" progId="Equation.DSMT4">
                  <p:embed/>
                </p:oleObj>
              </mc:Choice>
              <mc:Fallback>
                <p:oleObj name="Equation" r:id="rId5" imgW="419040" imgH="419040" progId="Equation.DSMT4">
                  <p:embed/>
                  <p:pic>
                    <p:nvPicPr>
                      <p:cNvPr id="2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2826" y="1104901"/>
                        <a:ext cx="733320" cy="733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7281533" y="1022500"/>
            <a:ext cx="3276600" cy="2133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99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7293935" y="3244701"/>
            <a:ext cx="327660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" name="Object 3"/>
          <p:cNvGraphicFramePr>
            <a:graphicFrameLocks/>
          </p:cNvGraphicFramePr>
          <p:nvPr/>
        </p:nvGraphicFramePr>
        <p:xfrm>
          <a:off x="215867" y="3475017"/>
          <a:ext cx="266679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3880" imgH="419040" progId="Equation.DSMT4">
                  <p:embed/>
                </p:oleObj>
              </mc:Choice>
              <mc:Fallback>
                <p:oleObj name="Equation" r:id="rId7" imgW="1523880" imgH="419040" progId="Equation.DSMT4">
                  <p:embed/>
                  <p:pic>
                    <p:nvPicPr>
                      <p:cNvPr id="3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867" y="3475017"/>
                        <a:ext cx="2666790" cy="733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/>
          </p:cNvGraphicFramePr>
          <p:nvPr/>
        </p:nvGraphicFramePr>
        <p:xfrm>
          <a:off x="203919" y="4342336"/>
          <a:ext cx="311094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7680" imgH="419040" progId="Equation.DSMT4">
                  <p:embed/>
                </p:oleObj>
              </mc:Choice>
              <mc:Fallback>
                <p:oleObj name="Equation" r:id="rId9" imgW="1777680" imgH="419040" progId="Equation.DSMT4">
                  <p:embed/>
                  <p:pic>
                    <p:nvPicPr>
                      <p:cNvPr id="4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19" y="4342336"/>
                        <a:ext cx="3110940" cy="733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/>
          </p:cNvGraphicFramePr>
          <p:nvPr/>
        </p:nvGraphicFramePr>
        <p:xfrm>
          <a:off x="182425" y="5209655"/>
          <a:ext cx="2800350" cy="53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00200" imgH="304560" progId="Equation.DSMT4">
                  <p:embed/>
                </p:oleObj>
              </mc:Choice>
              <mc:Fallback>
                <p:oleObj name="Equation" r:id="rId11" imgW="1600200" imgH="304560" progId="Equation.DSMT4">
                  <p:embed/>
                  <p:pic>
                    <p:nvPicPr>
                      <p:cNvPr id="5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25" y="5209655"/>
                        <a:ext cx="2800350" cy="5329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ounded Rectangle 14"/>
          <p:cNvSpPr/>
          <p:nvPr/>
        </p:nvSpPr>
        <p:spPr bwMode="auto">
          <a:xfrm>
            <a:off x="257176" y="2026511"/>
            <a:ext cx="5381624" cy="3810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2362200"/>
            <a:ext cx="4191000" cy="330202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graphicFrame>
        <p:nvGraphicFramePr>
          <p:cNvPr id="6" name="Object 6"/>
          <p:cNvGraphicFramePr>
            <a:graphicFrameLocks/>
          </p:cNvGraphicFramePr>
          <p:nvPr/>
        </p:nvGraphicFramePr>
        <p:xfrm>
          <a:off x="3688775" y="3664017"/>
          <a:ext cx="224469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82680" imgH="203040" progId="Equation.DSMT4">
                  <p:embed/>
                </p:oleObj>
              </mc:Choice>
              <mc:Fallback>
                <p:oleObj name="Equation" r:id="rId13" imgW="1282680" imgH="203040" progId="Equation.DSMT4">
                  <p:embed/>
                  <p:pic>
                    <p:nvPicPr>
                      <p:cNvPr id="6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775" y="3664017"/>
                        <a:ext cx="2244690" cy="35532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 bwMode="auto">
          <a:xfrm flipV="1">
            <a:off x="7315201" y="2906233"/>
            <a:ext cx="327660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900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7315201" y="3526466"/>
            <a:ext cx="3276600" cy="914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9900CC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2" name="Object 7"/>
          <p:cNvGraphicFramePr>
            <a:graphicFrameLocks/>
          </p:cNvGraphicFramePr>
          <p:nvPr/>
        </p:nvGraphicFramePr>
        <p:xfrm>
          <a:off x="4219575" y="4159101"/>
          <a:ext cx="197757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30040" imgH="393480" progId="Equation.DSMT4">
                  <p:embed/>
                </p:oleObj>
              </mc:Choice>
              <mc:Fallback>
                <p:oleObj name="Equation" r:id="rId15" imgW="1130040" imgH="393480" progId="Equation.DSMT4">
                  <p:embed/>
                  <p:pic>
                    <p:nvPicPr>
                      <p:cNvPr id="12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4159101"/>
                        <a:ext cx="1977570" cy="68859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ounded Rectangle 22"/>
          <p:cNvSpPr/>
          <p:nvPr/>
        </p:nvSpPr>
        <p:spPr bwMode="auto">
          <a:xfrm>
            <a:off x="257176" y="2675568"/>
            <a:ext cx="4238624" cy="274113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graphicFrame>
        <p:nvGraphicFramePr>
          <p:cNvPr id="13" name="Object 8"/>
          <p:cNvGraphicFramePr>
            <a:graphicFrameLocks/>
          </p:cNvGraphicFramePr>
          <p:nvPr/>
        </p:nvGraphicFramePr>
        <p:xfrm>
          <a:off x="106098" y="6020650"/>
          <a:ext cx="251118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434960" imgH="253800" progId="Equation.DSMT4">
                  <p:embed/>
                </p:oleObj>
              </mc:Choice>
              <mc:Fallback>
                <p:oleObj name="Equation" r:id="rId17" imgW="1434960" imgH="253800" progId="Equation.DSMT4">
                  <p:embed/>
                  <p:pic>
                    <p:nvPicPr>
                      <p:cNvPr id="13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98" y="6020650"/>
                        <a:ext cx="2511180" cy="44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/>
          </p:cNvGraphicFramePr>
          <p:nvPr/>
        </p:nvGraphicFramePr>
        <p:xfrm>
          <a:off x="2617278" y="5919955"/>
          <a:ext cx="126630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23600" imgH="419040" progId="Equation.DSMT4">
                  <p:embed/>
                </p:oleObj>
              </mc:Choice>
              <mc:Fallback>
                <p:oleObj name="Equation" r:id="rId19" imgW="723600" imgH="419040" progId="Equation.DSMT4">
                  <p:embed/>
                  <p:pic>
                    <p:nvPicPr>
                      <p:cNvPr id="14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278" y="5919955"/>
                        <a:ext cx="126630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/>
          </p:cNvGraphicFramePr>
          <p:nvPr/>
        </p:nvGraphicFramePr>
        <p:xfrm>
          <a:off x="3905803" y="5942320"/>
          <a:ext cx="153342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876240" imgH="393480" progId="Equation.DSMT4">
                  <p:embed/>
                </p:oleObj>
              </mc:Choice>
              <mc:Fallback>
                <p:oleObj name="Equation" r:id="rId21" imgW="876240" imgH="393480" progId="Equation.DSMT4">
                  <p:embed/>
                  <p:pic>
                    <p:nvPicPr>
                      <p:cNvPr id="17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803" y="5942320"/>
                        <a:ext cx="153342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/>
          </p:cNvGraphicFramePr>
          <p:nvPr/>
        </p:nvGraphicFramePr>
        <p:xfrm>
          <a:off x="5565151" y="5959164"/>
          <a:ext cx="106659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09480" imgH="419040" progId="Equation.DSMT4">
                  <p:embed/>
                </p:oleObj>
              </mc:Choice>
              <mc:Fallback>
                <p:oleObj name="Equation" r:id="rId23" imgW="609480" imgH="419040" progId="Equation.DSMT4">
                  <p:embed/>
                  <p:pic>
                    <p:nvPicPr>
                      <p:cNvPr id="22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151" y="5959164"/>
                        <a:ext cx="106659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2"/>
          <p:cNvGraphicFramePr>
            <a:graphicFrameLocks/>
          </p:cNvGraphicFramePr>
          <p:nvPr/>
        </p:nvGraphicFramePr>
        <p:xfrm>
          <a:off x="6677026" y="5910545"/>
          <a:ext cx="146664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38080" imgH="419040" progId="Equation.DSMT4">
                  <p:embed/>
                </p:oleObj>
              </mc:Choice>
              <mc:Fallback>
                <p:oleObj name="Equation" r:id="rId25" imgW="838080" imgH="419040" progId="Equation.DSMT4">
                  <p:embed/>
                  <p:pic>
                    <p:nvPicPr>
                      <p:cNvPr id="24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6" y="5910545"/>
                        <a:ext cx="146664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3"/>
          <p:cNvGraphicFramePr>
            <a:graphicFrameLocks/>
          </p:cNvGraphicFramePr>
          <p:nvPr/>
        </p:nvGraphicFramePr>
        <p:xfrm>
          <a:off x="8677277" y="6020650"/>
          <a:ext cx="157752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901440" imgH="228600" progId="Equation.DSMT4">
                  <p:embed/>
                </p:oleObj>
              </mc:Choice>
              <mc:Fallback>
                <p:oleObj name="Equation" r:id="rId27" imgW="901440" imgH="228600" progId="Equation.DSMT4">
                  <p:embed/>
                  <p:pic>
                    <p:nvPicPr>
                      <p:cNvPr id="25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7277" y="6020650"/>
                        <a:ext cx="157752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ounded Rectangle 29"/>
          <p:cNvSpPr/>
          <p:nvPr/>
        </p:nvSpPr>
        <p:spPr bwMode="auto">
          <a:xfrm>
            <a:off x="295276" y="2991708"/>
            <a:ext cx="2628690" cy="26413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0" y="-3780"/>
            <a:ext cx="10972800" cy="769441"/>
          </a:xfrm>
          <a:prstGeom prst="rect">
            <a:avLst/>
          </a:prstGeom>
          <a:solidFill>
            <a:srgbClr val="9933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Sample Problem</a:t>
            </a:r>
          </a:p>
        </p:txBody>
      </p:sp>
    </p:spTree>
    <p:extLst>
      <p:ext uri="{BB962C8B-B14F-4D97-AF65-F5344CB8AC3E}">
        <p14:creationId xmlns:p14="http://schemas.microsoft.com/office/powerpoint/2010/main" val="271368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5" grpId="0" animBg="1"/>
      <p:bldP spid="16" grpId="0" animBg="1"/>
      <p:bldP spid="23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6200" y="929112"/>
            <a:ext cx="6172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European Spacecraft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Launched in 2013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Measures parallax of stars </a:t>
            </a:r>
            <a:r>
              <a:rPr lang="en-US" sz="2000" i="1" dirty="0">
                <a:solidFill>
                  <a:srgbClr val="0000FF"/>
                </a:solidFill>
              </a:rPr>
              <a:t>m =</a:t>
            </a:r>
            <a:r>
              <a:rPr lang="en-US" sz="2000" dirty="0">
                <a:solidFill>
                  <a:srgbClr val="0000FF"/>
                </a:solidFill>
              </a:rPr>
              <a:t> 3 to </a:t>
            </a:r>
            <a:r>
              <a:rPr lang="en-US" sz="2000" i="1" dirty="0">
                <a:solidFill>
                  <a:srgbClr val="0000FF"/>
                </a:solidFill>
              </a:rPr>
              <a:t>m</a:t>
            </a:r>
            <a:r>
              <a:rPr lang="en-US" sz="2000" dirty="0">
                <a:solidFill>
                  <a:srgbClr val="0000FF"/>
                </a:solidFill>
              </a:rPr>
              <a:t> = 15 with an error of 0.02 mas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Measures parallax of stars down to </a:t>
            </a:r>
            <a:r>
              <a:rPr lang="en-US" sz="2000" i="1" dirty="0">
                <a:solidFill>
                  <a:srgbClr val="0000FF"/>
                </a:solidFill>
              </a:rPr>
              <a:t>m</a:t>
            </a:r>
            <a:r>
              <a:rPr lang="en-US" sz="2000" dirty="0">
                <a:solidFill>
                  <a:srgbClr val="0000FF"/>
                </a:solidFill>
              </a:rPr>
              <a:t> = 20 with an error of 0.2 mas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Can measure distances to center of galaxy with better than 10% accuracy</a:t>
            </a: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0" y="-378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Gaia Spacecraft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1" y="796059"/>
            <a:ext cx="4533900" cy="3543300"/>
          </a:xfrm>
          <a:prstGeom prst="rect">
            <a:avLst/>
          </a:prstGeom>
        </p:spPr>
      </p:pic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918325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Most recent data release in June 2022 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Parallax and proper motion of 1.47 billion stars 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More data expected in coming years</a:t>
            </a:r>
          </a:p>
        </p:txBody>
      </p:sp>
    </p:spTree>
    <p:extLst>
      <p:ext uri="{BB962C8B-B14F-4D97-AF65-F5344CB8AC3E}">
        <p14:creationId xmlns:p14="http://schemas.microsoft.com/office/powerpoint/2010/main" val="291934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5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9051" y="761987"/>
            <a:ext cx="8763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Consider a very bright source of light that turns on suddenly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Like a supernova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The bright ring is probably a circle centered on the supernova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It looks like an oval because it is probably tilted compared to</a:t>
            </a:r>
            <a:br>
              <a:rPr lang="en-US" sz="2000" dirty="0">
                <a:solidFill>
                  <a:srgbClr val="9900CC"/>
                </a:solidFill>
              </a:rPr>
            </a:br>
            <a:r>
              <a:rPr lang="en-US" sz="2000" dirty="0">
                <a:solidFill>
                  <a:srgbClr val="9900CC"/>
                </a:solidFill>
              </a:rPr>
              <a:t>our point of view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We can determine angle of tilt from the shape</a:t>
            </a:r>
          </a:p>
        </p:txBody>
      </p:sp>
      <p:pic>
        <p:nvPicPr>
          <p:cNvPr id="1914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219201"/>
            <a:ext cx="37909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7848600" y="121920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SN 1987a</a:t>
            </a:r>
          </a:p>
        </p:txBody>
      </p:sp>
      <p:cxnSp>
        <p:nvCxnSpPr>
          <p:cNvPr id="56" name="Straight Arrow Connector 55"/>
          <p:cNvCxnSpPr>
            <a:stCxn id="49" idx="2"/>
          </p:cNvCxnSpPr>
          <p:nvPr/>
        </p:nvCxnSpPr>
        <p:spPr bwMode="auto">
          <a:xfrm>
            <a:off x="8763000" y="1680866"/>
            <a:ext cx="381001" cy="13671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9372601" y="1447801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Centered ring of gas</a:t>
            </a:r>
          </a:p>
        </p:txBody>
      </p:sp>
      <p:cxnSp>
        <p:nvCxnSpPr>
          <p:cNvPr id="59" name="Straight Arrow Connector 58"/>
          <p:cNvCxnSpPr>
            <a:stCxn id="57" idx="2"/>
          </p:cNvCxnSpPr>
          <p:nvPr/>
        </p:nvCxnSpPr>
        <p:spPr bwMode="auto">
          <a:xfrm flipH="1">
            <a:off x="9372605" y="2278798"/>
            <a:ext cx="838196" cy="6930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467600" y="4038601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Other gas rings?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8763000" y="4038601"/>
            <a:ext cx="304803" cy="3048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5400000" flipH="1" flipV="1">
            <a:off x="7467599" y="2819402"/>
            <a:ext cx="1524002" cy="762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V="1">
            <a:off x="3505201" y="3389057"/>
            <a:ext cx="1066800" cy="838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grpSp>
        <p:nvGrpSpPr>
          <p:cNvPr id="80" name="Group 8"/>
          <p:cNvGrpSpPr>
            <a:grpSpLocks/>
          </p:cNvGrpSpPr>
          <p:nvPr/>
        </p:nvGrpSpPr>
        <p:grpSpPr bwMode="auto">
          <a:xfrm>
            <a:off x="381001" y="3541457"/>
            <a:ext cx="609600" cy="533400"/>
            <a:chOff x="960" y="1680"/>
            <a:chExt cx="384" cy="336"/>
          </a:xfrm>
        </p:grpSpPr>
        <p:sp>
          <p:nvSpPr>
            <p:cNvPr id="81" name="Arc 9"/>
            <p:cNvSpPr>
              <a:spLocks/>
            </p:cNvSpPr>
            <p:nvPr/>
          </p:nvSpPr>
          <p:spPr bwMode="auto">
            <a:xfrm>
              <a:off x="960" y="1680"/>
              <a:ext cx="384" cy="321"/>
            </a:xfrm>
            <a:custGeom>
              <a:avLst/>
              <a:gdLst>
                <a:gd name="G0" fmla="+- 0 0 0"/>
                <a:gd name="G1" fmla="+- 9850 0 0"/>
                <a:gd name="G2" fmla="+- 21600 0 0"/>
                <a:gd name="T0" fmla="*/ 19223 w 21600"/>
                <a:gd name="T1" fmla="*/ 0 h 20587"/>
                <a:gd name="T2" fmla="*/ 18742 w 21600"/>
                <a:gd name="T3" fmla="*/ 20587 h 20587"/>
                <a:gd name="T4" fmla="*/ 0 w 21600"/>
                <a:gd name="T5" fmla="*/ 9850 h 20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587" fill="none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</a:path>
                <a:path w="21600" h="20587" stroke="0" extrusionOk="0">
                  <a:moveTo>
                    <a:pt x="19223" y="-1"/>
                  </a:moveTo>
                  <a:cubicBezTo>
                    <a:pt x="20785" y="3048"/>
                    <a:pt x="21600" y="6424"/>
                    <a:pt x="21600" y="9850"/>
                  </a:cubicBezTo>
                  <a:cubicBezTo>
                    <a:pt x="21600" y="13617"/>
                    <a:pt x="20614" y="17318"/>
                    <a:pt x="18742" y="20587"/>
                  </a:cubicBezTo>
                  <a:lnTo>
                    <a:pt x="0" y="98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10"/>
            <p:cNvSpPr>
              <a:spLocks noChangeArrowheads="1"/>
            </p:cNvSpPr>
            <p:nvPr/>
          </p:nvSpPr>
          <p:spPr bwMode="auto">
            <a:xfrm>
              <a:off x="1248" y="1728"/>
              <a:ext cx="96" cy="240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6699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Oval 11"/>
            <p:cNvSpPr>
              <a:spLocks noChangeArrowheads="1"/>
            </p:cNvSpPr>
            <p:nvPr/>
          </p:nvSpPr>
          <p:spPr bwMode="auto">
            <a:xfrm>
              <a:off x="1296" y="1776"/>
              <a:ext cx="48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12"/>
            <p:cNvSpPr>
              <a:spLocks noChangeShapeType="1"/>
            </p:cNvSpPr>
            <p:nvPr/>
          </p:nvSpPr>
          <p:spPr bwMode="auto">
            <a:xfrm flipV="1">
              <a:off x="960" y="1680"/>
              <a:ext cx="384" cy="144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13"/>
            <p:cNvSpPr>
              <a:spLocks noChangeShapeType="1"/>
            </p:cNvSpPr>
            <p:nvPr/>
          </p:nvSpPr>
          <p:spPr bwMode="auto">
            <a:xfrm>
              <a:off x="960" y="1824"/>
              <a:ext cx="336" cy="192"/>
            </a:xfrm>
            <a:prstGeom prst="line">
              <a:avLst/>
            </a:prstGeom>
            <a:noFill/>
            <a:ln w="38100">
              <a:solidFill>
                <a:srgbClr val="FF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 bwMode="auto">
          <a:xfrm flipV="1">
            <a:off x="3429000" y="3312857"/>
            <a:ext cx="1066800" cy="838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 flipH="1" flipV="1">
            <a:off x="4229894" y="3807362"/>
            <a:ext cx="838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419475" y="334425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sym typeface="Symbol"/>
              </a:rPr>
              <a:t>2</a:t>
            </a:r>
            <a:r>
              <a:rPr lang="en-US" sz="2400" i="1" dirty="0">
                <a:solidFill>
                  <a:schemeClr val="tx1"/>
                </a:solidFill>
                <a:sym typeface="Symbol"/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 rot="16200000">
            <a:off x="4915695" y="3502968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sym typeface="Symbol"/>
              </a:rPr>
              <a:t>2</a:t>
            </a:r>
            <a:r>
              <a:rPr lang="en-US" sz="2400" i="1" dirty="0">
                <a:solidFill>
                  <a:schemeClr val="tx1"/>
                </a:solidFill>
                <a:sym typeface="Symbol"/>
              </a:rPr>
              <a:t>R </a:t>
            </a:r>
            <a:r>
              <a:rPr lang="en-US" sz="2400" dirty="0" err="1">
                <a:solidFill>
                  <a:schemeClr val="tx1"/>
                </a:solidFill>
                <a:sym typeface="Symbol"/>
              </a:rPr>
              <a:t>cos</a:t>
            </a:r>
            <a:r>
              <a:rPr lang="en-US" sz="2400" i="1" dirty="0">
                <a:solidFill>
                  <a:schemeClr val="tx1"/>
                </a:solidFill>
                <a:sym typeface="Symbol"/>
              </a:rPr>
              <a:t>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267201" y="346079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1"/>
                </a:solidFill>
                <a:sym typeface="Symbol"/>
              </a:rPr>
              <a:t>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36516" y="4479667"/>
            <a:ext cx="778668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light from the supernova comes straight to us at speed of light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From the ring, it takes longer: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First it must go to the leading edge of the ring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Then it must come from the leading edge to our eyes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We can measure the </a:t>
            </a:r>
            <a:r>
              <a:rPr lang="en-US" sz="2000" i="1" dirty="0">
                <a:solidFill>
                  <a:srgbClr val="FF0000"/>
                </a:solidFill>
              </a:rPr>
              <a:t>difference</a:t>
            </a:r>
            <a:r>
              <a:rPr lang="en-US" sz="2000" dirty="0">
                <a:solidFill>
                  <a:srgbClr val="FF0000"/>
                </a:solidFill>
              </a:rPr>
              <a:t> in time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>
            <a:off x="914401" y="4303456"/>
            <a:ext cx="3276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1982788" y="375615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1"/>
                </a:solidFill>
                <a:sym typeface="Symbol"/>
              </a:rPr>
              <a:t>d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6191670" y="4841618"/>
          <a:ext cx="93303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0" imgH="228600" progId="Equation.DSMT4">
                  <p:embed/>
                </p:oleObj>
              </mc:Choice>
              <mc:Fallback>
                <p:oleObj name="Equation" r:id="rId3" imgW="533160" imgH="228600" progId="Equation.DSMT4">
                  <p:embed/>
                  <p:pic>
                    <p:nvPicPr>
                      <p:cNvPr id="3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670" y="4841618"/>
                        <a:ext cx="93303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8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6303840" y="5366592"/>
          <a:ext cx="95508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45760" imgH="228600" progId="Equation.DSMT4">
                  <p:embed/>
                </p:oleObj>
              </mc:Choice>
              <mc:Fallback>
                <p:oleObj name="Equation" r:id="rId5" imgW="545760" imgH="228600" progId="Equation.DSMT4">
                  <p:embed/>
                  <p:pic>
                    <p:nvPicPr>
                      <p:cNvPr id="4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3840" y="5366592"/>
                        <a:ext cx="95508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8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7267785" y="5310664"/>
          <a:ext cx="186669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66680" imgH="253800" progId="Equation.DSMT4">
                  <p:embed/>
                </p:oleObj>
              </mc:Choice>
              <mc:Fallback>
                <p:oleObj name="Equation" r:id="rId7" imgW="1066680" imgH="253800" progId="Equation.DSMT4">
                  <p:embed/>
                  <p:pic>
                    <p:nvPicPr>
                      <p:cNvPr id="5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785" y="5310664"/>
                        <a:ext cx="1866690" cy="44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800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6732588" y="5967413"/>
          <a:ext cx="18002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28520" imgH="393480" progId="Equation.DSMT4">
                  <p:embed/>
                </p:oleObj>
              </mc:Choice>
              <mc:Fallback>
                <p:oleObj name="Equation" r:id="rId9" imgW="1028520" imgH="393480" progId="Equation.DSMT4">
                  <p:embed/>
                  <p:pic>
                    <p:nvPicPr>
                      <p:cNvPr id="11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967413"/>
                        <a:ext cx="1800225" cy="6889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Oval 105"/>
          <p:cNvSpPr/>
          <p:nvPr/>
        </p:nvSpPr>
        <p:spPr bwMode="auto">
          <a:xfrm>
            <a:off x="5867400" y="3389057"/>
            <a:ext cx="1219200" cy="838200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91" eaLnBrk="0" hangingPunct="0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 bwMode="auto">
          <a:xfrm>
            <a:off x="5867400" y="4303456"/>
            <a:ext cx="1219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6248400" y="422279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sym typeface="Symbol"/>
              </a:rPr>
              <a:t>2</a:t>
            </a:r>
            <a:r>
              <a:rPr lang="en-US" sz="2400" i="1" dirty="0">
                <a:solidFill>
                  <a:schemeClr val="tx1"/>
                </a:solidFill>
                <a:sym typeface="Symbol"/>
              </a:rPr>
              <a:t>R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 rot="5400000" flipH="1" flipV="1">
            <a:off x="5372894" y="3807362"/>
            <a:ext cx="8382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/>
          </a:ln>
          <a:effectLst/>
        </p:spPr>
      </p:cxn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0" y="-378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The Light Echo Method (1)</a:t>
            </a:r>
          </a:p>
        </p:txBody>
      </p:sp>
    </p:spTree>
    <p:extLst>
      <p:ext uri="{BB962C8B-B14F-4D97-AF65-F5344CB8AC3E}">
        <p14:creationId xmlns:p14="http://schemas.microsoft.com/office/powerpoint/2010/main" val="124999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9" grpId="0"/>
      <p:bldP spid="57" grpId="0"/>
      <p:bldP spid="70" grpId="0"/>
      <p:bldP spid="97" grpId="0"/>
      <p:bldP spid="98" grpId="0"/>
      <p:bldP spid="99" grpId="0"/>
      <p:bldP spid="100" grpId="0" uiExpand="1" build="p"/>
      <p:bldP spid="104" grpId="0"/>
      <p:bldP spid="106" grpId="0" animBg="1"/>
      <p:bldP spid="1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4711" y="1371737"/>
            <a:ext cx="7162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</a:rPr>
              <a:t>We can now find the actual size of the object</a:t>
            </a:r>
          </a:p>
        </p:txBody>
      </p:sp>
      <p:pic>
        <p:nvPicPr>
          <p:cNvPr id="1914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1" y="1295400"/>
            <a:ext cx="37909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7772400" y="129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SN 1987a</a:t>
            </a:r>
          </a:p>
        </p:txBody>
      </p:sp>
      <p:cxnSp>
        <p:nvCxnSpPr>
          <p:cNvPr id="56" name="Straight Arrow Connector 55"/>
          <p:cNvCxnSpPr>
            <a:stCxn id="49" idx="2"/>
          </p:cNvCxnSpPr>
          <p:nvPr/>
        </p:nvCxnSpPr>
        <p:spPr bwMode="auto">
          <a:xfrm>
            <a:off x="8686800" y="1757065"/>
            <a:ext cx="381002" cy="136713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9296400" y="1524001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Centered ring of gas</a:t>
            </a:r>
          </a:p>
        </p:txBody>
      </p:sp>
      <p:cxnSp>
        <p:nvCxnSpPr>
          <p:cNvPr id="59" name="Straight Arrow Connector 58"/>
          <p:cNvCxnSpPr>
            <a:stCxn id="57" idx="2"/>
          </p:cNvCxnSpPr>
          <p:nvPr/>
        </p:nvCxnSpPr>
        <p:spPr bwMode="auto">
          <a:xfrm flipH="1">
            <a:off x="9296404" y="2354998"/>
            <a:ext cx="838196" cy="6930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391401" y="4114801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Other gas rings?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8686801" y="4114800"/>
            <a:ext cx="304803" cy="3048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5400000" flipH="1" flipV="1">
            <a:off x="7391399" y="2895601"/>
            <a:ext cx="1524002" cy="762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1" name="Object 11"/>
          <p:cNvGraphicFramePr>
            <a:graphicFrameLocks/>
          </p:cNvGraphicFramePr>
          <p:nvPr/>
        </p:nvGraphicFramePr>
        <p:xfrm>
          <a:off x="2043113" y="1793160"/>
          <a:ext cx="142191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520" imgH="419040" progId="Equation.DSMT4">
                  <p:embed/>
                </p:oleObj>
              </mc:Choice>
              <mc:Fallback>
                <p:oleObj name="Equation" r:id="rId3" imgW="812520" imgH="419040" progId="Equation.DSMT4">
                  <p:embed/>
                  <p:pic>
                    <p:nvPicPr>
                      <p:cNvPr id="11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1793160"/>
                        <a:ext cx="1421910" cy="73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98582" y="2499668"/>
            <a:ext cx="7029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</a:rPr>
              <a:t>We can also measure the angular size of the object</a:t>
            </a:r>
          </a:p>
        </p:txBody>
      </p:sp>
      <p:graphicFrame>
        <p:nvGraphicFramePr>
          <p:cNvPr id="506921" name="Object 6"/>
          <p:cNvGraphicFramePr>
            <a:graphicFrameLocks/>
          </p:cNvGraphicFramePr>
          <p:nvPr/>
        </p:nvGraphicFramePr>
        <p:xfrm>
          <a:off x="1243013" y="914400"/>
          <a:ext cx="222201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9720" imgH="253800" progId="Equation.DSMT4">
                  <p:embed/>
                </p:oleObj>
              </mc:Choice>
              <mc:Fallback>
                <p:oleObj name="Equation" r:id="rId5" imgW="1269720" imgH="253800" progId="Equation.DSMT4">
                  <p:embed/>
                  <p:pic>
                    <p:nvPicPr>
                      <p:cNvPr id="506921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914400"/>
                        <a:ext cx="2222010" cy="444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/>
          </p:cNvGraphicFramePr>
          <p:nvPr/>
        </p:nvGraphicFramePr>
        <p:xfrm>
          <a:off x="860897" y="3069755"/>
          <a:ext cx="84420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82400" imgH="177480" progId="Equation.DSMT4">
                  <p:embed/>
                </p:oleObj>
              </mc:Choice>
              <mc:Fallback>
                <p:oleObj name="Equation" r:id="rId7" imgW="482400" imgH="177480" progId="Equation.DSMT4">
                  <p:embed/>
                  <p:pic>
                    <p:nvPicPr>
                      <p:cNvPr id="6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897" y="3069755"/>
                        <a:ext cx="844200" cy="31059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/>
          </p:cNvGraphicFramePr>
          <p:nvPr/>
        </p:nvGraphicFramePr>
        <p:xfrm>
          <a:off x="2298979" y="2913708"/>
          <a:ext cx="73332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19040" imgH="393480" progId="Equation.DSMT4">
                  <p:embed/>
                </p:oleObj>
              </mc:Choice>
              <mc:Fallback>
                <p:oleObj name="Equation" r:id="rId9" imgW="419040" imgH="393480" progId="Equation.DSMT4">
                  <p:embed/>
                  <p:pic>
                    <p:nvPicPr>
                      <p:cNvPr id="7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979" y="2913708"/>
                        <a:ext cx="73332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298594" y="3722755"/>
            <a:ext cx="68294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</a:rPr>
              <a:t>Note many methods give distances only to </a:t>
            </a:r>
            <a:r>
              <a:rPr lang="en-US" sz="2000" i="1" dirty="0">
                <a:solidFill>
                  <a:srgbClr val="9900CC"/>
                </a:solidFill>
              </a:rPr>
              <a:t>very specific</a:t>
            </a:r>
            <a:r>
              <a:rPr lang="en-US" sz="2000" dirty="0">
                <a:solidFill>
                  <a:srgbClr val="9900CC"/>
                </a:solidFill>
              </a:rPr>
              <a:t> objects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But many objects clearly are together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Probably at comparable distances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Measuring distance to one object gives you all such distances</a:t>
            </a:r>
          </a:p>
          <a:p>
            <a:pPr marL="800092" lvl="1" indent="-342896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SN 1987a was in the Larger </a:t>
            </a:r>
            <a:r>
              <a:rPr lang="en-US" sz="2000" dirty="0" err="1">
                <a:solidFill>
                  <a:srgbClr val="FF0000"/>
                </a:solidFill>
              </a:rPr>
              <a:t>Magellenic</a:t>
            </a:r>
            <a:r>
              <a:rPr lang="en-US" sz="2000" dirty="0">
                <a:solidFill>
                  <a:srgbClr val="FF0000"/>
                </a:solidFill>
              </a:rPr>
              <a:t> Cloud</a:t>
            </a:r>
          </a:p>
        </p:txBody>
      </p:sp>
      <p:graphicFrame>
        <p:nvGraphicFramePr>
          <p:cNvPr id="9" name="Object 9"/>
          <p:cNvGraphicFramePr>
            <a:graphicFrameLocks/>
          </p:cNvGraphicFramePr>
          <p:nvPr/>
        </p:nvGraphicFramePr>
        <p:xfrm>
          <a:off x="3796187" y="3081790"/>
          <a:ext cx="179991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28520" imgH="228600" progId="Equation.DSMT4">
                  <p:embed/>
                </p:oleObj>
              </mc:Choice>
              <mc:Fallback>
                <p:oleObj name="Equation" r:id="rId11" imgW="1028520" imgH="228600" progId="Equation.DSMT4">
                  <p:embed/>
                  <p:pic>
                    <p:nvPicPr>
                      <p:cNvPr id="9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187" y="3081790"/>
                        <a:ext cx="179991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/>
          </p:cNvGraphicFramePr>
          <p:nvPr/>
        </p:nvGraphicFramePr>
        <p:xfrm>
          <a:off x="7353301" y="5715077"/>
          <a:ext cx="155547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88840" imgH="228600" progId="Equation.DSMT4">
                  <p:embed/>
                </p:oleObj>
              </mc:Choice>
              <mc:Fallback>
                <p:oleObj name="Equation" r:id="rId13" imgW="888840" imgH="228600" progId="Equation.DSMT4">
                  <p:embed/>
                  <p:pic>
                    <p:nvPicPr>
                      <p:cNvPr id="1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3301" y="5715077"/>
                        <a:ext cx="155547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0" y="-3780"/>
            <a:ext cx="10972800" cy="769441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dirty="0"/>
              <a:t>The Light Echo Method (2)</a:t>
            </a:r>
          </a:p>
        </p:txBody>
      </p:sp>
    </p:spTree>
    <p:extLst>
      <p:ext uri="{BB962C8B-B14F-4D97-AF65-F5344CB8AC3E}">
        <p14:creationId xmlns:p14="http://schemas.microsoft.com/office/powerpoint/2010/main" val="415046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39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000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26594</TotalTime>
  <Words>1682</Words>
  <Application>Microsoft Office PowerPoint</Application>
  <PresentationFormat>Custom</PresentationFormat>
  <Paragraphs>277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Carlson, Eric</cp:lastModifiedBy>
  <cp:revision>956</cp:revision>
  <cp:lastPrinted>1998-03-31T16:12:30Z</cp:lastPrinted>
  <dcterms:created xsi:type="dcterms:W3CDTF">1997-09-10T20:18:06Z</dcterms:created>
  <dcterms:modified xsi:type="dcterms:W3CDTF">2023-08-27T18:35:53Z</dcterms:modified>
</cp:coreProperties>
</file>