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sldIdLst>
    <p:sldId id="1052" r:id="rId2"/>
    <p:sldId id="1053" r:id="rId3"/>
    <p:sldId id="1055" r:id="rId4"/>
    <p:sldId id="1054" r:id="rId5"/>
    <p:sldId id="1056" r:id="rId6"/>
    <p:sldId id="1057" r:id="rId7"/>
    <p:sldId id="1058" r:id="rId8"/>
    <p:sldId id="1060" r:id="rId9"/>
    <p:sldId id="1059" r:id="rId10"/>
    <p:sldId id="1062" r:id="rId11"/>
    <p:sldId id="1063" r:id="rId12"/>
    <p:sldId id="1155" r:id="rId13"/>
    <p:sldId id="1064" r:id="rId14"/>
    <p:sldId id="1065" r:id="rId15"/>
    <p:sldId id="1066" r:id="rId16"/>
    <p:sldId id="1067" r:id="rId17"/>
    <p:sldId id="1068" r:id="rId18"/>
    <p:sldId id="1070" r:id="rId19"/>
  </p:sldIdLst>
  <p:sldSz cx="10972800" cy="6858000"/>
  <p:notesSz cx="6946900" cy="9232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800" kern="1200">
        <a:solidFill>
          <a:schemeClr val="bg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4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8000"/>
    <a:srgbClr val="006600"/>
    <a:srgbClr val="0000FF"/>
    <a:srgbClr val="FF0000"/>
    <a:srgbClr val="9933FF"/>
    <a:srgbClr val="00FF00"/>
    <a:srgbClr val="9900CC"/>
    <a:srgbClr val="FFCC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73" autoAdjust="0"/>
    <p:restoredTop sz="94660" autoAdjust="0"/>
  </p:normalViewPr>
  <p:slideViewPr>
    <p:cSldViewPr>
      <p:cViewPr varScale="1">
        <p:scale>
          <a:sx n="62" d="100"/>
          <a:sy n="62" d="100"/>
        </p:scale>
        <p:origin x="984" y="76"/>
      </p:cViewPr>
      <p:guideLst>
        <p:guide orient="horz" pos="2160"/>
        <p:guide pos="3456"/>
      </p:guideLst>
    </p:cSldViewPr>
  </p:slideViewPr>
  <p:outlineViewPr>
    <p:cViewPr>
      <p:scale>
        <a:sx n="33" d="100"/>
        <a:sy n="33" d="100"/>
      </p:scale>
      <p:origin x="0" y="38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2" d="100"/>
        <a:sy n="72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6"/>
      </p:cViewPr>
      <p:guideLst>
        <p:guide orient="horz" pos="2908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4850" y="692150"/>
            <a:ext cx="553720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509587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0938"/>
            <a:ext cx="300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defTabSz="923925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0938"/>
            <a:ext cx="300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r" defTabSz="923925" eaLnBrk="0" hangingPunct="0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866DA8CD-EA35-4421-89F6-12D96133E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6DA8CD-EA35-4421-89F6-12D96133EAB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77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130430"/>
            <a:ext cx="932688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886200"/>
            <a:ext cx="768096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3174B-7E99-4263-8914-C4806B8E7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6D190-8531-42D5-84C1-99201E4B06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18120" y="609600"/>
            <a:ext cx="233172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2960" y="609600"/>
            <a:ext cx="681228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E92DF-B95D-4E95-B25D-E0C6ACD2B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5ADBC-3932-4221-8570-13EB945BC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4406904"/>
            <a:ext cx="932688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906713"/>
            <a:ext cx="932688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4E79F-8F7F-423F-80FD-37BEFD42BD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981200"/>
            <a:ext cx="4572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981200"/>
            <a:ext cx="4572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D907E-CEE0-4026-8BA5-A3CD8FC88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4639"/>
            <a:ext cx="987552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535114"/>
            <a:ext cx="4848226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174875"/>
            <a:ext cx="484822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4" y="1535114"/>
            <a:ext cx="485013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4" y="2174875"/>
            <a:ext cx="48501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F347D-49ED-437E-B93A-460C966FE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10821-8036-4B25-9953-E99CB29EDF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A6714-3C0F-4603-A877-221CA73D7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3" y="273050"/>
            <a:ext cx="360997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73054"/>
            <a:ext cx="61341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3" y="1435103"/>
            <a:ext cx="360997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21B04-0926-4D6F-919C-95FE19FF8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4800601"/>
            <a:ext cx="658368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612775"/>
            <a:ext cx="658368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5367339"/>
            <a:ext cx="658368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D92903-CD40-45A9-8849-2FE3AB6467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2325" y="609600"/>
            <a:ext cx="93281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2325" y="1981200"/>
            <a:ext cx="93281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2325" y="62484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49675" y="6248400"/>
            <a:ext cx="3473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4475" y="62484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685FBB20-16EC-4878-B015-F9FF7BED6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6.bin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8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image" Target="../media/image28.wmf"/><Relationship Id="rId7" Type="http://schemas.openxmlformats.org/officeDocument/2006/relationships/image" Target="../media/image30.wmf"/><Relationship Id="rId2" Type="http://schemas.openxmlformats.org/officeDocument/2006/relationships/oleObject" Target="../embeddings/oleObject2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1.bin"/><Relationship Id="rId11" Type="http://schemas.openxmlformats.org/officeDocument/2006/relationships/image" Target="../media/image32.wmf"/><Relationship Id="rId5" Type="http://schemas.openxmlformats.org/officeDocument/2006/relationships/image" Target="../media/image29.wmf"/><Relationship Id="rId10" Type="http://schemas.openxmlformats.org/officeDocument/2006/relationships/oleObject" Target="../embeddings/oleObject33.bin"/><Relationship Id="rId4" Type="http://schemas.openxmlformats.org/officeDocument/2006/relationships/oleObject" Target="../embeddings/oleObject30.bin"/><Relationship Id="rId9" Type="http://schemas.openxmlformats.org/officeDocument/2006/relationships/image" Target="../media/image3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image" Target="../media/image33.wmf"/><Relationship Id="rId7" Type="http://schemas.openxmlformats.org/officeDocument/2006/relationships/image" Target="../media/image35.wmf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37.wmf"/><Relationship Id="rId5" Type="http://schemas.openxmlformats.org/officeDocument/2006/relationships/image" Target="../media/image34.wmf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5.bin"/><Relationship Id="rId9" Type="http://schemas.openxmlformats.org/officeDocument/2006/relationships/image" Target="../media/image3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7" Type="http://schemas.openxmlformats.org/officeDocument/2006/relationships/image" Target="../media/image39.wmf"/><Relationship Id="rId2" Type="http://schemas.openxmlformats.org/officeDocument/2006/relationships/oleObject" Target="../embeddings/oleObject39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38.wmf"/><Relationship Id="rId4" Type="http://schemas.openxmlformats.org/officeDocument/2006/relationships/oleObject" Target="../embeddings/oleObject40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43.bin"/><Relationship Id="rId10" Type="http://schemas.openxmlformats.org/officeDocument/2006/relationships/image" Target="../media/image43.wmf"/><Relationship Id="rId4" Type="http://schemas.openxmlformats.org/officeDocument/2006/relationships/image" Target="../media/image40.wmf"/><Relationship Id="rId9" Type="http://schemas.openxmlformats.org/officeDocument/2006/relationships/oleObject" Target="../embeddings/oleObject45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13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6.wmf"/><Relationship Id="rId12" Type="http://schemas.openxmlformats.org/officeDocument/2006/relationships/oleObject" Target="../embeddings/oleObject51.bin"/><Relationship Id="rId2" Type="http://schemas.openxmlformats.org/officeDocument/2006/relationships/oleObject" Target="../embeddings/oleObject46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48.bin"/><Relationship Id="rId11" Type="http://schemas.openxmlformats.org/officeDocument/2006/relationships/image" Target="../media/image48.wmf"/><Relationship Id="rId5" Type="http://schemas.openxmlformats.org/officeDocument/2006/relationships/image" Target="../media/image45.wmf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7.bin"/><Relationship Id="rId9" Type="http://schemas.openxmlformats.org/officeDocument/2006/relationships/image" Target="../media/image4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image" Target="../media/image50.wmf"/><Relationship Id="rId7" Type="http://schemas.openxmlformats.org/officeDocument/2006/relationships/image" Target="../media/image52.wmf"/><Relationship Id="rId2" Type="http://schemas.openxmlformats.org/officeDocument/2006/relationships/oleObject" Target="../embeddings/oleObject5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54.bin"/><Relationship Id="rId5" Type="http://schemas.openxmlformats.org/officeDocument/2006/relationships/image" Target="../media/image51.wmf"/><Relationship Id="rId4" Type="http://schemas.openxmlformats.org/officeDocument/2006/relationships/oleObject" Target="../embeddings/oleObject53.bin"/><Relationship Id="rId9" Type="http://schemas.openxmlformats.org/officeDocument/2006/relationships/image" Target="../media/image53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3" Type="http://schemas.openxmlformats.org/officeDocument/2006/relationships/image" Target="../media/image1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6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20.bin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143164" y="2301358"/>
            <a:ext cx="1075343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We have made a complete survey of the universe from the beginning up to now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We would like to look at the future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Three questions we’d like to answer: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When will life on Earth become impossible?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When will life as we know it become impossible? When does any life of which we can conceive become impossible?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We will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not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consider human made disasters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Israel, Ukraine,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We will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not 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consider disasters that don’t wipe out civilization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Time will be measured from </a:t>
            </a:r>
            <a:r>
              <a:rPr lang="en-US" sz="2000" i="1" dirty="0">
                <a:solidFill>
                  <a:srgbClr val="FF0000"/>
                </a:solidFill>
                <a:sym typeface="Symbol" pitchFamily="18" charset="2"/>
              </a:rPr>
              <a:t>now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, not the beginning of the universe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Soon, it won’t make any difference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Mostly interested in getting the powers of ten right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2000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Cosmic Eschatology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1524000"/>
            <a:ext cx="10972800" cy="762000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What We Want to Know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0" y="762000"/>
            <a:ext cx="10972800" cy="762000"/>
          </a:xfrm>
          <a:prstGeom prst="rect">
            <a:avLst/>
          </a:prstGeom>
          <a:solidFill>
            <a:srgbClr val="00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When Do Things End?</a:t>
            </a:r>
          </a:p>
        </p:txBody>
      </p:sp>
    </p:spTree>
    <p:extLst>
      <p:ext uri="{BB962C8B-B14F-4D97-AF65-F5344CB8AC3E}">
        <p14:creationId xmlns:p14="http://schemas.microsoft.com/office/powerpoint/2010/main" val="3399358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375E60BB-83FC-8466-F56F-FB298DC64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786348"/>
            <a:ext cx="2743200" cy="317009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Giant asteroids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Global warming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Death of Sun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Isolated universe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Super galaxies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No new stars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Stars die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Galaxies evaporate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Matter decays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Black holes decay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228600" y="1601677"/>
            <a:ext cx="1052763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 general formula for rates of collisions is: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Local density of stars is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Use 30 km/s for relative velocity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Each star “collides” with one other star every 10</a:t>
            </a:r>
            <a:r>
              <a:rPr lang="en-US" sz="2000" baseline="30000" dirty="0">
                <a:solidFill>
                  <a:srgbClr val="006600"/>
                </a:solidFill>
                <a:sym typeface="Symbol" pitchFamily="18" charset="2"/>
              </a:rPr>
              <a:t>16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</a:t>
            </a:r>
            <a:r>
              <a:rPr lang="en-US" sz="2000" dirty="0" err="1">
                <a:solidFill>
                  <a:srgbClr val="006600"/>
                </a:solidFill>
                <a:sym typeface="Symbol" pitchFamily="18" charset="2"/>
              </a:rPr>
              <a:t>yr</a:t>
            </a: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Velocity randomly increases or decreases by about 30 km/s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With a random walk, this velocity will reach 600 km/s (escape velocity) after 20</a:t>
            </a:r>
            <a:r>
              <a:rPr lang="en-US" sz="2000" baseline="30000" dirty="0">
                <a:solidFill>
                  <a:srgbClr val="006600"/>
                </a:solidFill>
                <a:sym typeface="Symbol" pitchFamily="18" charset="2"/>
              </a:rPr>
              <a:t>2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= 400 collisions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So after 10</a:t>
            </a:r>
            <a:r>
              <a:rPr lang="en-US" sz="2000" baseline="30000" dirty="0">
                <a:solidFill>
                  <a:srgbClr val="FF0000"/>
                </a:solidFill>
                <a:sym typeface="Symbol" pitchFamily="18" charset="2"/>
              </a:rPr>
              <a:t>19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sz="2000" dirty="0" err="1">
                <a:solidFill>
                  <a:srgbClr val="FF0000"/>
                </a:solidFill>
                <a:sym typeface="Symbol" pitchFamily="18" charset="2"/>
              </a:rPr>
              <a:t>yr</a:t>
            </a: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, each star has a chance to “evaporate” and leave the galaxy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0"/>
            <a:ext cx="10972800" cy="76944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</a:rPr>
              <a:t>Galaxies Evaporate and Coalesce (2)</a:t>
            </a:r>
          </a:p>
        </p:txBody>
      </p:sp>
      <p:graphicFrame>
        <p:nvGraphicFramePr>
          <p:cNvPr id="13" name="Object 25"/>
          <p:cNvGraphicFramePr>
            <a:graphicFrameLocks/>
          </p:cNvGraphicFramePr>
          <p:nvPr/>
        </p:nvGraphicFramePr>
        <p:xfrm>
          <a:off x="3648165" y="1023048"/>
          <a:ext cx="177786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15920" imgH="228600" progId="Equation.DSMT4">
                  <p:embed/>
                </p:oleObj>
              </mc:Choice>
              <mc:Fallback>
                <p:oleObj name="Equation" r:id="rId2" imgW="1015920" imgH="228600" progId="Equation.DSMT4">
                  <p:embed/>
                  <p:pic>
                    <p:nvPicPr>
                      <p:cNvPr id="13" name="Object 25"/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8165" y="1023048"/>
                        <a:ext cx="1777860" cy="40005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5"/>
          <p:cNvGraphicFramePr>
            <a:graphicFrameLocks/>
          </p:cNvGraphicFramePr>
          <p:nvPr/>
        </p:nvGraphicFramePr>
        <p:xfrm>
          <a:off x="5472683" y="1641076"/>
          <a:ext cx="1355130" cy="44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74360" imgH="253800" progId="Equation.DSMT4">
                  <p:embed/>
                </p:oleObj>
              </mc:Choice>
              <mc:Fallback>
                <p:oleObj name="Equation" r:id="rId4" imgW="774360" imgH="253800" progId="Equation.DSMT4">
                  <p:embed/>
                  <p:pic>
                    <p:nvPicPr>
                      <p:cNvPr id="15" name="Object 25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2683" y="1641076"/>
                        <a:ext cx="1355130" cy="44415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5"/>
          <p:cNvGraphicFramePr>
            <a:graphicFrameLocks/>
          </p:cNvGraphicFramePr>
          <p:nvPr/>
        </p:nvGraphicFramePr>
        <p:xfrm>
          <a:off x="3733800" y="2217106"/>
          <a:ext cx="128898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36560" imgH="228600" progId="Equation.DSMT4">
                  <p:embed/>
                </p:oleObj>
              </mc:Choice>
              <mc:Fallback>
                <p:oleObj name="Equation" r:id="rId6" imgW="736560" imgH="228600" progId="Equation.DSMT4">
                  <p:embed/>
                  <p:pic>
                    <p:nvPicPr>
                      <p:cNvPr id="16" name="Object 25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217106"/>
                        <a:ext cx="1288980" cy="40005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5"/>
          <p:cNvGraphicFramePr>
            <a:graphicFrameLocks/>
          </p:cNvGraphicFramePr>
          <p:nvPr/>
        </p:nvGraphicFramePr>
        <p:xfrm>
          <a:off x="713472" y="3251083"/>
          <a:ext cx="4133430" cy="4888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361960" imgH="279360" progId="Equation.DSMT4">
                  <p:embed/>
                </p:oleObj>
              </mc:Choice>
              <mc:Fallback>
                <p:oleObj name="Equation" r:id="rId8" imgW="2361960" imgH="279360" progId="Equation.DSMT4">
                  <p:embed/>
                  <p:pic>
                    <p:nvPicPr>
                      <p:cNvPr id="17" name="Object 25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472" y="3251083"/>
                        <a:ext cx="4133430" cy="48888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5"/>
          <p:cNvGraphicFramePr>
            <a:graphicFrameLocks/>
          </p:cNvGraphicFramePr>
          <p:nvPr/>
        </p:nvGraphicFramePr>
        <p:xfrm>
          <a:off x="4871551" y="3108218"/>
          <a:ext cx="1666350" cy="777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52200" imgH="444240" progId="Equation.DSMT4">
                  <p:embed/>
                </p:oleObj>
              </mc:Choice>
              <mc:Fallback>
                <p:oleObj name="Equation" r:id="rId10" imgW="952200" imgH="444240" progId="Equation.DSMT4">
                  <p:embed/>
                  <p:pic>
                    <p:nvPicPr>
                      <p:cNvPr id="20" name="Object 25"/>
                      <p:cNvPicPr>
                        <a:picLocks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1551" y="3108218"/>
                        <a:ext cx="1666350" cy="77742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5"/>
          <p:cNvGraphicFramePr>
            <a:graphicFrameLocks/>
          </p:cNvGraphicFramePr>
          <p:nvPr/>
        </p:nvGraphicFramePr>
        <p:xfrm>
          <a:off x="2180023" y="3802279"/>
          <a:ext cx="148869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850680" imgH="228600" progId="Equation.DSMT4">
                  <p:embed/>
                </p:oleObj>
              </mc:Choice>
              <mc:Fallback>
                <p:oleObj name="Equation" r:id="rId12" imgW="850680" imgH="228600" progId="Equation.DSMT4">
                  <p:embed/>
                  <p:pic>
                    <p:nvPicPr>
                      <p:cNvPr id="21" name="Object 25"/>
                      <p:cNvPicPr>
                        <a:picLocks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0023" y="3802279"/>
                        <a:ext cx="1488690" cy="40005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le 1">
            <a:extLst>
              <a:ext uri="{FF2B5EF4-FFF2-40B4-BE49-F238E27FC236}">
                <a16:creationId xmlns:a16="http://schemas.microsoft.com/office/drawing/2014/main" id="{B3E51230-A030-D847-9396-0AC05FFC3791}"/>
              </a:ext>
            </a:extLst>
          </p:cNvPr>
          <p:cNvSpPr/>
          <p:nvPr/>
        </p:nvSpPr>
        <p:spPr bwMode="auto">
          <a:xfrm>
            <a:off x="8317832" y="2921000"/>
            <a:ext cx="2438400" cy="355600"/>
          </a:xfrm>
          <a:prstGeom prst="roundRect">
            <a:avLst>
              <a:gd name="adj" fmla="val 50000"/>
            </a:avLst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37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152400" y="856357"/>
            <a:ext cx="1022283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So after 10</a:t>
            </a:r>
            <a:r>
              <a:rPr lang="en-US" sz="2000" baseline="30000" dirty="0">
                <a:solidFill>
                  <a:srgbClr val="006600"/>
                </a:solidFill>
                <a:sym typeface="Symbol" pitchFamily="18" charset="2"/>
              </a:rPr>
              <a:t>19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</a:t>
            </a:r>
            <a:r>
              <a:rPr lang="en-US" sz="2000" dirty="0" err="1">
                <a:solidFill>
                  <a:srgbClr val="006600"/>
                </a:solidFill>
                <a:sym typeface="Symbol" pitchFamily="18" charset="2"/>
              </a:rPr>
              <a:t>yr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, each star has a chance to</a:t>
            </a:r>
            <a:br>
              <a:rPr lang="en-US" sz="2000" dirty="0">
                <a:solidFill>
                  <a:srgbClr val="0066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“evaporate” and leave the galaxy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Where did this energy come from?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 star exchanged kinetic energy with the other star it</a:t>
            </a:r>
            <a:br>
              <a:rPr lang="en-US" sz="2000" dirty="0">
                <a:solidFill>
                  <a:srgbClr val="0000FF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“collided” with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Only those with the most kinetic energy get to leave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 remaining stars, therefore, have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less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kinetic energy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Evaporative cooling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Generally, the lower mass objects get tossed out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The higher mass objects settle towards the middle, and get</a:t>
            </a:r>
            <a:br>
              <a:rPr lang="en-US" sz="2000" dirty="0">
                <a:solidFill>
                  <a:srgbClr val="FF00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eaten by the black hole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Eventually, all that is left is a super-massive black hole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At this point, universe is one dead star, one brown dwarf, or one black hole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0"/>
            <a:ext cx="10972800" cy="76944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</a:rPr>
              <a:t>Galaxies Evaporate and Coalesce (3)</a:t>
            </a:r>
          </a:p>
        </p:txBody>
      </p:sp>
      <p:graphicFrame>
        <p:nvGraphicFramePr>
          <p:cNvPr id="12" name="Object 25"/>
          <p:cNvGraphicFramePr>
            <a:graphicFrameLocks noChangeAspect="1"/>
          </p:cNvGraphicFramePr>
          <p:nvPr/>
        </p:nvGraphicFramePr>
        <p:xfrm>
          <a:off x="8565482" y="5411252"/>
          <a:ext cx="2000250" cy="42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43000" imgH="241200" progId="Equation.DSMT4">
                  <p:embed/>
                </p:oleObj>
              </mc:Choice>
              <mc:Fallback>
                <p:oleObj name="Equation" r:id="rId2" imgW="1143000" imgH="241200" progId="Equation.DSMT4">
                  <p:embed/>
                  <p:pic>
                    <p:nvPicPr>
                      <p:cNvPr id="12" name="Object 25"/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65482" y="5411252"/>
                        <a:ext cx="2000250" cy="42210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6074694" y="1485238"/>
          <a:ext cx="115542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60240" imgH="228600" progId="Equation.DSMT4">
                  <p:embed/>
                </p:oleObj>
              </mc:Choice>
              <mc:Fallback>
                <p:oleObj name="Equation" r:id="rId4" imgW="660240" imgH="22860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4694" y="1485238"/>
                        <a:ext cx="1155420" cy="4000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9900C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3">
            <a:extLst>
              <a:ext uri="{FF2B5EF4-FFF2-40B4-BE49-F238E27FC236}">
                <a16:creationId xmlns:a16="http://schemas.microsoft.com/office/drawing/2014/main" id="{275F4EC1-0822-8BFC-BEF5-7EDD6CB1C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786348"/>
            <a:ext cx="2743200" cy="317009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Giant asteroids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Global warming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Death of Sun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Isolated universe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Super galaxies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No new stars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Stars die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Galaxies evaporate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Matter decays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Black holes decay</a:t>
            </a:r>
          </a:p>
        </p:txBody>
      </p:sp>
      <p:sp>
        <p:nvSpPr>
          <p:cNvPr id="4" name="Rounded Rectangle 1">
            <a:extLst>
              <a:ext uri="{FF2B5EF4-FFF2-40B4-BE49-F238E27FC236}">
                <a16:creationId xmlns:a16="http://schemas.microsoft.com/office/drawing/2014/main" id="{8796CB85-F8D7-7D68-FCE7-5F2788E10FCD}"/>
              </a:ext>
            </a:extLst>
          </p:cNvPr>
          <p:cNvSpPr/>
          <p:nvPr/>
        </p:nvSpPr>
        <p:spPr bwMode="auto">
          <a:xfrm>
            <a:off x="8317832" y="2921000"/>
            <a:ext cx="2438400" cy="355600"/>
          </a:xfrm>
          <a:prstGeom prst="roundRect">
            <a:avLst>
              <a:gd name="adj" fmla="val 50000"/>
            </a:avLst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47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0" y="0"/>
            <a:ext cx="10972800" cy="7699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400" dirty="0"/>
              <a:t>Announcements</a:t>
            </a:r>
          </a:p>
        </p:txBody>
      </p:sp>
      <p:sp>
        <p:nvSpPr>
          <p:cNvPr id="31747" name="Text Box 5"/>
          <p:cNvSpPr txBox="1">
            <a:spLocks noChangeArrowheads="1"/>
          </p:cNvSpPr>
          <p:nvPr/>
        </p:nvSpPr>
        <p:spPr bwMode="auto">
          <a:xfrm>
            <a:off x="4984750" y="6583363"/>
            <a:ext cx="730250" cy="2762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1200" b="1" dirty="0"/>
              <a:t>12/3</a:t>
            </a:r>
            <a:endParaRPr lang="en-US" sz="1200" b="1" u="sng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514600" y="838200"/>
            <a:ext cx="5453207" cy="1815882"/>
          </a:xfrm>
          <a:prstGeom prst="rect">
            <a:avLst/>
          </a:prstGeom>
          <a:noFill/>
          <a:ln w="38100">
            <a:solidFill>
              <a:srgbClr val="008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2800" b="1" dirty="0">
                <a:solidFill>
                  <a:schemeClr val="tx1"/>
                </a:solidFill>
                <a:cs typeface="+mn-cs"/>
              </a:rPr>
              <a:t>ASSIGNMENTS</a:t>
            </a:r>
          </a:p>
          <a:p>
            <a:pPr eaLnBrk="0" hangingPunct="0">
              <a:defRPr/>
            </a:pPr>
            <a:r>
              <a:rPr lang="en-US" sz="2800" b="1" u="sng" dirty="0">
                <a:solidFill>
                  <a:schemeClr val="tx1"/>
                </a:solidFill>
                <a:cs typeface="+mn-cs"/>
              </a:rPr>
              <a:t>Day</a:t>
            </a:r>
            <a:r>
              <a:rPr lang="en-US" sz="2800" b="1" dirty="0">
                <a:solidFill>
                  <a:schemeClr val="tx1"/>
                </a:solidFill>
                <a:cs typeface="+mn-cs"/>
              </a:rPr>
              <a:t>	</a:t>
            </a:r>
            <a:r>
              <a:rPr lang="en-US" sz="2800" b="1" dirty="0">
                <a:solidFill>
                  <a:schemeClr val="accent2"/>
                </a:solidFill>
                <a:cs typeface="+mn-cs"/>
              </a:rPr>
              <a:t>	</a:t>
            </a:r>
            <a:r>
              <a:rPr lang="en-US" sz="2800" b="1" u="sng" dirty="0">
                <a:solidFill>
                  <a:srgbClr val="FF0000"/>
                </a:solidFill>
                <a:cs typeface="+mn-cs"/>
              </a:rPr>
              <a:t>Homework</a:t>
            </a:r>
            <a:r>
              <a:rPr lang="en-US" sz="2800" b="1" dirty="0">
                <a:solidFill>
                  <a:schemeClr val="accent2"/>
                </a:solidFill>
                <a:cs typeface="+mn-cs"/>
              </a:rPr>
              <a:t>	</a:t>
            </a:r>
            <a:r>
              <a:rPr lang="en-US" sz="2800" b="1" u="sng" dirty="0">
                <a:solidFill>
                  <a:srgbClr val="0000FF"/>
                </a:solidFill>
                <a:cs typeface="+mn-cs"/>
              </a:rPr>
              <a:t>Read</a:t>
            </a:r>
            <a:r>
              <a:rPr lang="en-US" sz="2800" b="1" dirty="0">
                <a:solidFill>
                  <a:schemeClr val="accent2"/>
                </a:solidFill>
                <a:cs typeface="+mn-cs"/>
              </a:rPr>
              <a:t>	</a:t>
            </a:r>
            <a:endParaRPr lang="en-US" sz="2800" b="1" dirty="0">
              <a:solidFill>
                <a:srgbClr val="FF0000"/>
              </a:solidFill>
            </a:endParaRPr>
          </a:p>
          <a:p>
            <a:pPr eaLnBrk="0" hangingPunct="0">
              <a:defRPr/>
            </a:pPr>
            <a:r>
              <a:rPr lang="en-US" sz="2800" b="1" dirty="0">
                <a:solidFill>
                  <a:schemeClr val="tx1"/>
                </a:solidFill>
              </a:rPr>
              <a:t>Monday</a:t>
            </a:r>
            <a:r>
              <a:rPr lang="en-US" sz="2800" b="1" dirty="0">
                <a:solidFill>
                  <a:schemeClr val="accent6"/>
                </a:solidFill>
              </a:rPr>
              <a:t>	</a:t>
            </a:r>
            <a:r>
              <a:rPr lang="en-US" sz="2800" b="1" dirty="0" err="1">
                <a:solidFill>
                  <a:srgbClr val="FF0000"/>
                </a:solidFill>
              </a:rPr>
              <a:t>Hwk</a:t>
            </a:r>
            <a:r>
              <a:rPr lang="en-US" sz="2800" b="1" dirty="0">
                <a:solidFill>
                  <a:srgbClr val="FF0000"/>
                </a:solidFill>
              </a:rPr>
              <a:t>. X	</a:t>
            </a:r>
            <a:r>
              <a:rPr lang="en-US" sz="2800" b="1" dirty="0">
                <a:solidFill>
                  <a:srgbClr val="0000FF"/>
                </a:solidFill>
              </a:rPr>
              <a:t>none</a:t>
            </a:r>
            <a:endParaRPr lang="en-US" sz="2800" b="1" dirty="0">
              <a:solidFill>
                <a:srgbClr val="FF0000"/>
              </a:solidFill>
            </a:endParaRPr>
          </a:p>
          <a:p>
            <a:pPr eaLnBrk="0" hangingPunct="0">
              <a:defRPr/>
            </a:pPr>
            <a:r>
              <a:rPr lang="en-US" sz="2800" b="1" dirty="0">
                <a:solidFill>
                  <a:schemeClr val="tx1"/>
                </a:solidFill>
              </a:rPr>
              <a:t>Saturday 2:00</a:t>
            </a:r>
            <a:r>
              <a:rPr lang="en-US" sz="2800" b="1" dirty="0">
                <a:solidFill>
                  <a:schemeClr val="accent6"/>
                </a:solidFill>
              </a:rPr>
              <a:t>	</a:t>
            </a:r>
            <a:r>
              <a:rPr lang="en-US" sz="2800" b="1" dirty="0">
                <a:solidFill>
                  <a:srgbClr val="FF0000"/>
                </a:solidFill>
              </a:rPr>
              <a:t>FINAL EXAM</a:t>
            </a:r>
            <a:endParaRPr lang="en-US" sz="2800" b="1" dirty="0">
              <a:solidFill>
                <a:srgbClr val="0000FF"/>
              </a:solidFill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762000" y="4789844"/>
            <a:ext cx="9448800" cy="1569660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2400" b="1" u="sng" dirty="0">
                <a:solidFill>
                  <a:schemeClr val="bg1"/>
                </a:solidFill>
                <a:sym typeface="Symbol" panose="05050102010706020507" pitchFamily="18" charset="2"/>
              </a:rPr>
              <a:t>Description of Final</a:t>
            </a:r>
          </a:p>
          <a:p>
            <a:pPr marL="342900" indent="-342900">
              <a:spcBef>
                <a:spcPct val="0"/>
              </a:spcBef>
              <a:defRPr/>
            </a:pPr>
            <a:r>
              <a:rPr lang="en-US" altLang="en-US" sz="2400" dirty="0">
                <a:solidFill>
                  <a:schemeClr val="bg1"/>
                </a:solidFill>
                <a:sym typeface="Symbol" panose="05050102010706020507" pitchFamily="18" charset="2"/>
              </a:rPr>
              <a:t>Part I: 20 mixed multiple choice questions (mixed new and review)</a:t>
            </a:r>
          </a:p>
          <a:p>
            <a:pPr marL="342900" indent="-342900">
              <a:spcBef>
                <a:spcPct val="0"/>
              </a:spcBef>
              <a:defRPr/>
            </a:pPr>
            <a:r>
              <a:rPr lang="en-US" altLang="en-US" sz="2400" dirty="0">
                <a:solidFill>
                  <a:schemeClr val="bg1"/>
                </a:solidFill>
                <a:sym typeface="Symbol" panose="05050102010706020507" pitchFamily="18" charset="2"/>
              </a:rPr>
              <a:t>Part II: 5 short answer questions, pick 4 (mostly new material)</a:t>
            </a:r>
          </a:p>
          <a:p>
            <a:pPr marL="342900" indent="-342900">
              <a:spcBef>
                <a:spcPct val="0"/>
              </a:spcBef>
              <a:defRPr/>
            </a:pPr>
            <a:r>
              <a:rPr lang="en-US" altLang="en-US" sz="2400" dirty="0">
                <a:solidFill>
                  <a:schemeClr val="bg1"/>
                </a:solidFill>
                <a:sym typeface="Symbol" panose="05050102010706020507" pitchFamily="18" charset="2"/>
              </a:rPr>
              <a:t>Part III: 6 calculations, pick 5 (mostly new material)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1676400" y="3276600"/>
            <a:ext cx="5668963" cy="1200329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  <a:sym typeface="Symbol" panose="05050102010706020507" pitchFamily="18" charset="2"/>
              </a:rPr>
              <a:t>Equation Sheet for Final Posted online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  <a:sym typeface="Symbol" panose="05050102010706020507" pitchFamily="18" charset="2"/>
              </a:rPr>
              <a:t>Final exam on 12/11, 2:00 – 4:40 pm or so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  <a:sym typeface="Symbol" panose="05050102010706020507" pitchFamily="18" charset="2"/>
              </a:rPr>
              <a:t>Final in Olin 102</a:t>
            </a:r>
          </a:p>
        </p:txBody>
      </p:sp>
      <p:sp>
        <p:nvSpPr>
          <p:cNvPr id="8" name="Text Box 3">
            <a:extLst>
              <a:ext uri="{FF2B5EF4-FFF2-40B4-BE49-F238E27FC236}">
                <a16:creationId xmlns:a16="http://schemas.microsoft.com/office/drawing/2014/main" id="{6BB2EA49-A773-4095-98FD-92329CB4C9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838200"/>
            <a:ext cx="2971800" cy="378565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/>
              <a:t>Giant asteroids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/>
              <a:t>Global warming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/>
              <a:t>Death of Sun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/>
              <a:t>Isolated universe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/>
              <a:t>Super galaxies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/>
              <a:t>No new stars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/>
              <a:t>Stars die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/>
              <a:t>Galaxies evaporate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/>
              <a:t>Matter decays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400" dirty="0"/>
              <a:t>Black holes decay</a:t>
            </a:r>
          </a:p>
        </p:txBody>
      </p:sp>
    </p:spTree>
    <p:extLst>
      <p:ext uri="{BB962C8B-B14F-4D97-AF65-F5344CB8AC3E}">
        <p14:creationId xmlns:p14="http://schemas.microsoft.com/office/powerpoint/2010/main" val="245492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2CA3E384-A8BA-4758-A642-3F8F1F1A15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786348"/>
            <a:ext cx="2743200" cy="317009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Giant asteroids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Global warming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Death of Sun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Isolated universe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Super galaxies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No new stars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Stars die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Galaxies evaporate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Matter decays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Black holes decay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117764" y="953816"/>
            <a:ext cx="10222832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In the standard model of particles physics, baryon number is conserved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Except for some minuscule non-perturbative effects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In Grand Unified Theories (GUTs), there are massive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X</a:t>
            </a:r>
            <a:br>
              <a:rPr lang="en-US" sz="2000" dirty="0">
                <a:solidFill>
                  <a:srgbClr val="0000FF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bosons that make the proton unstable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Typical rates for such decays are</a:t>
            </a:r>
            <a:br>
              <a:rPr lang="en-US" sz="2000" dirty="0">
                <a:solidFill>
                  <a:srgbClr val="0000FF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suppressed because of the large mass</a:t>
            </a:r>
            <a:br>
              <a:rPr lang="en-US" sz="2000" dirty="0">
                <a:solidFill>
                  <a:srgbClr val="0000FF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of the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X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bosons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We would expect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M</a:t>
            </a:r>
            <a:r>
              <a:rPr lang="en-US" sz="2000" i="1" baseline="-25000" dirty="0">
                <a:solidFill>
                  <a:srgbClr val="0000FF"/>
                </a:solidFill>
                <a:sym typeface="Symbol" pitchFamily="18" charset="2"/>
              </a:rPr>
              <a:t>X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~ 10</a:t>
            </a:r>
            <a:r>
              <a:rPr lang="en-US" sz="2000" baseline="30000" dirty="0">
                <a:solidFill>
                  <a:srgbClr val="0000FF"/>
                </a:solidFill>
                <a:sym typeface="Symbol" pitchFamily="18" charset="2"/>
              </a:rPr>
              <a:t>16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GeV/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c</a:t>
            </a:r>
            <a:r>
              <a:rPr lang="en-US" sz="2000" baseline="30000" dirty="0">
                <a:solidFill>
                  <a:srgbClr val="0000FF"/>
                </a:solidFill>
                <a:sym typeface="Symbol" pitchFamily="18" charset="2"/>
              </a:rPr>
              <a:t>2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and</a:t>
            </a:r>
            <a:br>
              <a:rPr lang="en-US" sz="2000" dirty="0">
                <a:solidFill>
                  <a:srgbClr val="0000FF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typically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</a:t>
            </a:r>
            <a:r>
              <a:rPr lang="en-US" sz="2000" i="1" baseline="-25000" dirty="0">
                <a:solidFill>
                  <a:srgbClr val="0000FF"/>
                </a:solidFill>
                <a:sym typeface="Symbol" pitchFamily="18" charset="2"/>
              </a:rPr>
              <a:t>X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 ~ 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10</a:t>
            </a:r>
            <a:r>
              <a:rPr lang="en-US" sz="2000" baseline="30000" dirty="0">
                <a:solidFill>
                  <a:srgbClr val="0000FF"/>
                </a:solidFill>
                <a:sym typeface="Symbol" pitchFamily="18" charset="2"/>
              </a:rPr>
              <a:t>–2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, so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Direct measurements indicate decay rate is no higher than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So the shortest time for  this to happen is about 10</a:t>
            </a:r>
            <a:r>
              <a:rPr lang="en-US" sz="2000" baseline="30000" dirty="0">
                <a:solidFill>
                  <a:srgbClr val="FF0000"/>
                </a:solidFill>
                <a:sym typeface="Symbol" pitchFamily="18" charset="2"/>
              </a:rPr>
              <a:t>34 </a:t>
            </a:r>
            <a:r>
              <a:rPr lang="en-US" sz="2000" dirty="0" err="1">
                <a:solidFill>
                  <a:srgbClr val="FF0000"/>
                </a:solidFill>
                <a:sym typeface="Symbol" pitchFamily="18" charset="2"/>
              </a:rPr>
              <a:t>yr</a:t>
            </a: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 flipV="1">
            <a:off x="8270719" y="3179188"/>
            <a:ext cx="1965481" cy="444777"/>
          </a:xfrm>
          <a:prstGeom prst="roundRect">
            <a:avLst>
              <a:gd name="adj" fmla="val 50000"/>
            </a:avLst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0"/>
            <a:ext cx="10972800" cy="76944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</a:rPr>
              <a:t>Matter Decays from GUTs</a:t>
            </a:r>
          </a:p>
        </p:txBody>
      </p:sp>
      <p:sp>
        <p:nvSpPr>
          <p:cNvPr id="8" name="Oval 70"/>
          <p:cNvSpPr>
            <a:spLocks noChangeArrowheads="1"/>
          </p:cNvSpPr>
          <p:nvPr/>
        </p:nvSpPr>
        <p:spPr bwMode="auto">
          <a:xfrm>
            <a:off x="5334000" y="2633365"/>
            <a:ext cx="1570037" cy="15240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Oval 30"/>
          <p:cNvSpPr>
            <a:spLocks noChangeArrowheads="1"/>
          </p:cNvSpPr>
          <p:nvPr/>
        </p:nvSpPr>
        <p:spPr bwMode="auto">
          <a:xfrm>
            <a:off x="5562600" y="3657303"/>
            <a:ext cx="436562" cy="423862"/>
          </a:xfrm>
          <a:prstGeom prst="ellipse">
            <a:avLst/>
          </a:prstGeom>
          <a:gradFill rotWithShape="1">
            <a:gsLst>
              <a:gs pos="0">
                <a:srgbClr val="009900"/>
              </a:gs>
              <a:gs pos="100000">
                <a:srgbClr val="0047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/>
              <a:t>u</a:t>
            </a:r>
            <a:endParaRPr lang="en-US" sz="2000" b="1" i="1" dirty="0"/>
          </a:p>
        </p:txBody>
      </p:sp>
      <p:sp>
        <p:nvSpPr>
          <p:cNvPr id="10" name="Oval 29"/>
          <p:cNvSpPr>
            <a:spLocks noChangeArrowheads="1"/>
          </p:cNvSpPr>
          <p:nvPr/>
        </p:nvSpPr>
        <p:spPr bwMode="auto">
          <a:xfrm>
            <a:off x="5659438" y="2709565"/>
            <a:ext cx="436562" cy="423863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/>
              <a:t>u</a:t>
            </a:r>
            <a:endParaRPr lang="en-US" sz="2000" b="1" i="1" dirty="0"/>
          </a:p>
        </p:txBody>
      </p:sp>
      <p:sp>
        <p:nvSpPr>
          <p:cNvPr id="11" name="Oval 34"/>
          <p:cNvSpPr>
            <a:spLocks noChangeArrowheads="1"/>
          </p:cNvSpPr>
          <p:nvPr/>
        </p:nvSpPr>
        <p:spPr bwMode="auto">
          <a:xfrm>
            <a:off x="6477000" y="3200102"/>
            <a:ext cx="436563" cy="423863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/>
              <a:t>d</a:t>
            </a:r>
            <a:endParaRPr lang="en-US" sz="2000" b="1" i="1" dirty="0"/>
          </a:p>
        </p:txBody>
      </p:sp>
      <p:sp>
        <p:nvSpPr>
          <p:cNvPr id="13" name="Oval 29"/>
          <p:cNvSpPr>
            <a:spLocks noChangeArrowheads="1"/>
          </p:cNvSpPr>
          <p:nvPr/>
        </p:nvSpPr>
        <p:spPr bwMode="auto">
          <a:xfrm>
            <a:off x="5999163" y="2709565"/>
            <a:ext cx="762000" cy="758952"/>
          </a:xfrm>
          <a:prstGeom prst="ellipse">
            <a:avLst/>
          </a:prstGeom>
          <a:gradFill rotWithShape="1">
            <a:gsLst>
              <a:gs pos="0">
                <a:srgbClr val="9900CC"/>
              </a:gs>
              <a:gs pos="100000">
                <a:srgbClr val="00206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dirty="0"/>
              <a:t>X</a:t>
            </a:r>
            <a:endParaRPr lang="en-US" sz="2000" b="1" i="1" dirty="0"/>
          </a:p>
        </p:txBody>
      </p:sp>
      <p:sp>
        <p:nvSpPr>
          <p:cNvPr id="15" name="Oval 34"/>
          <p:cNvSpPr>
            <a:spLocks noChangeArrowheads="1"/>
          </p:cNvSpPr>
          <p:nvPr/>
        </p:nvSpPr>
        <p:spPr bwMode="auto">
          <a:xfrm>
            <a:off x="6075363" y="2709565"/>
            <a:ext cx="436563" cy="423863"/>
          </a:xfrm>
          <a:prstGeom prst="ellipse">
            <a:avLst/>
          </a:prstGeom>
          <a:gradFill rotWithShape="1">
            <a:gsLst>
              <a:gs pos="0">
                <a:srgbClr val="7030A0"/>
              </a:gs>
              <a:gs pos="100000">
                <a:srgbClr val="00206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000" b="1" dirty="0"/>
              <a:t>u</a:t>
            </a:r>
            <a:endParaRPr lang="en-US" sz="2000" b="1" i="1" dirty="0"/>
          </a:p>
        </p:txBody>
      </p:sp>
      <p:sp>
        <p:nvSpPr>
          <p:cNvPr id="16" name="Text Box 37"/>
          <p:cNvSpPr txBox="1">
            <a:spLocks noChangeArrowheads="1"/>
          </p:cNvSpPr>
          <p:nvPr/>
        </p:nvSpPr>
        <p:spPr bwMode="auto">
          <a:xfrm>
            <a:off x="6131015" y="2586518"/>
            <a:ext cx="457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/>
              <a:t>– </a:t>
            </a:r>
          </a:p>
        </p:txBody>
      </p:sp>
      <p:sp>
        <p:nvSpPr>
          <p:cNvPr id="17" name="Oval 52"/>
          <p:cNvSpPr>
            <a:spLocks noChangeArrowheads="1"/>
          </p:cNvSpPr>
          <p:nvPr/>
        </p:nvSpPr>
        <p:spPr bwMode="auto">
          <a:xfrm>
            <a:off x="6456363" y="2861965"/>
            <a:ext cx="366712" cy="381000"/>
          </a:xfrm>
          <a:prstGeom prst="ellipse">
            <a:avLst/>
          </a:prstGeom>
          <a:gradFill rotWithShape="1">
            <a:gsLst>
              <a:gs pos="0">
                <a:srgbClr val="004700"/>
              </a:gs>
              <a:gs pos="100000">
                <a:srgbClr val="00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i="1" dirty="0"/>
              <a:t>e</a:t>
            </a:r>
            <a:r>
              <a:rPr lang="en-US" sz="2000" b="1" i="1" baseline="30000" dirty="0"/>
              <a:t>+</a:t>
            </a:r>
            <a:endParaRPr lang="en-US" sz="2000" b="1" i="1" dirty="0"/>
          </a:p>
        </p:txBody>
      </p:sp>
      <p:graphicFrame>
        <p:nvGraphicFramePr>
          <p:cNvPr id="20" name="Object 25"/>
          <p:cNvGraphicFramePr>
            <a:graphicFrameLocks noChangeAspect="1"/>
          </p:cNvGraphicFramePr>
          <p:nvPr/>
        </p:nvGraphicFramePr>
        <p:xfrm>
          <a:off x="298018" y="4800134"/>
          <a:ext cx="1399860" cy="82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99920" imgH="469800" progId="Equation.DSMT4">
                  <p:embed/>
                </p:oleObj>
              </mc:Choice>
              <mc:Fallback>
                <p:oleObj name="Equation" r:id="rId2" imgW="799920" imgH="469800" progId="Equation.DSMT4">
                  <p:embed/>
                  <p:pic>
                    <p:nvPicPr>
                      <p:cNvPr id="20" name="Object 25"/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018" y="4800134"/>
                        <a:ext cx="1399860" cy="82215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5"/>
          <p:cNvGraphicFramePr>
            <a:graphicFrameLocks noChangeAspect="1"/>
          </p:cNvGraphicFramePr>
          <p:nvPr/>
        </p:nvGraphicFramePr>
        <p:xfrm>
          <a:off x="1678320" y="4677914"/>
          <a:ext cx="3644550" cy="1066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82600" imgH="609480" progId="Equation.DSMT4">
                  <p:embed/>
                </p:oleObj>
              </mc:Choice>
              <mc:Fallback>
                <p:oleObj name="Equation" r:id="rId4" imgW="2082600" imgH="609480" progId="Equation.DSMT4">
                  <p:embed/>
                  <p:pic>
                    <p:nvPicPr>
                      <p:cNvPr id="21" name="Object 25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8320" y="4677914"/>
                        <a:ext cx="3644550" cy="106659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5"/>
          <p:cNvGraphicFramePr>
            <a:graphicFrameLocks noChangeAspect="1"/>
          </p:cNvGraphicFramePr>
          <p:nvPr/>
        </p:nvGraphicFramePr>
        <p:xfrm>
          <a:off x="5334000" y="4992654"/>
          <a:ext cx="1644300" cy="355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39600" imgH="203040" progId="Equation.DSMT4">
                  <p:embed/>
                </p:oleObj>
              </mc:Choice>
              <mc:Fallback>
                <p:oleObj name="Equation" r:id="rId6" imgW="939600" imgH="203040" progId="Equation.DSMT4">
                  <p:embed/>
                  <p:pic>
                    <p:nvPicPr>
                      <p:cNvPr id="22" name="Object 25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992654"/>
                        <a:ext cx="1644300" cy="35532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5"/>
          <p:cNvGraphicFramePr>
            <a:graphicFrameLocks noChangeAspect="1"/>
          </p:cNvGraphicFramePr>
          <p:nvPr/>
        </p:nvGraphicFramePr>
        <p:xfrm>
          <a:off x="7005603" y="4944719"/>
          <a:ext cx="1711080" cy="532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77760" imgH="304560" progId="Equation.DSMT4">
                  <p:embed/>
                </p:oleObj>
              </mc:Choice>
              <mc:Fallback>
                <p:oleObj name="Equation" r:id="rId8" imgW="977760" imgH="304560" progId="Equation.DSMT4">
                  <p:embed/>
                  <p:pic>
                    <p:nvPicPr>
                      <p:cNvPr id="23" name="Object 25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5603" y="4944719"/>
                        <a:ext cx="1711080" cy="53298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5"/>
          <p:cNvGraphicFramePr>
            <a:graphicFrameLocks noChangeAspect="1"/>
          </p:cNvGraphicFramePr>
          <p:nvPr/>
        </p:nvGraphicFramePr>
        <p:xfrm>
          <a:off x="6761163" y="5802683"/>
          <a:ext cx="195552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117440" imgH="228600" progId="Equation.DSMT4">
                  <p:embed/>
                </p:oleObj>
              </mc:Choice>
              <mc:Fallback>
                <p:oleObj name="Equation" r:id="rId10" imgW="1117440" imgH="228600" progId="Equation.DSMT4">
                  <p:embed/>
                  <p:pic>
                    <p:nvPicPr>
                      <p:cNvPr id="24" name="Object 25"/>
                      <p:cNvPicPr>
                        <a:picLocks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1163" y="5802683"/>
                        <a:ext cx="1955520" cy="40005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850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07407E-6 L 0.05281 0.00254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3" y="116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2037E-6 -3.7037E-6 L -0.0217 -0.06898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5" y="-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9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11111E-6 L 0.08478 0.17847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39" y="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build="p"/>
      <p:bldP spid="2" grpId="0" animBg="1"/>
      <p:bldP spid="8" grpId="0" animBg="1"/>
      <p:bldP spid="9" grpId="0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  <p:bldP spid="13" grpId="0" animBg="1"/>
      <p:bldP spid="13" grpId="1" animBg="1"/>
      <p:bldP spid="15" grpId="0" animBg="1"/>
      <p:bldP spid="16" grpId="0"/>
      <p:bldP spid="17" grpId="0" animBg="1"/>
      <p:bldP spid="1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181765" y="769441"/>
            <a:ext cx="10222832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We don’t have a quantum gravity theory, but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Black holes seem to ignore conservation laws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Other than charge, energy, angular momentum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 “no hair” theorem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 quantum theory would probably allow</a:t>
            </a:r>
            <a:br>
              <a:rPr lang="en-US" sz="2000" dirty="0">
                <a:solidFill>
                  <a:srgbClr val="0000FF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creation of virtual black holes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Ignore baryon number conservation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Minimum mass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M</a:t>
            </a:r>
            <a:r>
              <a:rPr lang="en-US" sz="2000" i="1" baseline="-25000" dirty="0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 = 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10</a:t>
            </a:r>
            <a:r>
              <a:rPr lang="en-US" sz="2000" baseline="30000" dirty="0">
                <a:solidFill>
                  <a:srgbClr val="0000FF"/>
                </a:solidFill>
                <a:sym typeface="Symbol" pitchFamily="18" charset="2"/>
              </a:rPr>
              <a:t>19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GeV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 virtual black hole could, in a similar manner, result in baryon decay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Calculation probably similar to before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This gives us a likely upper limit on the decay rate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0"/>
            <a:ext cx="10972800" cy="76944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</a:rPr>
              <a:t>Matter Decays from Virtual Black Holes</a:t>
            </a:r>
          </a:p>
        </p:txBody>
      </p:sp>
      <p:sp>
        <p:nvSpPr>
          <p:cNvPr id="8" name="Oval 70"/>
          <p:cNvSpPr>
            <a:spLocks noChangeArrowheads="1"/>
          </p:cNvSpPr>
          <p:nvPr/>
        </p:nvSpPr>
        <p:spPr bwMode="auto">
          <a:xfrm>
            <a:off x="5510285" y="2633365"/>
            <a:ext cx="1570037" cy="15240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30"/>
          <p:cNvSpPr>
            <a:spLocks noChangeArrowheads="1"/>
          </p:cNvSpPr>
          <p:nvPr/>
        </p:nvSpPr>
        <p:spPr bwMode="auto">
          <a:xfrm>
            <a:off x="5738885" y="3657303"/>
            <a:ext cx="436562" cy="423862"/>
          </a:xfrm>
          <a:prstGeom prst="ellipse">
            <a:avLst/>
          </a:prstGeom>
          <a:gradFill rotWithShape="1">
            <a:gsLst>
              <a:gs pos="0">
                <a:srgbClr val="009900"/>
              </a:gs>
              <a:gs pos="100000">
                <a:srgbClr val="0047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/>
              <a:t>u</a:t>
            </a:r>
            <a:endParaRPr lang="en-US" sz="2400" b="1" i="1" dirty="0"/>
          </a:p>
        </p:txBody>
      </p:sp>
      <p:sp>
        <p:nvSpPr>
          <p:cNvPr id="10" name="Oval 29"/>
          <p:cNvSpPr>
            <a:spLocks noChangeArrowheads="1"/>
          </p:cNvSpPr>
          <p:nvPr/>
        </p:nvSpPr>
        <p:spPr bwMode="auto">
          <a:xfrm>
            <a:off x="5835723" y="2709565"/>
            <a:ext cx="436562" cy="423863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7600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dirty="0"/>
              <a:t>u</a:t>
            </a:r>
            <a:endParaRPr lang="en-US" sz="2400" b="1" i="1" dirty="0"/>
          </a:p>
        </p:txBody>
      </p:sp>
      <p:sp>
        <p:nvSpPr>
          <p:cNvPr id="11" name="Oval 34"/>
          <p:cNvSpPr>
            <a:spLocks noChangeArrowheads="1"/>
          </p:cNvSpPr>
          <p:nvPr/>
        </p:nvSpPr>
        <p:spPr bwMode="auto">
          <a:xfrm>
            <a:off x="6653285" y="3200102"/>
            <a:ext cx="436563" cy="423863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/>
              <a:t>d</a:t>
            </a:r>
            <a:endParaRPr lang="en-US" sz="2400" b="1" i="1" dirty="0"/>
          </a:p>
        </p:txBody>
      </p:sp>
      <p:grpSp>
        <p:nvGrpSpPr>
          <p:cNvPr id="3" name="Group 2"/>
          <p:cNvGrpSpPr/>
          <p:nvPr/>
        </p:nvGrpSpPr>
        <p:grpSpPr>
          <a:xfrm>
            <a:off x="6805685" y="1900535"/>
            <a:ext cx="505692" cy="547093"/>
            <a:chOff x="6629400" y="1900535"/>
            <a:chExt cx="505692" cy="547093"/>
          </a:xfrm>
        </p:grpSpPr>
        <p:sp>
          <p:nvSpPr>
            <p:cNvPr id="15" name="Oval 34"/>
            <p:cNvSpPr>
              <a:spLocks noChangeArrowheads="1"/>
            </p:cNvSpPr>
            <p:nvPr/>
          </p:nvSpPr>
          <p:spPr bwMode="auto">
            <a:xfrm>
              <a:off x="6629400" y="2023765"/>
              <a:ext cx="436563" cy="423863"/>
            </a:xfrm>
            <a:prstGeom prst="ellipse">
              <a:avLst/>
            </a:prstGeom>
            <a:gradFill rotWithShape="1">
              <a:gsLst>
                <a:gs pos="0">
                  <a:srgbClr val="7030A0"/>
                </a:gs>
                <a:gs pos="100000">
                  <a:srgbClr val="00206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400" b="1" dirty="0"/>
                <a:t>u</a:t>
              </a:r>
              <a:endParaRPr lang="en-US" sz="2400" b="1" i="1" dirty="0"/>
            </a:p>
          </p:txBody>
        </p:sp>
        <p:sp>
          <p:nvSpPr>
            <p:cNvPr id="16" name="Text Box 37"/>
            <p:cNvSpPr txBox="1">
              <a:spLocks noChangeArrowheads="1"/>
            </p:cNvSpPr>
            <p:nvPr/>
          </p:nvSpPr>
          <p:spPr bwMode="auto">
            <a:xfrm>
              <a:off x="6677892" y="1900535"/>
              <a:ext cx="45720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/>
                <a:t>– </a:t>
              </a:r>
            </a:p>
          </p:txBody>
        </p:sp>
      </p:grpSp>
      <p:sp>
        <p:nvSpPr>
          <p:cNvPr id="17" name="Oval 52"/>
          <p:cNvSpPr>
            <a:spLocks noChangeArrowheads="1"/>
          </p:cNvSpPr>
          <p:nvPr/>
        </p:nvSpPr>
        <p:spPr bwMode="auto">
          <a:xfrm>
            <a:off x="7097208" y="2312130"/>
            <a:ext cx="366712" cy="381000"/>
          </a:xfrm>
          <a:prstGeom prst="ellipse">
            <a:avLst/>
          </a:prstGeom>
          <a:gradFill rotWithShape="1">
            <a:gsLst>
              <a:gs pos="0">
                <a:srgbClr val="004700"/>
              </a:gs>
              <a:gs pos="100000">
                <a:srgbClr val="00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i="1" dirty="0"/>
              <a:t>e</a:t>
            </a:r>
            <a:r>
              <a:rPr lang="en-US" sz="2400" b="1" i="1" baseline="30000" dirty="0"/>
              <a:t>+</a:t>
            </a:r>
            <a:endParaRPr lang="en-US" sz="2400" b="1" i="1" dirty="0"/>
          </a:p>
        </p:txBody>
      </p:sp>
      <p:graphicFrame>
        <p:nvGraphicFramePr>
          <p:cNvPr id="20" name="Object 25"/>
          <p:cNvGraphicFramePr>
            <a:graphicFrameLocks noChangeAspect="1"/>
          </p:cNvGraphicFramePr>
          <p:nvPr/>
        </p:nvGraphicFramePr>
        <p:xfrm>
          <a:off x="301301" y="5348426"/>
          <a:ext cx="1399860" cy="82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99920" imgH="469800" progId="Equation.DSMT4">
                  <p:embed/>
                </p:oleObj>
              </mc:Choice>
              <mc:Fallback>
                <p:oleObj name="Equation" r:id="rId2" imgW="799920" imgH="469800" progId="Equation.DSMT4">
                  <p:embed/>
                  <p:pic>
                    <p:nvPicPr>
                      <p:cNvPr id="20" name="Object 25"/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301" y="5348426"/>
                        <a:ext cx="1399860" cy="82215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5"/>
          <p:cNvGraphicFramePr>
            <a:graphicFrameLocks noChangeAspect="1"/>
          </p:cNvGraphicFramePr>
          <p:nvPr/>
        </p:nvGraphicFramePr>
        <p:xfrm>
          <a:off x="1648631" y="5226206"/>
          <a:ext cx="3644550" cy="1066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82600" imgH="609480" progId="Equation.DSMT4">
                  <p:embed/>
                </p:oleObj>
              </mc:Choice>
              <mc:Fallback>
                <p:oleObj name="Equation" r:id="rId4" imgW="2082600" imgH="609480" progId="Equation.DSMT4">
                  <p:embed/>
                  <p:pic>
                    <p:nvPicPr>
                      <p:cNvPr id="21" name="Object 25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8631" y="5226206"/>
                        <a:ext cx="3644550" cy="106659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5"/>
          <p:cNvGraphicFramePr>
            <a:graphicFrameLocks noChangeAspect="1"/>
          </p:cNvGraphicFramePr>
          <p:nvPr/>
        </p:nvGraphicFramePr>
        <p:xfrm>
          <a:off x="5450135" y="5496549"/>
          <a:ext cx="1644300" cy="355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39600" imgH="203040" progId="Equation.DSMT4">
                  <p:embed/>
                </p:oleObj>
              </mc:Choice>
              <mc:Fallback>
                <p:oleObj name="Equation" r:id="rId6" imgW="939600" imgH="203040" progId="Equation.DSMT4">
                  <p:embed/>
                  <p:pic>
                    <p:nvPicPr>
                      <p:cNvPr id="22" name="Object 25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0135" y="5496549"/>
                        <a:ext cx="1644300" cy="35532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5"/>
          <p:cNvGraphicFramePr>
            <a:graphicFrameLocks noChangeAspect="1"/>
          </p:cNvGraphicFramePr>
          <p:nvPr/>
        </p:nvGraphicFramePr>
        <p:xfrm>
          <a:off x="7213138" y="5470376"/>
          <a:ext cx="1733130" cy="532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990360" imgH="304560" progId="Equation.DSMT4">
                  <p:embed/>
                </p:oleObj>
              </mc:Choice>
              <mc:Fallback>
                <p:oleObj name="Equation" r:id="rId8" imgW="990360" imgH="304560" progId="Equation.DSMT4">
                  <p:embed/>
                  <p:pic>
                    <p:nvPicPr>
                      <p:cNvPr id="23" name="Object 25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3138" y="5470376"/>
                        <a:ext cx="1733130" cy="53298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5"/>
          <p:cNvGraphicFramePr>
            <a:graphicFrameLocks noChangeAspect="1"/>
          </p:cNvGraphicFramePr>
          <p:nvPr/>
        </p:nvGraphicFramePr>
        <p:xfrm>
          <a:off x="6917039" y="6092771"/>
          <a:ext cx="142191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12520" imgH="228600" progId="Equation.DSMT4">
                  <p:embed/>
                </p:oleObj>
              </mc:Choice>
              <mc:Fallback>
                <p:oleObj name="Equation" r:id="rId10" imgW="812520" imgH="228600" progId="Equation.DSMT4">
                  <p:embed/>
                  <p:pic>
                    <p:nvPicPr>
                      <p:cNvPr id="24" name="Object 25"/>
                      <p:cNvPicPr>
                        <a:picLocks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7039" y="6092771"/>
                        <a:ext cx="1421910" cy="40005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Oval 29"/>
          <p:cNvSpPr>
            <a:spLocks noChangeArrowheads="1"/>
          </p:cNvSpPr>
          <p:nvPr/>
        </p:nvSpPr>
        <p:spPr bwMode="auto">
          <a:xfrm>
            <a:off x="6595269" y="1800395"/>
            <a:ext cx="1101292" cy="1023470"/>
          </a:xfrm>
          <a:prstGeom prst="ellipse">
            <a:avLst/>
          </a:prstGeom>
          <a:solidFill>
            <a:schemeClr val="tx1">
              <a:alpha val="8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 b="1" i="1" dirty="0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043C97F3-E756-BC1F-3E3C-7DAEBA1C2D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786348"/>
            <a:ext cx="2743200" cy="317009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Giant asteroids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Global warming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Death of Sun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Isolated universe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Super galaxies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No new stars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Stars die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Galaxies evaporate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Matter decays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Black holes decay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8229601" y="3276599"/>
            <a:ext cx="1981200" cy="347365"/>
          </a:xfrm>
          <a:prstGeom prst="roundRect">
            <a:avLst>
              <a:gd name="adj" fmla="val 50000"/>
            </a:avLst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413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7 4.07407E-6 L 0.06669 -0.08218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28" y="-412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9259E-6 -3.7037E-6 L 0.03732 -0.13264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6" y="-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963E-6 -4.81481E-6 L 0.05397 0.24144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1" y="12060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85185E-6 L -0.04326 0.10949 " pathEditMode="relative" rAng="0" ptsTypes="AA">
                                      <p:cBhvr>
                                        <p:cTn id="7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0" y="5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build="p"/>
      <p:bldP spid="10" grpId="0" animBg="1"/>
      <p:bldP spid="10" grpId="1" animBg="1"/>
      <p:bldP spid="11" grpId="0" animBg="1"/>
      <p:bldP spid="11" grpId="1" animBg="1"/>
      <p:bldP spid="17" grpId="0" animBg="1"/>
      <p:bldP spid="17" grpId="1" animBg="1"/>
      <p:bldP spid="13" grpId="0" animBg="1"/>
      <p:bldP spid="13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ED24B539-71CB-8A74-3ADF-FD5463E27D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786348"/>
            <a:ext cx="2743200" cy="317009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Giant asteroids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Global warming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Death of Sun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Isolated universe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Super galaxies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No new stars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Stars die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Galaxies evaporate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Matter decays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Black holes decay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222584" y="914400"/>
            <a:ext cx="1052161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If GUTs are right, proton decay</a:t>
            </a:r>
            <a:br>
              <a:rPr lang="en-US" sz="2000" dirty="0">
                <a:solidFill>
                  <a:schemeClr val="tx1"/>
                </a:solidFill>
                <a:sym typeface="Symbol" pitchFamily="18" charset="2"/>
              </a:rPr>
            </a:b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could be just around the corner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If GUTs are not right, there will</a:t>
            </a:r>
            <a:br>
              <a:rPr lang="en-US" sz="2000" dirty="0">
                <a:solidFill>
                  <a:schemeClr val="tx1"/>
                </a:solidFill>
                <a:sym typeface="Symbol" pitchFamily="18" charset="2"/>
              </a:rPr>
            </a:br>
            <a:r>
              <a:rPr lang="en-US" sz="2000" dirty="0">
                <a:solidFill>
                  <a:schemeClr val="tx1"/>
                </a:solidFill>
                <a:sym typeface="Symbol" pitchFamily="18" charset="2"/>
              </a:rPr>
              <a:t>probably still be proton decay with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All ordinary matter will probably</a:t>
            </a:r>
            <a:br>
              <a:rPr lang="en-US" sz="2000" dirty="0">
                <a:solidFill>
                  <a:srgbClr val="9900CC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disappear with time scale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This destroys white dwarfs, brown dwarfs, neutron stars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Remaining stable particles are neutrinos, electrons (and positrons) and photons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These plus black holes are all that is left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Difficult to imagine how you still have life in this universe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But there is still a source of energy available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8257854" y="3237994"/>
            <a:ext cx="2147455" cy="303950"/>
          </a:xfrm>
          <a:prstGeom prst="roundRect">
            <a:avLst>
              <a:gd name="adj" fmla="val 50000"/>
            </a:avLst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0"/>
            <a:ext cx="10972800" cy="76944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</a:rPr>
              <a:t>Matter Decays Summary</a:t>
            </a:r>
          </a:p>
        </p:txBody>
      </p:sp>
      <p:graphicFrame>
        <p:nvGraphicFramePr>
          <p:cNvPr id="25" name="Object 25"/>
          <p:cNvGraphicFramePr>
            <a:graphicFrameLocks noChangeAspect="1"/>
          </p:cNvGraphicFramePr>
          <p:nvPr/>
        </p:nvGraphicFramePr>
        <p:xfrm>
          <a:off x="4648200" y="1971347"/>
          <a:ext cx="142191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12520" imgH="228600" progId="Equation.DSMT4">
                  <p:embed/>
                </p:oleObj>
              </mc:Choice>
              <mc:Fallback>
                <p:oleObj name="Equation" r:id="rId2" imgW="812520" imgH="228600" progId="Equation.DSMT4">
                  <p:embed/>
                  <p:pic>
                    <p:nvPicPr>
                      <p:cNvPr id="25" name="Object 25"/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971347"/>
                        <a:ext cx="1421910" cy="40005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4572000" y="1069827"/>
          <a:ext cx="142191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12520" imgH="228600" progId="Equation.DSMT4">
                  <p:embed/>
                </p:oleObj>
              </mc:Choice>
              <mc:Fallback>
                <p:oleObj name="Equation" r:id="rId4" imgW="812520" imgH="228600" progId="Equation.DSMT4">
                  <p:embed/>
                  <p:pic>
                    <p:nvPicPr>
                      <p:cNvPr id="26" name="Object 25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069827"/>
                        <a:ext cx="1421910" cy="40005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5"/>
          <p:cNvGraphicFramePr>
            <a:graphicFrameLocks noChangeAspect="1"/>
          </p:cNvGraphicFramePr>
          <p:nvPr/>
        </p:nvGraphicFramePr>
        <p:xfrm>
          <a:off x="4648200" y="2872867"/>
          <a:ext cx="182196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41120" imgH="228600" progId="Equation.DSMT4">
                  <p:embed/>
                </p:oleObj>
              </mc:Choice>
              <mc:Fallback>
                <p:oleObj name="Equation" r:id="rId6" imgW="1041120" imgH="228600" progId="Equation.DSMT4">
                  <p:embed/>
                  <p:pic>
                    <p:nvPicPr>
                      <p:cNvPr id="27" name="Object 25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872867"/>
                        <a:ext cx="1821960" cy="4000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9900CC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959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-6016" y="838200"/>
            <a:ext cx="1052161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At this point, the universe contains some</a:t>
            </a:r>
            <a:br>
              <a:rPr lang="en-US" sz="2000" dirty="0">
                <a:solidFill>
                  <a:srgbClr val="0000FF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stellar black holes and galactic black holes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Are black holes truly eternal?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Though we don’t have a quantum theory </a:t>
            </a:r>
            <a:r>
              <a:rPr lang="en-US" sz="2000" i="1" dirty="0">
                <a:solidFill>
                  <a:srgbClr val="9900CC"/>
                </a:solidFill>
                <a:sym typeface="Symbol" pitchFamily="18" charset="2"/>
              </a:rPr>
              <a:t>of</a:t>
            </a: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 gravity, we can</a:t>
            </a:r>
            <a:br>
              <a:rPr lang="en-US" sz="2000" dirty="0">
                <a:solidFill>
                  <a:srgbClr val="9900CC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do particle physics calculations in the presence of black holes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These indicate that the black holes 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should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emit</a:t>
            </a:r>
            <a:br>
              <a:rPr lang="en-US" sz="2000" dirty="0">
                <a:solidFill>
                  <a:srgbClr val="0066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radiation called Hawking radiation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A particle anti-particle pair appears spontaneously near a black hole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One of them falls into the black hole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This one actually has negative energy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The other escapes to infinity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The black hole emits radiation at a temperature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0"/>
            <a:ext cx="10972800" cy="76944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</a:rPr>
              <a:t>Hawking Radiation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604558" y="887569"/>
          <a:ext cx="2111130" cy="888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06360" imgH="507960" progId="Equation.DSMT4">
                  <p:embed/>
                </p:oleObj>
              </mc:Choice>
              <mc:Fallback>
                <p:oleObj name="Equation" r:id="rId3" imgW="1206360" imgH="507960" progId="Equation.DSMT4">
                  <p:embed/>
                  <p:pic>
                    <p:nvPicPr>
                      <p:cNvPr id="1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4558" y="887569"/>
                        <a:ext cx="2111130" cy="88893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Oval 30"/>
          <p:cNvSpPr>
            <a:spLocks noChangeArrowheads="1"/>
          </p:cNvSpPr>
          <p:nvPr/>
        </p:nvSpPr>
        <p:spPr bwMode="auto">
          <a:xfrm>
            <a:off x="7564438" y="5373350"/>
            <a:ext cx="436562" cy="423862"/>
          </a:xfrm>
          <a:prstGeom prst="ellipse">
            <a:avLst/>
          </a:prstGeom>
          <a:gradFill rotWithShape="1">
            <a:gsLst>
              <a:gs pos="0">
                <a:srgbClr val="00FFFF"/>
              </a:gs>
              <a:gs pos="100000">
                <a:schemeClr val="accent6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i="1" dirty="0">
                <a:sym typeface="Symbol" panose="05050102010706020507" pitchFamily="18" charset="2"/>
              </a:rPr>
              <a:t></a:t>
            </a:r>
            <a:endParaRPr lang="en-US" sz="2000" b="1" i="1" dirty="0"/>
          </a:p>
        </p:txBody>
      </p:sp>
      <p:sp>
        <p:nvSpPr>
          <p:cNvPr id="13" name="Oval 30"/>
          <p:cNvSpPr>
            <a:spLocks noChangeArrowheads="1"/>
          </p:cNvSpPr>
          <p:nvPr/>
        </p:nvSpPr>
        <p:spPr bwMode="auto">
          <a:xfrm>
            <a:off x="8001000" y="5388010"/>
            <a:ext cx="436562" cy="423862"/>
          </a:xfrm>
          <a:prstGeom prst="ellipse">
            <a:avLst/>
          </a:prstGeom>
          <a:gradFill rotWithShape="1">
            <a:gsLst>
              <a:gs pos="0">
                <a:srgbClr val="00FFFF"/>
              </a:gs>
              <a:gs pos="100000">
                <a:schemeClr val="accent6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 i="1" dirty="0">
                <a:sym typeface="Symbol" panose="05050102010706020507" pitchFamily="18" charset="2"/>
              </a:rPr>
              <a:t></a:t>
            </a:r>
            <a:endParaRPr lang="en-US" sz="2000" b="1" i="1" dirty="0"/>
          </a:p>
        </p:txBody>
      </p:sp>
      <p:sp>
        <p:nvSpPr>
          <p:cNvPr id="11" name="Oval 29"/>
          <p:cNvSpPr>
            <a:spLocks noChangeArrowheads="1"/>
          </p:cNvSpPr>
          <p:nvPr/>
        </p:nvSpPr>
        <p:spPr bwMode="auto">
          <a:xfrm>
            <a:off x="8766608" y="4712000"/>
            <a:ext cx="2011680" cy="201168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 b="1" i="1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5490508" y="4632640"/>
          <a:ext cx="1488690" cy="755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50680" imgH="431640" progId="Equation.DSMT4">
                  <p:embed/>
                </p:oleObj>
              </mc:Choice>
              <mc:Fallback>
                <p:oleObj name="Equation" r:id="rId5" imgW="850680" imgH="431640" progId="Equation.DSMT4">
                  <p:embed/>
                  <p:pic>
                    <p:nvPicPr>
                      <p:cNvPr id="14" name="Object 13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0508" y="4632640"/>
                        <a:ext cx="1488690" cy="75537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5538093" y="5661552"/>
          <a:ext cx="1555470" cy="42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88840" imgH="241200" progId="Equation.DSMT4">
                  <p:embed/>
                </p:oleObj>
              </mc:Choice>
              <mc:Fallback>
                <p:oleObj name="Equation" r:id="rId7" imgW="888840" imgH="241200" progId="Equation.DSMT4">
                  <p:embed/>
                  <p:pic>
                    <p:nvPicPr>
                      <p:cNvPr id="17" name="Object 16"/>
                      <p:cNvPicPr>
                        <a:picLocks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8093" y="5661552"/>
                        <a:ext cx="1555470" cy="42210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5571483" y="6356188"/>
          <a:ext cx="1088640" cy="42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622080" imgH="241200" progId="Equation.DSMT4">
                  <p:embed/>
                </p:oleObj>
              </mc:Choice>
              <mc:Fallback>
                <p:oleObj name="Equation" r:id="rId9" imgW="622080" imgH="241200" progId="Equation.DSMT4">
                  <p:embed/>
                  <p:pic>
                    <p:nvPicPr>
                      <p:cNvPr id="20" name="Object 19"/>
                      <p:cNvPicPr>
                        <a:picLocks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1483" y="6356188"/>
                        <a:ext cx="1088640" cy="42210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 Box 3">
            <a:extLst>
              <a:ext uri="{FF2B5EF4-FFF2-40B4-BE49-F238E27FC236}">
                <a16:creationId xmlns:a16="http://schemas.microsoft.com/office/drawing/2014/main" id="{6C609920-0C17-D404-45CC-67673B4295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786348"/>
            <a:ext cx="2743200" cy="317009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Giant asteroids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Global warming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Death of Sun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Isolated universe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Super galaxies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No new stars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Stars die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Galaxies evaporate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Matter decays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Black holes decay</a:t>
            </a:r>
          </a:p>
        </p:txBody>
      </p:sp>
      <p:sp>
        <p:nvSpPr>
          <p:cNvPr id="3" name="Rounded Rectangle 1">
            <a:extLst>
              <a:ext uri="{FF2B5EF4-FFF2-40B4-BE49-F238E27FC236}">
                <a16:creationId xmlns:a16="http://schemas.microsoft.com/office/drawing/2014/main" id="{BA437E65-B464-9B40-1116-B00BDC1FC3B1}"/>
              </a:ext>
            </a:extLst>
          </p:cNvPr>
          <p:cNvSpPr/>
          <p:nvPr/>
        </p:nvSpPr>
        <p:spPr bwMode="auto">
          <a:xfrm>
            <a:off x="8257854" y="3581400"/>
            <a:ext cx="2257746" cy="304800"/>
          </a:xfrm>
          <a:prstGeom prst="roundRect">
            <a:avLst>
              <a:gd name="adj" fmla="val 50000"/>
            </a:avLst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017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3148E-6 4.81481E-6 L 0.1399 -0.00533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88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85185E-6 L -0.65364 -0.01435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682" y="-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build="p"/>
      <p:bldP spid="12" grpId="0" animBg="1"/>
      <p:bldP spid="12" grpId="1" animBg="1"/>
      <p:bldP spid="13" grpId="0" animBg="1"/>
      <p:bldP spid="13" grpId="1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304800" y="1004033"/>
            <a:ext cx="1052161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Black holes will radiate</a:t>
            </a:r>
            <a:br>
              <a:rPr lang="en-US" sz="2000" dirty="0">
                <a:solidFill>
                  <a:srgbClr val="0000FF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from the event horizon at</a:t>
            </a:r>
            <a:br>
              <a:rPr lang="en-US" sz="2000" dirty="0">
                <a:solidFill>
                  <a:srgbClr val="0000FF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this  temperature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 actual calculations are more complicated than this, but</a:t>
            </a:r>
            <a:br>
              <a:rPr lang="en-US" sz="2000" dirty="0">
                <a:solidFill>
                  <a:srgbClr val="0000FF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naively, just use the Stefan-Boltzmann law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Until we have a quantum theory of gravity, we don’t know,</a:t>
            </a:r>
            <a:br>
              <a:rPr lang="en-US" sz="2000" dirty="0">
                <a:solidFill>
                  <a:srgbClr val="0066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but everyone assumes there is a back-reaction which causes</a:t>
            </a:r>
            <a:br>
              <a:rPr lang="en-US" sz="2000" dirty="0">
                <a:solidFill>
                  <a:srgbClr val="0066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the black hole to lose energy (decrease mass)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The time it takes to completely disappear will depend on the mass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0"/>
            <a:ext cx="10972800" cy="76944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</a:rPr>
              <a:t>Back Reaction of Hawking Radiation</a:t>
            </a: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4017879" y="1023625"/>
          <a:ext cx="1488690" cy="7553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850680" imgH="431640" progId="Equation.DSMT4">
                  <p:embed/>
                </p:oleObj>
              </mc:Choice>
              <mc:Fallback>
                <p:oleObj name="Equation" r:id="rId2" imgW="850680" imgH="431640" progId="Equation.DSMT4">
                  <p:embed/>
                  <p:pic>
                    <p:nvPicPr>
                      <p:cNvPr id="14" name="Object 13"/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7879" y="1023625"/>
                        <a:ext cx="1488690" cy="75537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1461965" y="2909327"/>
          <a:ext cx="1533420" cy="42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76240" imgH="241200" progId="Equation.DSMT4">
                  <p:embed/>
                </p:oleObj>
              </mc:Choice>
              <mc:Fallback>
                <p:oleObj name="Equation" r:id="rId4" imgW="876240" imgH="241200" progId="Equation.DSMT4">
                  <p:embed/>
                  <p:pic>
                    <p:nvPicPr>
                      <p:cNvPr id="17" name="Object 16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1965" y="2909327"/>
                        <a:ext cx="1533420" cy="42210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3010687" y="2969935"/>
          <a:ext cx="1866690" cy="333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066680" imgH="190440" progId="Equation.DSMT4">
                  <p:embed/>
                </p:oleObj>
              </mc:Choice>
              <mc:Fallback>
                <p:oleObj name="Equation" r:id="rId6" imgW="1066680" imgH="190440" progId="Equation.DSMT4">
                  <p:embed/>
                  <p:pic>
                    <p:nvPicPr>
                      <p:cNvPr id="20" name="Object 19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0687" y="2969935"/>
                        <a:ext cx="1866690" cy="33327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6261100" y="1077913"/>
          <a:ext cx="1244250" cy="688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711000" imgH="393480" progId="Equation.DSMT4">
                  <p:embed/>
                </p:oleObj>
              </mc:Choice>
              <mc:Fallback>
                <p:oleObj name="Equation" r:id="rId8" imgW="711000" imgH="393480" progId="Equation.DSMT4">
                  <p:embed/>
                  <p:pic>
                    <p:nvPicPr>
                      <p:cNvPr id="22" name="Object 21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1100" y="1077913"/>
                        <a:ext cx="1244250" cy="68859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3352800" y="5519147"/>
          <a:ext cx="777420" cy="688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444240" imgH="393480" progId="Equation.DSMT4">
                  <p:embed/>
                </p:oleObj>
              </mc:Choice>
              <mc:Fallback>
                <p:oleObj name="Equation" r:id="rId10" imgW="444240" imgH="393480" progId="Equation.DSMT4">
                  <p:embed/>
                  <p:pic>
                    <p:nvPicPr>
                      <p:cNvPr id="23" name="Object 22"/>
                      <p:cNvPicPr>
                        <a:picLocks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519147"/>
                        <a:ext cx="777420" cy="68859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4155082" y="5553150"/>
          <a:ext cx="1444590" cy="688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825480" imgH="393480" progId="Equation.DSMT4">
                  <p:embed/>
                </p:oleObj>
              </mc:Choice>
              <mc:Fallback>
                <p:oleObj name="Equation" r:id="rId12" imgW="825480" imgH="393480" progId="Equation.DSMT4">
                  <p:embed/>
                  <p:pic>
                    <p:nvPicPr>
                      <p:cNvPr id="24" name="Object 23"/>
                      <p:cNvPicPr>
                        <a:picLocks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5082" y="5553150"/>
                        <a:ext cx="1444590" cy="68859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 Box 3">
            <a:extLst>
              <a:ext uri="{FF2B5EF4-FFF2-40B4-BE49-F238E27FC236}">
                <a16:creationId xmlns:a16="http://schemas.microsoft.com/office/drawing/2014/main" id="{7E6E13AD-18FC-590C-72AD-98BD05FB47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786348"/>
            <a:ext cx="2743200" cy="317009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Giant asteroids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Global warming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Death of Sun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Isolated universe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Super galaxies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No new stars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Stars die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Galaxies evaporate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Matter decays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Black holes decay</a:t>
            </a:r>
          </a:p>
        </p:txBody>
      </p:sp>
      <p:sp>
        <p:nvSpPr>
          <p:cNvPr id="3" name="Rounded Rectangle 1">
            <a:extLst>
              <a:ext uri="{FF2B5EF4-FFF2-40B4-BE49-F238E27FC236}">
                <a16:creationId xmlns:a16="http://schemas.microsoft.com/office/drawing/2014/main" id="{1DC752C2-6450-5418-8141-66AEDD936C4E}"/>
              </a:ext>
            </a:extLst>
          </p:cNvPr>
          <p:cNvSpPr/>
          <p:nvPr/>
        </p:nvSpPr>
        <p:spPr bwMode="auto">
          <a:xfrm>
            <a:off x="8257854" y="3581400"/>
            <a:ext cx="2257746" cy="304800"/>
          </a:xfrm>
          <a:prstGeom prst="roundRect">
            <a:avLst>
              <a:gd name="adj" fmla="val 50000"/>
            </a:avLst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49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76200" y="990600"/>
            <a:ext cx="1086852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Black holes will radiate from the</a:t>
            </a:r>
            <a:br>
              <a:rPr lang="en-US" sz="2000" dirty="0">
                <a:solidFill>
                  <a:srgbClr val="0066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event horizon at this  temperature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You can get a pretty good approximation using formulas I</a:t>
            </a:r>
            <a:br>
              <a:rPr lang="en-US" sz="2000" dirty="0">
                <a:solidFill>
                  <a:srgbClr val="0066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gave you (homework X)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For stellar mass black holes, it works out to about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For galactic mass black holes, it is more like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By 10</a:t>
            </a:r>
            <a:r>
              <a:rPr lang="en-US" sz="2000" baseline="30000" dirty="0">
                <a:solidFill>
                  <a:srgbClr val="0000FF"/>
                </a:solidFill>
                <a:sym typeface="Symbol" pitchFamily="18" charset="2"/>
              </a:rPr>
              <a:t>100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yr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, all black holes will be gone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Any given region within a cosmic horizon will contain at most, one of the following: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Photon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Electron or positron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Neutrino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With no energy source, difficult to imagine how intelligence could survive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0"/>
            <a:ext cx="10972800" cy="76944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</a:rPr>
              <a:t>Time for Black Hole Evaporation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6911460" y="2044331"/>
          <a:ext cx="822150" cy="355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69800" imgH="203040" progId="Equation.DSMT4">
                  <p:embed/>
                </p:oleObj>
              </mc:Choice>
              <mc:Fallback>
                <p:oleObj name="Equation" r:id="rId2" imgW="469800" imgH="203040" progId="Equation.DSMT4">
                  <p:embed/>
                  <p:pic>
                    <p:nvPicPr>
                      <p:cNvPr id="20" name="Object 19"/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1460" y="2044331"/>
                        <a:ext cx="822150" cy="35532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5638800" y="2897485"/>
          <a:ext cx="1888740" cy="42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79280" imgH="241200" progId="Equation.DSMT4">
                  <p:embed/>
                </p:oleObj>
              </mc:Choice>
              <mc:Fallback>
                <p:oleObj name="Equation" r:id="rId4" imgW="1079280" imgH="241200" progId="Equation.DSMT4">
                  <p:embed/>
                  <p:pic>
                    <p:nvPicPr>
                      <p:cNvPr id="24" name="Object 23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897485"/>
                        <a:ext cx="1888740" cy="42210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9933FF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278435" y="949360"/>
          <a:ext cx="2111130" cy="888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06360" imgH="507960" progId="Equation.DSMT4">
                  <p:embed/>
                </p:oleObj>
              </mc:Choice>
              <mc:Fallback>
                <p:oleObj name="Equation" r:id="rId6" imgW="1206360" imgH="507960" progId="Equation.DSMT4">
                  <p:embed/>
                  <p:pic>
                    <p:nvPicPr>
                      <p:cNvPr id="13" name="Object 12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8435" y="949360"/>
                        <a:ext cx="2111130" cy="88893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5399821" y="3523100"/>
          <a:ext cx="2000250" cy="44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43000" imgH="253800" progId="Equation.DSMT4">
                  <p:embed/>
                </p:oleObj>
              </mc:Choice>
              <mc:Fallback>
                <p:oleObj name="Equation" r:id="rId8" imgW="1143000" imgH="253800" progId="Equation.DSMT4">
                  <p:embed/>
                  <p:pic>
                    <p:nvPicPr>
                      <p:cNvPr id="15" name="Object 14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9821" y="3523100"/>
                        <a:ext cx="2000250" cy="4441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9933FF"/>
                        </a:solidFill>
                        <a:prstDash val="soli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 Box 3">
            <a:extLst>
              <a:ext uri="{FF2B5EF4-FFF2-40B4-BE49-F238E27FC236}">
                <a16:creationId xmlns:a16="http://schemas.microsoft.com/office/drawing/2014/main" id="{6374A0AD-DFF1-B723-0B2F-44A990ED1B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786348"/>
            <a:ext cx="2743200" cy="317009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Giant asteroids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Global warming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Death of Sun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Isolated universe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Super galaxies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No new stars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Stars die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Galaxies evaporate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Matter decays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Black holes decay</a:t>
            </a:r>
          </a:p>
        </p:txBody>
      </p:sp>
      <p:sp>
        <p:nvSpPr>
          <p:cNvPr id="3" name="Rounded Rectangle 1">
            <a:extLst>
              <a:ext uri="{FF2B5EF4-FFF2-40B4-BE49-F238E27FC236}">
                <a16:creationId xmlns:a16="http://schemas.microsoft.com/office/drawing/2014/main" id="{45386DCF-2BB6-744B-A817-0B1D7ED668B1}"/>
              </a:ext>
            </a:extLst>
          </p:cNvPr>
          <p:cNvSpPr/>
          <p:nvPr/>
        </p:nvSpPr>
        <p:spPr bwMode="auto">
          <a:xfrm>
            <a:off x="8257854" y="3581400"/>
            <a:ext cx="2257746" cy="304800"/>
          </a:xfrm>
          <a:prstGeom prst="roundRect">
            <a:avLst>
              <a:gd name="adj" fmla="val 50000"/>
            </a:avLst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54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Text Box 3"/>
          <p:cNvSpPr txBox="1">
            <a:spLocks noChangeArrowheads="1"/>
          </p:cNvSpPr>
          <p:nvPr/>
        </p:nvSpPr>
        <p:spPr bwMode="auto">
          <a:xfrm>
            <a:off x="0" y="0"/>
            <a:ext cx="10972800" cy="76944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</a:rPr>
              <a:t>Universe of Eternal Expansion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-26542" y="940632"/>
            <a:ext cx="109728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We don’t know what the dark energy is, but likely it is vacuum energy density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It is </a:t>
            </a:r>
            <a:r>
              <a:rPr lang="en-US" sz="2000" i="1" dirty="0">
                <a:solidFill>
                  <a:srgbClr val="9900CC"/>
                </a:solidFill>
                <a:sym typeface="Symbol" pitchFamily="18" charset="2"/>
              </a:rPr>
              <a:t>conceivable</a:t>
            </a: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 that this energy density is unstable, but likely it is stable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We’ll assume the universe is made of vacuum energy density, which is eternally stable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Starting in the near future, overall the universe will be completely dominated by the vacuum energy density </a:t>
            </a:r>
            <a:r>
              <a:rPr lang="en-US" sz="2000" i="1" dirty="0">
                <a:solidFill>
                  <a:srgbClr val="006600"/>
                </a:solidFill>
                <a:sym typeface="Symbol" panose="05050102010706020507" pitchFamily="18" charset="2"/>
              </a:rPr>
              <a:t></a:t>
            </a:r>
            <a:r>
              <a:rPr lang="en-US" sz="2000" baseline="-25000" dirty="0">
                <a:solidFill>
                  <a:srgbClr val="006600"/>
                </a:solidFill>
                <a:sym typeface="Symbol" panose="05050102010706020507" pitchFamily="18" charset="2"/>
              </a:rPr>
              <a:t>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This means that in the future, the Friedman equation 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We know that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So we have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Which has solution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Where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6324600" y="2971800"/>
          <a:ext cx="3110940" cy="733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77680" imgH="419040" progId="Equation.DSMT4">
                  <p:embed/>
                </p:oleObj>
              </mc:Choice>
              <mc:Fallback>
                <p:oleObj name="Equation" r:id="rId2" imgW="1777680" imgH="41904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971800"/>
                        <a:ext cx="3110940" cy="73332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2759461" y="3365858"/>
          <a:ext cx="1888740" cy="688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079280" imgH="393480" progId="Equation.DSMT4">
                  <p:embed/>
                </p:oleObj>
              </mc:Choice>
              <mc:Fallback>
                <p:oleObj name="Equation" r:id="rId4" imgW="1079280" imgH="39348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9461" y="3365858"/>
                        <a:ext cx="1888740" cy="68859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838200" y="3962400"/>
          <a:ext cx="1311030" cy="733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49160" imgH="419040" progId="Equation.DSMT4">
                  <p:embed/>
                </p:oleObj>
              </mc:Choice>
              <mc:Fallback>
                <p:oleObj name="Equation" r:id="rId6" imgW="749160" imgH="41904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962400"/>
                        <a:ext cx="1311030" cy="73332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2992876" y="4950372"/>
          <a:ext cx="1421910" cy="44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812520" imgH="253800" progId="Equation.DSMT4">
                  <p:embed/>
                </p:oleObj>
              </mc:Choice>
              <mc:Fallback>
                <p:oleObj name="Equation" r:id="rId8" imgW="812520" imgH="25380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2876" y="4950372"/>
                        <a:ext cx="1421910" cy="44415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66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1349130" y="5797496"/>
          <a:ext cx="1600200" cy="46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14400" imgH="266400" progId="Equation.DSMT4">
                  <p:embed/>
                </p:oleObj>
              </mc:Choice>
              <mc:Fallback>
                <p:oleObj name="Equation" r:id="rId10" imgW="914400" imgH="26640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9130" y="5797496"/>
                        <a:ext cx="1600200" cy="46620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2981009" y="5791200"/>
          <a:ext cx="2933280" cy="46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676160" imgH="266400" progId="Equation.DSMT4">
                  <p:embed/>
                </p:oleObj>
              </mc:Choice>
              <mc:Fallback>
                <p:oleObj name="Equation" r:id="rId12" imgW="1676160" imgH="266400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1009" y="5791200"/>
                        <a:ext cx="2933280" cy="466200"/>
                      </a:xfrm>
                      <a:prstGeom prst="rect">
                        <a:avLst/>
                      </a:prstGeom>
                      <a:noFill/>
                      <a:ln w="2857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4701704" y="4987242"/>
          <a:ext cx="1644300" cy="42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939600" imgH="241200" progId="Equation.DSMT4">
                  <p:embed/>
                </p:oleObj>
              </mc:Choice>
              <mc:Fallback>
                <p:oleObj name="Equation" r:id="rId14" imgW="939600" imgH="241200" progId="Equation.DSMT4">
                  <p:embed/>
                  <p:pic>
                    <p:nvPicPr>
                      <p:cNvPr id="26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1704" y="4987242"/>
                        <a:ext cx="1644300" cy="422100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0066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5374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Text Box 3"/>
          <p:cNvSpPr txBox="1">
            <a:spLocks noChangeArrowheads="1"/>
          </p:cNvSpPr>
          <p:nvPr/>
        </p:nvSpPr>
        <p:spPr bwMode="auto">
          <a:xfrm>
            <a:off x="0" y="0"/>
            <a:ext cx="10972800" cy="76944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</a:rPr>
              <a:t>Killer Asteroids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8229600" y="786348"/>
            <a:ext cx="2743200" cy="317009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Giant asteroids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Global warming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Death of Sun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Isolated universe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Super galaxies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No new stars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Stars die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Galaxies evaporate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Matter decays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Black holes decay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152400" y="786348"/>
            <a:ext cx="895951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There will be several major changes in the universe in the future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We’ll go through a few at a time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We know that giant asteroids have hit the Earth in the past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Dinosaurs wiped out 65 million years ago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Such a large asteroid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could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make us extinct or destroy civilization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No reason to believe there are not others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No major ones in &lt; 1000 years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But we can’t predict in the </a:t>
            </a: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long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term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Given a long lead time, we could probably deal with them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Nudge them with rockets or other clever ideas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Deflect them with hydrogen bombs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If we don’t, then this becomes an issue in about 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8305800" y="786348"/>
            <a:ext cx="2133600" cy="432852"/>
          </a:xfrm>
          <a:prstGeom prst="roundRect">
            <a:avLst>
              <a:gd name="adj" fmla="val 50000"/>
            </a:avLst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791200" y="6172200"/>
          <a:ext cx="122872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09480" imgH="228600" progId="Equation.DSMT4">
                  <p:embed/>
                </p:oleObj>
              </mc:Choice>
              <mc:Fallback>
                <p:oleObj name="Equation" r:id="rId2" imgW="609480" imgH="2286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6172200"/>
                        <a:ext cx="1228725" cy="461963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9900C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0561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500"/>
                            </p:stCondLst>
                            <p:childTnLst>
                              <p:par>
                                <p:cTn id="7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uiExpand="1" build="p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>
            <a:extLst>
              <a:ext uri="{FF2B5EF4-FFF2-40B4-BE49-F238E27FC236}">
                <a16:creationId xmlns:a16="http://schemas.microsoft.com/office/drawing/2014/main" id="{31D8A89B-FB4A-598B-348A-D5FF15293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786348"/>
            <a:ext cx="2743200" cy="317009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Giant asteroids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Global warming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Death of Sun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Isolated universe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Super galaxies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No new stars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Stars die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Galaxies evaporate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Matter decays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Black holes decay</a:t>
            </a:r>
          </a:p>
        </p:txBody>
      </p:sp>
      <p:sp>
        <p:nvSpPr>
          <p:cNvPr id="231426" name="Text Box 3"/>
          <p:cNvSpPr txBox="1">
            <a:spLocks noChangeArrowheads="1"/>
          </p:cNvSpPr>
          <p:nvPr/>
        </p:nvSpPr>
        <p:spPr bwMode="auto">
          <a:xfrm>
            <a:off x="0" y="0"/>
            <a:ext cx="10972800" cy="76944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</a:rPr>
              <a:t>Runaway Global Warming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228600" y="807752"/>
            <a:ext cx="979771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 Sun is burning hydrogen to helium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Over time, this causes the number of particles to decrease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Which decreases the pressure (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P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= </a:t>
            </a:r>
            <a:r>
              <a:rPr lang="en-US" sz="2000" i="1" dirty="0" err="1">
                <a:solidFill>
                  <a:srgbClr val="0000FF"/>
                </a:solidFill>
                <a:sym typeface="Symbol" pitchFamily="18" charset="2"/>
              </a:rPr>
              <a:t>k</a:t>
            </a:r>
            <a:r>
              <a:rPr lang="en-US" sz="2000" i="1" baseline="-25000" dirty="0" err="1">
                <a:solidFill>
                  <a:srgbClr val="0000FF"/>
                </a:solidFill>
                <a:sym typeface="Symbol" pitchFamily="18" charset="2"/>
              </a:rPr>
              <a:t>B</a:t>
            </a:r>
            <a:r>
              <a:rPr lang="en-US" sz="2000" i="1" dirty="0" err="1">
                <a:solidFill>
                  <a:srgbClr val="0000FF"/>
                </a:solidFill>
                <a:sym typeface="Symbol" pitchFamily="18" charset="2"/>
              </a:rPr>
              <a:t>nT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Which causes the Sun to shrink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Which causes it to get hotter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Which makes it burn faster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Which increases the luminosity of the Sun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Symbol" pitchFamily="18" charset="2"/>
              </a:rPr>
              <a:t>Sun’s luminosity has increased ~30% since it was born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In about 900 million years the temperature will rise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So that some ocean water evaporates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Which is a greenhouse gas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Which raises temperature some more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Which eventually boils all the oceans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And kills everyone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It is not inconceivable we can nudge the Earth in this time frame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Recall, we have a billion years to do it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8305800" y="1164915"/>
            <a:ext cx="2133600" cy="287167"/>
          </a:xfrm>
          <a:prstGeom prst="roundRect">
            <a:avLst>
              <a:gd name="adj" fmla="val 50000"/>
            </a:avLst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Curved Right Arrow 2"/>
          <p:cNvSpPr/>
          <p:nvPr/>
        </p:nvSpPr>
        <p:spPr bwMode="auto">
          <a:xfrm flipH="1" flipV="1">
            <a:off x="4495800" y="4114800"/>
            <a:ext cx="762000" cy="990600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867400" y="5147698"/>
          <a:ext cx="108864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22080" imgH="228600" progId="Equation.DSMT4">
                  <p:embed/>
                </p:oleObj>
              </mc:Choice>
              <mc:Fallback>
                <p:oleObj name="Equation" r:id="rId2" imgW="622080" imgH="2286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147698"/>
                        <a:ext cx="1088640" cy="4000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9900C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367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9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build="p"/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C80B8E1D-6CC0-603D-E6F7-67BA6860C3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786348"/>
            <a:ext cx="2743200" cy="317009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Giant asteroids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Global warming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Death of Sun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Isolated universe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Super galaxies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No new stars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Stars die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Galaxies evaporate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Matter decays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Black holes decay</a:t>
            </a:r>
          </a:p>
        </p:txBody>
      </p:sp>
      <p:sp>
        <p:nvSpPr>
          <p:cNvPr id="231426" name="Text Box 3"/>
          <p:cNvSpPr txBox="1">
            <a:spLocks noChangeArrowheads="1"/>
          </p:cNvSpPr>
          <p:nvPr/>
        </p:nvSpPr>
        <p:spPr bwMode="auto">
          <a:xfrm>
            <a:off x="0" y="0"/>
            <a:ext cx="10972800" cy="76944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</a:rPr>
              <a:t>Death of the Sun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216568" y="830263"/>
            <a:ext cx="9765632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 Sun is burning hydrogen to helium in its core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It is not convective in its core, so it isn’t getting any fresh fuel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In approximately 5 billion years, the Sun</a:t>
            </a:r>
            <a:br>
              <a:rPr lang="en-US" sz="2000" dirty="0">
                <a:solidFill>
                  <a:srgbClr val="9900CC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will run out of fuel in its core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It undergoes a transition and gradually becomes a red giant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The Sun will expand and eat Mercury and Venus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Earth probably won’t be consumed, but it will melt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Even if we maneuver the Earth a little farther from the Sun, we only have a few hundred million years before the Sun dies and becomes a white dwarf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Probably a good time to leave for other stars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8229600" y="1447801"/>
            <a:ext cx="1905000" cy="304800"/>
          </a:xfrm>
          <a:prstGeom prst="roundRect">
            <a:avLst>
              <a:gd name="adj" fmla="val 50000"/>
            </a:avLst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096000" y="2500044"/>
          <a:ext cx="139986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99920" imgH="228600" progId="Equation.DSMT4">
                  <p:embed/>
                </p:oleObj>
              </mc:Choice>
              <mc:Fallback>
                <p:oleObj name="Equation" r:id="rId2" imgW="799920" imgH="2286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2500044"/>
                        <a:ext cx="1399860" cy="4000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9900C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2897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build="p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E59845D4-5885-3A77-BE5B-3F8A0192D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786348"/>
            <a:ext cx="2743200" cy="317009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Giant asteroids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Global warming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Death of Sun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Isolated universe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Super galaxies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No new stars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Stars die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Galaxies evaporate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Matter decays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Black holes decay</a:t>
            </a:r>
          </a:p>
        </p:txBody>
      </p:sp>
      <p:sp>
        <p:nvSpPr>
          <p:cNvPr id="231426" name="Text Box 3"/>
          <p:cNvSpPr txBox="1">
            <a:spLocks noChangeArrowheads="1"/>
          </p:cNvSpPr>
          <p:nvPr/>
        </p:nvSpPr>
        <p:spPr bwMode="auto">
          <a:xfrm>
            <a:off x="0" y="0"/>
            <a:ext cx="10972800" cy="76944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</a:rPr>
              <a:t>Isolated Universe and Super Galaxies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259305" y="917912"/>
            <a:ext cx="9460832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Lots of galaxy clusters and groups in the current universe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Due to exponential expansion, all distant clusters are moving away</a:t>
            </a:r>
            <a:br>
              <a:rPr lang="en-US" sz="2000" dirty="0">
                <a:solidFill>
                  <a:srgbClr val="0066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from 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From </a:t>
            </a:r>
            <a:r>
              <a:rPr lang="en-US" sz="2000" dirty="0" err="1">
                <a:solidFill>
                  <a:srgbClr val="006600"/>
                </a:solidFill>
                <a:sym typeface="Symbol" pitchFamily="18" charset="2"/>
              </a:rPr>
              <a:t>Hwk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O, local group is isolated 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Last CMBR photon in 10</a:t>
            </a:r>
            <a:r>
              <a:rPr lang="en-US" sz="2000" baseline="30000" dirty="0">
                <a:solidFill>
                  <a:srgbClr val="006600"/>
                </a:solidFill>
                <a:sym typeface="Symbol" pitchFamily="18" charset="2"/>
              </a:rPr>
              <a:t>12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 </a:t>
            </a:r>
            <a:r>
              <a:rPr lang="en-US" sz="2000" dirty="0" err="1">
                <a:solidFill>
                  <a:srgbClr val="006600"/>
                </a:solidFill>
                <a:sym typeface="Symbol" pitchFamily="18" charset="2"/>
              </a:rPr>
              <a:t>yr</a:t>
            </a: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In the Local Group, we know that Milky Way and Andromeda will</a:t>
            </a:r>
            <a:br>
              <a:rPr lang="en-US" sz="2000" dirty="0">
                <a:solidFill>
                  <a:srgbClr val="0000FF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merge in about 10</a:t>
            </a:r>
            <a:r>
              <a:rPr lang="en-US" sz="2000" baseline="30000" dirty="0">
                <a:solidFill>
                  <a:srgbClr val="0000FF"/>
                </a:solidFill>
                <a:sym typeface="Symbol" pitchFamily="18" charset="2"/>
              </a:rPr>
              <a:t>10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years or so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Other clusters have</a:t>
            </a:r>
            <a:br>
              <a:rPr lang="en-US" sz="2000" dirty="0">
                <a:solidFill>
                  <a:srgbClr val="0000FF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similar collisions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Eventually, all of the galaxies</a:t>
            </a:r>
            <a:br>
              <a:rPr lang="en-US" sz="2000" dirty="0">
                <a:solidFill>
                  <a:srgbClr val="0000FF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in a cluster will merge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This takes about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8229600" y="1689861"/>
            <a:ext cx="2209800" cy="735993"/>
          </a:xfrm>
          <a:prstGeom prst="roundRect">
            <a:avLst>
              <a:gd name="adj" fmla="val 26145"/>
            </a:avLst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438400" y="6287041"/>
          <a:ext cx="115542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60240" imgH="228600" progId="Equation.DSMT4">
                  <p:embed/>
                </p:oleObj>
              </mc:Choice>
              <mc:Fallback>
                <p:oleObj name="Equation" r:id="rId2" imgW="660240" imgH="2286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6287041"/>
                        <a:ext cx="1155420" cy="4000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9900C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5740692" y="4991297"/>
            <a:ext cx="1312194" cy="1124589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dirty="0">
                <a:solidFill>
                  <a:schemeClr val="tx1"/>
                </a:solidFill>
              </a:rPr>
              <a:t>Local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Group</a:t>
            </a:r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4377489" y="4267200"/>
            <a:ext cx="1447800" cy="107859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dirty="0">
                <a:solidFill>
                  <a:schemeClr val="tx1"/>
                </a:solidFill>
              </a:rPr>
              <a:t>Other</a:t>
            </a:r>
          </a:p>
          <a:p>
            <a:pPr algn="ctr"/>
            <a:r>
              <a:rPr lang="en-US" altLang="en-US" sz="2000" dirty="0">
                <a:solidFill>
                  <a:schemeClr val="tx1"/>
                </a:solidFill>
              </a:rPr>
              <a:t>Cluster</a:t>
            </a:r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5893092" y="5067497"/>
            <a:ext cx="990600" cy="86514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dirty="0">
                <a:solidFill>
                  <a:schemeClr val="tx1"/>
                </a:solidFill>
              </a:rPr>
              <a:t>The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Galaxy</a:t>
            </a:r>
          </a:p>
        </p:txBody>
      </p:sp>
      <p:sp>
        <p:nvSpPr>
          <p:cNvPr id="14" name="Oval 7"/>
          <p:cNvSpPr>
            <a:spLocks noChangeArrowheads="1"/>
          </p:cNvSpPr>
          <p:nvPr/>
        </p:nvSpPr>
        <p:spPr bwMode="auto">
          <a:xfrm>
            <a:off x="4377489" y="5579321"/>
            <a:ext cx="1447800" cy="107859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dirty="0">
                <a:solidFill>
                  <a:schemeClr val="tx1"/>
                </a:solidFill>
              </a:rPr>
              <a:t>Other</a:t>
            </a:r>
          </a:p>
          <a:p>
            <a:pPr algn="ctr"/>
            <a:r>
              <a:rPr lang="en-US" altLang="en-US" sz="2000" dirty="0">
                <a:solidFill>
                  <a:schemeClr val="tx1"/>
                </a:solidFill>
              </a:rPr>
              <a:t>Cluster</a:t>
            </a:r>
          </a:p>
        </p:txBody>
      </p:sp>
      <p:sp>
        <p:nvSpPr>
          <p:cNvPr id="15" name="Oval 7"/>
          <p:cNvSpPr>
            <a:spLocks noChangeArrowheads="1"/>
          </p:cNvSpPr>
          <p:nvPr/>
        </p:nvSpPr>
        <p:spPr bwMode="auto">
          <a:xfrm>
            <a:off x="7086600" y="4347501"/>
            <a:ext cx="1447800" cy="107859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dirty="0">
                <a:solidFill>
                  <a:schemeClr val="tx1"/>
                </a:solidFill>
              </a:rPr>
              <a:t>Other</a:t>
            </a:r>
          </a:p>
          <a:p>
            <a:pPr algn="ctr"/>
            <a:r>
              <a:rPr lang="en-US" altLang="en-US" sz="2000" dirty="0">
                <a:solidFill>
                  <a:schemeClr val="tx1"/>
                </a:solidFill>
              </a:rPr>
              <a:t>Cluster</a:t>
            </a:r>
          </a:p>
        </p:txBody>
      </p:sp>
      <p:sp>
        <p:nvSpPr>
          <p:cNvPr id="16" name="Oval 7"/>
          <p:cNvSpPr>
            <a:spLocks noChangeArrowheads="1"/>
          </p:cNvSpPr>
          <p:nvPr/>
        </p:nvSpPr>
        <p:spPr bwMode="auto">
          <a:xfrm>
            <a:off x="7022055" y="5565269"/>
            <a:ext cx="1447800" cy="1078591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2000" dirty="0">
                <a:solidFill>
                  <a:schemeClr val="tx1"/>
                </a:solidFill>
              </a:rPr>
              <a:t>Other</a:t>
            </a:r>
          </a:p>
          <a:p>
            <a:pPr algn="ctr"/>
            <a:r>
              <a:rPr lang="en-US" altLang="en-US" sz="2000" dirty="0">
                <a:solidFill>
                  <a:schemeClr val="tx1"/>
                </a:solidFill>
              </a:rPr>
              <a:t>Cluster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4989721" y="2313731"/>
          <a:ext cx="113337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47640" imgH="228600" progId="Equation.DSMT4">
                  <p:embed/>
                </p:oleObj>
              </mc:Choice>
              <mc:Fallback>
                <p:oleObj name="Equation" r:id="rId4" imgW="647640" imgH="22860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9721" y="2313731"/>
                        <a:ext cx="1133370" cy="4000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9900C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4806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" presetClass="exit" presetSubtype="9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" presetClass="exit" presetSubtype="1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2" presetClass="exit" presetSubtype="3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" presetClass="exit" presetSubtype="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9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build="p"/>
      <p:bldP spid="2" grpId="0" animBg="1"/>
      <p:bldP spid="7" grpId="0" animBg="1"/>
      <p:bldP spid="7" grpId="1" animBg="1"/>
      <p:bldP spid="10" grpId="0" animBg="1"/>
      <p:bldP spid="10" grpId="1" animBg="1"/>
      <p:bldP spid="13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A2F9A007-5A0C-8703-292A-3A07CDF0D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786348"/>
            <a:ext cx="2743200" cy="317009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Giant asteroids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Global warming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Death of Sun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Isolated universe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Super galaxies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No new stars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Stars die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Galaxies evaporate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Matter decays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Black holes decay</a:t>
            </a:r>
          </a:p>
        </p:txBody>
      </p:sp>
      <p:sp>
        <p:nvSpPr>
          <p:cNvPr id="231426" name="Text Box 3"/>
          <p:cNvSpPr txBox="1">
            <a:spLocks noChangeArrowheads="1"/>
          </p:cNvSpPr>
          <p:nvPr/>
        </p:nvSpPr>
        <p:spPr bwMode="auto">
          <a:xfrm>
            <a:off x="0" y="0"/>
            <a:ext cx="10972800" cy="76944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</a:rPr>
              <a:t>The Last Stars Are Born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216568" y="830263"/>
            <a:ext cx="747963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Milky Way is currently manufacturing stars at a rate of</a:t>
            </a:r>
            <a:br>
              <a:rPr lang="en-US" sz="2000" dirty="0">
                <a:solidFill>
                  <a:srgbClr val="0000FF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about 1 </a:t>
            </a:r>
            <a:r>
              <a:rPr lang="en-US" sz="2000" i="1" dirty="0">
                <a:solidFill>
                  <a:srgbClr val="0000FF"/>
                </a:solidFill>
              </a:rPr>
              <a:t>M</a:t>
            </a:r>
            <a:r>
              <a:rPr lang="en-US" sz="2000" baseline="-25000" dirty="0">
                <a:solidFill>
                  <a:srgbClr val="0000FF"/>
                </a:solidFill>
                <a:sym typeface="Wingdings" panose="05000000000000000000" pitchFamily="2" charset="2"/>
              </a:rPr>
              <a:t>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/</a:t>
            </a: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yr</a:t>
            </a: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 gas present in the galaxy is about 10</a:t>
            </a:r>
            <a:r>
              <a:rPr lang="en-US" sz="2000" baseline="30000" dirty="0">
                <a:solidFill>
                  <a:srgbClr val="0000FF"/>
                </a:solidFill>
                <a:sym typeface="Symbol" pitchFamily="18" charset="2"/>
              </a:rPr>
              <a:t>10 </a:t>
            </a:r>
            <a:r>
              <a:rPr lang="en-US" sz="2000" i="1" dirty="0">
                <a:solidFill>
                  <a:srgbClr val="0000FF"/>
                </a:solidFill>
              </a:rPr>
              <a:t>M</a:t>
            </a:r>
            <a:r>
              <a:rPr lang="en-US" sz="2000" baseline="-25000" dirty="0">
                <a:solidFill>
                  <a:srgbClr val="0000FF"/>
                </a:solidFill>
                <a:sym typeface="Wingdings" panose="05000000000000000000" pitchFamily="2" charset="2"/>
              </a:rPr>
              <a:t></a:t>
            </a:r>
            <a:endParaRPr lang="en-US" sz="2000" baseline="-25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If this rate were constant, the gas would last 10</a:t>
            </a:r>
            <a:r>
              <a:rPr lang="en-US" sz="2000" baseline="30000" dirty="0">
                <a:solidFill>
                  <a:srgbClr val="0000FF"/>
                </a:solidFill>
                <a:sym typeface="Symbol" pitchFamily="18" charset="2"/>
              </a:rPr>
              <a:t>10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yr</a:t>
            </a: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But there is evidence it is slowing down, and will continue to slow down in the future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accent6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Best estimate: last stars will be born around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A mere 10</a:t>
            </a:r>
            <a:r>
              <a:rPr lang="en-US" sz="2000" baseline="30000" dirty="0">
                <a:solidFill>
                  <a:srgbClr val="9900CC"/>
                </a:solidFill>
                <a:sym typeface="Symbol" pitchFamily="18" charset="2"/>
              </a:rPr>
              <a:t>10</a:t>
            </a: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 years later, solar-mass stars die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To survive in our present form, we will have to live</a:t>
            </a:r>
            <a:br>
              <a:rPr lang="en-US" sz="2000" dirty="0">
                <a:solidFill>
                  <a:srgbClr val="0066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near low mass stars 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8572500" y="2286000"/>
            <a:ext cx="1562100" cy="381000"/>
          </a:xfrm>
          <a:prstGeom prst="roundRect">
            <a:avLst>
              <a:gd name="adj" fmla="val 50000"/>
            </a:avLst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5562600" y="4114800"/>
          <a:ext cx="1328738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60240" imgH="228600" progId="Equation.DSMT4">
                  <p:embed/>
                </p:oleObj>
              </mc:Choice>
              <mc:Fallback>
                <p:oleObj name="Equation" r:id="rId2" imgW="660240" imgH="22860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114800"/>
                        <a:ext cx="1328738" cy="461963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9900C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884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build="p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>
            <a:extLst>
              <a:ext uri="{FF2B5EF4-FFF2-40B4-BE49-F238E27FC236}">
                <a16:creationId xmlns:a16="http://schemas.microsoft.com/office/drawing/2014/main" id="{D167EDA8-5335-5017-9DB3-DAED9AD5D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786348"/>
            <a:ext cx="2743200" cy="317009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Giant asteroids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Global warming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Death of Sun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Isolated universe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Super galaxies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No new stars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Stars die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Galaxies evaporate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Matter decays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Black holes decay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374984" y="830263"/>
            <a:ext cx="10222832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Solar mass stars die in about 10</a:t>
            </a:r>
            <a:r>
              <a:rPr lang="en-US" sz="2000" baseline="30000" dirty="0">
                <a:solidFill>
                  <a:srgbClr val="0000FF"/>
                </a:solidFill>
                <a:sym typeface="Symbol" pitchFamily="18" charset="2"/>
              </a:rPr>
              <a:t>10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</a:t>
            </a:r>
            <a:r>
              <a:rPr lang="en-US" sz="2000" dirty="0" err="1">
                <a:solidFill>
                  <a:srgbClr val="0000FF"/>
                </a:solidFill>
                <a:sym typeface="Symbol" pitchFamily="18" charset="2"/>
              </a:rPr>
              <a:t>yr</a:t>
            </a:r>
            <a:endParaRPr lang="en-US" sz="2000" dirty="0">
              <a:solidFill>
                <a:srgbClr val="0000FF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Lower mass stars have less fuel, but 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They are much less luminous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Burning fuel slower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They have convection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Brings fresh hydrogen to the core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Uses 100% of their available fuel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9900CC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But stars less than about 0.085 </a:t>
            </a:r>
            <a:r>
              <a:rPr lang="en-US" sz="2000" i="1" dirty="0">
                <a:solidFill>
                  <a:srgbClr val="9900CC"/>
                </a:solidFill>
              </a:rPr>
              <a:t>M</a:t>
            </a:r>
            <a:r>
              <a:rPr lang="en-US" sz="2000" baseline="-25000" dirty="0">
                <a:solidFill>
                  <a:srgbClr val="9900CC"/>
                </a:solidFill>
                <a:sym typeface="Wingdings" panose="05000000000000000000" pitchFamily="2" charset="2"/>
              </a:rPr>
              <a:t>  </a:t>
            </a:r>
            <a:r>
              <a:rPr lang="en-US" sz="2000" dirty="0">
                <a:solidFill>
                  <a:srgbClr val="9900CC"/>
                </a:solidFill>
                <a:sym typeface="Wingdings" panose="05000000000000000000" pitchFamily="2" charset="2"/>
              </a:rPr>
              <a:t>do not undergo fusion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Wingdings" panose="05000000000000000000" pitchFamily="2" charset="2"/>
              </a:rPr>
              <a:t>So they aren’t stars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Wingdings" panose="05000000000000000000" pitchFamily="2" charset="2"/>
              </a:rPr>
              <a:t>At </a:t>
            </a:r>
            <a:r>
              <a:rPr lang="en-US" sz="2000" dirty="0">
                <a:solidFill>
                  <a:srgbClr val="9900CC"/>
                </a:solidFill>
                <a:sym typeface="Symbol" pitchFamily="18" charset="2"/>
              </a:rPr>
              <a:t>0.085 </a:t>
            </a:r>
            <a:r>
              <a:rPr lang="en-US" sz="2000" i="1" dirty="0">
                <a:solidFill>
                  <a:srgbClr val="9900CC"/>
                </a:solidFill>
              </a:rPr>
              <a:t>M</a:t>
            </a:r>
            <a:r>
              <a:rPr lang="en-US" sz="2000" baseline="-25000" dirty="0">
                <a:solidFill>
                  <a:srgbClr val="9900CC"/>
                </a:solidFill>
                <a:sym typeface="Wingdings" panose="05000000000000000000" pitchFamily="2" charset="2"/>
              </a:rPr>
              <a:t></a:t>
            </a:r>
            <a:r>
              <a:rPr lang="en-US" sz="2000" dirty="0">
                <a:solidFill>
                  <a:srgbClr val="9900CC"/>
                </a:solidFill>
                <a:sym typeface="Wingdings" panose="05000000000000000000" pitchFamily="2" charset="2"/>
              </a:rPr>
              <a:t>, stars live a long time, but not forever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9900CC"/>
                </a:solidFill>
                <a:sym typeface="Wingdings" panose="05000000000000000000" pitchFamily="2" charset="2"/>
              </a:rPr>
              <a:t>Homework 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  <a:sym typeface="Wingdings" panose="05000000000000000000" pitchFamily="2" charset="2"/>
              </a:rPr>
              <a:t>The universe will consists only of white dwarfs, neutron stars, black holes, and objects smaller than stars (planets or brown dwarfs)</a:t>
            </a:r>
            <a:endParaRPr lang="en-US" sz="2000" dirty="0">
              <a:solidFill>
                <a:srgbClr val="FF00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At this point, we may be living in space and surviving on fusion power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8489023" y="2621622"/>
            <a:ext cx="1295400" cy="381000"/>
          </a:xfrm>
          <a:prstGeom prst="roundRect">
            <a:avLst>
              <a:gd name="adj" fmla="val 50000"/>
            </a:avLst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5715000" y="4267200"/>
          <a:ext cx="115542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60240" imgH="228600" progId="Equation.DSMT4">
                  <p:embed/>
                </p:oleObj>
              </mc:Choice>
              <mc:Fallback>
                <p:oleObj name="Equation" r:id="rId2" imgW="660240" imgH="22860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267200"/>
                        <a:ext cx="1155420" cy="4000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9900CC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0"/>
            <a:ext cx="10972800" cy="76944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</a:rPr>
              <a:t>The Last Stars Die</a:t>
            </a:r>
          </a:p>
        </p:txBody>
      </p:sp>
    </p:spTree>
    <p:extLst>
      <p:ext uri="{BB962C8B-B14F-4D97-AF65-F5344CB8AC3E}">
        <p14:creationId xmlns:p14="http://schemas.microsoft.com/office/powerpoint/2010/main" val="459324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build="p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216568" y="830263"/>
            <a:ext cx="801303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Stars almost never collide, but they </a:t>
            </a:r>
            <a:r>
              <a:rPr lang="en-US" sz="2000" i="1" dirty="0">
                <a:solidFill>
                  <a:srgbClr val="0000FF"/>
                </a:solidFill>
                <a:sym typeface="Symbol" pitchFamily="18" charset="2"/>
              </a:rPr>
              <a:t>do</a:t>
            </a:r>
            <a:r>
              <a:rPr lang="en-US" sz="2000" dirty="0">
                <a:solidFill>
                  <a:srgbClr val="0000FF"/>
                </a:solidFill>
                <a:sym typeface="Symbol" pitchFamily="18" charset="2"/>
              </a:rPr>
              <a:t> undergo close encounters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This causes them to change their velocities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The velocity change is as large as the</a:t>
            </a:r>
            <a:br>
              <a:rPr lang="en-US" sz="2000" dirty="0">
                <a:solidFill>
                  <a:srgbClr val="0066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velocity itself if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For example, for a 0.3 </a:t>
            </a:r>
            <a:r>
              <a:rPr lang="en-US" sz="2000" i="1" dirty="0">
                <a:solidFill>
                  <a:srgbClr val="006600"/>
                </a:solidFill>
              </a:rPr>
              <a:t>M</a:t>
            </a:r>
            <a:r>
              <a:rPr lang="en-US" sz="2000" baseline="-25000" dirty="0">
                <a:solidFill>
                  <a:srgbClr val="006600"/>
                </a:solidFill>
                <a:sym typeface="Wingdings" panose="05000000000000000000" pitchFamily="2" charset="2"/>
              </a:rPr>
              <a:t> </a:t>
            </a: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object colliding at a relative</a:t>
            </a:r>
            <a:br>
              <a:rPr lang="en-US" sz="2000" dirty="0">
                <a:solidFill>
                  <a:srgbClr val="006600"/>
                </a:solidFill>
                <a:sym typeface="Symbol" pitchFamily="18" charset="2"/>
              </a:rPr>
            </a:b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speed of 30 km/s (typical relative velocity of stars), we find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6600"/>
              </a:solidFill>
              <a:sym typeface="Symbol" pitchFamily="18" charset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6600"/>
                </a:solidFill>
                <a:sym typeface="Symbol" pitchFamily="18" charset="2"/>
              </a:rPr>
              <a:t>Hence each star represents a “target” of area 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0" y="0"/>
            <a:ext cx="10972800" cy="769441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4400" dirty="0">
                <a:solidFill>
                  <a:schemeClr val="bg1"/>
                </a:solidFill>
              </a:rPr>
              <a:t>Galaxies Evaporate and Coalesce (1)</a:t>
            </a:r>
          </a:p>
        </p:txBody>
      </p:sp>
      <p:graphicFrame>
        <p:nvGraphicFramePr>
          <p:cNvPr id="8" name="Object 25"/>
          <p:cNvGraphicFramePr>
            <a:graphicFrameLocks/>
          </p:cNvGraphicFramePr>
          <p:nvPr/>
        </p:nvGraphicFramePr>
        <p:xfrm>
          <a:off x="5655311" y="1736795"/>
          <a:ext cx="1574800" cy="688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87320" imgH="393480" progId="Equation.DSMT4">
                  <p:embed/>
                </p:oleObj>
              </mc:Choice>
              <mc:Fallback>
                <p:oleObj name="Equation" r:id="rId2" imgW="787320" imgH="393480" progId="Equation.DSMT4">
                  <p:embed/>
                  <p:pic>
                    <p:nvPicPr>
                      <p:cNvPr id="8" name="Object 25"/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5311" y="1736795"/>
                        <a:ext cx="1574800" cy="68859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FF0000"/>
                        </a:solidFill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5"/>
          <p:cNvGraphicFramePr>
            <a:graphicFrameLocks/>
          </p:cNvGraphicFramePr>
          <p:nvPr/>
        </p:nvGraphicFramePr>
        <p:xfrm>
          <a:off x="3384111" y="2794957"/>
          <a:ext cx="1110690" cy="688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34680" imgH="393480" progId="Equation.DSMT4">
                  <p:embed/>
                </p:oleObj>
              </mc:Choice>
              <mc:Fallback>
                <p:oleObj name="Equation" r:id="rId4" imgW="634680" imgH="393480" progId="Equation.DSMT4">
                  <p:embed/>
                  <p:pic>
                    <p:nvPicPr>
                      <p:cNvPr id="9" name="Object 25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4111" y="2794957"/>
                        <a:ext cx="1110690" cy="68859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5"/>
          <p:cNvGraphicFramePr>
            <a:graphicFrameLocks/>
          </p:cNvGraphicFramePr>
          <p:nvPr/>
        </p:nvGraphicFramePr>
        <p:xfrm>
          <a:off x="572911" y="4418425"/>
          <a:ext cx="5133870" cy="933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933640" imgH="533160" progId="Equation.DSMT4">
                  <p:embed/>
                </p:oleObj>
              </mc:Choice>
              <mc:Fallback>
                <p:oleObj name="Equation" r:id="rId6" imgW="2933640" imgH="533160" progId="Equation.DSMT4">
                  <p:embed/>
                  <p:pic>
                    <p:nvPicPr>
                      <p:cNvPr id="10" name="Object 25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911" y="4418425"/>
                        <a:ext cx="5133870" cy="93303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5"/>
          <p:cNvGraphicFramePr>
            <a:graphicFrameLocks/>
          </p:cNvGraphicFramePr>
          <p:nvPr/>
        </p:nvGraphicFramePr>
        <p:xfrm>
          <a:off x="5725617" y="4684915"/>
          <a:ext cx="233352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33440" imgH="228600" progId="Equation.DSMT4">
                  <p:embed/>
                </p:oleObj>
              </mc:Choice>
              <mc:Fallback>
                <p:oleObj name="Equation" r:id="rId8" imgW="1333440" imgH="228600" progId="Equation.DSMT4">
                  <p:embed/>
                  <p:pic>
                    <p:nvPicPr>
                      <p:cNvPr id="11" name="Object 25"/>
                      <p:cNvPicPr>
                        <a:picLocks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5617" y="4684915"/>
                        <a:ext cx="2333520" cy="40005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5"/>
          <p:cNvGraphicFramePr>
            <a:graphicFrameLocks/>
          </p:cNvGraphicFramePr>
          <p:nvPr/>
        </p:nvGraphicFramePr>
        <p:xfrm>
          <a:off x="5758152" y="5424095"/>
          <a:ext cx="910980" cy="355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20560" imgH="203040" progId="Equation.DSMT4">
                  <p:embed/>
                </p:oleObj>
              </mc:Choice>
              <mc:Fallback>
                <p:oleObj name="Equation" r:id="rId10" imgW="520560" imgH="203040" progId="Equation.DSMT4">
                  <p:embed/>
                  <p:pic>
                    <p:nvPicPr>
                      <p:cNvPr id="12" name="Object 25"/>
                      <p:cNvPicPr>
                        <a:picLocks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8152" y="5424095"/>
                        <a:ext cx="910980" cy="35532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5"/>
          <p:cNvGraphicFramePr>
            <a:graphicFrameLocks/>
          </p:cNvGraphicFramePr>
          <p:nvPr/>
        </p:nvGraphicFramePr>
        <p:xfrm>
          <a:off x="6709704" y="5455029"/>
          <a:ext cx="153342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876240" imgH="228600" progId="Equation.DSMT4">
                  <p:embed/>
                </p:oleObj>
              </mc:Choice>
              <mc:Fallback>
                <p:oleObj name="Equation" r:id="rId12" imgW="876240" imgH="228600" progId="Equation.DSMT4">
                  <p:embed/>
                  <p:pic>
                    <p:nvPicPr>
                      <p:cNvPr id="13" name="Object 25"/>
                      <p:cNvPicPr>
                        <a:picLocks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9704" y="5455029"/>
                        <a:ext cx="1533420" cy="400050"/>
                      </a:xfrm>
                      <a:prstGeom prst="rect">
                        <a:avLst/>
                      </a:prstGeom>
                      <a:noFill/>
                      <a:ln w="25400">
                        <a:noFill/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 Box 3">
            <a:extLst>
              <a:ext uri="{FF2B5EF4-FFF2-40B4-BE49-F238E27FC236}">
                <a16:creationId xmlns:a16="http://schemas.microsoft.com/office/drawing/2014/main" id="{87F15309-C7C3-81C8-A331-D7726C7F2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600" y="786348"/>
            <a:ext cx="2743200" cy="317009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bg1"/>
                </a:solidFill>
                <a:latin typeface="Times New Roman" panose="02020603050405020304" pitchFamily="18" charset="0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Giant asteroids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Global warming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Death of Sun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Isolated universe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Super galaxies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No new stars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Stars die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Galaxies evaporate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Matter decays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000" dirty="0"/>
              <a:t>Black holes decay</a:t>
            </a:r>
          </a:p>
        </p:txBody>
      </p:sp>
      <p:sp>
        <p:nvSpPr>
          <p:cNvPr id="2" name="Rounded Rectangle 1"/>
          <p:cNvSpPr/>
          <p:nvPr/>
        </p:nvSpPr>
        <p:spPr bwMode="auto">
          <a:xfrm>
            <a:off x="8317832" y="2921000"/>
            <a:ext cx="2438400" cy="355600"/>
          </a:xfrm>
          <a:prstGeom prst="roundRect">
            <a:avLst>
              <a:gd name="adj" fmla="val 50000"/>
            </a:avLst>
          </a:prstGeom>
          <a:noFill/>
          <a:ln w="28575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38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uiExpand="1" build="p"/>
      <p:bldP spid="2" grpId="0" animBg="1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37126</TotalTime>
  <Words>2206</Words>
  <Application>Microsoft Office PowerPoint</Application>
  <PresentationFormat>Custom</PresentationFormat>
  <Paragraphs>478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Times New Roman</vt:lpstr>
      <vt:lpstr>Blank Presentation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Wake Forest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Wake Forest University</dc:creator>
  <cp:lastModifiedBy>Carlson, Eric</cp:lastModifiedBy>
  <cp:revision>1346</cp:revision>
  <cp:lastPrinted>1998-03-31T16:12:30Z</cp:lastPrinted>
  <dcterms:created xsi:type="dcterms:W3CDTF">1997-09-10T20:18:06Z</dcterms:created>
  <dcterms:modified xsi:type="dcterms:W3CDTF">2023-11-03T14:49:16Z</dcterms:modified>
</cp:coreProperties>
</file>