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792" r:id="rId2"/>
    <p:sldId id="772" r:id="rId3"/>
    <p:sldId id="773" r:id="rId4"/>
    <p:sldId id="774" r:id="rId5"/>
    <p:sldId id="775" r:id="rId6"/>
    <p:sldId id="776" r:id="rId7"/>
    <p:sldId id="777" r:id="rId8"/>
    <p:sldId id="778" r:id="rId9"/>
    <p:sldId id="780" r:id="rId10"/>
    <p:sldId id="781" r:id="rId11"/>
    <p:sldId id="782" r:id="rId12"/>
    <p:sldId id="783" r:id="rId13"/>
    <p:sldId id="794" r:id="rId14"/>
    <p:sldId id="796" r:id="rId15"/>
    <p:sldId id="795" r:id="rId16"/>
    <p:sldId id="797" r:id="rId17"/>
    <p:sldId id="798" r:id="rId18"/>
    <p:sldId id="799" r:id="rId19"/>
    <p:sldId id="809" r:id="rId20"/>
    <p:sldId id="803" r:id="rId21"/>
    <p:sldId id="802" r:id="rId22"/>
    <p:sldId id="806" r:id="rId23"/>
    <p:sldId id="811" r:id="rId24"/>
  </p:sldIdLst>
  <p:sldSz cx="10972800" cy="6858000"/>
  <p:notesSz cx="69469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9933FF"/>
    <a:srgbClr val="00FF00"/>
    <a:srgbClr val="9900CC"/>
    <a:srgbClr val="0000FF"/>
    <a:srgbClr val="FFCCFF"/>
    <a:srgbClr val="00FFFF"/>
    <a:srgbClr val="66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3" autoAdjust="0"/>
    <p:restoredTop sz="94660" autoAdjust="0"/>
  </p:normalViewPr>
  <p:slideViewPr>
    <p:cSldViewPr>
      <p:cViewPr varScale="1">
        <p:scale>
          <a:sx n="62" d="100"/>
          <a:sy n="62" d="100"/>
        </p:scale>
        <p:origin x="984" y="7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692150"/>
            <a:ext cx="553720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66DA8CD-EA35-4421-89F6-12D96133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6DA8CD-EA35-4421-89F6-12D96133EA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7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7713" indent="-287338" defTabSz="930275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50938" indent="-230188" defTabSz="930275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11313" indent="-230188" defTabSz="930275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73275" indent="-230188" defTabSz="930275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30475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87675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44875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902075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E72B5FE9-B334-4F34-9494-78F674D40BB8}" type="slidenum">
              <a:rPr lang="en-US" altLang="en-US" sz="1200" smtClean="0">
                <a:solidFill>
                  <a:schemeClr val="tx1"/>
                </a:solidFill>
              </a:rPr>
              <a:pPr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2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6DA8CD-EA35-4421-89F6-12D96133EA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6DA8CD-EA35-4421-89F6-12D96133EA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0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174B-7E99-4263-8914-C4806B8E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D190-8531-42D5-84C1-99201E4B0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120" y="609600"/>
            <a:ext cx="233172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609600"/>
            <a:ext cx="681228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92DF-B95D-4E95-B25D-E0C6ACD2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ADBC-3932-4221-8570-13EB945B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4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E79F-8F7F-423F-80FD-37BEFD42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907E-CEE0-4026-8BA5-A3CD8FC8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4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535114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347D-49ED-437E-B93A-460C966F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0821-8036-4B25-9953-E99CB29E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6714-3C0F-4603-A877-221CA73D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50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4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1B04-0926-4D6F-919C-95FE19FF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1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9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2903-CD40-45A9-8849-2FE3AB64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609600"/>
            <a:ext cx="9328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981200"/>
            <a:ext cx="9328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8400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85FBB20-16EC-4878-B015-F9FF7BED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7.bin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62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62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5.wmf"/><Relationship Id="rId3" Type="http://schemas.openxmlformats.org/officeDocument/2006/relationships/image" Target="../media/image72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72.bin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74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81.w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9.w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8674100" y="3699808"/>
            <a:ext cx="1676400" cy="2667000"/>
            <a:chOff x="4560" y="1824"/>
            <a:chExt cx="864" cy="1680"/>
          </a:xfrm>
        </p:grpSpPr>
        <p:sp>
          <p:nvSpPr>
            <p:cNvPr id="102420" name="Line 46"/>
            <p:cNvSpPr>
              <a:spLocks noChangeShapeType="1"/>
            </p:cNvSpPr>
            <p:nvPr/>
          </p:nvSpPr>
          <p:spPr bwMode="auto">
            <a:xfrm>
              <a:off x="4992" y="182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1" name="Rectangle 45"/>
            <p:cNvSpPr>
              <a:spLocks noChangeArrowheads="1"/>
            </p:cNvSpPr>
            <p:nvPr/>
          </p:nvSpPr>
          <p:spPr bwMode="auto">
            <a:xfrm>
              <a:off x="4560" y="2064"/>
              <a:ext cx="864" cy="1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422" name="Line 48"/>
            <p:cNvSpPr>
              <a:spLocks noChangeShapeType="1"/>
            </p:cNvSpPr>
            <p:nvPr/>
          </p:nvSpPr>
          <p:spPr bwMode="auto">
            <a:xfrm>
              <a:off x="4992" y="2976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3" name="Line 49"/>
            <p:cNvSpPr>
              <a:spLocks noChangeShapeType="1"/>
            </p:cNvSpPr>
            <p:nvPr/>
          </p:nvSpPr>
          <p:spPr bwMode="auto">
            <a:xfrm flipH="1">
              <a:off x="4848" y="2976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4" name="Line 50"/>
            <p:cNvSpPr>
              <a:spLocks noChangeShapeType="1"/>
            </p:cNvSpPr>
            <p:nvPr/>
          </p:nvSpPr>
          <p:spPr bwMode="auto">
            <a:xfrm flipV="1">
              <a:off x="4992" y="244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5" name="AutoShape 51"/>
            <p:cNvSpPr>
              <a:spLocks noChangeArrowheads="1"/>
            </p:cNvSpPr>
            <p:nvPr/>
          </p:nvSpPr>
          <p:spPr bwMode="auto">
            <a:xfrm>
              <a:off x="4848" y="2112"/>
              <a:ext cx="288" cy="336"/>
            </a:xfrm>
            <a:prstGeom prst="smileyFace">
              <a:avLst>
                <a:gd name="adj" fmla="val 4653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426" name="Line 52"/>
            <p:cNvSpPr>
              <a:spLocks noChangeShapeType="1"/>
            </p:cNvSpPr>
            <p:nvPr/>
          </p:nvSpPr>
          <p:spPr bwMode="auto">
            <a:xfrm>
              <a:off x="4992" y="2496"/>
              <a:ext cx="9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Line 53"/>
            <p:cNvSpPr>
              <a:spLocks noChangeShapeType="1"/>
            </p:cNvSpPr>
            <p:nvPr/>
          </p:nvSpPr>
          <p:spPr bwMode="auto">
            <a:xfrm flipH="1">
              <a:off x="4896" y="2496"/>
              <a:ext cx="9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8" name="Line 54"/>
            <p:cNvSpPr>
              <a:spLocks noChangeShapeType="1"/>
            </p:cNvSpPr>
            <p:nvPr/>
          </p:nvSpPr>
          <p:spPr bwMode="auto">
            <a:xfrm>
              <a:off x="4752" y="2592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9" name="Line 55"/>
            <p:cNvSpPr>
              <a:spLocks noChangeShapeType="1"/>
            </p:cNvSpPr>
            <p:nvPr/>
          </p:nvSpPr>
          <p:spPr bwMode="auto">
            <a:xfrm>
              <a:off x="5088" y="2736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4856" name="Oval 56"/>
          <p:cNvSpPr>
            <a:spLocks noChangeArrowheads="1"/>
          </p:cNvSpPr>
          <p:nvPr/>
        </p:nvSpPr>
        <p:spPr bwMode="auto">
          <a:xfrm>
            <a:off x="8961438" y="4690408"/>
            <a:ext cx="182562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pic>
        <p:nvPicPr>
          <p:cNvPr id="844858" name="Picture 58" descr="j023444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25" y="2912408"/>
            <a:ext cx="16748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4833" name="Text Box 33"/>
          <p:cNvSpPr txBox="1">
            <a:spLocks noChangeArrowheads="1"/>
          </p:cNvSpPr>
          <p:nvPr/>
        </p:nvSpPr>
        <p:spPr bwMode="auto">
          <a:xfrm>
            <a:off x="0" y="2480608"/>
            <a:ext cx="109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The force of gravity is proportional to the mass of the object it acts on</a:t>
            </a:r>
          </a:p>
        </p:txBody>
      </p:sp>
      <p:graphicFrame>
        <p:nvGraphicFramePr>
          <p:cNvPr id="844834" name="Object 34"/>
          <p:cNvGraphicFramePr>
            <a:graphicFrameLocks/>
          </p:cNvGraphicFramePr>
          <p:nvPr/>
        </p:nvGraphicFramePr>
        <p:xfrm>
          <a:off x="2025651" y="2917671"/>
          <a:ext cx="1488429" cy="68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531" imgH="393529" progId="Equation.DSMT4">
                  <p:embed/>
                </p:oleObj>
              </mc:Choice>
              <mc:Fallback>
                <p:oleObj name="Equation" r:id="rId3" imgW="850531" imgH="393529" progId="Equation.DSMT4">
                  <p:embed/>
                  <p:pic>
                    <p:nvPicPr>
                      <p:cNvPr id="844834" name="Object 3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1" y="2917671"/>
                        <a:ext cx="1488429" cy="688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35" name="Oval 35"/>
          <p:cNvSpPr>
            <a:spLocks noChangeArrowheads="1"/>
          </p:cNvSpPr>
          <p:nvPr/>
        </p:nvSpPr>
        <p:spPr bwMode="auto">
          <a:xfrm>
            <a:off x="5105400" y="2861608"/>
            <a:ext cx="1020763" cy="9906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i="1">
                <a:sym typeface="Symbol" pitchFamily="18" charset="2"/>
              </a:rPr>
              <a:t>M</a:t>
            </a:r>
          </a:p>
        </p:txBody>
      </p:sp>
      <p:sp>
        <p:nvSpPr>
          <p:cNvPr id="844836" name="Oval 36"/>
          <p:cNvSpPr>
            <a:spLocks noChangeArrowheads="1"/>
          </p:cNvSpPr>
          <p:nvPr/>
        </p:nvSpPr>
        <p:spPr bwMode="auto">
          <a:xfrm>
            <a:off x="8202613" y="3242608"/>
            <a:ext cx="392112" cy="381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844837" name="Line 37"/>
          <p:cNvSpPr>
            <a:spLocks noChangeShapeType="1"/>
          </p:cNvSpPr>
          <p:nvPr/>
        </p:nvSpPr>
        <p:spPr bwMode="auto">
          <a:xfrm>
            <a:off x="5638800" y="400460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4838" name="Text Box 38"/>
          <p:cNvSpPr txBox="1">
            <a:spLocks noChangeArrowheads="1"/>
          </p:cNvSpPr>
          <p:nvPr/>
        </p:nvSpPr>
        <p:spPr bwMode="auto">
          <a:xfrm>
            <a:off x="6410325" y="3623608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r</a:t>
            </a:r>
            <a:endParaRPr lang="en-US" altLang="en-US" sz="2400" i="1">
              <a:sym typeface="Symbol" panose="05050102010706020507" pitchFamily="18" charset="2"/>
            </a:endParaRPr>
          </a:p>
        </p:txBody>
      </p:sp>
      <p:sp>
        <p:nvSpPr>
          <p:cNvPr id="844839" name="AutoShape 39"/>
          <p:cNvSpPr>
            <a:spLocks noChangeArrowheads="1"/>
          </p:cNvSpPr>
          <p:nvPr/>
        </p:nvSpPr>
        <p:spPr bwMode="auto">
          <a:xfrm>
            <a:off x="7262813" y="3242608"/>
            <a:ext cx="784225" cy="457200"/>
          </a:xfrm>
          <a:prstGeom prst="leftArrow">
            <a:avLst>
              <a:gd name="adj1" fmla="val 50000"/>
              <a:gd name="adj2" fmla="val 4162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844840" name="Text Box 40"/>
          <p:cNvSpPr txBox="1">
            <a:spLocks noChangeArrowheads="1"/>
          </p:cNvSpPr>
          <p:nvPr/>
        </p:nvSpPr>
        <p:spPr bwMode="auto">
          <a:xfrm>
            <a:off x="92075" y="3547408"/>
            <a:ext cx="4754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The acceleration is the same, no matter the mass you drop</a:t>
            </a:r>
          </a:p>
        </p:txBody>
      </p:sp>
      <p:graphicFrame>
        <p:nvGraphicFramePr>
          <p:cNvPr id="844841" name="Object 41"/>
          <p:cNvGraphicFramePr>
            <a:graphicFrameLocks/>
          </p:cNvGraphicFramePr>
          <p:nvPr/>
        </p:nvGraphicFramePr>
        <p:xfrm>
          <a:off x="838201" y="4347509"/>
          <a:ext cx="888615" cy="377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7780" imgH="215806" progId="Equation.DSMT4">
                  <p:embed/>
                </p:oleObj>
              </mc:Choice>
              <mc:Fallback>
                <p:oleObj name="Equation" r:id="rId5" imgW="507780" imgH="215806" progId="Equation.DSMT4">
                  <p:embed/>
                  <p:pic>
                    <p:nvPicPr>
                      <p:cNvPr id="844841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4347509"/>
                        <a:ext cx="888615" cy="377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4842" name="Object 42"/>
          <p:cNvGraphicFramePr>
            <a:graphicFrameLocks/>
          </p:cNvGraphicFramePr>
          <p:nvPr/>
        </p:nvGraphicFramePr>
        <p:xfrm>
          <a:off x="3043239" y="4132263"/>
          <a:ext cx="1244059" cy="68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0891" imgH="393529" progId="Equation.DSMT4">
                  <p:embed/>
                </p:oleObj>
              </mc:Choice>
              <mc:Fallback>
                <p:oleObj name="Equation" r:id="rId7" imgW="710891" imgH="393529" progId="Equation.DSMT4">
                  <p:embed/>
                  <p:pic>
                    <p:nvPicPr>
                      <p:cNvPr id="844842" name="Object 4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9" y="4132263"/>
                        <a:ext cx="1244059" cy="688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43" name="Text Box 43"/>
          <p:cNvSpPr txBox="1">
            <a:spLocks noChangeArrowheads="1"/>
          </p:cNvSpPr>
          <p:nvPr/>
        </p:nvSpPr>
        <p:spPr bwMode="auto">
          <a:xfrm>
            <a:off x="92075" y="4919008"/>
            <a:ext cx="59277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Suppose you are in an elevator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Now, we cut the cable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You fall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Other things fall at the same rate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To you, it looks like you are weightless</a:t>
            </a:r>
          </a:p>
        </p:txBody>
      </p:sp>
      <p:sp>
        <p:nvSpPr>
          <p:cNvPr id="844847" name="Line 47"/>
          <p:cNvSpPr>
            <a:spLocks noChangeShapeType="1"/>
          </p:cNvSpPr>
          <p:nvPr/>
        </p:nvSpPr>
        <p:spPr bwMode="auto">
          <a:xfrm>
            <a:off x="9509125" y="331880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Principle of </a:t>
            </a:r>
            <a:r>
              <a:rPr lang="en-US" altLang="en-US" sz="4400" dirty="0" err="1">
                <a:solidFill>
                  <a:schemeClr val="bg1"/>
                </a:solidFill>
              </a:rPr>
              <a:t>Equivalance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0" y="152400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The Odd Thing about Gravity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General Relativity</a:t>
            </a:r>
          </a:p>
        </p:txBody>
      </p:sp>
    </p:spTree>
    <p:extLst>
      <p:ext uri="{BB962C8B-B14F-4D97-AF65-F5344CB8AC3E}">
        <p14:creationId xmlns:p14="http://schemas.microsoft.com/office/powerpoint/2010/main" val="20066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4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4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4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4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4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4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4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84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84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4944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2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44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4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56" grpId="0" uiExpand="1" animBg="1"/>
      <p:bldP spid="844856" grpId="1" uiExpand="1" animBg="1"/>
      <p:bldP spid="844833" grpId="0" build="p"/>
      <p:bldP spid="844836" grpId="0" animBg="1"/>
      <p:bldP spid="844838" grpId="0"/>
      <p:bldP spid="844839" grpId="0" animBg="1"/>
      <p:bldP spid="844840" grpId="0" build="p"/>
      <p:bldP spid="84484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The Stress-Energy Tensor</a:t>
            </a:r>
          </a:p>
        </p:txBody>
      </p:sp>
      <p:sp>
        <p:nvSpPr>
          <p:cNvPr id="856073" name="Text Box 9"/>
          <p:cNvSpPr txBox="1">
            <a:spLocks noChangeArrowheads="1"/>
          </p:cNvSpPr>
          <p:nvPr/>
        </p:nvSpPr>
        <p:spPr bwMode="auto">
          <a:xfrm>
            <a:off x="224972" y="779735"/>
            <a:ext cx="83724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What causes gravity? Energy and momentum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 presence of matter, or mass density, is the cause of gravity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Mass density is proportional to energy density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If energy makes a difference, why not momentum as well?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Momentum density also contributes to gravity</a:t>
            </a:r>
          </a:p>
        </p:txBody>
      </p:sp>
      <p:graphicFrame>
        <p:nvGraphicFramePr>
          <p:cNvPr id="856074" name="Object 10"/>
          <p:cNvGraphicFramePr>
            <a:graphicFrameLocks noChangeAspect="1"/>
          </p:cNvGraphicFramePr>
          <p:nvPr/>
        </p:nvGraphicFramePr>
        <p:xfrm>
          <a:off x="9601200" y="1574800"/>
          <a:ext cx="710584" cy="688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48" imgH="393359" progId="Equation.DSMT4">
                  <p:embed/>
                </p:oleObj>
              </mc:Choice>
              <mc:Fallback>
                <p:oleObj name="Equation" r:id="rId3" imgW="406048" imgH="393359" progId="Equation.DSMT4">
                  <p:embed/>
                  <p:pic>
                    <p:nvPicPr>
                      <p:cNvPr id="856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200" y="1574800"/>
                        <a:ext cx="710584" cy="688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6075" name="Object 11"/>
          <p:cNvGraphicFramePr>
            <a:graphicFrameLocks noChangeAspect="1"/>
          </p:cNvGraphicFramePr>
          <p:nvPr/>
        </p:nvGraphicFramePr>
        <p:xfrm>
          <a:off x="9693276" y="2336801"/>
          <a:ext cx="7334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100" imgH="419100" progId="Equation.DSMT4">
                  <p:embed/>
                </p:oleObj>
              </mc:Choice>
              <mc:Fallback>
                <p:oleObj name="Equation" r:id="rId5" imgW="419100" imgH="419100" progId="Equation.DSMT4">
                  <p:embed/>
                  <p:pic>
                    <p:nvPicPr>
                      <p:cNvPr id="856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3276" y="2336801"/>
                        <a:ext cx="7334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6076" name="Text Box 12"/>
          <p:cNvSpPr txBox="1">
            <a:spLocks noChangeArrowheads="1"/>
          </p:cNvSpPr>
          <p:nvPr/>
        </p:nvSpPr>
        <p:spPr bwMode="auto">
          <a:xfrm>
            <a:off x="213735" y="6019800"/>
            <a:ext cx="7244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Gravitational effects in general relativity are caused by the energy density </a:t>
            </a:r>
            <a:r>
              <a:rPr lang="en-US" alt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u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, the momentum density vector </a:t>
            </a:r>
            <a:r>
              <a:rPr lang="en-US" alt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g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, and the stress tensor</a:t>
            </a:r>
            <a:r>
              <a:rPr lang="en-US" alt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</a:t>
            </a:r>
            <a:endParaRPr lang="en-US" altLang="en-US" sz="2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856077" name="AutoShape 13"/>
          <p:cNvSpPr>
            <a:spLocks noChangeArrowheads="1"/>
          </p:cNvSpPr>
          <p:nvPr/>
        </p:nvSpPr>
        <p:spPr bwMode="auto">
          <a:xfrm rot="5400000">
            <a:off x="9635332" y="3547268"/>
            <a:ext cx="1028700" cy="1096963"/>
          </a:xfrm>
          <a:prstGeom prst="parallelogram">
            <a:avLst>
              <a:gd name="adj" fmla="val 28125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A</a:t>
            </a:r>
          </a:p>
        </p:txBody>
      </p:sp>
      <p:graphicFrame>
        <p:nvGraphicFramePr>
          <p:cNvPr id="856078" name="Object 14"/>
          <p:cNvGraphicFramePr>
            <a:graphicFrameLocks noChangeAspect="1"/>
          </p:cNvGraphicFramePr>
          <p:nvPr/>
        </p:nvGraphicFramePr>
        <p:xfrm>
          <a:off x="6326189" y="3276600"/>
          <a:ext cx="999691" cy="42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252" imgH="241195" progId="Equation.DSMT4">
                  <p:embed/>
                </p:oleObj>
              </mc:Choice>
              <mc:Fallback>
                <p:oleObj name="Equation" r:id="rId7" imgW="571252" imgH="241195" progId="Equation.DSMT4">
                  <p:embed/>
                  <p:pic>
                    <p:nvPicPr>
                      <p:cNvPr id="8560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9" y="3276600"/>
                        <a:ext cx="999691" cy="422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6079" name="AutoShape 15"/>
          <p:cNvSpPr>
            <a:spLocks noChangeArrowheads="1"/>
          </p:cNvSpPr>
          <p:nvPr/>
        </p:nvSpPr>
        <p:spPr bwMode="auto">
          <a:xfrm>
            <a:off x="8829675" y="835314"/>
            <a:ext cx="914400" cy="838200"/>
          </a:xfrm>
          <a:prstGeom prst="cube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856081" name="AutoShape 17"/>
          <p:cNvSpPr>
            <a:spLocks noChangeArrowheads="1"/>
          </p:cNvSpPr>
          <p:nvPr/>
        </p:nvSpPr>
        <p:spPr bwMode="auto">
          <a:xfrm>
            <a:off x="9051925" y="3505200"/>
            <a:ext cx="549275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56083" name="AutoShape 19"/>
          <p:cNvSpPr>
            <a:spLocks noChangeArrowheads="1"/>
          </p:cNvSpPr>
          <p:nvPr/>
        </p:nvSpPr>
        <p:spPr bwMode="auto">
          <a:xfrm>
            <a:off x="9051925" y="3976688"/>
            <a:ext cx="549275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F</a:t>
            </a:r>
          </a:p>
        </p:txBody>
      </p:sp>
      <p:graphicFrame>
        <p:nvGraphicFramePr>
          <p:cNvPr id="856084" name="Object 20"/>
          <p:cNvGraphicFramePr>
            <a:graphicFrameLocks noChangeAspect="1"/>
          </p:cNvGraphicFramePr>
          <p:nvPr/>
        </p:nvGraphicFramePr>
        <p:xfrm>
          <a:off x="6347278" y="4270539"/>
          <a:ext cx="1044122" cy="377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641" imgH="215806" progId="Equation.DSMT4">
                  <p:embed/>
                </p:oleObj>
              </mc:Choice>
              <mc:Fallback>
                <p:oleObj name="Equation" r:id="rId9" imgW="596641" imgH="215806" progId="Equation.DSMT4">
                  <p:embed/>
                  <p:pic>
                    <p:nvPicPr>
                      <p:cNvPr id="85608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278" y="4270539"/>
                        <a:ext cx="1044122" cy="377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6085" name="Text Box 21"/>
          <p:cNvSpPr txBox="1">
            <a:spLocks noChangeArrowheads="1"/>
          </p:cNvSpPr>
          <p:nvPr/>
        </p:nvSpPr>
        <p:spPr bwMode="auto">
          <a:xfrm>
            <a:off x="174554" y="3146835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The flow of energy and momentum also causes gravity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Another way of looking at momentum density is the transfer of energy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It is like power flowing through an area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You can also transmit momentum across a boundary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This is what forces do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Pressure is a good example 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A more general example is called the stress tensor</a:t>
            </a:r>
          </a:p>
        </p:txBody>
      </p:sp>
      <p:graphicFrame>
        <p:nvGraphicFramePr>
          <p:cNvPr id="856086" name="Object 22"/>
          <p:cNvGraphicFramePr>
            <a:graphicFrameLocks noChangeAspect="1"/>
          </p:cNvGraphicFramePr>
          <p:nvPr/>
        </p:nvGraphicFramePr>
        <p:xfrm>
          <a:off x="7587224" y="5023778"/>
          <a:ext cx="3110940" cy="1689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7680" imgH="965160" progId="Equation.DSMT4">
                  <p:embed/>
                </p:oleObj>
              </mc:Choice>
              <mc:Fallback>
                <p:oleObj name="Equation" r:id="rId11" imgW="1777680" imgH="965160" progId="Equation.DSMT4">
                  <p:embed/>
                  <p:pic>
                    <p:nvPicPr>
                      <p:cNvPr id="8560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7224" y="5023778"/>
                        <a:ext cx="3110940" cy="1689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9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6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6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6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6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6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6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6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6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5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6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6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6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6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5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6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6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5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5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5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5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5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5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56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6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5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5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5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5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77" grpId="0" animBg="1"/>
      <p:bldP spid="856079" grpId="0" animBg="1"/>
      <p:bldP spid="856081" grpId="0" animBg="1"/>
      <p:bldP spid="8560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Einstein’s Equations</a:t>
            </a:r>
          </a:p>
        </p:txBody>
      </p:sp>
      <p:sp>
        <p:nvSpPr>
          <p:cNvPr id="852995" name="Text Box 3"/>
          <p:cNvSpPr txBox="1">
            <a:spLocks noChangeArrowheads="1"/>
          </p:cNvSpPr>
          <p:nvPr/>
        </p:nvSpPr>
        <p:spPr bwMode="auto">
          <a:xfrm>
            <a:off x="88187" y="773097"/>
            <a:ext cx="10972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 central idea of Einstein: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Gravity looks just like acceleration, except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When you have a source of gravity,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parallel doesn’t remain parallel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This tells you gravity has to do with curvature</a:t>
            </a:r>
          </a:p>
        </p:txBody>
      </p:sp>
      <p:sp>
        <p:nvSpPr>
          <p:cNvPr id="853002" name="Oval 10"/>
          <p:cNvSpPr>
            <a:spLocks noChangeArrowheads="1"/>
          </p:cNvSpPr>
          <p:nvPr/>
        </p:nvSpPr>
        <p:spPr bwMode="auto">
          <a:xfrm>
            <a:off x="6400800" y="1447800"/>
            <a:ext cx="1189038" cy="11430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i="1">
                <a:sym typeface="Symbol" pitchFamily="18" charset="2"/>
              </a:rPr>
              <a:t>M</a:t>
            </a:r>
          </a:p>
        </p:txBody>
      </p:sp>
      <p:sp>
        <p:nvSpPr>
          <p:cNvPr id="853004" name="AutoShape 12"/>
          <p:cNvSpPr>
            <a:spLocks noChangeArrowheads="1"/>
          </p:cNvSpPr>
          <p:nvPr/>
        </p:nvSpPr>
        <p:spPr bwMode="auto">
          <a:xfrm>
            <a:off x="8504238" y="1676400"/>
            <a:ext cx="914400" cy="527050"/>
          </a:xfrm>
          <a:prstGeom prst="leftArrow">
            <a:avLst>
              <a:gd name="adj1" fmla="val 50000"/>
              <a:gd name="adj2" fmla="val 4170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53007" name="AutoShape 15"/>
          <p:cNvSpPr>
            <a:spLocks noChangeArrowheads="1"/>
          </p:cNvSpPr>
          <p:nvPr/>
        </p:nvSpPr>
        <p:spPr bwMode="auto">
          <a:xfrm rot="1117363">
            <a:off x="8401050" y="2360613"/>
            <a:ext cx="914400" cy="527050"/>
          </a:xfrm>
          <a:prstGeom prst="leftArrow">
            <a:avLst>
              <a:gd name="adj1" fmla="val 50000"/>
              <a:gd name="adj2" fmla="val 4170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53009" name="Text Box 17"/>
          <p:cNvSpPr txBox="1">
            <a:spLocks noChangeArrowheads="1"/>
          </p:cNvSpPr>
          <p:nvPr/>
        </p:nvSpPr>
        <p:spPr bwMode="auto">
          <a:xfrm>
            <a:off x="76200" y="3247422"/>
            <a:ext cx="1097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The stress-energy tensor </a:t>
            </a:r>
            <a:r>
              <a:rPr lang="en-US" altLang="en-US" sz="2000" i="1" dirty="0">
                <a:solidFill>
                  <a:srgbClr val="9900CC"/>
                </a:solidFill>
                <a:sym typeface="Symbol" panose="05050102010706020507" pitchFamily="18" charset="2"/>
              </a:rPr>
              <a:t>T</a:t>
            </a:r>
            <a:r>
              <a:rPr lang="en-US" altLang="en-US" sz="2000" i="1" baseline="-25000" dirty="0">
                <a:solidFill>
                  <a:srgbClr val="99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µ</a:t>
            </a:r>
            <a:r>
              <a:rPr lang="en-US" altLang="en-US" sz="2000" i="1" baseline="30000" dirty="0">
                <a:solidFill>
                  <a:srgbClr val="99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rgbClr val="99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must be related to the curvature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00CC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Einstein found a relationship that worked, now called Einstein’s equations</a:t>
            </a:r>
          </a:p>
        </p:txBody>
      </p:sp>
      <p:graphicFrame>
        <p:nvGraphicFramePr>
          <p:cNvPr id="853015" name="Object 23"/>
          <p:cNvGraphicFramePr>
            <a:graphicFrameLocks noChangeAspect="1"/>
          </p:cNvGraphicFramePr>
          <p:nvPr/>
        </p:nvGraphicFramePr>
        <p:xfrm>
          <a:off x="8628856" y="3722347"/>
          <a:ext cx="1852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6698" imgH="393529" progId="Equation.DSMT4">
                  <p:embed/>
                </p:oleObj>
              </mc:Choice>
              <mc:Fallback>
                <p:oleObj name="Equation" r:id="rId2" imgW="926698" imgH="393529" progId="Equation.DSMT4">
                  <p:embed/>
                  <p:pic>
                    <p:nvPicPr>
                      <p:cNvPr id="85301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8856" y="3722347"/>
                        <a:ext cx="1852613" cy="787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3016" name="Text Box 24"/>
          <p:cNvSpPr txBox="1">
            <a:spLocks noChangeArrowheads="1"/>
          </p:cNvSpPr>
          <p:nvPr/>
        </p:nvSpPr>
        <p:spPr bwMode="auto">
          <a:xfrm>
            <a:off x="69847" y="4572000"/>
            <a:ext cx="9296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It may look simple, but it isn’t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This is really 16 equations (since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each take on 4 values)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The expression on the left contains hundreds of terms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It is highly non-linear</a:t>
            </a:r>
            <a:endParaRPr lang="en-US" altLang="en-US" sz="2000" i="1" dirty="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53003" name="Oval 11"/>
          <p:cNvSpPr>
            <a:spLocks noChangeArrowheads="1"/>
          </p:cNvSpPr>
          <p:nvPr/>
        </p:nvSpPr>
        <p:spPr bwMode="auto">
          <a:xfrm>
            <a:off x="9509125" y="1676400"/>
            <a:ext cx="457200" cy="43973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853006" name="Oval 14"/>
          <p:cNvSpPr>
            <a:spLocks noChangeArrowheads="1"/>
          </p:cNvSpPr>
          <p:nvPr/>
        </p:nvSpPr>
        <p:spPr bwMode="auto">
          <a:xfrm>
            <a:off x="9326563" y="2590800"/>
            <a:ext cx="457200" cy="43973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bg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866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5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5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5417 0.00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2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4583 -0.061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5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5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5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53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53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53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53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3004" grpId="0" animBg="1"/>
      <p:bldP spid="853007" grpId="0" animBg="1"/>
      <p:bldP spid="853003" grpId="0" animBg="1"/>
      <p:bldP spid="853003" grpId="1" animBg="1"/>
      <p:bldP spid="853006" grpId="0" animBg="1"/>
      <p:bldP spid="85300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Geodesics in Curved </a:t>
            </a:r>
            <a:r>
              <a:rPr lang="en-US" altLang="en-US" sz="4400" dirty="0" err="1">
                <a:solidFill>
                  <a:schemeClr val="bg1"/>
                </a:solidFill>
              </a:rPr>
              <a:t>Spacetime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858124" name="Text Box 12"/>
          <p:cNvSpPr txBox="1">
            <a:spLocks noChangeArrowheads="1"/>
          </p:cNvSpPr>
          <p:nvPr/>
        </p:nvSpPr>
        <p:spPr bwMode="auto">
          <a:xfrm>
            <a:off x="0" y="762000"/>
            <a:ext cx="1097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Why do particles curve under the influence of gravity?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Because </a:t>
            </a:r>
            <a:r>
              <a:rPr lang="en-US" altLang="en-US" sz="2000" dirty="0" err="1">
                <a:solidFill>
                  <a:srgbClr val="006600"/>
                </a:solidFill>
                <a:sym typeface="Symbol" panose="05050102010706020507" pitchFamily="18" charset="2"/>
              </a:rPr>
              <a:t>spacetime</a:t>
            </a: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itself is curved!</a:t>
            </a:r>
          </a:p>
        </p:txBody>
      </p:sp>
      <p:graphicFrame>
        <p:nvGraphicFramePr>
          <p:cNvPr id="858125" name="Object 13"/>
          <p:cNvGraphicFramePr>
            <a:graphicFrameLocks noChangeAspect="1"/>
          </p:cNvGraphicFramePr>
          <p:nvPr/>
        </p:nvGraphicFramePr>
        <p:xfrm>
          <a:off x="1096963" y="3200400"/>
          <a:ext cx="1621722" cy="68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6698" imgH="393529" progId="Equation.DSMT4">
                  <p:embed/>
                </p:oleObj>
              </mc:Choice>
              <mc:Fallback>
                <p:oleObj name="Equation" r:id="rId2" imgW="926698" imgH="393529" progId="Equation.DSMT4">
                  <p:embed/>
                  <p:pic>
                    <p:nvPicPr>
                      <p:cNvPr id="8581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3200400"/>
                        <a:ext cx="1621722" cy="68867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8127" name="Text Box 15"/>
          <p:cNvSpPr txBox="1">
            <a:spLocks noChangeArrowheads="1"/>
          </p:cNvSpPr>
          <p:nvPr/>
        </p:nvSpPr>
        <p:spPr bwMode="auto">
          <a:xfrm>
            <a:off x="838200" y="1676400"/>
            <a:ext cx="8915400" cy="707886"/>
          </a:xfrm>
          <a:prstGeom prst="rect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sym typeface="Symbol" panose="05050102010706020507" pitchFamily="18" charset="2"/>
              </a:rPr>
              <a:t>An object with no </a:t>
            </a:r>
            <a:r>
              <a:rPr lang="en-US" altLang="en-US" sz="2000" b="1">
                <a:solidFill>
                  <a:srgbClr val="FFCC00"/>
                </a:solidFill>
                <a:sym typeface="Symbol" panose="05050102010706020507" pitchFamily="18" charset="2"/>
              </a:rPr>
              <a:t>non-gravitational</a:t>
            </a:r>
            <a:r>
              <a:rPr lang="en-US" altLang="en-US" sz="2000" b="1">
                <a:solidFill>
                  <a:schemeClr val="bg1"/>
                </a:solidFill>
                <a:sym typeface="Symbol" panose="05050102010706020507" pitchFamily="18" charset="2"/>
              </a:rPr>
              <a:t> forces acting on it will always follow a geodesic, which is the longest proper time path between two points in spacetime</a:t>
            </a:r>
          </a:p>
        </p:txBody>
      </p:sp>
      <p:graphicFrame>
        <p:nvGraphicFramePr>
          <p:cNvPr id="858128" name="Object 16"/>
          <p:cNvGraphicFramePr>
            <a:graphicFrameLocks noChangeAspect="1"/>
          </p:cNvGraphicFramePr>
          <p:nvPr/>
        </p:nvGraphicFramePr>
        <p:xfrm>
          <a:off x="4206875" y="3200400"/>
          <a:ext cx="37782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9000" imgH="482600" progId="Equation.DSMT4">
                  <p:embed/>
                </p:oleObj>
              </mc:Choice>
              <mc:Fallback>
                <p:oleObj name="Equation" r:id="rId4" imgW="2159000" imgH="482600" progId="Equation.DSMT4">
                  <p:embed/>
                  <p:pic>
                    <p:nvPicPr>
                      <p:cNvPr id="8581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3200400"/>
                        <a:ext cx="3778250" cy="8445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8129" name="Text Box 17"/>
          <p:cNvSpPr txBox="1">
            <a:spLocks noChangeArrowheads="1"/>
          </p:cNvSpPr>
          <p:nvPr/>
        </p:nvSpPr>
        <p:spPr bwMode="auto">
          <a:xfrm>
            <a:off x="3200400" y="4766101"/>
            <a:ext cx="4983162" cy="830997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Matter tells space how to curve</a:t>
            </a:r>
            <a:r>
              <a:rPr lang="en-US" altLang="en-US" sz="2400" b="1" dirty="0">
                <a:solidFill>
                  <a:schemeClr val="tx2"/>
                </a:solidFill>
                <a:sym typeface="Symbol" panose="05050102010706020507" pitchFamily="18" charset="2"/>
              </a:rPr>
              <a:t>, and</a:t>
            </a:r>
            <a:br>
              <a:rPr lang="en-US" altLang="en-US" sz="2400" b="1" dirty="0">
                <a:solidFill>
                  <a:srgbClr val="FFCC00"/>
                </a:solidFill>
                <a:sym typeface="Symbol" panose="05050102010706020507" pitchFamily="18" charset="2"/>
              </a:rPr>
            </a:br>
            <a:r>
              <a:rPr lang="en-US" altLang="en-US" sz="2400" b="1" dirty="0">
                <a:solidFill>
                  <a:srgbClr val="0000FF"/>
                </a:solidFill>
                <a:sym typeface="Symbol" panose="05050102010706020507" pitchFamily="18" charset="2"/>
              </a:rPr>
              <a:t>space tells matter how to move</a:t>
            </a:r>
          </a:p>
        </p:txBody>
      </p:sp>
    </p:spTree>
    <p:extLst>
      <p:ext uri="{BB962C8B-B14F-4D97-AF65-F5344CB8AC3E}">
        <p14:creationId xmlns:p14="http://schemas.microsoft.com/office/powerpoint/2010/main" val="16793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8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8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8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8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5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5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85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27" grpId="0" animBg="1"/>
      <p:bldP spid="8581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33" name="Text Box 33"/>
          <p:cNvSpPr txBox="1">
            <a:spLocks noChangeArrowheads="1"/>
          </p:cNvSpPr>
          <p:nvPr/>
        </p:nvSpPr>
        <p:spPr bwMode="auto">
          <a:xfrm>
            <a:off x="152400" y="1703454"/>
            <a:ext cx="7239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The universe is, apparently, homogenous and isotropic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The same everywhere and in all directions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This is sufficient to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almost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specify the shape of space right now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What possible shape of space are uniform and isotropic?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One obvious one is flat space,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which has distance formula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Most useful to rewrite this in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spherical coordinates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With some work (PHY 215),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 local distance formula is then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6927" y="-25905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Homogenous and Isotropic Geometries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927" y="68580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Flat Geometry in Spherical Coordinates</a:t>
            </a:r>
          </a:p>
        </p:txBody>
      </p:sp>
      <p:graphicFrame>
        <p:nvGraphicFramePr>
          <p:cNvPr id="33" name="Object 23"/>
          <p:cNvGraphicFramePr>
            <a:graphicFrameLocks noChangeAspect="1"/>
          </p:cNvGraphicFramePr>
          <p:nvPr/>
        </p:nvGraphicFramePr>
        <p:xfrm>
          <a:off x="4572000" y="4406854"/>
          <a:ext cx="226674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228600" progId="Equation.DSMT4">
                  <p:embed/>
                </p:oleObj>
              </mc:Choice>
              <mc:Fallback>
                <p:oleObj name="Equation" r:id="rId2" imgW="1295280" imgH="228600" progId="Equation.DSMT4">
                  <p:embed/>
                  <p:pic>
                    <p:nvPicPr>
                      <p:cNvPr id="3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06854"/>
                        <a:ext cx="2266740" cy="40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3"/>
          <p:cNvGraphicFramePr>
            <a:graphicFrameLocks noChangeAspect="1"/>
          </p:cNvGraphicFramePr>
          <p:nvPr/>
        </p:nvGraphicFramePr>
        <p:xfrm>
          <a:off x="4419600" y="5069904"/>
          <a:ext cx="506709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5480" imgH="203040" progId="Equation.DSMT4">
                  <p:embed/>
                </p:oleObj>
              </mc:Choice>
              <mc:Fallback>
                <p:oleObj name="Equation" r:id="rId4" imgW="2895480" imgH="203040" progId="Equation.DSMT4">
                  <p:embed/>
                  <p:pic>
                    <p:nvPicPr>
                      <p:cNvPr id="3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069904"/>
                        <a:ext cx="5067090" cy="355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3"/>
          <p:cNvGraphicFramePr>
            <a:graphicFrameLocks noChangeAspect="1"/>
          </p:cNvGraphicFramePr>
          <p:nvPr/>
        </p:nvGraphicFramePr>
        <p:xfrm>
          <a:off x="4953000" y="5924550"/>
          <a:ext cx="344484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68480" imgH="228600" progId="Equation.DSMT4">
                  <p:embed/>
                </p:oleObj>
              </mc:Choice>
              <mc:Fallback>
                <p:oleObj name="Equation" r:id="rId6" imgW="1968480" imgH="228600" progId="Equation.DSMT4">
                  <p:embed/>
                  <p:pic>
                    <p:nvPicPr>
                      <p:cNvPr id="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924550"/>
                        <a:ext cx="3444840" cy="40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26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4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4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3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33" name="Text Box 33"/>
          <p:cNvSpPr txBox="1">
            <a:spLocks noChangeArrowheads="1"/>
          </p:cNvSpPr>
          <p:nvPr/>
        </p:nvSpPr>
        <p:spPr bwMode="auto">
          <a:xfrm>
            <a:off x="76200" y="856357"/>
            <a:ext cx="91440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There are other geometries that are homogenous and isotropic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For example, the set of points a distance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from the origin in 3D is called a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2-sphere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Every point on the sphere is equivalent to every other point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These points satisfy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All such points can be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described by giving just two angles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9933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9933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9933FF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The distance can then be worked out using the 3D flat metric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But we want a space with three internal dimensions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8239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The 2-Sphere</a:t>
            </a:r>
          </a:p>
        </p:txBody>
      </p:sp>
      <p:graphicFrame>
        <p:nvGraphicFramePr>
          <p:cNvPr id="34" name="Object 23"/>
          <p:cNvGraphicFramePr>
            <a:graphicFrameLocks noChangeAspect="1"/>
          </p:cNvGraphicFramePr>
          <p:nvPr/>
        </p:nvGraphicFramePr>
        <p:xfrm>
          <a:off x="3844517" y="2224425"/>
          <a:ext cx="182196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120" imgH="228600" progId="Equation.DSMT4">
                  <p:embed/>
                </p:oleObj>
              </mc:Choice>
              <mc:Fallback>
                <p:oleObj name="Equation" r:id="rId2" imgW="1041120" imgH="228600" progId="Equation.DSMT4">
                  <p:embed/>
                  <p:pic>
                    <p:nvPicPr>
                      <p:cNvPr id="3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517" y="2224425"/>
                        <a:ext cx="1821960" cy="40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3"/>
          <p:cNvGraphicFramePr>
            <a:graphicFrameLocks noChangeAspect="1"/>
          </p:cNvGraphicFramePr>
          <p:nvPr/>
        </p:nvGraphicFramePr>
        <p:xfrm>
          <a:off x="921440" y="3190434"/>
          <a:ext cx="1777860" cy="115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660240" progId="Equation.DSMT4">
                  <p:embed/>
                </p:oleObj>
              </mc:Choice>
              <mc:Fallback>
                <p:oleObj name="Equation" r:id="rId4" imgW="1015920" imgH="660240" progId="Equation.DSMT4">
                  <p:embed/>
                  <p:pic>
                    <p:nvPicPr>
                      <p:cNvPr id="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440" y="3190434"/>
                        <a:ext cx="1777860" cy="11554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7913688" y="1703400"/>
            <a:ext cx="2827337" cy="258726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/>
          </a:p>
        </p:txBody>
      </p:sp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1066800" y="5028183"/>
          <a:ext cx="226674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228600" progId="Equation.DSMT4">
                  <p:embed/>
                </p:oleObj>
              </mc:Choice>
              <mc:Fallback>
                <p:oleObj name="Equation" r:id="rId6" imgW="1295280" imgH="228600" progId="Equation.DSMT4">
                  <p:embed/>
                  <p:pic>
                    <p:nvPicPr>
                      <p:cNvPr id="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8183"/>
                        <a:ext cx="2266740" cy="40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3429000" y="5011113"/>
          <a:ext cx="295533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88760" imgH="279360" progId="Equation.DSMT4">
                  <p:embed/>
                </p:oleObj>
              </mc:Choice>
              <mc:Fallback>
                <p:oleObj name="Equation" r:id="rId8" imgW="1688760" imgH="279360" progId="Equation.DSMT4">
                  <p:embed/>
                  <p:pic>
                    <p:nvPicPr>
                      <p:cNvPr id="1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11113"/>
                        <a:ext cx="2955330" cy="488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/>
        </p:nvGraphicFramePr>
        <p:xfrm>
          <a:off x="3661721" y="3135246"/>
          <a:ext cx="4000500" cy="115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0" imgH="660240" progId="Equation.DSMT4">
                  <p:embed/>
                </p:oleObj>
              </mc:Choice>
              <mc:Fallback>
                <p:oleObj name="Equation" r:id="rId10" imgW="2286000" imgH="660240" progId="Equation.DSMT4">
                  <p:embed/>
                  <p:pic>
                    <p:nvPicPr>
                      <p:cNvPr id="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721" y="3135246"/>
                        <a:ext cx="4000500" cy="11554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8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4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4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48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448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33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33" name="Text Box 33"/>
          <p:cNvSpPr txBox="1">
            <a:spLocks noChangeArrowheads="1"/>
          </p:cNvSpPr>
          <p:nvPr/>
        </p:nvSpPr>
        <p:spPr bwMode="auto">
          <a:xfrm>
            <a:off x="228600" y="796839"/>
            <a:ext cx="84010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Consider the set of points in four dimensions a distance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from the origin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These points can form a three-dimensional space –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 3-sphere – which can be descried in terms of three angles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If you work out the distance between nearby points, it works out to 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Just like flat space, this three-dimensional space is isotropic and homogenous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The 3-Sphere</a:t>
            </a:r>
          </a:p>
        </p:txBody>
      </p:sp>
      <p:graphicFrame>
        <p:nvGraphicFramePr>
          <p:cNvPr id="34" name="Object 23"/>
          <p:cNvGraphicFramePr>
            <a:graphicFrameLocks noChangeAspect="1"/>
          </p:cNvGraphicFramePr>
          <p:nvPr/>
        </p:nvGraphicFramePr>
        <p:xfrm>
          <a:off x="3200400" y="1414529"/>
          <a:ext cx="235557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040" imgH="228600" progId="Equation.DSMT4">
                  <p:embed/>
                </p:oleObj>
              </mc:Choice>
              <mc:Fallback>
                <p:oleObj name="Equation" r:id="rId3" imgW="1346040" imgH="228600" progId="Equation.DSMT4">
                  <p:embed/>
                  <p:pic>
                    <p:nvPicPr>
                      <p:cNvPr id="3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414529"/>
                        <a:ext cx="2355570" cy="40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3"/>
          <p:cNvGraphicFramePr>
            <a:graphicFrameLocks noChangeAspect="1"/>
          </p:cNvGraphicFramePr>
          <p:nvPr/>
        </p:nvGraphicFramePr>
        <p:xfrm>
          <a:off x="388793" y="2971800"/>
          <a:ext cx="840105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00600" imgH="203040" progId="Equation.DSMT4">
                  <p:embed/>
                </p:oleObj>
              </mc:Choice>
              <mc:Fallback>
                <p:oleObj name="Equation" r:id="rId5" imgW="4800600" imgH="203040" progId="Equation.DSMT4">
                  <p:embed/>
                  <p:pic>
                    <p:nvPicPr>
                      <p:cNvPr id="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93" y="2971800"/>
                        <a:ext cx="8401050" cy="355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384175" y="4313343"/>
          <a:ext cx="293328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76160" imgH="228600" progId="Equation.DSMT4">
                  <p:embed/>
                </p:oleObj>
              </mc:Choice>
              <mc:Fallback>
                <p:oleObj name="Equation" r:id="rId7" imgW="1676160" imgH="228600" progId="Equation.DSMT4">
                  <p:embed/>
                  <p:pic>
                    <p:nvPicPr>
                      <p:cNvPr id="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4313343"/>
                        <a:ext cx="2933280" cy="40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3337147" y="4313343"/>
          <a:ext cx="457821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16120" imgH="304560" progId="Equation.DSMT4">
                  <p:embed/>
                </p:oleObj>
              </mc:Choice>
              <mc:Fallback>
                <p:oleObj name="Equation" r:id="rId9" imgW="2616120" imgH="304560" progId="Equation.DSMT4">
                  <p:embed/>
                  <p:pic>
                    <p:nvPicPr>
                      <p:cNvPr id="1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147" y="4313343"/>
                        <a:ext cx="4578210" cy="532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4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4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4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3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33" name="Text Box 33"/>
          <p:cNvSpPr txBox="1">
            <a:spLocks noChangeArrowheads="1"/>
          </p:cNvSpPr>
          <p:nvPr/>
        </p:nvSpPr>
        <p:spPr bwMode="auto">
          <a:xfrm>
            <a:off x="76200" y="947689"/>
            <a:ext cx="1061778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So far we have two possible</a:t>
            </a:r>
            <a:b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geometries that work: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There is one parameter describing the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second one, the radius </a:t>
            </a:r>
            <a:r>
              <a:rPr lang="en-US" alt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a </a:t>
            </a: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or scale factor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of the universe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In contrast, flat space has no “scale” to it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 first is said to have zero curvature, the second has positive curvature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There is one more type of solution,</a:t>
            </a:r>
            <a:b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with negative curvature: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This one also has a scale factor </a:t>
            </a:r>
            <a:r>
              <a:rPr lang="en-US" alt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which is meaningful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The 2d equivalent of this is saddle shaped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0788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Isotropic and Homogenous Geometries</a:t>
            </a:r>
          </a:p>
        </p:txBody>
      </p:sp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5542547" y="1219200"/>
          <a:ext cx="4511430" cy="106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960" imgH="609480" progId="Equation.DSMT4">
                  <p:embed/>
                </p:oleObj>
              </mc:Choice>
              <mc:Fallback>
                <p:oleObj name="Equation" r:id="rId2" imgW="2577960" imgH="609480" progId="Equation.DSMT4">
                  <p:embed/>
                  <p:pic>
                    <p:nvPicPr>
                      <p:cNvPr id="1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2547" y="1219200"/>
                        <a:ext cx="4511430" cy="10665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4953000" y="3581400"/>
          <a:ext cx="464499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304560" progId="Equation.DSMT4">
                  <p:embed/>
                </p:oleObj>
              </mc:Choice>
              <mc:Fallback>
                <p:oleObj name="Equation" r:id="rId4" imgW="2654280" imgH="304560" progId="Equation.DSMT4">
                  <p:embed/>
                  <p:pic>
                    <p:nvPicPr>
                      <p:cNvPr id="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81400"/>
                        <a:ext cx="4644990" cy="532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/>
        </p:nvGraphicFramePr>
        <p:xfrm>
          <a:off x="4724400" y="4327064"/>
          <a:ext cx="224469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279360" progId="Equation.DSMT4">
                  <p:embed/>
                </p:oleObj>
              </mc:Choice>
              <mc:Fallback>
                <p:oleObj name="Equation" r:id="rId6" imgW="1282680" imgH="279360" progId="Equation.DSMT4">
                  <p:embed/>
                  <p:pic>
                    <p:nvPicPr>
                      <p:cNvPr id="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327064"/>
                        <a:ext cx="2244690" cy="488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618451"/>
            <a:ext cx="25050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4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4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4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4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3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33" name="Text Box 33"/>
          <p:cNvSpPr txBox="1">
            <a:spLocks noChangeArrowheads="1"/>
          </p:cNvSpPr>
          <p:nvPr/>
        </p:nvSpPr>
        <p:spPr bwMode="auto">
          <a:xfrm>
            <a:off x="76200" y="856357"/>
            <a:ext cx="1089104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Here are all our possible geometries: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To make them all look as similar as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possible, we can make the following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substitutions in cases 2 and 3: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Then we have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And our metric becomes, in these two cases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: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In fact, if you simply set </a:t>
            </a:r>
            <a:r>
              <a:rPr lang="en-US" altLang="en-US" sz="2000" i="1" dirty="0">
                <a:solidFill>
                  <a:srgbClr val="9900CC"/>
                </a:solidFill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 = 1 for the first case,</a:t>
            </a:r>
            <a:b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you can make all three formulas nearly identical: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We have </a:t>
            </a:r>
            <a:r>
              <a:rPr lang="en-US" alt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k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= 0 for the first case, </a:t>
            </a:r>
            <a:r>
              <a:rPr lang="en-US" alt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k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= +1 for the second and </a:t>
            </a:r>
            <a:r>
              <a:rPr lang="en-US" alt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k 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= –1 for the third. 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0788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A Common Way of Writing Them</a:t>
            </a:r>
          </a:p>
        </p:txBody>
      </p:sp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5663405" y="903059"/>
          <a:ext cx="464499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280" imgH="914400" progId="Equation.DSMT4">
                  <p:embed/>
                </p:oleObj>
              </mc:Choice>
              <mc:Fallback>
                <p:oleObj name="Equation" r:id="rId2" imgW="2654280" imgH="914400" progId="Equation.DSMT4">
                  <p:embed/>
                  <p:pic>
                    <p:nvPicPr>
                      <p:cNvPr id="1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405" y="903059"/>
                        <a:ext cx="4644990" cy="160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1121803" y="2510300"/>
          <a:ext cx="280035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203040" progId="Equation.DSMT4">
                  <p:embed/>
                </p:oleObj>
              </mc:Choice>
              <mc:Fallback>
                <p:oleObj name="Equation" r:id="rId4" imgW="1600200" imgH="203040" progId="Equation.DSMT4">
                  <p:embed/>
                  <p:pic>
                    <p:nvPicPr>
                      <p:cNvPr id="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803" y="2510300"/>
                        <a:ext cx="2800350" cy="355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3"/>
          <p:cNvGraphicFramePr>
            <a:graphicFrameLocks noChangeAspect="1"/>
          </p:cNvGraphicFramePr>
          <p:nvPr/>
        </p:nvGraphicFramePr>
        <p:xfrm>
          <a:off x="2238675" y="3051315"/>
          <a:ext cx="171108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431640" progId="Equation.DSMT4">
                  <p:embed/>
                </p:oleObj>
              </mc:Choice>
              <mc:Fallback>
                <p:oleObj name="Equation" r:id="rId6" imgW="977760" imgH="431640" progId="Equation.DSMT4">
                  <p:embed/>
                  <p:pic>
                    <p:nvPicPr>
                      <p:cNvPr id="1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675" y="3051315"/>
                        <a:ext cx="1711080" cy="7553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3"/>
          <p:cNvGraphicFramePr>
            <a:graphicFrameLocks noChangeAspect="1"/>
          </p:cNvGraphicFramePr>
          <p:nvPr/>
        </p:nvGraphicFramePr>
        <p:xfrm>
          <a:off x="3927134" y="2972424"/>
          <a:ext cx="1977570" cy="97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040" imgH="558720" progId="Equation.DSMT4">
                  <p:embed/>
                </p:oleObj>
              </mc:Choice>
              <mc:Fallback>
                <p:oleObj name="Equation" r:id="rId8" imgW="1130040" imgH="558720" progId="Equation.DSMT4">
                  <p:embed/>
                  <p:pic>
                    <p:nvPicPr>
                      <p:cNvPr id="1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134" y="2972424"/>
                        <a:ext cx="1977570" cy="9777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/>
          <p:cNvGraphicFramePr>
            <a:graphicFrameLocks noChangeAspect="1"/>
          </p:cNvGraphicFramePr>
          <p:nvPr/>
        </p:nvGraphicFramePr>
        <p:xfrm>
          <a:off x="5904704" y="2927531"/>
          <a:ext cx="1488690" cy="97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680" imgH="558720" progId="Equation.DSMT4">
                  <p:embed/>
                </p:oleObj>
              </mc:Choice>
              <mc:Fallback>
                <p:oleObj name="Equation" r:id="rId10" imgW="850680" imgH="558720" progId="Equation.DSMT4">
                  <p:embed/>
                  <p:pic>
                    <p:nvPicPr>
                      <p:cNvPr id="1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4704" y="2927531"/>
                        <a:ext cx="1488690" cy="9777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/>
        </p:nvGraphicFramePr>
        <p:xfrm>
          <a:off x="5904704" y="3885576"/>
          <a:ext cx="422226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720" imgH="482400" progId="Equation.DSMT4">
                  <p:embed/>
                </p:oleObj>
              </mc:Choice>
              <mc:Fallback>
                <p:oleObj name="Equation" r:id="rId12" imgW="2412720" imgH="482400" progId="Equation.DSMT4">
                  <p:embed/>
                  <p:pic>
                    <p:nvPicPr>
                      <p:cNvPr id="1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4704" y="3885576"/>
                        <a:ext cx="4222260" cy="84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3"/>
          <p:cNvGraphicFramePr>
            <a:graphicFrameLocks noChangeAspect="1"/>
          </p:cNvGraphicFramePr>
          <p:nvPr/>
        </p:nvGraphicFramePr>
        <p:xfrm>
          <a:off x="2667000" y="5198562"/>
          <a:ext cx="433377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76440" imgH="482400" progId="Equation.DSMT4">
                  <p:embed/>
                </p:oleObj>
              </mc:Choice>
              <mc:Fallback>
                <p:oleObj name="Equation" r:id="rId14" imgW="2476440" imgH="482400" progId="Equation.DSMT4">
                  <p:embed/>
                  <p:pic>
                    <p:nvPicPr>
                      <p:cNvPr id="1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98562"/>
                        <a:ext cx="4333770" cy="84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1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48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448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3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33" name="Text Box 33"/>
          <p:cNvSpPr txBox="1">
            <a:spLocks noChangeArrowheads="1"/>
          </p:cNvSpPr>
          <p:nvPr/>
        </p:nvSpPr>
        <p:spPr bwMode="auto">
          <a:xfrm>
            <a:off x="381000" y="1985818"/>
            <a:ext cx="10210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This is what the universe looks like at any moment of time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From isotropy and homogeneity we know the only thing that can happen over time is that the distances between objects can increase or decrease uniformly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Therefore, the only thing that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is different at different times is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to change </a:t>
            </a:r>
            <a:r>
              <a:rPr lang="en-US" alt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to a function of time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We also should include time itself in the formula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By homogeneity, time runs at the same rate everywhere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At some point (say here), this would add a –</a:t>
            </a:r>
            <a:r>
              <a:rPr lang="en-US" altLang="en-US" sz="2000" i="1" dirty="0">
                <a:solidFill>
                  <a:srgbClr val="9900CC"/>
                </a:solidFill>
                <a:sym typeface="Symbol" panose="05050102010706020507" pitchFamily="18" charset="2"/>
              </a:rPr>
              <a:t>c</a:t>
            </a:r>
            <a:r>
              <a:rPr lang="en-US" altLang="en-US" sz="2000" baseline="30000" dirty="0">
                <a:solidFill>
                  <a:srgbClr val="9900CC"/>
                </a:solidFill>
                <a:sym typeface="Symbol" panose="05050102010706020507" pitchFamily="18" charset="2"/>
              </a:rPr>
              <a:t>2</a:t>
            </a:r>
            <a:r>
              <a:rPr lang="en-US" altLang="en-US" sz="2000" i="1" dirty="0">
                <a:solidFill>
                  <a:srgbClr val="9900CC"/>
                </a:solidFill>
                <a:sym typeface="Symbol" panose="05050102010706020507" pitchFamily="18" charset="2"/>
              </a:rPr>
              <a:t>dt</a:t>
            </a:r>
            <a:r>
              <a:rPr lang="en-US" altLang="en-US" sz="2000" baseline="30000" dirty="0">
                <a:solidFill>
                  <a:srgbClr val="9900CC"/>
                </a:solidFill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 to the distance formula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Therefore, the</a:t>
            </a:r>
            <a:b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distance formula is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It’s Time to Include Time</a:t>
            </a:r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/>
        </p:nvGraphicFramePr>
        <p:xfrm>
          <a:off x="2667000" y="1020618"/>
          <a:ext cx="433377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440" imgH="482400" progId="Equation.DSMT4">
                  <p:embed/>
                </p:oleObj>
              </mc:Choice>
              <mc:Fallback>
                <p:oleObj name="Equation" r:id="rId2" imgW="2476440" imgH="482400" progId="Equation.DSMT4">
                  <p:embed/>
                  <p:pic>
                    <p:nvPicPr>
                      <p:cNvPr id="1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20618"/>
                        <a:ext cx="4333770" cy="84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/>
        </p:nvGraphicFramePr>
        <p:xfrm>
          <a:off x="7728090" y="1265058"/>
          <a:ext cx="115542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090" y="1265058"/>
                        <a:ext cx="1155420" cy="355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3"/>
          <p:cNvGraphicFramePr>
            <a:graphicFrameLocks noChangeAspect="1"/>
          </p:cNvGraphicFramePr>
          <p:nvPr/>
        </p:nvGraphicFramePr>
        <p:xfrm>
          <a:off x="4754563" y="3353954"/>
          <a:ext cx="466704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6880" imgH="482400" progId="Equation.DSMT4">
                  <p:embed/>
                </p:oleObj>
              </mc:Choice>
              <mc:Fallback>
                <p:oleObj name="Equation" r:id="rId6" imgW="2666880" imgH="482400" progId="Equation.DSMT4">
                  <p:embed/>
                  <p:pic>
                    <p:nvPicPr>
                      <p:cNvPr id="1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353954"/>
                        <a:ext cx="4667040" cy="84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3"/>
          <p:cNvGraphicFramePr>
            <a:graphicFrameLocks noChangeAspect="1"/>
          </p:cNvGraphicFramePr>
          <p:nvPr/>
        </p:nvGraphicFramePr>
        <p:xfrm>
          <a:off x="3276600" y="5715000"/>
          <a:ext cx="560070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482400" progId="Equation.DSMT4">
                  <p:embed/>
                </p:oleObj>
              </mc:Choice>
              <mc:Fallback>
                <p:oleObj name="Equation" r:id="rId8" imgW="3200400" imgH="482400" progId="Equation.DSMT4">
                  <p:embed/>
                  <p:pic>
                    <p:nvPicPr>
                      <p:cNvPr id="1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715000"/>
                        <a:ext cx="5600700" cy="844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22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4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4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4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4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3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33" name="Text Box 33"/>
          <p:cNvSpPr txBox="1">
            <a:spLocks noChangeArrowheads="1"/>
          </p:cNvSpPr>
          <p:nvPr/>
        </p:nvSpPr>
        <p:spPr bwMode="auto">
          <a:xfrm>
            <a:off x="381000" y="1985818"/>
            <a:ext cx="10210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We can also go back to writing this equation in terms of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</a:t>
            </a:r>
          </a:p>
          <a:p>
            <a:pPr>
              <a:spcBef>
                <a:spcPct val="0"/>
              </a:spcBef>
            </a:pPr>
            <a:endParaRPr lang="en-US" altLang="en-US" sz="2000" i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endParaRPr lang="en-US" altLang="en-US" sz="2000" i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endParaRPr lang="en-US" altLang="en-US" sz="2000" i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endParaRPr lang="en-US" altLang="en-US" sz="2000" i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endParaRPr lang="en-US" altLang="en-US" sz="2000" i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General Relativity works in any choice of coordinates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Pick whichever is easiest for computations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Two Equivalent Ways of Writing the Metric</a:t>
            </a:r>
          </a:p>
        </p:txBody>
      </p:sp>
      <p:graphicFrame>
        <p:nvGraphicFramePr>
          <p:cNvPr id="11" name="Object 23"/>
          <p:cNvGraphicFramePr>
            <a:graphicFrameLocks noChangeAspect="1"/>
          </p:cNvGraphicFramePr>
          <p:nvPr/>
        </p:nvGraphicFramePr>
        <p:xfrm>
          <a:off x="8382000" y="1187989"/>
          <a:ext cx="115542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203040" progId="Equation.DSMT4">
                  <p:embed/>
                </p:oleObj>
              </mc:Choice>
              <mc:Fallback>
                <p:oleObj name="Equation" r:id="rId2" imgW="660240" imgH="203040" progId="Equation.DSMT4">
                  <p:embed/>
                  <p:pic>
                    <p:nvPicPr>
                      <p:cNvPr id="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187989"/>
                        <a:ext cx="1155420" cy="35532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3"/>
          <p:cNvGraphicFramePr>
            <a:graphicFrameLocks noChangeAspect="1"/>
          </p:cNvGraphicFramePr>
          <p:nvPr/>
        </p:nvGraphicFramePr>
        <p:xfrm>
          <a:off x="1447800" y="974360"/>
          <a:ext cx="560070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00400" imgH="482400" progId="Equation.DSMT4">
                  <p:embed/>
                </p:oleObj>
              </mc:Choice>
              <mc:Fallback>
                <p:oleObj name="Equation" r:id="rId4" imgW="3200400" imgH="482400" progId="Equation.DSMT4">
                  <p:embed/>
                  <p:pic>
                    <p:nvPicPr>
                      <p:cNvPr id="1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74360"/>
                        <a:ext cx="5600700" cy="844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609600" y="2897457"/>
          <a:ext cx="5845140" cy="57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40080" imgH="330120" progId="Equation.DSMT4">
                  <p:embed/>
                </p:oleObj>
              </mc:Choice>
              <mc:Fallback>
                <p:oleObj name="Equation" r:id="rId6" imgW="3340080" imgH="330120" progId="Equation.DSMT4">
                  <p:embed/>
                  <p:pic>
                    <p:nvPicPr>
                      <p:cNvPr id="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97457"/>
                        <a:ext cx="5845140" cy="57771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7508875" y="2764181"/>
          <a:ext cx="2911230" cy="124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711000" progId="Equation.DSMT4">
                  <p:embed/>
                </p:oleObj>
              </mc:Choice>
              <mc:Fallback>
                <p:oleObj name="Equation" r:id="rId8" imgW="1663560" imgH="711000" progId="Equation.DSMT4">
                  <p:embed/>
                  <p:pic>
                    <p:nvPicPr>
                      <p:cNvPr id="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75" y="2764181"/>
                        <a:ext cx="2911230" cy="12442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9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4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4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3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43" name="Text Box 43"/>
          <p:cNvSpPr txBox="1">
            <a:spLocks noChangeArrowheads="1"/>
          </p:cNvSpPr>
          <p:nvPr/>
        </p:nvSpPr>
        <p:spPr bwMode="auto">
          <a:xfrm>
            <a:off x="1790700" y="4114800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This is why astronauts are weightless - they are always falling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They are </a:t>
            </a:r>
            <a:r>
              <a:rPr lang="en-US" alt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not</a:t>
            </a: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far from the Earth</a:t>
            </a:r>
          </a:p>
        </p:txBody>
      </p:sp>
      <p:pic>
        <p:nvPicPr>
          <p:cNvPr id="844844" name="Picture 4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804526"/>
            <a:ext cx="45212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0" y="-42069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Weightlessness</a:t>
            </a:r>
          </a:p>
        </p:txBody>
      </p:sp>
    </p:spTree>
    <p:extLst>
      <p:ext uri="{BB962C8B-B14F-4D97-AF65-F5344CB8AC3E}">
        <p14:creationId xmlns:p14="http://schemas.microsoft.com/office/powerpoint/2010/main" val="28564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4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33" name="Text Box 33"/>
          <p:cNvSpPr txBox="1">
            <a:spLocks noChangeArrowheads="1"/>
          </p:cNvSpPr>
          <p:nvPr/>
        </p:nvSpPr>
        <p:spPr bwMode="auto">
          <a:xfrm>
            <a:off x="381000" y="2014488"/>
            <a:ext cx="10210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This is the only possible universe that is isotropic and homogenous at all times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Any particular object “at rest” in this universe will stay at constant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r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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, and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</a:t>
            </a:r>
            <a:endParaRPr lang="en-US" altLang="en-US" sz="2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 behavior of the scale factor </a:t>
            </a:r>
            <a:r>
              <a:rPr lang="en-US" alt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t</a:t>
            </a: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) will depend on gravity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Einstein’s equations relate the curvature </a:t>
            </a:r>
            <a:r>
              <a:rPr lang="en-US" alt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G</a:t>
            </a:r>
            <a:r>
              <a:rPr lang="en-US" altLang="en-US" sz="2000" i="1" baseline="-25000" dirty="0">
                <a:solidFill>
                  <a:srgbClr val="006600"/>
                </a:solidFill>
                <a:sym typeface="Symbol" panose="05050102010706020507" pitchFamily="18" charset="2"/>
              </a:rPr>
              <a:t></a:t>
            </a: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to the presence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of that which causes gravity, the Stress-Energy Tensor </a:t>
            </a:r>
            <a:r>
              <a:rPr lang="en-US" alt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T</a:t>
            </a:r>
            <a:r>
              <a:rPr lang="en-US" altLang="en-US" sz="2000" i="1" baseline="-25000" dirty="0">
                <a:solidFill>
                  <a:srgbClr val="006600"/>
                </a:solidFill>
                <a:sym typeface="Symbol" panose="05050102010706020507" pitchFamily="18" charset="2"/>
              </a:rPr>
              <a:t></a:t>
            </a: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: 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We need to find </a:t>
            </a:r>
            <a:r>
              <a:rPr lang="en-US" alt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altLang="en-US" sz="2000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</a:t>
            </a:r>
            <a:endParaRPr lang="en-US" altLang="en-US" sz="2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83099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The Friedman-Robertson-Walker Metric</a:t>
            </a:r>
          </a:p>
        </p:txBody>
      </p:sp>
      <p:graphicFrame>
        <p:nvGraphicFramePr>
          <p:cNvPr id="11" name="Object 23"/>
          <p:cNvGraphicFramePr>
            <a:graphicFrameLocks noChangeAspect="1"/>
          </p:cNvGraphicFramePr>
          <p:nvPr/>
        </p:nvGraphicFramePr>
        <p:xfrm>
          <a:off x="8763000" y="1304636"/>
          <a:ext cx="115542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203040" progId="Equation.DSMT4">
                  <p:embed/>
                </p:oleObj>
              </mc:Choice>
              <mc:Fallback>
                <p:oleObj name="Equation" r:id="rId2" imgW="660240" imgH="203040" progId="Equation.DSMT4">
                  <p:embed/>
                  <p:pic>
                    <p:nvPicPr>
                      <p:cNvPr id="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1304636"/>
                        <a:ext cx="1155420" cy="355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3"/>
          <p:cNvGraphicFramePr>
            <a:graphicFrameLocks noChangeAspect="1"/>
          </p:cNvGraphicFramePr>
          <p:nvPr/>
        </p:nvGraphicFramePr>
        <p:xfrm>
          <a:off x="1676400" y="982867"/>
          <a:ext cx="560070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00400" imgH="482400" progId="Equation.DSMT4">
                  <p:embed/>
                </p:oleObj>
              </mc:Choice>
              <mc:Fallback>
                <p:oleObj name="Equation" r:id="rId4" imgW="3200400" imgH="482400" progId="Equation.DSMT4">
                  <p:embed/>
                  <p:pic>
                    <p:nvPicPr>
                      <p:cNvPr id="1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82867"/>
                        <a:ext cx="5600700" cy="844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7391400" y="3903894"/>
          <a:ext cx="1621722" cy="68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6698" imgH="393529" progId="Equation.DSMT4">
                  <p:embed/>
                </p:oleObj>
              </mc:Choice>
              <mc:Fallback>
                <p:oleObj name="Equation" r:id="rId6" imgW="926698" imgH="393529" progId="Equation.DSMT4">
                  <p:embed/>
                  <p:pic>
                    <p:nvPicPr>
                      <p:cNvPr id="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903894"/>
                        <a:ext cx="1621722" cy="688676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4724400" y="4792946"/>
          <a:ext cx="3110940" cy="1689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7680" imgH="965160" progId="Equation.DSMT4">
                  <p:embed/>
                </p:oleObj>
              </mc:Choice>
              <mc:Fallback>
                <p:oleObj name="Equation" r:id="rId8" imgW="1777680" imgH="965160" progId="Equation.DSMT4">
                  <p:embed/>
                  <p:pic>
                    <p:nvPicPr>
                      <p:cNvPr id="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92946"/>
                        <a:ext cx="3110940" cy="1689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83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3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33" name="Text Box 33"/>
          <p:cNvSpPr txBox="1">
            <a:spLocks noChangeArrowheads="1"/>
          </p:cNvSpPr>
          <p:nvPr/>
        </p:nvSpPr>
        <p:spPr bwMode="auto">
          <a:xfrm>
            <a:off x="228600" y="1600200"/>
            <a:ext cx="10591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Use the fact that the universe is homogenous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So it can’t depend on location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And it’s isotropic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So it can’t prefer any particular direction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The component </a:t>
            </a:r>
            <a:r>
              <a:rPr lang="en-US" altLang="en-US" sz="2000" i="1" dirty="0">
                <a:solidFill>
                  <a:srgbClr val="9900CC"/>
                </a:solidFill>
                <a:sym typeface="Symbol" panose="05050102010706020507" pitchFamily="18" charset="2"/>
              </a:rPr>
              <a:t>u</a:t>
            </a: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 is just the energy density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Since there is no net motion, this is just 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Where </a:t>
            </a:r>
            <a:r>
              <a:rPr lang="en-US" altLang="en-US" sz="2000" i="1" dirty="0">
                <a:solidFill>
                  <a:srgbClr val="9900CC"/>
                </a:solidFill>
                <a:sym typeface="Symbol" panose="05050102010706020507" pitchFamily="18" charset="2"/>
              </a:rPr>
              <a:t></a:t>
            </a: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 is the mass density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The components </a:t>
            </a:r>
            <a:r>
              <a:rPr lang="en-US" altLang="en-US" sz="2000" i="1" dirty="0" err="1">
                <a:solidFill>
                  <a:srgbClr val="0000FF"/>
                </a:solidFill>
                <a:sym typeface="Symbol" panose="05050102010706020507" pitchFamily="18" charset="2"/>
              </a:rPr>
              <a:t>g</a:t>
            </a:r>
            <a:r>
              <a:rPr lang="en-US" altLang="en-US" sz="2000" i="1" baseline="-25000" dirty="0" err="1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sym typeface="Symbol" panose="05050102010706020507" pitchFamily="18" charset="2"/>
              </a:rPr>
              <a:t>g</a:t>
            </a:r>
            <a:r>
              <a:rPr lang="en-US" altLang="en-US" sz="2000" i="1" baseline="-25000" dirty="0" err="1">
                <a:solidFill>
                  <a:srgbClr val="0000FF"/>
                </a:solidFill>
                <a:sym typeface="Symbol" panose="05050102010706020507" pitchFamily="18" charset="2"/>
              </a:rPr>
              <a:t>y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000" i="1" dirty="0" err="1">
                <a:solidFill>
                  <a:srgbClr val="0000FF"/>
                </a:solidFill>
                <a:sym typeface="Symbol" panose="05050102010706020507" pitchFamily="18" charset="2"/>
              </a:rPr>
              <a:t>g</a:t>
            </a:r>
            <a:r>
              <a:rPr lang="en-US" altLang="en-US" sz="2000" i="1" baseline="-25000" dirty="0" err="1">
                <a:solidFill>
                  <a:srgbClr val="0000FF"/>
                </a:solidFill>
                <a:sym typeface="Symbol" panose="05050102010706020507" pitchFamily="18" charset="2"/>
              </a:rPr>
              <a:t>z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represents momentum in the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-,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y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-, and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z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-direction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Clearly this must vanish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Terms like </a:t>
            </a:r>
            <a:r>
              <a:rPr lang="en-US" altLang="en-US" sz="2000" i="1" baseline="-25000" dirty="0" err="1">
                <a:solidFill>
                  <a:srgbClr val="0000FF"/>
                </a:solidFill>
                <a:sym typeface="Symbol" panose="05050102010706020507" pitchFamily="18" charset="2"/>
              </a:rPr>
              <a:t>xy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represents force in the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y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-direction transported in the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-direction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Terms like this must also vanish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Terms like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en-US" altLang="en-US" sz="2000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xx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represents pressure in the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x-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direction 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These won’t vanish, but must be the same in all directions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This is just the pressure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-2309" y="-25905"/>
            <a:ext cx="10972800" cy="82391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Matter and Energy in the Universe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-2309" y="795404"/>
            <a:ext cx="10972800" cy="8239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The Stress-Energy Tensor</a:t>
            </a:r>
          </a:p>
        </p:txBody>
      </p:sp>
      <p:graphicFrame>
        <p:nvGraphicFramePr>
          <p:cNvPr id="9" name="Object 22"/>
          <p:cNvGraphicFramePr>
            <a:graphicFrameLocks noChangeAspect="1"/>
          </p:cNvGraphicFramePr>
          <p:nvPr/>
        </p:nvGraphicFramePr>
        <p:xfrm>
          <a:off x="7239000" y="1959380"/>
          <a:ext cx="3110940" cy="1689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680" imgH="965160" progId="Equation.DSMT4">
                  <p:embed/>
                </p:oleObj>
              </mc:Choice>
              <mc:Fallback>
                <p:oleObj name="Equation" r:id="rId3" imgW="1777680" imgH="965160" progId="Equation.DSMT4">
                  <p:embed/>
                  <p:pic>
                    <p:nvPicPr>
                      <p:cNvPr id="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959380"/>
                        <a:ext cx="3110940" cy="1689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7556500" y="5562600"/>
          <a:ext cx="162225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41200" progId="Equation.DSMT4">
                  <p:embed/>
                </p:oleObj>
              </mc:Choice>
              <mc:Fallback>
                <p:oleObj name="Equation" r:id="rId5" imgW="927000" imgH="241200" progId="Equation.DSMT4">
                  <p:embed/>
                  <p:pic>
                    <p:nvPicPr>
                      <p:cNvPr id="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0" y="5562600"/>
                        <a:ext cx="162225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5791200" y="3429000"/>
          <a:ext cx="866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228600" progId="Equation.DSMT4">
                  <p:embed/>
                </p:oleObj>
              </mc:Choice>
              <mc:Fallback>
                <p:oleObj name="Equation" r:id="rId7" imgW="495000" imgH="228600" progId="Equation.DSMT4">
                  <p:embed/>
                  <p:pic>
                    <p:nvPicPr>
                      <p:cNvPr id="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29000"/>
                        <a:ext cx="8662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2"/>
          <p:cNvGraphicFramePr>
            <a:graphicFrameLocks noChangeAspect="1"/>
          </p:cNvGraphicFramePr>
          <p:nvPr/>
        </p:nvGraphicFramePr>
        <p:xfrm>
          <a:off x="9178750" y="5629380"/>
          <a:ext cx="466200" cy="28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6400" imgH="164880" progId="Equation.DSMT4">
                  <p:embed/>
                </p:oleObj>
              </mc:Choice>
              <mc:Fallback>
                <p:oleObj name="Equation" r:id="rId9" imgW="266400" imgH="164880" progId="Equation.DSMT4">
                  <p:embed/>
                  <p:pic>
                    <p:nvPicPr>
                      <p:cNvPr id="1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8750" y="5629380"/>
                        <a:ext cx="466200" cy="288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09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4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4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4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4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4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4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4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4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448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48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48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48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48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48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3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33" name="Text Box 33"/>
          <p:cNvSpPr txBox="1">
            <a:spLocks noChangeArrowheads="1"/>
          </p:cNvSpPr>
          <p:nvPr/>
        </p:nvSpPr>
        <p:spPr bwMode="auto">
          <a:xfrm>
            <a:off x="228600" y="2067281"/>
            <a:ext cx="64419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We now need to use Einstein’s equations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Getting the Einstein tensor is a lot of work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Fortunately, I have programs that do the work for me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I will use only the time-time component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Substitute this in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Now rearrange slightly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This is the Friedman Equation</a:t>
            </a:r>
            <a:b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we found before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4618" y="1077"/>
            <a:ext cx="10972800" cy="8239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Friedman’s Equation</a:t>
            </a:r>
          </a:p>
        </p:txBody>
      </p:sp>
      <p:graphicFrame>
        <p:nvGraphicFramePr>
          <p:cNvPr id="9" name="Object 22"/>
          <p:cNvGraphicFramePr>
            <a:graphicFrameLocks noChangeAspect="1"/>
          </p:cNvGraphicFramePr>
          <p:nvPr/>
        </p:nvGraphicFramePr>
        <p:xfrm>
          <a:off x="7543800" y="914400"/>
          <a:ext cx="2644740" cy="164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939600" progId="Equation.DSMT4">
                  <p:embed/>
                </p:oleObj>
              </mc:Choice>
              <mc:Fallback>
                <p:oleObj name="Equation" r:id="rId2" imgW="1511280" imgH="939600" progId="Equation.DSMT4">
                  <p:embed/>
                  <p:pic>
                    <p:nvPicPr>
                      <p:cNvPr id="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914400"/>
                        <a:ext cx="2644740" cy="164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/>
        </p:nvGraphicFramePr>
        <p:xfrm>
          <a:off x="457200" y="990922"/>
          <a:ext cx="560070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00400" imgH="482400" progId="Equation.DSMT4">
                  <p:embed/>
                </p:oleObj>
              </mc:Choice>
              <mc:Fallback>
                <p:oleObj name="Equation" r:id="rId4" imgW="3200400" imgH="482400" progId="Equation.DSMT4">
                  <p:embed/>
                  <p:pic>
                    <p:nvPicPr>
                      <p:cNvPr id="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922"/>
                        <a:ext cx="5600700" cy="844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3"/>
          <p:cNvGraphicFramePr>
            <a:graphicFrameLocks noChangeAspect="1"/>
          </p:cNvGraphicFramePr>
          <p:nvPr/>
        </p:nvGraphicFramePr>
        <p:xfrm>
          <a:off x="5340878" y="2076500"/>
          <a:ext cx="1621722" cy="68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6698" imgH="393529" progId="Equation.DSMT4">
                  <p:embed/>
                </p:oleObj>
              </mc:Choice>
              <mc:Fallback>
                <p:oleObj name="Equation" r:id="rId6" imgW="926698" imgH="393529" progId="Equation.DSMT4">
                  <p:embed/>
                  <p:pic>
                    <p:nvPicPr>
                      <p:cNvPr id="1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878" y="2076500"/>
                        <a:ext cx="1621722" cy="68867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6477000" y="3184737"/>
          <a:ext cx="184464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080" imgH="419040" progId="Equation.DSMT4">
                  <p:embed/>
                </p:oleObj>
              </mc:Choice>
              <mc:Fallback>
                <p:oleObj name="Equation" r:id="rId8" imgW="1054080" imgH="419040" progId="Equation.DSMT4">
                  <p:embed/>
                  <p:pic>
                    <p:nvPicPr>
                      <p:cNvPr id="1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184737"/>
                        <a:ext cx="184464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2"/>
          <p:cNvGraphicFramePr>
            <a:graphicFrameLocks noChangeAspect="1"/>
          </p:cNvGraphicFramePr>
          <p:nvPr/>
        </p:nvGraphicFramePr>
        <p:xfrm>
          <a:off x="3050772" y="3714447"/>
          <a:ext cx="246645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419040" progId="Equation.DSMT4">
                  <p:embed/>
                </p:oleObj>
              </mc:Choice>
              <mc:Fallback>
                <p:oleObj name="Equation" r:id="rId10" imgW="1409400" imgH="419040" progId="Equation.DSMT4">
                  <p:embed/>
                  <p:pic>
                    <p:nvPicPr>
                      <p:cNvPr id="1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772" y="3714447"/>
                        <a:ext cx="246645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4648200" y="5119613"/>
          <a:ext cx="202230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5600" imgH="419040" progId="Equation.DSMT4">
                  <p:embed/>
                </p:oleObj>
              </mc:Choice>
              <mc:Fallback>
                <p:oleObj name="Equation" r:id="rId12" imgW="1155600" imgH="419040" progId="Equation.DSMT4">
                  <p:embed/>
                  <p:pic>
                    <p:nvPicPr>
                      <p:cNvPr id="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19613"/>
                        <a:ext cx="2022300" cy="733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8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4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4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4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3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5" y="1300958"/>
            <a:ext cx="53054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4833" name="Text Box 33"/>
          <p:cNvSpPr txBox="1">
            <a:spLocks noChangeArrowheads="1"/>
          </p:cNvSpPr>
          <p:nvPr/>
        </p:nvSpPr>
        <p:spPr bwMode="auto">
          <a:xfrm>
            <a:off x="270772" y="1895960"/>
            <a:ext cx="7391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Recall again that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We also defined</a:t>
            </a:r>
            <a:b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 density parameter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So that we have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If we know the sign of  – 1, we</a:t>
            </a:r>
            <a:b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also know the sign of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k</a:t>
            </a:r>
            <a:endParaRPr lang="en-US" altLang="en-US" sz="2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And since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k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= 0, +1, or –1, we know </a:t>
            </a:r>
            <a:r>
              <a:rPr lang="en-US" alt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k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 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4618" y="1077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sym typeface="Symbol" panose="05050102010706020507" pitchFamily="18" charset="2"/>
              </a:rPr>
              <a:t> and The Shape of the Universe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474663" y="889000"/>
          <a:ext cx="202230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419040" progId="Equation.DSMT4">
                  <p:embed/>
                </p:oleObj>
              </mc:Choice>
              <mc:Fallback>
                <p:oleObj name="Equation" r:id="rId3" imgW="1155600" imgH="419040" progId="Equation.DSMT4">
                  <p:embed/>
                  <p:pic>
                    <p:nvPicPr>
                      <p:cNvPr id="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889000"/>
                        <a:ext cx="2022300" cy="733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2"/>
          <p:cNvGraphicFramePr>
            <a:graphicFrameLocks noChangeAspect="1"/>
          </p:cNvGraphicFramePr>
          <p:nvPr/>
        </p:nvGraphicFramePr>
        <p:xfrm>
          <a:off x="3331669" y="928887"/>
          <a:ext cx="77742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4240" imgH="393480" progId="Equation.DSMT4">
                  <p:embed/>
                </p:oleObj>
              </mc:Choice>
              <mc:Fallback>
                <p:oleObj name="Equation" r:id="rId5" imgW="444240" imgH="393480" progId="Equation.DSMT4">
                  <p:embed/>
                  <p:pic>
                    <p:nvPicPr>
                      <p:cNvPr id="1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669" y="928887"/>
                        <a:ext cx="77742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olid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2"/>
          <p:cNvGraphicFramePr>
            <a:graphicFrameLocks noChangeAspect="1"/>
          </p:cNvGraphicFramePr>
          <p:nvPr/>
        </p:nvGraphicFramePr>
        <p:xfrm>
          <a:off x="3720379" y="1998380"/>
          <a:ext cx="128898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406080" progId="Equation.DSMT4">
                  <p:embed/>
                </p:oleObj>
              </mc:Choice>
              <mc:Fallback>
                <p:oleObj name="Equation" r:id="rId7" imgW="736560" imgH="406080" progId="Equation.DSMT4">
                  <p:embed/>
                  <p:pic>
                    <p:nvPicPr>
                      <p:cNvPr id="1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379" y="1998380"/>
                        <a:ext cx="1288980" cy="71064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2"/>
          <p:cNvGraphicFramePr>
            <a:graphicFrameLocks noChangeAspect="1"/>
          </p:cNvGraphicFramePr>
          <p:nvPr/>
        </p:nvGraphicFramePr>
        <p:xfrm>
          <a:off x="809896" y="3114349"/>
          <a:ext cx="186669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66680" imgH="419040" progId="Equation.DSMT4">
                  <p:embed/>
                </p:oleObj>
              </mc:Choice>
              <mc:Fallback>
                <p:oleObj name="Equation" r:id="rId9" imgW="1066680" imgH="419040" progId="Equation.DSMT4">
                  <p:embed/>
                  <p:pic>
                    <p:nvPicPr>
                      <p:cNvPr id="1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96" y="3114349"/>
                        <a:ext cx="1866690" cy="73332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olid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2"/>
          <p:cNvGraphicFramePr>
            <a:graphicFrameLocks noChangeAspect="1"/>
          </p:cNvGraphicFramePr>
          <p:nvPr/>
        </p:nvGraphicFramePr>
        <p:xfrm>
          <a:off x="3493727" y="2937362"/>
          <a:ext cx="184464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4080" imgH="419040" progId="Equation.DSMT4">
                  <p:embed/>
                </p:oleObj>
              </mc:Choice>
              <mc:Fallback>
                <p:oleObj name="Equation" r:id="rId11" imgW="1054080" imgH="419040" progId="Equation.DSMT4">
                  <p:embed/>
                  <p:pic>
                    <p:nvPicPr>
                      <p:cNvPr id="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727" y="2937362"/>
                        <a:ext cx="1844640" cy="73332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olid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85800" y="5288153"/>
            <a:ext cx="2971800" cy="1323439"/>
          </a:xfrm>
          <a:prstGeom prst="rec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u="sng" dirty="0"/>
              <a:t>Dens.</a:t>
            </a:r>
            <a:r>
              <a:rPr lang="en-US" sz="2000" dirty="0"/>
              <a:t>	</a:t>
            </a:r>
            <a:r>
              <a:rPr lang="en-US" sz="2000" u="sng" dirty="0" err="1"/>
              <a:t>Curv</a:t>
            </a:r>
            <a:r>
              <a:rPr lang="en-US" sz="2000" u="sng" dirty="0"/>
              <a:t>.</a:t>
            </a:r>
            <a:r>
              <a:rPr lang="en-US" sz="2000" dirty="0"/>
              <a:t>	</a:t>
            </a:r>
            <a:r>
              <a:rPr lang="en-US" sz="2000" u="sng" dirty="0"/>
              <a:t>Name</a:t>
            </a:r>
          </a:p>
          <a:p>
            <a:pPr eaLnBrk="0" hangingPunct="0">
              <a:buFont typeface="Symbol"/>
              <a:buChar char="W"/>
            </a:pPr>
            <a:r>
              <a:rPr lang="en-US" sz="2000" dirty="0">
                <a:sym typeface="Symbol"/>
              </a:rPr>
              <a:t> &lt; 1	</a:t>
            </a:r>
            <a:r>
              <a:rPr lang="en-US" sz="2000" i="1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= -1	Open</a:t>
            </a:r>
          </a:p>
          <a:p>
            <a:pPr eaLnBrk="0" hangingPunct="0">
              <a:buFont typeface="Symbol"/>
              <a:buChar char="W"/>
            </a:pPr>
            <a:r>
              <a:rPr lang="en-US" sz="2000" dirty="0">
                <a:sym typeface="Symbol"/>
              </a:rPr>
              <a:t> = 1	</a:t>
            </a:r>
            <a:r>
              <a:rPr lang="en-US" sz="2000" i="1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= 0	Flat</a:t>
            </a:r>
          </a:p>
          <a:p>
            <a:pPr eaLnBrk="0" hangingPunct="0">
              <a:buFont typeface="Symbol"/>
              <a:buChar char="W"/>
            </a:pPr>
            <a:r>
              <a:rPr lang="en-US" sz="2000" dirty="0">
                <a:sym typeface="Symbol"/>
              </a:rPr>
              <a:t> &gt; 1	</a:t>
            </a:r>
            <a:r>
              <a:rPr lang="en-US" sz="2000" i="1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= +1	Closed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634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4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4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4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33" grpId="0" uiExpand="1" build="p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41" name="Text Box 17"/>
          <p:cNvSpPr txBox="1">
            <a:spLocks noChangeArrowheads="1"/>
          </p:cNvSpPr>
          <p:nvPr/>
        </p:nvSpPr>
        <p:spPr bwMode="auto">
          <a:xfrm>
            <a:off x="0" y="762000"/>
            <a:ext cx="1097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sym typeface="Symbol" panose="05050102010706020507" pitchFamily="18" charset="2"/>
              </a:rPr>
              <a:t>Are there any other force formulas that are proportional to mass?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Suppose you are on a merry-go-round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Centrifugal force</a:t>
            </a:r>
          </a:p>
        </p:txBody>
      </p:sp>
      <p:graphicFrame>
        <p:nvGraphicFramePr>
          <p:cNvPr id="845850" name="Object 26"/>
          <p:cNvGraphicFramePr>
            <a:graphicFrameLocks noChangeAspect="1"/>
          </p:cNvGraphicFramePr>
          <p:nvPr/>
        </p:nvGraphicFramePr>
        <p:xfrm>
          <a:off x="4480047" y="1410950"/>
          <a:ext cx="11334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700" imgH="419100" progId="Equation.DSMT4">
                  <p:embed/>
                </p:oleObj>
              </mc:Choice>
              <mc:Fallback>
                <p:oleObj name="Equation" r:id="rId2" imgW="647700" imgH="419100" progId="Equation.DSMT4">
                  <p:embed/>
                  <p:pic>
                    <p:nvPicPr>
                      <p:cNvPr id="8458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047" y="1410950"/>
                        <a:ext cx="113347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5855" name="Picture 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257300"/>
            <a:ext cx="35210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5856" name="Text Box 32"/>
          <p:cNvSpPr txBox="1">
            <a:spLocks noChangeArrowheads="1"/>
          </p:cNvSpPr>
          <p:nvPr/>
        </p:nvSpPr>
        <p:spPr bwMode="auto">
          <a:xfrm>
            <a:off x="-317" y="2235339"/>
            <a:ext cx="9693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Like gravity, everything “accelerates” equally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You can make it go away by letting go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-5400000">
            <a:off x="8275638" y="3429000"/>
            <a:ext cx="1828800" cy="3200400"/>
            <a:chOff x="4560" y="1824"/>
            <a:chExt cx="864" cy="1680"/>
          </a:xfrm>
        </p:grpSpPr>
        <p:sp>
          <p:nvSpPr>
            <p:cNvPr id="103439" name="Line 35"/>
            <p:cNvSpPr>
              <a:spLocks noChangeShapeType="1"/>
            </p:cNvSpPr>
            <p:nvPr/>
          </p:nvSpPr>
          <p:spPr bwMode="auto">
            <a:xfrm>
              <a:off x="4992" y="182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0" name="Rectangle 36"/>
            <p:cNvSpPr>
              <a:spLocks noChangeArrowheads="1"/>
            </p:cNvSpPr>
            <p:nvPr/>
          </p:nvSpPr>
          <p:spPr bwMode="auto">
            <a:xfrm>
              <a:off x="4560" y="2064"/>
              <a:ext cx="864" cy="1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3441" name="Line 37"/>
            <p:cNvSpPr>
              <a:spLocks noChangeShapeType="1"/>
            </p:cNvSpPr>
            <p:nvPr/>
          </p:nvSpPr>
          <p:spPr bwMode="auto">
            <a:xfrm>
              <a:off x="4992" y="2976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2" name="Line 38"/>
            <p:cNvSpPr>
              <a:spLocks noChangeShapeType="1"/>
            </p:cNvSpPr>
            <p:nvPr/>
          </p:nvSpPr>
          <p:spPr bwMode="auto">
            <a:xfrm flipH="1">
              <a:off x="4848" y="2976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3" name="Line 39"/>
            <p:cNvSpPr>
              <a:spLocks noChangeShapeType="1"/>
            </p:cNvSpPr>
            <p:nvPr/>
          </p:nvSpPr>
          <p:spPr bwMode="auto">
            <a:xfrm flipV="1">
              <a:off x="4992" y="244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4" name="AutoShape 40"/>
            <p:cNvSpPr>
              <a:spLocks noChangeArrowheads="1"/>
            </p:cNvSpPr>
            <p:nvPr/>
          </p:nvSpPr>
          <p:spPr bwMode="auto">
            <a:xfrm>
              <a:off x="4848" y="2112"/>
              <a:ext cx="288" cy="336"/>
            </a:xfrm>
            <a:prstGeom prst="smileyFace">
              <a:avLst>
                <a:gd name="adj" fmla="val 4653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3445" name="Line 41"/>
            <p:cNvSpPr>
              <a:spLocks noChangeShapeType="1"/>
            </p:cNvSpPr>
            <p:nvPr/>
          </p:nvSpPr>
          <p:spPr bwMode="auto">
            <a:xfrm>
              <a:off x="4992" y="2496"/>
              <a:ext cx="9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6" name="Line 42"/>
            <p:cNvSpPr>
              <a:spLocks noChangeShapeType="1"/>
            </p:cNvSpPr>
            <p:nvPr/>
          </p:nvSpPr>
          <p:spPr bwMode="auto">
            <a:xfrm flipH="1">
              <a:off x="4896" y="2496"/>
              <a:ext cx="9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Line 43"/>
            <p:cNvSpPr>
              <a:spLocks noChangeShapeType="1"/>
            </p:cNvSpPr>
            <p:nvPr/>
          </p:nvSpPr>
          <p:spPr bwMode="auto">
            <a:xfrm>
              <a:off x="4752" y="2592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Line 44"/>
            <p:cNvSpPr>
              <a:spLocks noChangeShapeType="1"/>
            </p:cNvSpPr>
            <p:nvPr/>
          </p:nvSpPr>
          <p:spPr bwMode="auto">
            <a:xfrm>
              <a:off x="5088" y="2736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022725" y="4660900"/>
            <a:ext cx="2378075" cy="711200"/>
            <a:chOff x="1968" y="3216"/>
            <a:chExt cx="1248" cy="336"/>
          </a:xfrm>
        </p:grpSpPr>
        <p:sp>
          <p:nvSpPr>
            <p:cNvPr id="845869" name="AutoShape 45"/>
            <p:cNvSpPr>
              <a:spLocks noChangeArrowheads="1"/>
            </p:cNvSpPr>
            <p:nvPr/>
          </p:nvSpPr>
          <p:spPr bwMode="auto">
            <a:xfrm rot="-5400000">
              <a:off x="2928" y="3264"/>
              <a:ext cx="336" cy="24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45870" name="Rectangle 46"/>
            <p:cNvSpPr>
              <a:spLocks noChangeArrowheads="1"/>
            </p:cNvSpPr>
            <p:nvPr/>
          </p:nvSpPr>
          <p:spPr bwMode="auto">
            <a:xfrm>
              <a:off x="2208" y="3216"/>
              <a:ext cx="768" cy="336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45871" name="AutoShape 47"/>
            <p:cNvSpPr>
              <a:spLocks noChangeArrowheads="1"/>
            </p:cNvSpPr>
            <p:nvPr/>
          </p:nvSpPr>
          <p:spPr bwMode="auto">
            <a:xfrm rot="-5400000">
              <a:off x="1920" y="3264"/>
              <a:ext cx="336" cy="24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845872" name="Text Box 48"/>
          <p:cNvSpPr txBox="1">
            <a:spLocks noChangeArrowheads="1"/>
          </p:cNvSpPr>
          <p:nvPr/>
        </p:nvSpPr>
        <p:spPr bwMode="auto">
          <a:xfrm>
            <a:off x="-318" y="3205364"/>
            <a:ext cx="96932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Can we create “gravitational” effects through acceleration?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Put the person out in space in the elevator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Attach to an accelerating rocket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The effects are indistinguishable from</a:t>
            </a:r>
            <a:b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gravity</a:t>
            </a:r>
          </a:p>
        </p:txBody>
      </p:sp>
      <p:sp>
        <p:nvSpPr>
          <p:cNvPr id="845874" name="Line 50"/>
          <p:cNvSpPr>
            <a:spLocks noChangeShapeType="1"/>
          </p:cNvSpPr>
          <p:nvPr/>
        </p:nvSpPr>
        <p:spPr bwMode="auto">
          <a:xfrm>
            <a:off x="5943600" y="5029200"/>
            <a:ext cx="1646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75" name="Text Box 51"/>
          <p:cNvSpPr txBox="1">
            <a:spLocks noChangeArrowheads="1"/>
          </p:cNvSpPr>
          <p:nvPr/>
        </p:nvSpPr>
        <p:spPr bwMode="auto">
          <a:xfrm>
            <a:off x="2362200" y="6019800"/>
            <a:ext cx="5943600" cy="70788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The effects of gravity are indistinguishable from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the effects of being in an accelerated reference frame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Principle of </a:t>
            </a:r>
            <a:r>
              <a:rPr lang="en-US" altLang="en-US" sz="4400" dirty="0" err="1">
                <a:solidFill>
                  <a:schemeClr val="bg1"/>
                </a:solidFill>
              </a:rPr>
              <a:t>Equivalance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5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5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5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5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5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5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5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5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4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76" dur="2000" fill="hold"/>
                                        <p:tgtEl>
                                          <p:spTgt spid="845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45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5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4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41" grpId="0" uiExpand="1" build="p"/>
      <p:bldP spid="845856" grpId="0" build="p"/>
      <p:bldP spid="845872" grpId="0" build="p"/>
      <p:bldP spid="8458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0" y="762000"/>
            <a:ext cx="1097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We will start by reexamining the metric – the distance formula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Or in this case, the proper time formula</a:t>
            </a:r>
          </a:p>
        </p:txBody>
      </p:sp>
      <p:graphicFrame>
        <p:nvGraphicFramePr>
          <p:cNvPr id="846852" name="Object 4"/>
          <p:cNvGraphicFramePr>
            <a:graphicFrameLocks noChangeAspect="1"/>
          </p:cNvGraphicFramePr>
          <p:nvPr/>
        </p:nvGraphicFramePr>
        <p:xfrm>
          <a:off x="2743200" y="1512671"/>
          <a:ext cx="3467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200" imgH="228600" progId="Equation.DSMT4">
                  <p:embed/>
                </p:oleObj>
              </mc:Choice>
              <mc:Fallback>
                <p:oleObj name="Equation" r:id="rId3" imgW="1981200" imgH="228600" progId="Equation.DSMT4">
                  <p:embed/>
                  <p:pic>
                    <p:nvPicPr>
                      <p:cNvPr id="846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12671"/>
                        <a:ext cx="3467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6854" name="Text Box 6"/>
          <p:cNvSpPr txBox="1">
            <a:spLocks noChangeArrowheads="1"/>
          </p:cNvSpPr>
          <p:nvPr/>
        </p:nvSpPr>
        <p:spPr bwMode="auto">
          <a:xfrm>
            <a:off x="0" y="1828800"/>
            <a:ext cx="96932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This formula works if you move in a straight line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What if you don’t move in a straight line?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You can divide any longer path into several short segments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Then, find the distance formula for each one</a:t>
            </a:r>
          </a:p>
        </p:txBody>
      </p:sp>
      <p:sp>
        <p:nvSpPr>
          <p:cNvPr id="846873" name="Oval 25"/>
          <p:cNvSpPr>
            <a:spLocks noChangeArrowheads="1"/>
          </p:cNvSpPr>
          <p:nvPr/>
        </p:nvSpPr>
        <p:spPr bwMode="auto">
          <a:xfrm>
            <a:off x="9661525" y="4419600"/>
            <a:ext cx="18415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846874" name="Oval 26"/>
          <p:cNvSpPr>
            <a:spLocks noChangeArrowheads="1"/>
          </p:cNvSpPr>
          <p:nvPr/>
        </p:nvSpPr>
        <p:spPr bwMode="auto">
          <a:xfrm>
            <a:off x="10393363" y="990600"/>
            <a:ext cx="182562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846875" name="Line 27"/>
          <p:cNvSpPr>
            <a:spLocks noChangeShapeType="1"/>
          </p:cNvSpPr>
          <p:nvPr/>
        </p:nvSpPr>
        <p:spPr bwMode="auto">
          <a:xfrm flipV="1">
            <a:off x="9753600" y="1066800"/>
            <a:ext cx="731838" cy="3429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877" name="Freeform 29"/>
          <p:cNvSpPr>
            <a:spLocks/>
          </p:cNvSpPr>
          <p:nvPr/>
        </p:nvSpPr>
        <p:spPr bwMode="auto">
          <a:xfrm>
            <a:off x="9753600" y="1066800"/>
            <a:ext cx="990600" cy="3429000"/>
          </a:xfrm>
          <a:custGeom>
            <a:avLst/>
            <a:gdLst>
              <a:gd name="T0" fmla="*/ 0 w 520"/>
              <a:gd name="T1" fmla="*/ 2147483646 h 2160"/>
              <a:gd name="T2" fmla="*/ 2147483646 w 520"/>
              <a:gd name="T3" fmla="*/ 2147483646 h 2160"/>
              <a:gd name="T4" fmla="*/ 2147483646 w 520"/>
              <a:gd name="T5" fmla="*/ 2147483646 h 2160"/>
              <a:gd name="T6" fmla="*/ 2147483646 w 520"/>
              <a:gd name="T7" fmla="*/ 2147483646 h 2160"/>
              <a:gd name="T8" fmla="*/ 2147483646 w 520"/>
              <a:gd name="T9" fmla="*/ 2147483646 h 2160"/>
              <a:gd name="T10" fmla="*/ 2147483646 w 520"/>
              <a:gd name="T11" fmla="*/ 0 h 2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0"/>
              <a:gd name="T19" fmla="*/ 0 h 2160"/>
              <a:gd name="T20" fmla="*/ 520 w 520"/>
              <a:gd name="T21" fmla="*/ 2160 h 2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0" h="2160">
                <a:moveTo>
                  <a:pt x="0" y="2160"/>
                </a:moveTo>
                <a:cubicBezTo>
                  <a:pt x="64" y="2112"/>
                  <a:pt x="128" y="2064"/>
                  <a:pt x="144" y="1920"/>
                </a:cubicBezTo>
                <a:cubicBezTo>
                  <a:pt x="160" y="1776"/>
                  <a:pt x="96" y="1496"/>
                  <a:pt x="96" y="1296"/>
                </a:cubicBezTo>
                <a:cubicBezTo>
                  <a:pt x="96" y="1096"/>
                  <a:pt x="80" y="872"/>
                  <a:pt x="144" y="720"/>
                </a:cubicBezTo>
                <a:cubicBezTo>
                  <a:pt x="208" y="568"/>
                  <a:pt x="440" y="504"/>
                  <a:pt x="480" y="384"/>
                </a:cubicBezTo>
                <a:cubicBezTo>
                  <a:pt x="520" y="264"/>
                  <a:pt x="452" y="132"/>
                  <a:pt x="384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46878" name="Object 30"/>
          <p:cNvGraphicFramePr>
            <a:graphicFrameLocks noChangeAspect="1"/>
          </p:cNvGraphicFramePr>
          <p:nvPr/>
        </p:nvGraphicFramePr>
        <p:xfrm>
          <a:off x="228600" y="3490318"/>
          <a:ext cx="41783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7600" imgH="279400" progId="Equation.DSMT4">
                  <p:embed/>
                </p:oleObj>
              </mc:Choice>
              <mc:Fallback>
                <p:oleObj name="Equation" r:id="rId5" imgW="2387600" imgH="279400" progId="Equation.DSMT4">
                  <p:embed/>
                  <p:pic>
                    <p:nvPicPr>
                      <p:cNvPr id="8468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90318"/>
                        <a:ext cx="41783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6880" name="Object 32"/>
          <p:cNvGraphicFramePr>
            <a:graphicFrameLocks noChangeAspect="1"/>
          </p:cNvGraphicFramePr>
          <p:nvPr/>
        </p:nvGraphicFramePr>
        <p:xfrm>
          <a:off x="5105400" y="3561082"/>
          <a:ext cx="41338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62200" imgH="508000" progId="Equation.DSMT4">
                  <p:embed/>
                </p:oleObj>
              </mc:Choice>
              <mc:Fallback>
                <p:oleObj name="Equation" r:id="rId7" imgW="2362200" imgH="508000" progId="Equation.DSMT4">
                  <p:embed/>
                  <p:pic>
                    <p:nvPicPr>
                      <p:cNvPr id="84688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61082"/>
                        <a:ext cx="41338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6881" name="Text Box 33"/>
          <p:cNvSpPr txBox="1">
            <a:spLocks noChangeArrowheads="1"/>
          </p:cNvSpPr>
          <p:nvPr/>
        </p:nvSpPr>
        <p:spPr bwMode="auto">
          <a:xfrm>
            <a:off x="182563" y="4800600"/>
            <a:ext cx="107902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We won’t be using this formula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Interestingly, you can show that the straight line has the </a:t>
            </a:r>
            <a:r>
              <a:rPr lang="en-US" altLang="en-US" sz="2000" i="1" dirty="0">
                <a:solidFill>
                  <a:srgbClr val="9900CC"/>
                </a:solidFill>
                <a:sym typeface="Symbol" panose="05050102010706020507" pitchFamily="18" charset="2"/>
              </a:rPr>
              <a:t>longest</a:t>
            </a: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 proper time path – called a geodesic</a:t>
            </a:r>
          </a:p>
        </p:txBody>
      </p:sp>
      <p:sp>
        <p:nvSpPr>
          <p:cNvPr id="846882" name="Text Box 34"/>
          <p:cNvSpPr txBox="1">
            <a:spLocks noChangeArrowheads="1"/>
          </p:cNvSpPr>
          <p:nvPr/>
        </p:nvSpPr>
        <p:spPr bwMode="auto">
          <a:xfrm>
            <a:off x="1356121" y="5912584"/>
            <a:ext cx="8443119" cy="707886"/>
          </a:xfrm>
          <a:prstGeom prst="rect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An object with no forces acting on it will always follow a geodesic,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which is the longest proper time path between two points in spacetime</a:t>
            </a:r>
          </a:p>
        </p:txBody>
      </p:sp>
      <p:graphicFrame>
        <p:nvGraphicFramePr>
          <p:cNvPr id="846883" name="Object 35"/>
          <p:cNvGraphicFramePr>
            <a:graphicFrameLocks noChangeAspect="1"/>
          </p:cNvGraphicFramePr>
          <p:nvPr/>
        </p:nvGraphicFramePr>
        <p:xfrm>
          <a:off x="203111" y="4069011"/>
          <a:ext cx="41783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87600" imgH="330200" progId="Equation.DSMT4">
                  <p:embed/>
                </p:oleObj>
              </mc:Choice>
              <mc:Fallback>
                <p:oleObj name="Equation" r:id="rId9" imgW="2387600" imgH="330200" progId="Equation.DSMT4">
                  <p:embed/>
                  <p:pic>
                    <p:nvPicPr>
                      <p:cNvPr id="8468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11" y="4069011"/>
                        <a:ext cx="41783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Reexamining the Metric</a:t>
            </a:r>
          </a:p>
        </p:txBody>
      </p:sp>
    </p:spTree>
    <p:extLst>
      <p:ext uri="{BB962C8B-B14F-4D97-AF65-F5344CB8AC3E}">
        <p14:creationId xmlns:p14="http://schemas.microsoft.com/office/powerpoint/2010/main" val="426887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4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6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6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4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6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6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6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6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4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4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4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6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46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4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uiExpand="1" build="p"/>
      <p:bldP spid="846854" grpId="0" build="p"/>
      <p:bldP spid="846873" grpId="0" animBg="1"/>
      <p:bldP spid="846874" grpId="0" animBg="1"/>
      <p:bldP spid="846881" grpId="0" build="p"/>
      <p:bldP spid="8468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Changing Coordinates</a:t>
            </a: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0" y="762000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It is important to be able to change coordinates to a different system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76201" y="1747838"/>
            <a:ext cx="6890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Let’s change to spherical coordinates:  (</a:t>
            </a:r>
            <a:r>
              <a:rPr lang="en-US" altLang="en-US" sz="2000" i="1" dirty="0" err="1">
                <a:solidFill>
                  <a:srgbClr val="0066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000" dirty="0" err="1">
                <a:solidFill>
                  <a:srgbClr val="006600"/>
                </a:solidFill>
                <a:sym typeface="Symbol" panose="05050102010706020507" pitchFamily="18" charset="2"/>
              </a:rPr>
              <a:t>,</a:t>
            </a:r>
            <a:r>
              <a:rPr lang="en-US" altLang="en-US" sz="2000" i="1" dirty="0" err="1">
                <a:solidFill>
                  <a:srgbClr val="006600"/>
                </a:solidFill>
                <a:sym typeface="Symbol" panose="05050102010706020507" pitchFamily="18" charset="2"/>
              </a:rPr>
              <a:t>y</a:t>
            </a:r>
            <a:r>
              <a:rPr lang="en-US" altLang="en-US" sz="2000" dirty="0" err="1">
                <a:solidFill>
                  <a:srgbClr val="006600"/>
                </a:solidFill>
                <a:sym typeface="Symbol" panose="05050102010706020507" pitchFamily="18" charset="2"/>
              </a:rPr>
              <a:t>,</a:t>
            </a:r>
            <a:r>
              <a:rPr lang="en-US" altLang="en-US" sz="2000" i="1" dirty="0" err="1">
                <a:solidFill>
                  <a:srgbClr val="006600"/>
                </a:solidFill>
                <a:sym typeface="Symbol" panose="05050102010706020507" pitchFamily="18" charset="2"/>
              </a:rPr>
              <a:t>z,t</a:t>
            </a: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) </a:t>
            </a:r>
            <a:r>
              <a:rPr lang="en-US" alt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 (</a:t>
            </a:r>
            <a:r>
              <a:rPr lang="en-US" altLang="en-US" sz="2000" i="1" dirty="0">
                <a:solidFill>
                  <a:srgbClr val="006600"/>
                </a:solidFill>
                <a:sym typeface="Wingdings" panose="05000000000000000000" pitchFamily="2" charset="2"/>
              </a:rPr>
              <a:t>r</a:t>
            </a:r>
            <a:r>
              <a:rPr lang="en-US" alt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,</a:t>
            </a:r>
            <a:r>
              <a:rPr lang="en-US" alt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</a:t>
            </a: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,</a:t>
            </a:r>
            <a:r>
              <a:rPr lang="en-US" alt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,</a:t>
            </a:r>
            <a:r>
              <a:rPr lang="en-US" alt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t</a:t>
            </a: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)</a:t>
            </a:r>
          </a:p>
        </p:txBody>
      </p:sp>
      <p:graphicFrame>
        <p:nvGraphicFramePr>
          <p:cNvPr id="847882" name="Object 10"/>
          <p:cNvGraphicFramePr>
            <a:graphicFrameLocks noChangeAspect="1"/>
          </p:cNvGraphicFramePr>
          <p:nvPr/>
        </p:nvGraphicFramePr>
        <p:xfrm>
          <a:off x="1249363" y="1189038"/>
          <a:ext cx="41783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600" imgH="279400" progId="Equation.DSMT4">
                  <p:embed/>
                </p:oleObj>
              </mc:Choice>
              <mc:Fallback>
                <p:oleObj name="Equation" r:id="rId2" imgW="2387600" imgH="279400" progId="Equation.DSMT4">
                  <p:embed/>
                  <p:pic>
                    <p:nvPicPr>
                      <p:cNvPr id="8478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1189038"/>
                        <a:ext cx="41783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7883" name="Object 11"/>
          <p:cNvGraphicFramePr>
            <a:graphicFrameLocks noChangeAspect="1"/>
          </p:cNvGraphicFramePr>
          <p:nvPr/>
        </p:nvGraphicFramePr>
        <p:xfrm>
          <a:off x="8839200" y="848520"/>
          <a:ext cx="1710583" cy="1110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634725" progId="Equation.DSMT4">
                  <p:embed/>
                </p:oleObj>
              </mc:Choice>
              <mc:Fallback>
                <p:oleObj name="Equation" r:id="rId4" imgW="977476" imgH="634725" progId="Equation.DSMT4">
                  <p:embed/>
                  <p:pic>
                    <p:nvPicPr>
                      <p:cNvPr id="8478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848520"/>
                        <a:ext cx="1710583" cy="1110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7887" name="Object 15"/>
          <p:cNvGraphicFramePr>
            <a:graphicFrameLocks noChangeAspect="1"/>
          </p:cNvGraphicFramePr>
          <p:nvPr/>
        </p:nvGraphicFramePr>
        <p:xfrm>
          <a:off x="573315" y="2343881"/>
          <a:ext cx="2199321" cy="444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6755" imgH="253890" progId="Equation.DSMT4">
                  <p:embed/>
                </p:oleObj>
              </mc:Choice>
              <mc:Fallback>
                <p:oleObj name="Equation" r:id="rId6" imgW="1256755" imgH="253890" progId="Equation.DSMT4">
                  <p:embed/>
                  <p:pic>
                    <p:nvPicPr>
                      <p:cNvPr id="847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15" y="2343881"/>
                        <a:ext cx="2199321" cy="444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7888" name="Object 16"/>
          <p:cNvGraphicFramePr>
            <a:graphicFrameLocks noChangeAspect="1"/>
          </p:cNvGraphicFramePr>
          <p:nvPr/>
        </p:nvGraphicFramePr>
        <p:xfrm>
          <a:off x="2755041" y="2317846"/>
          <a:ext cx="54451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11500" imgH="254000" progId="Equation.DSMT4">
                  <p:embed/>
                </p:oleObj>
              </mc:Choice>
              <mc:Fallback>
                <p:oleObj name="Equation" r:id="rId8" imgW="3111500" imgH="254000" progId="Equation.DSMT4">
                  <p:embed/>
                  <p:pic>
                    <p:nvPicPr>
                      <p:cNvPr id="8478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041" y="2317846"/>
                        <a:ext cx="54451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7889" name="Object 17"/>
          <p:cNvGraphicFramePr>
            <a:graphicFrameLocks noChangeAspect="1"/>
          </p:cNvGraphicFramePr>
          <p:nvPr/>
        </p:nvGraphicFramePr>
        <p:xfrm>
          <a:off x="1357911" y="2949383"/>
          <a:ext cx="5800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14700" imgH="254000" progId="Equation.DSMT4">
                  <p:embed/>
                </p:oleObj>
              </mc:Choice>
              <mc:Fallback>
                <p:oleObj name="Equation" r:id="rId10" imgW="3314700" imgH="254000" progId="Equation.DSMT4">
                  <p:embed/>
                  <p:pic>
                    <p:nvPicPr>
                      <p:cNvPr id="8478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911" y="2949383"/>
                        <a:ext cx="58007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890" name="Text Box 18"/>
          <p:cNvSpPr txBox="1">
            <a:spLocks noChangeArrowheads="1"/>
          </p:cNvSpPr>
          <p:nvPr/>
        </p:nvSpPr>
        <p:spPr bwMode="auto">
          <a:xfrm>
            <a:off x="76200" y="3396817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Similarly,</a:t>
            </a:r>
          </a:p>
        </p:txBody>
      </p:sp>
      <p:graphicFrame>
        <p:nvGraphicFramePr>
          <p:cNvPr id="847891" name="Object 19"/>
          <p:cNvGraphicFramePr>
            <a:graphicFrameLocks noChangeAspect="1"/>
          </p:cNvGraphicFramePr>
          <p:nvPr/>
        </p:nvGraphicFramePr>
        <p:xfrm>
          <a:off x="939801" y="3992563"/>
          <a:ext cx="615632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17900" imgH="762000" progId="Equation.DSMT4">
                  <p:embed/>
                </p:oleObj>
              </mc:Choice>
              <mc:Fallback>
                <p:oleObj name="Equation" r:id="rId12" imgW="3517900" imgH="762000" progId="Equation.DSMT4">
                  <p:embed/>
                  <p:pic>
                    <p:nvPicPr>
                      <p:cNvPr id="8478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1" y="3992563"/>
                        <a:ext cx="6156325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7892" name="Object 20"/>
          <p:cNvGraphicFramePr>
            <a:graphicFrameLocks noChangeAspect="1"/>
          </p:cNvGraphicFramePr>
          <p:nvPr/>
        </p:nvGraphicFramePr>
        <p:xfrm>
          <a:off x="970623" y="5515399"/>
          <a:ext cx="1200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203200" progId="Equation.DSMT4">
                  <p:embed/>
                </p:oleObj>
              </mc:Choice>
              <mc:Fallback>
                <p:oleObj name="Equation" r:id="rId14" imgW="685800" imgH="203200" progId="Equation.DSMT4">
                  <p:embed/>
                  <p:pic>
                    <p:nvPicPr>
                      <p:cNvPr id="8478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623" y="5515399"/>
                        <a:ext cx="12001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7893" name="Object 21"/>
          <p:cNvGraphicFramePr>
            <a:graphicFrameLocks noChangeAspect="1"/>
          </p:cNvGraphicFramePr>
          <p:nvPr/>
        </p:nvGraphicFramePr>
        <p:xfrm>
          <a:off x="2188753" y="5455070"/>
          <a:ext cx="47783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30500" imgH="279400" progId="Equation.DSMT4">
                  <p:embed/>
                </p:oleObj>
              </mc:Choice>
              <mc:Fallback>
                <p:oleObj name="Equation" r:id="rId16" imgW="2730500" imgH="279400" progId="Equation.DSMT4">
                  <p:embed/>
                  <p:pic>
                    <p:nvPicPr>
                      <p:cNvPr id="84789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753" y="5455070"/>
                        <a:ext cx="47783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6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4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4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5" grpId="0" build="p"/>
      <p:bldP spid="847877" grpId="0" build="p"/>
      <p:bldP spid="8478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Moving in Curved Coordinates (1)</a:t>
            </a:r>
          </a:p>
        </p:txBody>
      </p:sp>
      <p:sp>
        <p:nvSpPr>
          <p:cNvPr id="848899" name="Text Box 3"/>
          <p:cNvSpPr txBox="1">
            <a:spLocks noChangeArrowheads="1"/>
          </p:cNvSpPr>
          <p:nvPr/>
        </p:nvSpPr>
        <p:spPr bwMode="auto">
          <a:xfrm>
            <a:off x="0" y="762000"/>
            <a:ext cx="109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The geodesic principle works in </a:t>
            </a:r>
            <a:r>
              <a:rPr lang="en-US" altLang="en-US" sz="2000" u="sng" dirty="0">
                <a:solidFill>
                  <a:srgbClr val="FF0000"/>
                </a:solidFill>
                <a:sym typeface="Symbol" panose="05050102010706020507" pitchFamily="18" charset="2"/>
              </a:rPr>
              <a:t>any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coordinate system</a:t>
            </a:r>
          </a:p>
        </p:txBody>
      </p:sp>
      <p:sp>
        <p:nvSpPr>
          <p:cNvPr id="848910" name="Text Box 14"/>
          <p:cNvSpPr txBox="1">
            <a:spLocks noChangeArrowheads="1"/>
          </p:cNvSpPr>
          <p:nvPr/>
        </p:nvSpPr>
        <p:spPr bwMode="auto">
          <a:xfrm>
            <a:off x="1600200" y="1235075"/>
            <a:ext cx="8382000" cy="707886"/>
          </a:xfrm>
          <a:prstGeom prst="rect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An object with no forces acting on it will always follow a geodesic,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which is the longest proper time path between two points in spacetime</a:t>
            </a:r>
          </a:p>
        </p:txBody>
      </p:sp>
      <p:graphicFrame>
        <p:nvGraphicFramePr>
          <p:cNvPr id="848911" name="Object 15"/>
          <p:cNvGraphicFramePr>
            <a:graphicFrameLocks noChangeAspect="1"/>
          </p:cNvGraphicFramePr>
          <p:nvPr/>
        </p:nvGraphicFramePr>
        <p:xfrm>
          <a:off x="1916907" y="2564849"/>
          <a:ext cx="54451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279400" progId="Equation.DSMT4">
                  <p:embed/>
                </p:oleObj>
              </mc:Choice>
              <mc:Fallback>
                <p:oleObj name="Equation" r:id="rId2" imgW="3111500" imgH="279400" progId="Equation.DSMT4">
                  <p:embed/>
                  <p:pic>
                    <p:nvPicPr>
                      <p:cNvPr id="8489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907" y="2564849"/>
                        <a:ext cx="54451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12" name="Text Box 16"/>
          <p:cNvSpPr txBox="1">
            <a:spLocks noChangeArrowheads="1"/>
          </p:cNvSpPr>
          <p:nvPr/>
        </p:nvSpPr>
        <p:spPr bwMode="auto">
          <a:xfrm>
            <a:off x="0" y="2133600"/>
            <a:ext cx="109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It is possible, starting from the metric, to find equations that describe geodesic motion</a:t>
            </a:r>
          </a:p>
        </p:txBody>
      </p:sp>
      <p:graphicFrame>
        <p:nvGraphicFramePr>
          <p:cNvPr id="848913" name="Object 17"/>
          <p:cNvGraphicFramePr>
            <a:graphicFrameLocks noChangeAspect="1"/>
          </p:cNvGraphicFramePr>
          <p:nvPr/>
        </p:nvGraphicFramePr>
        <p:xfrm>
          <a:off x="5715001" y="3200400"/>
          <a:ext cx="3667125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939800" progId="Equation.DSMT4">
                  <p:embed/>
                </p:oleObj>
              </mc:Choice>
              <mc:Fallback>
                <p:oleObj name="Equation" r:id="rId4" imgW="2095500" imgH="939800" progId="Equation.DSMT4">
                  <p:embed/>
                  <p:pic>
                    <p:nvPicPr>
                      <p:cNvPr id="8489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1" y="3200400"/>
                        <a:ext cx="3667125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14" name="Object 18"/>
          <p:cNvGraphicFramePr>
            <a:graphicFrameLocks noChangeAspect="1"/>
          </p:cNvGraphicFramePr>
          <p:nvPr/>
        </p:nvGraphicFramePr>
        <p:xfrm>
          <a:off x="3444010" y="3363363"/>
          <a:ext cx="1488429" cy="53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531" imgH="304668" progId="Equation.DSMT4">
                  <p:embed/>
                </p:oleObj>
              </mc:Choice>
              <mc:Fallback>
                <p:oleObj name="Equation" r:id="rId6" imgW="850531" imgH="304668" progId="Equation.DSMT4">
                  <p:embed/>
                  <p:pic>
                    <p:nvPicPr>
                      <p:cNvPr id="8489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010" y="3363363"/>
                        <a:ext cx="1488429" cy="533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15" name="Object 19"/>
          <p:cNvGraphicFramePr>
            <a:graphicFrameLocks noChangeAspect="1"/>
          </p:cNvGraphicFramePr>
          <p:nvPr/>
        </p:nvGraphicFramePr>
        <p:xfrm>
          <a:off x="459509" y="4130964"/>
          <a:ext cx="393372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47840" imgH="482400" progId="Equation.DSMT4">
                  <p:embed/>
                </p:oleObj>
              </mc:Choice>
              <mc:Fallback>
                <p:oleObj name="Equation" r:id="rId8" imgW="2247840" imgH="482400" progId="Equation.DSMT4">
                  <p:embed/>
                  <p:pic>
                    <p:nvPicPr>
                      <p:cNvPr id="8489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09" y="4130964"/>
                        <a:ext cx="3933720" cy="84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16" name="Object 20"/>
          <p:cNvGraphicFramePr>
            <a:graphicFrameLocks noChangeAspect="1"/>
          </p:cNvGraphicFramePr>
          <p:nvPr/>
        </p:nvGraphicFramePr>
        <p:xfrm>
          <a:off x="673893" y="3415578"/>
          <a:ext cx="1621722" cy="444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6698" imgH="253890" progId="Equation.DSMT4">
                  <p:embed/>
                </p:oleObj>
              </mc:Choice>
              <mc:Fallback>
                <p:oleObj name="Equation" r:id="rId10" imgW="926698" imgH="253890" progId="Equation.DSMT4">
                  <p:embed/>
                  <p:pic>
                    <p:nvPicPr>
                      <p:cNvPr id="84891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" y="3415578"/>
                        <a:ext cx="1621722" cy="444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17" name="Object 21"/>
          <p:cNvGraphicFramePr>
            <a:graphicFrameLocks noChangeAspect="1"/>
          </p:cNvGraphicFramePr>
          <p:nvPr/>
        </p:nvGraphicFramePr>
        <p:xfrm>
          <a:off x="2455863" y="5624513"/>
          <a:ext cx="380016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71520" imgH="482400" progId="Equation.DSMT4">
                  <p:embed/>
                </p:oleObj>
              </mc:Choice>
              <mc:Fallback>
                <p:oleObj name="Equation" r:id="rId12" imgW="2171520" imgH="482400" progId="Equation.DSMT4">
                  <p:embed/>
                  <p:pic>
                    <p:nvPicPr>
                      <p:cNvPr id="8489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5624513"/>
                        <a:ext cx="3800160" cy="844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5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8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8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4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3" name="Text Box 3"/>
          <p:cNvSpPr txBox="1">
            <a:spLocks noChangeArrowheads="1"/>
          </p:cNvSpPr>
          <p:nvPr/>
        </p:nvSpPr>
        <p:spPr bwMode="auto">
          <a:xfrm>
            <a:off x="0" y="762000"/>
            <a:ext cx="109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The effects of moving in curved coordinates looks like acceleration</a:t>
            </a:r>
          </a:p>
        </p:txBody>
      </p:sp>
      <p:graphicFrame>
        <p:nvGraphicFramePr>
          <p:cNvPr id="849931" name="Object 11"/>
          <p:cNvGraphicFramePr>
            <a:graphicFrameLocks noChangeAspect="1"/>
          </p:cNvGraphicFramePr>
          <p:nvPr/>
        </p:nvGraphicFramePr>
        <p:xfrm>
          <a:off x="738983" y="1723262"/>
          <a:ext cx="34004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3100" imgH="469900" progId="Equation.DSMT4">
                  <p:embed/>
                </p:oleObj>
              </mc:Choice>
              <mc:Fallback>
                <p:oleObj name="Equation" r:id="rId2" imgW="1943100" imgH="469900" progId="Equation.DSMT4">
                  <p:embed/>
                  <p:pic>
                    <p:nvPicPr>
                      <p:cNvPr id="8499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3" y="1723262"/>
                        <a:ext cx="34004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32" name="Text Box 12"/>
          <p:cNvSpPr txBox="1">
            <a:spLocks noChangeArrowheads="1"/>
          </p:cNvSpPr>
          <p:nvPr/>
        </p:nvSpPr>
        <p:spPr bwMode="auto">
          <a:xfrm>
            <a:off x="106363" y="2925763"/>
            <a:ext cx="6675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But it really isn’t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It is moving as straight as it can in curved coordinates</a:t>
            </a:r>
          </a:p>
        </p:txBody>
      </p:sp>
      <p:sp>
        <p:nvSpPr>
          <p:cNvPr id="849933" name="Line 13"/>
          <p:cNvSpPr>
            <a:spLocks noChangeShapeType="1"/>
          </p:cNvSpPr>
          <p:nvPr/>
        </p:nvSpPr>
        <p:spPr bwMode="auto">
          <a:xfrm>
            <a:off x="6950075" y="5103813"/>
            <a:ext cx="3473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34" name="Line 14"/>
          <p:cNvSpPr>
            <a:spLocks noChangeShapeType="1"/>
          </p:cNvSpPr>
          <p:nvPr/>
        </p:nvSpPr>
        <p:spPr bwMode="auto">
          <a:xfrm rot="-5400000">
            <a:off x="5195093" y="3348832"/>
            <a:ext cx="3509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35" name="Arc 15"/>
          <p:cNvSpPr>
            <a:spLocks/>
          </p:cNvSpPr>
          <p:nvPr/>
        </p:nvSpPr>
        <p:spPr bwMode="auto">
          <a:xfrm>
            <a:off x="6950075" y="4641850"/>
            <a:ext cx="457200" cy="4619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36" name="Arc 16"/>
          <p:cNvSpPr>
            <a:spLocks noChangeAspect="1"/>
          </p:cNvSpPr>
          <p:nvPr/>
        </p:nvSpPr>
        <p:spPr bwMode="auto">
          <a:xfrm>
            <a:off x="6953250" y="4181475"/>
            <a:ext cx="911225" cy="9191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37" name="Arc 17"/>
          <p:cNvSpPr>
            <a:spLocks noChangeAspect="1"/>
          </p:cNvSpPr>
          <p:nvPr/>
        </p:nvSpPr>
        <p:spPr bwMode="auto">
          <a:xfrm>
            <a:off x="6950075" y="3717925"/>
            <a:ext cx="1371600" cy="13858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38" name="Arc 18"/>
          <p:cNvSpPr>
            <a:spLocks/>
          </p:cNvSpPr>
          <p:nvPr/>
        </p:nvSpPr>
        <p:spPr bwMode="auto">
          <a:xfrm>
            <a:off x="6935788" y="3243263"/>
            <a:ext cx="1843087" cy="18605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39" name="Arc 19"/>
          <p:cNvSpPr>
            <a:spLocks/>
          </p:cNvSpPr>
          <p:nvPr/>
        </p:nvSpPr>
        <p:spPr bwMode="auto">
          <a:xfrm>
            <a:off x="6950075" y="2790825"/>
            <a:ext cx="2301875" cy="23272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0" name="Arc 20"/>
          <p:cNvSpPr>
            <a:spLocks/>
          </p:cNvSpPr>
          <p:nvPr/>
        </p:nvSpPr>
        <p:spPr bwMode="auto">
          <a:xfrm>
            <a:off x="6950075" y="2328863"/>
            <a:ext cx="2763838" cy="27924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1" name="Arc 21"/>
          <p:cNvSpPr>
            <a:spLocks/>
          </p:cNvSpPr>
          <p:nvPr/>
        </p:nvSpPr>
        <p:spPr bwMode="auto">
          <a:xfrm>
            <a:off x="6950075" y="1844675"/>
            <a:ext cx="3224213" cy="32591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2" name="Text Box 22"/>
          <p:cNvSpPr txBox="1">
            <a:spLocks noChangeArrowheads="1"/>
          </p:cNvSpPr>
          <p:nvPr/>
        </p:nvSpPr>
        <p:spPr bwMode="auto">
          <a:xfrm>
            <a:off x="10240963" y="4719638"/>
            <a:ext cx="73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ym typeface="Symbol" panose="05050102010706020507" pitchFamily="18" charset="2"/>
              </a:rPr>
              <a:t>x</a:t>
            </a:r>
          </a:p>
        </p:txBody>
      </p:sp>
      <p:sp>
        <p:nvSpPr>
          <p:cNvPr id="849943" name="Text Box 23"/>
          <p:cNvSpPr txBox="1">
            <a:spLocks noChangeArrowheads="1"/>
          </p:cNvSpPr>
          <p:nvPr/>
        </p:nvSpPr>
        <p:spPr bwMode="auto">
          <a:xfrm>
            <a:off x="6218238" y="2052638"/>
            <a:ext cx="73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ym typeface="Symbol" panose="05050102010706020507" pitchFamily="18" charset="2"/>
              </a:rPr>
              <a:t>y</a:t>
            </a:r>
          </a:p>
        </p:txBody>
      </p:sp>
      <p:sp>
        <p:nvSpPr>
          <p:cNvPr id="849944" name="Line 24"/>
          <p:cNvSpPr>
            <a:spLocks noChangeShapeType="1"/>
          </p:cNvSpPr>
          <p:nvPr/>
        </p:nvSpPr>
        <p:spPr bwMode="auto">
          <a:xfrm flipH="1" flipV="1">
            <a:off x="6934200" y="1871663"/>
            <a:ext cx="3200400" cy="3233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45" name="Text Box 25"/>
          <p:cNvSpPr txBox="1">
            <a:spLocks noChangeArrowheads="1"/>
          </p:cNvSpPr>
          <p:nvPr/>
        </p:nvSpPr>
        <p:spPr bwMode="auto">
          <a:xfrm>
            <a:off x="106363" y="4221163"/>
            <a:ext cx="61118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You can always eliminate this apparent acceleration, simply by returning to “flat” coordinates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It is possible, starting from the metric alone, to prove that spacetime is really just flat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Moving in Curved Coordinates (2)</a:t>
            </a:r>
          </a:p>
        </p:txBody>
      </p:sp>
    </p:spTree>
    <p:extLst>
      <p:ext uri="{BB962C8B-B14F-4D97-AF65-F5344CB8AC3E}">
        <p14:creationId xmlns:p14="http://schemas.microsoft.com/office/powerpoint/2010/main" val="10410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4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4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4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4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4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4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4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4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4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0"/>
                                        <p:tgtEl>
                                          <p:spTgt spid="84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4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9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9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2" grpId="0"/>
      <p:bldP spid="8499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Curved Space</a:t>
            </a:r>
          </a:p>
        </p:txBody>
      </p:sp>
      <p:sp>
        <p:nvSpPr>
          <p:cNvPr id="850947" name="Text Box 3"/>
          <p:cNvSpPr txBox="1">
            <a:spLocks noChangeArrowheads="1"/>
          </p:cNvSpPr>
          <p:nvPr/>
        </p:nvSpPr>
        <p:spPr bwMode="auto">
          <a:xfrm>
            <a:off x="0" y="762000"/>
            <a:ext cx="10972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It is possible to live in a </a:t>
            </a:r>
            <a:r>
              <a:rPr lang="en-US" altLang="en-US" sz="2000" dirty="0" err="1">
                <a:solidFill>
                  <a:srgbClr val="9900CC"/>
                </a:solidFill>
                <a:sym typeface="Symbol" panose="05050102010706020507" pitchFamily="18" charset="2"/>
              </a:rPr>
              <a:t>spacetime</a:t>
            </a: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 that is inherently curved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It’s not just the coordinates, it’s </a:t>
            </a:r>
            <a:r>
              <a:rPr lang="en-US" altLang="en-US" sz="2000" dirty="0" err="1">
                <a:solidFill>
                  <a:srgbClr val="9900CC"/>
                </a:solidFill>
                <a:sym typeface="Symbol" panose="05050102010706020507" pitchFamily="18" charset="2"/>
              </a:rPr>
              <a:t>spacetime</a:t>
            </a: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 itself that is curved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Consider the surface of the Earth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Think of it as a 2D object</a:t>
            </a:r>
          </a:p>
        </p:txBody>
      </p:sp>
      <p:sp>
        <p:nvSpPr>
          <p:cNvPr id="850963" name="Oval 19"/>
          <p:cNvSpPr>
            <a:spLocks noChangeArrowheads="1"/>
          </p:cNvSpPr>
          <p:nvPr/>
        </p:nvSpPr>
        <p:spPr bwMode="auto">
          <a:xfrm>
            <a:off x="7408863" y="1600200"/>
            <a:ext cx="3516312" cy="34290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850964" name="Text Box 20"/>
          <p:cNvSpPr txBox="1">
            <a:spLocks noChangeArrowheads="1"/>
          </p:cNvSpPr>
          <p:nvPr/>
        </p:nvSpPr>
        <p:spPr bwMode="auto">
          <a:xfrm>
            <a:off x="0" y="2594151"/>
            <a:ext cx="740886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Imagine two explorers setting out from the North Pole in “straight lines” (geodesics)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At first they are traveling away from each other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When they reach the equator, they will be traveling “parallel” to each other; their distance is no longer increasing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They then start traveling towards each other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They meet at the south pole</a:t>
            </a:r>
          </a:p>
        </p:txBody>
      </p:sp>
      <p:sp>
        <p:nvSpPr>
          <p:cNvPr id="850965" name="Arc 21"/>
          <p:cNvSpPr>
            <a:spLocks/>
          </p:cNvSpPr>
          <p:nvPr/>
        </p:nvSpPr>
        <p:spPr bwMode="auto">
          <a:xfrm>
            <a:off x="9055100" y="1600200"/>
            <a:ext cx="781050" cy="3429000"/>
          </a:xfrm>
          <a:custGeom>
            <a:avLst/>
            <a:gdLst>
              <a:gd name="T0" fmla="*/ 0 w 21600"/>
              <a:gd name="T1" fmla="*/ 0 h 43187"/>
              <a:gd name="T2" fmla="*/ 2147483646 w 21600"/>
              <a:gd name="T3" fmla="*/ 2147483646 h 43187"/>
              <a:gd name="T4" fmla="*/ 0 w 21600"/>
              <a:gd name="T5" fmla="*/ 2147483646 h 43187"/>
              <a:gd name="T6" fmla="*/ 0 60000 65536"/>
              <a:gd name="T7" fmla="*/ 0 60000 65536"/>
              <a:gd name="T8" fmla="*/ 0 60000 65536"/>
              <a:gd name="T9" fmla="*/ 0 w 21600"/>
              <a:gd name="T10" fmla="*/ 0 h 43187"/>
              <a:gd name="T11" fmla="*/ 21600 w 21600"/>
              <a:gd name="T12" fmla="*/ 43187 h 43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37"/>
                  <a:pt x="12381" y="42782"/>
                  <a:pt x="750" y="43186"/>
                </a:cubicBezTo>
              </a:path>
              <a:path w="21600" h="431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37"/>
                  <a:pt x="12381" y="42782"/>
                  <a:pt x="750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66" name="Arc 22"/>
          <p:cNvSpPr>
            <a:spLocks/>
          </p:cNvSpPr>
          <p:nvPr/>
        </p:nvSpPr>
        <p:spPr bwMode="auto">
          <a:xfrm flipH="1">
            <a:off x="8870950" y="1600200"/>
            <a:ext cx="196850" cy="3429000"/>
          </a:xfrm>
          <a:custGeom>
            <a:avLst/>
            <a:gdLst>
              <a:gd name="T0" fmla="*/ 0 w 21600"/>
              <a:gd name="T1" fmla="*/ 0 h 43187"/>
              <a:gd name="T2" fmla="*/ 2147483646 w 21600"/>
              <a:gd name="T3" fmla="*/ 2147483646 h 43187"/>
              <a:gd name="T4" fmla="*/ 0 w 21600"/>
              <a:gd name="T5" fmla="*/ 2147483646 h 43187"/>
              <a:gd name="T6" fmla="*/ 0 60000 65536"/>
              <a:gd name="T7" fmla="*/ 0 60000 65536"/>
              <a:gd name="T8" fmla="*/ 0 60000 65536"/>
              <a:gd name="T9" fmla="*/ 0 w 21600"/>
              <a:gd name="T10" fmla="*/ 0 h 43187"/>
              <a:gd name="T11" fmla="*/ 21600 w 21600"/>
              <a:gd name="T12" fmla="*/ 43187 h 43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37"/>
                  <a:pt x="12381" y="42782"/>
                  <a:pt x="750" y="43186"/>
                </a:cubicBezTo>
              </a:path>
              <a:path w="21600" h="431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37"/>
                  <a:pt x="12381" y="42782"/>
                  <a:pt x="750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68" name="Text Box 24"/>
          <p:cNvSpPr txBox="1">
            <a:spLocks noChangeArrowheads="1"/>
          </p:cNvSpPr>
          <p:nvPr/>
        </p:nvSpPr>
        <p:spPr bwMode="auto">
          <a:xfrm>
            <a:off x="35103" y="5832608"/>
            <a:ext cx="9693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The curvature is real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It is space itself that is curved, not the coordinates only </a:t>
            </a:r>
          </a:p>
        </p:txBody>
      </p:sp>
      <p:graphicFrame>
        <p:nvGraphicFramePr>
          <p:cNvPr id="850969" name="Object 25"/>
          <p:cNvGraphicFramePr>
            <a:graphicFrameLocks noChangeAspect="1"/>
          </p:cNvGraphicFramePr>
          <p:nvPr/>
        </p:nvGraphicFramePr>
        <p:xfrm>
          <a:off x="6172200" y="6096000"/>
          <a:ext cx="337806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320" imgH="279360" progId="Equation.DSMT4">
                  <p:embed/>
                </p:oleObj>
              </mc:Choice>
              <mc:Fallback>
                <p:oleObj name="Equation" r:id="rId2" imgW="1930320" imgH="279360" progId="Equation.DSMT4">
                  <p:embed/>
                  <p:pic>
                    <p:nvPicPr>
                      <p:cNvPr id="85096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6096000"/>
                        <a:ext cx="337806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0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85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5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5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Curvature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0" y="762000"/>
            <a:ext cx="10972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How can we tell, looking only at the distance formula (the metric), if the curvature is real or a consequence of our coordinate choice?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The Riemann Tensor tells</a:t>
            </a:r>
            <a:b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</a:br>
            <a:r>
              <a:rPr lang="en-US" alt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you if it is curved</a:t>
            </a:r>
          </a:p>
        </p:txBody>
      </p:sp>
      <p:graphicFrame>
        <p:nvGraphicFramePr>
          <p:cNvPr id="851977" name="Object 9"/>
          <p:cNvGraphicFramePr>
            <a:graphicFrameLocks noChangeAspect="1"/>
          </p:cNvGraphicFramePr>
          <p:nvPr/>
        </p:nvGraphicFramePr>
        <p:xfrm>
          <a:off x="5180014" y="1274855"/>
          <a:ext cx="48672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1300" imgH="457200" progId="Equation.DSMT4">
                  <p:embed/>
                </p:oleObj>
              </mc:Choice>
              <mc:Fallback>
                <p:oleObj name="Equation" r:id="rId2" imgW="2781300" imgH="457200" progId="Equation.DSMT4">
                  <p:embed/>
                  <p:pic>
                    <p:nvPicPr>
                      <p:cNvPr id="8519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4" y="1274855"/>
                        <a:ext cx="48672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1978" name="Text Box 10"/>
          <p:cNvSpPr txBox="1">
            <a:spLocks noChangeArrowheads="1"/>
          </p:cNvSpPr>
          <p:nvPr/>
        </p:nvSpPr>
        <p:spPr bwMode="auto">
          <a:xfrm>
            <a:off x="0" y="2544258"/>
            <a:ext cx="1097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If the Riemann tensor is zero, space is not curved; if it is non-zero, it is curved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Changing coordinates doesn’t make it go away</a:t>
            </a:r>
          </a:p>
        </p:txBody>
      </p:sp>
      <p:sp>
        <p:nvSpPr>
          <p:cNvPr id="851979" name="Text Box 11"/>
          <p:cNvSpPr txBox="1">
            <a:spLocks noChangeArrowheads="1"/>
          </p:cNvSpPr>
          <p:nvPr/>
        </p:nvSpPr>
        <p:spPr bwMode="auto">
          <a:xfrm>
            <a:off x="304800" y="3886200"/>
            <a:ext cx="55784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Some other measures of curvature: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 Ricci tensor: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 Ricci scalar: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 Einstein tensor:</a:t>
            </a:r>
          </a:p>
        </p:txBody>
      </p:sp>
      <p:graphicFrame>
        <p:nvGraphicFramePr>
          <p:cNvPr id="851980" name="Object 12"/>
          <p:cNvGraphicFramePr>
            <a:graphicFrameLocks noChangeAspect="1"/>
          </p:cNvGraphicFramePr>
          <p:nvPr/>
        </p:nvGraphicFramePr>
        <p:xfrm>
          <a:off x="2895600" y="4472288"/>
          <a:ext cx="1666152" cy="62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355446" progId="Equation.DSMT4">
                  <p:embed/>
                </p:oleObj>
              </mc:Choice>
              <mc:Fallback>
                <p:oleObj name="Equation" r:id="rId4" imgW="952087" imgH="355446" progId="Equation.DSMT4">
                  <p:embed/>
                  <p:pic>
                    <p:nvPicPr>
                      <p:cNvPr id="8519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72288"/>
                        <a:ext cx="1666152" cy="622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1981" name="Object 13"/>
          <p:cNvGraphicFramePr>
            <a:graphicFrameLocks noChangeAspect="1"/>
          </p:cNvGraphicFramePr>
          <p:nvPr/>
        </p:nvGraphicFramePr>
        <p:xfrm>
          <a:off x="2783547" y="5473969"/>
          <a:ext cx="1910521" cy="62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726" imgH="355446" progId="Equation.DSMT4">
                  <p:embed/>
                </p:oleObj>
              </mc:Choice>
              <mc:Fallback>
                <p:oleObj name="Equation" r:id="rId6" imgW="1091726" imgH="355446" progId="Equation.DSMT4">
                  <p:embed/>
                  <p:pic>
                    <p:nvPicPr>
                      <p:cNvPr id="8519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547" y="5473969"/>
                        <a:ext cx="1910521" cy="622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1982" name="Object 14"/>
          <p:cNvGraphicFramePr>
            <a:graphicFrameLocks noChangeAspect="1"/>
          </p:cNvGraphicFramePr>
          <p:nvPr/>
        </p:nvGraphicFramePr>
        <p:xfrm>
          <a:off x="3094037" y="6217208"/>
          <a:ext cx="2066029" cy="42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588" imgH="241195" progId="Equation.DSMT4">
                  <p:embed/>
                </p:oleObj>
              </mc:Choice>
              <mc:Fallback>
                <p:oleObj name="Equation" r:id="rId8" imgW="1180588" imgH="241195" progId="Equation.DSMT4">
                  <p:embed/>
                  <p:pic>
                    <p:nvPicPr>
                      <p:cNvPr id="8519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7" y="6217208"/>
                        <a:ext cx="2066029" cy="422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61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5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1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1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1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1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1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1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1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1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5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1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1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5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1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1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5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34299</TotalTime>
  <Words>1860</Words>
  <Application>Microsoft Office PowerPoint</Application>
  <PresentationFormat>Custom</PresentationFormat>
  <Paragraphs>294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Symbol</vt:lpstr>
      <vt:lpstr>Times New Roman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Carlson, Eric</cp:lastModifiedBy>
  <cp:revision>1310</cp:revision>
  <cp:lastPrinted>1998-03-31T16:12:30Z</cp:lastPrinted>
  <dcterms:created xsi:type="dcterms:W3CDTF">1997-09-10T20:18:06Z</dcterms:created>
  <dcterms:modified xsi:type="dcterms:W3CDTF">2023-10-03T13:52:21Z</dcterms:modified>
</cp:coreProperties>
</file>