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725" r:id="rId2"/>
    <p:sldId id="1086" r:id="rId3"/>
    <p:sldId id="769" r:id="rId4"/>
    <p:sldId id="728" r:id="rId5"/>
    <p:sldId id="726" r:id="rId6"/>
    <p:sldId id="729" r:id="rId7"/>
    <p:sldId id="731" r:id="rId8"/>
    <p:sldId id="1156" r:id="rId9"/>
    <p:sldId id="727" r:id="rId10"/>
    <p:sldId id="770" r:id="rId11"/>
    <p:sldId id="771" r:id="rId12"/>
    <p:sldId id="730" r:id="rId13"/>
    <p:sldId id="734" r:id="rId14"/>
    <p:sldId id="732" r:id="rId15"/>
    <p:sldId id="733" r:id="rId16"/>
    <p:sldId id="737" r:id="rId17"/>
    <p:sldId id="738" r:id="rId18"/>
    <p:sldId id="739" r:id="rId19"/>
    <p:sldId id="735" r:id="rId20"/>
    <p:sldId id="801" r:id="rId21"/>
    <p:sldId id="736" r:id="rId22"/>
  </p:sldIdLst>
  <p:sldSz cx="10972800" cy="6858000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9933FF"/>
    <a:srgbClr val="00FF00"/>
    <a:srgbClr val="9900CC"/>
    <a:srgbClr val="0000FF"/>
    <a:srgbClr val="FFCCFF"/>
    <a:srgbClr val="00FFFF"/>
    <a:srgbClr val="66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 autoAdjust="0"/>
  </p:normalViewPr>
  <p:slideViewPr>
    <p:cSldViewPr>
      <p:cViewPr varScale="1">
        <p:scale>
          <a:sx n="62" d="100"/>
          <a:sy n="62" d="100"/>
        </p:scale>
        <p:origin x="984" y="8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-270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4850" y="692150"/>
            <a:ext cx="553720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866DA8CD-EA35-4421-89F6-12D96133E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30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174B-7E99-4263-8914-C4806B8E7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D190-8531-42D5-84C1-99201E4B0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8120" y="609600"/>
            <a:ext cx="233172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609600"/>
            <a:ext cx="681228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2DF-B95D-4E95-B25D-E0C6ACD2B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ADBC-3932-4221-8570-13EB945BC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4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4E79F-8F7F-423F-80FD-37BEFD42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812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D907E-CEE0-4026-8BA5-A3CD8FC8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4"/>
            <a:ext cx="484822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4" y="1535114"/>
            <a:ext cx="48501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4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347D-49ED-437E-B93A-460C966FE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0821-8036-4B25-9953-E99CB29ED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6714-3C0F-4603-A877-221CA73D7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50"/>
            <a:ext cx="360997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4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21B04-0926-4D6F-919C-95FE19FF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1"/>
            <a:ext cx="658368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2903-CD40-45A9-8849-2FE3AB64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609600"/>
            <a:ext cx="9328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981200"/>
            <a:ext cx="9328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32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8400"/>
            <a:ext cx="347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685FBB20-16EC-4878-B015-F9FF7BED6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image" Target="../media/image2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image" Target="../media/image47.wm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29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41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59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5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8.wmf"/><Relationship Id="rId21" Type="http://schemas.openxmlformats.org/officeDocument/2006/relationships/image" Target="../media/image16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wmf"/><Relationship Id="rId25" Type="http://schemas.openxmlformats.org/officeDocument/2006/relationships/image" Target="../media/image3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2200"/>
            <a:ext cx="48101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52400" y="2393368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00FF"/>
                </a:solidFill>
              </a:rPr>
              <a:t>Plot distance vs. velocity.  We find: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Velocity proportional to distance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H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  <a:r>
              <a:rPr lang="en-US" sz="2000" dirty="0">
                <a:solidFill>
                  <a:srgbClr val="0000FF"/>
                </a:solidFill>
              </a:rPr>
              <a:t> is called </a:t>
            </a:r>
            <a:r>
              <a:rPr lang="en-US" sz="2000" i="1" dirty="0">
                <a:solidFill>
                  <a:srgbClr val="0000FF"/>
                </a:solidFill>
              </a:rPr>
              <a:t>Hubble’s constant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Best fit today (includes </a:t>
            </a:r>
            <a:r>
              <a:rPr lang="en-US" sz="2000" i="1" dirty="0">
                <a:solidFill>
                  <a:srgbClr val="0000FF"/>
                </a:solidFill>
              </a:rPr>
              <a:t>many</a:t>
            </a:r>
            <a:r>
              <a:rPr lang="en-US" sz="2000" dirty="0">
                <a:solidFill>
                  <a:srgbClr val="0000FF"/>
                </a:solidFill>
              </a:rPr>
              <a:t> assumptions)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36269"/>
              </p:ext>
            </p:extLst>
          </p:nvPr>
        </p:nvGraphicFramePr>
        <p:xfrm>
          <a:off x="4739838" y="2621190"/>
          <a:ext cx="9330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838" y="2621190"/>
                        <a:ext cx="93303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87730"/>
              </p:ext>
            </p:extLst>
          </p:nvPr>
        </p:nvGraphicFramePr>
        <p:xfrm>
          <a:off x="2438400" y="3970085"/>
          <a:ext cx="2866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70085"/>
                        <a:ext cx="286650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9254" y="4256544"/>
            <a:ext cx="62853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00"/>
                </a:solidFill>
              </a:rPr>
              <a:t>Uncertainties: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Until recently, we didn’t know </a:t>
            </a:r>
            <a:r>
              <a:rPr lang="en-US" sz="2000" i="1" dirty="0">
                <a:solidFill>
                  <a:srgbClr val="006600"/>
                </a:solidFill>
              </a:rPr>
              <a:t>H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very well,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so we would write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6600"/>
                </a:solidFill>
              </a:rPr>
              <a:t>h</a:t>
            </a:r>
            <a:r>
              <a:rPr lang="en-US" sz="2000" dirty="0">
                <a:solidFill>
                  <a:srgbClr val="006600"/>
                </a:solidFill>
              </a:rPr>
              <a:t> = 0.677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 0.004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I’ll probably avoid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h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.</a:t>
            </a: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Many published documents write answers in terms of </a:t>
            </a:r>
            <a:r>
              <a:rPr lang="en-US" sz="2000" i="1" dirty="0">
                <a:solidFill>
                  <a:srgbClr val="006600"/>
                </a:solidFill>
              </a:rPr>
              <a:t>h</a:t>
            </a:r>
            <a:r>
              <a:rPr lang="en-US" sz="2000" dirty="0">
                <a:solidFill>
                  <a:srgbClr val="006600"/>
                </a:solidFill>
              </a:rPr>
              <a:t> so that we remove the uncertainty in </a:t>
            </a:r>
            <a:r>
              <a:rPr lang="en-US" sz="2000" i="1" dirty="0">
                <a:solidFill>
                  <a:srgbClr val="006600"/>
                </a:solidFill>
              </a:rPr>
              <a:t>H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endParaRPr lang="en-US" sz="2000" dirty="0">
              <a:solidFill>
                <a:srgbClr val="006600"/>
              </a:solidFill>
            </a:endParaRP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88037"/>
              </p:ext>
            </p:extLst>
          </p:nvPr>
        </p:nvGraphicFramePr>
        <p:xfrm>
          <a:off x="3395662" y="5099592"/>
          <a:ext cx="235557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040" imgH="228600" progId="Equation.DSMT4">
                  <p:embed/>
                </p:oleObj>
              </mc:Choice>
              <mc:Fallback>
                <p:oleObj name="Equation" r:id="rId7" imgW="13460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2" y="5099592"/>
                        <a:ext cx="235557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62000"/>
            <a:ext cx="10972800" cy="76944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Hubble’s Law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524000"/>
            <a:ext cx="10972800" cy="76944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Hubble’s Constant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Hubble’s Law and Expansion of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0" y="990600"/>
            <a:ext cx="10896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now, neglect relativity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Assume the universe is homogenous and isotropic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Suppose we see galaxy </a:t>
            </a:r>
            <a:r>
              <a:rPr lang="en-US" sz="2000" i="1" dirty="0">
                <a:solidFill>
                  <a:srgbClr val="006600"/>
                </a:solidFill>
              </a:rPr>
              <a:t>X</a:t>
            </a:r>
            <a:r>
              <a:rPr lang="en-US" sz="2000" dirty="0">
                <a:solidFill>
                  <a:srgbClr val="006600"/>
                </a:solidFill>
              </a:rPr>
              <a:t> at distance </a:t>
            </a:r>
            <a:r>
              <a:rPr lang="en-US" sz="2000" i="1" dirty="0">
                <a:solidFill>
                  <a:srgbClr val="006600"/>
                </a:solidFill>
              </a:rPr>
              <a:t>d</a:t>
            </a:r>
            <a:r>
              <a:rPr lang="en-US" sz="2000" dirty="0">
                <a:solidFill>
                  <a:srgbClr val="006600"/>
                </a:solidFill>
              </a:rPr>
              <a:t> moving away from us at speed </a:t>
            </a:r>
            <a:r>
              <a:rPr lang="en-US" sz="2000" i="1" dirty="0">
                <a:solidFill>
                  <a:srgbClr val="006600"/>
                </a:solidFill>
              </a:rPr>
              <a:t>v</a:t>
            </a: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By isotropy, a galaxy </a:t>
            </a:r>
            <a:r>
              <a:rPr lang="en-US" sz="2000" i="1" dirty="0">
                <a:solidFill>
                  <a:srgbClr val="9900CC"/>
                </a:solidFill>
              </a:rPr>
              <a:t>Y </a:t>
            </a:r>
            <a:r>
              <a:rPr lang="en-US" sz="2000" dirty="0">
                <a:solidFill>
                  <a:srgbClr val="9900CC"/>
                </a:solidFill>
              </a:rPr>
              <a:t>on the other side of us at distance </a:t>
            </a:r>
            <a:r>
              <a:rPr lang="en-US" sz="2000" i="1" dirty="0">
                <a:solidFill>
                  <a:srgbClr val="9900CC"/>
                </a:solidFill>
              </a:rPr>
              <a:t>d</a:t>
            </a:r>
            <a:r>
              <a:rPr lang="en-US" sz="2000" dirty="0">
                <a:solidFill>
                  <a:srgbClr val="9900CC"/>
                </a:solidFill>
              </a:rPr>
              <a:t> must </a:t>
            </a:r>
            <a:r>
              <a:rPr lang="en-US" sz="2000" i="1" dirty="0">
                <a:solidFill>
                  <a:srgbClr val="9900CC"/>
                </a:solidFill>
              </a:rPr>
              <a:t>also</a:t>
            </a:r>
            <a:r>
              <a:rPr lang="en-US" sz="2000" dirty="0">
                <a:solidFill>
                  <a:srgbClr val="9900CC"/>
                </a:solidFill>
              </a:rPr>
              <a:t> be moving away at speed </a:t>
            </a:r>
            <a:r>
              <a:rPr lang="en-US" sz="2000" i="1" dirty="0">
                <a:solidFill>
                  <a:srgbClr val="9900CC"/>
                </a:solidFill>
              </a:rPr>
              <a:t>v</a:t>
            </a: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as viewed by galaxy </a:t>
            </a:r>
            <a:r>
              <a:rPr lang="en-US" sz="2000" i="1" dirty="0">
                <a:solidFill>
                  <a:srgbClr val="9900CC"/>
                </a:solidFill>
              </a:rPr>
              <a:t>X</a:t>
            </a:r>
            <a:r>
              <a:rPr lang="en-US" sz="2000" dirty="0">
                <a:solidFill>
                  <a:srgbClr val="9900CC"/>
                </a:solidFill>
              </a:rPr>
              <a:t>, galaxy </a:t>
            </a:r>
            <a:r>
              <a:rPr lang="en-US" sz="2000" i="1" dirty="0">
                <a:solidFill>
                  <a:srgbClr val="9900CC"/>
                </a:solidFill>
              </a:rPr>
              <a:t>Y</a:t>
            </a:r>
            <a:r>
              <a:rPr lang="en-US" sz="2000" dirty="0">
                <a:solidFill>
                  <a:srgbClr val="9900CC"/>
                </a:solidFill>
              </a:rPr>
              <a:t> is now moving away at speed 2</a:t>
            </a:r>
            <a:r>
              <a:rPr lang="en-US" sz="2000" i="1" dirty="0">
                <a:solidFill>
                  <a:srgbClr val="9900CC"/>
                </a:solidFill>
              </a:rPr>
              <a:t>v</a:t>
            </a:r>
            <a:r>
              <a:rPr lang="en-US" sz="2000" dirty="0">
                <a:solidFill>
                  <a:srgbClr val="9900CC"/>
                </a:solidFill>
              </a:rPr>
              <a:t> and is at a distance 2</a:t>
            </a:r>
            <a:r>
              <a:rPr lang="en-US" sz="2000" i="1" dirty="0">
                <a:solidFill>
                  <a:srgbClr val="9900CC"/>
                </a:solidFill>
              </a:rPr>
              <a:t>d</a:t>
            </a: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If the universe is homogenous, then galaxy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, at distance 2</a:t>
            </a:r>
            <a:r>
              <a:rPr lang="en-US" sz="2000" i="1" dirty="0">
                <a:solidFill>
                  <a:srgbClr val="FF0000"/>
                </a:solidFill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 from us must also be moving at speed 2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Therefore, if distances are expanding (or contracting), the speed </a:t>
            </a:r>
            <a:r>
              <a:rPr lang="en-US" sz="2000" i="1" dirty="0">
                <a:solidFill>
                  <a:schemeClr val="tx1"/>
                </a:solidFill>
              </a:rPr>
              <a:t>must</a:t>
            </a:r>
            <a:r>
              <a:rPr lang="en-US" sz="2000" dirty="0">
                <a:solidFill>
                  <a:schemeClr val="tx1"/>
                </a:solidFill>
              </a:rPr>
              <a:t> be proportional to distance – Hubble’s Law is inevitable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0"/>
            <a:ext cx="10972800" cy="83099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Hubble’s Law is Not Arbitrary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15515" y="5838975"/>
            <a:ext cx="533400" cy="766464"/>
            <a:chOff x="6667500" y="5837349"/>
            <a:chExt cx="533400" cy="766464"/>
          </a:xfrm>
        </p:grpSpPr>
        <p:sp>
          <p:nvSpPr>
            <p:cNvPr id="2" name="Oval 1"/>
            <p:cNvSpPr/>
            <p:nvPr/>
          </p:nvSpPr>
          <p:spPr bwMode="auto">
            <a:xfrm>
              <a:off x="6667500" y="5837349"/>
              <a:ext cx="533400" cy="228600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7500" y="6142148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/>
                  </a:solidFill>
                </a:rPr>
                <a:t>us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82215" y="5242725"/>
            <a:ext cx="2247900" cy="465959"/>
            <a:chOff x="7848600" y="5301177"/>
            <a:chExt cx="2247900" cy="465959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7848600" y="5767136"/>
              <a:ext cx="22479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8877300" y="530117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34315" y="5242724"/>
            <a:ext cx="2247900" cy="461666"/>
            <a:chOff x="5600700" y="5301176"/>
            <a:chExt cx="2247900" cy="461666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5600700" y="5762842"/>
              <a:ext cx="22479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593305" y="5301176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62615" y="5242723"/>
            <a:ext cx="2247900" cy="461666"/>
            <a:chOff x="3429000" y="5301175"/>
            <a:chExt cx="2247900" cy="461666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3429000" y="5762841"/>
              <a:ext cx="22479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4344308" y="530117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d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63415" y="5836892"/>
            <a:ext cx="1051985" cy="718243"/>
            <a:chOff x="8915400" y="5835266"/>
            <a:chExt cx="1051985" cy="718243"/>
          </a:xfrm>
        </p:grpSpPr>
        <p:sp>
          <p:nvSpPr>
            <p:cNvPr id="7" name="TextBox 6"/>
            <p:cNvSpPr txBox="1"/>
            <p:nvPr/>
          </p:nvSpPr>
          <p:spPr>
            <a:xfrm>
              <a:off x="8938783" y="609184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6600"/>
                  </a:solidFill>
                </a:rPr>
                <a:t>X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 rot="1471941">
              <a:off x="8915400" y="5835266"/>
              <a:ext cx="533400" cy="2286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>
              <a:stCxn id="17" idx="7"/>
            </p:cNvCxnSpPr>
            <p:nvPr/>
          </p:nvCxnSpPr>
          <p:spPr bwMode="auto">
            <a:xfrm flipV="1">
              <a:off x="9387219" y="5943600"/>
              <a:ext cx="442581" cy="1074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9433985" y="591131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6600"/>
                  </a:solidFill>
                </a:rPr>
                <a:t>v</a:t>
              </a:r>
            </a:p>
          </p:txBody>
        </p:sp>
      </p:grpSp>
      <p:grpSp>
        <p:nvGrpSpPr>
          <p:cNvPr id="250880" name="Group 250879"/>
          <p:cNvGrpSpPr/>
          <p:nvPr/>
        </p:nvGrpSpPr>
        <p:grpSpPr>
          <a:xfrm>
            <a:off x="2995866" y="5782980"/>
            <a:ext cx="928532" cy="998820"/>
            <a:chOff x="4047851" y="5781354"/>
            <a:chExt cx="928532" cy="998820"/>
          </a:xfrm>
        </p:grpSpPr>
        <p:sp>
          <p:nvSpPr>
            <p:cNvPr id="18" name="Oval 17"/>
            <p:cNvSpPr/>
            <p:nvPr/>
          </p:nvSpPr>
          <p:spPr bwMode="auto">
            <a:xfrm rot="16461773">
              <a:off x="4419600" y="5933754"/>
              <a:ext cx="533400" cy="228600"/>
            </a:xfrm>
            <a:prstGeom prst="ellipse">
              <a:avLst/>
            </a:prstGeom>
            <a:solidFill>
              <a:srgbClr val="9900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42983" y="631850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9900CC"/>
                  </a:solidFill>
                </a:rPr>
                <a:t>Y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H="1">
              <a:off x="4047851" y="6046059"/>
              <a:ext cx="486305" cy="78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9933F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152219" y="6017009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9900CC"/>
                  </a:solidFill>
                </a:rPr>
                <a:t>v</a:t>
              </a:r>
            </a:p>
          </p:txBody>
        </p:sp>
      </p:grpSp>
      <p:grpSp>
        <p:nvGrpSpPr>
          <p:cNvPr id="250882" name="Group 250881"/>
          <p:cNvGrpSpPr/>
          <p:nvPr/>
        </p:nvGrpSpPr>
        <p:grpSpPr>
          <a:xfrm>
            <a:off x="497516" y="5684492"/>
            <a:ext cx="1296446" cy="943083"/>
            <a:chOff x="1549501" y="5682866"/>
            <a:chExt cx="1296446" cy="943083"/>
          </a:xfrm>
        </p:grpSpPr>
        <p:sp>
          <p:nvSpPr>
            <p:cNvPr id="25" name="Oval 24"/>
            <p:cNvSpPr/>
            <p:nvPr/>
          </p:nvSpPr>
          <p:spPr bwMode="auto">
            <a:xfrm rot="14443359">
              <a:off x="2244753" y="5835266"/>
              <a:ext cx="533400" cy="2286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12547" y="6164284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H="1">
              <a:off x="1549501" y="5889632"/>
              <a:ext cx="824160" cy="112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688230" y="5861011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  <a:r>
                <a:rPr lang="en-US" sz="2400" i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4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23F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49086"/>
            <a:ext cx="7548418" cy="5661314"/>
          </a:xfrm>
          <a:prstGeom prst="rect">
            <a:avLst/>
          </a:prstGeom>
          <a:noFill/>
        </p:spPr>
      </p:pic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152400" y="1533959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00"/>
                </a:solidFill>
              </a:rPr>
              <a:t>Hubble’s Law can be thought of two ways: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All galaxies are flying apart from each other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space between the</a:t>
            </a:r>
            <a:br>
              <a:rPr lang="en-US" sz="2000" dirty="0">
                <a:solidFill>
                  <a:srgbClr val="006600"/>
                </a:solidFill>
              </a:rPr>
            </a:br>
            <a:r>
              <a:rPr lang="en-US" sz="2000" dirty="0">
                <a:solidFill>
                  <a:srgbClr val="006600"/>
                </a:solidFill>
              </a:rPr>
              <a:t>galaxies is expanding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04800" y="3733800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9900CC"/>
                </a:solidFill>
              </a:rPr>
              <a:t>There is no special place in the universe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It is meaningless to ask “where is it expanding from”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All observers see the same thing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-5027"/>
            <a:ext cx="10972800" cy="14465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Two Ways of Thinking About Hubble Expansion</a:t>
            </a:r>
          </a:p>
        </p:txBody>
      </p:sp>
    </p:spTree>
    <p:extLst>
      <p:ext uri="{BB962C8B-B14F-4D97-AF65-F5344CB8AC3E}">
        <p14:creationId xmlns:p14="http://schemas.microsoft.com/office/powerpoint/2010/main" val="2994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Age of the Universe: A Naïve Computation: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04800" y="7620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Hubble’s Law tells us relation between distance and velocity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therefore figure out how long ago all this stuff was here: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Call </a:t>
            </a:r>
            <a:r>
              <a:rPr lang="en-US" sz="2000" i="1" dirty="0">
                <a:solidFill>
                  <a:srgbClr val="006600"/>
                </a:solidFill>
              </a:rPr>
              <a:t>t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the time when everything left here:</a:t>
            </a:r>
          </a:p>
        </p:txBody>
      </p:sp>
      <p:graphicFrame>
        <p:nvGraphicFramePr>
          <p:cNvPr id="4403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057054"/>
              </p:ext>
            </p:extLst>
          </p:nvPr>
        </p:nvGraphicFramePr>
        <p:xfrm>
          <a:off x="8839200" y="838200"/>
          <a:ext cx="9330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28600" progId="Equation.DSMT4">
                  <p:embed/>
                </p:oleObj>
              </mc:Choice>
              <mc:Fallback>
                <p:oleObj name="Equation" r:id="rId2" imgW="53316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838200"/>
                        <a:ext cx="93303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169515"/>
              </p:ext>
            </p:extLst>
          </p:nvPr>
        </p:nvGraphicFramePr>
        <p:xfrm>
          <a:off x="1222122" y="2019389"/>
          <a:ext cx="77742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228600" progId="Equation.DSMT4">
                  <p:embed/>
                </p:oleObj>
              </mc:Choice>
              <mc:Fallback>
                <p:oleObj name="Equation" r:id="rId4" imgW="4442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122" y="2019389"/>
                        <a:ext cx="77742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757193"/>
              </p:ext>
            </p:extLst>
          </p:nvPr>
        </p:nvGraphicFramePr>
        <p:xfrm>
          <a:off x="2114297" y="2031330"/>
          <a:ext cx="8889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297" y="2031330"/>
                        <a:ext cx="88893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33705"/>
              </p:ext>
            </p:extLst>
          </p:nvPr>
        </p:nvGraphicFramePr>
        <p:xfrm>
          <a:off x="3840956" y="2052840"/>
          <a:ext cx="9109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956" y="2052840"/>
                        <a:ext cx="91098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097628"/>
              </p:ext>
            </p:extLst>
          </p:nvPr>
        </p:nvGraphicFramePr>
        <p:xfrm>
          <a:off x="5715000" y="2006689"/>
          <a:ext cx="933030" cy="42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41200" progId="Equation.DSMT4">
                  <p:embed/>
                </p:oleObj>
              </mc:Choice>
              <mc:Fallback>
                <p:oleObj name="Equation" r:id="rId10" imgW="53316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06689"/>
                        <a:ext cx="933030" cy="42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04800" y="2589212"/>
            <a:ext cx="10287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time is called the inverse Hubble time: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Compare to oldest stars 13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 1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Gyr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is incorrect because the velocity of other galaxies is probably </a:t>
            </a:r>
            <a:r>
              <a:rPr lang="en-US" sz="2000" u="sng" dirty="0">
                <a:solidFill>
                  <a:srgbClr val="FF0000"/>
                </a:solidFill>
              </a:rPr>
              <a:t>not</a:t>
            </a:r>
            <a:r>
              <a:rPr lang="en-US" sz="2000" dirty="0">
                <a:solidFill>
                  <a:srgbClr val="FF0000"/>
                </a:solidFill>
              </a:rPr>
              <a:t> constant</a:t>
            </a:r>
          </a:p>
        </p:txBody>
      </p:sp>
      <p:graphicFrame>
        <p:nvGraphicFramePr>
          <p:cNvPr id="44032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746678"/>
              </p:ext>
            </p:extLst>
          </p:nvPr>
        </p:nvGraphicFramePr>
        <p:xfrm>
          <a:off x="6784975" y="2070190"/>
          <a:ext cx="204435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203040" progId="Equation.DSMT4">
                  <p:embed/>
                </p:oleObj>
              </mc:Choice>
              <mc:Fallback>
                <p:oleObj name="Equation" r:id="rId12" imgW="1168200" imgH="203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2070190"/>
                        <a:ext cx="204435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209800" y="4246347"/>
            <a:ext cx="7010400" cy="709489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+mn-cs"/>
              </a:rPr>
              <a:t>Assuming gravity slows things down, should the actual age of the universe be grater than the inverse Hubble time, or less?</a:t>
            </a:r>
            <a:endParaRPr lang="en-US" sz="2000" dirty="0">
              <a:cs typeface="+mn-cs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01637" y="5164821"/>
            <a:ext cx="7239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Speeds are slowing down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Speeds used to be greater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Higher speed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 Less time to get to where we are now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8176180" y="4526691"/>
            <a:ext cx="685800" cy="429145"/>
          </a:xfrm>
          <a:prstGeom prst="roundRect">
            <a:avLst>
              <a:gd name="adj" fmla="val 33838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graphicFrame>
        <p:nvGraphicFramePr>
          <p:cNvPr id="1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306572"/>
              </p:ext>
            </p:extLst>
          </p:nvPr>
        </p:nvGraphicFramePr>
        <p:xfrm>
          <a:off x="7424449" y="2639074"/>
          <a:ext cx="2866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449" y="2639074"/>
                        <a:ext cx="286650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uiExpand="1" build="p"/>
      <p:bldP spid="15" grpId="0" animBg="1"/>
      <p:bldP spid="16" grpId="0" build="p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7848600" y="457200"/>
            <a:ext cx="2743200" cy="27432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The Friedman Equation (1)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1438" y="758664"/>
            <a:ext cx="74723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Assume the universe is </a:t>
            </a:r>
            <a:r>
              <a:rPr lang="en-US" sz="2000" i="1" dirty="0">
                <a:solidFill>
                  <a:srgbClr val="006600"/>
                </a:solidFill>
              </a:rPr>
              <a:t>homogenous</a:t>
            </a:r>
            <a:r>
              <a:rPr lang="en-US" sz="2000" dirty="0">
                <a:solidFill>
                  <a:srgbClr val="006600"/>
                </a:solidFill>
              </a:rPr>
              <a:t> and </a:t>
            </a:r>
            <a:r>
              <a:rPr lang="en-US" sz="2000" i="1" dirty="0">
                <a:solidFill>
                  <a:srgbClr val="006600"/>
                </a:solidFill>
              </a:rPr>
              <a:t>isotropic</a:t>
            </a:r>
            <a:endParaRPr lang="en-US" sz="2000" dirty="0">
              <a:solidFill>
                <a:srgbClr val="0066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treat any point (us), as center of the universe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use spherical symmetry around us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Let </a:t>
            </a:r>
            <a:r>
              <a:rPr lang="en-US" sz="2000" i="1" dirty="0">
                <a:solidFill>
                  <a:srgbClr val="006600"/>
                </a:solidFill>
              </a:rPr>
              <a:t>a</a:t>
            </a:r>
            <a:r>
              <a:rPr lang="en-US" sz="2000" dirty="0">
                <a:solidFill>
                  <a:srgbClr val="006600"/>
                </a:solidFill>
              </a:rPr>
              <a:t> be the distance to any specific distant galaxy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 let its mass be </a:t>
            </a:r>
            <a:r>
              <a:rPr lang="en-US" sz="2000" i="1" dirty="0">
                <a:solidFill>
                  <a:srgbClr val="006600"/>
                </a:solidFill>
              </a:rPr>
              <a:t>m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By Gauss’s Law, gravitational force is easy to find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Spherical symmetry tells us force is towards center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And caused by only mass closer than that galaxy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expansion of the universe is uniform, stuff closer than galaxy always closer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is constant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Multiply both sides by 2</a:t>
            </a:r>
            <a:r>
              <a:rPr lang="en-US" sz="2000" i="1" dirty="0">
                <a:solidFill>
                  <a:srgbClr val="0000FF"/>
                </a:solidFill>
              </a:rPr>
              <a:t>da</a:t>
            </a:r>
            <a:r>
              <a:rPr lang="en-US" sz="2000" dirty="0">
                <a:solidFill>
                  <a:srgbClr val="0000FF"/>
                </a:solidFill>
              </a:rPr>
              <a:t>/</a:t>
            </a:r>
            <a:r>
              <a:rPr lang="en-US" sz="2000" i="1" dirty="0" err="1">
                <a:solidFill>
                  <a:srgbClr val="0000FF"/>
                </a:solidFill>
              </a:rPr>
              <a:t>dt</a:t>
            </a:r>
            <a:r>
              <a:rPr lang="en-US" sz="2000" dirty="0">
                <a:solidFill>
                  <a:srgbClr val="0000FF"/>
                </a:solidFill>
              </a:rPr>
              <a:t> and integrate over time</a:t>
            </a:r>
          </a:p>
          <a:p>
            <a:pPr eaLnBrk="0" hangingPunct="0"/>
            <a:endParaRPr lang="en-US" sz="2000" dirty="0">
              <a:solidFill>
                <a:srgbClr val="FF0000"/>
              </a:solidFill>
            </a:endParaRPr>
          </a:p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Don’t forget the constant of integration!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could call it 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, for example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For technical/historical reasons, it is called – </a:t>
            </a:r>
            <a:r>
              <a:rPr lang="en-US" sz="2000" i="1" dirty="0">
                <a:solidFill>
                  <a:srgbClr val="FF0000"/>
                </a:solidFill>
              </a:rPr>
              <a:t>kc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makes 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 dimensionless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9067800" y="16764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1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10" name="4-Point Star 9"/>
          <p:cNvSpPr/>
          <p:nvPr/>
        </p:nvSpPr>
        <p:spPr bwMode="auto">
          <a:xfrm>
            <a:off x="10439400" y="1676400"/>
            <a:ext cx="304800" cy="304800"/>
          </a:xfrm>
          <a:prstGeom prst="star4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400" y="1828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distant galaxy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9220200" y="1674812"/>
            <a:ext cx="1447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753600" y="1214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06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</a:t>
            </a:r>
          </a:p>
        </p:txBody>
      </p:sp>
      <p:graphicFrame>
        <p:nvGraphicFramePr>
          <p:cNvPr id="445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61601"/>
              </p:ext>
            </p:extLst>
          </p:nvPr>
        </p:nvGraphicFramePr>
        <p:xfrm>
          <a:off x="7315200" y="3200400"/>
          <a:ext cx="13778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393480" progId="Equation.DSMT4">
                  <p:embed/>
                </p:oleObj>
              </mc:Choice>
              <mc:Fallback>
                <p:oleObj name="Equation" r:id="rId2" imgW="787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00400"/>
                        <a:ext cx="13778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06184"/>
              </p:ext>
            </p:extLst>
          </p:nvPr>
        </p:nvGraphicFramePr>
        <p:xfrm>
          <a:off x="8661540" y="3149429"/>
          <a:ext cx="95508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1540" y="3149429"/>
                        <a:ext cx="95508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58684"/>
              </p:ext>
            </p:extLst>
          </p:nvPr>
        </p:nvGraphicFramePr>
        <p:xfrm>
          <a:off x="7786425" y="3882749"/>
          <a:ext cx="146664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419040" progId="Equation.DSMT4">
                  <p:embed/>
                </p:oleObj>
              </mc:Choice>
              <mc:Fallback>
                <p:oleObj name="Equation" r:id="rId6" imgW="838080" imgH="419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425" y="3882749"/>
                        <a:ext cx="146664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89085"/>
              </p:ext>
            </p:extLst>
          </p:nvPr>
        </p:nvGraphicFramePr>
        <p:xfrm>
          <a:off x="7119348" y="4673429"/>
          <a:ext cx="328923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419040" progId="Equation.DSMT4">
                  <p:embed/>
                </p:oleObj>
              </mc:Choice>
              <mc:Fallback>
                <p:oleObj name="Equation" r:id="rId8" imgW="187956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348" y="4673429"/>
                        <a:ext cx="328923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93143"/>
              </p:ext>
            </p:extLst>
          </p:nvPr>
        </p:nvGraphicFramePr>
        <p:xfrm>
          <a:off x="7172850" y="5630862"/>
          <a:ext cx="166635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200" imgH="469800" progId="Equation.DSMT4">
                  <p:embed/>
                </p:oleObj>
              </mc:Choice>
              <mc:Fallback>
                <p:oleObj name="Equation" r:id="rId10" imgW="952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850" y="5630862"/>
                        <a:ext cx="166635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25118"/>
              </p:ext>
            </p:extLst>
          </p:nvPr>
        </p:nvGraphicFramePr>
        <p:xfrm>
          <a:off x="8849040" y="5870106"/>
          <a:ext cx="59976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28600" progId="Equation.DSMT4">
                  <p:embed/>
                </p:oleObj>
              </mc:Choice>
              <mc:Fallback>
                <p:oleObj name="Equation" r:id="rId12" imgW="34272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9040" y="5870106"/>
                        <a:ext cx="59976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/>
      <p:bldP spid="6" grpId="0" uiExpand="1" animBg="1"/>
      <p:bldP spid="9" grpId="0" uiExpand="1"/>
      <p:bldP spid="10" grpId="0" animBg="1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7848600" y="457200"/>
            <a:ext cx="2743200" cy="27432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The </a:t>
            </a:r>
            <a:r>
              <a:rPr lang="en-US" sz="4400" dirty="0" err="1"/>
              <a:t>Friedmann</a:t>
            </a:r>
            <a:r>
              <a:rPr lang="en-US" sz="4400" dirty="0"/>
              <a:t> Equation (2)</a:t>
            </a:r>
          </a:p>
        </p:txBody>
      </p:sp>
      <p:sp>
        <p:nvSpPr>
          <p:cNvPr id="6" name="5-Point Star 5"/>
          <p:cNvSpPr/>
          <p:nvPr/>
        </p:nvSpPr>
        <p:spPr bwMode="auto">
          <a:xfrm>
            <a:off x="9067800" y="1676400"/>
            <a:ext cx="304800" cy="3048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1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10" name="4-Point Star 9"/>
          <p:cNvSpPr/>
          <p:nvPr/>
        </p:nvSpPr>
        <p:spPr bwMode="auto">
          <a:xfrm>
            <a:off x="10439400" y="1676400"/>
            <a:ext cx="304800" cy="304800"/>
          </a:xfrm>
          <a:prstGeom prst="star4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77400" y="1828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distant galaxy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9220200" y="1674812"/>
            <a:ext cx="1447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9753600" y="12147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18231" y="829518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Mathematical notation: Time derivatives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106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M</a:t>
            </a:r>
          </a:p>
        </p:txBody>
      </p:sp>
      <p:graphicFrame>
        <p:nvGraphicFramePr>
          <p:cNvPr id="44544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54326"/>
              </p:ext>
            </p:extLst>
          </p:nvPr>
        </p:nvGraphicFramePr>
        <p:xfrm>
          <a:off x="728795" y="1422954"/>
          <a:ext cx="80010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393480" progId="Equation.DSMT4">
                  <p:embed/>
                </p:oleObj>
              </mc:Choice>
              <mc:Fallback>
                <p:oleObj name="Equation" r:id="rId2" imgW="45720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95" y="1422954"/>
                        <a:ext cx="80010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8600" y="2304871"/>
            <a:ext cx="388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Divide both sides by </a:t>
            </a:r>
            <a:r>
              <a:rPr lang="en-US" sz="2000" i="1" dirty="0">
                <a:solidFill>
                  <a:srgbClr val="0000FF"/>
                </a:solidFill>
              </a:rPr>
              <a:t>a</a:t>
            </a:r>
            <a:r>
              <a:rPr lang="en-US" sz="2000" baseline="30000" dirty="0">
                <a:solidFill>
                  <a:srgbClr val="0000FF"/>
                </a:solidFill>
              </a:rPr>
              <a:t>2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Rewrite first term on right in terms of mass density </a:t>
            </a:r>
            <a:r>
              <a:rPr lang="en-US" sz="2000" i="1" dirty="0">
                <a:solidFill>
                  <a:srgbClr val="0000FF"/>
                </a:solidFill>
                <a:sym typeface="Symbol"/>
              </a:rPr>
              <a:t>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44544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782809"/>
              </p:ext>
            </p:extLst>
          </p:nvPr>
        </p:nvGraphicFramePr>
        <p:xfrm>
          <a:off x="5217185" y="904257"/>
          <a:ext cx="22446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69800" progId="Equation.DSMT4">
                  <p:embed/>
                </p:oleObj>
              </mc:Choice>
              <mc:Fallback>
                <p:oleObj name="Equation" r:id="rId4" imgW="12826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7185" y="904257"/>
                        <a:ext cx="224469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876792"/>
              </p:ext>
            </p:extLst>
          </p:nvPr>
        </p:nvGraphicFramePr>
        <p:xfrm>
          <a:off x="2143036" y="1350320"/>
          <a:ext cx="17999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036" y="1350320"/>
                        <a:ext cx="17999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56383"/>
              </p:ext>
            </p:extLst>
          </p:nvPr>
        </p:nvGraphicFramePr>
        <p:xfrm>
          <a:off x="4371128" y="1727585"/>
          <a:ext cx="19107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419040" progId="Equation.DSMT4">
                  <p:embed/>
                </p:oleObj>
              </mc:Choice>
              <mc:Fallback>
                <p:oleObj name="Equation" r:id="rId8" imgW="109188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128" y="1727585"/>
                        <a:ext cx="191079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215771"/>
              </p:ext>
            </p:extLst>
          </p:nvPr>
        </p:nvGraphicFramePr>
        <p:xfrm>
          <a:off x="4505218" y="2674754"/>
          <a:ext cx="97776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218" y="2674754"/>
                        <a:ext cx="977760" cy="355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506170"/>
              </p:ext>
            </p:extLst>
          </p:nvPr>
        </p:nvGraphicFramePr>
        <p:xfrm>
          <a:off x="5486610" y="2540947"/>
          <a:ext cx="106659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480" imgH="393480" progId="Equation.DSMT4">
                  <p:embed/>
                </p:oleObj>
              </mc:Choice>
              <mc:Fallback>
                <p:oleObj name="Equation" r:id="rId12" imgW="60948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610" y="2540947"/>
                        <a:ext cx="106659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46214"/>
              </p:ext>
            </p:extLst>
          </p:nvPr>
        </p:nvGraphicFramePr>
        <p:xfrm>
          <a:off x="8153400" y="3349625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600" imgH="419040" progId="Equation.DSMT4">
                  <p:embed/>
                </p:oleObj>
              </mc:Choice>
              <mc:Fallback>
                <p:oleObj name="Equation" r:id="rId14" imgW="11556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349625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52400" y="3429000"/>
            <a:ext cx="792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The resulting equation is called the </a:t>
            </a:r>
            <a:r>
              <a:rPr lang="en-US" sz="2000" i="1" dirty="0">
                <a:solidFill>
                  <a:srgbClr val="FF0000"/>
                </a:solidFill>
              </a:rPr>
              <a:t>First Friedman Equation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derivation was flawed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does not necessarily remain constant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 relativity, other contributions to gravity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equation is correct, including relativity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05509" y="5291991"/>
            <a:ext cx="944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left side is the square of Hubble’s constant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Left side and first term on right independent of which galaxy you use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We can pick a particular galaxy to make </a:t>
            </a:r>
            <a:r>
              <a:rPr lang="en-US" sz="2000" i="1" dirty="0">
                <a:solidFill>
                  <a:srgbClr val="006600"/>
                </a:solidFill>
              </a:rPr>
              <a:t>k</a:t>
            </a:r>
            <a:r>
              <a:rPr lang="en-US" sz="2000" dirty="0">
                <a:solidFill>
                  <a:srgbClr val="006600"/>
                </a:solidFill>
              </a:rPr>
              <a:t> bigger or smaller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Normally chosen so that </a:t>
            </a:r>
            <a:r>
              <a:rPr lang="en-US" sz="2000" i="1" dirty="0">
                <a:solidFill>
                  <a:srgbClr val="006600"/>
                </a:solidFill>
              </a:rPr>
              <a:t>k</a:t>
            </a:r>
            <a:r>
              <a:rPr lang="en-US" sz="2000" dirty="0">
                <a:solidFill>
                  <a:srgbClr val="006600"/>
                </a:solidFill>
              </a:rPr>
              <a:t> = 0, +1, or -1</a:t>
            </a:r>
          </a:p>
        </p:txBody>
      </p:sp>
      <p:graphicFrame>
        <p:nvGraphicFramePr>
          <p:cNvPr id="445454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662617"/>
              </p:ext>
            </p:extLst>
          </p:nvPr>
        </p:nvGraphicFramePr>
        <p:xfrm>
          <a:off x="6990387" y="4643313"/>
          <a:ext cx="82215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387" y="4643313"/>
                        <a:ext cx="82215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28456"/>
              </p:ext>
            </p:extLst>
          </p:nvPr>
        </p:nvGraphicFramePr>
        <p:xfrm>
          <a:off x="8867774" y="4425929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393480" progId="Equation.DSMT4">
                  <p:embed/>
                </p:oleObj>
              </mc:Choice>
              <mc:Fallback>
                <p:oleObj name="Equation" r:id="rId18" imgW="4442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774" y="4425929"/>
                        <a:ext cx="77742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uiExpand="1" build="p"/>
      <p:bldP spid="28" grpId="0" uiExpand="1" build="p"/>
      <p:bldP spid="2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</a:t>
            </a:r>
            <a:endParaRPr lang="en-US" sz="44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8600" y="865507"/>
            <a:ext cx="7924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We’d like to know what the value of </a:t>
            </a:r>
            <a:r>
              <a:rPr lang="en-US" sz="2000" i="1" dirty="0">
                <a:solidFill>
                  <a:srgbClr val="0000FF"/>
                </a:solidFill>
              </a:rPr>
              <a:t>k</a:t>
            </a:r>
            <a:r>
              <a:rPr lang="en-US" sz="2000" dirty="0">
                <a:solidFill>
                  <a:srgbClr val="0000FF"/>
                </a:solidFill>
              </a:rPr>
              <a:t> is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Define the ratio: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we know how big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 is, we’ll know </a:t>
            </a:r>
            <a:r>
              <a:rPr lang="en-US" sz="2000" i="1" dirty="0">
                <a:solidFill>
                  <a:schemeClr val="accent6"/>
                </a:solidFill>
                <a:sym typeface="Symbol"/>
              </a:rPr>
              <a:t>k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It is common to break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 into pieces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Ordinary atoms and stuff: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b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Dark Matter: 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d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Matter: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m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= 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d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+ 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b</a:t>
            </a:r>
            <a:endParaRPr lang="en-US" sz="2000" dirty="0">
              <a:solidFill>
                <a:srgbClr val="0066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Radiation: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</a:t>
            </a:r>
            <a:r>
              <a:rPr lang="en-US" sz="2000" i="1" baseline="-25000" dirty="0">
                <a:solidFill>
                  <a:srgbClr val="006600"/>
                </a:solidFill>
                <a:sym typeface="Symbol"/>
              </a:rPr>
              <a:t>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Etc.</a:t>
            </a: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Symbol"/>
              </a:rPr>
              <a:t> changes with time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When referring to values today, we add the subscript 0</a:t>
            </a:r>
          </a:p>
          <a:p>
            <a:pPr marL="800100" lvl="2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Sometimes</a:t>
            </a:r>
            <a:endParaRPr lang="en-US" sz="2000" i="1" baseline="-25000" dirty="0">
              <a:solidFill>
                <a:srgbClr val="FF0000"/>
              </a:solidFill>
              <a:sym typeface="Symbol"/>
            </a:endParaRPr>
          </a:p>
        </p:txBody>
      </p:sp>
      <p:graphicFrame>
        <p:nvGraphicFramePr>
          <p:cNvPr id="446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860596"/>
              </p:ext>
            </p:extLst>
          </p:nvPr>
        </p:nvGraphicFramePr>
        <p:xfrm>
          <a:off x="5282629" y="985285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19040" progId="Equation.DSMT4">
                  <p:embed/>
                </p:oleObj>
              </mc:Choice>
              <mc:Fallback>
                <p:oleObj name="Equation" r:id="rId2" imgW="115560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2629" y="985285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7830"/>
              </p:ext>
            </p:extLst>
          </p:nvPr>
        </p:nvGraphicFramePr>
        <p:xfrm>
          <a:off x="8035249" y="955074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249" y="955074"/>
                        <a:ext cx="77742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192523"/>
              </p:ext>
            </p:extLst>
          </p:nvPr>
        </p:nvGraphicFramePr>
        <p:xfrm>
          <a:off x="5300609" y="1998565"/>
          <a:ext cx="12889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06080" progId="Equation.DSMT4">
                  <p:embed/>
                </p:oleObj>
              </mc:Choice>
              <mc:Fallback>
                <p:oleObj name="Equation" r:id="rId6" imgW="736560" imgH="406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09" y="1998565"/>
                        <a:ext cx="1288980" cy="7106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304929" y="2102992"/>
            <a:ext cx="2971800" cy="1323439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u="sng" dirty="0"/>
              <a:t>Dens.</a:t>
            </a:r>
            <a:r>
              <a:rPr lang="en-US" sz="2000" dirty="0"/>
              <a:t>	</a:t>
            </a:r>
            <a:r>
              <a:rPr lang="en-US" sz="2000" u="sng" dirty="0" err="1"/>
              <a:t>Curv</a:t>
            </a:r>
            <a:r>
              <a:rPr lang="en-US" sz="2000" u="sng" dirty="0"/>
              <a:t>.</a:t>
            </a:r>
            <a:r>
              <a:rPr lang="en-US" sz="2000" dirty="0"/>
              <a:t>	</a:t>
            </a:r>
            <a:r>
              <a:rPr lang="en-US" sz="2000" u="sng" dirty="0"/>
              <a:t>Name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&lt;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–1 	Open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=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0	Flat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&gt;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+1	Closed</a:t>
            </a:r>
            <a:endParaRPr lang="en-US" sz="2000" dirty="0"/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641150"/>
              </p:ext>
            </p:extLst>
          </p:nvPr>
        </p:nvGraphicFramePr>
        <p:xfrm>
          <a:off x="5167679" y="3547133"/>
          <a:ext cx="142191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679" y="3547133"/>
                        <a:ext cx="1421910" cy="7106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66980"/>
              </p:ext>
            </p:extLst>
          </p:nvPr>
        </p:nvGraphicFramePr>
        <p:xfrm>
          <a:off x="5129901" y="4495941"/>
          <a:ext cx="1155420" cy="5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342720" progId="Equation.DSMT4">
                  <p:embed/>
                </p:oleObj>
              </mc:Choice>
              <mc:Fallback>
                <p:oleObj name="Equation" r:id="rId10" imgW="660240" imgH="3427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901" y="4495941"/>
                        <a:ext cx="1155420" cy="59976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018090"/>
              </p:ext>
            </p:extLst>
          </p:nvPr>
        </p:nvGraphicFramePr>
        <p:xfrm>
          <a:off x="500862" y="2590800"/>
          <a:ext cx="18666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419040" progId="Equation.DSMT4">
                  <p:embed/>
                </p:oleObj>
              </mc:Choice>
              <mc:Fallback>
                <p:oleObj name="Equation" r:id="rId12" imgW="1066680" imgH="419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62" y="2590800"/>
                        <a:ext cx="186669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80102"/>
              </p:ext>
            </p:extLst>
          </p:nvPr>
        </p:nvGraphicFramePr>
        <p:xfrm>
          <a:off x="2900735" y="2514600"/>
          <a:ext cx="186669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419040" progId="Equation.DSMT4">
                  <p:embed/>
                </p:oleObj>
              </mc:Choice>
              <mc:Fallback>
                <p:oleObj name="Equation" r:id="rId14" imgW="1066680" imgH="419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735" y="2514600"/>
                        <a:ext cx="186669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212535"/>
              </p:ext>
            </p:extLst>
          </p:nvPr>
        </p:nvGraphicFramePr>
        <p:xfrm>
          <a:off x="6768949" y="5810036"/>
          <a:ext cx="12663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53800" progId="Equation.DSMT4">
                  <p:embed/>
                </p:oleObj>
              </mc:Choice>
              <mc:Fallback>
                <p:oleObj name="Equation" r:id="rId16" imgW="723600" imgH="253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949" y="5810036"/>
                        <a:ext cx="126630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So, What is ?</a:t>
            </a:r>
            <a:endParaRPr lang="en-US" sz="4400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52800" y="838200"/>
            <a:ext cx="6781800" cy="22467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u="sng" dirty="0">
                <a:solidFill>
                  <a:schemeClr val="tx1"/>
                </a:solidFill>
              </a:rPr>
              <a:t>Stuff</a:t>
            </a:r>
            <a:r>
              <a:rPr lang="en-US" sz="2000" dirty="0">
                <a:solidFill>
                  <a:schemeClr val="tx1"/>
                </a:solidFill>
              </a:rPr>
              <a:t>		</a:t>
            </a:r>
            <a:r>
              <a:rPr lang="en-US" sz="2000" u="sng" dirty="0">
                <a:solidFill>
                  <a:schemeClr val="tx1"/>
                </a:solidFill>
              </a:rPr>
              <a:t>Cont. to </a:t>
            </a:r>
            <a:r>
              <a:rPr lang="en-US" sz="2000" u="sng" dirty="0">
                <a:solidFill>
                  <a:schemeClr val="tx1"/>
                </a:solidFill>
                <a:sym typeface="Symbol"/>
              </a:rPr>
              <a:t></a:t>
            </a:r>
            <a:endParaRPr lang="en-US" sz="2000" u="sng" dirty="0">
              <a:solidFill>
                <a:schemeClr val="tx1"/>
              </a:solidFill>
            </a:endParaRP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sym typeface="Symbol"/>
              </a:rPr>
              <a:t>Stars	</a:t>
            </a:r>
            <a:r>
              <a:rPr lang="en-US" sz="2000" i="1" dirty="0">
                <a:solidFill>
                  <a:schemeClr val="tx1"/>
                </a:solidFill>
                <a:sym typeface="Symbol"/>
              </a:rPr>
              <a:t>	</a:t>
            </a:r>
            <a:r>
              <a:rPr lang="en-US" sz="2000" dirty="0">
                <a:solidFill>
                  <a:schemeClr val="tx1"/>
                </a:solidFill>
                <a:sym typeface="Symbol"/>
              </a:rPr>
              <a:t>0.013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sym typeface="Symbol"/>
              </a:rPr>
              <a:t>Gas, Dust	0.036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sym typeface="Symbol"/>
              </a:rPr>
              <a:t>Neutrinos	0.0014 – 0.14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(probably near low end)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sym typeface="Symbol"/>
              </a:rPr>
              <a:t>Dark Matter	0.258  0.011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  <a:sym typeface="Symbol"/>
              </a:rPr>
              <a:t>Light		~ 10</a:t>
            </a:r>
            <a:r>
              <a:rPr lang="en-US" sz="2000" baseline="30000" dirty="0">
                <a:solidFill>
                  <a:schemeClr val="tx1"/>
                </a:solidFill>
                <a:sym typeface="Symbol"/>
              </a:rPr>
              <a:t>-4</a:t>
            </a: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eaLnBrk="0" hangingPunct="0"/>
            <a:r>
              <a:rPr lang="en-US" sz="2000" b="1" dirty="0">
                <a:solidFill>
                  <a:srgbClr val="FF0000"/>
                </a:solidFill>
                <a:sym typeface="Symbol"/>
              </a:rPr>
              <a:t>Total		~ 0.308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867400" y="1219200"/>
            <a:ext cx="2667000" cy="476310"/>
            <a:chOff x="6324600" y="1295400"/>
            <a:chExt cx="2667000" cy="476310"/>
          </a:xfrm>
        </p:grpSpPr>
        <p:sp>
          <p:nvSpPr>
            <p:cNvPr id="13" name="Right Brace 12"/>
            <p:cNvSpPr/>
            <p:nvPr/>
          </p:nvSpPr>
          <p:spPr bwMode="auto">
            <a:xfrm>
              <a:off x="6324600" y="1295400"/>
              <a:ext cx="228600" cy="476310"/>
            </a:xfrm>
            <a:prstGeom prst="rightBrace">
              <a:avLst>
                <a:gd name="adj1" fmla="val 45000"/>
                <a:gd name="adj2" fmla="val 50000"/>
              </a:avLst>
            </a:prstGeom>
            <a:noFill/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1371600"/>
              <a:ext cx="2438400" cy="400110"/>
            </a:xfrm>
            <a:prstGeom prst="rect">
              <a:avLst/>
            </a:prstGeom>
            <a:noFill/>
            <a:ln w="28575"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sym typeface="Symbol"/>
                </a:rPr>
                <a:t></a:t>
              </a:r>
              <a:r>
                <a:rPr lang="en-US" sz="2000" baseline="-25000" dirty="0">
                  <a:solidFill>
                    <a:schemeClr val="tx1"/>
                  </a:solidFill>
                  <a:sym typeface="Symbol"/>
                </a:rPr>
                <a:t>b</a:t>
              </a:r>
              <a:r>
                <a:rPr lang="en-US" sz="2000" dirty="0">
                  <a:solidFill>
                    <a:schemeClr val="tx1"/>
                  </a:solidFill>
                  <a:sym typeface="Symbol"/>
                </a:rPr>
                <a:t> = 0.0486  0.0010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020584" y="4114800"/>
            <a:ext cx="6477000" cy="400110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+mn-cs"/>
              </a:rPr>
              <a:t>As we will see, we have missed a substantial fraction of </a:t>
            </a:r>
            <a:r>
              <a:rPr lang="en-US" sz="2000" b="1" dirty="0">
                <a:cs typeface="+mn-cs"/>
                <a:sym typeface="Symbol"/>
              </a:rPr>
              <a:t></a:t>
            </a: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ym typeface="Symbol"/>
              </a:rPr>
              <a:t>Age of the Universe, Round 2 (1)</a:t>
            </a:r>
            <a:endParaRPr lang="en-US" sz="4000" dirty="0"/>
          </a:p>
        </p:txBody>
      </p:sp>
      <p:graphicFrame>
        <p:nvGraphicFramePr>
          <p:cNvPr id="45158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976933"/>
              </p:ext>
            </p:extLst>
          </p:nvPr>
        </p:nvGraphicFramePr>
        <p:xfrm>
          <a:off x="8470900" y="960438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19040" progId="Equation.DSMT4">
                  <p:embed/>
                </p:oleObj>
              </mc:Choice>
              <mc:Fallback>
                <p:oleObj name="Equation" r:id="rId2" imgW="115560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00" y="960438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7392" y="767466"/>
            <a:ext cx="693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What’s the current density of stuff in the universe?</a:t>
            </a:r>
          </a:p>
        </p:txBody>
      </p:sp>
      <p:graphicFrame>
        <p:nvGraphicFramePr>
          <p:cNvPr id="45158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985354"/>
              </p:ext>
            </p:extLst>
          </p:nvPr>
        </p:nvGraphicFramePr>
        <p:xfrm>
          <a:off x="6900861" y="960139"/>
          <a:ext cx="1288980" cy="71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06080" progId="Equation.DSMT4">
                  <p:embed/>
                </p:oleObj>
              </mc:Choice>
              <mc:Fallback>
                <p:oleObj name="Equation" r:id="rId4" imgW="73656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0861" y="960139"/>
                        <a:ext cx="1288980" cy="71064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8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526530"/>
              </p:ext>
            </p:extLst>
          </p:nvPr>
        </p:nvGraphicFramePr>
        <p:xfrm>
          <a:off x="602814" y="1110889"/>
          <a:ext cx="179991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393480" progId="Equation.DSMT4">
                  <p:embed/>
                </p:oleObj>
              </mc:Choice>
              <mc:Fallback>
                <p:oleObj name="Equation" r:id="rId6" imgW="102852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14" y="1110889"/>
                        <a:ext cx="179991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52399" y="1973249"/>
            <a:ext cx="47255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For ordinary matter, density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 1/Volume</a:t>
            </a:r>
            <a:endParaRPr lang="en-US" sz="2000" dirty="0">
              <a:solidFill>
                <a:srgbClr val="006600"/>
              </a:solidFill>
            </a:endParaRPr>
          </a:p>
        </p:txBody>
      </p:sp>
      <p:graphicFrame>
        <p:nvGraphicFramePr>
          <p:cNvPr id="451589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422690"/>
              </p:ext>
            </p:extLst>
          </p:nvPr>
        </p:nvGraphicFramePr>
        <p:xfrm>
          <a:off x="3124200" y="1073827"/>
          <a:ext cx="215523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57200" progId="Equation.DSMT4">
                  <p:embed/>
                </p:oleObj>
              </mc:Choice>
              <mc:Fallback>
                <p:oleObj name="Equation" r:id="rId8" imgW="123156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73827"/>
                        <a:ext cx="215523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0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43831"/>
              </p:ext>
            </p:extLst>
          </p:nvPr>
        </p:nvGraphicFramePr>
        <p:xfrm>
          <a:off x="5024633" y="1821334"/>
          <a:ext cx="255528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469800" progId="Equation.DSMT4">
                  <p:embed/>
                </p:oleObj>
              </mc:Choice>
              <mc:Fallback>
                <p:oleObj name="Equation" r:id="rId10" imgW="14601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633" y="1821334"/>
                        <a:ext cx="255528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1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30688"/>
              </p:ext>
            </p:extLst>
          </p:nvPr>
        </p:nvGraphicFramePr>
        <p:xfrm>
          <a:off x="7726555" y="1858453"/>
          <a:ext cx="1488690" cy="82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680" imgH="469800" progId="Equation.DSMT4">
                  <p:embed/>
                </p:oleObj>
              </mc:Choice>
              <mc:Fallback>
                <p:oleObj name="Equation" r:id="rId12" imgW="8506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555" y="1858453"/>
                        <a:ext cx="1488690" cy="82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2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789777"/>
              </p:ext>
            </p:extLst>
          </p:nvPr>
        </p:nvGraphicFramePr>
        <p:xfrm>
          <a:off x="432582" y="2410381"/>
          <a:ext cx="217791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482400" progId="Equation.DSMT4">
                  <p:embed/>
                </p:oleObj>
              </mc:Choice>
              <mc:Fallback>
                <p:oleObj name="Equation" r:id="rId14" imgW="124452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82" y="2410381"/>
                        <a:ext cx="2177910" cy="84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593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907666"/>
              </p:ext>
            </p:extLst>
          </p:nvPr>
        </p:nvGraphicFramePr>
        <p:xfrm>
          <a:off x="2746375" y="2336800"/>
          <a:ext cx="21780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469800" progId="Equation.DSMT4">
                  <p:embed/>
                </p:oleObj>
              </mc:Choice>
              <mc:Fallback>
                <p:oleObj name="Equation" r:id="rId16" imgW="124452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2336800"/>
                        <a:ext cx="21780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52399" y="3499338"/>
            <a:ext cx="6553200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Substitute in: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Let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 = 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i="1" dirty="0">
                <a:solidFill>
                  <a:srgbClr val="FF0000"/>
                </a:solidFill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aseline="-25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For age of universe, let </a:t>
            </a:r>
            <a:r>
              <a:rPr lang="en-US" sz="2000" i="1" dirty="0">
                <a:solidFill>
                  <a:srgbClr val="FF0000"/>
                </a:solidFill>
              </a:rPr>
              <a:t>x</a:t>
            </a:r>
            <a:r>
              <a:rPr lang="en-US" sz="2000" dirty="0">
                <a:solidFill>
                  <a:srgbClr val="FF0000"/>
                </a:solidFill>
              </a:rPr>
              <a:t> run from 0 to 1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Integrate to get the age of the universe:</a:t>
            </a:r>
          </a:p>
        </p:txBody>
      </p:sp>
      <p:graphicFrame>
        <p:nvGraphicFramePr>
          <p:cNvPr id="45159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866115"/>
              </p:ext>
            </p:extLst>
          </p:nvPr>
        </p:nvGraphicFramePr>
        <p:xfrm>
          <a:off x="2090738" y="3409950"/>
          <a:ext cx="411003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49360" imgH="469800" progId="Equation.DSMT4">
                  <p:embed/>
                </p:oleObj>
              </mc:Choice>
              <mc:Fallback>
                <p:oleObj name="Equation" r:id="rId18" imgW="234936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409950"/>
                        <a:ext cx="411003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546380"/>
              </p:ext>
            </p:extLst>
          </p:nvPr>
        </p:nvGraphicFramePr>
        <p:xfrm>
          <a:off x="6972300" y="3436938"/>
          <a:ext cx="34226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55520" imgH="419040" progId="Equation.DSMT4">
                  <p:embed/>
                </p:oleObj>
              </mc:Choice>
              <mc:Fallback>
                <p:oleObj name="Equation" r:id="rId20" imgW="1955520" imgH="419040" progId="Equation.DSMT4">
                  <p:embed/>
                  <p:pic>
                    <p:nvPicPr>
                      <p:cNvPr id="4515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436938"/>
                        <a:ext cx="34226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077100"/>
              </p:ext>
            </p:extLst>
          </p:nvPr>
        </p:nvGraphicFramePr>
        <p:xfrm>
          <a:off x="2057400" y="4420541"/>
          <a:ext cx="2466450" cy="48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09400" imgH="279360" progId="Equation.DSMT4">
                  <p:embed/>
                </p:oleObj>
              </mc:Choice>
              <mc:Fallback>
                <p:oleObj name="Equation" r:id="rId22" imgW="1409400" imgH="279360" progId="Equation.DSMT4">
                  <p:embed/>
                  <p:pic>
                    <p:nvPicPr>
                      <p:cNvPr id="4515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20541"/>
                        <a:ext cx="2466450" cy="48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358652"/>
              </p:ext>
            </p:extLst>
          </p:nvPr>
        </p:nvGraphicFramePr>
        <p:xfrm>
          <a:off x="5024438" y="4622800"/>
          <a:ext cx="266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3880" imgH="393480" progId="Equation.DSMT4">
                  <p:embed/>
                </p:oleObj>
              </mc:Choice>
              <mc:Fallback>
                <p:oleObj name="Equation" r:id="rId24" imgW="1523880" imgH="39348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4622800"/>
                        <a:ext cx="26670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D01FDE04-8077-4636-BBAA-D5378AF0C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043317"/>
              </p:ext>
            </p:extLst>
          </p:nvPr>
        </p:nvGraphicFramePr>
        <p:xfrm>
          <a:off x="8086725" y="4610100"/>
          <a:ext cx="28448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25400" imgH="482400" progId="Equation.DSMT4">
                  <p:embed/>
                </p:oleObj>
              </mc:Choice>
              <mc:Fallback>
                <p:oleObj name="Equation" r:id="rId26" imgW="1625400" imgH="482400" progId="Equation.DSMT4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6725" y="4610100"/>
                        <a:ext cx="28448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>
            <a:extLst>
              <a:ext uri="{FF2B5EF4-FFF2-40B4-BE49-F238E27FC236}">
                <a16:creationId xmlns:a16="http://schemas.microsoft.com/office/drawing/2014/main" id="{5F34CABB-4058-46C1-B2C7-6303C3DD1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81253"/>
              </p:ext>
            </p:extLst>
          </p:nvPr>
        </p:nvGraphicFramePr>
        <p:xfrm>
          <a:off x="5002981" y="5851980"/>
          <a:ext cx="268884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36480" imgH="444240" progId="Equation.DSMT4">
                  <p:embed/>
                </p:oleObj>
              </mc:Choice>
              <mc:Fallback>
                <p:oleObj name="Equation" r:id="rId28" imgW="1536480" imgH="444240" progId="Equation.DSMT4">
                  <p:embed/>
                  <p:pic>
                    <p:nvPicPr>
                      <p:cNvPr id="4515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981" y="5851980"/>
                        <a:ext cx="2688840" cy="7774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build="p"/>
      <p:bldP spid="1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4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7330" y="815729"/>
            <a:ext cx="6519681" cy="329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15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76435"/>
              </p:ext>
            </p:extLst>
          </p:nvPr>
        </p:nvGraphicFramePr>
        <p:xfrm>
          <a:off x="6934200" y="1219200"/>
          <a:ext cx="2688840" cy="77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444240" progId="Equation.DSMT4">
                  <p:embed/>
                </p:oleObj>
              </mc:Choice>
              <mc:Fallback>
                <p:oleObj name="Equation" r:id="rId3" imgW="153648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219200"/>
                        <a:ext cx="2688840" cy="7774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28600" y="2794851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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0.308, then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FF"/>
                </a:solidFill>
                <a:sym typeface="Symbol"/>
              </a:rPr>
              <a:t>t</a:t>
            </a:r>
            <a:r>
              <a:rPr lang="en-US" sz="2000" baseline="-25000" dirty="0">
                <a:solidFill>
                  <a:srgbClr val="0000FF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 = 11.6  0.16 </a:t>
            </a:r>
            <a:r>
              <a:rPr lang="en-US" sz="2000" dirty="0" err="1">
                <a:solidFill>
                  <a:srgbClr val="0000FF"/>
                </a:solidFill>
                <a:sym typeface="Symbol"/>
              </a:rPr>
              <a:t>Gyr</a:t>
            </a: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Theorists like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</a:t>
            </a:r>
            <a:r>
              <a:rPr lang="en-US" sz="2000" baseline="-25000" dirty="0">
                <a:solidFill>
                  <a:srgbClr val="9900CC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= 1</a:t>
            </a: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If 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</a:t>
            </a:r>
            <a:r>
              <a:rPr lang="en-US" sz="2000" baseline="-25000" dirty="0">
                <a:solidFill>
                  <a:srgbClr val="9900CC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= 1.000, then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9900CC"/>
                </a:solidFill>
                <a:sym typeface="Symbol"/>
              </a:rPr>
              <a:t>t</a:t>
            </a:r>
            <a:r>
              <a:rPr lang="en-US" sz="2000" baseline="-25000" dirty="0">
                <a:solidFill>
                  <a:srgbClr val="9900CC"/>
                </a:solidFill>
                <a:sym typeface="Symbol"/>
              </a:rPr>
              <a:t>0</a:t>
            </a:r>
            <a:r>
              <a:rPr lang="en-US" sz="2000" dirty="0">
                <a:solidFill>
                  <a:srgbClr val="9900CC"/>
                </a:solidFill>
                <a:sym typeface="Symbol"/>
              </a:rPr>
              <a:t> = 9.61  0.13 </a:t>
            </a:r>
            <a:r>
              <a:rPr lang="en-US" sz="2000" dirty="0" err="1">
                <a:solidFill>
                  <a:srgbClr val="9900CC"/>
                </a:solidFill>
                <a:sym typeface="Symbol"/>
              </a:rPr>
              <a:t>Gyr</a:t>
            </a:r>
            <a:endParaRPr lang="en-US" sz="2000" dirty="0">
              <a:solidFill>
                <a:srgbClr val="9900CC"/>
              </a:solidFill>
              <a:sym typeface="Symbol"/>
            </a:endParaRPr>
          </a:p>
          <a:p>
            <a:pPr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The oldest stars are 13 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 1 </a:t>
            </a:r>
            <a:r>
              <a:rPr lang="en-US" sz="2000" dirty="0" err="1">
                <a:solidFill>
                  <a:srgbClr val="006600"/>
                </a:solidFill>
                <a:sym typeface="Symbol" panose="05050102010706020507" pitchFamily="18" charset="2"/>
              </a:rPr>
              <a:t>Gyr</a:t>
            </a:r>
            <a:r>
              <a:rPr lang="en-US" sz="2000" dirty="0">
                <a:solidFill>
                  <a:srgbClr val="006600"/>
                </a:solidFill>
                <a:sym typeface="Symbol" panose="05050102010706020507" pitchFamily="18" charset="2"/>
              </a:rPr>
              <a:t> old</a:t>
            </a:r>
            <a:endParaRPr lang="en-US" sz="2000" dirty="0">
              <a:solidFill>
                <a:srgbClr val="006600"/>
              </a:solidFill>
              <a:sym typeface="Symbol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667000" y="5933026"/>
            <a:ext cx="2286000" cy="40011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+mn-cs"/>
              </a:rPr>
              <a:t>The Age Problem</a:t>
            </a:r>
            <a:endParaRPr lang="en-US" sz="2000" dirty="0">
              <a:cs typeface="+mn-cs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Age of the Universe, Round 2 (2)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08161" y="1751430"/>
            <a:ext cx="6781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distance </a:t>
            </a:r>
            <a:r>
              <a:rPr lang="en-US" sz="2000" i="1" dirty="0">
                <a:solidFill>
                  <a:srgbClr val="9900CC"/>
                </a:solidFill>
              </a:rPr>
              <a:t>a</a:t>
            </a:r>
            <a:r>
              <a:rPr lang="en-US" sz="2000" dirty="0">
                <a:solidFill>
                  <a:srgbClr val="9900CC"/>
                </a:solidFill>
              </a:rPr>
              <a:t> is called the </a:t>
            </a:r>
            <a:r>
              <a:rPr lang="en-US" sz="2000" i="1" dirty="0">
                <a:solidFill>
                  <a:srgbClr val="9900CC"/>
                </a:solidFill>
              </a:rPr>
              <a:t>scale factor</a:t>
            </a: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All distances increase with the same ratio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This applies to anything that is not bound together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Even to waves of light!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128260"/>
              </p:ext>
            </p:extLst>
          </p:nvPr>
        </p:nvGraphicFramePr>
        <p:xfrm>
          <a:off x="4194175" y="871538"/>
          <a:ext cx="202230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19040" progId="Equation.DSMT4">
                  <p:embed/>
                </p:oleObj>
              </mc:Choice>
              <mc:Fallback>
                <p:oleObj name="Equation" r:id="rId2" imgW="1155600" imgH="419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871538"/>
                        <a:ext cx="2022300" cy="733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08563"/>
              </p:ext>
            </p:extLst>
          </p:nvPr>
        </p:nvGraphicFramePr>
        <p:xfrm>
          <a:off x="6781800" y="838200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777420" cy="688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417729"/>
              </p:ext>
            </p:extLst>
          </p:nvPr>
        </p:nvGraphicFramePr>
        <p:xfrm>
          <a:off x="1981200" y="990600"/>
          <a:ext cx="175518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203040" progId="Equation.DSMT4">
                  <p:embed/>
                </p:oleObj>
              </mc:Choice>
              <mc:Fallback>
                <p:oleObj name="Equation" r:id="rId6" imgW="10029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90600"/>
                        <a:ext cx="175518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85743"/>
              </p:ext>
            </p:extLst>
          </p:nvPr>
        </p:nvGraphicFramePr>
        <p:xfrm>
          <a:off x="8153400" y="1676400"/>
          <a:ext cx="93303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431640" progId="Equation.DSMT4">
                  <p:embed/>
                </p:oleObj>
              </mc:Choice>
              <mc:Fallback>
                <p:oleObj name="Equation" r:id="rId8" imgW="533160" imgH="4316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676400"/>
                        <a:ext cx="93303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8001000" y="2814935"/>
            <a:ext cx="1828800" cy="228600"/>
            <a:chOff x="1981200" y="4267200"/>
            <a:chExt cx="1828800" cy="228600"/>
          </a:xfrm>
        </p:grpSpPr>
        <p:grpSp>
          <p:nvGrpSpPr>
            <p:cNvPr id="34" name="Group 33"/>
            <p:cNvGrpSpPr/>
            <p:nvPr/>
          </p:nvGrpSpPr>
          <p:grpSpPr>
            <a:xfrm>
              <a:off x="1981200" y="4267200"/>
              <a:ext cx="457200" cy="228600"/>
              <a:chOff x="1981200" y="3727450"/>
              <a:chExt cx="1143000" cy="768350"/>
            </a:xfrm>
          </p:grpSpPr>
          <p:sp>
            <p:nvSpPr>
              <p:cNvPr id="30" name="Freeform 29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438400" y="4267200"/>
              <a:ext cx="457200" cy="228600"/>
              <a:chOff x="1981200" y="3727450"/>
              <a:chExt cx="1143000" cy="768350"/>
            </a:xfrm>
          </p:grpSpPr>
          <p:sp>
            <p:nvSpPr>
              <p:cNvPr id="36" name="Freeform 35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895600" y="4267200"/>
              <a:ext cx="457200" cy="228600"/>
              <a:chOff x="1981200" y="3727450"/>
              <a:chExt cx="1143000" cy="768350"/>
            </a:xfrm>
          </p:grpSpPr>
          <p:sp>
            <p:nvSpPr>
              <p:cNvPr id="41" name="Freeform 40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352800" y="4267200"/>
              <a:ext cx="457200" cy="228600"/>
              <a:chOff x="1981200" y="3727450"/>
              <a:chExt cx="1143000" cy="768350"/>
            </a:xfrm>
          </p:grpSpPr>
          <p:sp>
            <p:nvSpPr>
              <p:cNvPr id="46" name="Freeform 45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51" name="Straight Arrow Connector 50"/>
          <p:cNvCxnSpPr/>
          <p:nvPr/>
        </p:nvCxnSpPr>
        <p:spPr bwMode="auto">
          <a:xfrm flipV="1">
            <a:off x="8001000" y="3195935"/>
            <a:ext cx="1828800" cy="28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8686800" y="3195935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01000" y="3492542"/>
            <a:ext cx="194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Early Universe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934200" y="4191000"/>
            <a:ext cx="3886200" cy="300335"/>
            <a:chOff x="1981200" y="4267200"/>
            <a:chExt cx="1828800" cy="228600"/>
          </a:xfrm>
        </p:grpSpPr>
        <p:grpSp>
          <p:nvGrpSpPr>
            <p:cNvPr id="57" name="Group 33"/>
            <p:cNvGrpSpPr/>
            <p:nvPr/>
          </p:nvGrpSpPr>
          <p:grpSpPr>
            <a:xfrm>
              <a:off x="1981198" y="4267205"/>
              <a:ext cx="457199" cy="228601"/>
              <a:chOff x="1981200" y="3727450"/>
              <a:chExt cx="1143000" cy="768350"/>
            </a:xfrm>
          </p:grpSpPr>
          <p:sp>
            <p:nvSpPr>
              <p:cNvPr id="73" name="Freeform 72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8" name="Group 34"/>
            <p:cNvGrpSpPr/>
            <p:nvPr/>
          </p:nvGrpSpPr>
          <p:grpSpPr>
            <a:xfrm>
              <a:off x="2438398" y="4267205"/>
              <a:ext cx="457199" cy="228601"/>
              <a:chOff x="1981200" y="3727450"/>
              <a:chExt cx="1143000" cy="768350"/>
            </a:xfrm>
          </p:grpSpPr>
          <p:sp>
            <p:nvSpPr>
              <p:cNvPr id="69" name="Freeform 68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9" name="Group 39"/>
            <p:cNvGrpSpPr/>
            <p:nvPr/>
          </p:nvGrpSpPr>
          <p:grpSpPr>
            <a:xfrm>
              <a:off x="2895598" y="4267205"/>
              <a:ext cx="457199" cy="228601"/>
              <a:chOff x="1981200" y="3727450"/>
              <a:chExt cx="1143000" cy="768350"/>
            </a:xfrm>
          </p:grpSpPr>
          <p:sp>
            <p:nvSpPr>
              <p:cNvPr id="65" name="Freeform 64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0" name="Group 44"/>
            <p:cNvGrpSpPr/>
            <p:nvPr/>
          </p:nvGrpSpPr>
          <p:grpSpPr>
            <a:xfrm>
              <a:off x="3352798" y="4267205"/>
              <a:ext cx="457199" cy="228601"/>
              <a:chOff x="1981200" y="3727450"/>
              <a:chExt cx="1143000" cy="768350"/>
            </a:xfrm>
          </p:grpSpPr>
          <p:sp>
            <p:nvSpPr>
              <p:cNvPr id="61" name="Freeform 60"/>
              <p:cNvSpPr/>
              <p:nvPr/>
            </p:nvSpPr>
            <p:spPr bwMode="auto">
              <a:xfrm>
                <a:off x="1981200" y="3727450"/>
                <a:ext cx="2667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 bwMode="auto">
              <a:xfrm flipH="1">
                <a:off x="2209800" y="3727450"/>
                <a:ext cx="304800" cy="38735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 flipV="1">
                <a:off x="2514601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 flipH="1" flipV="1">
                <a:off x="2819400" y="4114800"/>
                <a:ext cx="304800" cy="381000"/>
              </a:xfrm>
              <a:custGeom>
                <a:avLst/>
                <a:gdLst>
                  <a:gd name="connsiteX0" fmla="*/ 0 w 333375"/>
                  <a:gd name="connsiteY0" fmla="*/ 387350 h 387350"/>
                  <a:gd name="connsiteX1" fmla="*/ 209550 w 333375"/>
                  <a:gd name="connsiteY1" fmla="*/ 63500 h 387350"/>
                  <a:gd name="connsiteX2" fmla="*/ 333375 w 333375"/>
                  <a:gd name="connsiteY2" fmla="*/ 6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375" h="387350">
                    <a:moveTo>
                      <a:pt x="0" y="387350"/>
                    </a:moveTo>
                    <a:cubicBezTo>
                      <a:pt x="76994" y="257175"/>
                      <a:pt x="153988" y="127000"/>
                      <a:pt x="209550" y="63500"/>
                    </a:cubicBezTo>
                    <a:cubicBezTo>
                      <a:pt x="265112" y="0"/>
                      <a:pt x="299243" y="3175"/>
                      <a:pt x="333375" y="635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77" name="Straight Arrow Connector 76"/>
          <p:cNvCxnSpPr/>
          <p:nvPr/>
        </p:nvCxnSpPr>
        <p:spPr bwMode="auto">
          <a:xfrm flipV="1">
            <a:off x="6934200" y="4642832"/>
            <a:ext cx="3886200" cy="3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8991600" y="4572000"/>
            <a:ext cx="7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en-US" sz="2000" baseline="-25000" dirty="0">
                <a:solidFill>
                  <a:schemeClr val="tx1"/>
                </a:solidFill>
              </a:rPr>
              <a:t>0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01000" y="4648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Now</a:t>
            </a: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228600" y="3200400"/>
            <a:ext cx="739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006600"/>
                </a:solidFill>
              </a:rPr>
              <a:t>Red shift can be thought of as a stretching of universe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Or is it Doppler shift?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Either view is correct; there isn’t a right answer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This view </a:t>
            </a:r>
            <a:r>
              <a:rPr lang="en-US" sz="2000" i="1" dirty="0">
                <a:solidFill>
                  <a:srgbClr val="006600"/>
                </a:solidFill>
              </a:rPr>
              <a:t>does</a:t>
            </a:r>
            <a:r>
              <a:rPr lang="en-US" sz="2000" dirty="0">
                <a:solidFill>
                  <a:srgbClr val="006600"/>
                </a:solidFill>
              </a:rPr>
              <a:t> give us another relationship: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27355"/>
              </p:ext>
            </p:extLst>
          </p:nvPr>
        </p:nvGraphicFramePr>
        <p:xfrm>
          <a:off x="836613" y="4800600"/>
          <a:ext cx="911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560" imgH="431640" progId="Equation.DSMT4">
                  <p:embed/>
                </p:oleObj>
              </mc:Choice>
              <mc:Fallback>
                <p:oleObj name="Equation" r:id="rId10" imgW="520560" imgH="4316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800600"/>
                        <a:ext cx="911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57201"/>
              </p:ext>
            </p:extLst>
          </p:nvPr>
        </p:nvGraphicFramePr>
        <p:xfrm>
          <a:off x="1780373" y="4833990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0373" y="4833990"/>
                        <a:ext cx="77742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95309"/>
              </p:ext>
            </p:extLst>
          </p:nvPr>
        </p:nvGraphicFramePr>
        <p:xfrm>
          <a:off x="3599061" y="4800600"/>
          <a:ext cx="168903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431640" progId="Equation.DSMT4">
                  <p:embed/>
                </p:oleObj>
              </mc:Choice>
              <mc:Fallback>
                <p:oleObj name="Equation" r:id="rId14" imgW="965160" imgH="4316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061" y="4800600"/>
                        <a:ext cx="1689030" cy="75537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228600" y="582174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Most common way to label something in the distant past: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endParaRPr lang="en-US" sz="2000" dirty="0">
              <a:solidFill>
                <a:srgbClr val="0000FF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Bigger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means earlier</a:t>
            </a: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/>
              </a:rPr>
              <a:t>The Scale Factor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52" grpId="0"/>
      <p:bldP spid="55" grpId="0"/>
      <p:bldP spid="78" grpId="0"/>
      <p:bldP spid="79" grpId="0"/>
      <p:bldP spid="81" grpId="0" uiExpand="1" build="p"/>
      <p:bldP spid="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10515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In the mid 1900’s, Hubble’s constant was &gt; 200 km/s/</a:t>
            </a:r>
            <a:r>
              <a:rPr lang="en-US" sz="2000" dirty="0" err="1">
                <a:solidFill>
                  <a:srgbClr val="006600"/>
                </a:solidFill>
              </a:rPr>
              <a:t>Mpc</a:t>
            </a:r>
            <a:endParaRPr lang="en-US" sz="2000" dirty="0">
              <a:solidFill>
                <a:srgbClr val="0066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Relied crucially on Cepheid Variable stars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When it was realized that there were stars of different metallicity, and that the period-luminosity relationship was affected, </a:t>
            </a:r>
            <a:r>
              <a:rPr lang="en-US" sz="2000" i="1" dirty="0">
                <a:solidFill>
                  <a:srgbClr val="006600"/>
                </a:solidFill>
              </a:rPr>
              <a:t>H</a:t>
            </a:r>
            <a:r>
              <a:rPr lang="en-US" sz="2000" baseline="-25000" dirty="0">
                <a:solidFill>
                  <a:srgbClr val="006600"/>
                </a:solidFill>
              </a:rPr>
              <a:t>0</a:t>
            </a:r>
            <a:r>
              <a:rPr lang="en-US" sz="2000" dirty="0">
                <a:solidFill>
                  <a:srgbClr val="006600"/>
                </a:solidFill>
              </a:rPr>
              <a:t> suddenly decreased by factor of 2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In the 1980’s, there were two sets of techniques that measured Hubble’s constant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One group gave values around 100 km/s/</a:t>
            </a:r>
            <a:r>
              <a:rPr lang="en-US" sz="2000" dirty="0" err="1">
                <a:solidFill>
                  <a:srgbClr val="0000FF"/>
                </a:solidFill>
              </a:rPr>
              <a:t>Mpc</a:t>
            </a:r>
            <a:endParaRPr lang="en-US" sz="2000" dirty="0">
              <a:solidFill>
                <a:srgbClr val="0000FF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The other group gave values around 50 km/s/</a:t>
            </a:r>
            <a:r>
              <a:rPr lang="en-US" sz="2000" dirty="0" err="1">
                <a:solidFill>
                  <a:srgbClr val="0000FF"/>
                </a:solidFill>
              </a:rPr>
              <a:t>Mpc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Around 1990, it was realized that white dwarf supernovae were a great way to measure distances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We realized the value was around 70 km/s/</a:t>
            </a:r>
            <a:r>
              <a:rPr lang="en-US" sz="2000" dirty="0" err="1">
                <a:solidFill>
                  <a:srgbClr val="0000FF"/>
                </a:solidFill>
              </a:rPr>
              <a:t>Mpc</a:t>
            </a:r>
            <a:endParaRPr lang="en-US" sz="2000" dirty="0">
              <a:solidFill>
                <a:srgbClr val="0000FF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And we all lived happily ever after, until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In the 2010’s, various techniques yielded much more precise values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Methods using the cosmic distance ladder give 72</a:t>
            </a: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1 km/s/</a:t>
            </a:r>
            <a:r>
              <a:rPr lang="en-US" sz="2000" dirty="0" err="1">
                <a:solidFill>
                  <a:srgbClr val="9900CC"/>
                </a:solidFill>
                <a:sym typeface="Symbol" panose="05050102010706020507" pitchFamily="18" charset="2"/>
              </a:rPr>
              <a:t>Mpc</a:t>
            </a:r>
            <a:endParaRPr 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 panose="05050102010706020507" pitchFamily="18" charset="2"/>
              </a:rPr>
              <a:t>Methods using fit to cosmological models give 681 km/s/</a:t>
            </a:r>
            <a:r>
              <a:rPr lang="en-US" sz="2000" dirty="0" err="1">
                <a:solidFill>
                  <a:srgbClr val="9900CC"/>
                </a:solidFill>
                <a:sym typeface="Symbol" panose="05050102010706020507" pitchFamily="18" charset="2"/>
              </a:rPr>
              <a:t>Mpc</a:t>
            </a:r>
            <a:endParaRPr lang="en-US" sz="20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This discrepancy is currently unresolved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We will use the value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Past and Future History of Hubble’s Constant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938591"/>
              </p:ext>
            </p:extLst>
          </p:nvPr>
        </p:nvGraphicFramePr>
        <p:xfrm>
          <a:off x="6553200" y="5867400"/>
          <a:ext cx="2866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28600" progId="Equation.DSMT4">
                  <p:embed/>
                </p:oleObj>
              </mc:Choice>
              <mc:Fallback>
                <p:oleObj name="Equation" r:id="rId2" imgW="1638000" imgH="228600" progId="Equation.DSMT4">
                  <p:embed/>
                  <p:pic>
                    <p:nvPicPr>
                      <p:cNvPr id="2508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867400"/>
                        <a:ext cx="286650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1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dirty="0"/>
              <a:t>Annoying Notational Problems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10058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The scale factor, describing the size of the universe, goes by different names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Many older sources call it </a:t>
            </a:r>
            <a:r>
              <a:rPr lang="en-US" altLang="en-US" sz="1800" i="1" dirty="0">
                <a:solidFill>
                  <a:srgbClr val="9900CC"/>
                </a:solidFill>
                <a:sym typeface="Symbol" panose="05050102010706020507" pitchFamily="18" charset="2"/>
              </a:rPr>
              <a:t>R</a:t>
            </a: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solidFill>
                  <a:srgbClr val="9900CC"/>
                </a:solidFill>
                <a:sym typeface="Symbol" panose="05050102010706020507" pitchFamily="18" charset="2"/>
              </a:rPr>
              <a:t>t</a:t>
            </a: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More commonly, it is now called </a:t>
            </a:r>
            <a:r>
              <a:rPr lang="en-US" altLang="en-US" sz="1800" i="1" dirty="0">
                <a:solidFill>
                  <a:srgbClr val="9900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solidFill>
                  <a:srgbClr val="9900CC"/>
                </a:solidFill>
                <a:sym typeface="Symbol" panose="05050102010706020507" pitchFamily="18" charset="2"/>
              </a:rPr>
              <a:t>t</a:t>
            </a:r>
            <a:r>
              <a:rPr lang="en-US" altLang="en-US" sz="1800" dirty="0">
                <a:solidFill>
                  <a:srgbClr val="9900CC"/>
                </a:solidFill>
                <a:sym typeface="Symbol" panose="05050102010706020507" pitchFamily="18" charset="2"/>
              </a:rPr>
              <a:t>)</a:t>
            </a:r>
          </a:p>
          <a:p>
            <a:pPr marL="342900" indent="-342900">
              <a:spcBef>
                <a:spcPct val="0"/>
              </a:spcBef>
            </a:pPr>
            <a:endParaRPr lang="en-US" altLang="en-US" sz="1800" dirty="0">
              <a:solidFill>
                <a:srgbClr val="9900CC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I like to stick with the book.  So what does Ryder call it?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Her convention: </a:t>
            </a:r>
            <a:r>
              <a:rPr lang="en-US" altLang="en-US" sz="1800" i="1" dirty="0">
                <a:solidFill>
                  <a:srgbClr val="006600"/>
                </a:solidFill>
                <a:sym typeface="Symbol" panose="05050102010706020507" pitchFamily="18" charset="2"/>
              </a:rPr>
              <a:t>a</a:t>
            </a:r>
            <a:r>
              <a:rPr lang="en-US" alt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1800" i="1" dirty="0">
                <a:solidFill>
                  <a:srgbClr val="0066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1800" baseline="-25000" dirty="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)  1, and </a:t>
            </a:r>
            <a:r>
              <a:rPr lang="en-US" altLang="en-US" sz="1800" i="1" dirty="0">
                <a:solidFill>
                  <a:srgbClr val="006600"/>
                </a:solidFill>
                <a:sym typeface="Symbol" panose="05050102010706020507" pitchFamily="18" charset="2"/>
              </a:rPr>
              <a:t>R</a:t>
            </a:r>
            <a:r>
              <a:rPr lang="en-US" altLang="en-US" sz="1800" baseline="-25000" dirty="0">
                <a:solidFill>
                  <a:srgbClr val="006600"/>
                </a:solidFill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6600"/>
                </a:solidFill>
                <a:sym typeface="Symbol" panose="05050102010706020507" pitchFamily="18" charset="2"/>
              </a:rPr>
              <a:t> is how big it is now</a:t>
            </a:r>
          </a:p>
          <a:p>
            <a:pPr lvl="1">
              <a:spcBef>
                <a:spcPct val="0"/>
              </a:spcBef>
            </a:pPr>
            <a:endParaRPr lang="en-US" altLang="en-US" sz="1800" dirty="0">
              <a:solidFill>
                <a:srgbClr val="0066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I </a:t>
            </a:r>
            <a:r>
              <a:rPr lang="en-US" altLang="en-US" sz="1800" i="1" dirty="0">
                <a:solidFill>
                  <a:srgbClr val="FF0000"/>
                </a:solidFill>
                <a:sym typeface="Symbol" panose="05050102010706020507" pitchFamily="18" charset="2"/>
              </a:rPr>
              <a:t>refuse</a:t>
            </a:r>
            <a:r>
              <a:rPr lang="en-US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 to use this messed up notation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1800" dirty="0">
                <a:solidFill>
                  <a:srgbClr val="0000FF"/>
                </a:solidFill>
                <a:sym typeface="Symbol" panose="05050102010706020507" pitchFamily="18" charset="2"/>
              </a:rPr>
              <a:t>Therefore, we are going to use the convention I’m most used to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42403"/>
              </p:ext>
            </p:extLst>
          </p:nvPr>
        </p:nvGraphicFramePr>
        <p:xfrm>
          <a:off x="7848600" y="2548761"/>
          <a:ext cx="226674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253800" progId="Equation.DSMT4">
                  <p:embed/>
                </p:oleObj>
              </mc:Choice>
              <mc:Fallback>
                <p:oleObj name="Equation" r:id="rId2" imgW="1295280" imgH="253800" progId="Equation.DSMT4">
                  <p:embed/>
                  <p:pic>
                    <p:nvPicPr>
                      <p:cNvPr id="856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548761"/>
                        <a:ext cx="226674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99803"/>
              </p:ext>
            </p:extLst>
          </p:nvPr>
        </p:nvGraphicFramePr>
        <p:xfrm>
          <a:off x="5181600" y="5043962"/>
          <a:ext cx="20223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43962"/>
                        <a:ext cx="2022300" cy="444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3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2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 r="7181"/>
          <a:stretch/>
        </p:blipFill>
        <p:spPr bwMode="auto">
          <a:xfrm>
            <a:off x="6048375" y="2085975"/>
            <a:ext cx="4924425" cy="4772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04800" y="914400"/>
            <a:ext cx="6934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What’s the circumference of a circle of radius </a:t>
            </a:r>
            <a:r>
              <a:rPr lang="en-US" sz="2000" i="1" dirty="0">
                <a:solidFill>
                  <a:srgbClr val="9900CC"/>
                </a:solidFill>
              </a:rPr>
              <a:t>r</a:t>
            </a:r>
            <a:r>
              <a:rPr lang="en-US" sz="2000" dirty="0">
                <a:solidFill>
                  <a:srgbClr val="9900CC"/>
                </a:solidFill>
              </a:rPr>
              <a:t>?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According to Einstein, Space time can be curved!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  <a:sym typeface="Symbol"/>
              </a:rPr>
              <a:t>Shape of space depends on density parameter: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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28600" y="20574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 = 1 then universe is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flat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 and</a:t>
            </a: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If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 &gt; 1 then universe is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closed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and</a:t>
            </a: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  <a:sym typeface="Symbol"/>
            </a:endParaRPr>
          </a:p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sym typeface="Symbol"/>
              </a:rPr>
              <a:t>If  &lt; 1 then universe is </a:t>
            </a:r>
            <a:r>
              <a:rPr lang="en-US" sz="2000" i="1" dirty="0">
                <a:solidFill>
                  <a:srgbClr val="006600"/>
                </a:solidFill>
                <a:sym typeface="Symbol"/>
              </a:rPr>
              <a:t>open </a:t>
            </a:r>
            <a:r>
              <a:rPr lang="en-US" sz="2000" dirty="0">
                <a:solidFill>
                  <a:srgbClr val="006600"/>
                </a:solidFill>
                <a:sym typeface="Symbol"/>
              </a:rPr>
              <a:t>and</a:t>
            </a:r>
          </a:p>
          <a:p>
            <a:pPr marL="0" lvl="1"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</p:txBody>
      </p:sp>
      <p:graphicFrame>
        <p:nvGraphicFramePr>
          <p:cNvPr id="449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58458"/>
              </p:ext>
            </p:extLst>
          </p:nvPr>
        </p:nvGraphicFramePr>
        <p:xfrm>
          <a:off x="4244500" y="2112337"/>
          <a:ext cx="95508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177480" progId="Equation.DSMT4">
                  <p:embed/>
                </p:oleObj>
              </mc:Choice>
              <mc:Fallback>
                <p:oleObj name="Equation" r:id="rId3" imgW="54576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500" y="2112337"/>
                        <a:ext cx="95508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29591"/>
              </p:ext>
            </p:extLst>
          </p:nvPr>
        </p:nvGraphicFramePr>
        <p:xfrm>
          <a:off x="4519665" y="2584832"/>
          <a:ext cx="193347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65" y="2584832"/>
                        <a:ext cx="193347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3212"/>
              </p:ext>
            </p:extLst>
          </p:nvPr>
        </p:nvGraphicFramePr>
        <p:xfrm>
          <a:off x="4297144" y="3212884"/>
          <a:ext cx="206640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253800" progId="Equation.DSMT4">
                  <p:embed/>
                </p:oleObj>
              </mc:Choice>
              <mc:Fallback>
                <p:oleObj name="Equation" r:id="rId7" imgW="118080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144" y="3212884"/>
                        <a:ext cx="2066400" cy="44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28600" y="4182635"/>
            <a:ext cx="502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Surface area of a sphere:</a:t>
            </a:r>
          </a:p>
        </p:txBody>
      </p:sp>
      <p:graphicFrame>
        <p:nvGraphicFramePr>
          <p:cNvPr id="4495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654579"/>
              </p:ext>
            </p:extLst>
          </p:nvPr>
        </p:nvGraphicFramePr>
        <p:xfrm>
          <a:off x="719243" y="4654620"/>
          <a:ext cx="3289230" cy="1288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79560" imgH="736560" progId="Equation.DSMT4">
                  <p:embed/>
                </p:oleObj>
              </mc:Choice>
              <mc:Fallback>
                <p:oleObj name="Equation" r:id="rId9" imgW="1879560" imgH="736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43" y="4654620"/>
                        <a:ext cx="3289230" cy="1288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98473" y="60960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 closed universe is finite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>
                <a:sym typeface="Symbol" panose="05050102010706020507" pitchFamily="18" charset="2"/>
              </a:rPr>
              <a:t> </a:t>
            </a:r>
            <a:r>
              <a:rPr lang="en-US" sz="4400" dirty="0">
                <a:sym typeface="Symbol"/>
              </a:rPr>
              <a:t>and the Shape of the Universe</a:t>
            </a:r>
            <a:endParaRPr lang="en-US" sz="4400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724775" y="729734"/>
            <a:ext cx="2790825" cy="1323439"/>
          </a:xfrm>
          <a:prstGeom prst="rect">
            <a:avLst/>
          </a:prstGeom>
          <a:solidFill>
            <a:srgbClr val="0000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u="sng" dirty="0"/>
              <a:t>Dens.</a:t>
            </a:r>
            <a:r>
              <a:rPr lang="en-US" sz="2000" dirty="0"/>
              <a:t>	</a:t>
            </a:r>
            <a:r>
              <a:rPr lang="en-US" sz="2000" u="sng" dirty="0" err="1"/>
              <a:t>Curv</a:t>
            </a:r>
            <a:r>
              <a:rPr lang="en-US" sz="2000" u="sng" dirty="0"/>
              <a:t>.</a:t>
            </a:r>
            <a:r>
              <a:rPr lang="en-US" sz="2000" dirty="0"/>
              <a:t>	</a:t>
            </a:r>
            <a:r>
              <a:rPr lang="en-US" sz="2000" u="sng" dirty="0"/>
              <a:t>Name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&lt;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-1	Open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=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0	Flat</a:t>
            </a:r>
          </a:p>
          <a:p>
            <a:pPr eaLnBrk="0" hangingPunct="0">
              <a:buFont typeface="Symbol"/>
              <a:buChar char="W"/>
            </a:pPr>
            <a:r>
              <a:rPr lang="en-US" sz="2000" dirty="0">
                <a:sym typeface="Symbol"/>
              </a:rPr>
              <a:t> &gt; 1	</a:t>
            </a:r>
            <a:r>
              <a:rPr lang="en-US" sz="2000" i="1" dirty="0">
                <a:sym typeface="Symbol"/>
              </a:rPr>
              <a:t>k</a:t>
            </a:r>
            <a:r>
              <a:rPr lang="en-US" sz="2000" dirty="0">
                <a:sym typeface="Symbol"/>
              </a:rPr>
              <a:t> = +1	Closed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11" grpId="0" uiExpand="1" build="p"/>
      <p:bldP spid="14" grpId="0" build="p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10744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You can measure spectrum of almost any bright object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Don’t have to wait for a supernova, or similar rare event!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You can then use Doppler shift to get the velocity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Then you use Hubble’s Law to get the distance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Some caveats will be in order shortly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this system is so robust, it is used to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map out large portions of the universe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velocity is proportional to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,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which is directly measured, we can plot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and it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dirty="0">
                <a:solidFill>
                  <a:srgbClr val="0000FF"/>
                </a:solidFill>
              </a:rPr>
              <a:t>will be proportional to distance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For this reason, most such maps simply plot</a:t>
            </a:r>
            <a:br>
              <a:rPr lang="en-US" sz="2000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instead of distance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This also bypasses any uncertainties in </a:t>
            </a:r>
            <a:r>
              <a:rPr lang="en-US" sz="2000" i="1" dirty="0">
                <a:solidFill>
                  <a:srgbClr val="0000FF"/>
                </a:solidFill>
              </a:rPr>
              <a:t>H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What’s So Great About Hubble’s Law?</a:t>
            </a:r>
          </a:p>
        </p:txBody>
      </p:sp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187133"/>
              </p:ext>
            </p:extLst>
          </p:nvPr>
        </p:nvGraphicFramePr>
        <p:xfrm>
          <a:off x="5257800" y="2946529"/>
          <a:ext cx="9330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28600" progId="Equation.DSMT4">
                  <p:embed/>
                </p:oleObj>
              </mc:Choice>
              <mc:Fallback>
                <p:oleObj name="Equation" r:id="rId2" imgW="53316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46529"/>
                        <a:ext cx="93303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029153"/>
              </p:ext>
            </p:extLst>
          </p:nvPr>
        </p:nvGraphicFramePr>
        <p:xfrm>
          <a:off x="6477000" y="1600200"/>
          <a:ext cx="246645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439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2466450" cy="844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90971"/>
              </p:ext>
            </p:extLst>
          </p:nvPr>
        </p:nvGraphicFramePr>
        <p:xfrm>
          <a:off x="9167813" y="1027113"/>
          <a:ext cx="10890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393480" progId="Equation.DSMT4">
                  <p:embed/>
                </p:oleObj>
              </mc:Choice>
              <mc:Fallback>
                <p:oleObj name="Equation" r:id="rId6" imgW="622080" imgH="393480" progId="Equation.DSMT4">
                  <p:embed/>
                  <p:pic>
                    <p:nvPicPr>
                      <p:cNvPr id="439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7813" y="1027113"/>
                        <a:ext cx="1089025" cy="6889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60249"/>
            <a:ext cx="4152900" cy="413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99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Sample Problem</a:t>
            </a:r>
          </a:p>
        </p:txBody>
      </p:sp>
      <p:graphicFrame>
        <p:nvGraphicFramePr>
          <p:cNvPr id="43929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57421"/>
              </p:ext>
            </p:extLst>
          </p:nvPr>
        </p:nvGraphicFramePr>
        <p:xfrm>
          <a:off x="3709988" y="2501900"/>
          <a:ext cx="12890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31640" progId="Equation.DSMT4">
                  <p:embed/>
                </p:oleObj>
              </mc:Choice>
              <mc:Fallback>
                <p:oleObj name="Equation" r:id="rId2" imgW="7365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2501900"/>
                        <a:ext cx="1289050" cy="7556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29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8565"/>
              </p:ext>
            </p:extLst>
          </p:nvPr>
        </p:nvGraphicFramePr>
        <p:xfrm>
          <a:off x="316274" y="2400553"/>
          <a:ext cx="246645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482400" progId="Equation.DSMT4">
                  <p:embed/>
                </p:oleObj>
              </mc:Choice>
              <mc:Fallback>
                <p:oleObj name="Equation" r:id="rId4" imgW="14094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74" y="2400553"/>
                        <a:ext cx="2466450" cy="844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183098"/>
              </p:ext>
            </p:extLst>
          </p:nvPr>
        </p:nvGraphicFramePr>
        <p:xfrm>
          <a:off x="5443105" y="2573482"/>
          <a:ext cx="93303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105" y="2573482"/>
                        <a:ext cx="93303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09072" y="968196"/>
            <a:ext cx="9277928" cy="1015663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cs typeface="+mn-cs"/>
              </a:rPr>
              <a:t>A spectral line from a galaxy normally at 415.00 nm appears instead at 423.00 nm. </a:t>
            </a:r>
          </a:p>
          <a:p>
            <a:pPr marL="457200" indent="-457200" eaLnBrk="0" hangingPunct="0">
              <a:buFontTx/>
              <a:buAutoNum type="alphaLcParenBoth"/>
              <a:defRPr/>
            </a:pPr>
            <a:r>
              <a:rPr lang="en-US" sz="2000" b="1" dirty="0">
                <a:cs typeface="+mn-cs"/>
              </a:rPr>
              <a:t>How fast is the galaxy moving away from us?</a:t>
            </a:r>
          </a:p>
          <a:p>
            <a:pPr marL="457200" indent="-457200" eaLnBrk="0" hangingPunct="0">
              <a:buFontTx/>
              <a:buAutoNum type="alphaLcParenBoth"/>
              <a:defRPr/>
            </a:pPr>
            <a:r>
              <a:rPr lang="en-US" sz="2000" b="1" dirty="0">
                <a:cs typeface="+mn-cs"/>
              </a:rPr>
              <a:t>What is the distance to the galaxy?</a:t>
            </a:r>
            <a:endParaRPr lang="en-US" sz="2000" dirty="0">
              <a:cs typeface="+mn-cs"/>
            </a:endParaRPr>
          </a:p>
        </p:txBody>
      </p:sp>
      <p:graphicFrame>
        <p:nvGraphicFramePr>
          <p:cNvPr id="439302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735955"/>
              </p:ext>
            </p:extLst>
          </p:nvPr>
        </p:nvGraphicFramePr>
        <p:xfrm>
          <a:off x="661988" y="3508375"/>
          <a:ext cx="12890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431640" progId="Equation.DSMT4">
                  <p:embed/>
                </p:oleObj>
              </mc:Choice>
              <mc:Fallback>
                <p:oleObj name="Equation" r:id="rId8" imgW="7365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3508375"/>
                        <a:ext cx="12890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485129"/>
              </p:ext>
            </p:extLst>
          </p:nvPr>
        </p:nvGraphicFramePr>
        <p:xfrm>
          <a:off x="1911724" y="3480121"/>
          <a:ext cx="188874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393480" progId="Equation.DSMT4">
                  <p:embed/>
                </p:oleObj>
              </mc:Choice>
              <mc:Fallback>
                <p:oleObj name="Equation" r:id="rId10" imgW="107928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724" y="3480121"/>
                        <a:ext cx="188874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687873"/>
              </p:ext>
            </p:extLst>
          </p:nvPr>
        </p:nvGraphicFramePr>
        <p:xfrm>
          <a:off x="3821499" y="3508893"/>
          <a:ext cx="777420" cy="68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393480" progId="Equation.DSMT4">
                  <p:embed/>
                </p:oleObj>
              </mc:Choice>
              <mc:Fallback>
                <p:oleObj name="Equation" r:id="rId12" imgW="44424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499" y="3508893"/>
                        <a:ext cx="777420" cy="688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574297"/>
              </p:ext>
            </p:extLst>
          </p:nvPr>
        </p:nvGraphicFramePr>
        <p:xfrm>
          <a:off x="5657144" y="3623361"/>
          <a:ext cx="131103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177480" progId="Equation.DSMT4">
                  <p:embed/>
                </p:oleObj>
              </mc:Choice>
              <mc:Fallback>
                <p:oleObj name="Equation" r:id="rId14" imgW="74916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144" y="3623361"/>
                        <a:ext cx="1311030" cy="310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924784"/>
              </p:ext>
            </p:extLst>
          </p:nvPr>
        </p:nvGraphicFramePr>
        <p:xfrm>
          <a:off x="7419312" y="3594313"/>
          <a:ext cx="1600200" cy="31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177480" progId="Equation.DSMT4">
                  <p:embed/>
                </p:oleObj>
              </mc:Choice>
              <mc:Fallback>
                <p:oleObj name="Equation" r:id="rId16" imgW="91440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312" y="3594313"/>
                        <a:ext cx="1600200" cy="31059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393915"/>
              </p:ext>
            </p:extLst>
          </p:nvPr>
        </p:nvGraphicFramePr>
        <p:xfrm>
          <a:off x="1055621" y="4622975"/>
          <a:ext cx="888930" cy="755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07960" imgH="431640" progId="Equation.DSMT4">
                  <p:embed/>
                </p:oleObj>
              </mc:Choice>
              <mc:Fallback>
                <p:oleObj name="Equation" r:id="rId18" imgW="5079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21" y="4622975"/>
                        <a:ext cx="888930" cy="755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220475"/>
              </p:ext>
            </p:extLst>
          </p:nvPr>
        </p:nvGraphicFramePr>
        <p:xfrm>
          <a:off x="1978387" y="4645025"/>
          <a:ext cx="195552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7440" imgH="419040" progId="Equation.DSMT4">
                  <p:embed/>
                </p:oleObj>
              </mc:Choice>
              <mc:Fallback>
                <p:oleObj name="Equation" r:id="rId20" imgW="1117440" imgH="4190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387" y="4645025"/>
                        <a:ext cx="195552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526829"/>
              </p:ext>
            </p:extLst>
          </p:nvPr>
        </p:nvGraphicFramePr>
        <p:xfrm>
          <a:off x="5243080" y="4834025"/>
          <a:ext cx="1333080" cy="3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080" y="4834025"/>
                        <a:ext cx="1333080" cy="35532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009072" y="1349196"/>
            <a:ext cx="5467927" cy="30245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990599" y="1600677"/>
            <a:ext cx="4419600" cy="3596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001344"/>
              </p:ext>
            </p:extLst>
          </p:nvPr>
        </p:nvGraphicFramePr>
        <p:xfrm>
          <a:off x="7424449" y="2639074"/>
          <a:ext cx="28665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38000" imgH="228600" progId="Equation.DSMT4">
                  <p:embed/>
                </p:oleObj>
              </mc:Choice>
              <mc:Fallback>
                <p:oleObj name="Equation" r:id="rId24" imgW="1638000" imgH="2286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4449" y="2639074"/>
                        <a:ext cx="2866500" cy="4000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304800" y="1143000"/>
            <a:ext cx="10515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4"/>
                </a:solidFill>
              </a:rPr>
              <a:t>Hubble’s Law isn’t perfect.  In particular, for low </a:t>
            </a:r>
            <a:r>
              <a:rPr lang="en-US" sz="2000" i="1" dirty="0">
                <a:solidFill>
                  <a:schemeClr val="accent4"/>
                </a:solidFill>
              </a:rPr>
              <a:t>z</a:t>
            </a:r>
            <a:r>
              <a:rPr lang="en-US" sz="2000" dirty="0">
                <a:solidFill>
                  <a:schemeClr val="accent4"/>
                </a:solidFill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Not everything expands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Galaxies, galaxy clusters, and smaller objects are not necessarily expanding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Galaxy </a:t>
            </a:r>
            <a:r>
              <a:rPr lang="en-US" sz="2000" dirty="0" err="1">
                <a:solidFill>
                  <a:srgbClr val="006600"/>
                </a:solidFill>
              </a:rPr>
              <a:t>superclusters</a:t>
            </a:r>
            <a:r>
              <a:rPr lang="en-US" sz="2000" dirty="0">
                <a:solidFill>
                  <a:srgbClr val="006600"/>
                </a:solidFill>
              </a:rPr>
              <a:t> expand more slowly than Hubble’s Law implies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Objects have extra velocities, called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peculiar velocities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Because gravity changes velocities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Typically of order 500 km/s or so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This causes errors, usually random, of magnitude </a:t>
            </a:r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i="1" baseline="-25000" dirty="0" err="1">
                <a:solidFill>
                  <a:srgbClr val="FF0000"/>
                </a:solidFill>
              </a:rPr>
              <a:t>p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/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in the distance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Typically 7 </a:t>
            </a:r>
            <a:r>
              <a:rPr lang="en-US" sz="2000" dirty="0" err="1">
                <a:solidFill>
                  <a:srgbClr val="FF0000"/>
                </a:solidFill>
              </a:rPr>
              <a:t>Mpc</a:t>
            </a:r>
            <a:r>
              <a:rPr lang="en-US" sz="2000" dirty="0">
                <a:solidFill>
                  <a:srgbClr val="FF0000"/>
                </a:solidFill>
              </a:rPr>
              <a:t> or so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Poor</a:t>
            </a:r>
            <a:r>
              <a:rPr lang="en-US" sz="2000" dirty="0">
                <a:solidFill>
                  <a:srgbClr val="FF0000"/>
                </a:solidFill>
              </a:rPr>
              <a:t> distance indicator for distances under 50 </a:t>
            </a:r>
            <a:r>
              <a:rPr lang="en-US" sz="2000" dirty="0" err="1">
                <a:solidFill>
                  <a:srgbClr val="FF0000"/>
                </a:solidFill>
              </a:rPr>
              <a:t>Mpc</a:t>
            </a:r>
            <a:r>
              <a:rPr lang="en-US" sz="2000" dirty="0">
                <a:solidFill>
                  <a:srgbClr val="FF0000"/>
                </a:solidFill>
              </a:rPr>
              <a:t> or so.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also have our own peculiar velocity that needs to be compensated for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We know how to do this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Failure of Hubble’s Law at Small </a:t>
            </a:r>
            <a:r>
              <a:rPr lang="en-US" sz="4400" i="1" dirty="0"/>
              <a:t>z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Failure of Hubble’s Law at Large </a:t>
            </a:r>
            <a:r>
              <a:rPr lang="en-US" sz="4400" i="1" dirty="0"/>
              <a:t>z</a:t>
            </a:r>
            <a:endParaRPr lang="en-US" sz="4400" dirty="0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304800" y="990600"/>
            <a:ext cx="10515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Hubble’s Law isn’t perfect.  In particular for high </a:t>
            </a:r>
            <a:r>
              <a:rPr lang="en-US" sz="2000" i="1" dirty="0">
                <a:solidFill>
                  <a:schemeClr val="tx1"/>
                </a:solidFill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As </a:t>
            </a:r>
            <a:r>
              <a:rPr lang="en-US" sz="2000" i="1" dirty="0">
                <a:solidFill>
                  <a:srgbClr val="9900CC"/>
                </a:solidFill>
              </a:rPr>
              <a:t>z</a:t>
            </a:r>
            <a:r>
              <a:rPr lang="en-US" sz="2000" dirty="0">
                <a:solidFill>
                  <a:srgbClr val="9900CC"/>
                </a:solidFill>
              </a:rPr>
              <a:t> gets large (&gt; 0.2) objects are moving </a:t>
            </a:r>
            <a:r>
              <a:rPr lang="en-US" sz="2000" i="1" dirty="0" err="1">
                <a:solidFill>
                  <a:srgbClr val="9900CC"/>
                </a:solidFill>
              </a:rPr>
              <a:t>relativistically</a:t>
            </a:r>
            <a:endParaRPr lang="en-US" sz="2000" i="1" dirty="0">
              <a:solidFill>
                <a:srgbClr val="9900CC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Relativistic corrections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Distance gets confusing as well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are also looking back into the past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Bad:  Expansion might not be constant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Good:  We can study the universe in the past (!)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Still, higher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corresponds to greater distance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If we can accurately measure distance to some high </a:t>
            </a:r>
            <a:r>
              <a:rPr lang="en-US" sz="2000" i="1" dirty="0">
                <a:solidFill>
                  <a:srgbClr val="0000FF"/>
                </a:solidFill>
              </a:rPr>
              <a:t>z</a:t>
            </a:r>
            <a:r>
              <a:rPr lang="en-US" sz="2000" dirty="0">
                <a:solidFill>
                  <a:srgbClr val="0000FF"/>
                </a:solidFill>
              </a:rPr>
              <a:t> objects, we can set up a calibration scale</a:t>
            </a:r>
          </a:p>
          <a:p>
            <a:pPr lvl="1" eaLnBrk="0" hangingPunct="0">
              <a:buFont typeface="Arial" pitchFamily="34" charset="0"/>
              <a:buChar char="•"/>
            </a:pPr>
            <a:endParaRPr lang="en-US" sz="2000" dirty="0">
              <a:solidFill>
                <a:schemeClr val="accent6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Bottom Line: Once a calibration is set up at high </a:t>
            </a:r>
            <a:r>
              <a:rPr lang="en-US" sz="2000" i="1" dirty="0">
                <a:solidFill>
                  <a:srgbClr val="FF0000"/>
                </a:solidFill>
              </a:rPr>
              <a:t>z</a:t>
            </a:r>
            <a:r>
              <a:rPr lang="en-US" sz="2000" dirty="0">
                <a:solidFill>
                  <a:srgbClr val="FF0000"/>
                </a:solidFill>
              </a:rPr>
              <a:t>, you can use modified Hubble’s Law if you are careful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44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The Cosmic Distance Ladder: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 rot="5400000">
            <a:off x="-6096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cxnSpLocks/>
          </p:cNvCxnSpPr>
          <p:nvPr/>
        </p:nvCxnSpPr>
        <p:spPr bwMode="auto">
          <a:xfrm rot="5400000">
            <a:off x="1524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 rot="5400000">
            <a:off x="2285999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 rot="5400000">
            <a:off x="3048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 rot="5400000">
            <a:off x="3810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 rot="5400000">
            <a:off x="4572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 rot="5400000">
            <a:off x="5333999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 rot="5400000">
            <a:off x="6096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 rot="5400000">
            <a:off x="6858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cxnSpLocks/>
          </p:cNvCxnSpPr>
          <p:nvPr/>
        </p:nvCxnSpPr>
        <p:spPr bwMode="auto">
          <a:xfrm rot="5400000">
            <a:off x="7620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cxnSpLocks/>
          </p:cNvCxnSpPr>
          <p:nvPr/>
        </p:nvCxnSpPr>
        <p:spPr bwMode="auto">
          <a:xfrm rot="5400000">
            <a:off x="8381999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/>
          </p:cNvCxnSpPr>
          <p:nvPr/>
        </p:nvCxnSpPr>
        <p:spPr bwMode="auto">
          <a:xfrm rot="5400000">
            <a:off x="9144000" y="2438400"/>
            <a:ext cx="3200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57600" y="4719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5000" y="479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kpc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05800" y="4796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Mpc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2200" y="4719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Gpc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411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814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0" y="411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4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67600" y="411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772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630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29800" y="411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4394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7" name="Left Brace 36"/>
          <p:cNvSpPr/>
          <p:nvPr/>
        </p:nvSpPr>
        <p:spPr bwMode="auto">
          <a:xfrm rot="16200000">
            <a:off x="3695700" y="3695700"/>
            <a:ext cx="381000" cy="1828800"/>
          </a:xfrm>
          <a:prstGeom prst="leftBrace">
            <a:avLst>
              <a:gd name="adj1" fmla="val 6443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Left Brace 37"/>
          <p:cNvSpPr/>
          <p:nvPr/>
        </p:nvSpPr>
        <p:spPr bwMode="auto">
          <a:xfrm rot="16200000">
            <a:off x="5981700" y="3695701"/>
            <a:ext cx="381000" cy="1828800"/>
          </a:xfrm>
          <a:prstGeom prst="leftBrace">
            <a:avLst>
              <a:gd name="adj1" fmla="val 6443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Left Brace 38"/>
          <p:cNvSpPr/>
          <p:nvPr/>
        </p:nvSpPr>
        <p:spPr bwMode="auto">
          <a:xfrm rot="16200000">
            <a:off x="8267700" y="3695701"/>
            <a:ext cx="381000" cy="1828800"/>
          </a:xfrm>
          <a:prstGeom prst="leftBrace">
            <a:avLst>
              <a:gd name="adj1" fmla="val 6443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10210800" y="4038600"/>
            <a:ext cx="381000" cy="1143000"/>
          </a:xfrm>
          <a:prstGeom prst="leftBrace">
            <a:avLst>
              <a:gd name="adj1" fmla="val 6443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00" y="990600"/>
            <a:ext cx="9144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Radar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14399" y="1524000"/>
            <a:ext cx="4495797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Parallax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58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1 AU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0" y="2598003"/>
            <a:ext cx="990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76800" y="986135"/>
            <a:ext cx="35814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Cepheid Variables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15200" y="2590800"/>
            <a:ext cx="36576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Type </a:t>
            </a:r>
            <a:r>
              <a:rPr lang="en-US" sz="2400" dirty="0" err="1"/>
              <a:t>Ia</a:t>
            </a:r>
            <a:r>
              <a:rPr lang="en-US" sz="2400" dirty="0"/>
              <a:t> Supernovae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29000" y="3119735"/>
            <a:ext cx="35052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Spectroscopic Parallax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72000" y="3653135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Cluster Fitting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67800" y="986135"/>
            <a:ext cx="19050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Hubble’s Law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0800" y="1524000"/>
            <a:ext cx="28956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Planetary Nebulas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5FF383-8094-40E6-9CF2-3A2F8727D60D}"/>
              </a:ext>
            </a:extLst>
          </p:cNvPr>
          <p:cNvSpPr txBox="1"/>
          <p:nvPr/>
        </p:nvSpPr>
        <p:spPr>
          <a:xfrm>
            <a:off x="6400800" y="2052935"/>
            <a:ext cx="2895600" cy="461665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TRGB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4769"/>
            <a:ext cx="10972800" cy="823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End of Material for Midterm Test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354C8252-7196-4A18-8D86-981149684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0"/>
            <a:ext cx="3370118" cy="15696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Midterm Exam: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Wednesday October 13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2:00 – 4:00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Location TBA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925E99A8-E1A4-4653-A3FF-674F546A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2788227" cy="193899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Material for Exam: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Pen/Pencil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Paper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 err="1">
                <a:solidFill>
                  <a:schemeClr val="bg1"/>
                </a:solidFill>
              </a:rPr>
              <a:t>Calulator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</a:rPr>
              <a:t>30 cm metric ruler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EAA5FEAD-0B05-45FD-AE3B-BF9B4103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661111"/>
            <a:ext cx="3370118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List of equations for Midterm is on the Web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09" y="1295400"/>
            <a:ext cx="58293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0972800" cy="7699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Hubble Expansion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64021"/>
            <a:ext cx="10972800" cy="7699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dirty="0"/>
              <a:t>Homogeneity and Isotropy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6200" y="1550123"/>
            <a:ext cx="495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On small scales, the universe is not at all uniform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Galaxies, Clusters, and Superclusters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9900CC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But on the largest scales, it seems to be roughly </a:t>
            </a:r>
            <a:r>
              <a:rPr lang="en-US" sz="2000" b="1" dirty="0">
                <a:solidFill>
                  <a:srgbClr val="9900CC"/>
                </a:solidFill>
              </a:rPr>
              <a:t>homogeneous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9900CC"/>
                </a:solidFill>
              </a:rPr>
              <a:t>The same at all places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It also looks </a:t>
            </a:r>
            <a:r>
              <a:rPr lang="en-US" sz="2000" b="1" dirty="0">
                <a:solidFill>
                  <a:srgbClr val="006600"/>
                </a:solidFill>
              </a:rPr>
              <a:t>isotropic</a:t>
            </a:r>
            <a:endParaRPr lang="en-US" sz="2000" dirty="0">
              <a:solidFill>
                <a:srgbClr val="006600"/>
              </a:solidFill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The same in all directions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6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Many properties of the Universe can be worked out just from homogeneity and isotropy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34299</TotalTime>
  <Words>1926</Words>
  <Application>Microsoft Office PowerPoint</Application>
  <PresentationFormat>Custom</PresentationFormat>
  <Paragraphs>316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Times New Roman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Carlson, Eric</cp:lastModifiedBy>
  <cp:revision>1309</cp:revision>
  <cp:lastPrinted>1998-03-31T16:12:30Z</cp:lastPrinted>
  <dcterms:created xsi:type="dcterms:W3CDTF">1997-09-10T20:18:06Z</dcterms:created>
  <dcterms:modified xsi:type="dcterms:W3CDTF">2023-10-03T13:51:31Z</dcterms:modified>
</cp:coreProperties>
</file>