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693" r:id="rId2"/>
    <p:sldId id="1140" r:id="rId3"/>
    <p:sldId id="873" r:id="rId4"/>
    <p:sldId id="695" r:id="rId5"/>
    <p:sldId id="697" r:id="rId6"/>
    <p:sldId id="698" r:id="rId7"/>
    <p:sldId id="700" r:id="rId8"/>
    <p:sldId id="701" r:id="rId9"/>
    <p:sldId id="704" r:id="rId10"/>
    <p:sldId id="705" r:id="rId11"/>
    <p:sldId id="879" r:id="rId12"/>
    <p:sldId id="874" r:id="rId13"/>
    <p:sldId id="875" r:id="rId14"/>
    <p:sldId id="876" r:id="rId15"/>
    <p:sldId id="877" r:id="rId16"/>
    <p:sldId id="878" r:id="rId17"/>
  </p:sldIdLst>
  <p:sldSz cx="10972800" cy="6858000"/>
  <p:notesSz cx="69469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95AB179-B04C-45DC-83DB-82D81CD7711A}">
          <p14:sldIdLst>
            <p14:sldId id="693"/>
            <p14:sldId id="1140"/>
            <p14:sldId id="873"/>
            <p14:sldId id="695"/>
            <p14:sldId id="697"/>
            <p14:sldId id="698"/>
            <p14:sldId id="700"/>
            <p14:sldId id="701"/>
            <p14:sldId id="704"/>
            <p14:sldId id="705"/>
            <p14:sldId id="879"/>
            <p14:sldId id="874"/>
            <p14:sldId id="875"/>
            <p14:sldId id="876"/>
            <p14:sldId id="877"/>
            <p14:sldId id="8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9900CC"/>
    <a:srgbClr val="006600"/>
    <a:srgbClr val="66FFFF"/>
    <a:srgbClr val="66FF33"/>
    <a:srgbClr val="FFCCFF"/>
    <a:srgbClr val="FF00FF"/>
    <a:srgbClr val="99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09" autoAdjust="0"/>
    <p:restoredTop sz="93979" autoAdjust="0"/>
  </p:normalViewPr>
  <p:slideViewPr>
    <p:cSldViewPr>
      <p:cViewPr varScale="1">
        <p:scale>
          <a:sx n="67" d="100"/>
          <a:sy n="67" d="100"/>
        </p:scale>
        <p:origin x="432" y="44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4850" y="692150"/>
            <a:ext cx="553720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66DA8CD-EA35-4421-89F6-12D96133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2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174B-7E99-4263-8914-C4806B8E7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D190-8531-42D5-84C1-99201E4B0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8120" y="609600"/>
            <a:ext cx="233172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609600"/>
            <a:ext cx="681228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92DF-B95D-4E95-B25D-E0C6ACD2B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ADBC-3932-4221-8570-13EB945BC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6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E79F-8F7F-423F-80FD-37BEFD42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D907E-CEE0-4026-8BA5-A3CD8FC8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6"/>
            <a:ext cx="484822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535116"/>
            <a:ext cx="48501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347D-49ED-437E-B93A-460C966FE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0821-8036-4B25-9953-E99CB29ED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6714-3C0F-4603-A877-221CA73D7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73052"/>
            <a:ext cx="360997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6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1B04-0926-4D6F-919C-95FE19FF8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3"/>
            <a:ext cx="658368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41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2903-CD40-45A9-8849-2FE3AB646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326" y="609600"/>
            <a:ext cx="9328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6" y="1981200"/>
            <a:ext cx="9328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6" y="6248400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85FBB20-16EC-4878-B015-F9FF7BED6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9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9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8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8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6" indent="-34289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88" indent="-22859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84" indent="-22859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79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75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70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66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61" indent="-22859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x3T3UjMiBJRRmzXP6" TargetMode="External"/><Relationship Id="rId2" Type="http://schemas.openxmlformats.org/officeDocument/2006/relationships/hyperlink" Target="http://users.wfu.edu/ecarlson/cosmo2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2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1.w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7.bin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5.wmf"/><Relationship Id="rId9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4.wmf"/><Relationship Id="rId2" Type="http://schemas.openxmlformats.org/officeDocument/2006/relationships/image" Target="../media/image24.gif"/><Relationship Id="rId16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3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carlson@wfu.ed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central.proquest.com/lib/wfu/reader.action?docID=30706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wfu.edu/ecarlson/cosmo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carlson@wfu.edu" TargetMode="External"/><Relationship Id="rId2" Type="http://schemas.openxmlformats.org/officeDocument/2006/relationships/hyperlink" Target="http://users.wfu.edu/ecarlson/cosmo2/index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543800" y="3181997"/>
            <a:ext cx="3162300" cy="10156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u="sng" dirty="0"/>
              <a:t>Everyone Pick Up: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/>
              <a:t>Syllabus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/>
              <a:t>2 homework passes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124200" y="6088559"/>
            <a:ext cx="50292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hlinkClick r:id="rId2"/>
              </a:rPr>
              <a:t>http://users.wfu.edu/ecarlson/cosmo2</a:t>
            </a:r>
            <a:endParaRPr lang="en-US" sz="2400" b="1" u="sng" dirty="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578475" y="6583363"/>
            <a:ext cx="730250" cy="27699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/>
              <a:t>8/28</a:t>
            </a:r>
            <a:endParaRPr lang="en-US" sz="1200" b="1" u="sng" dirty="0"/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4076700" y="3239796"/>
            <a:ext cx="2667000" cy="1015663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/>
              <a:t>Topics Covered: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/>
              <a:t>Galaxies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/>
              <a:t>The Universe</a:t>
            </a:r>
          </a:p>
        </p:txBody>
      </p:sp>
      <p:sp>
        <p:nvSpPr>
          <p:cNvPr id="26631" name="Text Box 2"/>
          <p:cNvSpPr txBox="1">
            <a:spLocks noChangeArrowheads="1"/>
          </p:cNvSpPr>
          <p:nvPr/>
        </p:nvSpPr>
        <p:spPr bwMode="auto">
          <a:xfrm>
            <a:off x="-1" y="3124200"/>
            <a:ext cx="3581400" cy="2862322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/>
              <a:t>Eric Carlson</a:t>
            </a:r>
          </a:p>
          <a:p>
            <a:pPr algn="ctr" eaLnBrk="0" hangingPunct="0"/>
            <a:r>
              <a:rPr lang="en-US" sz="2000" dirty="0"/>
              <a:t>“Eric” </a:t>
            </a:r>
          </a:p>
          <a:p>
            <a:pPr algn="ctr" eaLnBrk="0" hangingPunct="0"/>
            <a:r>
              <a:rPr lang="en-US" sz="2000" dirty="0"/>
              <a:t>“Professor Carlson”</a:t>
            </a:r>
          </a:p>
          <a:p>
            <a:pPr algn="ctr" eaLnBrk="0" hangingPunct="0"/>
            <a:r>
              <a:rPr lang="en-US" sz="2000" dirty="0"/>
              <a:t>Olin 306</a:t>
            </a:r>
          </a:p>
          <a:p>
            <a:pPr algn="ctr" eaLnBrk="0" hangingPunct="0"/>
            <a:r>
              <a:rPr lang="en-US" sz="2000" dirty="0">
                <a:solidFill>
                  <a:srgbClr val="FFFF00"/>
                </a:solidFill>
              </a:rPr>
              <a:t>OH: Mon, Wed, Fri 11:45–12:45 </a:t>
            </a:r>
            <a:endParaRPr lang="en-US" sz="2000" dirty="0"/>
          </a:p>
          <a:p>
            <a:pPr algn="ctr" eaLnBrk="0" hangingPunct="0"/>
            <a:r>
              <a:rPr lang="en-US" sz="2000" dirty="0">
                <a:solidFill>
                  <a:srgbClr val="FFFF00"/>
                </a:solidFill>
              </a:rPr>
              <a:t>OH: Tue, Thu 12-2 or by appt.</a:t>
            </a:r>
          </a:p>
          <a:p>
            <a:pPr algn="ctr" eaLnBrk="0" hangingPunct="0"/>
            <a:r>
              <a:rPr lang="en-US" sz="2000" dirty="0"/>
              <a:t>Office: 336-758-4994</a:t>
            </a:r>
          </a:p>
          <a:p>
            <a:pPr algn="ctr" eaLnBrk="0" hangingPunct="0"/>
            <a:r>
              <a:rPr lang="en-US" sz="2000" dirty="0"/>
              <a:t>Cell: 336-407-6528</a:t>
            </a:r>
          </a:p>
          <a:p>
            <a:pPr algn="ctr" eaLnBrk="0" hangingPunct="0"/>
            <a:r>
              <a:rPr lang="en-US" sz="2000" dirty="0"/>
              <a:t>ecarlson@wfu.edu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1446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Physics 310/610</a:t>
            </a:r>
            <a:br>
              <a:rPr lang="en-US" altLang="en-US" sz="4400" dirty="0">
                <a:solidFill>
                  <a:schemeClr val="bg1"/>
                </a:solidFill>
              </a:rPr>
            </a:br>
            <a:r>
              <a:rPr lang="en-US" altLang="en-US" sz="4400" dirty="0">
                <a:solidFill>
                  <a:schemeClr val="bg1"/>
                </a:solidFill>
              </a:rPr>
              <a:t>Extragalactic Astronomy and Cosmology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050" y="1406696"/>
            <a:ext cx="10972800" cy="7694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9050" y="2176137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Am I in the Right Place?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69834D68-20A9-4792-99D0-A04592F8B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644311"/>
            <a:ext cx="6135688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tx1"/>
                </a:solidFill>
              </a:rPr>
              <a:t>Who are you?</a:t>
            </a:r>
          </a:p>
          <a:p>
            <a:pPr algn="ctr" eaLnBrk="0" hangingPunct="0"/>
            <a:r>
              <a:rPr lang="en-US" sz="2400" b="1" dirty="0">
                <a:solidFill>
                  <a:schemeClr val="tx1"/>
                </a:solidFill>
                <a:hlinkClick r:id="rId3"/>
              </a:rPr>
              <a:t>https://forms.gle/x3T3UjMiBJRRmzXP6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9" name="Text Box 19"/>
          <p:cNvSpPr txBox="1">
            <a:spLocks noChangeArrowheads="1"/>
          </p:cNvSpPr>
          <p:nvPr/>
        </p:nvSpPr>
        <p:spPr bwMode="auto">
          <a:xfrm>
            <a:off x="215108" y="2073989"/>
            <a:ext cx="487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6600"/>
                </a:solidFill>
              </a:rPr>
              <a:t>Time: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Days and Years are commonly used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And metric multiples of years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34158" y="820594"/>
            <a:ext cx="5181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0000"/>
                </a:solidFill>
              </a:rPr>
              <a:t>Energy: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Electron volts (eV) and metric multiples used for individual particles</a:t>
            </a:r>
          </a:p>
        </p:txBody>
      </p:sp>
      <p:sp>
        <p:nvSpPr>
          <p:cNvPr id="26" name="Text Box 19"/>
          <p:cNvSpPr txBox="1">
            <a:spLocks noChangeAspect="1" noChangeArrowheads="1"/>
          </p:cNvSpPr>
          <p:nvPr/>
        </p:nvSpPr>
        <p:spPr bwMode="auto">
          <a:xfrm>
            <a:off x="8191501" y="799812"/>
            <a:ext cx="1981200" cy="1015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keV = 10</a:t>
            </a:r>
            <a:r>
              <a:rPr lang="en-US" sz="2000" baseline="30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eV</a:t>
            </a:r>
          </a:p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MeV = 10</a:t>
            </a:r>
            <a:r>
              <a:rPr lang="en-US" sz="2000" baseline="30000" dirty="0">
                <a:solidFill>
                  <a:schemeClr val="tx1"/>
                </a:solidFill>
              </a:rPr>
              <a:t>6</a:t>
            </a:r>
            <a:r>
              <a:rPr lang="en-US" sz="2000" dirty="0">
                <a:solidFill>
                  <a:schemeClr val="tx1"/>
                </a:solidFill>
              </a:rPr>
              <a:t> eV</a:t>
            </a:r>
          </a:p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GeV = 10</a:t>
            </a:r>
            <a:r>
              <a:rPr lang="en-US" sz="2000" baseline="30000" dirty="0">
                <a:solidFill>
                  <a:schemeClr val="tx1"/>
                </a:solidFill>
              </a:rPr>
              <a:t>9</a:t>
            </a:r>
            <a:r>
              <a:rPr lang="en-US" sz="2000" dirty="0">
                <a:solidFill>
                  <a:schemeClr val="tx1"/>
                </a:solidFill>
              </a:rPr>
              <a:t> eV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768145"/>
              </p:ext>
            </p:extLst>
          </p:nvPr>
        </p:nvGraphicFramePr>
        <p:xfrm>
          <a:off x="5557044" y="815618"/>
          <a:ext cx="231084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480" imgH="203040" progId="Equation.DSMT4">
                  <p:embed/>
                </p:oleObj>
              </mc:Choice>
              <mc:Fallback>
                <p:oleObj name="Equation" r:id="rId2" imgW="1320480" imgH="203040" progId="Equation.DSMT4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044" y="815618"/>
                        <a:ext cx="2310840" cy="35532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710033"/>
              </p:ext>
            </p:extLst>
          </p:nvPr>
        </p:nvGraphicFramePr>
        <p:xfrm>
          <a:off x="5397500" y="2133600"/>
          <a:ext cx="2022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457200" progId="Equation.DSMT4">
                  <p:embed/>
                </p:oleObj>
              </mc:Choice>
              <mc:Fallback>
                <p:oleObj name="Equation" r:id="rId4" imgW="1155600" imgH="457200" progId="Equation.DSMT4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133600"/>
                        <a:ext cx="2022300" cy="8001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191500" y="2133600"/>
            <a:ext cx="1409700" cy="1015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tx1"/>
                </a:solidFill>
              </a:rPr>
              <a:t>ky</a:t>
            </a:r>
            <a:r>
              <a:rPr lang="en-US" sz="2000" dirty="0">
                <a:solidFill>
                  <a:schemeClr val="tx1"/>
                </a:solidFill>
              </a:rPr>
              <a:t> = 10</a:t>
            </a:r>
            <a:r>
              <a:rPr lang="en-US" sz="2000" baseline="30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y</a:t>
            </a:r>
          </a:p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My = 10</a:t>
            </a:r>
            <a:r>
              <a:rPr lang="en-US" sz="2000" baseline="30000" dirty="0">
                <a:solidFill>
                  <a:schemeClr val="tx1"/>
                </a:solidFill>
              </a:rPr>
              <a:t>6</a:t>
            </a:r>
            <a:r>
              <a:rPr lang="en-US" sz="2000" dirty="0">
                <a:solidFill>
                  <a:schemeClr val="tx1"/>
                </a:solidFill>
              </a:rPr>
              <a:t> y</a:t>
            </a:r>
          </a:p>
          <a:p>
            <a:pPr eaLnBrk="0" hangingPunct="0"/>
            <a:r>
              <a:rPr lang="en-US" sz="2000" dirty="0" err="1">
                <a:solidFill>
                  <a:schemeClr val="tx1"/>
                </a:solidFill>
              </a:rPr>
              <a:t>Gy</a:t>
            </a:r>
            <a:r>
              <a:rPr lang="en-US" sz="2000" dirty="0">
                <a:solidFill>
                  <a:schemeClr val="tx1"/>
                </a:solidFill>
              </a:rPr>
              <a:t> = 10</a:t>
            </a:r>
            <a:r>
              <a:rPr lang="en-US" sz="2000" baseline="30000" dirty="0">
                <a:solidFill>
                  <a:schemeClr val="tx1"/>
                </a:solidFill>
              </a:rPr>
              <a:t>9</a:t>
            </a:r>
            <a:r>
              <a:rPr lang="en-US" sz="2000" dirty="0">
                <a:solidFill>
                  <a:schemeClr val="tx1"/>
                </a:solidFill>
              </a:rPr>
              <a:t> y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02409" y="3473113"/>
            <a:ext cx="6096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9900CC"/>
                </a:solidFill>
              </a:rPr>
              <a:t>Temperature: </a:t>
            </a:r>
            <a:r>
              <a:rPr lang="en-US" sz="2000" b="1" dirty="0">
                <a:solidFill>
                  <a:srgbClr val="9900CC"/>
                </a:solidFill>
                <a:sym typeface="Symbol" pitchFamily="18" charset="2"/>
              </a:rPr>
              <a:t></a:t>
            </a:r>
            <a:r>
              <a:rPr lang="en-US" sz="2000" b="1" dirty="0">
                <a:solidFill>
                  <a:srgbClr val="9900CC"/>
                </a:solidFill>
                <a:sym typeface="Euclid Math One" pitchFamily="18" charset="2"/>
              </a:rPr>
              <a:t></a:t>
            </a:r>
            <a:r>
              <a:rPr lang="en-US" sz="2000" b="1" dirty="0">
                <a:solidFill>
                  <a:srgbClr val="9900CC"/>
                </a:solidFill>
                <a:sym typeface="Euclid Math Two" pitchFamily="18" charset="2"/>
              </a:rPr>
              <a:t></a:t>
            </a:r>
            <a:r>
              <a:rPr lang="en-US" sz="2000" b="1" dirty="0">
                <a:solidFill>
                  <a:srgbClr val="9900CC"/>
                </a:solidFill>
                <a:latin typeface="Euclid" pitchFamily="18" charset="0"/>
                <a:sym typeface="Euclid Math Two" pitchFamily="18" charset="2"/>
              </a:rPr>
              <a:t> </a:t>
            </a:r>
            <a:endParaRPr lang="en-US" sz="2000" b="1" dirty="0">
              <a:solidFill>
                <a:srgbClr val="9900CC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Normally in Kelvin (K)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Room temperature is 300 K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For high temperatures, we will often give </a:t>
            </a:r>
            <a:r>
              <a:rPr lang="en-US" sz="2000" i="1" dirty="0" err="1">
                <a:solidFill>
                  <a:srgbClr val="9900CC"/>
                </a:solidFill>
              </a:rPr>
              <a:t>k</a:t>
            </a:r>
            <a:r>
              <a:rPr lang="en-US" sz="2000" i="1" baseline="-25000" dirty="0" err="1">
                <a:solidFill>
                  <a:srgbClr val="9900CC"/>
                </a:solidFill>
              </a:rPr>
              <a:t>B</a:t>
            </a:r>
            <a:r>
              <a:rPr lang="en-US" sz="2000" i="1" dirty="0" err="1">
                <a:solidFill>
                  <a:srgbClr val="9900CC"/>
                </a:solidFill>
              </a:rPr>
              <a:t>T</a:t>
            </a:r>
            <a:r>
              <a:rPr lang="en-US" sz="2000" i="1" dirty="0">
                <a:solidFill>
                  <a:srgbClr val="9900CC"/>
                </a:solidFill>
              </a:rPr>
              <a:t>, </a:t>
            </a:r>
            <a:r>
              <a:rPr lang="en-US" sz="2000" dirty="0">
                <a:solidFill>
                  <a:srgbClr val="9900CC"/>
                </a:solidFill>
              </a:rPr>
              <a:t> where </a:t>
            </a:r>
            <a:r>
              <a:rPr lang="en-US" sz="2000" i="1" dirty="0">
                <a:solidFill>
                  <a:srgbClr val="9900CC"/>
                </a:solidFill>
              </a:rPr>
              <a:t>k</a:t>
            </a:r>
            <a:r>
              <a:rPr lang="en-US" sz="2000" i="1" baseline="-25000" dirty="0">
                <a:solidFill>
                  <a:srgbClr val="9900CC"/>
                </a:solidFill>
              </a:rPr>
              <a:t>B</a:t>
            </a:r>
            <a:r>
              <a:rPr lang="en-US" sz="2000" dirty="0">
                <a:solidFill>
                  <a:srgbClr val="9900CC"/>
                </a:solidFill>
              </a:rPr>
              <a:t> is Boltzmann’s constant.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Typical thermal energy is about 1-3 </a:t>
            </a:r>
            <a:r>
              <a:rPr lang="en-US" sz="2000" i="1" dirty="0" err="1">
                <a:solidFill>
                  <a:srgbClr val="9900CC"/>
                </a:solidFill>
              </a:rPr>
              <a:t>k</a:t>
            </a:r>
            <a:r>
              <a:rPr lang="en-US" sz="2000" i="1" baseline="-25000" dirty="0" err="1">
                <a:solidFill>
                  <a:srgbClr val="9900CC"/>
                </a:solidFill>
              </a:rPr>
              <a:t>B</a:t>
            </a:r>
            <a:r>
              <a:rPr lang="en-US" sz="2000" i="1" dirty="0" err="1">
                <a:solidFill>
                  <a:srgbClr val="9900CC"/>
                </a:solidFill>
              </a:rPr>
              <a:t>T</a:t>
            </a:r>
            <a:r>
              <a:rPr lang="en-US" sz="2000" i="1" dirty="0">
                <a:solidFill>
                  <a:srgbClr val="9900CC"/>
                </a:solidFill>
              </a:rPr>
              <a:t>.</a:t>
            </a:r>
            <a:endParaRPr lang="en-US" sz="2000" dirty="0">
              <a:solidFill>
                <a:srgbClr val="9900CC"/>
              </a:solidFill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546430"/>
              </p:ext>
            </p:extLst>
          </p:nvPr>
        </p:nvGraphicFramePr>
        <p:xfrm>
          <a:off x="4573588" y="3505200"/>
          <a:ext cx="446670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52400" imgH="241200" progId="Equation.DSMT4">
                  <p:embed/>
                </p:oleObj>
              </mc:Choice>
              <mc:Fallback>
                <p:oleObj name="Equation" r:id="rId6" imgW="2552400" imgH="241200" progId="Equation.DSMT4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3505200"/>
                        <a:ext cx="4466700" cy="4221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81001" y="5722939"/>
            <a:ext cx="6553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00FF"/>
                </a:solidFill>
                <a:cs typeface="+mn-cs"/>
              </a:rPr>
              <a:t>Solar Units:  </a:t>
            </a:r>
            <a:r>
              <a:rPr lang="en-US" sz="2400" b="1" dirty="0">
                <a:solidFill>
                  <a:srgbClr val="0000FF"/>
                </a:solidFill>
                <a:cs typeface="+mn-cs"/>
                <a:sym typeface="Wingdings" panose="05000000000000000000" pitchFamily="2" charset="2"/>
              </a:rPr>
              <a:t></a:t>
            </a:r>
            <a:r>
              <a:rPr lang="en-US" sz="2400" b="1" dirty="0">
                <a:solidFill>
                  <a:srgbClr val="0000FF"/>
                </a:solidFill>
                <a:cs typeface="+mn-cs"/>
                <a:sym typeface="Symbol"/>
              </a:rPr>
              <a:t></a:t>
            </a:r>
            <a:r>
              <a:rPr lang="en-US" sz="2000" b="1" dirty="0">
                <a:solidFill>
                  <a:srgbClr val="0000FF"/>
                </a:solidFill>
                <a:cs typeface="+mn-cs"/>
                <a:sym typeface="Euclid Math One"/>
              </a:rPr>
              <a:t></a:t>
            </a:r>
            <a:r>
              <a:rPr lang="en-US" sz="2000" b="1" dirty="0">
                <a:solidFill>
                  <a:srgbClr val="0000FF"/>
                </a:solidFill>
                <a:cs typeface="+mn-cs"/>
                <a:sym typeface="Euclid Math Two"/>
              </a:rPr>
              <a:t></a:t>
            </a:r>
            <a:r>
              <a:rPr lang="en-US" sz="2000" b="1" dirty="0">
                <a:solidFill>
                  <a:srgbClr val="0000FF"/>
                </a:solidFill>
                <a:latin typeface="Euclid"/>
                <a:cs typeface="+mn-cs"/>
                <a:sym typeface="Euclid Math Two"/>
              </a:rPr>
              <a:t> </a:t>
            </a:r>
            <a:endParaRPr lang="en-US" sz="2000" b="1" dirty="0">
              <a:solidFill>
                <a:srgbClr val="0000FF"/>
              </a:solidFill>
              <a:cs typeface="+mn-cs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Stars and galaxies often compared to the Sun</a:t>
            </a:r>
          </a:p>
        </p:txBody>
      </p:sp>
      <p:graphicFrame>
        <p:nvGraphicFramePr>
          <p:cNvPr id="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317959"/>
              </p:ext>
            </p:extLst>
          </p:nvPr>
        </p:nvGraphicFramePr>
        <p:xfrm>
          <a:off x="7501966" y="4654322"/>
          <a:ext cx="2310840" cy="175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480" imgH="1002960" progId="Equation.DSMT4">
                  <p:embed/>
                </p:oleObj>
              </mc:Choice>
              <mc:Fallback>
                <p:oleObj name="Equation" r:id="rId8" imgW="1320480" imgH="1002960" progId="Equation.DSMT4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66" y="4654322"/>
                        <a:ext cx="2310840" cy="175518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-13855" y="-61913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More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9" grpId="0" uiExpand="1" build="p"/>
      <p:bldP spid="24" grpId="0" uiExpand="1" build="p"/>
      <p:bldP spid="26" grpId="0" animBg="1"/>
      <p:bldP spid="14" grpId="0" animBg="1"/>
      <p:bldP spid="19" grpId="0" uiExpand="1" build="p"/>
      <p:bldP spid="2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9" name="Text Box 19"/>
          <p:cNvSpPr txBox="1">
            <a:spLocks noChangeArrowheads="1"/>
          </p:cNvSpPr>
          <p:nvPr/>
        </p:nvSpPr>
        <p:spPr bwMode="auto">
          <a:xfrm>
            <a:off x="143759" y="3653686"/>
            <a:ext cx="7391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These are related through the distance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FF"/>
              </a:solidFill>
              <a:cs typeface="+mn-cs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Sketch a right triangle as shown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FF"/>
              </a:solidFill>
              <a:cs typeface="+mn-cs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Then we have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FF"/>
              </a:solidFill>
              <a:cs typeface="+mn-cs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Using the small angle approximation, we have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FF"/>
              </a:solidFill>
              <a:cs typeface="+mn-cs"/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So we have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52400" y="990601"/>
            <a:ext cx="601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actual size of an object is how big it is: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angular size is how big it looks:</a:t>
            </a:r>
          </a:p>
        </p:txBody>
      </p:sp>
      <p:graphicFrame>
        <p:nvGraphicFramePr>
          <p:cNvPr id="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932244"/>
              </p:ext>
            </p:extLst>
          </p:nvPr>
        </p:nvGraphicFramePr>
        <p:xfrm>
          <a:off x="2781301" y="4717388"/>
          <a:ext cx="155547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393480" progId="Equation.DSMT4">
                  <p:embed/>
                </p:oleObj>
              </mc:Choice>
              <mc:Fallback>
                <p:oleObj name="Equation" r:id="rId2" imgW="888840" imgH="393480" progId="Equation.DSMT4">
                  <p:embed/>
                  <p:pic>
                    <p:nvPicPr>
                      <p:cNvPr id="5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1" y="4717388"/>
                        <a:ext cx="155547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-13855" y="-61913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Angular Size and Small Angles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7553227" y="1738449"/>
            <a:ext cx="1828800" cy="18288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CC9900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91" eaLnBrk="0" hangingPunct="0"/>
            <a:endParaRPr lang="en-US"/>
          </a:p>
        </p:txBody>
      </p:sp>
      <p:grpSp>
        <p:nvGrpSpPr>
          <p:cNvPr id="2049" name="Group 2048"/>
          <p:cNvGrpSpPr/>
          <p:nvPr/>
        </p:nvGrpSpPr>
        <p:grpSpPr>
          <a:xfrm>
            <a:off x="9372600" y="1763849"/>
            <a:ext cx="306073" cy="1854200"/>
            <a:chOff x="9601200" y="1763849"/>
            <a:chExt cx="306073" cy="185420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9601200" y="1763849"/>
              <a:ext cx="0" cy="1854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graphicFrame>
          <p:nvGraphicFramePr>
            <p:cNvPr id="17" name="Object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81496134"/>
                </p:ext>
              </p:extLst>
            </p:nvPr>
          </p:nvGraphicFramePr>
          <p:xfrm>
            <a:off x="9707563" y="2513013"/>
            <a:ext cx="199710" cy="244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4120" imgH="139680" progId="Equation.DSMT4">
                    <p:embed/>
                  </p:oleObj>
                </mc:Choice>
                <mc:Fallback>
                  <p:oleObj name="Equation" r:id="rId4" imgW="114120" imgH="139680" progId="Equation.DSMT4">
                    <p:embed/>
                    <p:pic>
                      <p:nvPicPr>
                        <p:cNvPr id="5" name="Object 2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07563" y="2513013"/>
                          <a:ext cx="199710" cy="244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0000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2514601" y="2621824"/>
            <a:ext cx="533400" cy="349976"/>
            <a:chOff x="2514600" y="2648146"/>
            <a:chExt cx="533400" cy="349976"/>
          </a:xfrm>
        </p:grpSpPr>
        <p:cxnSp>
          <p:nvCxnSpPr>
            <p:cNvPr id="14" name="Straight Connector 13"/>
            <p:cNvCxnSpPr/>
            <p:nvPr/>
          </p:nvCxnSpPr>
          <p:spPr bwMode="auto">
            <a:xfrm flipV="1">
              <a:off x="2514600" y="2690949"/>
              <a:ext cx="533400" cy="13407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2514600" y="2839176"/>
              <a:ext cx="533400" cy="14820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Oval 17"/>
            <p:cNvSpPr/>
            <p:nvPr/>
          </p:nvSpPr>
          <p:spPr bwMode="auto">
            <a:xfrm>
              <a:off x="2971800" y="2729706"/>
              <a:ext cx="76200" cy="19057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  <p:sp>
          <p:nvSpPr>
            <p:cNvPr id="19" name="Arc 18"/>
            <p:cNvSpPr/>
            <p:nvPr/>
          </p:nvSpPr>
          <p:spPr bwMode="auto">
            <a:xfrm>
              <a:off x="2819400" y="2648146"/>
              <a:ext cx="228600" cy="349976"/>
            </a:xfrm>
            <a:prstGeom prst="arc">
              <a:avLst>
                <a:gd name="adj1" fmla="val 18119360"/>
                <a:gd name="adj2" fmla="val 3902351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91" eaLnBrk="0" hangingPunct="0"/>
              <a:endParaRPr lang="en-US"/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3048000" y="1728233"/>
            <a:ext cx="5419628" cy="1828800"/>
            <a:chOff x="3047999" y="1738449"/>
            <a:chExt cx="5419628" cy="1828800"/>
          </a:xfrm>
        </p:grpSpPr>
        <p:cxnSp>
          <p:nvCxnSpPr>
            <p:cNvPr id="22" name="Straight Connector 21"/>
            <p:cNvCxnSpPr>
              <a:endCxn id="3" idx="0"/>
            </p:cNvCxnSpPr>
            <p:nvPr/>
          </p:nvCxnSpPr>
          <p:spPr bwMode="auto">
            <a:xfrm flipV="1">
              <a:off x="3048000" y="1738449"/>
              <a:ext cx="5419627" cy="108657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endCxn id="3" idx="4"/>
            </p:cNvCxnSpPr>
            <p:nvPr/>
          </p:nvCxnSpPr>
          <p:spPr bwMode="auto">
            <a:xfrm>
              <a:off x="3047999" y="2798046"/>
              <a:ext cx="5419628" cy="76920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51" name="Group 2050"/>
          <p:cNvGrpSpPr/>
          <p:nvPr/>
        </p:nvGrpSpPr>
        <p:grpSpPr>
          <a:xfrm>
            <a:off x="8467628" y="1738449"/>
            <a:ext cx="434793" cy="924161"/>
            <a:chOff x="8467627" y="1738449"/>
            <a:chExt cx="434793" cy="924161"/>
          </a:xfrm>
        </p:grpSpPr>
        <p:cxnSp>
          <p:nvCxnSpPr>
            <p:cNvPr id="28" name="Straight Connector 27"/>
            <p:cNvCxnSpPr>
              <a:endCxn id="3" idx="0"/>
            </p:cNvCxnSpPr>
            <p:nvPr/>
          </p:nvCxnSpPr>
          <p:spPr bwMode="auto">
            <a:xfrm flipH="1" flipV="1">
              <a:off x="8467627" y="1738449"/>
              <a:ext cx="76200" cy="92416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31" name="Object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89618442"/>
                </p:ext>
              </p:extLst>
            </p:nvPr>
          </p:nvGraphicFramePr>
          <p:xfrm>
            <a:off x="8547100" y="1890713"/>
            <a:ext cx="35532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3040" imgH="228600" progId="Equation.DSMT4">
                    <p:embed/>
                  </p:oleObj>
                </mc:Choice>
                <mc:Fallback>
                  <p:oleObj name="Equation" r:id="rId6" imgW="203040" imgH="228600" progId="Equation.DSMT4">
                    <p:embed/>
                    <p:pic>
                      <p:nvPicPr>
                        <p:cNvPr id="17" name="Object 2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47100" y="1890713"/>
                          <a:ext cx="35532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0000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514940"/>
              </p:ext>
            </p:extLst>
          </p:nvPr>
        </p:nvGraphicFramePr>
        <p:xfrm>
          <a:off x="3995739" y="2649538"/>
          <a:ext cx="266490" cy="24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39680" progId="Equation.DSMT4">
                  <p:embed/>
                </p:oleObj>
              </mc:Choice>
              <mc:Fallback>
                <p:oleObj name="Equation" r:id="rId8" imgW="152280" imgH="139680" progId="Equation.DSMT4">
                  <p:embed/>
                  <p:pic>
                    <p:nvPicPr>
                      <p:cNvPr id="31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9" y="2649538"/>
                        <a:ext cx="266490" cy="244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581508"/>
              </p:ext>
            </p:extLst>
          </p:nvPr>
        </p:nvGraphicFramePr>
        <p:xfrm>
          <a:off x="5313364" y="2327275"/>
          <a:ext cx="422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228600" progId="Equation.DSMT4">
                  <p:embed/>
                </p:oleObj>
              </mc:Choice>
              <mc:Fallback>
                <p:oleObj name="Equation" r:id="rId10" imgW="241200" imgH="228600" progId="Equation.DSMT4">
                  <p:embed/>
                  <p:pic>
                    <p:nvPicPr>
                      <p:cNvPr id="34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4" y="2327275"/>
                        <a:ext cx="422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3" name="Group 2052"/>
          <p:cNvGrpSpPr/>
          <p:nvPr/>
        </p:nvGrpSpPr>
        <p:grpSpPr>
          <a:xfrm>
            <a:off x="2982959" y="2743201"/>
            <a:ext cx="5551441" cy="350278"/>
            <a:chOff x="2982959" y="2743200"/>
            <a:chExt cx="5551441" cy="350278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2982959" y="2743200"/>
              <a:ext cx="5551441" cy="42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36" name="Object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37546096"/>
                </p:ext>
              </p:extLst>
            </p:nvPr>
          </p:nvGraphicFramePr>
          <p:xfrm>
            <a:off x="5949950" y="2782888"/>
            <a:ext cx="244440" cy="310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39680" imgH="177480" progId="Equation.DSMT4">
                    <p:embed/>
                  </p:oleObj>
                </mc:Choice>
                <mc:Fallback>
                  <p:oleObj name="Equation" r:id="rId12" imgW="139680" imgH="177480" progId="Equation.DSMT4">
                    <p:embed/>
                    <p:pic>
                      <p:nvPicPr>
                        <p:cNvPr id="17" name="Object 2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9950" y="2782888"/>
                          <a:ext cx="244440" cy="310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rgbClr val="FF0000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660363"/>
              </p:ext>
            </p:extLst>
          </p:nvPr>
        </p:nvGraphicFramePr>
        <p:xfrm>
          <a:off x="5706750" y="5382909"/>
          <a:ext cx="120015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253800" progId="Equation.DSMT4">
                  <p:embed/>
                </p:oleObj>
              </mc:Choice>
              <mc:Fallback>
                <p:oleObj name="Equation" r:id="rId14" imgW="685800" imgH="253800" progId="Equation.DSMT4">
                  <p:embed/>
                  <p:pic>
                    <p:nvPicPr>
                      <p:cNvPr id="5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6750" y="5382909"/>
                        <a:ext cx="120015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641556"/>
              </p:ext>
            </p:extLst>
          </p:nvPr>
        </p:nvGraphicFramePr>
        <p:xfrm>
          <a:off x="3292475" y="5930108"/>
          <a:ext cx="99981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71320" imgH="393480" progId="Equation.DSMT4">
                  <p:embed/>
                </p:oleObj>
              </mc:Choice>
              <mc:Fallback>
                <p:oleObj name="Equation" r:id="rId16" imgW="571320" imgH="393480" progId="Equation.DSMT4">
                  <p:embed/>
                  <p:pic>
                    <p:nvPicPr>
                      <p:cNvPr id="5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5930108"/>
                        <a:ext cx="99981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518082"/>
              </p:ext>
            </p:extLst>
          </p:nvPr>
        </p:nvGraphicFramePr>
        <p:xfrm>
          <a:off x="5827730" y="5978081"/>
          <a:ext cx="73332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19040" imgH="393480" progId="Equation.DSMT4">
                  <p:embed/>
                </p:oleObj>
              </mc:Choice>
              <mc:Fallback>
                <p:oleObj name="Equation" r:id="rId18" imgW="419040" imgH="393480" progId="Equation.DSMT4">
                  <p:embed/>
                  <p:pic>
                    <p:nvPicPr>
                      <p:cNvPr id="38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30" y="5978081"/>
                        <a:ext cx="733320" cy="68859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33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9" grpId="0" uiExpand="1" build="p"/>
      <p:bldP spid="2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6F2"/>
          <p:cNvPicPr>
            <a:picLocks noChangeAspect="1" noChangeArrowheads="1"/>
          </p:cNvPicPr>
          <p:nvPr/>
        </p:nvPicPr>
        <p:blipFill>
          <a:blip r:embed="rId2" cstate="print"/>
          <a:srcRect t="15002" b="15002"/>
          <a:stretch>
            <a:fillRect/>
          </a:stretch>
        </p:blipFill>
        <p:spPr bwMode="auto">
          <a:xfrm>
            <a:off x="1422401" y="1482299"/>
            <a:ext cx="812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990600" y="5334001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More than 99% of what we know about the universe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comes from observing electromagnetic waves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236" y="762001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Electromagnetic Waves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927" y="0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Physics “Review”</a:t>
            </a:r>
          </a:p>
        </p:txBody>
      </p:sp>
    </p:spTree>
    <p:extLst>
      <p:ext uri="{BB962C8B-B14F-4D97-AF65-F5344CB8AC3E}">
        <p14:creationId xmlns:p14="http://schemas.microsoft.com/office/powerpoint/2010/main" val="23002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1" descr="wave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81201"/>
            <a:ext cx="3810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81000" y="1143001"/>
            <a:ext cx="647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Waves look like: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Related by: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000FF"/>
                </a:solidFill>
              </a:rPr>
              <a:t>Two</a:t>
            </a:r>
            <a:r>
              <a:rPr lang="en-US" sz="2000" dirty="0">
                <a:solidFill>
                  <a:srgbClr val="0000FF"/>
                </a:solidFill>
              </a:rPr>
              <a:t> independent solutions to these equations:</a:t>
            </a:r>
            <a:endParaRPr lang="en-US" sz="2000" u="sng" dirty="0">
              <a:solidFill>
                <a:srgbClr val="0000FF"/>
              </a:solidFill>
            </a:endParaRPr>
          </a:p>
        </p:txBody>
      </p:sp>
      <p:graphicFrame>
        <p:nvGraphicFramePr>
          <p:cNvPr id="19" name="Object 2"/>
          <p:cNvGraphicFramePr>
            <a:graphicFrameLocks/>
          </p:cNvGraphicFramePr>
          <p:nvPr/>
        </p:nvGraphicFramePr>
        <p:xfrm>
          <a:off x="5068889" y="914401"/>
          <a:ext cx="3177720" cy="88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15840" imgH="507960" progId="Equation.DSMT4">
                  <p:embed/>
                </p:oleObj>
              </mc:Choice>
              <mc:Fallback>
                <p:oleObj name="Equation" r:id="rId3" imgW="1815840" imgH="507960" progId="Equation.DSMT4">
                  <p:embed/>
                  <p:pic>
                    <p:nvPicPr>
                      <p:cNvPr id="19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9" y="914401"/>
                        <a:ext cx="3177720" cy="888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/>
          </p:cNvGraphicFramePr>
          <p:nvPr/>
        </p:nvGraphicFramePr>
        <p:xfrm>
          <a:off x="2986684" y="1312070"/>
          <a:ext cx="77742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4240" imgH="177480" progId="Equation.DSMT4">
                  <p:embed/>
                </p:oleObj>
              </mc:Choice>
              <mc:Fallback>
                <p:oleObj name="Equation" r:id="rId5" imgW="444240" imgH="177480" progId="Equation.DSMT4">
                  <p:embed/>
                  <p:pic>
                    <p:nvPicPr>
                      <p:cNvPr id="2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684" y="1312070"/>
                        <a:ext cx="777420" cy="310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/>
          </p:cNvGraphicFramePr>
          <p:nvPr/>
        </p:nvGraphicFramePr>
        <p:xfrm>
          <a:off x="7772400" y="2209801"/>
          <a:ext cx="1311030" cy="124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160" imgH="711000" progId="Equation.DSMT4">
                  <p:embed/>
                </p:oleObj>
              </mc:Choice>
              <mc:Fallback>
                <p:oleObj name="Equation" r:id="rId7" imgW="749160" imgH="711000" progId="Equation.DSMT4">
                  <p:embed/>
                  <p:pic>
                    <p:nvPicPr>
                      <p:cNvPr id="21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209801"/>
                        <a:ext cx="1311030" cy="124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85801" y="2438400"/>
            <a:ext cx="1676400" cy="1219200"/>
            <a:chOff x="192" y="1536"/>
            <a:chExt cx="1056" cy="768"/>
          </a:xfrm>
        </p:grpSpPr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240" y="2256"/>
              <a:ext cx="72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flipV="1">
              <a:off x="240" y="1584"/>
              <a:ext cx="0" cy="67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80" name="Group 24"/>
            <p:cNvGrpSpPr>
              <a:grpSpLocks/>
            </p:cNvGrpSpPr>
            <p:nvPr/>
          </p:nvGrpSpPr>
          <p:grpSpPr bwMode="auto">
            <a:xfrm>
              <a:off x="192" y="2208"/>
              <a:ext cx="96" cy="96"/>
              <a:chOff x="1536" y="4080"/>
              <a:chExt cx="96" cy="96"/>
            </a:xfrm>
          </p:grpSpPr>
          <p:sp>
            <p:nvSpPr>
              <p:cNvPr id="19483" name="Oval 25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84" name="Oval 26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9481" name="Text Box 28"/>
            <p:cNvSpPr txBox="1">
              <a:spLocks noChangeArrowheads="1"/>
            </p:cNvSpPr>
            <p:nvPr/>
          </p:nvSpPr>
          <p:spPr bwMode="auto">
            <a:xfrm>
              <a:off x="912" y="1968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000" b="1" baseline="-2500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19482" name="Text Box 29"/>
            <p:cNvSpPr txBox="1">
              <a:spLocks noChangeArrowheads="1"/>
            </p:cNvSpPr>
            <p:nvPr/>
          </p:nvSpPr>
          <p:spPr bwMode="auto">
            <a:xfrm>
              <a:off x="240" y="1536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9900"/>
                  </a:solidFill>
                  <a:sym typeface="Symbol" pitchFamily="18" charset="2"/>
                </a:rPr>
                <a:t>B</a:t>
              </a:r>
              <a:r>
                <a:rPr lang="en-US" sz="2000" b="1" baseline="-25000" dirty="0">
                  <a:solidFill>
                    <a:srgbClr val="009900"/>
                  </a:solidFill>
                  <a:sym typeface="Symbol" pitchFamily="18" charset="2"/>
                </a:rPr>
                <a:t>0</a:t>
              </a:r>
            </a:p>
          </p:txBody>
        </p:sp>
      </p:grpSp>
      <p:pic>
        <p:nvPicPr>
          <p:cNvPr id="30" name="Picture 30" descr="wave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4210050"/>
            <a:ext cx="3810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85800" y="4724400"/>
            <a:ext cx="1600200" cy="1219200"/>
            <a:chOff x="336" y="2400"/>
            <a:chExt cx="1008" cy="768"/>
          </a:xfrm>
        </p:grpSpPr>
        <p:sp>
          <p:nvSpPr>
            <p:cNvPr id="19471" name="Line 32"/>
            <p:cNvSpPr>
              <a:spLocks noChangeShapeType="1"/>
            </p:cNvSpPr>
            <p:nvPr/>
          </p:nvSpPr>
          <p:spPr bwMode="auto">
            <a:xfrm flipV="1">
              <a:off x="1008" y="2400"/>
              <a:ext cx="0" cy="7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33"/>
            <p:cNvSpPr>
              <a:spLocks noChangeShapeType="1"/>
            </p:cNvSpPr>
            <p:nvPr/>
          </p:nvSpPr>
          <p:spPr bwMode="auto">
            <a:xfrm flipH="1" flipV="1">
              <a:off x="336" y="3120"/>
              <a:ext cx="67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73" name="Group 34"/>
            <p:cNvGrpSpPr>
              <a:grpSpLocks/>
            </p:cNvGrpSpPr>
            <p:nvPr/>
          </p:nvGrpSpPr>
          <p:grpSpPr bwMode="auto">
            <a:xfrm>
              <a:off x="960" y="3072"/>
              <a:ext cx="96" cy="96"/>
              <a:chOff x="1536" y="4080"/>
              <a:chExt cx="96" cy="96"/>
            </a:xfrm>
          </p:grpSpPr>
          <p:sp>
            <p:nvSpPr>
              <p:cNvPr id="19476" name="Oval 35"/>
              <p:cNvSpPr>
                <a:spLocks noChangeArrowheads="1"/>
              </p:cNvSpPr>
              <p:nvPr/>
            </p:nvSpPr>
            <p:spPr bwMode="auto">
              <a:xfrm>
                <a:off x="1536" y="4080"/>
                <a:ext cx="96" cy="9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77" name="Oval 36"/>
              <p:cNvSpPr>
                <a:spLocks noChangeArrowheads="1"/>
              </p:cNvSpPr>
              <p:nvPr/>
            </p:nvSpPr>
            <p:spPr bwMode="auto">
              <a:xfrm>
                <a:off x="1568" y="4112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9474" name="Text Box 37"/>
            <p:cNvSpPr txBox="1">
              <a:spLocks noChangeArrowheads="1"/>
            </p:cNvSpPr>
            <p:nvPr/>
          </p:nvSpPr>
          <p:spPr bwMode="auto">
            <a:xfrm>
              <a:off x="1008" y="2400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chemeClr val="accent2"/>
                  </a:solidFill>
                  <a:sym typeface="Symbol" pitchFamily="18" charset="2"/>
                </a:rPr>
                <a:t>E</a:t>
              </a:r>
              <a:r>
                <a:rPr lang="en-US" sz="2000" b="1" baseline="-25000" dirty="0">
                  <a:solidFill>
                    <a:schemeClr val="accent2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19475" name="Text Box 38"/>
            <p:cNvSpPr txBox="1">
              <a:spLocks noChangeArrowheads="1"/>
            </p:cNvSpPr>
            <p:nvPr/>
          </p:nvSpPr>
          <p:spPr bwMode="auto">
            <a:xfrm>
              <a:off x="384" y="27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9900"/>
                  </a:solidFill>
                  <a:sym typeface="Symbol" pitchFamily="18" charset="2"/>
                </a:rPr>
                <a:t>B</a:t>
              </a:r>
              <a:r>
                <a:rPr lang="en-US" sz="2000" b="1" baseline="-25000" dirty="0">
                  <a:solidFill>
                    <a:srgbClr val="009900"/>
                  </a:solidFill>
                  <a:sym typeface="Symbol" pitchFamily="18" charset="2"/>
                </a:rPr>
                <a:t>0</a:t>
              </a:r>
            </a:p>
          </p:txBody>
        </p:sp>
      </p:grpSp>
      <p:graphicFrame>
        <p:nvGraphicFramePr>
          <p:cNvPr id="39" name="Object 5"/>
          <p:cNvGraphicFramePr>
            <a:graphicFrameLocks/>
          </p:cNvGraphicFramePr>
          <p:nvPr/>
        </p:nvGraphicFramePr>
        <p:xfrm>
          <a:off x="5486400" y="2286000"/>
          <a:ext cx="97776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228600" progId="Equation.DSMT4">
                  <p:embed/>
                </p:oleObj>
              </mc:Choice>
              <mc:Fallback>
                <p:oleObj name="Equation" r:id="rId10" imgW="558720" imgH="228600" progId="Equation.DSMT4">
                  <p:embed/>
                  <p:pic>
                    <p:nvPicPr>
                      <p:cNvPr id="39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86000"/>
                        <a:ext cx="97776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6248399" y="3657600"/>
            <a:ext cx="394815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Note that </a:t>
            </a:r>
            <a:r>
              <a:rPr lang="en-US" sz="2000" b="1" dirty="0">
                <a:solidFill>
                  <a:srgbClr val="006600"/>
                </a:solidFill>
              </a:rPr>
              <a:t>E</a:t>
            </a:r>
            <a:r>
              <a:rPr lang="en-US" sz="2000" dirty="0">
                <a:solidFill>
                  <a:srgbClr val="006600"/>
                </a:solidFill>
              </a:rPr>
              <a:t>, </a:t>
            </a:r>
            <a:r>
              <a:rPr lang="en-US" sz="2000" b="1" dirty="0">
                <a:solidFill>
                  <a:srgbClr val="006600"/>
                </a:solidFill>
              </a:rPr>
              <a:t>B</a:t>
            </a:r>
            <a:r>
              <a:rPr lang="en-US" sz="2000" dirty="0">
                <a:solidFill>
                  <a:srgbClr val="006600"/>
                </a:solidFill>
              </a:rPr>
              <a:t>, and direction of travel are all mutually perpendicular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two solutions are called </a:t>
            </a:r>
            <a:r>
              <a:rPr lang="en-US" sz="2000" i="1" dirty="0">
                <a:solidFill>
                  <a:srgbClr val="006600"/>
                </a:solidFill>
              </a:rPr>
              <a:t>polarizations</a:t>
            </a: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We describe polarization by telling which way </a:t>
            </a:r>
            <a:r>
              <a:rPr lang="en-US" sz="2000" b="1" dirty="0">
                <a:solidFill>
                  <a:srgbClr val="006600"/>
                </a:solidFill>
              </a:rPr>
              <a:t>E</a:t>
            </a:r>
            <a:r>
              <a:rPr lang="en-US" sz="2000" dirty="0">
                <a:solidFill>
                  <a:srgbClr val="006600"/>
                </a:solidFill>
              </a:rPr>
              <a:t>-field points</a:t>
            </a:r>
            <a:endParaRPr lang="en-US" sz="2000" u="sng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0196553" y="914400"/>
            <a:ext cx="553998" cy="42719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0" hangingPunct="0"/>
            <a:r>
              <a:rPr lang="en-US" sz="2400" dirty="0"/>
              <a:t>This page stolen from PHY 114</a:t>
            </a:r>
          </a:p>
        </p:txBody>
      </p:sp>
      <p:graphicFrame>
        <p:nvGraphicFramePr>
          <p:cNvPr id="40966" name="Object 6"/>
          <p:cNvGraphicFramePr>
            <a:graphicFrameLocks/>
          </p:cNvGraphicFramePr>
          <p:nvPr/>
        </p:nvGraphicFramePr>
        <p:xfrm>
          <a:off x="2857500" y="6352381"/>
          <a:ext cx="193347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04840" imgH="203040" progId="Equation.DSMT4">
                  <p:embed/>
                </p:oleObj>
              </mc:Choice>
              <mc:Fallback>
                <p:oleObj name="Equation" r:id="rId12" imgW="1104840" imgH="203040" progId="Equation.DSMT4">
                  <p:embed/>
                  <p:pic>
                    <p:nvPicPr>
                      <p:cNvPr id="40966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6352381"/>
                        <a:ext cx="1933470" cy="355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-54769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Wave Equations Summarized</a:t>
            </a:r>
          </a:p>
        </p:txBody>
      </p:sp>
    </p:spTree>
    <p:extLst>
      <p:ext uri="{BB962C8B-B14F-4D97-AF65-F5344CB8AC3E}">
        <p14:creationId xmlns:p14="http://schemas.microsoft.com/office/powerpoint/2010/main" val="348596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40" grpId="0" build="p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2" descr="wave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555" y="2748990"/>
            <a:ext cx="3810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482123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quantity </a:t>
            </a:r>
            <a:r>
              <a:rPr lang="en-US" sz="2000" i="1" dirty="0">
                <a:solidFill>
                  <a:srgbClr val="0000FF"/>
                </a:solidFill>
              </a:rPr>
              <a:t>k</a:t>
            </a:r>
            <a:r>
              <a:rPr lang="en-US" sz="2000" dirty="0">
                <a:solidFill>
                  <a:srgbClr val="0000FF"/>
                </a:solidFill>
              </a:rPr>
              <a:t> is called the </a:t>
            </a:r>
            <a:r>
              <a:rPr lang="en-US" sz="2000" i="1" dirty="0">
                <a:solidFill>
                  <a:srgbClr val="0000FF"/>
                </a:solidFill>
              </a:rPr>
              <a:t>wave number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wave repeats in time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It also repeats in space</a:t>
            </a:r>
          </a:p>
        </p:txBody>
      </p:sp>
      <p:graphicFrame>
        <p:nvGraphicFramePr>
          <p:cNvPr id="20482" name="Object 8"/>
          <p:cNvGraphicFramePr>
            <a:graphicFrameLocks/>
          </p:cNvGraphicFramePr>
          <p:nvPr/>
        </p:nvGraphicFramePr>
        <p:xfrm>
          <a:off x="5257800" y="1143001"/>
          <a:ext cx="2133180" cy="888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8960" imgH="507960" progId="Equation.DSMT4">
                  <p:embed/>
                </p:oleObj>
              </mc:Choice>
              <mc:Fallback>
                <p:oleObj name="Equation" r:id="rId3" imgW="1218960" imgH="507960" progId="Equation.DSMT4">
                  <p:embed/>
                  <p:pic>
                    <p:nvPicPr>
                      <p:cNvPr id="2048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143001"/>
                        <a:ext cx="2133180" cy="888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9"/>
          <p:cNvGraphicFramePr>
            <a:graphicFrameLocks/>
          </p:cNvGraphicFramePr>
          <p:nvPr/>
        </p:nvGraphicFramePr>
        <p:xfrm>
          <a:off x="8382000" y="2438400"/>
          <a:ext cx="77742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4240" imgH="177480" progId="Equation.DSMT4">
                  <p:embed/>
                </p:oleObj>
              </mc:Choice>
              <mc:Fallback>
                <p:oleObj name="Equation" r:id="rId5" imgW="444240" imgH="177480" progId="Equation.DSMT4">
                  <p:embed/>
                  <p:pic>
                    <p:nvPicPr>
                      <p:cNvPr id="20483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2438400"/>
                        <a:ext cx="777420" cy="310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10"/>
          <p:cNvGraphicFramePr>
            <a:graphicFrameLocks/>
          </p:cNvGraphicFramePr>
          <p:nvPr/>
        </p:nvGraphicFramePr>
        <p:xfrm>
          <a:off x="3610186" y="2474605"/>
          <a:ext cx="977760" cy="71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406080" progId="Equation.DSMT4">
                  <p:embed/>
                </p:oleObj>
              </mc:Choice>
              <mc:Fallback>
                <p:oleObj name="Equation" r:id="rId7" imgW="558720" imgH="406080" progId="Equation.DSMT4">
                  <p:embed/>
                  <p:pic>
                    <p:nvPicPr>
                      <p:cNvPr id="81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0186" y="2474605"/>
                        <a:ext cx="977760" cy="71064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Line 18"/>
          <p:cNvSpPr>
            <a:spLocks noChangeShapeType="1"/>
          </p:cNvSpPr>
          <p:nvPr/>
        </p:nvSpPr>
        <p:spPr bwMode="auto">
          <a:xfrm>
            <a:off x="7620000" y="3461667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7848599" y="3080667"/>
            <a:ext cx="45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i="1" dirty="0">
                <a:solidFill>
                  <a:schemeClr val="tx1"/>
                </a:solidFill>
                <a:sym typeface="Symbol" pitchFamily="18" charset="2"/>
              </a:rPr>
              <a:t></a:t>
            </a:r>
          </a:p>
        </p:txBody>
      </p:sp>
      <p:graphicFrame>
        <p:nvGraphicFramePr>
          <p:cNvPr id="84" name="Object 11"/>
          <p:cNvGraphicFramePr>
            <a:graphicFrameLocks/>
          </p:cNvGraphicFramePr>
          <p:nvPr/>
        </p:nvGraphicFramePr>
        <p:xfrm>
          <a:off x="746721" y="3004855"/>
          <a:ext cx="95508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177480" progId="Equation.DSMT4">
                  <p:embed/>
                </p:oleObj>
              </mc:Choice>
              <mc:Fallback>
                <p:oleObj name="Equation" r:id="rId9" imgW="545760" imgH="177480" progId="Equation.DSMT4">
                  <p:embed/>
                  <p:pic>
                    <p:nvPicPr>
                      <p:cNvPr id="84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21" y="3004855"/>
                        <a:ext cx="955080" cy="31059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 Box 21"/>
          <p:cNvSpPr txBox="1">
            <a:spLocks noChangeArrowheads="1"/>
          </p:cNvSpPr>
          <p:nvPr/>
        </p:nvSpPr>
        <p:spPr bwMode="auto">
          <a:xfrm>
            <a:off x="381001" y="3461667"/>
            <a:ext cx="6185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EM waves most commonly described in terms of frequency or wavelength</a:t>
            </a:r>
          </a:p>
        </p:txBody>
      </p:sp>
      <p:graphicFrame>
        <p:nvGraphicFramePr>
          <p:cNvPr id="86" name="Object 12"/>
          <p:cNvGraphicFramePr>
            <a:graphicFrameLocks/>
          </p:cNvGraphicFramePr>
          <p:nvPr/>
        </p:nvGraphicFramePr>
        <p:xfrm>
          <a:off x="914401" y="4343400"/>
          <a:ext cx="68859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480" imgH="393480" progId="Equation.DSMT4">
                  <p:embed/>
                </p:oleObj>
              </mc:Choice>
              <mc:Fallback>
                <p:oleObj name="Equation" r:id="rId11" imgW="393480" imgH="393480" progId="Equation.DSMT4">
                  <p:embed/>
                  <p:pic>
                    <p:nvPicPr>
                      <p:cNvPr id="86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4343400"/>
                        <a:ext cx="68859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3"/>
          <p:cNvGraphicFramePr>
            <a:graphicFrameLocks/>
          </p:cNvGraphicFramePr>
          <p:nvPr/>
        </p:nvGraphicFramePr>
        <p:xfrm>
          <a:off x="1604728" y="4343400"/>
          <a:ext cx="111069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34680" imgH="393480" progId="Equation.DSMT4">
                  <p:embed/>
                </p:oleObj>
              </mc:Choice>
              <mc:Fallback>
                <p:oleObj name="Equation" r:id="rId13" imgW="634680" imgH="393480" progId="Equation.DSMT4">
                  <p:embed/>
                  <p:pic>
                    <p:nvPicPr>
                      <p:cNvPr id="87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728" y="4343400"/>
                        <a:ext cx="111069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14"/>
          <p:cNvGraphicFramePr>
            <a:graphicFrameLocks/>
          </p:cNvGraphicFramePr>
          <p:nvPr/>
        </p:nvGraphicFramePr>
        <p:xfrm>
          <a:off x="4325938" y="4568825"/>
          <a:ext cx="80010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57200" imgH="177480" progId="Equation.DSMT4">
                  <p:embed/>
                </p:oleObj>
              </mc:Choice>
              <mc:Fallback>
                <p:oleObj name="Equation" r:id="rId15" imgW="457200" imgH="177480" progId="Equation.DSMT4">
                  <p:embed/>
                  <p:pic>
                    <p:nvPicPr>
                      <p:cNvPr id="88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4568825"/>
                        <a:ext cx="800100" cy="310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-54769"/>
            <a:ext cx="109728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Frequency and Wavelength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099066" y="5599289"/>
            <a:ext cx="3580979" cy="707886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Note that in </a:t>
            </a:r>
            <a:r>
              <a:rPr lang="en-US" altLang="en-US" sz="2000" i="1" dirty="0">
                <a:solidFill>
                  <a:schemeClr val="bg1"/>
                </a:solidFill>
              </a:rPr>
              <a:t>this class</a:t>
            </a:r>
            <a:r>
              <a:rPr lang="en-US" altLang="en-US" sz="2000" dirty="0">
                <a:solidFill>
                  <a:schemeClr val="bg1"/>
                </a:solidFill>
              </a:rPr>
              <a:t>, frequency is denoted by </a:t>
            </a:r>
            <a:r>
              <a:rPr lang="en-US" altLang="en-US" sz="2000" i="1" dirty="0">
                <a:solidFill>
                  <a:schemeClr val="bg1"/>
                </a:solidFill>
                <a:sym typeface="Symbol" panose="05050102010706020507" pitchFamily="18" charset="2"/>
              </a:rPr>
              <a:t></a:t>
            </a:r>
            <a:r>
              <a:rPr lang="en-US" altLang="en-US" sz="2000" dirty="0">
                <a:solidFill>
                  <a:schemeClr val="bg1"/>
                </a:solidFill>
                <a:sym typeface="Symbol" panose="05050102010706020507" pitchFamily="18" charset="2"/>
              </a:rPr>
              <a:t>, not by </a:t>
            </a:r>
            <a:r>
              <a:rPr lang="en-US" altLang="en-US" sz="2000" i="1" dirty="0">
                <a:solidFill>
                  <a:schemeClr val="bg1"/>
                </a:solidFill>
                <a:sym typeface="Symbol" panose="05050102010706020507" pitchFamily="18" charset="2"/>
              </a:rPr>
              <a:t>f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uiExpand="1" build="p"/>
      <p:bldP spid="82" grpId="0" animBg="1"/>
      <p:bldP spid="85" grpId="0" build="p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0232709" y="1295399"/>
            <a:ext cx="553998" cy="4114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eaLnBrk="0" hangingPunct="0"/>
            <a:r>
              <a:rPr lang="en-US" sz="2400" dirty="0"/>
              <a:t>This page stolen from PHY 114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89119" y="912228"/>
            <a:ext cx="49630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Different types of waves are classified by their frequency (or wavelength)</a:t>
            </a:r>
          </a:p>
        </p:txBody>
      </p:sp>
      <p:graphicFrame>
        <p:nvGraphicFramePr>
          <p:cNvPr id="21506" name="Object 2"/>
          <p:cNvGraphicFramePr>
            <a:graphicFrameLocks/>
          </p:cNvGraphicFramePr>
          <p:nvPr/>
        </p:nvGraphicFramePr>
        <p:xfrm>
          <a:off x="5278740" y="1312070"/>
          <a:ext cx="80010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177480" progId="Equation.DSMT4">
                  <p:embed/>
                </p:oleObj>
              </mc:Choice>
              <mc:Fallback>
                <p:oleObj name="Equation" r:id="rId2" imgW="457200" imgH="177480" progId="Equation.DSMT4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740" y="1312070"/>
                        <a:ext cx="800100" cy="310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1447800" y="1676400"/>
            <a:ext cx="2971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Radio Waves</a:t>
            </a:r>
          </a:p>
          <a:p>
            <a:r>
              <a:rPr lang="en-US" sz="3600" dirty="0">
                <a:solidFill>
                  <a:schemeClr val="bg2"/>
                </a:solidFill>
              </a:rPr>
              <a:t>Microwaves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Infrared</a:t>
            </a:r>
          </a:p>
          <a:p>
            <a:r>
              <a:rPr lang="en-US" sz="3600" dirty="0">
                <a:solidFill>
                  <a:srgbClr val="FF0000"/>
                </a:solidFill>
              </a:rPr>
              <a:t>V</a:t>
            </a:r>
            <a:r>
              <a:rPr lang="en-US" sz="3600" dirty="0">
                <a:solidFill>
                  <a:srgbClr val="FF9900"/>
                </a:solidFill>
              </a:rPr>
              <a:t>i</a:t>
            </a:r>
            <a:r>
              <a:rPr lang="en-US" sz="3600" dirty="0">
                <a:solidFill>
                  <a:srgbClr val="FFFF00"/>
                </a:solidFill>
              </a:rPr>
              <a:t>s</a:t>
            </a:r>
            <a:r>
              <a:rPr lang="en-US" sz="3600" dirty="0">
                <a:solidFill>
                  <a:srgbClr val="009900"/>
                </a:solidFill>
              </a:rPr>
              <a:t>i</a:t>
            </a:r>
            <a:r>
              <a:rPr lang="en-US" sz="3600" dirty="0">
                <a:solidFill>
                  <a:schemeClr val="accent2"/>
                </a:solidFill>
              </a:rPr>
              <a:t>b</a:t>
            </a:r>
            <a:r>
              <a:rPr lang="en-US" sz="3600" dirty="0">
                <a:solidFill>
                  <a:srgbClr val="9933FF"/>
                </a:solidFill>
              </a:rPr>
              <a:t>l</a:t>
            </a:r>
            <a:r>
              <a:rPr lang="en-US" sz="3600" dirty="0">
                <a:solidFill>
                  <a:srgbClr val="9900CC"/>
                </a:solidFill>
              </a:rPr>
              <a:t>e</a:t>
            </a:r>
          </a:p>
          <a:p>
            <a:r>
              <a:rPr lang="en-US" sz="3600" dirty="0">
                <a:solidFill>
                  <a:srgbClr val="9900CC"/>
                </a:solidFill>
              </a:rPr>
              <a:t>Ultraviolet</a:t>
            </a:r>
          </a:p>
          <a:p>
            <a:r>
              <a:rPr lang="en-US" sz="3600" dirty="0">
                <a:solidFill>
                  <a:srgbClr val="996633"/>
                </a:solidFill>
              </a:rPr>
              <a:t>X-rays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Gamma Rays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81777" y="1981231"/>
            <a:ext cx="463030" cy="3657567"/>
            <a:chOff x="234" y="1249"/>
            <a:chExt cx="128" cy="2303"/>
          </a:xfrm>
        </p:grpSpPr>
        <p:sp>
          <p:nvSpPr>
            <p:cNvPr id="21538" name="Text Box 16"/>
            <p:cNvSpPr txBox="1">
              <a:spLocks noChangeArrowheads="1"/>
            </p:cNvSpPr>
            <p:nvPr/>
          </p:nvSpPr>
          <p:spPr bwMode="auto">
            <a:xfrm rot="16200000">
              <a:off x="-542" y="2648"/>
              <a:ext cx="168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sym typeface="Symbol" pitchFamily="18" charset="2"/>
                </a:rPr>
                <a:t> Increasing</a:t>
              </a:r>
              <a:endParaRPr lang="en-US" sz="2400" i="1" dirty="0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21539" name="Line 17"/>
            <p:cNvSpPr>
              <a:spLocks noChangeShapeType="1"/>
            </p:cNvSpPr>
            <p:nvPr/>
          </p:nvSpPr>
          <p:spPr bwMode="auto">
            <a:xfrm flipV="1">
              <a:off x="318" y="1249"/>
              <a:ext cx="7" cy="1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698502" y="1827213"/>
            <a:ext cx="461963" cy="3735388"/>
            <a:chOff x="440" y="1151"/>
            <a:chExt cx="291" cy="2353"/>
          </a:xfrm>
        </p:grpSpPr>
        <p:sp>
          <p:nvSpPr>
            <p:cNvPr id="21536" name="Text Box 18"/>
            <p:cNvSpPr txBox="1">
              <a:spLocks noChangeArrowheads="1"/>
            </p:cNvSpPr>
            <p:nvPr/>
          </p:nvSpPr>
          <p:spPr bwMode="auto">
            <a:xfrm rot="16200000">
              <a:off x="-398" y="1989"/>
              <a:ext cx="196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2400" i="1" dirty="0">
                  <a:solidFill>
                    <a:schemeClr val="tx1"/>
                  </a:solidFill>
                  <a:sym typeface="Symbol" pitchFamily="18" charset="2"/>
                </a:rPr>
                <a:t>f</a:t>
              </a:r>
              <a:r>
                <a:rPr lang="en-US" sz="2400" dirty="0">
                  <a:solidFill>
                    <a:schemeClr val="tx1"/>
                  </a:solidFill>
                  <a:sym typeface="Symbol" pitchFamily="18" charset="2"/>
                </a:rPr>
                <a:t> Increasing</a:t>
              </a:r>
              <a:endParaRPr lang="en-US" sz="2400" i="1" dirty="0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21537" name="Line 19"/>
            <p:cNvSpPr>
              <a:spLocks noChangeShapeType="1"/>
            </p:cNvSpPr>
            <p:nvPr/>
          </p:nvSpPr>
          <p:spPr bwMode="auto">
            <a:xfrm flipH="1">
              <a:off x="624" y="2160"/>
              <a:ext cx="19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5029200" y="1981200"/>
            <a:ext cx="1600200" cy="34163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Red</a:t>
            </a:r>
          </a:p>
          <a:p>
            <a:pPr algn="ctr"/>
            <a:r>
              <a:rPr lang="en-US" sz="3600">
                <a:solidFill>
                  <a:srgbClr val="FF9900"/>
                </a:solidFill>
              </a:rPr>
              <a:t>Orange</a:t>
            </a:r>
          </a:p>
          <a:p>
            <a:pPr algn="ctr"/>
            <a:r>
              <a:rPr lang="en-US" sz="3600">
                <a:solidFill>
                  <a:srgbClr val="FFFF00"/>
                </a:solidFill>
              </a:rPr>
              <a:t>Yellow</a:t>
            </a:r>
          </a:p>
          <a:p>
            <a:pPr algn="ctr"/>
            <a:r>
              <a:rPr lang="en-US" sz="3600">
                <a:solidFill>
                  <a:srgbClr val="99FF66"/>
                </a:solidFill>
              </a:rPr>
              <a:t>Green</a:t>
            </a:r>
          </a:p>
          <a:p>
            <a:pPr algn="ctr"/>
            <a:r>
              <a:rPr lang="en-US" sz="3600">
                <a:solidFill>
                  <a:srgbClr val="99CCFF"/>
                </a:solidFill>
              </a:rPr>
              <a:t>Blue</a:t>
            </a:r>
          </a:p>
          <a:p>
            <a:pPr algn="ctr"/>
            <a:r>
              <a:rPr lang="en-US" sz="3600">
                <a:solidFill>
                  <a:srgbClr val="9933FF"/>
                </a:solidFill>
              </a:rPr>
              <a:t>Violet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6629400" y="2251075"/>
            <a:ext cx="2209800" cy="286232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6600"/>
                </a:solidFill>
              </a:rPr>
              <a:t>Vermillion</a:t>
            </a:r>
          </a:p>
          <a:p>
            <a:pPr algn="ctr"/>
            <a:r>
              <a:rPr lang="en-US" sz="3600">
                <a:solidFill>
                  <a:srgbClr val="FFCC00"/>
                </a:solidFill>
              </a:rPr>
              <a:t>Saffron</a:t>
            </a:r>
          </a:p>
          <a:p>
            <a:pPr algn="ctr"/>
            <a:r>
              <a:rPr lang="en-US" sz="3600">
                <a:solidFill>
                  <a:srgbClr val="CCFF66"/>
                </a:solidFill>
              </a:rPr>
              <a:t>Chartreuse</a:t>
            </a:r>
          </a:p>
          <a:p>
            <a:pPr algn="ctr"/>
            <a:r>
              <a:rPr lang="en-US" sz="3600">
                <a:solidFill>
                  <a:srgbClr val="66FFCC"/>
                </a:solidFill>
              </a:rPr>
              <a:t>Turquoise</a:t>
            </a:r>
          </a:p>
          <a:p>
            <a:pPr algn="ctr"/>
            <a:r>
              <a:rPr lang="en-US" sz="3600">
                <a:solidFill>
                  <a:srgbClr val="6600FF"/>
                </a:solidFill>
              </a:rPr>
              <a:t>Indigo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971800" y="1981201"/>
            <a:ext cx="2057400" cy="3352800"/>
            <a:chOff x="1872" y="1248"/>
            <a:chExt cx="1296" cy="2112"/>
          </a:xfrm>
        </p:grpSpPr>
        <p:sp>
          <p:nvSpPr>
            <p:cNvPr id="21526" name="AutoShape 21"/>
            <p:cNvSpPr>
              <a:spLocks/>
            </p:cNvSpPr>
            <p:nvPr/>
          </p:nvSpPr>
          <p:spPr bwMode="auto">
            <a:xfrm>
              <a:off x="2592" y="1248"/>
              <a:ext cx="384" cy="2112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21527" name="Group 31"/>
            <p:cNvGrpSpPr>
              <a:grpSpLocks/>
            </p:cNvGrpSpPr>
            <p:nvPr/>
          </p:nvGrpSpPr>
          <p:grpSpPr bwMode="auto">
            <a:xfrm>
              <a:off x="2928" y="1248"/>
              <a:ext cx="240" cy="2112"/>
              <a:chOff x="3984" y="1248"/>
              <a:chExt cx="240" cy="2112"/>
            </a:xfrm>
          </p:grpSpPr>
          <p:sp>
            <p:nvSpPr>
              <p:cNvPr id="21529" name="Rectangle 23"/>
              <p:cNvSpPr>
                <a:spLocks noChangeArrowheads="1"/>
              </p:cNvSpPr>
              <p:nvPr/>
            </p:nvSpPr>
            <p:spPr bwMode="auto">
              <a:xfrm>
                <a:off x="3984" y="1248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0" name="Rectangle 24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240" cy="336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1" name="Rectangle 25"/>
              <p:cNvSpPr>
                <a:spLocks noChangeArrowheads="1"/>
              </p:cNvSpPr>
              <p:nvPr/>
            </p:nvSpPr>
            <p:spPr bwMode="auto">
              <a:xfrm>
                <a:off x="3984" y="1824"/>
                <a:ext cx="240" cy="336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2" name="Rectangle 26"/>
              <p:cNvSpPr>
                <a:spLocks noChangeArrowheads="1"/>
              </p:cNvSpPr>
              <p:nvPr/>
            </p:nvSpPr>
            <p:spPr bwMode="auto">
              <a:xfrm>
                <a:off x="3984" y="2160"/>
                <a:ext cx="240" cy="33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99FF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3" name="Rectangle 27"/>
              <p:cNvSpPr>
                <a:spLocks noChangeArrowheads="1"/>
              </p:cNvSpPr>
              <p:nvPr/>
            </p:nvSpPr>
            <p:spPr bwMode="auto">
              <a:xfrm>
                <a:off x="3984" y="2496"/>
                <a:ext cx="240" cy="336"/>
              </a:xfrm>
              <a:prstGeom prst="rect">
                <a:avLst/>
              </a:prstGeom>
              <a:gradFill rotWithShape="1">
                <a:gsLst>
                  <a:gs pos="0">
                    <a:srgbClr val="99FF66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4" name="Rectangle 28"/>
              <p:cNvSpPr>
                <a:spLocks noChangeArrowheads="1"/>
              </p:cNvSpPr>
              <p:nvPr/>
            </p:nvSpPr>
            <p:spPr bwMode="auto">
              <a:xfrm>
                <a:off x="3984" y="2832"/>
                <a:ext cx="240" cy="336"/>
              </a:xfrm>
              <a:prstGeom prst="rect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9933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1535" name="Rectangle 29"/>
              <p:cNvSpPr>
                <a:spLocks noChangeArrowheads="1"/>
              </p:cNvSpPr>
              <p:nvPr/>
            </p:nvSpPr>
            <p:spPr bwMode="auto">
              <a:xfrm>
                <a:off x="3984" y="3168"/>
                <a:ext cx="240" cy="192"/>
              </a:xfrm>
              <a:prstGeom prst="rect">
                <a:avLst/>
              </a:prstGeom>
              <a:gradFill rotWithShape="1">
                <a:gsLst>
                  <a:gs pos="0">
                    <a:srgbClr val="9933FF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1528" name="Line 32"/>
            <p:cNvSpPr>
              <a:spLocks noChangeShapeType="1"/>
            </p:cNvSpPr>
            <p:nvPr/>
          </p:nvSpPr>
          <p:spPr bwMode="auto">
            <a:xfrm flipH="1">
              <a:off x="1872" y="2304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447801" y="5410199"/>
            <a:ext cx="2667000" cy="1287462"/>
            <a:chOff x="912" y="3360"/>
            <a:chExt cx="1680" cy="811"/>
          </a:xfrm>
        </p:grpSpPr>
        <p:sp>
          <p:nvSpPr>
            <p:cNvPr id="21524" name="AutoShape 36"/>
            <p:cNvSpPr>
              <a:spLocks/>
            </p:cNvSpPr>
            <p:nvPr/>
          </p:nvSpPr>
          <p:spPr bwMode="auto">
            <a:xfrm rot="5400000">
              <a:off x="1608" y="2664"/>
              <a:ext cx="288" cy="1680"/>
            </a:xfrm>
            <a:prstGeom prst="rightBrace">
              <a:avLst>
                <a:gd name="adj1" fmla="val 48611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5" name="Text Box 37"/>
            <p:cNvSpPr txBox="1">
              <a:spLocks noChangeArrowheads="1"/>
            </p:cNvSpPr>
            <p:nvPr/>
          </p:nvSpPr>
          <p:spPr bwMode="auto">
            <a:xfrm>
              <a:off x="1200" y="3648"/>
              <a:ext cx="1152" cy="52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/>
                <a:t>Know these, in order</a:t>
              </a: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4876800" y="5410207"/>
            <a:ext cx="1828800" cy="842964"/>
            <a:chOff x="3072" y="3360"/>
            <a:chExt cx="1152" cy="531"/>
          </a:xfrm>
        </p:grpSpPr>
        <p:sp>
          <p:nvSpPr>
            <p:cNvPr id="21522" name="AutoShape 40"/>
            <p:cNvSpPr>
              <a:spLocks/>
            </p:cNvSpPr>
            <p:nvPr/>
          </p:nvSpPr>
          <p:spPr bwMode="auto">
            <a:xfrm rot="5400000">
              <a:off x="3552" y="2976"/>
              <a:ext cx="240" cy="1008"/>
            </a:xfrm>
            <a:prstGeom prst="rightBrace">
              <a:avLst>
                <a:gd name="adj1" fmla="val 35000"/>
                <a:gd name="adj2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3" name="Text Box 41"/>
            <p:cNvSpPr txBox="1">
              <a:spLocks noChangeArrowheads="1"/>
            </p:cNvSpPr>
            <p:nvPr/>
          </p:nvSpPr>
          <p:spPr bwMode="auto">
            <a:xfrm>
              <a:off x="3072" y="3600"/>
              <a:ext cx="1152" cy="291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/>
                <a:t>These too</a:t>
              </a: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6858000" y="5105406"/>
            <a:ext cx="1828800" cy="842964"/>
            <a:chOff x="3072" y="3360"/>
            <a:chExt cx="1152" cy="531"/>
          </a:xfrm>
        </p:grpSpPr>
        <p:sp>
          <p:nvSpPr>
            <p:cNvPr id="21520" name="AutoShape 44"/>
            <p:cNvSpPr>
              <a:spLocks/>
            </p:cNvSpPr>
            <p:nvPr/>
          </p:nvSpPr>
          <p:spPr bwMode="auto">
            <a:xfrm rot="5400000">
              <a:off x="3552" y="2976"/>
              <a:ext cx="240" cy="1008"/>
            </a:xfrm>
            <a:prstGeom prst="rightBrace">
              <a:avLst>
                <a:gd name="adj1" fmla="val 35000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21" name="Text Box 45"/>
            <p:cNvSpPr txBox="1">
              <a:spLocks noChangeArrowheads="1"/>
            </p:cNvSpPr>
            <p:nvPr/>
          </p:nvSpPr>
          <p:spPr bwMode="auto">
            <a:xfrm>
              <a:off x="3072" y="3600"/>
              <a:ext cx="1152" cy="291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/>
                <a:t>Not these</a:t>
              </a:r>
            </a:p>
          </p:txBody>
        </p:sp>
      </p:grpSp>
      <p:sp>
        <p:nvSpPr>
          <p:cNvPr id="73" name="Text Box 46"/>
          <p:cNvSpPr txBox="1">
            <a:spLocks noChangeArrowheads="1"/>
          </p:cNvSpPr>
          <p:nvPr/>
        </p:nvSpPr>
        <p:spPr bwMode="auto">
          <a:xfrm>
            <a:off x="6585408" y="852309"/>
            <a:ext cx="381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Boundaries are arbitrary and overlap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Visible is 380-740 nm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-54769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Electromagnetic Spectrum</a:t>
            </a:r>
          </a:p>
        </p:txBody>
      </p:sp>
    </p:spTree>
    <p:extLst>
      <p:ext uri="{BB962C8B-B14F-4D97-AF65-F5344CB8AC3E}">
        <p14:creationId xmlns:p14="http://schemas.microsoft.com/office/powerpoint/2010/main" val="14739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build="p"/>
      <p:bldP spid="44" grpId="0"/>
      <p:bldP spid="51" grpId="0" animBg="1"/>
      <p:bldP spid="52" grpId="0" animBg="1"/>
      <p:bldP spid="7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 descr="C6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2"/>
          <a:stretch>
            <a:fillRect/>
          </a:stretch>
        </p:blipFill>
        <p:spPr bwMode="auto">
          <a:xfrm>
            <a:off x="4572000" y="1143001"/>
            <a:ext cx="64008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44567" y="896422"/>
            <a:ext cx="457983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Classically, a wave can have any amount of energy, from 0 to ∞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But in quantum mechanics, it comes in packets whose energy is proportional to their frequency</a:t>
            </a:r>
            <a:endParaRPr lang="en-US" sz="2000" dirty="0">
              <a:solidFill>
                <a:schemeClr val="accent2"/>
              </a:solidFill>
              <a:sym typeface="Euclid Math One" panose="05050601010101010101" pitchFamily="18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9900CC"/>
              </a:solidFill>
              <a:sym typeface="Euclid Math One" panose="05050601010101010101" pitchFamily="18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9900CC"/>
                </a:solidFill>
                <a:sym typeface="Euclid Math One" panose="05050601010101010101" pitchFamily="18" charset="2"/>
              </a:rPr>
              <a:t>h</a:t>
            </a:r>
            <a:r>
              <a:rPr lang="en-US" sz="2000" dirty="0">
                <a:solidFill>
                  <a:srgbClr val="9900CC"/>
                </a:solidFill>
                <a:sym typeface="Euclid Math One" panose="05050601010101010101" pitchFamily="18" charset="2"/>
              </a:rPr>
              <a:t> is called Planck’s constant</a:t>
            </a:r>
            <a:endParaRPr lang="en-US" sz="2000" i="1" dirty="0">
              <a:solidFill>
                <a:srgbClr val="9900CC"/>
              </a:solidFill>
              <a:sym typeface="Euclid Math One" panose="05050601010101010101" pitchFamily="18" charset="2"/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Euclid Math One" panose="05050601010101010101" pitchFamily="18" charset="2"/>
              </a:rPr>
              <a:t>Can also be written in terms of </a:t>
            </a:r>
            <a:r>
              <a:rPr lang="en-US" sz="2000" dirty="0">
                <a:solidFill>
                  <a:srgbClr val="9900CC"/>
                </a:solidFill>
              </a:rPr>
              <a:t>, the </a:t>
            </a:r>
            <a:r>
              <a:rPr lang="en-US" sz="2000" i="1" dirty="0">
                <a:solidFill>
                  <a:srgbClr val="9900CC"/>
                </a:solidFill>
              </a:rPr>
              <a:t>reduced Planck constant</a:t>
            </a:r>
            <a:r>
              <a:rPr lang="en-US" sz="2000" dirty="0">
                <a:solidFill>
                  <a:srgbClr val="9900CC"/>
                </a:solidFill>
              </a:rPr>
              <a:t>, and the angular frequency</a:t>
            </a: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individual packets of energy are called </a:t>
            </a:r>
            <a:r>
              <a:rPr lang="en-US" sz="2000" i="1" dirty="0">
                <a:solidFill>
                  <a:srgbClr val="FF0000"/>
                </a:solidFill>
              </a:rPr>
              <a:t>photons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-54769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Photons and Quantum Mechanics</a:t>
            </a:r>
          </a:p>
        </p:txBody>
      </p:sp>
      <p:graphicFrame>
        <p:nvGraphicFramePr>
          <p:cNvPr id="42" name="Object 2"/>
          <p:cNvGraphicFramePr>
            <a:graphicFrameLocks noChangeAspect="1"/>
          </p:cNvGraphicFramePr>
          <p:nvPr/>
        </p:nvGraphicFramePr>
        <p:xfrm>
          <a:off x="5634038" y="1858963"/>
          <a:ext cx="86625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5000" imgH="177480" progId="Equation.DSMT4">
                  <p:embed/>
                </p:oleObj>
              </mc:Choice>
              <mc:Fallback>
                <p:oleObj name="Equation" r:id="rId3" imgW="495000" imgH="177480" progId="Equation.DSMT4">
                  <p:embed/>
                  <p:pic>
                    <p:nvPicPr>
                      <p:cNvPr id="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1858963"/>
                        <a:ext cx="866250" cy="310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1016380" y="4724400"/>
          <a:ext cx="24223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84200" imgH="457200" progId="Equation.DSMT4">
                  <p:embed/>
                </p:oleObj>
              </mc:Choice>
              <mc:Fallback>
                <p:oleObj name="Equation" r:id="rId5" imgW="1384200" imgH="457200" progId="Equation.DSMT4">
                  <p:embed/>
                  <p:pic>
                    <p:nvPicPr>
                      <p:cNvPr id="43" name="Object 4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380" y="4724400"/>
                        <a:ext cx="2422350" cy="8001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664200" y="1143000"/>
          <a:ext cx="82215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1143000"/>
                        <a:ext cx="822150" cy="310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763164" y="4114800"/>
          <a:ext cx="24223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84200" imgH="457200" progId="Equation.DSMT4">
                  <p:embed/>
                </p:oleObj>
              </mc:Choice>
              <mc:Fallback>
                <p:oleObj name="Equation" r:id="rId9" imgW="1384200" imgH="457200" progId="Equation.DSMT4">
                  <p:embed/>
                  <p:pic>
                    <p:nvPicPr>
                      <p:cNvPr id="9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3164" y="4114800"/>
                        <a:ext cx="2422350" cy="8001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75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4">
            <a:extLst>
              <a:ext uri="{FF2B5EF4-FFF2-40B4-BE49-F238E27FC236}">
                <a16:creationId xmlns:a16="http://schemas.microsoft.com/office/drawing/2014/main" id="{7907DE93-6F7A-46D9-B92A-6F5757A9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4438"/>
            <a:ext cx="99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6600"/>
                </a:solidFill>
              </a:rPr>
              <a:t>9:00</a:t>
            </a:r>
          </a:p>
        </p:txBody>
      </p:sp>
      <p:sp>
        <p:nvSpPr>
          <p:cNvPr id="4099" name="Text Box 14">
            <a:extLst>
              <a:ext uri="{FF2B5EF4-FFF2-40B4-BE49-F238E27FC236}">
                <a16:creationId xmlns:a16="http://schemas.microsoft.com/office/drawing/2014/main" id="{EB12862F-8126-4780-B136-F6C973C4B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1671638"/>
            <a:ext cx="99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6600"/>
                </a:solidFill>
              </a:rPr>
              <a:t>10:00</a:t>
            </a:r>
          </a:p>
        </p:txBody>
      </p:sp>
      <p:sp>
        <p:nvSpPr>
          <p:cNvPr id="4100" name="Text Box 14">
            <a:extLst>
              <a:ext uri="{FF2B5EF4-FFF2-40B4-BE49-F238E27FC236}">
                <a16:creationId xmlns:a16="http://schemas.microsoft.com/office/drawing/2014/main" id="{F48F9489-8AEE-49C8-BF84-61E717282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22488"/>
            <a:ext cx="99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6600"/>
                </a:solidFill>
              </a:rPr>
              <a:t>11:00</a:t>
            </a:r>
          </a:p>
        </p:txBody>
      </p:sp>
      <p:sp>
        <p:nvSpPr>
          <p:cNvPr id="4101" name="Text Box 14">
            <a:extLst>
              <a:ext uri="{FF2B5EF4-FFF2-40B4-BE49-F238E27FC236}">
                <a16:creationId xmlns:a16="http://schemas.microsoft.com/office/drawing/2014/main" id="{A2BEE24A-4A93-48A1-A692-E183317E5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86038"/>
            <a:ext cx="99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6600"/>
                </a:solidFill>
              </a:rPr>
              <a:t>12:00</a:t>
            </a:r>
          </a:p>
        </p:txBody>
      </p:sp>
      <p:sp>
        <p:nvSpPr>
          <p:cNvPr id="4102" name="Text Box 14">
            <a:extLst>
              <a:ext uri="{FF2B5EF4-FFF2-40B4-BE49-F238E27FC236}">
                <a16:creationId xmlns:a16="http://schemas.microsoft.com/office/drawing/2014/main" id="{E19C2E45-CA8B-4836-91E2-2647F31EB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043238"/>
            <a:ext cx="99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6600"/>
                </a:solidFill>
              </a:rPr>
              <a:t>1:00</a:t>
            </a:r>
          </a:p>
        </p:txBody>
      </p:sp>
      <p:sp>
        <p:nvSpPr>
          <p:cNvPr id="4103" name="Text Box 14">
            <a:extLst>
              <a:ext uri="{FF2B5EF4-FFF2-40B4-BE49-F238E27FC236}">
                <a16:creationId xmlns:a16="http://schemas.microsoft.com/office/drawing/2014/main" id="{86B6BB26-4AC5-4856-B4CA-14ADDDF13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0438"/>
            <a:ext cx="99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6600"/>
                </a:solidFill>
              </a:rPr>
              <a:t>2:00</a:t>
            </a:r>
          </a:p>
        </p:txBody>
      </p:sp>
      <p:sp>
        <p:nvSpPr>
          <p:cNvPr id="4104" name="Text Box 14">
            <a:extLst>
              <a:ext uri="{FF2B5EF4-FFF2-40B4-BE49-F238E27FC236}">
                <a16:creationId xmlns:a16="http://schemas.microsoft.com/office/drawing/2014/main" id="{274B2D08-23D8-4B00-9A8D-12984F559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51288"/>
            <a:ext cx="99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6600"/>
                </a:solidFill>
              </a:rPr>
              <a:t>3:00</a:t>
            </a:r>
          </a:p>
        </p:txBody>
      </p:sp>
      <p:sp>
        <p:nvSpPr>
          <p:cNvPr id="4105" name="Text Box 14">
            <a:extLst>
              <a:ext uri="{FF2B5EF4-FFF2-40B4-BE49-F238E27FC236}">
                <a16:creationId xmlns:a16="http://schemas.microsoft.com/office/drawing/2014/main" id="{F2432F39-2C85-4B7F-BFD0-20BA4530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4838"/>
            <a:ext cx="99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6600"/>
                </a:solidFill>
              </a:rPr>
              <a:t>4:00</a:t>
            </a:r>
          </a:p>
        </p:txBody>
      </p:sp>
      <p:sp>
        <p:nvSpPr>
          <p:cNvPr id="4106" name="Text Box 14">
            <a:extLst>
              <a:ext uri="{FF2B5EF4-FFF2-40B4-BE49-F238E27FC236}">
                <a16:creationId xmlns:a16="http://schemas.microsoft.com/office/drawing/2014/main" id="{0C614F30-BF6C-4D8B-BF6C-B0CBF4EE9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72038"/>
            <a:ext cx="990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6600"/>
                </a:solidFill>
              </a:rPr>
              <a:t>5:00</a:t>
            </a:r>
          </a:p>
        </p:txBody>
      </p:sp>
      <p:cxnSp>
        <p:nvCxnSpPr>
          <p:cNvPr id="4107" name="Straight Connector 2">
            <a:extLst>
              <a:ext uri="{FF2B5EF4-FFF2-40B4-BE49-F238E27FC236}">
                <a16:creationId xmlns:a16="http://schemas.microsoft.com/office/drawing/2014/main" id="{80612A46-AE84-4791-B4C4-698C2218CE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71600" y="144780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8" name="Straight Connector 20">
            <a:extLst>
              <a:ext uri="{FF2B5EF4-FFF2-40B4-BE49-F238E27FC236}">
                <a16:creationId xmlns:a16="http://schemas.microsoft.com/office/drawing/2014/main" id="{DB6EB38A-745E-4DF3-AF70-26E0AA0424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71600" y="190500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9" name="Straight Connector 36">
            <a:extLst>
              <a:ext uri="{FF2B5EF4-FFF2-40B4-BE49-F238E27FC236}">
                <a16:creationId xmlns:a16="http://schemas.microsoft.com/office/drawing/2014/main" id="{14C06509-F150-46A9-840A-6995821BE7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71600" y="236220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0" name="Straight Connector 37">
            <a:extLst>
              <a:ext uri="{FF2B5EF4-FFF2-40B4-BE49-F238E27FC236}">
                <a16:creationId xmlns:a16="http://schemas.microsoft.com/office/drawing/2014/main" id="{270170C9-C874-46CD-A038-15CE11D9A7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71600" y="281940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1" name="Straight Connector 38">
            <a:extLst>
              <a:ext uri="{FF2B5EF4-FFF2-40B4-BE49-F238E27FC236}">
                <a16:creationId xmlns:a16="http://schemas.microsoft.com/office/drawing/2014/main" id="{E63F97A6-59EC-4DEF-86AD-C31A6A77B6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71600" y="327660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2" name="Straight Connector 39">
            <a:extLst>
              <a:ext uri="{FF2B5EF4-FFF2-40B4-BE49-F238E27FC236}">
                <a16:creationId xmlns:a16="http://schemas.microsoft.com/office/drawing/2014/main" id="{10BA6264-9466-47E9-AB16-5D6E726A40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71600" y="373380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3" name="Straight Connector 40">
            <a:extLst>
              <a:ext uri="{FF2B5EF4-FFF2-40B4-BE49-F238E27FC236}">
                <a16:creationId xmlns:a16="http://schemas.microsoft.com/office/drawing/2014/main" id="{1446661E-64EE-46C0-912B-A9C15CF628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71600" y="419100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4" name="Straight Connector 41">
            <a:extLst>
              <a:ext uri="{FF2B5EF4-FFF2-40B4-BE49-F238E27FC236}">
                <a16:creationId xmlns:a16="http://schemas.microsoft.com/office/drawing/2014/main" id="{F984923A-3C34-4FE8-B646-3BD65D275D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71600" y="464820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5" name="Straight Connector 42">
            <a:extLst>
              <a:ext uri="{FF2B5EF4-FFF2-40B4-BE49-F238E27FC236}">
                <a16:creationId xmlns:a16="http://schemas.microsoft.com/office/drawing/2014/main" id="{CE7081A3-5E2F-4B84-A47F-B41D7BDCA4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71600" y="510540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6" name="TextBox 50">
            <a:extLst>
              <a:ext uri="{FF2B5EF4-FFF2-40B4-BE49-F238E27FC236}">
                <a16:creationId xmlns:a16="http://schemas.microsoft.com/office/drawing/2014/main" id="{45020517-FD5F-49BE-B660-38C9905F3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906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Monday</a:t>
            </a:r>
          </a:p>
        </p:txBody>
      </p:sp>
      <p:sp>
        <p:nvSpPr>
          <p:cNvPr id="4117" name="TextBox 51">
            <a:extLst>
              <a:ext uri="{FF2B5EF4-FFF2-40B4-BE49-F238E27FC236}">
                <a16:creationId xmlns:a16="http://schemas.microsoft.com/office/drawing/2014/main" id="{B3A3BA34-7587-4D9F-BF96-993DF1AFF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Tuesday</a:t>
            </a:r>
          </a:p>
        </p:txBody>
      </p:sp>
      <p:sp>
        <p:nvSpPr>
          <p:cNvPr id="4118" name="TextBox 52">
            <a:extLst>
              <a:ext uri="{FF2B5EF4-FFF2-40B4-BE49-F238E27FC236}">
                <a16:creationId xmlns:a16="http://schemas.microsoft.com/office/drawing/2014/main" id="{CF0F2A96-CC3D-4F2B-A35E-D4880AE82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906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Wednesday</a:t>
            </a:r>
          </a:p>
        </p:txBody>
      </p:sp>
      <p:sp>
        <p:nvSpPr>
          <p:cNvPr id="4119" name="TextBox 53">
            <a:extLst>
              <a:ext uri="{FF2B5EF4-FFF2-40B4-BE49-F238E27FC236}">
                <a16:creationId xmlns:a16="http://schemas.microsoft.com/office/drawing/2014/main" id="{8946D8AD-0FBF-4063-91B9-189303FC5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9906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Thursday</a:t>
            </a:r>
          </a:p>
        </p:txBody>
      </p:sp>
      <p:sp>
        <p:nvSpPr>
          <p:cNvPr id="4120" name="TextBox 54">
            <a:extLst>
              <a:ext uri="{FF2B5EF4-FFF2-40B4-BE49-F238E27FC236}">
                <a16:creationId xmlns:a16="http://schemas.microsoft.com/office/drawing/2014/main" id="{46A89C22-2B3A-4625-A078-4526BD6AC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9906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Friday</a:t>
            </a:r>
          </a:p>
        </p:txBody>
      </p:sp>
      <p:cxnSp>
        <p:nvCxnSpPr>
          <p:cNvPr id="4121" name="Straight Connector 5">
            <a:extLst>
              <a:ext uri="{FF2B5EF4-FFF2-40B4-BE49-F238E27FC236}">
                <a16:creationId xmlns:a16="http://schemas.microsoft.com/office/drawing/2014/main" id="{186CB3B4-88CF-4858-B385-3663EE37E8B3}"/>
              </a:ext>
            </a:extLst>
          </p:cNvPr>
          <p:cNvCxnSpPr>
            <a:cxnSpLocks noChangeShapeType="1"/>
            <a:stCxn id="4098" idx="3"/>
            <a:endCxn id="4106" idx="3"/>
          </p:cNvCxnSpPr>
          <p:nvPr/>
        </p:nvCxnSpPr>
        <p:spPr bwMode="auto">
          <a:xfrm>
            <a:off x="1371600" y="1446213"/>
            <a:ext cx="0" cy="3657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22" name="Straight Connector 57">
            <a:extLst>
              <a:ext uri="{FF2B5EF4-FFF2-40B4-BE49-F238E27FC236}">
                <a16:creationId xmlns:a16="http://schemas.microsoft.com/office/drawing/2014/main" id="{F34CA4E6-6328-4C65-8802-FF4268866E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0400" y="1447800"/>
            <a:ext cx="0" cy="3657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23" name="Straight Connector 58">
            <a:extLst>
              <a:ext uri="{FF2B5EF4-FFF2-40B4-BE49-F238E27FC236}">
                <a16:creationId xmlns:a16="http://schemas.microsoft.com/office/drawing/2014/main" id="{CDB0F239-D17F-45A2-A852-F2B02857B4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9200" y="1447800"/>
            <a:ext cx="0" cy="3657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24" name="Straight Connector 59">
            <a:extLst>
              <a:ext uri="{FF2B5EF4-FFF2-40B4-BE49-F238E27FC236}">
                <a16:creationId xmlns:a16="http://schemas.microsoft.com/office/drawing/2014/main" id="{058C63EB-187A-4C6B-B0A1-0FEA19D046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8000" y="1447800"/>
            <a:ext cx="0" cy="3657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25" name="Straight Connector 60">
            <a:extLst>
              <a:ext uri="{FF2B5EF4-FFF2-40B4-BE49-F238E27FC236}">
                <a16:creationId xmlns:a16="http://schemas.microsoft.com/office/drawing/2014/main" id="{53F0C513-67CE-49D4-9821-BF835AB1B7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86800" y="1447800"/>
            <a:ext cx="0" cy="3657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26" name="Straight Connector 61">
            <a:extLst>
              <a:ext uri="{FF2B5EF4-FFF2-40B4-BE49-F238E27FC236}">
                <a16:creationId xmlns:a16="http://schemas.microsoft.com/office/drawing/2014/main" id="{E1A4367A-9678-439B-BA06-71D3190598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515600" y="1447800"/>
            <a:ext cx="0" cy="3657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27" name="Title 1">
            <a:extLst>
              <a:ext uri="{FF2B5EF4-FFF2-40B4-BE49-F238E27FC236}">
                <a16:creationId xmlns:a16="http://schemas.microsoft.com/office/drawing/2014/main" id="{DAF4015A-D236-4FA2-8077-69466656EEB3}"/>
              </a:ext>
            </a:extLst>
          </p:cNvPr>
          <p:cNvSpPr txBox="1">
            <a:spLocks/>
          </p:cNvSpPr>
          <p:nvPr/>
        </p:nvSpPr>
        <p:spPr bwMode="auto">
          <a:xfrm>
            <a:off x="0" y="-23813"/>
            <a:ext cx="10972800" cy="8239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Dr. Carlson’s Approximate Schedule</a:t>
            </a:r>
          </a:p>
        </p:txBody>
      </p:sp>
      <p:sp>
        <p:nvSpPr>
          <p:cNvPr id="4128" name="TextBox 33">
            <a:extLst>
              <a:ext uri="{FF2B5EF4-FFF2-40B4-BE49-F238E27FC236}">
                <a16:creationId xmlns:a16="http://schemas.microsoft.com/office/drawing/2014/main" id="{8B1B4827-73A2-4177-B1BE-B0C5940D0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733800"/>
            <a:ext cx="18288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Research</a:t>
            </a:r>
          </a:p>
        </p:txBody>
      </p:sp>
      <p:sp>
        <p:nvSpPr>
          <p:cNvPr id="4129" name="TextBox 45">
            <a:extLst>
              <a:ext uri="{FF2B5EF4-FFF2-40B4-BE49-F238E27FC236}">
                <a16:creationId xmlns:a16="http://schemas.microsoft.com/office/drawing/2014/main" id="{612305C6-7E26-4F13-AB4C-05222EF65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648200"/>
            <a:ext cx="18288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Colloquium</a:t>
            </a:r>
          </a:p>
        </p:txBody>
      </p:sp>
      <p:sp>
        <p:nvSpPr>
          <p:cNvPr id="4130" name="TextBox 47">
            <a:extLst>
              <a:ext uri="{FF2B5EF4-FFF2-40B4-BE49-F238E27FC236}">
                <a16:creationId xmlns:a16="http://schemas.microsoft.com/office/drawing/2014/main" id="{3FB39145-4398-4D42-8CD1-B194F5BCE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3722688"/>
            <a:ext cx="1828800" cy="4000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PHY 215</a:t>
            </a:r>
          </a:p>
        </p:txBody>
      </p:sp>
      <p:sp>
        <p:nvSpPr>
          <p:cNvPr id="4131" name="TextBox 3">
            <a:extLst>
              <a:ext uri="{FF2B5EF4-FFF2-40B4-BE49-F238E27FC236}">
                <a16:creationId xmlns:a16="http://schemas.microsoft.com/office/drawing/2014/main" id="{E98D4D93-0D43-4D90-8DE3-7FCD5B141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4775" y="3257550"/>
            <a:ext cx="1828800" cy="4000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PHY 310/610</a:t>
            </a:r>
          </a:p>
        </p:txBody>
      </p:sp>
      <p:sp>
        <p:nvSpPr>
          <p:cNvPr id="4132" name="TextBox 31">
            <a:extLst>
              <a:ext uri="{FF2B5EF4-FFF2-40B4-BE49-F238E27FC236}">
                <a16:creationId xmlns:a16="http://schemas.microsoft.com/office/drawing/2014/main" id="{58D9DEFF-73F4-417F-B9D3-62A7647B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32213"/>
            <a:ext cx="18288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Research</a:t>
            </a:r>
          </a:p>
        </p:txBody>
      </p:sp>
      <p:sp>
        <p:nvSpPr>
          <p:cNvPr id="4133" name="Text Box 4">
            <a:extLst>
              <a:ext uri="{FF2B5EF4-FFF2-40B4-BE49-F238E27FC236}">
                <a16:creationId xmlns:a16="http://schemas.microsoft.com/office/drawing/2014/main" id="{E2740847-9579-424B-9520-0FCA8289E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5495925"/>
            <a:ext cx="5703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2060"/>
                </a:solidFill>
              </a:rPr>
              <a:t>Office Hours </a:t>
            </a:r>
            <a:r>
              <a:rPr lang="en-US" altLang="en-US" sz="2000">
                <a:solidFill>
                  <a:srgbClr val="006600"/>
                </a:solidFill>
              </a:rPr>
              <a:t>Mon., Wed. &amp; Fri. 11:45 – 12:45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2060"/>
                </a:solidFill>
              </a:rPr>
              <a:t>Office Hours </a:t>
            </a:r>
            <a:r>
              <a:rPr lang="en-US" altLang="en-US" sz="2000">
                <a:solidFill>
                  <a:srgbClr val="006600"/>
                </a:solidFill>
              </a:rPr>
              <a:t>Tues. &amp; Thurs. 12:00 – 2:00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Or any time not shaded; </a:t>
            </a:r>
            <a:r>
              <a:rPr lang="en-US" altLang="en-US" sz="2000">
                <a:solidFill>
                  <a:srgbClr val="006600"/>
                </a:solidFill>
                <a:hlinkClick r:id="rId2"/>
              </a:rPr>
              <a:t>contact me </a:t>
            </a:r>
            <a:r>
              <a:rPr lang="en-US" altLang="en-US" sz="2000">
                <a:solidFill>
                  <a:srgbClr val="0000FF"/>
                </a:solidFill>
              </a:rPr>
              <a:t>first</a:t>
            </a:r>
          </a:p>
        </p:txBody>
      </p:sp>
      <p:sp>
        <p:nvSpPr>
          <p:cNvPr id="4134" name="TextBox 32">
            <a:extLst>
              <a:ext uri="{FF2B5EF4-FFF2-40B4-BE49-F238E27FC236}">
                <a16:creationId xmlns:a16="http://schemas.microsoft.com/office/drawing/2014/main" id="{2D6CC3F2-D38C-4935-ABD8-4E47255E3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4191000"/>
            <a:ext cx="18288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Research</a:t>
            </a:r>
          </a:p>
        </p:txBody>
      </p:sp>
      <p:sp>
        <p:nvSpPr>
          <p:cNvPr id="4135" name="TextBox 32">
            <a:extLst>
              <a:ext uri="{FF2B5EF4-FFF2-40B4-BE49-F238E27FC236}">
                <a16:creationId xmlns:a16="http://schemas.microsoft.com/office/drawing/2014/main" id="{5BE50AB7-07EF-40F7-94CD-D7BB71AFB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195763"/>
            <a:ext cx="18288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Research</a:t>
            </a:r>
          </a:p>
        </p:txBody>
      </p:sp>
      <p:sp>
        <p:nvSpPr>
          <p:cNvPr id="4136" name="TextBox 31">
            <a:extLst>
              <a:ext uri="{FF2B5EF4-FFF2-40B4-BE49-F238E27FC236}">
                <a16:creationId xmlns:a16="http://schemas.microsoft.com/office/drawing/2014/main" id="{3B494998-A92A-4EBC-9906-54AA6C4E2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8" y="4192588"/>
            <a:ext cx="18288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Research</a:t>
            </a:r>
          </a:p>
        </p:txBody>
      </p:sp>
      <p:sp>
        <p:nvSpPr>
          <p:cNvPr id="4137" name="TextBox 34">
            <a:extLst>
              <a:ext uri="{FF2B5EF4-FFF2-40B4-BE49-F238E27FC236}">
                <a16:creationId xmlns:a16="http://schemas.microsoft.com/office/drawing/2014/main" id="{15971ABE-B266-48D0-B48F-3B36C64E2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724150"/>
            <a:ext cx="1828800" cy="457200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office hour</a:t>
            </a:r>
          </a:p>
        </p:txBody>
      </p:sp>
      <p:sp>
        <p:nvSpPr>
          <p:cNvPr id="4138" name="TextBox 32">
            <a:extLst>
              <a:ext uri="{FF2B5EF4-FFF2-40B4-BE49-F238E27FC236}">
                <a16:creationId xmlns:a16="http://schemas.microsoft.com/office/drawing/2014/main" id="{6BC5A2A3-D822-4F07-A8C5-D791DB69B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343400"/>
            <a:ext cx="1828800" cy="3079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free food</a:t>
            </a:r>
          </a:p>
        </p:txBody>
      </p:sp>
      <p:sp>
        <p:nvSpPr>
          <p:cNvPr id="4139" name="TextBox 34">
            <a:extLst>
              <a:ext uri="{FF2B5EF4-FFF2-40B4-BE49-F238E27FC236}">
                <a16:creationId xmlns:a16="http://schemas.microsoft.com/office/drawing/2014/main" id="{F0188901-EE6E-4034-A2CE-9F778A077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0"/>
            <a:ext cx="1828800" cy="457200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office hour</a:t>
            </a:r>
          </a:p>
        </p:txBody>
      </p:sp>
      <p:sp>
        <p:nvSpPr>
          <p:cNvPr id="4140" name="TextBox 34">
            <a:extLst>
              <a:ext uri="{FF2B5EF4-FFF2-40B4-BE49-F238E27FC236}">
                <a16:creationId xmlns:a16="http://schemas.microsoft.com/office/drawing/2014/main" id="{5D838E6E-4C75-4D51-8698-EEBFD1D52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76600"/>
            <a:ext cx="1828800" cy="457200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office hour</a:t>
            </a:r>
          </a:p>
        </p:txBody>
      </p:sp>
      <p:sp>
        <p:nvSpPr>
          <p:cNvPr id="4141" name="TextBox 34">
            <a:extLst>
              <a:ext uri="{FF2B5EF4-FFF2-40B4-BE49-F238E27FC236}">
                <a16:creationId xmlns:a16="http://schemas.microsoft.com/office/drawing/2014/main" id="{51507708-7452-4834-B69D-71C6F739F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724150"/>
            <a:ext cx="1828800" cy="457200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office hour</a:t>
            </a:r>
          </a:p>
        </p:txBody>
      </p:sp>
      <p:sp>
        <p:nvSpPr>
          <p:cNvPr id="4142" name="TextBox 34">
            <a:extLst>
              <a:ext uri="{FF2B5EF4-FFF2-40B4-BE49-F238E27FC236}">
                <a16:creationId xmlns:a16="http://schemas.microsoft.com/office/drawing/2014/main" id="{AB6F34B4-BD7A-4973-9FCF-33AB8E96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819400"/>
            <a:ext cx="1828800" cy="457200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office hour</a:t>
            </a:r>
          </a:p>
        </p:txBody>
      </p:sp>
      <p:sp>
        <p:nvSpPr>
          <p:cNvPr id="4143" name="TextBox 34">
            <a:extLst>
              <a:ext uri="{FF2B5EF4-FFF2-40B4-BE49-F238E27FC236}">
                <a16:creationId xmlns:a16="http://schemas.microsoft.com/office/drawing/2014/main" id="{EB125FF5-0AF8-4A5B-950D-A6A5DB336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276600"/>
            <a:ext cx="1828800" cy="457200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office hour</a:t>
            </a:r>
          </a:p>
        </p:txBody>
      </p:sp>
      <p:sp>
        <p:nvSpPr>
          <p:cNvPr id="4144" name="TextBox 34">
            <a:extLst>
              <a:ext uri="{FF2B5EF4-FFF2-40B4-BE49-F238E27FC236}">
                <a16:creationId xmlns:a16="http://schemas.microsoft.com/office/drawing/2014/main" id="{2A48C6C0-2781-4442-9AFB-B9C05E0B1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2757488"/>
            <a:ext cx="1828800" cy="457200"/>
          </a:xfrm>
          <a:prstGeom prst="rect">
            <a:avLst/>
          </a:prstGeom>
          <a:solidFill>
            <a:srgbClr val="00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office hour</a:t>
            </a:r>
          </a:p>
        </p:txBody>
      </p:sp>
      <p:sp>
        <p:nvSpPr>
          <p:cNvPr id="4145" name="TextBox 33">
            <a:extLst>
              <a:ext uri="{FF2B5EF4-FFF2-40B4-BE49-F238E27FC236}">
                <a16:creationId xmlns:a16="http://schemas.microsoft.com/office/drawing/2014/main" id="{E8A7A323-E50E-4B08-A21C-4E53C0A41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4648200"/>
            <a:ext cx="18288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Research</a:t>
            </a:r>
          </a:p>
        </p:txBody>
      </p:sp>
      <p:sp>
        <p:nvSpPr>
          <p:cNvPr id="4146" name="TextBox 31">
            <a:extLst>
              <a:ext uri="{FF2B5EF4-FFF2-40B4-BE49-F238E27FC236}">
                <a16:creationId xmlns:a16="http://schemas.microsoft.com/office/drawing/2014/main" id="{CF143F86-825C-49C8-87A0-4253C9977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48200"/>
            <a:ext cx="1828800" cy="457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/>
              <a:t>Research</a:t>
            </a:r>
          </a:p>
        </p:txBody>
      </p:sp>
      <p:sp>
        <p:nvSpPr>
          <p:cNvPr id="4147" name="TextBox 47">
            <a:extLst>
              <a:ext uri="{FF2B5EF4-FFF2-40B4-BE49-F238E27FC236}">
                <a16:creationId xmlns:a16="http://schemas.microsoft.com/office/drawing/2014/main" id="{548C17A9-4530-4581-AD6D-299FAE3B0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741738"/>
            <a:ext cx="1828800" cy="4000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PHY 215</a:t>
            </a:r>
          </a:p>
        </p:txBody>
      </p:sp>
      <p:sp>
        <p:nvSpPr>
          <p:cNvPr id="4148" name="TextBox 3">
            <a:extLst>
              <a:ext uri="{FF2B5EF4-FFF2-40B4-BE49-F238E27FC236}">
                <a16:creationId xmlns:a16="http://schemas.microsoft.com/office/drawing/2014/main" id="{2A763D7F-AE5E-48BA-BBF4-C417ACCB4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3276600"/>
            <a:ext cx="1828800" cy="4000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PHY 310/610</a:t>
            </a:r>
          </a:p>
        </p:txBody>
      </p:sp>
      <p:sp>
        <p:nvSpPr>
          <p:cNvPr id="4149" name="TextBox 47">
            <a:extLst>
              <a:ext uri="{FF2B5EF4-FFF2-40B4-BE49-F238E27FC236}">
                <a16:creationId xmlns:a16="http://schemas.microsoft.com/office/drawing/2014/main" id="{B530FC7C-7532-40DC-9A1C-35D010D31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741738"/>
            <a:ext cx="1828800" cy="4000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PHY 215</a:t>
            </a:r>
          </a:p>
        </p:txBody>
      </p:sp>
      <p:sp>
        <p:nvSpPr>
          <p:cNvPr id="4150" name="TextBox 3">
            <a:extLst>
              <a:ext uri="{FF2B5EF4-FFF2-40B4-BE49-F238E27FC236}">
                <a16:creationId xmlns:a16="http://schemas.microsoft.com/office/drawing/2014/main" id="{D13D9BF2-44DC-4732-8213-78EEB5376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2038" y="3276600"/>
            <a:ext cx="1828800" cy="40005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PHY 310/610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BE9AAE09-A5FD-4C4F-9609-B23AAE3FD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3650" y="5340350"/>
            <a:ext cx="2759075" cy="646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Office Hours Tomorrow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12:45 – 2:00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11AE3DED-E89B-4E44-AA0E-496E812E0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975" y="6070600"/>
            <a:ext cx="2765425" cy="647700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SPS meeting Tomorrow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12:00 – 12:45 Olin Lobby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540327" y="1203104"/>
            <a:ext cx="8915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Texts: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“Galaxies in the Universe,” 2</a:t>
            </a:r>
            <a:r>
              <a:rPr lang="en-US" sz="2000" baseline="30000" dirty="0">
                <a:solidFill>
                  <a:srgbClr val="FF0000"/>
                </a:solidFill>
              </a:rPr>
              <a:t>nd</a:t>
            </a:r>
            <a:r>
              <a:rPr lang="en-US" sz="2000" dirty="0">
                <a:solidFill>
                  <a:srgbClr val="FF0000"/>
                </a:solidFill>
              </a:rPr>
              <a:t> edition by Sparks and Gallagher, available online for free from the library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Introduction to Cosmology, 2</a:t>
            </a:r>
            <a:r>
              <a:rPr lang="en-US" sz="2000" baseline="30000" dirty="0">
                <a:solidFill>
                  <a:srgbClr val="0000FF"/>
                </a:solidFill>
              </a:rPr>
              <a:t>nd</a:t>
            </a:r>
            <a:r>
              <a:rPr lang="en-US" sz="2000" dirty="0">
                <a:solidFill>
                  <a:srgbClr val="0000FF"/>
                </a:solidFill>
              </a:rPr>
              <a:t> edition, by </a:t>
            </a:r>
            <a:r>
              <a:rPr lang="en-US" sz="2000" dirty="0" err="1">
                <a:solidFill>
                  <a:srgbClr val="0000FF"/>
                </a:solidFill>
              </a:rPr>
              <a:t>Ryden</a:t>
            </a:r>
            <a:endParaRPr lang="en-US" sz="2000" dirty="0">
              <a:solidFill>
                <a:srgbClr val="0000FF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Scientific Calculator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C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/>
                </a:solidFill>
              </a:rPr>
              <a:t>Metric Ruler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9900CC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9900CC"/>
                </a:solidFill>
              </a:rPr>
              <a:t>Maple</a:t>
            </a:r>
            <a:r>
              <a:rPr lang="en-US" sz="2000" dirty="0">
                <a:solidFill>
                  <a:srgbClr val="9900CC"/>
                </a:solidFill>
              </a:rPr>
              <a:t> or similar program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Laptop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9600" y="5383521"/>
            <a:ext cx="9677399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00"/>
                </a:solidFill>
                <a:hlinkClick r:id="rId2"/>
              </a:rPr>
              <a:t>https://ebookcentral.proquest.com/lib/wfu/reader.action?docID=307061</a:t>
            </a:r>
            <a:endParaRPr lang="en-US" sz="2400" b="1" u="sng" dirty="0">
              <a:solidFill>
                <a:srgbClr val="FFFF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22658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22871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 bldLvl="2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743200" y="942915"/>
            <a:ext cx="51816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hlinkClick r:id="rId2"/>
              </a:rPr>
              <a:t>http://users.wfu.edu/ecarlson/cosmo2</a:t>
            </a:r>
            <a:endParaRPr lang="en-US" sz="2400" b="1" u="sng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0" y="1404580"/>
            <a:ext cx="7391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Numerous materials can be found on web for this course: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Link to the textbook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Reading assignments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Homework assignments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And solutions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Handouts: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Units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Syllabus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00"/>
                </a:solidFill>
              </a:rPr>
              <a:t>Math Review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Lecture slides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Recorded lectures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309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The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52400" y="897264"/>
            <a:ext cx="6781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Attendance is expected every day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More than two unexcused absences count against your grade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If you have an advance excuse, contact me (email)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If you are ill, call/e-mail me OR bring Doctor’s note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Zoom link can be used if you have an excused absence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2514600" y="4592181"/>
            <a:ext cx="5562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u="sng" dirty="0">
                <a:solidFill>
                  <a:schemeClr val="tx1"/>
                </a:solidFill>
              </a:rPr>
              <a:t>Class participation is 10% of your grade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Ask lots of questions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Answer my questions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You </a:t>
            </a:r>
            <a:r>
              <a:rPr lang="en-US" sz="2000" u="sng" dirty="0">
                <a:solidFill>
                  <a:srgbClr val="FF0000"/>
                </a:solidFill>
              </a:rPr>
              <a:t>will</a:t>
            </a:r>
            <a:r>
              <a:rPr lang="en-US" sz="2000" dirty="0">
                <a:solidFill>
                  <a:srgbClr val="FF0000"/>
                </a:solidFill>
              </a:rPr>
              <a:t> be called 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3855" y="-61913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Class Attendance and Seating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82274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Class 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/>
      <p:bldP spid="9223" grpId="0" uiExpand="1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81" name="Text Box 5"/>
          <p:cNvSpPr txBox="1">
            <a:spLocks noChangeArrowheads="1"/>
          </p:cNvSpPr>
          <p:nvPr/>
        </p:nvSpPr>
        <p:spPr bwMode="auto">
          <a:xfrm>
            <a:off x="390360" y="807158"/>
            <a:ext cx="578184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About 1-3 problems per homework set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Due on Wednesdays and Fridays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Getting help is encouraged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Ask a friend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Ask me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Don’t copy – this is an honors code violation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FF0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FF0000"/>
                </a:solidFill>
              </a:rPr>
              <a:t>Clarity counts</a:t>
            </a:r>
          </a:p>
        </p:txBody>
      </p:sp>
      <p:sp>
        <p:nvSpPr>
          <p:cNvPr id="587782" name="Text Box 6"/>
          <p:cNvSpPr txBox="1">
            <a:spLocks noChangeArrowheads="1"/>
          </p:cNvSpPr>
          <p:nvPr/>
        </p:nvSpPr>
        <p:spPr bwMode="auto">
          <a:xfrm>
            <a:off x="7134724" y="3396917"/>
            <a:ext cx="3447716" cy="70788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8000"/>
                </a:solidFill>
              </a:rPr>
              <a:t>Homework:</a:t>
            </a:r>
          </a:p>
          <a:p>
            <a:pPr marL="457196" indent="-4571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00"/>
                </a:solidFill>
              </a:rPr>
              <a:t>Homework A </a:t>
            </a:r>
            <a:r>
              <a:rPr lang="en-US" sz="2000" dirty="0">
                <a:solidFill>
                  <a:schemeClr val="accent2"/>
                </a:solidFill>
              </a:rPr>
              <a:t>by Friday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441819" y="5138992"/>
            <a:ext cx="5077324" cy="707886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The gravitational acceleration on the surface of the Earth is</a:t>
            </a:r>
            <a:r>
              <a:rPr lang="en-US" sz="2000" i="1" dirty="0"/>
              <a:t> g</a:t>
            </a:r>
            <a:r>
              <a:rPr lang="en-US" sz="2000" dirty="0"/>
              <a:t> = 9.80 m/s</a:t>
            </a:r>
            <a:r>
              <a:rPr lang="en-US" sz="2000" baseline="30000" dirty="0"/>
              <a:t>2</a:t>
            </a:r>
            <a:r>
              <a:rPr lang="en-US" sz="2000" dirty="0"/>
              <a:t>.  What is this in </a:t>
            </a:r>
            <a:r>
              <a:rPr lang="en-US" sz="2000" i="1" dirty="0"/>
              <a:t>c</a:t>
            </a:r>
            <a:r>
              <a:rPr lang="en-US" sz="2000" dirty="0"/>
              <a:t>/y?</a:t>
            </a:r>
          </a:p>
        </p:txBody>
      </p:sp>
      <p:graphicFrame>
        <p:nvGraphicFramePr>
          <p:cNvPr id="602133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550802"/>
              </p:ext>
            </p:extLst>
          </p:nvPr>
        </p:nvGraphicFramePr>
        <p:xfrm>
          <a:off x="1905000" y="6045635"/>
          <a:ext cx="153342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228600" progId="Equation.DSMT4">
                  <p:embed/>
                </p:oleObj>
              </mc:Choice>
              <mc:Fallback>
                <p:oleObj name="Equation" r:id="rId2" imgW="876240" imgH="228600" progId="Equation.DSMT4">
                  <p:embed/>
                  <p:pic>
                    <p:nvPicPr>
                      <p:cNvPr id="0" name="Object 21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45635"/>
                        <a:ext cx="153342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671182"/>
              </p:ext>
            </p:extLst>
          </p:nvPr>
        </p:nvGraphicFramePr>
        <p:xfrm>
          <a:off x="3438420" y="5871625"/>
          <a:ext cx="182196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393480" progId="Equation.DSMT4">
                  <p:embed/>
                </p:oleObj>
              </mc:Choice>
              <mc:Fallback>
                <p:oleObj name="Equation" r:id="rId4" imgW="1041120" imgH="393480" progId="Equation.DSMT4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420" y="5871625"/>
                        <a:ext cx="182196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06708"/>
              </p:ext>
            </p:extLst>
          </p:nvPr>
        </p:nvGraphicFramePr>
        <p:xfrm>
          <a:off x="5260380" y="5871625"/>
          <a:ext cx="1533420" cy="77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444240" progId="Equation.DSMT4">
                  <p:embed/>
                </p:oleObj>
              </mc:Choice>
              <mc:Fallback>
                <p:oleObj name="Equation" r:id="rId6" imgW="876240" imgH="444240" progId="Equation.DSMT4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380" y="5871625"/>
                        <a:ext cx="1533420" cy="777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508901"/>
              </p:ext>
            </p:extLst>
          </p:nvPr>
        </p:nvGraphicFramePr>
        <p:xfrm>
          <a:off x="6812850" y="6068000"/>
          <a:ext cx="126630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03040" progId="Equation.DSMT4">
                  <p:embed/>
                </p:oleObj>
              </mc:Choice>
              <mc:Fallback>
                <p:oleObj name="Equation" r:id="rId8" imgW="723600" imgH="203040" progId="Equation.DSMT4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2850" y="6068000"/>
                        <a:ext cx="126630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3855" y="-61913"/>
            <a:ext cx="10972800" cy="70788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/>
              <a:t>Homework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13855" y="4232349"/>
            <a:ext cx="10972800" cy="707886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/>
              <a:t>Sample Problem 0.1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904263" y="719285"/>
            <a:ext cx="49577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Keep track of units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Pay some attention to sig figs!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Twice per semester, you may </a:t>
            </a:r>
            <a:r>
              <a:rPr lang="en-US" sz="2000" u="sng" dirty="0">
                <a:solidFill>
                  <a:schemeClr val="tx1"/>
                </a:solidFill>
              </a:rPr>
              <a:t>delay</a:t>
            </a:r>
            <a:r>
              <a:rPr lang="en-US" sz="2000" dirty="0">
                <a:solidFill>
                  <a:schemeClr val="tx1"/>
                </a:solidFill>
              </a:rPr>
              <a:t> turning in your homework by one day by using a homework pass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7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7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7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7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7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7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7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7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7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7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7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77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7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7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81" grpId="0" uiExpand="1" build="p"/>
      <p:bldP spid="587782" grpId="0" uiExpand="1" animBg="1"/>
      <p:bldP spid="7" grpId="0" animBg="1"/>
      <p:bldP spid="11" grpId="0" animBg="1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7200" y="923648"/>
            <a:ext cx="102848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Midterm and a final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Midterm, possibly evening of October 18, 7-9 pm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Final Friday Dec. 15, 2-5 pm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Honors code violations will be turned in to the honor council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Normally, penalty is 1-term suspension and an irreplaceable F in the course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Combination of computation and essay questions</a:t>
            </a:r>
          </a:p>
        </p:txBody>
      </p:sp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6172201" y="4191000"/>
            <a:ext cx="2819400" cy="7078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FF0000"/>
                </a:solidFill>
              </a:rPr>
              <a:t>Solid Red Line – Memorize this formula</a:t>
            </a:r>
          </a:p>
        </p:txBody>
      </p:sp>
      <p:sp>
        <p:nvSpPr>
          <p:cNvPr id="589830" name="Text Box 6"/>
          <p:cNvSpPr txBox="1">
            <a:spLocks noChangeArrowheads="1"/>
          </p:cNvSpPr>
          <p:nvPr/>
        </p:nvSpPr>
        <p:spPr bwMode="auto">
          <a:xfrm>
            <a:off x="7010400" y="5204679"/>
            <a:ext cx="2590798" cy="70788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FF0000"/>
                </a:solidFill>
              </a:rPr>
              <a:t>Dashed Red Line – Know how to use it</a:t>
            </a:r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762000" y="3983459"/>
            <a:ext cx="3352800" cy="7078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FF0000"/>
                </a:solidFill>
              </a:rPr>
              <a:t>Dotted Red Line – Easily derived from other formulas</a:t>
            </a:r>
          </a:p>
        </p:txBody>
      </p:sp>
      <p:sp>
        <p:nvSpPr>
          <p:cNvPr id="589832" name="Text Box 8"/>
          <p:cNvSpPr txBox="1">
            <a:spLocks noChangeArrowheads="1"/>
          </p:cNvSpPr>
          <p:nvPr/>
        </p:nvSpPr>
        <p:spPr bwMode="auto">
          <a:xfrm>
            <a:off x="457201" y="5158512"/>
            <a:ext cx="3200399" cy="40011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6600"/>
                </a:solidFill>
              </a:rPr>
              <a:t>Other colors – not on test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-26988"/>
            <a:ext cx="10972800" cy="70788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/>
              <a:t>Exams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  <p:bldP spid="589828" grpId="0" animBg="1"/>
      <p:bldP spid="589830" grpId="0" animBg="1"/>
      <p:bldP spid="589831" grpId="0" animBg="1"/>
      <p:bldP spid="5898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-17464" y="987537"/>
            <a:ext cx="3055938" cy="163121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/>
              <a:t>Percentage Breakdown:</a:t>
            </a:r>
          </a:p>
          <a:p>
            <a:pPr eaLnBrk="0" hangingPunct="0"/>
            <a:r>
              <a:rPr lang="en-US" sz="2000" b="1" dirty="0"/>
              <a:t>Homework	40%</a:t>
            </a:r>
          </a:p>
          <a:p>
            <a:pPr eaLnBrk="0" hangingPunct="0"/>
            <a:r>
              <a:rPr lang="en-US" sz="2000" b="1" dirty="0"/>
              <a:t>Class Part.	10%</a:t>
            </a:r>
          </a:p>
          <a:p>
            <a:pPr eaLnBrk="0" hangingPunct="0"/>
            <a:r>
              <a:rPr lang="en-US" sz="2000" b="1" dirty="0"/>
              <a:t>Midterm	20%</a:t>
            </a:r>
          </a:p>
          <a:p>
            <a:pPr eaLnBrk="0" hangingPunct="0"/>
            <a:r>
              <a:rPr lang="en-US" sz="2000" b="1" dirty="0"/>
              <a:t>Final		30%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802295" y="773546"/>
            <a:ext cx="3408506" cy="2246769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/>
              <a:t>Grade Assigned</a:t>
            </a:r>
          </a:p>
          <a:p>
            <a:pPr eaLnBrk="0" hangingPunct="0"/>
            <a:r>
              <a:rPr lang="en-US" sz="2000" b="1" dirty="0"/>
              <a:t>94% A		73% C</a:t>
            </a:r>
          </a:p>
          <a:p>
            <a:pPr eaLnBrk="0" hangingPunct="0"/>
            <a:r>
              <a:rPr lang="en-US" sz="2000" b="1" dirty="0"/>
              <a:t>90% A-		70% C-</a:t>
            </a:r>
          </a:p>
          <a:p>
            <a:pPr eaLnBrk="0" hangingPunct="0"/>
            <a:r>
              <a:rPr lang="en-US" sz="2000" b="1" dirty="0"/>
              <a:t>87% B+		67% D+</a:t>
            </a:r>
          </a:p>
          <a:p>
            <a:pPr eaLnBrk="0" hangingPunct="0"/>
            <a:r>
              <a:rPr lang="en-US" sz="2000" b="1" dirty="0"/>
              <a:t>83% B		63% D</a:t>
            </a:r>
          </a:p>
          <a:p>
            <a:pPr eaLnBrk="0" hangingPunct="0"/>
            <a:r>
              <a:rPr lang="en-US" sz="2000" b="1" dirty="0"/>
              <a:t>80% B-		60% D-</a:t>
            </a:r>
          </a:p>
          <a:p>
            <a:pPr eaLnBrk="0" hangingPunct="0"/>
            <a:r>
              <a:rPr lang="en-US" sz="2000" b="1" dirty="0"/>
              <a:t>77% C+		&lt;60% F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239222" y="1758431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Little if any curving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Do not allow extra credit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1001" y="5165605"/>
            <a:ext cx="495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If there is a catastrophic closing of the university, we will attempt to continue the class: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-13855" y="-61913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Grades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3900488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Pandemic Plans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472545" y="5109530"/>
            <a:ext cx="5257800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hlinkClick r:id="rId2"/>
              </a:rPr>
              <a:t>http://users.wfu.edu/ecarlson/cosmo2/index.html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hlinkClick r:id="rId3"/>
              </a:rPr>
              <a:t>ecarlson@wfu.edu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Cell: 336-407-6528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uiExpand="1" build="p"/>
      <p:bldP spid="7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9" name="Text Box 19"/>
          <p:cNvSpPr txBox="1">
            <a:spLocks noChangeArrowheads="1"/>
          </p:cNvSpPr>
          <p:nvPr/>
        </p:nvSpPr>
        <p:spPr bwMode="auto">
          <a:xfrm>
            <a:off x="304801" y="3581401"/>
            <a:ext cx="7620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00FF"/>
                </a:solidFill>
                <a:cs typeface="+mn-cs"/>
              </a:rPr>
              <a:t>Distance: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The Angstrom is sometimes used for wavelength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The Astronomical Unit or AU is the (path averaged) distance between the Sun and the Earth 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The </a:t>
            </a:r>
            <a:r>
              <a:rPr lang="en-US" sz="2000" i="1" dirty="0">
                <a:solidFill>
                  <a:srgbClr val="0000FF"/>
                </a:solidFill>
                <a:cs typeface="+mn-cs"/>
              </a:rPr>
              <a:t>light-year</a:t>
            </a:r>
            <a:r>
              <a:rPr lang="en-US" sz="2000" dirty="0">
                <a:solidFill>
                  <a:srgbClr val="0000FF"/>
                </a:solidFill>
                <a:cs typeface="+mn-cs"/>
              </a:rPr>
              <a:t> (</a:t>
            </a:r>
            <a:r>
              <a:rPr lang="en-US" sz="2000" dirty="0" err="1">
                <a:solidFill>
                  <a:srgbClr val="0000FF"/>
                </a:solidFill>
                <a:cs typeface="+mn-cs"/>
              </a:rPr>
              <a:t>ly</a:t>
            </a:r>
            <a:r>
              <a:rPr lang="en-US" sz="2000" dirty="0">
                <a:solidFill>
                  <a:srgbClr val="0000FF"/>
                </a:solidFill>
                <a:cs typeface="+mn-cs"/>
              </a:rPr>
              <a:t>) is the distance that light goes in a year</a:t>
            </a:r>
          </a:p>
          <a:p>
            <a:pPr marL="800092" lvl="1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Rarely used by real astronomers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cs typeface="+mn-cs"/>
              </a:rPr>
              <a:t>The </a:t>
            </a:r>
            <a:r>
              <a:rPr lang="en-US" sz="2000" i="1" dirty="0">
                <a:solidFill>
                  <a:srgbClr val="0000FF"/>
                </a:solidFill>
                <a:cs typeface="+mn-cs"/>
              </a:rPr>
              <a:t>parsec</a:t>
            </a:r>
            <a:r>
              <a:rPr lang="en-US" sz="2000" dirty="0">
                <a:solidFill>
                  <a:srgbClr val="0000FF"/>
                </a:solidFill>
                <a:cs typeface="+mn-cs"/>
              </a:rPr>
              <a:t> (pc) is defined in terms of the AU</a:t>
            </a:r>
          </a:p>
        </p:txBody>
      </p:sp>
      <p:sp>
        <p:nvSpPr>
          <p:cNvPr id="2057" name="Text Box 5"/>
          <p:cNvSpPr txBox="1">
            <a:spLocks noChangeArrowheads="1"/>
          </p:cNvSpPr>
          <p:nvPr/>
        </p:nvSpPr>
        <p:spPr bwMode="auto">
          <a:xfrm>
            <a:off x="2803525" y="831622"/>
            <a:ext cx="4968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8000"/>
                </a:solidFill>
              </a:rPr>
              <a:t>Astronomy involves such large and small quantities that SI units are often inconvenient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04801" y="1676400"/>
            <a:ext cx="6019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9900CC"/>
                </a:solidFill>
              </a:rPr>
              <a:t>Angles: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 circle contains 2</a:t>
            </a:r>
            <a:r>
              <a:rPr lang="en-US" sz="2000" dirty="0">
                <a:solidFill>
                  <a:srgbClr val="9900CC"/>
                </a:solidFill>
                <a:sym typeface="Symbol" pitchFamily="18" charset="2"/>
              </a:rPr>
              <a:t> rad or 360 degrees</a:t>
            </a:r>
            <a:endParaRPr lang="en-US" sz="2000" dirty="0">
              <a:solidFill>
                <a:srgbClr val="9900CC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An </a:t>
            </a:r>
            <a:r>
              <a:rPr lang="en-US" sz="2000" i="1" dirty="0">
                <a:solidFill>
                  <a:srgbClr val="9900CC"/>
                </a:solidFill>
              </a:rPr>
              <a:t>arc-minute</a:t>
            </a:r>
            <a:r>
              <a:rPr lang="en-US" sz="2000" dirty="0">
                <a:solidFill>
                  <a:srgbClr val="9900CC"/>
                </a:solidFill>
              </a:rPr>
              <a:t> (</a:t>
            </a:r>
            <a:r>
              <a:rPr lang="en-US" sz="2000" i="1" dirty="0">
                <a:solidFill>
                  <a:srgbClr val="9900CC"/>
                </a:solidFill>
              </a:rPr>
              <a:t>'</a:t>
            </a:r>
            <a:r>
              <a:rPr lang="en-US" sz="2000" dirty="0">
                <a:solidFill>
                  <a:srgbClr val="9900CC"/>
                </a:solidFill>
              </a:rPr>
              <a:t>) is 1/60 of a degree</a:t>
            </a:r>
            <a:endParaRPr lang="en-US" sz="2000" i="1" dirty="0">
              <a:solidFill>
                <a:srgbClr val="9900CC"/>
              </a:solidFill>
            </a:endParaRP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An </a:t>
            </a:r>
            <a:r>
              <a:rPr lang="en-US" sz="2000" i="1" dirty="0">
                <a:solidFill>
                  <a:srgbClr val="9900CC"/>
                </a:solidFill>
              </a:rPr>
              <a:t>arc-second</a:t>
            </a:r>
            <a:r>
              <a:rPr lang="en-US" sz="2000" dirty="0">
                <a:solidFill>
                  <a:srgbClr val="9900CC"/>
                </a:solidFill>
              </a:rPr>
              <a:t> (</a:t>
            </a:r>
            <a:r>
              <a:rPr lang="en-US" sz="2000" i="1" dirty="0">
                <a:solidFill>
                  <a:srgbClr val="9900CC"/>
                </a:solidFill>
              </a:rPr>
              <a:t>"</a:t>
            </a:r>
            <a:r>
              <a:rPr lang="en-US" sz="2000" dirty="0">
                <a:solidFill>
                  <a:srgbClr val="9900CC"/>
                </a:solidFill>
              </a:rPr>
              <a:t>) is 1/60 of an arc-minute</a:t>
            </a:r>
          </a:p>
          <a:p>
            <a:pPr marL="342896" indent="-342896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 </a:t>
            </a:r>
            <a:r>
              <a:rPr lang="en-US" sz="2000" i="1" dirty="0" err="1">
                <a:solidFill>
                  <a:srgbClr val="9900CC"/>
                </a:solidFill>
              </a:rPr>
              <a:t>milli</a:t>
            </a:r>
            <a:r>
              <a:rPr lang="en-US" sz="2000" i="1" dirty="0">
                <a:solidFill>
                  <a:srgbClr val="9900CC"/>
                </a:solidFill>
              </a:rPr>
              <a:t>-arc-second</a:t>
            </a:r>
            <a:r>
              <a:rPr lang="en-US" sz="2000" dirty="0">
                <a:solidFill>
                  <a:srgbClr val="9900CC"/>
                </a:solidFill>
              </a:rPr>
              <a:t> (mas) is 10</a:t>
            </a:r>
            <a:r>
              <a:rPr lang="en-US" sz="2000" baseline="30000" dirty="0">
                <a:solidFill>
                  <a:srgbClr val="9900CC"/>
                </a:solidFill>
              </a:rPr>
              <a:t>-3</a:t>
            </a:r>
            <a:r>
              <a:rPr lang="en-US" sz="2000" dirty="0">
                <a:solidFill>
                  <a:srgbClr val="9900CC"/>
                </a:solidFill>
              </a:rPr>
              <a:t> arc-second</a:t>
            </a:r>
            <a:endParaRPr lang="en-US" sz="2000" baseline="30000" dirty="0">
              <a:solidFill>
                <a:srgbClr val="9900CC"/>
              </a:solidFill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191180" y="3357798"/>
            <a:ext cx="1676399" cy="40011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1 </a:t>
            </a:r>
            <a:r>
              <a:rPr lang="en-US" sz="2000" dirty="0">
                <a:solidFill>
                  <a:schemeClr val="tx1"/>
                </a:solidFill>
                <a:latin typeface="Euclid" pitchFamily="18" charset="0"/>
              </a:rPr>
              <a:t>Å = 10</a:t>
            </a:r>
            <a:r>
              <a:rPr lang="en-US" sz="2000" baseline="30000" dirty="0">
                <a:solidFill>
                  <a:schemeClr val="tx1"/>
                </a:solidFill>
                <a:latin typeface="Euclid" pitchFamily="18" charset="0"/>
              </a:rPr>
              <a:t>-10 </a:t>
            </a:r>
            <a:r>
              <a:rPr lang="en-US" sz="2000" dirty="0">
                <a:solidFill>
                  <a:schemeClr val="tx1"/>
                </a:solidFill>
              </a:rPr>
              <a:t>m</a:t>
            </a:r>
          </a:p>
        </p:txBody>
      </p:sp>
      <p:graphicFrame>
        <p:nvGraphicFramePr>
          <p:cNvPr id="4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18871"/>
              </p:ext>
            </p:extLst>
          </p:nvPr>
        </p:nvGraphicFramePr>
        <p:xfrm>
          <a:off x="7943851" y="4652228"/>
          <a:ext cx="235557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203040" progId="Equation.DSMT4">
                  <p:embed/>
                </p:oleObj>
              </mc:Choice>
              <mc:Fallback>
                <p:oleObj name="Equation" r:id="rId2" imgW="1346040" imgH="203040" progId="Equation.DSMT4">
                  <p:embed/>
                  <p:pic>
                    <p:nvPicPr>
                      <p:cNvPr id="0" name="Object 2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3851" y="4652228"/>
                        <a:ext cx="2355570" cy="35532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426010"/>
              </p:ext>
            </p:extLst>
          </p:nvPr>
        </p:nvGraphicFramePr>
        <p:xfrm>
          <a:off x="6369220" y="5277031"/>
          <a:ext cx="182196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393480" progId="Equation.DSMT4">
                  <p:embed/>
                </p:oleObj>
              </mc:Choice>
              <mc:Fallback>
                <p:oleObj name="Equation" r:id="rId4" imgW="1041120" imgH="393480" progId="Equation.DSMT4">
                  <p:embed/>
                  <p:pic>
                    <p:nvPicPr>
                      <p:cNvPr id="0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220" y="5277031"/>
                        <a:ext cx="182196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207419"/>
              </p:ext>
            </p:extLst>
          </p:nvPr>
        </p:nvGraphicFramePr>
        <p:xfrm>
          <a:off x="7010400" y="6147801"/>
          <a:ext cx="115542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203040" progId="Equation.DSMT4">
                  <p:embed/>
                </p:oleObj>
              </mc:Choice>
              <mc:Fallback>
                <p:oleObj name="Equation" r:id="rId6" imgW="660240" imgH="203040" progId="Equation.DSMT4">
                  <p:embed/>
                  <p:pic>
                    <p:nvPicPr>
                      <p:cNvPr id="0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147801"/>
                        <a:ext cx="115542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647854"/>
              </p:ext>
            </p:extLst>
          </p:nvPr>
        </p:nvGraphicFramePr>
        <p:xfrm>
          <a:off x="4724400" y="6125436"/>
          <a:ext cx="222201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9720" imgH="228600" progId="Equation.3">
                  <p:embed/>
                </p:oleObj>
              </mc:Choice>
              <mc:Fallback>
                <p:oleObj name="Equation" r:id="rId8" imgW="12697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24400" y="6125436"/>
                        <a:ext cx="2222010" cy="400050"/>
                      </a:xfrm>
                      <a:prstGeom prst="rect">
                        <a:avLst/>
                      </a:prstGeom>
                      <a:ln w="25400">
                        <a:solidFill>
                          <a:srgbClr val="FF000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4538764"/>
              </p:ext>
            </p:extLst>
          </p:nvPr>
        </p:nvGraphicFramePr>
        <p:xfrm>
          <a:off x="8496041" y="1195090"/>
          <a:ext cx="1555470" cy="186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840" imgH="1066680" progId="Equation.3">
                  <p:embed/>
                </p:oleObj>
              </mc:Choice>
              <mc:Fallback>
                <p:oleObj name="Equation" r:id="rId10" imgW="888840" imgH="10666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96041" y="1195090"/>
                        <a:ext cx="1555470" cy="1866690"/>
                      </a:xfrm>
                      <a:prstGeom prst="rect">
                        <a:avLst/>
                      </a:prstGeom>
                      <a:ln w="25400">
                        <a:solidFill>
                          <a:srgbClr val="FF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-4619" y="-61913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/>
              <a:t>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9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93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9" grpId="0" uiExpand="1" build="p"/>
      <p:bldP spid="24" grpId="0" uiExpand="1" build="p"/>
      <p:bldP spid="26" grpId="0" uiExpan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Custom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00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26591</TotalTime>
  <Words>1205</Words>
  <Application>Microsoft Office PowerPoint</Application>
  <PresentationFormat>Custom</PresentationFormat>
  <Paragraphs>283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Euclid</vt:lpstr>
      <vt:lpstr>Times New Roman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Carlson, Eric</cp:lastModifiedBy>
  <cp:revision>953</cp:revision>
  <cp:lastPrinted>1998-03-31T16:12:30Z</cp:lastPrinted>
  <dcterms:created xsi:type="dcterms:W3CDTF">1997-09-10T20:18:06Z</dcterms:created>
  <dcterms:modified xsi:type="dcterms:W3CDTF">2023-08-27T18:33:25Z</dcterms:modified>
</cp:coreProperties>
</file>