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953" r:id="rId2"/>
    <p:sldId id="954" r:id="rId3"/>
    <p:sldId id="955" r:id="rId4"/>
    <p:sldId id="956" r:id="rId5"/>
    <p:sldId id="1107" r:id="rId6"/>
    <p:sldId id="992" r:id="rId7"/>
    <p:sldId id="958" r:id="rId8"/>
    <p:sldId id="994" r:id="rId9"/>
    <p:sldId id="993" r:id="rId10"/>
    <p:sldId id="1041" r:id="rId11"/>
    <p:sldId id="1042" r:id="rId12"/>
    <p:sldId id="1032" r:id="rId13"/>
    <p:sldId id="1049" r:id="rId14"/>
    <p:sldId id="1031" r:id="rId15"/>
    <p:sldId id="1033" r:id="rId16"/>
    <p:sldId id="1044" r:id="rId17"/>
    <p:sldId id="1045" r:id="rId18"/>
    <p:sldId id="1050" r:id="rId19"/>
    <p:sldId id="1051" r:id="rId20"/>
    <p:sldId id="1053" r:id="rId21"/>
    <p:sldId id="1054" r:id="rId22"/>
    <p:sldId id="1046" r:id="rId23"/>
    <p:sldId id="1047" r:id="rId24"/>
    <p:sldId id="1048" r:id="rId25"/>
    <p:sldId id="1055" r:id="rId26"/>
    <p:sldId id="1056" r:id="rId27"/>
    <p:sldId id="1057" r:id="rId28"/>
    <p:sldId id="1065" r:id="rId29"/>
    <p:sldId id="1059" r:id="rId30"/>
    <p:sldId id="964" r:id="rId31"/>
    <p:sldId id="965" r:id="rId32"/>
    <p:sldId id="966" r:id="rId33"/>
    <p:sldId id="1108" r:id="rId34"/>
    <p:sldId id="967" r:id="rId35"/>
    <p:sldId id="1060" r:id="rId36"/>
    <p:sldId id="968" r:id="rId37"/>
    <p:sldId id="969" r:id="rId38"/>
    <p:sldId id="1063" r:id="rId39"/>
    <p:sldId id="1061" r:id="rId40"/>
    <p:sldId id="1067" r:id="rId41"/>
    <p:sldId id="1070" r:id="rId42"/>
    <p:sldId id="1068" r:id="rId43"/>
    <p:sldId id="1071" r:id="rId44"/>
    <p:sldId id="1074" r:id="rId45"/>
    <p:sldId id="1072" r:id="rId46"/>
    <p:sldId id="970" r:id="rId47"/>
    <p:sldId id="1087" r:id="rId48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5AB179-B04C-45DC-83DB-82D81CD7711A}">
          <p14:sldIdLst>
            <p14:sldId id="953"/>
            <p14:sldId id="954"/>
            <p14:sldId id="955"/>
            <p14:sldId id="956"/>
            <p14:sldId id="1107"/>
            <p14:sldId id="992"/>
            <p14:sldId id="958"/>
            <p14:sldId id="994"/>
            <p14:sldId id="993"/>
            <p14:sldId id="1041"/>
            <p14:sldId id="1042"/>
            <p14:sldId id="1032"/>
            <p14:sldId id="1049"/>
            <p14:sldId id="1031"/>
            <p14:sldId id="1033"/>
            <p14:sldId id="1044"/>
            <p14:sldId id="1045"/>
            <p14:sldId id="1050"/>
            <p14:sldId id="1051"/>
            <p14:sldId id="1053"/>
            <p14:sldId id="1054"/>
            <p14:sldId id="1046"/>
            <p14:sldId id="1047"/>
            <p14:sldId id="1048"/>
            <p14:sldId id="1055"/>
            <p14:sldId id="1056"/>
            <p14:sldId id="1057"/>
            <p14:sldId id="1065"/>
            <p14:sldId id="1059"/>
            <p14:sldId id="964"/>
            <p14:sldId id="965"/>
            <p14:sldId id="966"/>
            <p14:sldId id="1108"/>
            <p14:sldId id="967"/>
            <p14:sldId id="1060"/>
            <p14:sldId id="968"/>
            <p14:sldId id="969"/>
            <p14:sldId id="1063"/>
            <p14:sldId id="1061"/>
            <p14:sldId id="1067"/>
            <p14:sldId id="1070"/>
            <p14:sldId id="1068"/>
            <p14:sldId id="1071"/>
            <p14:sldId id="1074"/>
            <p14:sldId id="1072"/>
            <p14:sldId id="970"/>
            <p14:sldId id="10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CC"/>
    <a:srgbClr val="006600"/>
    <a:srgbClr val="66FFFF"/>
    <a:srgbClr val="66FF33"/>
    <a:srgbClr val="FFCCFF"/>
    <a:srgbClr val="FF00FF"/>
    <a:srgbClr val="99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9" autoAdjust="0"/>
    <p:restoredTop sz="93979" autoAdjust="0"/>
  </p:normalViewPr>
  <p:slideViewPr>
    <p:cSldViewPr>
      <p:cViewPr varScale="1">
        <p:scale>
          <a:sx n="67" d="100"/>
          <a:sy n="67" d="100"/>
        </p:scale>
        <p:origin x="432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0375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DA8CD-EA35-4421-89F6-12D96133EA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5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2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6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6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6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2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6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3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1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6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6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6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9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9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8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88" indent="-22859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84" indent="-22859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79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75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71600" y="2755442"/>
            <a:ext cx="335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Levels of organization: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Stellar Systems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Stellar Clusters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Galaxies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Galaxy Clusters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Galaxy </a:t>
            </a:r>
            <a:r>
              <a:rPr lang="en-US" sz="2000" dirty="0" err="1">
                <a:solidFill>
                  <a:srgbClr val="0000FF"/>
                </a:solidFill>
              </a:rPr>
              <a:t>Superclusters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Universe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76800" y="2755442"/>
            <a:ext cx="5257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Everyone should know where they live: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Solar System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(we don’t live in a cluster)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Milky Way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Local Group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6600"/>
                </a:solidFill>
              </a:rPr>
              <a:t>Laniakea</a:t>
            </a:r>
            <a:r>
              <a:rPr lang="en-US" sz="2000" dirty="0">
                <a:solidFill>
                  <a:srgbClr val="006600"/>
                </a:solidFill>
              </a:rPr>
              <a:t> Supercluster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Universe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3601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Structures in the Universe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Milky Way Galaxy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65067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529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81000" y="3381182"/>
            <a:ext cx="502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Thin disk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Common (90 – 95% of disk stars)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98 – 99% of nearby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Metallicity 0.4% to 2%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Scale height ~ 300 to 400 pc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Masses 0.1 to 100 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 are 0 to 8 </a:t>
            </a:r>
            <a:r>
              <a:rPr lang="en-US" sz="2000" dirty="0" err="1">
                <a:solidFill>
                  <a:srgbClr val="006600"/>
                </a:solidFill>
              </a:rPr>
              <a:t>Gyr</a:t>
            </a:r>
            <a:r>
              <a:rPr lang="en-US" sz="2000" dirty="0">
                <a:solidFill>
                  <a:srgbClr val="006600"/>
                </a:solidFill>
              </a:rPr>
              <a:t> in age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Small deviations from circular orbits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Stars in the Disk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18910" y="3381183"/>
            <a:ext cx="5181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Thick disk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Rare (5 – 10% of disk stars)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 – 2% of nearby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Metallicity 0.1% to 0.4%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Scale height ~ 1 to 1.5 </a:t>
            </a:r>
            <a:r>
              <a:rPr lang="en-US" sz="2000" dirty="0" err="1">
                <a:solidFill>
                  <a:srgbClr val="FF0000"/>
                </a:solidFill>
              </a:rPr>
              <a:t>kpc</a:t>
            </a: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Masses from 0.1 to 1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Stars are 8+ </a:t>
            </a:r>
            <a:r>
              <a:rPr lang="en-US" sz="2000" dirty="0" err="1">
                <a:solidFill>
                  <a:srgbClr val="FF0000"/>
                </a:solidFill>
              </a:rPr>
              <a:t>Gyr</a:t>
            </a:r>
            <a:r>
              <a:rPr lang="en-US" sz="2000" dirty="0">
                <a:solidFill>
                  <a:srgbClr val="FF0000"/>
                </a:solidFill>
              </a:rPr>
              <a:t> in age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Large deviations from circular orbits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937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Stars in the disk orbit the center in roughly circular orbits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Near the Sun, they orbit at about 200 km/s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Probably comparable at larger/smaller radii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They are more concentrated near the middle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Scale length ~ 3 or 4 </a:t>
            </a:r>
            <a:r>
              <a:rPr lang="en-US" sz="2000" dirty="0" err="1">
                <a:solidFill>
                  <a:srgbClr val="0000FF"/>
                </a:solidFill>
              </a:rPr>
              <a:t>kpc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They fall into two groups: </a:t>
            </a:r>
            <a:r>
              <a:rPr lang="en-US" sz="2000" i="1" dirty="0">
                <a:solidFill>
                  <a:srgbClr val="006600"/>
                </a:solidFill>
              </a:rPr>
              <a:t>thin disk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and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thick disk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4" grpId="0" uiExpand="1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57200" y="878098"/>
            <a:ext cx="502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Thin disk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Common (90 – 95% of disk stars)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98 – 99% of nearby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Metallicity 0.4% to 2%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Scale height ~ 300 to 400 pc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Masses 0.1 to 100 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 are 0 to 8 </a:t>
            </a:r>
            <a:r>
              <a:rPr lang="en-US" sz="2000" dirty="0" err="1">
                <a:solidFill>
                  <a:srgbClr val="006600"/>
                </a:solidFill>
              </a:rPr>
              <a:t>Gyr</a:t>
            </a:r>
            <a:r>
              <a:rPr lang="en-US" sz="2000" dirty="0">
                <a:solidFill>
                  <a:srgbClr val="006600"/>
                </a:solidFill>
              </a:rPr>
              <a:t> in age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Small deviations from circular orbits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Thin vs. Thick Disk Stars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38800" y="878099"/>
            <a:ext cx="50268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Thick disk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Rare (5 – 10% of disk stars)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 – 2% of nearby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Metallicity 0.1% to 0.4%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Scale height ~ 1 to 1.5 </a:t>
            </a:r>
            <a:r>
              <a:rPr lang="en-US" sz="2000" dirty="0" err="1">
                <a:solidFill>
                  <a:srgbClr val="FF0000"/>
                </a:solidFill>
              </a:rPr>
              <a:t>kpc</a:t>
            </a: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Masses from 0.1 to 1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Stars are 8+ </a:t>
            </a:r>
            <a:r>
              <a:rPr lang="en-US" sz="2000" dirty="0" err="1">
                <a:solidFill>
                  <a:srgbClr val="FF0000"/>
                </a:solidFill>
              </a:rPr>
              <a:t>Gyr</a:t>
            </a:r>
            <a:r>
              <a:rPr lang="en-US" sz="2000" dirty="0">
                <a:solidFill>
                  <a:srgbClr val="FF0000"/>
                </a:solidFill>
              </a:rPr>
              <a:t> in age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Large deviations from circular orbits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69819" y="3814895"/>
            <a:ext cx="937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How can we account for these differences?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Stars form in a relatively small region near the center (thin disk)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About 8 </a:t>
            </a:r>
            <a:r>
              <a:rPr lang="en-US" sz="2000" dirty="0" err="1">
                <a:solidFill>
                  <a:srgbClr val="0000FF"/>
                </a:solidFill>
              </a:rPr>
              <a:t>Gyr</a:t>
            </a:r>
            <a:r>
              <a:rPr lang="en-US" sz="2000" dirty="0">
                <a:solidFill>
                  <a:srgbClr val="0000FF"/>
                </a:solidFill>
              </a:rPr>
              <a:t> ago, something disturbed the stars in the disk at the time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Probably collision with another galaxy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Eventually they settle down and form the thick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Relatively little metals in these early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Metals come from previous stars that died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New stars made since then comprise our current thin disk</a:t>
            </a:r>
          </a:p>
        </p:txBody>
      </p:sp>
    </p:spTree>
    <p:extLst>
      <p:ext uri="{BB962C8B-B14F-4D97-AF65-F5344CB8AC3E}">
        <p14:creationId xmlns:p14="http://schemas.microsoft.com/office/powerpoint/2010/main" val="2690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38200" y="982905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Density of stars in the neighborhood of the Sun is about 0.1/pc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total number of stars in the disk is of order 100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</a:t>
            </a:r>
            <a:endParaRPr lang="en-US" sz="2000" dirty="0">
              <a:solidFill>
                <a:srgbClr val="0066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Total mass about 60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Total luminosity about </a:t>
            </a:r>
            <a:r>
              <a:rPr lang="en-US" sz="2000" dirty="0">
                <a:solidFill>
                  <a:srgbClr val="006600"/>
                </a:solidFill>
              </a:rPr>
              <a:t>20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006600"/>
                </a:solidFill>
                <a:sym typeface="Symbol" panose="05050102010706020507" pitchFamily="18" charset="2"/>
              </a:rPr>
              <a:t>9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L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Note that this suggests a typical star is less massive than the Sun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Also less luminous than the Sun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Number of Stars in the Disk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47546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Clusters of Stars in the Disk: Open Clusters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1" y="4535821"/>
            <a:ext cx="1043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youngest stars are often in loose associations called </a:t>
            </a:r>
            <a:r>
              <a:rPr lang="en-US" sz="2000" i="1" dirty="0">
                <a:solidFill>
                  <a:srgbClr val="0000FF"/>
                </a:solidFill>
              </a:rPr>
              <a:t>stellar clusters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These are recently born collections of stars that are still together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Not surprisingly, they are in the thin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  <a:sym typeface="Wingdings" panose="05000000000000000000" pitchFamily="2" charset="2"/>
              </a:rPr>
              <a:t>Over time, stars probably wander away from the clusters where they were born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These clusters are called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open clusters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Range in size from 100 to 30,000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74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4" grpId="0" animBg="1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1688"/>
            <a:ext cx="43338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M35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38401" y="24384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NGC 2158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0"/>
            <a:ext cx="55880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448801" y="20574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NGC 290</a:t>
            </a: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4191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457200" y="57864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M36</a:t>
            </a:r>
          </a:p>
        </p:txBody>
      </p:sp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103688"/>
            <a:ext cx="349567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5029200" y="44196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M6</a:t>
            </a:r>
          </a:p>
        </p:txBody>
      </p:sp>
      <p:pic>
        <p:nvPicPr>
          <p:cNvPr id="133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6" y="4191001"/>
            <a:ext cx="3546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4"/>
          <p:cNvSpPr txBox="1">
            <a:spLocks noChangeArrowheads="1"/>
          </p:cNvSpPr>
          <p:nvPr/>
        </p:nvSpPr>
        <p:spPr bwMode="auto">
          <a:xfrm>
            <a:off x="7315200" y="419100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Pleiades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Open Clusters</a:t>
            </a:r>
          </a:p>
        </p:txBody>
      </p:sp>
    </p:spTree>
    <p:extLst>
      <p:ext uri="{BB962C8B-B14F-4D97-AF65-F5344CB8AC3E}">
        <p14:creationId xmlns:p14="http://schemas.microsoft.com/office/powerpoint/2010/main" val="185966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38200" y="838201"/>
            <a:ext cx="9220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Interstellar space is not quite empty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It contains thin gas and dust, generally mixed together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Total mass about 10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gas is concentrated with a scale height ~ 100 pc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Compare thin disk ~ 300 pc and thick disk ~ 1000 pc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gas comes in a variety of temperatures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HII regions contain ionized hydrogen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Heated by bright stars, supernovae, and other violent events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Can be detected by their recombination radiation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 regions contain atomic hydrogen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Not sufficiently cooled to make molecules</a:t>
            </a: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Detected mostly using the 21 cm line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Molecular clouds contain hydrogen molecules H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  <a:p>
            <a:pPr marL="1257287" lvl="2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Detected using emissions from other molecules, like CO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The dust annoyingly makes everything difficult to see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Especially in the disk!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Interstellar Medium</a:t>
            </a:r>
          </a:p>
        </p:txBody>
      </p:sp>
    </p:spTree>
    <p:extLst>
      <p:ext uri="{BB962C8B-B14F-4D97-AF65-F5344CB8AC3E}">
        <p14:creationId xmlns:p14="http://schemas.microsoft.com/office/powerpoint/2010/main" val="5928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018" y="-32327"/>
            <a:ext cx="10972800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/>
              <a:t>HII Regions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8054" y="990601"/>
            <a:ext cx="816653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Interstellar gas gets heated by light from various sources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High mass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Supernovae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If the density is high enough, and the temperature not too high, you can get </a:t>
            </a:r>
            <a:r>
              <a:rPr lang="en-US" sz="2000" i="1" dirty="0">
                <a:solidFill>
                  <a:srgbClr val="66FFFF"/>
                </a:solidFill>
              </a:rPr>
              <a:t>recombination radiation </a:t>
            </a:r>
            <a:r>
              <a:rPr lang="en-US" sz="2000" dirty="0">
                <a:solidFill>
                  <a:srgbClr val="66FFFF"/>
                </a:solidFill>
              </a:rPr>
              <a:t>from atoms getting ionized and then recombining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Light from the star knocks an electron free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The electron finds an unbound nucleus and settles back in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As it goes from one level to another, it emits light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Typical light from hydrogen will be visible or near ultraviolet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At high temperatures, light from elements like Fe</a:t>
            </a:r>
            <a:r>
              <a:rPr lang="en-US" sz="2000" baseline="30000" dirty="0">
                <a:solidFill>
                  <a:srgbClr val="66FF33"/>
                </a:solidFill>
              </a:rPr>
              <a:t>+24</a:t>
            </a:r>
            <a:r>
              <a:rPr lang="en-US" sz="2000" dirty="0">
                <a:solidFill>
                  <a:srgbClr val="66FF33"/>
                </a:solidFill>
              </a:rPr>
              <a:t> will be X-rays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At extremely high temperatures and low densities, you can still get light from electron-electron collisions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 rot="5400000">
            <a:off x="10082214" y="3756026"/>
            <a:ext cx="304800" cy="3048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 rot="5400000">
            <a:off x="9776619" y="3452020"/>
            <a:ext cx="914400" cy="86836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5400000">
            <a:off x="9677400" y="3733800"/>
            <a:ext cx="228600" cy="228600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8991601" y="914400"/>
            <a:ext cx="1524000" cy="1295400"/>
          </a:xfrm>
          <a:prstGeom prst="star5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rot="5400000" flipV="1">
            <a:off x="8953500" y="2857500"/>
            <a:ext cx="1600200" cy="0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rot="5400000">
            <a:off x="9144000" y="4114800"/>
            <a:ext cx="685800" cy="38100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 rot="5400000" flipH="1" flipV="1">
            <a:off x="9561514" y="4152901"/>
            <a:ext cx="382587" cy="912813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rot="5400000">
            <a:off x="9220200" y="5410200"/>
            <a:ext cx="1371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9090028" y="5191125"/>
            <a:ext cx="992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7621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5903 0.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15 L 0.05208 0.07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22338"/>
            <a:ext cx="5791200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52514"/>
            <a:ext cx="4953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Ionization (Emission) Nebulae (1)</a:t>
            </a:r>
          </a:p>
        </p:txBody>
      </p:sp>
    </p:spTree>
    <p:extLst>
      <p:ext uri="{BB962C8B-B14F-4D97-AF65-F5344CB8AC3E}">
        <p14:creationId xmlns:p14="http://schemas.microsoft.com/office/powerpoint/2010/main" val="407476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667000"/>
            <a:ext cx="3810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33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Ionization (Emission) Nebulae (2)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5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018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HI Regions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990601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At intermediate temperatures/densities, hydrogen (and other elements) will be bound into atoms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FF"/>
                </a:solidFill>
              </a:rPr>
              <a:t>But not molecules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nucleus and the electron both have spin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Spinning charges produce magnetic fields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atom has lower energy when spins cancel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33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Because of collisions between atoms, they</a:t>
            </a:r>
            <a:br>
              <a:rPr lang="en-US" sz="2000" dirty="0">
                <a:solidFill>
                  <a:srgbClr val="66FF33"/>
                </a:solidFill>
              </a:rPr>
            </a:br>
            <a:r>
              <a:rPr lang="en-US" sz="2000" dirty="0">
                <a:solidFill>
                  <a:srgbClr val="66FF33"/>
                </a:solidFill>
              </a:rPr>
              <a:t>nonetheless often end up aligned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The atom then makes a transition</a:t>
            </a:r>
            <a:br>
              <a:rPr lang="en-US" sz="2000" dirty="0">
                <a:solidFill>
                  <a:srgbClr val="66FF33"/>
                </a:solidFill>
              </a:rPr>
            </a:br>
            <a:r>
              <a:rPr lang="en-US" sz="2000" dirty="0">
                <a:solidFill>
                  <a:srgbClr val="66FF33"/>
                </a:solidFill>
              </a:rPr>
              <a:t>when the electron spin flips over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FF33"/>
                </a:solidFill>
              </a:rPr>
              <a:t>The release of energy is emitted in</a:t>
            </a:r>
            <a:br>
              <a:rPr lang="en-US" sz="2000" dirty="0">
                <a:solidFill>
                  <a:srgbClr val="66FF33"/>
                </a:solidFill>
              </a:rPr>
            </a:br>
            <a:r>
              <a:rPr lang="en-US" sz="2000" dirty="0">
                <a:solidFill>
                  <a:srgbClr val="66FF33"/>
                </a:solidFill>
              </a:rPr>
              <a:t>a photon with wavelength 21 cm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C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CFF"/>
                </a:solidFill>
              </a:rPr>
              <a:t>Takes on the average about 10 </a:t>
            </a:r>
            <a:r>
              <a:rPr lang="en-US" sz="2000" dirty="0" err="1">
                <a:solidFill>
                  <a:srgbClr val="FFCCFF"/>
                </a:solidFill>
              </a:rPr>
              <a:t>Myr</a:t>
            </a:r>
            <a:endParaRPr lang="en-US" sz="2000" dirty="0">
              <a:solidFill>
                <a:srgbClr val="FFCC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CFF"/>
                </a:solidFill>
              </a:rPr>
              <a:t>We can not only detect hydrogen this way,</a:t>
            </a:r>
            <a:br>
              <a:rPr lang="en-US" sz="2000" dirty="0">
                <a:solidFill>
                  <a:srgbClr val="FFCCFF"/>
                </a:solidFill>
              </a:rPr>
            </a:br>
            <a:r>
              <a:rPr lang="en-US" sz="2000" dirty="0">
                <a:solidFill>
                  <a:srgbClr val="FFCCFF"/>
                </a:solidFill>
              </a:rPr>
              <a:t>we can use Doppler shift to get the velocity</a:t>
            </a: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6400800" y="4191001"/>
            <a:ext cx="2971800" cy="990600"/>
            <a:chOff x="3648" y="2688"/>
            <a:chExt cx="1872" cy="624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416" y="2784"/>
              <a:ext cx="384" cy="384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3648" y="2688"/>
              <a:ext cx="1872" cy="62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7" name="Arc 21"/>
            <p:cNvSpPr>
              <a:spLocks/>
            </p:cNvSpPr>
            <p:nvPr/>
          </p:nvSpPr>
          <p:spPr bwMode="auto">
            <a:xfrm flipH="1" flipV="1">
              <a:off x="4368" y="2893"/>
              <a:ext cx="480" cy="179"/>
            </a:xfrm>
            <a:custGeom>
              <a:avLst/>
              <a:gdLst>
                <a:gd name="T0" fmla="*/ 0 w 43200"/>
                <a:gd name="T1" fmla="*/ 0 h 24709"/>
                <a:gd name="T2" fmla="*/ 0 w 43200"/>
                <a:gd name="T3" fmla="*/ 0 h 24709"/>
                <a:gd name="T4" fmla="*/ 0 w 43200"/>
                <a:gd name="T5" fmla="*/ 0 h 2470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4709"/>
                <a:gd name="T11" fmla="*/ 43200 w 43200"/>
                <a:gd name="T12" fmla="*/ 24709 h 24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4709" fill="none" extrusionOk="0">
                  <a:moveTo>
                    <a:pt x="224" y="24709"/>
                  </a:moveTo>
                  <a:cubicBezTo>
                    <a:pt x="75" y="23679"/>
                    <a:pt x="0" y="2264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4709" stroke="0" extrusionOk="0">
                  <a:moveTo>
                    <a:pt x="224" y="24709"/>
                  </a:moveTo>
                  <a:cubicBezTo>
                    <a:pt x="75" y="23679"/>
                    <a:pt x="0" y="2264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224" y="24709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4608" y="2688"/>
              <a:ext cx="0" cy="144"/>
            </a:xfrm>
            <a:prstGeom prst="line">
              <a:avLst/>
            </a:prstGeom>
            <a:noFill/>
            <a:ln w="9525">
              <a:solidFill>
                <a:srgbClr val="FF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7620001" y="2286000"/>
            <a:ext cx="609600" cy="609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400800" y="2133601"/>
            <a:ext cx="2971800" cy="990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1" name="Arc 14"/>
          <p:cNvSpPr>
            <a:spLocks/>
          </p:cNvSpPr>
          <p:nvPr/>
        </p:nvSpPr>
        <p:spPr bwMode="auto">
          <a:xfrm flipH="1" flipV="1">
            <a:off x="7543801" y="2459038"/>
            <a:ext cx="762000" cy="284162"/>
          </a:xfrm>
          <a:custGeom>
            <a:avLst/>
            <a:gdLst>
              <a:gd name="T0" fmla="*/ 2147483646 w 43200"/>
              <a:gd name="T1" fmla="*/ 2147483646 h 24709"/>
              <a:gd name="T2" fmla="*/ 2147483646 w 43200"/>
              <a:gd name="T3" fmla="*/ 2147483646 h 24709"/>
              <a:gd name="T4" fmla="*/ 2147483646 w 43200"/>
              <a:gd name="T5" fmla="*/ 2147483646 h 24709"/>
              <a:gd name="T6" fmla="*/ 0 60000 65536"/>
              <a:gd name="T7" fmla="*/ 0 60000 65536"/>
              <a:gd name="T8" fmla="*/ 0 60000 65536"/>
              <a:gd name="T9" fmla="*/ 0 w 43200"/>
              <a:gd name="T10" fmla="*/ 0 h 24709"/>
              <a:gd name="T11" fmla="*/ 43200 w 43200"/>
              <a:gd name="T12" fmla="*/ 24709 h 24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709" fill="none" extrusionOk="0">
                <a:moveTo>
                  <a:pt x="224" y="24709"/>
                </a:moveTo>
                <a:cubicBezTo>
                  <a:pt x="75" y="23679"/>
                  <a:pt x="0" y="226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4709" stroke="0" extrusionOk="0">
                <a:moveTo>
                  <a:pt x="224" y="24709"/>
                </a:moveTo>
                <a:cubicBezTo>
                  <a:pt x="75" y="23679"/>
                  <a:pt x="0" y="226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24" y="2470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086601" y="2895600"/>
            <a:ext cx="304800" cy="304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3" name="Arc 15"/>
          <p:cNvSpPr>
            <a:spLocks/>
          </p:cNvSpPr>
          <p:nvPr/>
        </p:nvSpPr>
        <p:spPr bwMode="auto">
          <a:xfrm flipH="1" flipV="1">
            <a:off x="7010400" y="2971800"/>
            <a:ext cx="457200" cy="152400"/>
          </a:xfrm>
          <a:custGeom>
            <a:avLst/>
            <a:gdLst>
              <a:gd name="T0" fmla="*/ 2147483646 w 43200"/>
              <a:gd name="T1" fmla="*/ 2147483646 h 24709"/>
              <a:gd name="T2" fmla="*/ 2147483646 w 43200"/>
              <a:gd name="T3" fmla="*/ 2147483646 h 24709"/>
              <a:gd name="T4" fmla="*/ 2147483646 w 43200"/>
              <a:gd name="T5" fmla="*/ 2147483646 h 24709"/>
              <a:gd name="T6" fmla="*/ 0 60000 65536"/>
              <a:gd name="T7" fmla="*/ 0 60000 65536"/>
              <a:gd name="T8" fmla="*/ 0 60000 65536"/>
              <a:gd name="T9" fmla="*/ 0 w 43200"/>
              <a:gd name="T10" fmla="*/ 0 h 24709"/>
              <a:gd name="T11" fmla="*/ 43200 w 43200"/>
              <a:gd name="T12" fmla="*/ 24709 h 24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709" fill="none" extrusionOk="0">
                <a:moveTo>
                  <a:pt x="224" y="24709"/>
                </a:moveTo>
                <a:cubicBezTo>
                  <a:pt x="75" y="23679"/>
                  <a:pt x="0" y="226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4709" stroke="0" extrusionOk="0">
                <a:moveTo>
                  <a:pt x="224" y="24709"/>
                </a:moveTo>
                <a:cubicBezTo>
                  <a:pt x="75" y="23679"/>
                  <a:pt x="0" y="226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24" y="2470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7924800" y="2133600"/>
            <a:ext cx="0" cy="22860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7239000" y="2743200"/>
            <a:ext cx="0" cy="22860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7086601" y="4953000"/>
            <a:ext cx="304800" cy="304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7" name="Arc 23"/>
          <p:cNvSpPr>
            <a:spLocks/>
          </p:cNvSpPr>
          <p:nvPr/>
        </p:nvSpPr>
        <p:spPr bwMode="auto">
          <a:xfrm flipH="1" flipV="1">
            <a:off x="7010400" y="5029200"/>
            <a:ext cx="457200" cy="152400"/>
          </a:xfrm>
          <a:custGeom>
            <a:avLst/>
            <a:gdLst>
              <a:gd name="T0" fmla="*/ 2147483646 w 43200"/>
              <a:gd name="T1" fmla="*/ 2147483646 h 24709"/>
              <a:gd name="T2" fmla="*/ 2147483646 w 43200"/>
              <a:gd name="T3" fmla="*/ 2147483646 h 24709"/>
              <a:gd name="T4" fmla="*/ 2147483646 w 43200"/>
              <a:gd name="T5" fmla="*/ 2147483646 h 24709"/>
              <a:gd name="T6" fmla="*/ 0 60000 65536"/>
              <a:gd name="T7" fmla="*/ 0 60000 65536"/>
              <a:gd name="T8" fmla="*/ 0 60000 65536"/>
              <a:gd name="T9" fmla="*/ 0 w 43200"/>
              <a:gd name="T10" fmla="*/ 0 h 24709"/>
              <a:gd name="T11" fmla="*/ 43200 w 43200"/>
              <a:gd name="T12" fmla="*/ 24709 h 24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709" fill="none" extrusionOk="0">
                <a:moveTo>
                  <a:pt x="224" y="24709"/>
                </a:moveTo>
                <a:cubicBezTo>
                  <a:pt x="75" y="23679"/>
                  <a:pt x="0" y="226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4709" stroke="0" extrusionOk="0">
                <a:moveTo>
                  <a:pt x="224" y="24709"/>
                </a:moveTo>
                <a:cubicBezTo>
                  <a:pt x="75" y="23679"/>
                  <a:pt x="0" y="2264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24" y="2470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7239000" y="3352800"/>
            <a:ext cx="0" cy="144780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467600" y="3657600"/>
            <a:ext cx="3276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9105900" y="320040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Radio waves</a:t>
            </a:r>
          </a:p>
        </p:txBody>
      </p:sp>
    </p:spTree>
    <p:extLst>
      <p:ext uri="{BB962C8B-B14F-4D97-AF65-F5344CB8AC3E}">
        <p14:creationId xmlns:p14="http://schemas.microsoft.com/office/powerpoint/2010/main" val="42536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animBg="1"/>
      <p:bldP spid="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21 cm line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4639" b="6038"/>
          <a:stretch>
            <a:fillRect/>
          </a:stretch>
        </p:blipFill>
        <p:spPr bwMode="auto">
          <a:xfrm>
            <a:off x="0" y="750391"/>
            <a:ext cx="10972800" cy="58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0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lkyway"/>
          <p:cNvPicPr>
            <a:picLocks noChangeAspect="1" noChangeArrowheads="1"/>
          </p:cNvPicPr>
          <p:nvPr/>
        </p:nvPicPr>
        <p:blipFill>
          <a:blip r:embed="rId2" cstate="print"/>
          <a:srcRect l="1900" r="1900"/>
          <a:stretch>
            <a:fillRect/>
          </a:stretch>
        </p:blipFill>
        <p:spPr bwMode="auto">
          <a:xfrm>
            <a:off x="0" y="0"/>
            <a:ext cx="9261475" cy="5191125"/>
          </a:xfrm>
          <a:prstGeom prst="rect">
            <a:avLst/>
          </a:prstGeom>
          <a:noFill/>
        </p:spPr>
      </p:pic>
      <p:pic>
        <p:nvPicPr>
          <p:cNvPr id="7" name="Picture 2" descr="baade_u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1" y="4286250"/>
            <a:ext cx="3238500" cy="2571750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38800" y="60198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</a:rPr>
              <a:t>Closeup</a:t>
            </a:r>
            <a:r>
              <a:rPr lang="en-US" sz="2400" dirty="0">
                <a:solidFill>
                  <a:srgbClr val="006600"/>
                </a:solidFill>
              </a:rPr>
              <a:t> view: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018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Milky Way as We See It</a:t>
            </a:r>
          </a:p>
        </p:txBody>
      </p:sp>
    </p:spTree>
    <p:extLst>
      <p:ext uri="{BB962C8B-B14F-4D97-AF65-F5344CB8AC3E}">
        <p14:creationId xmlns:p14="http://schemas.microsoft.com/office/powerpoint/2010/main" val="16506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3400" y="4019956"/>
            <a:ext cx="721896" cy="658363"/>
            <a:chOff x="5105400" y="3913637"/>
            <a:chExt cx="721896" cy="658363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5105400" y="3962400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41496" y="3913637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3000" y="4031770"/>
            <a:ext cx="709864" cy="646545"/>
            <a:chOff x="5715000" y="3886496"/>
            <a:chExt cx="709864" cy="685504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5715000" y="3962400"/>
              <a:ext cx="609600" cy="609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9064" y="3886496"/>
              <a:ext cx="685800" cy="68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7865" y="4031995"/>
            <a:ext cx="2402304" cy="683063"/>
            <a:chOff x="7567864" y="4031990"/>
            <a:chExt cx="2402304" cy="683062"/>
          </a:xfrm>
        </p:grpSpPr>
        <p:sp>
          <p:nvSpPr>
            <p:cNvPr id="8" name="TextBox 7"/>
            <p:cNvSpPr txBox="1"/>
            <p:nvPr/>
          </p:nvSpPr>
          <p:spPr>
            <a:xfrm>
              <a:off x="7567864" y="4068722"/>
              <a:ext cx="4572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12968" y="4031990"/>
              <a:ext cx="4572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/>
                  </a:solidFill>
                </a:rPr>
                <a:t>–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3"/>
          <a:stretch/>
        </p:blipFill>
        <p:spPr>
          <a:xfrm>
            <a:off x="639619" y="4817053"/>
            <a:ext cx="9753600" cy="2047875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Molecular Clouds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3042" y="798671"/>
            <a:ext cx="100011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At low temperatures (and/or high densities), the hydrogen atoms bond together to make 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molecules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Molecular hydrogen is very difficult to detect directly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Fortunately, there are small amounts of other gasses that are easier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CO, HCN, OH, NH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, H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O, etc.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These molecules all have </a:t>
            </a:r>
            <a:r>
              <a:rPr lang="en-US" sz="2000" i="1" dirty="0">
                <a:solidFill>
                  <a:srgbClr val="0000FF"/>
                </a:solidFill>
              </a:rPr>
              <a:t>dipole moments</a:t>
            </a:r>
            <a:r>
              <a:rPr lang="en-US" sz="2000" dirty="0">
                <a:solidFill>
                  <a:srgbClr val="0000FF"/>
                </a:solidFill>
              </a:rPr>
              <a:t> that make them more efficient at radiating energy.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More positive on one side, more negative on the other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They produce electromagnetic waves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efficiently when they vibrate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 when they rotate</a:t>
            </a:r>
          </a:p>
        </p:txBody>
      </p:sp>
    </p:spTree>
    <p:extLst>
      <p:ext uri="{BB962C8B-B14F-4D97-AF65-F5344CB8AC3E}">
        <p14:creationId xmlns:p14="http://schemas.microsoft.com/office/powerpoint/2010/main" val="27499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208 C 0.00131 0.02269 -0.01519 0.04352 -0.03559 0.04352 C -0.05613 0.04352 -0.07306 0.02269 -0.07306 -0.00208 C -0.07306 -0.02731 -0.05613 -0.04722 -0.03559 -0.04722 C -0.01519 -0.04722 0.00131 -0.02731 0.00131 -0.00208 Z " pathEditMode="relative" rAng="5400000" ptsTypes="AAA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8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0926E-6 0.00347 C 3.00926E-6 -0.01759 0.01114 -0.03496 0.02517 -0.03519 C 0.03906 -0.03496 0.05063 -0.01759 0.05063 0.00347 C 0.05063 0.02477 0.03906 0.04166 0.02517 0.04166 C 0.01114 0.04166 3.00926E-6 0.02477 3.00926E-6 0.00347 Z " pathEditMode="relative" rAng="16200000" ptsTypes="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9829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Molecular clouds are cool and dense enough that gravity can overcome pressure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Over time, they slowly contract and form new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gas tends to be very close to the galactic plane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Stars tend to form very close to the galactic plane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Molecular Clouds and Star Formation</a:t>
            </a:r>
          </a:p>
        </p:txBody>
      </p:sp>
    </p:spTree>
    <p:extLst>
      <p:ext uri="{BB962C8B-B14F-4D97-AF65-F5344CB8AC3E}">
        <p14:creationId xmlns:p14="http://schemas.microsoft.com/office/powerpoint/2010/main" val="11617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1"/>
            <a:ext cx="5695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Labeled Eagle Nebula</a:t>
            </a:r>
          </a:p>
        </p:txBody>
      </p:sp>
    </p:spTree>
    <p:extLst>
      <p:ext uri="{BB962C8B-B14F-4D97-AF65-F5344CB8AC3E}">
        <p14:creationId xmlns:p14="http://schemas.microsoft.com/office/powerpoint/2010/main" val="387471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Dust (1)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100" y="818496"/>
            <a:ext cx="10134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66FF33"/>
                </a:solidFill>
              </a:rPr>
              <a:t>Galaxies like ours have a lot of dust in the disk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66FF33"/>
                </a:solidFill>
              </a:rPr>
              <a:t>For us, about 1% of the mass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66FF33"/>
                </a:solidFill>
              </a:rPr>
              <a:t>Consists mostly of carbon compounds and silicates</a:t>
            </a: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Size of dust particles range from 0.01 </a:t>
            </a:r>
            <a:r>
              <a:rPr lang="en-US" alt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m to 1 m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These are efficient at scattering and absorbing light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The probability of scattering or absorbing roughly proportional to 1/</a:t>
            </a:r>
            <a:r>
              <a:rPr lang="en-US" altLang="en-US" sz="2000" i="1" dirty="0">
                <a:solidFill>
                  <a:srgbClr val="FFFF00"/>
                </a:solidFill>
                <a:sym typeface="Symbol" panose="05050102010706020507" pitchFamily="18" charset="2"/>
              </a:rPr>
              <a:t></a:t>
            </a:r>
            <a:endParaRPr lang="en-US" altLang="en-US" sz="2000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FFCCFF"/>
              </a:solidFill>
              <a:sym typeface="Symbol" panose="05050102010706020507" pitchFamily="18" charset="2"/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CCFF"/>
                </a:solidFill>
                <a:sym typeface="Symbol" panose="05050102010706020507" pitchFamily="18" charset="2"/>
              </a:rPr>
              <a:t>Short wavelengths are scattered the most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CCFF"/>
                </a:solidFill>
              </a:rPr>
              <a:t>Objects behind dust will be dimmer and redder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CCFF"/>
                </a:solidFill>
              </a:rPr>
              <a:t>Must be compensated for</a:t>
            </a: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The scattered light will look blue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Much like the blue sky</a:t>
            </a:r>
          </a:p>
        </p:txBody>
      </p:sp>
      <p:sp>
        <p:nvSpPr>
          <p:cNvPr id="30724" name="Freeform 9" descr="Small confetti"/>
          <p:cNvSpPr>
            <a:spLocks/>
          </p:cNvSpPr>
          <p:nvPr/>
        </p:nvSpPr>
        <p:spPr bwMode="auto">
          <a:xfrm>
            <a:off x="4114801" y="4838700"/>
            <a:ext cx="1816100" cy="1562100"/>
          </a:xfrm>
          <a:custGeom>
            <a:avLst/>
            <a:gdLst>
              <a:gd name="T0" fmla="*/ 0 w 1144"/>
              <a:gd name="T1" fmla="*/ 2147483646 h 984"/>
              <a:gd name="T2" fmla="*/ 2147483646 w 1144"/>
              <a:gd name="T3" fmla="*/ 2147483646 h 984"/>
              <a:gd name="T4" fmla="*/ 2147483646 w 1144"/>
              <a:gd name="T5" fmla="*/ 2147483646 h 984"/>
              <a:gd name="T6" fmla="*/ 2147483646 w 1144"/>
              <a:gd name="T7" fmla="*/ 0 h 984"/>
              <a:gd name="T8" fmla="*/ 2147483646 w 1144"/>
              <a:gd name="T9" fmla="*/ 2147483646 h 984"/>
              <a:gd name="T10" fmla="*/ 2147483646 w 1144"/>
              <a:gd name="T11" fmla="*/ 2147483646 h 984"/>
              <a:gd name="T12" fmla="*/ 2147483646 w 1144"/>
              <a:gd name="T13" fmla="*/ 2147483646 h 984"/>
              <a:gd name="T14" fmla="*/ 2147483646 w 1144"/>
              <a:gd name="T15" fmla="*/ 2147483646 h 984"/>
              <a:gd name="T16" fmla="*/ 0 w 1144"/>
              <a:gd name="T17" fmla="*/ 2147483646 h 9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4"/>
              <a:gd name="T28" fmla="*/ 0 h 984"/>
              <a:gd name="T29" fmla="*/ 1144 w 1144"/>
              <a:gd name="T30" fmla="*/ 984 h 9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4" h="984">
                <a:moveTo>
                  <a:pt x="0" y="592"/>
                </a:moveTo>
                <a:cubicBezTo>
                  <a:pt x="3" y="571"/>
                  <a:pt x="5" y="549"/>
                  <a:pt x="8" y="528"/>
                </a:cubicBezTo>
                <a:lnTo>
                  <a:pt x="232" y="144"/>
                </a:lnTo>
                <a:lnTo>
                  <a:pt x="808" y="0"/>
                </a:lnTo>
                <a:lnTo>
                  <a:pt x="1144" y="576"/>
                </a:lnTo>
                <a:lnTo>
                  <a:pt x="952" y="976"/>
                </a:lnTo>
                <a:lnTo>
                  <a:pt x="528" y="688"/>
                </a:lnTo>
                <a:lnTo>
                  <a:pt x="80" y="984"/>
                </a:lnTo>
                <a:lnTo>
                  <a:pt x="0" y="592"/>
                </a:lnTo>
                <a:close/>
              </a:path>
            </a:pathLst>
          </a:custGeom>
          <a:pattFill prst="smConfetti">
            <a:fgClr>
              <a:schemeClr val="hlink"/>
            </a:fgClr>
            <a:bgClr>
              <a:schemeClr val="tx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95401" y="5105401"/>
            <a:ext cx="7924800" cy="990600"/>
            <a:chOff x="480" y="3504"/>
            <a:chExt cx="4992" cy="624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80" y="3504"/>
              <a:ext cx="672" cy="62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grpSp>
          <p:nvGrpSpPr>
            <p:cNvPr id="30743" name="Group 11"/>
            <p:cNvGrpSpPr>
              <a:grpSpLocks/>
            </p:cNvGrpSpPr>
            <p:nvPr/>
          </p:nvGrpSpPr>
          <p:grpSpPr bwMode="auto">
            <a:xfrm flipH="1">
              <a:off x="5088" y="3648"/>
              <a:ext cx="384" cy="336"/>
              <a:chOff x="960" y="1680"/>
              <a:chExt cx="384" cy="336"/>
            </a:xfrm>
          </p:grpSpPr>
          <p:sp>
            <p:nvSpPr>
              <p:cNvPr id="30744" name="Arc 12"/>
              <p:cNvSpPr>
                <a:spLocks/>
              </p:cNvSpPr>
              <p:nvPr/>
            </p:nvSpPr>
            <p:spPr bwMode="auto">
              <a:xfrm>
                <a:off x="960" y="1680"/>
                <a:ext cx="384" cy="321"/>
              </a:xfrm>
              <a:custGeom>
                <a:avLst/>
                <a:gdLst>
                  <a:gd name="T0" fmla="*/ 0 w 21600"/>
                  <a:gd name="T1" fmla="*/ 0 h 20587"/>
                  <a:gd name="T2" fmla="*/ 0 w 21600"/>
                  <a:gd name="T3" fmla="*/ 0 h 20587"/>
                  <a:gd name="T4" fmla="*/ 0 w 21600"/>
                  <a:gd name="T5" fmla="*/ 0 h 20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587"/>
                  <a:gd name="T11" fmla="*/ 21600 w 21600"/>
                  <a:gd name="T12" fmla="*/ 20587 h 20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587" fill="none" extrusionOk="0">
                    <a:moveTo>
                      <a:pt x="19223" y="-1"/>
                    </a:moveTo>
                    <a:cubicBezTo>
                      <a:pt x="20785" y="3048"/>
                      <a:pt x="21600" y="6424"/>
                      <a:pt x="21600" y="9850"/>
                    </a:cubicBezTo>
                    <a:cubicBezTo>
                      <a:pt x="21600" y="13617"/>
                      <a:pt x="20614" y="17318"/>
                      <a:pt x="18742" y="20587"/>
                    </a:cubicBezTo>
                  </a:path>
                  <a:path w="21600" h="20587" stroke="0" extrusionOk="0">
                    <a:moveTo>
                      <a:pt x="19223" y="-1"/>
                    </a:moveTo>
                    <a:cubicBezTo>
                      <a:pt x="20785" y="3048"/>
                      <a:pt x="21600" y="6424"/>
                      <a:pt x="21600" y="9850"/>
                    </a:cubicBezTo>
                    <a:cubicBezTo>
                      <a:pt x="21600" y="13617"/>
                      <a:pt x="20614" y="17318"/>
                      <a:pt x="18742" y="20587"/>
                    </a:cubicBezTo>
                    <a:lnTo>
                      <a:pt x="0" y="9850"/>
                    </a:lnTo>
                    <a:lnTo>
                      <a:pt x="19223" y="-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Oval 13"/>
              <p:cNvSpPr>
                <a:spLocks noChangeArrowheads="1"/>
              </p:cNvSpPr>
              <p:nvPr/>
            </p:nvSpPr>
            <p:spPr bwMode="auto">
              <a:xfrm>
                <a:off x="1248" y="1728"/>
                <a:ext cx="96" cy="24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46" name="Oval 14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48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47" name="Line 15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16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336" cy="192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4190999" y="6273800"/>
            <a:ext cx="2133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Dust cloud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362200" y="5562600"/>
            <a:ext cx="18288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191000" y="5562600"/>
            <a:ext cx="1600200" cy="0"/>
          </a:xfrm>
          <a:prstGeom prst="line">
            <a:avLst/>
          </a:prstGeom>
          <a:noFill/>
          <a:ln w="38100">
            <a:solidFill>
              <a:srgbClr val="99CC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867400" y="5562600"/>
            <a:ext cx="23622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362200" y="5791200"/>
            <a:ext cx="18288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191000" y="5791200"/>
            <a:ext cx="1600200" cy="0"/>
          </a:xfrm>
          <a:prstGeom prst="line">
            <a:avLst/>
          </a:prstGeom>
          <a:noFill/>
          <a:ln w="38100">
            <a:solidFill>
              <a:srgbClr val="FF5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867400" y="5791200"/>
            <a:ext cx="23622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 rot="19896241" flipH="1">
            <a:off x="8153401" y="3657601"/>
            <a:ext cx="609600" cy="533400"/>
            <a:chOff x="960" y="1680"/>
            <a:chExt cx="384" cy="336"/>
          </a:xfrm>
        </p:grpSpPr>
        <p:sp>
          <p:nvSpPr>
            <p:cNvPr id="30737" name="Arc 12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T0" fmla="*/ 0 w 21600"/>
                <a:gd name="T1" fmla="*/ 0 h 20587"/>
                <a:gd name="T2" fmla="*/ 0 w 21600"/>
                <a:gd name="T3" fmla="*/ 0 h 20587"/>
                <a:gd name="T4" fmla="*/ 0 w 21600"/>
                <a:gd name="T5" fmla="*/ 0 h 20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7"/>
                <a:gd name="T11" fmla="*/ 21600 w 21600"/>
                <a:gd name="T12" fmla="*/ 20587 h 20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lnTo>
                    <a:pt x="19223" y="-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3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739" name="Oval 14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740" name="Line 15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6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5029200" y="4114800"/>
            <a:ext cx="2971800" cy="1371600"/>
          </a:xfrm>
          <a:prstGeom prst="line">
            <a:avLst/>
          </a:prstGeom>
          <a:noFill/>
          <a:ln w="38100">
            <a:solidFill>
              <a:srgbClr val="99CC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AST1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25200" r="11700" b="24001"/>
          <a:stretch>
            <a:fillRect/>
          </a:stretch>
        </p:blipFill>
        <p:spPr bwMode="auto">
          <a:xfrm>
            <a:off x="404380" y="1905001"/>
            <a:ext cx="995882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Dust (2)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Dust is warmed by absorbing light from stars</a:t>
            </a: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It glows in the infrared</a:t>
            </a: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Typical temperature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~ 10 K</a:t>
            </a:r>
          </a:p>
        </p:txBody>
      </p:sp>
    </p:spTree>
    <p:extLst>
      <p:ext uri="{BB962C8B-B14F-4D97-AF65-F5344CB8AC3E}">
        <p14:creationId xmlns:p14="http://schemas.microsoft.com/office/powerpoint/2010/main" val="31611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Reflection Nebula: The Pleiades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259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896" indent="-342896">
              <a:spcBef>
                <a:spcPct val="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The light reflected from nearby stars causes the dust to look blue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79527"/>
            <a:ext cx="8229600" cy="59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Reflection Nebula: Merope Nebula</a:t>
            </a:r>
          </a:p>
        </p:txBody>
      </p:sp>
    </p:spTree>
    <p:extLst>
      <p:ext uri="{BB962C8B-B14F-4D97-AF65-F5344CB8AC3E}">
        <p14:creationId xmlns:p14="http://schemas.microsoft.com/office/powerpoint/2010/main" val="245277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7"/>
          <p:cNvSpPr txBox="1">
            <a:spLocks noChangeArrowheads="1"/>
          </p:cNvSpPr>
          <p:nvPr/>
        </p:nvSpPr>
        <p:spPr bwMode="auto">
          <a:xfrm>
            <a:off x="6248401" y="6273800"/>
            <a:ext cx="3276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Witch Head Nebula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6"/>
            <a:ext cx="55816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581401" y="6019801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IC 349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More Reflection Nebulae</a:t>
            </a:r>
          </a:p>
        </p:txBody>
      </p:sp>
    </p:spTree>
    <p:extLst>
      <p:ext uri="{BB962C8B-B14F-4D97-AF65-F5344CB8AC3E}">
        <p14:creationId xmlns:p14="http://schemas.microsoft.com/office/powerpoint/2010/main" val="343427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425826" y="838201"/>
            <a:ext cx="5870575" cy="5867400"/>
            <a:chOff x="5102352" y="838200"/>
            <a:chExt cx="5870448" cy="5867400"/>
          </a:xfrm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5102352" y="838200"/>
              <a:ext cx="5870448" cy="586740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54" name="Oval 3"/>
            <p:cNvSpPr>
              <a:spLocks noChangeArrowheads="1"/>
            </p:cNvSpPr>
            <p:nvPr/>
          </p:nvSpPr>
          <p:spPr bwMode="auto">
            <a:xfrm>
              <a:off x="5933076" y="3207727"/>
              <a:ext cx="4264382" cy="95909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5" name="Arc 4"/>
            <p:cNvSpPr>
              <a:spLocks/>
            </p:cNvSpPr>
            <p:nvPr/>
          </p:nvSpPr>
          <p:spPr bwMode="auto">
            <a:xfrm flipH="1" flipV="1">
              <a:off x="7705283" y="3505199"/>
              <a:ext cx="664579" cy="207930"/>
            </a:xfrm>
            <a:custGeom>
              <a:avLst/>
              <a:gdLst>
                <a:gd name="T0" fmla="*/ 2147483646 w 43200"/>
                <a:gd name="T1" fmla="*/ 0 h 26419"/>
                <a:gd name="T2" fmla="*/ 2147483646 w 43200"/>
                <a:gd name="T3" fmla="*/ 2147483646 h 26419"/>
                <a:gd name="T4" fmla="*/ 2147483646 w 43200"/>
                <a:gd name="T5" fmla="*/ 2147483646 h 264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419"/>
                <a:gd name="T11" fmla="*/ 43200 w 43200"/>
                <a:gd name="T12" fmla="*/ 26419 h 26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419" fill="none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</a:path>
                <a:path w="43200" h="26419" stroke="0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  <a:lnTo>
                    <a:pt x="21600" y="4819"/>
                  </a:lnTo>
                  <a:lnTo>
                    <a:pt x="4265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rc 5"/>
            <p:cNvSpPr>
              <a:spLocks/>
            </p:cNvSpPr>
            <p:nvPr/>
          </p:nvSpPr>
          <p:spPr bwMode="auto">
            <a:xfrm flipH="1">
              <a:off x="7705286" y="3659065"/>
              <a:ext cx="664579" cy="112835"/>
            </a:xfrm>
            <a:custGeom>
              <a:avLst/>
              <a:gdLst>
                <a:gd name="T0" fmla="*/ 2147483646 w 43200"/>
                <a:gd name="T1" fmla="*/ 2147483646 h 22570"/>
                <a:gd name="T2" fmla="*/ 2147483646 w 43200"/>
                <a:gd name="T3" fmla="*/ 0 h 22570"/>
                <a:gd name="T4" fmla="*/ 2147483646 w 43200"/>
                <a:gd name="T5" fmla="*/ 2147483646 h 2257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70"/>
                <a:gd name="T11" fmla="*/ 43200 w 43200"/>
                <a:gd name="T12" fmla="*/ 22570 h 22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70" fill="none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</a:path>
                <a:path w="43200" h="22570" stroke="0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  <a:lnTo>
                    <a:pt x="21600" y="970"/>
                  </a:lnTo>
                  <a:lnTo>
                    <a:pt x="43192" y="42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AutoShape 6"/>
            <p:cNvSpPr>
              <a:spLocks noChangeArrowheads="1"/>
            </p:cNvSpPr>
            <p:nvPr/>
          </p:nvSpPr>
          <p:spPr bwMode="auto">
            <a:xfrm>
              <a:off x="7926813" y="3546231"/>
              <a:ext cx="221526" cy="225669"/>
            </a:xfrm>
            <a:prstGeom prst="star4">
              <a:avLst>
                <a:gd name="adj" fmla="val 125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8" name="Oval 8"/>
            <p:cNvSpPr>
              <a:spLocks noChangeArrowheads="1"/>
            </p:cNvSpPr>
            <p:nvPr/>
          </p:nvSpPr>
          <p:spPr bwMode="auto">
            <a:xfrm>
              <a:off x="8825455" y="28025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9" name="Oval 9"/>
            <p:cNvSpPr>
              <a:spLocks noChangeArrowheads="1"/>
            </p:cNvSpPr>
            <p:nvPr/>
          </p:nvSpPr>
          <p:spPr bwMode="auto">
            <a:xfrm>
              <a:off x="6985326" y="24743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0" name="Oval 10"/>
            <p:cNvSpPr>
              <a:spLocks noChangeArrowheads="1"/>
            </p:cNvSpPr>
            <p:nvPr/>
          </p:nvSpPr>
          <p:spPr bwMode="auto">
            <a:xfrm>
              <a:off x="6209984" y="2869223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1" name="Oval 11"/>
            <p:cNvSpPr>
              <a:spLocks noChangeArrowheads="1"/>
            </p:cNvSpPr>
            <p:nvPr/>
          </p:nvSpPr>
          <p:spPr bwMode="auto">
            <a:xfrm>
              <a:off x="7649905" y="230505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2" name="Oval 12"/>
            <p:cNvSpPr>
              <a:spLocks noChangeArrowheads="1"/>
            </p:cNvSpPr>
            <p:nvPr/>
          </p:nvSpPr>
          <p:spPr bwMode="auto">
            <a:xfrm>
              <a:off x="6209984" y="461816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3" name="Oval 13"/>
            <p:cNvSpPr>
              <a:spLocks noChangeArrowheads="1"/>
            </p:cNvSpPr>
            <p:nvPr/>
          </p:nvSpPr>
          <p:spPr bwMode="auto">
            <a:xfrm>
              <a:off x="7871431" y="54080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4" name="Oval 14"/>
            <p:cNvSpPr>
              <a:spLocks noChangeArrowheads="1"/>
            </p:cNvSpPr>
            <p:nvPr/>
          </p:nvSpPr>
          <p:spPr bwMode="auto">
            <a:xfrm>
              <a:off x="8923681" y="4505325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5" name="Oval 15"/>
            <p:cNvSpPr>
              <a:spLocks noChangeArrowheads="1"/>
            </p:cNvSpPr>
            <p:nvPr/>
          </p:nvSpPr>
          <p:spPr bwMode="auto">
            <a:xfrm>
              <a:off x="10031313" y="185371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7040648" y="3489325"/>
              <a:ext cx="166683" cy="16986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7" name="Text Box 19"/>
            <p:cNvSpPr txBox="1">
              <a:spLocks noChangeArrowheads="1"/>
            </p:cNvSpPr>
            <p:nvPr/>
          </p:nvSpPr>
          <p:spPr bwMode="auto">
            <a:xfrm>
              <a:off x="6359849" y="3628293"/>
              <a:ext cx="14170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</a:rPr>
                <a:t>The Sun</a:t>
              </a:r>
            </a:p>
          </p:txBody>
        </p:sp>
        <p:sp>
          <p:nvSpPr>
            <p:cNvPr id="10268" name="Oval 8"/>
            <p:cNvSpPr>
              <a:spLocks noChangeArrowheads="1"/>
            </p:cNvSpPr>
            <p:nvPr/>
          </p:nvSpPr>
          <p:spPr bwMode="auto">
            <a:xfrm>
              <a:off x="8977855" y="55457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9" name="Oval 8"/>
            <p:cNvSpPr>
              <a:spLocks noChangeArrowheads="1"/>
            </p:cNvSpPr>
            <p:nvPr/>
          </p:nvSpPr>
          <p:spPr bwMode="auto">
            <a:xfrm>
              <a:off x="9968455" y="480060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Milky Way – Basic Structure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8620635" y="8382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00FFFF"/>
                </a:solidFill>
              </a:rPr>
              <a:t>The disk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FF99CC"/>
                </a:solidFill>
              </a:rPr>
              <a:t>The bulge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99FF66"/>
                </a:solidFill>
              </a:rPr>
              <a:t>The nucleus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halo</a:t>
            </a:r>
          </a:p>
          <a:p>
            <a:pPr marL="914391" lvl="1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Globular clusters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5715001" y="1143001"/>
            <a:ext cx="2914859" cy="2133600"/>
          </a:xfrm>
          <a:prstGeom prst="straightConnector1">
            <a:avLst/>
          </a:prstGeom>
          <a:noFill/>
          <a:ln w="28575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flipH="1">
            <a:off x="6248401" y="1447800"/>
            <a:ext cx="2402393" cy="2057400"/>
          </a:xfrm>
          <a:prstGeom prst="straightConnector1">
            <a:avLst/>
          </a:prstGeom>
          <a:noFill/>
          <a:ln w="28575" algn="ctr">
            <a:solidFill>
              <a:srgbClr val="FF99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H="1">
            <a:off x="6477001" y="1853712"/>
            <a:ext cx="2229101" cy="1727688"/>
          </a:xfrm>
          <a:prstGeom prst="straightConnector1">
            <a:avLst/>
          </a:prstGeom>
          <a:noFill/>
          <a:ln w="28575" algn="ctr">
            <a:solidFill>
              <a:srgbClr val="99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H="1" flipV="1">
            <a:off x="6858001" y="1676400"/>
            <a:ext cx="1792793" cy="45720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H="1">
            <a:off x="7391400" y="2643554"/>
            <a:ext cx="1707581" cy="252046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  <a:endCxn id="10269" idx="7"/>
          </p:cNvCxnSpPr>
          <p:nvPr/>
        </p:nvCxnSpPr>
        <p:spPr bwMode="auto">
          <a:xfrm flipH="1">
            <a:off x="8433850" y="3038476"/>
            <a:ext cx="971368" cy="1786911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9023291" y="1295402"/>
            <a:ext cx="1502943" cy="38100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30" y="1609326"/>
            <a:ext cx="10566070" cy="52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826331" y="3733801"/>
            <a:ext cx="1447800" cy="9906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62001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As Viewed in Infrared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Bulge</a:t>
            </a:r>
          </a:p>
        </p:txBody>
      </p:sp>
    </p:spTree>
    <p:extLst>
      <p:ext uri="{BB962C8B-B14F-4D97-AF65-F5344CB8AC3E}">
        <p14:creationId xmlns:p14="http://schemas.microsoft.com/office/powerpoint/2010/main" val="37427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83_v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7620000" cy="5715000"/>
          </a:xfrm>
          <a:prstGeom prst="rect">
            <a:avLst/>
          </a:prstGeom>
          <a:noFill/>
        </p:spPr>
      </p:pic>
      <p:pic>
        <p:nvPicPr>
          <p:cNvPr id="8" name="Picture 6" descr="needle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191001"/>
            <a:ext cx="2843784" cy="2264664"/>
          </a:xfrm>
          <a:prstGeom prst="rect">
            <a:avLst/>
          </a:prstGeom>
          <a:noFill/>
        </p:spPr>
      </p:pic>
      <p:pic>
        <p:nvPicPr>
          <p:cNvPr id="5" name="Picture 2" descr="androme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1" y="1447801"/>
            <a:ext cx="3876675" cy="256222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0" y="8382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Tilted view: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229601" y="639633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Edge on  view: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Milky Way from Outside</a:t>
            </a:r>
          </a:p>
        </p:txBody>
      </p:sp>
    </p:spTree>
    <p:extLst>
      <p:ext uri="{BB962C8B-B14F-4D97-AF65-F5344CB8AC3E}">
        <p14:creationId xmlns:p14="http://schemas.microsoft.com/office/powerpoint/2010/main" val="5545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3401" y="1371600"/>
            <a:ext cx="9906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Must be studied via infrared, because view blocked by gas and dust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High metallicity stars, comparable to the Sun (1.6%) , some as high as 5%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Probably production of metals got an earlier start or proceeded more quickly in this region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Almost all older stars, 1 </a:t>
            </a:r>
            <a:r>
              <a:rPr lang="en-US" sz="2000" dirty="0" err="1">
                <a:solidFill>
                  <a:srgbClr val="0000FF"/>
                </a:solidFill>
              </a:rPr>
              <a:t>Gyr</a:t>
            </a:r>
            <a:r>
              <a:rPr lang="en-US" sz="2000" dirty="0">
                <a:solidFill>
                  <a:srgbClr val="0000FF"/>
                </a:solidFill>
              </a:rPr>
              <a:t> or more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Little or no gas and dust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Without free gas, no current star formation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Rotating around the center, same direction as disk, but slower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Typical speeds 100 km/s (compare </a:t>
            </a:r>
            <a:r>
              <a:rPr lang="en-US" sz="2000" i="1" dirty="0">
                <a:solidFill>
                  <a:srgbClr val="006600"/>
                </a:solidFill>
              </a:rPr>
              <a:t>v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 = 220 km/s)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Much more elliptical orbits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Lots of up and down motion as well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Total mass in bulge about 20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9900CC"/>
                </a:solidFill>
                <a:sym typeface="Symbol" panose="05050102010706020507" pitchFamily="18" charset="2"/>
              </a:rPr>
              <a:t>9 </a:t>
            </a:r>
            <a:r>
              <a:rPr lang="en-US" sz="2000" i="1" dirty="0">
                <a:solidFill>
                  <a:srgbClr val="9900CC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rgbClr val="9900CC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3855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General Information About the Bulge</a:t>
            </a:r>
          </a:p>
        </p:txBody>
      </p:sp>
    </p:spTree>
    <p:extLst>
      <p:ext uri="{BB962C8B-B14F-4D97-AF65-F5344CB8AC3E}">
        <p14:creationId xmlns:p14="http://schemas.microsoft.com/office/powerpoint/2010/main" val="15113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81Newh"/>
          <p:cNvPicPr>
            <a:picLocks noChangeAspect="1" noChangeArrowheads="1"/>
          </p:cNvPicPr>
          <p:nvPr/>
        </p:nvPicPr>
        <p:blipFill>
          <a:blip r:embed="rId2" cstate="print"/>
          <a:srcRect l="13200" t="20000" r="13200" b="20000"/>
          <a:stretch>
            <a:fillRect/>
          </a:stretch>
        </p:blipFill>
        <p:spPr bwMode="auto">
          <a:xfrm>
            <a:off x="0" y="129756"/>
            <a:ext cx="11002818" cy="6728244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874604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Disk appears blue from young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Bulge appears red from old stars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Color of the Bulge</a:t>
            </a:r>
          </a:p>
        </p:txBody>
      </p:sp>
    </p:spTree>
    <p:extLst>
      <p:ext uri="{BB962C8B-B14F-4D97-AF65-F5344CB8AC3E}">
        <p14:creationId xmlns:p14="http://schemas.microsoft.com/office/powerpoint/2010/main" val="13884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464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bulge is approximately 2 </a:t>
            </a:r>
            <a:r>
              <a:rPr lang="en-US" sz="2000" dirty="0" err="1">
                <a:solidFill>
                  <a:srgbClr val="006600"/>
                </a:solidFill>
              </a:rPr>
              <a:t>kpc</a:t>
            </a:r>
            <a:r>
              <a:rPr lang="en-US" sz="2000" dirty="0">
                <a:solidFill>
                  <a:srgbClr val="006600"/>
                </a:solidFill>
              </a:rPr>
              <a:t> in radius and 1 </a:t>
            </a:r>
            <a:r>
              <a:rPr lang="en-US" sz="2000" dirty="0" err="1">
                <a:solidFill>
                  <a:srgbClr val="006600"/>
                </a:solidFill>
              </a:rPr>
              <a:t>kpc</a:t>
            </a:r>
            <a:r>
              <a:rPr lang="en-US" sz="2000" dirty="0">
                <a:solidFill>
                  <a:srgbClr val="006600"/>
                </a:solidFill>
              </a:rPr>
              <a:t> thick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Flattened sphere?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One side of the bulge looks thicker than the other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Best guess – this side is closer to 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implies our galaxy is a </a:t>
            </a:r>
            <a:r>
              <a:rPr lang="en-US" sz="2000" i="1" dirty="0">
                <a:solidFill>
                  <a:srgbClr val="9900CC"/>
                </a:solidFill>
              </a:rPr>
              <a:t>barred spiral galaxy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Bulge is bar shaped</a:t>
            </a: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The Shape of the Milky Way’s Bulge</a:t>
            </a:r>
          </a:p>
        </p:txBody>
      </p:sp>
    </p:spTree>
    <p:extLst>
      <p:ext uri="{BB962C8B-B14F-4D97-AF65-F5344CB8AC3E}">
        <p14:creationId xmlns:p14="http://schemas.microsoft.com/office/powerpoint/2010/main" val="36655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425826" y="838201"/>
            <a:ext cx="5870575" cy="5867400"/>
            <a:chOff x="5102352" y="838200"/>
            <a:chExt cx="5870448" cy="5867400"/>
          </a:xfrm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5102352" y="838200"/>
              <a:ext cx="5870448" cy="586740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54" name="Oval 3"/>
            <p:cNvSpPr>
              <a:spLocks noChangeArrowheads="1"/>
            </p:cNvSpPr>
            <p:nvPr/>
          </p:nvSpPr>
          <p:spPr bwMode="auto">
            <a:xfrm>
              <a:off x="5933076" y="3207727"/>
              <a:ext cx="4264382" cy="95909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5" name="Arc 4"/>
            <p:cNvSpPr>
              <a:spLocks/>
            </p:cNvSpPr>
            <p:nvPr/>
          </p:nvSpPr>
          <p:spPr bwMode="auto">
            <a:xfrm flipH="1" flipV="1">
              <a:off x="7705283" y="3505199"/>
              <a:ext cx="664579" cy="207930"/>
            </a:xfrm>
            <a:custGeom>
              <a:avLst/>
              <a:gdLst>
                <a:gd name="T0" fmla="*/ 2147483646 w 43200"/>
                <a:gd name="T1" fmla="*/ 0 h 26419"/>
                <a:gd name="T2" fmla="*/ 2147483646 w 43200"/>
                <a:gd name="T3" fmla="*/ 2147483646 h 26419"/>
                <a:gd name="T4" fmla="*/ 2147483646 w 43200"/>
                <a:gd name="T5" fmla="*/ 2147483646 h 264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419"/>
                <a:gd name="T11" fmla="*/ 43200 w 43200"/>
                <a:gd name="T12" fmla="*/ 26419 h 26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419" fill="none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</a:path>
                <a:path w="43200" h="26419" stroke="0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  <a:lnTo>
                    <a:pt x="21600" y="4819"/>
                  </a:lnTo>
                  <a:lnTo>
                    <a:pt x="4265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rc 5"/>
            <p:cNvSpPr>
              <a:spLocks/>
            </p:cNvSpPr>
            <p:nvPr/>
          </p:nvSpPr>
          <p:spPr bwMode="auto">
            <a:xfrm flipH="1">
              <a:off x="7705286" y="3659065"/>
              <a:ext cx="664579" cy="112835"/>
            </a:xfrm>
            <a:custGeom>
              <a:avLst/>
              <a:gdLst>
                <a:gd name="T0" fmla="*/ 2147483646 w 43200"/>
                <a:gd name="T1" fmla="*/ 2147483646 h 22570"/>
                <a:gd name="T2" fmla="*/ 2147483646 w 43200"/>
                <a:gd name="T3" fmla="*/ 0 h 22570"/>
                <a:gd name="T4" fmla="*/ 2147483646 w 43200"/>
                <a:gd name="T5" fmla="*/ 2147483646 h 2257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70"/>
                <a:gd name="T11" fmla="*/ 43200 w 43200"/>
                <a:gd name="T12" fmla="*/ 22570 h 22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70" fill="none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</a:path>
                <a:path w="43200" h="22570" stroke="0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  <a:lnTo>
                    <a:pt x="21600" y="970"/>
                  </a:lnTo>
                  <a:lnTo>
                    <a:pt x="43192" y="42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AutoShape 6"/>
            <p:cNvSpPr>
              <a:spLocks noChangeArrowheads="1"/>
            </p:cNvSpPr>
            <p:nvPr/>
          </p:nvSpPr>
          <p:spPr bwMode="auto">
            <a:xfrm>
              <a:off x="7926813" y="3546231"/>
              <a:ext cx="221526" cy="225669"/>
            </a:xfrm>
            <a:prstGeom prst="star4">
              <a:avLst>
                <a:gd name="adj" fmla="val 125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8" name="Oval 8"/>
            <p:cNvSpPr>
              <a:spLocks noChangeArrowheads="1"/>
            </p:cNvSpPr>
            <p:nvPr/>
          </p:nvSpPr>
          <p:spPr bwMode="auto">
            <a:xfrm>
              <a:off x="8825455" y="28025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9" name="Oval 9"/>
            <p:cNvSpPr>
              <a:spLocks noChangeArrowheads="1"/>
            </p:cNvSpPr>
            <p:nvPr/>
          </p:nvSpPr>
          <p:spPr bwMode="auto">
            <a:xfrm>
              <a:off x="6985326" y="24743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0" name="Oval 10"/>
            <p:cNvSpPr>
              <a:spLocks noChangeArrowheads="1"/>
            </p:cNvSpPr>
            <p:nvPr/>
          </p:nvSpPr>
          <p:spPr bwMode="auto">
            <a:xfrm>
              <a:off x="6209984" y="2869223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1" name="Oval 11"/>
            <p:cNvSpPr>
              <a:spLocks noChangeArrowheads="1"/>
            </p:cNvSpPr>
            <p:nvPr/>
          </p:nvSpPr>
          <p:spPr bwMode="auto">
            <a:xfrm>
              <a:off x="7649905" y="230505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2" name="Oval 12"/>
            <p:cNvSpPr>
              <a:spLocks noChangeArrowheads="1"/>
            </p:cNvSpPr>
            <p:nvPr/>
          </p:nvSpPr>
          <p:spPr bwMode="auto">
            <a:xfrm>
              <a:off x="6209984" y="461816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3" name="Oval 13"/>
            <p:cNvSpPr>
              <a:spLocks noChangeArrowheads="1"/>
            </p:cNvSpPr>
            <p:nvPr/>
          </p:nvSpPr>
          <p:spPr bwMode="auto">
            <a:xfrm>
              <a:off x="7871431" y="54080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4" name="Oval 14"/>
            <p:cNvSpPr>
              <a:spLocks noChangeArrowheads="1"/>
            </p:cNvSpPr>
            <p:nvPr/>
          </p:nvSpPr>
          <p:spPr bwMode="auto">
            <a:xfrm>
              <a:off x="8923681" y="4505325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5" name="Oval 15"/>
            <p:cNvSpPr>
              <a:spLocks noChangeArrowheads="1"/>
            </p:cNvSpPr>
            <p:nvPr/>
          </p:nvSpPr>
          <p:spPr bwMode="auto">
            <a:xfrm>
              <a:off x="10031313" y="185371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7040648" y="3489325"/>
              <a:ext cx="166683" cy="16986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7" name="Text Box 19"/>
            <p:cNvSpPr txBox="1">
              <a:spLocks noChangeArrowheads="1"/>
            </p:cNvSpPr>
            <p:nvPr/>
          </p:nvSpPr>
          <p:spPr bwMode="auto">
            <a:xfrm>
              <a:off x="6508720" y="3648095"/>
              <a:ext cx="12407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</a:rPr>
                <a:t>The Sun</a:t>
              </a:r>
            </a:p>
          </p:txBody>
        </p:sp>
        <p:sp>
          <p:nvSpPr>
            <p:cNvPr id="10268" name="Oval 8"/>
            <p:cNvSpPr>
              <a:spLocks noChangeArrowheads="1"/>
            </p:cNvSpPr>
            <p:nvPr/>
          </p:nvSpPr>
          <p:spPr bwMode="auto">
            <a:xfrm>
              <a:off x="8977855" y="55457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9" name="Oval 8"/>
            <p:cNvSpPr>
              <a:spLocks noChangeArrowheads="1"/>
            </p:cNvSpPr>
            <p:nvPr/>
          </p:nvSpPr>
          <p:spPr bwMode="auto">
            <a:xfrm>
              <a:off x="9968455" y="480060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Milky Way – Basic Structure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8620635" y="8382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00FFFF"/>
                </a:solidFill>
              </a:rPr>
              <a:t>The disk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FF99CC"/>
                </a:solidFill>
              </a:rPr>
              <a:t>The bulge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99FF66"/>
                </a:solidFill>
              </a:rPr>
              <a:t>The nucleus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halo</a:t>
            </a:r>
          </a:p>
          <a:p>
            <a:pPr marL="914391" lvl="1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Globular clusters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5715001" y="1143001"/>
            <a:ext cx="2914859" cy="2133600"/>
          </a:xfrm>
          <a:prstGeom prst="straightConnector1">
            <a:avLst/>
          </a:prstGeom>
          <a:noFill/>
          <a:ln w="28575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flipH="1">
            <a:off x="6248401" y="1447800"/>
            <a:ext cx="2402393" cy="2057400"/>
          </a:xfrm>
          <a:prstGeom prst="straightConnector1">
            <a:avLst/>
          </a:prstGeom>
          <a:noFill/>
          <a:ln w="28575" algn="ctr">
            <a:solidFill>
              <a:srgbClr val="FF99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H="1">
            <a:off x="6477001" y="1853712"/>
            <a:ext cx="2229101" cy="1727688"/>
          </a:xfrm>
          <a:prstGeom prst="straightConnector1">
            <a:avLst/>
          </a:prstGeom>
          <a:noFill/>
          <a:ln w="28575" algn="ctr">
            <a:solidFill>
              <a:srgbClr val="99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H="1" flipV="1">
            <a:off x="6858001" y="1676400"/>
            <a:ext cx="1792793" cy="45720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H="1">
            <a:off x="7391400" y="2643554"/>
            <a:ext cx="1707581" cy="252046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  <a:endCxn id="10269" idx="7"/>
          </p:cNvCxnSpPr>
          <p:nvPr/>
        </p:nvCxnSpPr>
        <p:spPr bwMode="auto">
          <a:xfrm flipH="1">
            <a:off x="8433850" y="3038476"/>
            <a:ext cx="971368" cy="1786911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9087101" y="1611362"/>
            <a:ext cx="1667732" cy="38100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66444"/>
            <a:ext cx="4429220" cy="55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9717" y="1676401"/>
            <a:ext cx="63857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Near the center of our galaxy lies the </a:t>
            </a:r>
            <a:r>
              <a:rPr lang="en-US" sz="2000" i="1" dirty="0">
                <a:solidFill>
                  <a:srgbClr val="0000FF"/>
                </a:solidFill>
              </a:rPr>
              <a:t>nucleus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Density of stars ~ 2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sz="2000" dirty="0">
                <a:solidFill>
                  <a:srgbClr val="0000FF"/>
                </a:solidFill>
              </a:rPr>
              <a:t>10</a:t>
            </a:r>
            <a:r>
              <a:rPr lang="en-US" sz="2000" baseline="30000" dirty="0">
                <a:solidFill>
                  <a:srgbClr val="0000FF"/>
                </a:solidFill>
              </a:rPr>
              <a:t>6</a:t>
            </a:r>
            <a:r>
              <a:rPr lang="en-US" sz="2000" dirty="0">
                <a:solidFill>
                  <a:srgbClr val="0000FF"/>
                </a:solidFill>
              </a:rPr>
              <a:t> /pc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endParaRPr lang="en-US" sz="2000" dirty="0">
              <a:solidFill>
                <a:srgbClr val="0000FF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compare 0.1/pc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 near 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Total mass about 10</a:t>
            </a:r>
            <a:r>
              <a:rPr lang="en-US" sz="2000" baseline="30000" dirty="0">
                <a:solidFill>
                  <a:srgbClr val="0000FF"/>
                </a:solidFill>
              </a:rPr>
              <a:t>7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Many high mass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Must be young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Some more luminous than 10</a:t>
            </a:r>
            <a:r>
              <a:rPr lang="en-US" sz="2000" baseline="30000" dirty="0">
                <a:solidFill>
                  <a:srgbClr val="006600"/>
                </a:solidFill>
              </a:rPr>
              <a:t>6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i="1" dirty="0">
                <a:solidFill>
                  <a:srgbClr val="006600"/>
                </a:solidFill>
              </a:rPr>
              <a:t>L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Several recent Type II supernova remnants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Suggests current star formation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Lots of gas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Much of it at high temperatures</a:t>
            </a:r>
            <a:endParaRPr lang="en-US" sz="2000" dirty="0">
              <a:solidFill>
                <a:srgbClr val="FF0000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Moving in many cases at high velocities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Intense radio sources can penetrate gas and dust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1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General Description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Nucleus</a:t>
            </a:r>
          </a:p>
        </p:txBody>
      </p:sp>
    </p:spTree>
    <p:extLst>
      <p:ext uri="{BB962C8B-B14F-4D97-AF65-F5344CB8AC3E}">
        <p14:creationId xmlns:p14="http://schemas.microsoft.com/office/powerpoint/2010/main" val="18755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78147"/>
            <a:ext cx="3806651" cy="3897059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Details Near the Center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773271"/>
            <a:ext cx="3731491" cy="373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543800" y="402832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X-ray image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914401"/>
            <a:ext cx="6705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see gas heated by super-hot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More than 100 O and B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see gas streaming into the center at speeds as high as 1000 km/s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see gas producing large amounts of X-rays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Very near the center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 strong radio source: </a:t>
            </a:r>
            <a:r>
              <a:rPr lang="en-US" sz="2000" dirty="0" err="1">
                <a:solidFill>
                  <a:srgbClr val="FF0000"/>
                </a:solidFill>
              </a:rPr>
              <a:t>Sgr</a:t>
            </a:r>
            <a:r>
              <a:rPr lang="en-US" sz="2000" dirty="0">
                <a:solidFill>
                  <a:srgbClr val="FF0000"/>
                </a:solidFill>
              </a:rPr>
              <a:t> A*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seems to be the center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our galaxy</a:t>
            </a:r>
          </a:p>
        </p:txBody>
      </p:sp>
    </p:spTree>
    <p:extLst>
      <p:ext uri="{BB962C8B-B14F-4D97-AF65-F5344CB8AC3E}">
        <p14:creationId xmlns:p14="http://schemas.microsoft.com/office/powerpoint/2010/main" val="753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see stars orbiting very quickly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S2 is a star that completes an orbit every 15 years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Compare: Sun orbits in 250 </a:t>
            </a:r>
            <a:r>
              <a:rPr lang="en-US" sz="2000" dirty="0" err="1">
                <a:solidFill>
                  <a:srgbClr val="0000FF"/>
                </a:solidFill>
              </a:rPr>
              <a:t>Myr</a:t>
            </a:r>
            <a:endParaRPr lang="en-US" sz="2000" dirty="0">
              <a:solidFill>
                <a:srgbClr val="0000FF"/>
              </a:solidFill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Speeds up to 5000 km/s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By studying orbits of these close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stars, we can get an estimate of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the mass of the central object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Mass about 4.15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006600"/>
                </a:solidFill>
                <a:sym typeface="Symbol" panose="05050102010706020507" pitchFamily="18" charset="2"/>
              </a:rPr>
              <a:t>6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</a:t>
            </a: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Quite small size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Diameter of ring is 0.4 AU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Only object we can imagine</a:t>
            </a:r>
            <a:b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is a black hole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Radius 0.09 AU</a:t>
            </a: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614" y="669185"/>
            <a:ext cx="3028950" cy="36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9291782" y="2062791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68090" y="343153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Radio Image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Stars Near the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80" y="2200721"/>
            <a:ext cx="3833734" cy="3429000"/>
          </a:xfrm>
          <a:prstGeom prst="rect">
            <a:avLst/>
          </a:prstGeom>
        </p:spPr>
      </p:pic>
      <p:pic>
        <p:nvPicPr>
          <p:cNvPr id="4" name="Picture 3" descr="A blurry image of a red circle&#10;&#10;Description automatically generated">
            <a:extLst>
              <a:ext uri="{FF2B5EF4-FFF2-40B4-BE49-F238E27FC236}">
                <a16:creationId xmlns:a16="http://schemas.microsoft.com/office/drawing/2014/main" id="{1A5C395C-8FE1-41E4-B0FC-50DB84491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4391471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19201" y="3707786"/>
            <a:ext cx="9220200" cy="3352800"/>
            <a:chOff x="0" y="3505200"/>
            <a:chExt cx="9220200" cy="3352800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0" y="3505200"/>
              <a:ext cx="9220200" cy="3352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590800" y="4191000"/>
              <a:ext cx="4114800" cy="1676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3581400" y="4191000"/>
              <a:ext cx="990600" cy="762000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 flipH="1">
              <a:off x="4648200" y="5105400"/>
              <a:ext cx="990600" cy="762000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4267200" y="4800600"/>
              <a:ext cx="762000" cy="533400"/>
            </a:xfrm>
            <a:prstGeom prst="irregularSeal1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572000" y="4953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 rot="5400000">
              <a:off x="6400800" y="4191000"/>
              <a:ext cx="2514600" cy="2057400"/>
            </a:xfrm>
            <a:prstGeom prst="curvedDownArrow">
              <a:avLst>
                <a:gd name="adj1" fmla="val 24444"/>
                <a:gd name="adj2" fmla="val 4888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rot="10800000">
              <a:off x="762000" y="3962400"/>
              <a:ext cx="1676400" cy="2362200"/>
            </a:xfrm>
            <a:prstGeom prst="curvedLeftArrow">
              <a:avLst>
                <a:gd name="adj1" fmla="val 28182"/>
                <a:gd name="adj2" fmla="val 5636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590800" y="4895820"/>
              <a:ext cx="1371600" cy="4001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Black hole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895598" y="5438775"/>
              <a:ext cx="1981201" cy="4001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/>
                <a:t>4.2 million </a:t>
              </a:r>
              <a:r>
                <a:rPr lang="en-US" sz="2000" i="1" dirty="0" err="1"/>
                <a:t>M</a:t>
              </a:r>
              <a:r>
                <a:rPr lang="en-US" sz="2000" baseline="-25000" dirty="0" err="1"/>
                <a:t>Sun</a:t>
              </a:r>
              <a:endParaRPr lang="en-US" sz="2000" dirty="0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16200000">
              <a:off x="3981450" y="4705350"/>
              <a:ext cx="533400" cy="723900"/>
            </a:xfrm>
            <a:prstGeom prst="downArrow">
              <a:avLst>
                <a:gd name="adj1" fmla="val 27389"/>
                <a:gd name="adj2" fmla="val 1020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8601" y="838200"/>
            <a:ext cx="807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CC"/>
                </a:solidFill>
              </a:rPr>
              <a:t>We can use the motion to find the distance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Doppler shift tells us the velocity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Period &amp; velocity tells us the radius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Apparent size tells us the distance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7.9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 0.4 </a:t>
            </a:r>
            <a:r>
              <a:rPr lang="en-US" sz="2000" dirty="0" err="1">
                <a:solidFill>
                  <a:srgbClr val="9900CC"/>
                </a:solidFill>
                <a:sym typeface="Symbol"/>
              </a:rPr>
              <a:t>kpc</a:t>
            </a:r>
            <a:endParaRPr lang="en-US" sz="2000" dirty="0">
              <a:solidFill>
                <a:srgbClr val="9900CC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1" y="2743201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can also determine the mass of Sagittarius A*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About 4.15 million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715000" y="914400"/>
            <a:ext cx="5257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Radio waves can’t come from black hole itself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Gas from nearby attracted by gravity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Accelerates to near light speed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Friction creates heat/X-rays/etc.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More efficient than any other power source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Monster in the Middle</a:t>
            </a:r>
          </a:p>
        </p:txBody>
      </p:sp>
    </p:spTree>
    <p:extLst>
      <p:ext uri="{BB962C8B-B14F-4D97-AF65-F5344CB8AC3E}">
        <p14:creationId xmlns:p14="http://schemas.microsoft.com/office/powerpoint/2010/main" val="23624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 uiExpand="1" build="p"/>
      <p:bldP spid="2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8201" y="828689"/>
            <a:ext cx="9525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Our galaxy contains a 4.15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6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000" i="1" dirty="0">
                <a:solidFill>
                  <a:schemeClr val="tx1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</a:t>
            </a:r>
            <a:r>
              <a:rPr lang="en-US" sz="2000" dirty="0">
                <a:solidFill>
                  <a:schemeClr val="tx1"/>
                </a:solidFill>
              </a:rPr>
              <a:t> black hole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Far too large to have formed from a single star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Most guesses are that they started as one or a few normal black holes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Though the earliest black holes were probably pretty massive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Over time, black holes merged to form a larger black hole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Black hole also swallowed gas and stars to grow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Our black hole is not atypical!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Many galaxies have black holes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Probably most galaxies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Maybe all galaxies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Some galactic black holes are smaller, and some are MUCH larger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Some more than 41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10</a:t>
            </a:r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9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Black Holes in Galaxies</a:t>
            </a:r>
          </a:p>
        </p:txBody>
      </p:sp>
    </p:spTree>
    <p:extLst>
      <p:ext uri="{BB962C8B-B14F-4D97-AF65-F5344CB8AC3E}">
        <p14:creationId xmlns:p14="http://schemas.microsoft.com/office/powerpoint/2010/main" val="28891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1" y="2057401"/>
            <a:ext cx="838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halo is the largest part of the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Roughly spherical in shape (not well measured)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Extends out to ~ 50 </a:t>
            </a:r>
            <a:r>
              <a:rPr lang="en-US" sz="2000" dirty="0" err="1">
                <a:solidFill>
                  <a:srgbClr val="9900CC"/>
                </a:solidFill>
              </a:rPr>
              <a:t>kpc</a:t>
            </a:r>
            <a:r>
              <a:rPr lang="en-US" sz="2000" dirty="0">
                <a:solidFill>
                  <a:srgbClr val="9900CC"/>
                </a:solidFill>
              </a:rPr>
              <a:t> in radius (not well measured)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Disk ~ 15 </a:t>
            </a:r>
            <a:r>
              <a:rPr lang="en-US" sz="2000" dirty="0" err="1">
                <a:solidFill>
                  <a:srgbClr val="9900CC"/>
                </a:solidFill>
              </a:rPr>
              <a:t>kpc</a:t>
            </a:r>
            <a:endParaRPr lang="en-US" sz="2000" dirty="0">
              <a:solidFill>
                <a:srgbClr val="9900CC"/>
              </a:solidFill>
            </a:endParaRP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It is made of: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Individual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Globular clusters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Thin clouds of gas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Dark matter!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nature of the dark matter is not known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General Description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Halo</a:t>
            </a:r>
          </a:p>
        </p:txBody>
      </p:sp>
    </p:spTree>
    <p:extLst>
      <p:ext uri="{BB962C8B-B14F-4D97-AF65-F5344CB8AC3E}">
        <p14:creationId xmlns:p14="http://schemas.microsoft.com/office/powerpoint/2010/main" val="42791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5300" y="914400"/>
            <a:ext cx="9982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We cannot get outside our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distances are too great – we cannot send a spacecraft even to the nearest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“outside” views are of other galaxies, probably similar to our own</a:t>
            </a:r>
          </a:p>
          <a:p>
            <a:endParaRPr lang="en-US" sz="2000" dirty="0">
              <a:solidFill>
                <a:srgbClr val="9900CC"/>
              </a:solidFill>
            </a:endParaRPr>
          </a:p>
          <a:p>
            <a:r>
              <a:rPr lang="en-US" sz="2000" dirty="0">
                <a:solidFill>
                  <a:srgbClr val="9900CC"/>
                </a:solidFill>
              </a:rPr>
              <a:t>We are inside our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lets us see details of our galaxy with unparalleled precision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However, there is dust in the plane of the galaxy – makes it hard to study within the plane of our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It makes it very difficult to see the overall shape and distribution of our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infer other galaxies have many details similar to ours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infer our galaxy has an overall shape and structure similar to others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Studying Galaxies</a:t>
            </a:r>
          </a:p>
        </p:txBody>
      </p:sp>
    </p:spTree>
    <p:extLst>
      <p:ext uri="{BB962C8B-B14F-4D97-AF65-F5344CB8AC3E}">
        <p14:creationId xmlns:p14="http://schemas.microsoft.com/office/powerpoint/2010/main" val="20035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8201" y="828689"/>
            <a:ext cx="9525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Halo stars are </a:t>
            </a:r>
            <a:r>
              <a:rPr lang="en-US" sz="2000" u="sng" dirty="0">
                <a:solidFill>
                  <a:schemeClr val="tx1"/>
                </a:solidFill>
              </a:rPr>
              <a:t>very</a:t>
            </a:r>
            <a:r>
              <a:rPr lang="en-US" sz="2000" dirty="0">
                <a:solidFill>
                  <a:schemeClr val="tx1"/>
                </a:solidFill>
              </a:rPr>
              <a:t> low metallicity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Typically</a:t>
            </a:r>
            <a:r>
              <a:rPr lang="en-US" sz="2000" i="1" dirty="0">
                <a:solidFill>
                  <a:schemeClr val="tx1"/>
                </a:solidFill>
              </a:rPr>
              <a:t> Z</a:t>
            </a:r>
            <a:r>
              <a:rPr lang="en-US" sz="2000" dirty="0">
                <a:solidFill>
                  <a:schemeClr val="tx1"/>
                </a:solidFill>
              </a:rPr>
              <a:t> &lt; 0.04% (sun </a:t>
            </a:r>
            <a:r>
              <a:rPr lang="en-US" sz="2000" i="1" dirty="0">
                <a:solidFill>
                  <a:schemeClr val="tx1"/>
                </a:solidFill>
              </a:rPr>
              <a:t>Z</a:t>
            </a:r>
            <a:r>
              <a:rPr lang="en-US" sz="2000" dirty="0">
                <a:solidFill>
                  <a:schemeClr val="tx1"/>
                </a:solidFill>
              </a:rPr>
              <a:t> = 1.6%, thick disk 0.1% to 0.4%)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9900CC"/>
                </a:solidFill>
              </a:rPr>
              <a:t>Average</a:t>
            </a:r>
            <a:r>
              <a:rPr lang="en-US" sz="2000" dirty="0">
                <a:solidFill>
                  <a:srgbClr val="9900CC"/>
                </a:solidFill>
              </a:rPr>
              <a:t> velocity compared to the Sun of ~ – 200 km/s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Recall Sun has velocity 220 km/s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means </a:t>
            </a:r>
            <a:r>
              <a:rPr lang="en-US" sz="2000" u="sng" dirty="0">
                <a:solidFill>
                  <a:srgbClr val="9900CC"/>
                </a:solidFill>
              </a:rPr>
              <a:t>on average</a:t>
            </a:r>
            <a:r>
              <a:rPr lang="en-US" sz="2000" dirty="0">
                <a:solidFill>
                  <a:srgbClr val="9900CC"/>
                </a:solidFill>
              </a:rPr>
              <a:t> they are as likely to be going around the wrong way as the right way 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They have additional random velocities in all three dimensions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Order 100 km/s in every direction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Indicates they are in all kinds of crazy orbits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Scale height probably several kpc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Probably not well described by the same distribution for disk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Local density is about 0.1% of local disk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But much thicker layer, so not as rare as you would think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Total mass of halo stars plus globular clusters around 10</a:t>
            </a:r>
            <a:r>
              <a:rPr lang="en-US" sz="2000" baseline="30000" dirty="0">
                <a:solidFill>
                  <a:srgbClr val="FF0000"/>
                </a:solidFill>
              </a:rPr>
              <a:t>9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Halo Stars</a:t>
            </a:r>
          </a:p>
        </p:txBody>
      </p:sp>
    </p:spTree>
    <p:extLst>
      <p:ext uri="{BB962C8B-B14F-4D97-AF65-F5344CB8AC3E}">
        <p14:creationId xmlns:p14="http://schemas.microsoft.com/office/powerpoint/2010/main" val="20815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9" y="381000"/>
            <a:ext cx="42592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319464"/>
            <a:ext cx="49530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4426"/>
            <a:ext cx="36576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9725"/>
            <a:ext cx="408146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M80</a:t>
            </a:r>
          </a:p>
        </p:txBody>
      </p:sp>
      <p:sp>
        <p:nvSpPr>
          <p:cNvPr id="174088" name="Text Box 4"/>
          <p:cNvSpPr txBox="1">
            <a:spLocks noChangeArrowheads="1"/>
          </p:cNvSpPr>
          <p:nvPr/>
        </p:nvSpPr>
        <p:spPr bwMode="auto">
          <a:xfrm>
            <a:off x="3505201" y="2362201"/>
            <a:ext cx="175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M10</a:t>
            </a:r>
          </a:p>
        </p:txBody>
      </p:sp>
      <p:sp>
        <p:nvSpPr>
          <p:cNvPr id="174089" name="Text Box 4"/>
          <p:cNvSpPr txBox="1">
            <a:spLocks noChangeArrowheads="1"/>
          </p:cNvSpPr>
          <p:nvPr/>
        </p:nvSpPr>
        <p:spPr bwMode="auto">
          <a:xfrm>
            <a:off x="9448801" y="2057400"/>
            <a:ext cx="761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M3</a:t>
            </a:r>
          </a:p>
        </p:txBody>
      </p:sp>
      <p:sp>
        <p:nvSpPr>
          <p:cNvPr id="174090" name="Text Box 4"/>
          <p:cNvSpPr txBox="1">
            <a:spLocks noChangeArrowheads="1"/>
          </p:cNvSpPr>
          <p:nvPr/>
        </p:nvSpPr>
        <p:spPr bwMode="auto">
          <a:xfrm>
            <a:off x="6324600" y="4419601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M13</a:t>
            </a:r>
          </a:p>
        </p:txBody>
      </p:sp>
      <p:sp>
        <p:nvSpPr>
          <p:cNvPr id="174091" name="Text Box 4"/>
          <p:cNvSpPr txBox="1">
            <a:spLocks noChangeArrowheads="1"/>
          </p:cNvSpPr>
          <p:nvPr/>
        </p:nvSpPr>
        <p:spPr bwMode="auto">
          <a:xfrm>
            <a:off x="1676401" y="4191001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M2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Globular Clusters - Images</a:t>
            </a:r>
          </a:p>
        </p:txBody>
      </p:sp>
    </p:spTree>
    <p:extLst>
      <p:ext uri="{BB962C8B-B14F-4D97-AF65-F5344CB8AC3E}">
        <p14:creationId xmlns:p14="http://schemas.microsoft.com/office/powerpoint/2010/main" val="2558158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9525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 addition to open clusters, there are also </a:t>
            </a:r>
            <a:r>
              <a:rPr lang="en-US" sz="2000" i="1" dirty="0">
                <a:solidFill>
                  <a:schemeClr val="tx1"/>
                </a:solidFill>
              </a:rPr>
              <a:t>globular clusters</a:t>
            </a:r>
            <a:endParaRPr lang="en-US" sz="2000" dirty="0">
              <a:solidFill>
                <a:schemeClr val="tx1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They have masses in the range 10</a:t>
            </a:r>
            <a:r>
              <a:rPr lang="en-US" sz="2000" baseline="30000" dirty="0">
                <a:solidFill>
                  <a:srgbClr val="006600"/>
                </a:solidFill>
              </a:rPr>
              <a:t>4</a:t>
            </a:r>
            <a:r>
              <a:rPr lang="en-US" sz="2000" dirty="0">
                <a:solidFill>
                  <a:srgbClr val="006600"/>
                </a:solidFill>
              </a:rPr>
              <a:t> – 10</a:t>
            </a:r>
            <a:r>
              <a:rPr lang="en-US" sz="2000" baseline="30000" dirty="0">
                <a:solidFill>
                  <a:srgbClr val="006600"/>
                </a:solidFill>
              </a:rPr>
              <a:t>7 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  <a:r>
              <a:rPr lang="en-US" sz="2000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They usually appear to be permanently gravitationally bound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Although some of them are slowly falling apart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They have metallicity much lower than the Sun (Sun = 1.6%)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Metal rich globular clusters have 0.1% &lt; </a:t>
            </a:r>
            <a:r>
              <a:rPr lang="en-US" sz="2000" i="1" dirty="0">
                <a:solidFill>
                  <a:srgbClr val="0000FF"/>
                </a:solidFill>
                <a:sym typeface="Wingdings" panose="05000000000000000000" pitchFamily="2" charset="2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 &lt; 0.4%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Metal poor globular clusters have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&lt; 0.1%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Globular Clusters -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65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Metal Rich vs. Metal Poor </a:t>
            </a:r>
            <a:r>
              <a:rPr lang="en-US" sz="4400" dirty="0" err="1"/>
              <a:t>Globulars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9573" y="988159"/>
            <a:ext cx="495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Metal rich </a:t>
            </a:r>
            <a:r>
              <a:rPr lang="en-US" sz="2000" i="1" dirty="0">
                <a:solidFill>
                  <a:srgbClr val="0000FF"/>
                </a:solidFill>
                <a:sym typeface="Wingdings" panose="05000000000000000000" pitchFamily="2" charset="2"/>
              </a:rPr>
              <a:t>Z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 = 0.1% to 0.4%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Orbits similar to thick disk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Metal rich globular clusters are very old (commonly &gt; several </a:t>
            </a:r>
            <a:r>
              <a:rPr lang="en-US" sz="2000" dirty="0" err="1">
                <a:solidFill>
                  <a:srgbClr val="0000FF"/>
                </a:solidFill>
                <a:sym typeface="Wingdings" panose="05000000000000000000" pitchFamily="2" charset="2"/>
              </a:rPr>
              <a:t>Gyr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2627" y="988159"/>
            <a:ext cx="480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Metal poor </a:t>
            </a:r>
            <a:r>
              <a:rPr lang="en-US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= 0.004% to 0.1%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Orbits similar to halo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Halo stars are probably stars that escaped from globular clusters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Metal poor globular clusters are the oldest known stars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3930850"/>
            <a:ext cx="739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Oldest stars known are globular clusters and halo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Best estimate 13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 1 </a:t>
            </a:r>
            <a:r>
              <a:rPr lang="en-US" sz="2000" dirty="0" err="1">
                <a:solidFill>
                  <a:srgbClr val="006600"/>
                </a:solidFill>
                <a:sym typeface="Symbol" panose="05050102010706020507" pitchFamily="18" charset="2"/>
              </a:rPr>
              <a:t>Gyr</a:t>
            </a:r>
            <a:endParaRPr 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Comparable to best guess of age of universe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Certainly &gt; 11 </a:t>
            </a:r>
            <a:r>
              <a:rPr lang="en-US" sz="2000" dirty="0" err="1">
                <a:solidFill>
                  <a:srgbClr val="006600"/>
                </a:solidFill>
                <a:sym typeface="Symbol" panose="05050102010706020507" pitchFamily="18" charset="2"/>
              </a:rPr>
              <a:t>Gyr</a:t>
            </a:r>
            <a:endParaRPr lang="en-US" sz="20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This puts constraints on age of the universe</a:t>
            </a: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01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00664"/>
            <a:ext cx="5791200" cy="358140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Distribution of Globular Clusters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990601"/>
            <a:ext cx="10820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The globular clusters (especially the metal-poor ones) are distributed throughout the halo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Very few of them crossing through the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Therefore, we don’t have a lot of gas and dust blocking our observations of them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We can therefore find all their 3D positions pretty well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It is observed that they are </a:t>
            </a:r>
            <a:r>
              <a:rPr lang="en-US" sz="2000" i="1" dirty="0">
                <a:solidFill>
                  <a:srgbClr val="9900CC"/>
                </a:solidFill>
                <a:sym typeface="Wingdings" panose="05000000000000000000" pitchFamily="2" charset="2"/>
              </a:rPr>
              <a:t>not </a:t>
            </a: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centered on us,</a:t>
            </a:r>
            <a:b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but instead on a point about 8 </a:t>
            </a:r>
            <a:r>
              <a:rPr lang="en-US" sz="2000" dirty="0" err="1">
                <a:solidFill>
                  <a:srgbClr val="9900CC"/>
                </a:solidFill>
                <a:sym typeface="Wingdings" panose="05000000000000000000" pitchFamily="2" charset="2"/>
              </a:rPr>
              <a:t>kpc</a:t>
            </a: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 away</a:t>
            </a:r>
            <a:b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in the direction of Sagittarius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This was the first clue of the direction</a:t>
            </a:r>
            <a:b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9900CC"/>
                </a:solidFill>
                <a:sym typeface="Wingdings" panose="05000000000000000000" pitchFamily="2" charset="2"/>
              </a:rPr>
              <a:t>and distance to the center of our galaxy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We now use other, more accurate measures</a:t>
            </a:r>
          </a:p>
        </p:txBody>
      </p:sp>
    </p:spTree>
    <p:extLst>
      <p:ext uri="{BB962C8B-B14F-4D97-AF65-F5344CB8AC3E}">
        <p14:creationId xmlns:p14="http://schemas.microsoft.com/office/powerpoint/2010/main" val="31479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Gas in the Halo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25419" y="1371601"/>
            <a:ext cx="838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There is a small amount of gas in our halo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Wingdings" panose="05000000000000000000" pitchFamily="2" charset="2"/>
              </a:rPr>
              <a:t>Elliptical galaxies can have a lot more gas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Some of this gas is thin and very hot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Probably heated by supernovas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Expelled from the Milky Way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But some of it is cold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Probably flowing into the galaxy from intergalactic space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Probably renews the disk gas</a:t>
            </a:r>
          </a:p>
        </p:txBody>
      </p:sp>
    </p:spTree>
    <p:extLst>
      <p:ext uri="{BB962C8B-B14F-4D97-AF65-F5344CB8AC3E}">
        <p14:creationId xmlns:p14="http://schemas.microsoft.com/office/powerpoint/2010/main" val="17947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52400" y="1066801"/>
            <a:ext cx="6172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CC"/>
                </a:solidFill>
              </a:rPr>
              <a:t>How much mass is there in the whole galaxy?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Method #1: Count stars and measure gas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Method #2: Measure Orbits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Counting stars and gas indicates a total mass of about 100 billion </a:t>
            </a: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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.  </a:t>
            </a:r>
            <a:r>
              <a:rPr lang="en-US" sz="2000" dirty="0">
                <a:solidFill>
                  <a:srgbClr val="FF0000"/>
                </a:solidFill>
              </a:rPr>
              <a:t>Maybe a little bit more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Almost all of this mass is closer than the Sun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From orbital motion of the Sun</a:t>
            </a:r>
            <a:endParaRPr lang="en-US" sz="2000" i="1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Mass closer than Sun is about 90 billion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</a:t>
            </a:r>
            <a:r>
              <a:rPr 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Expect as we go outwards, this mass will remain about the same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results in rotation curves that fall off at large </a:t>
            </a:r>
            <a:r>
              <a:rPr lang="en-US" sz="2000" i="1" dirty="0">
                <a:solidFill>
                  <a:srgbClr val="0000FF"/>
                </a:solidFill>
              </a:rPr>
              <a:t>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05600" y="1219200"/>
            <a:ext cx="3886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6600"/>
                </a:solidFill>
              </a:rPr>
              <a:t>Object</a:t>
            </a:r>
            <a:r>
              <a:rPr lang="en-US" sz="2000" dirty="0">
                <a:solidFill>
                  <a:srgbClr val="006600"/>
                </a:solidFill>
              </a:rPr>
              <a:t>		</a:t>
            </a:r>
            <a:r>
              <a:rPr lang="en-US" sz="2000" u="sng" dirty="0">
                <a:solidFill>
                  <a:srgbClr val="006600"/>
                </a:solidFill>
              </a:rPr>
              <a:t>Mass (</a:t>
            </a:r>
            <a:r>
              <a:rPr lang="en-US" sz="2000" i="1" u="sng" dirty="0">
                <a:solidFill>
                  <a:srgbClr val="006600"/>
                </a:solidFill>
              </a:rPr>
              <a:t>M</a:t>
            </a:r>
            <a:r>
              <a:rPr lang="en-US" sz="2000" u="sng" baseline="-25000" dirty="0">
                <a:solidFill>
                  <a:srgbClr val="006600"/>
                </a:solidFill>
                <a:sym typeface="Wingdings" panose="05000000000000000000" pitchFamily="2" charset="2"/>
              </a:rPr>
              <a:t></a:t>
            </a:r>
            <a:r>
              <a:rPr lang="en-US" sz="2000" u="sng" dirty="0">
                <a:solidFill>
                  <a:srgbClr val="006600"/>
                </a:solidFill>
              </a:rPr>
              <a:t> )</a:t>
            </a:r>
          </a:p>
          <a:p>
            <a:r>
              <a:rPr lang="en-US" sz="2000" dirty="0">
                <a:solidFill>
                  <a:srgbClr val="006600"/>
                </a:solidFill>
              </a:rPr>
              <a:t>Disk Stars	60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Disk Gas	~10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  <a:sym typeface="Symbol"/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Bulge		20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Halo Stars	1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</a:p>
          <a:p>
            <a:r>
              <a:rPr lang="en-US" sz="2000" dirty="0">
                <a:solidFill>
                  <a:srgbClr val="006600"/>
                </a:solidFill>
              </a:rPr>
              <a:t>Nucleus		0.01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 10</a:t>
            </a:r>
            <a:r>
              <a:rPr lang="en-US" sz="2000" baseline="30000" dirty="0">
                <a:solidFill>
                  <a:srgbClr val="006600"/>
                </a:solidFill>
                <a:sym typeface="Symbol"/>
              </a:rPr>
              <a:t>9</a:t>
            </a:r>
            <a:endParaRPr lang="en-US" sz="2000" dirty="0">
              <a:solidFill>
                <a:srgbClr val="006600"/>
              </a:solidFill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MACHOS	????</a:t>
            </a:r>
          </a:p>
          <a:p>
            <a:r>
              <a:rPr lang="en-US" sz="2000" dirty="0">
                <a:solidFill>
                  <a:srgbClr val="006600"/>
                </a:solidFill>
              </a:rPr>
              <a:t>Dark Matter	????</a:t>
            </a:r>
          </a:p>
        </p:txBody>
      </p:sp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1" y="4457700"/>
            <a:ext cx="3810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Total Mass of the Galaxy (?)</a:t>
            </a:r>
          </a:p>
        </p:txBody>
      </p:sp>
    </p:spTree>
    <p:extLst>
      <p:ext uri="{BB962C8B-B14F-4D97-AF65-F5344CB8AC3E}">
        <p14:creationId xmlns:p14="http://schemas.microsoft.com/office/powerpoint/2010/main" val="10088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0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Populations of Stars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1" y="990601"/>
            <a:ext cx="9220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is </a:t>
            </a:r>
            <a:r>
              <a:rPr lang="en-US" sz="2000" u="sng" dirty="0">
                <a:solidFill>
                  <a:srgbClr val="0000FF"/>
                </a:solidFill>
              </a:rPr>
              <a:t>not</a:t>
            </a:r>
            <a:r>
              <a:rPr lang="en-US" sz="2000" dirty="0">
                <a:solidFill>
                  <a:srgbClr val="0000FF"/>
                </a:solidFill>
              </a:rPr>
              <a:t> on the test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 am simply informing you in case you need to talk to astronomers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 am not including it because it is not in the book</a:t>
            </a:r>
          </a:p>
          <a:p>
            <a:endParaRPr lang="en-US" sz="2000" dirty="0">
              <a:solidFill>
                <a:schemeClr val="accent6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Astronomers describe stars as belonging to various “Populations”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</a:rPr>
              <a:t>Population I </a:t>
            </a:r>
            <a:r>
              <a:rPr lang="en-US" sz="2000" dirty="0">
                <a:solidFill>
                  <a:srgbClr val="006600"/>
                </a:solidFill>
              </a:rPr>
              <a:t>stars high metallicity 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Sun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Thin disk stars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Thick disk stars are sometimes called “intermediary”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Population II stars </a:t>
            </a:r>
            <a:r>
              <a:rPr lang="en-US" sz="2000" dirty="0">
                <a:solidFill>
                  <a:srgbClr val="FF0000"/>
                </a:solidFill>
              </a:rPr>
              <a:t> are stars with low metallicity 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Halo stars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9900CC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</a:rPr>
              <a:t>Population III stars </a:t>
            </a:r>
            <a:r>
              <a:rPr lang="en-US" sz="2000" dirty="0">
                <a:solidFill>
                  <a:srgbClr val="9900CC"/>
                </a:solidFill>
              </a:rPr>
              <a:t>are hypothetical stars with no metals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Believed that the first stars in the universe were like this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None seen today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One of the primary goals of James Webb Space Telescope</a:t>
            </a:r>
          </a:p>
        </p:txBody>
      </p:sp>
    </p:spTree>
    <p:extLst>
      <p:ext uri="{BB962C8B-B14F-4D97-AF65-F5344CB8AC3E}">
        <p14:creationId xmlns:p14="http://schemas.microsoft.com/office/powerpoint/2010/main" val="30668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425826" y="838201"/>
            <a:ext cx="5870575" cy="5867400"/>
            <a:chOff x="5102352" y="838200"/>
            <a:chExt cx="5870448" cy="5867400"/>
          </a:xfrm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5102352" y="838200"/>
              <a:ext cx="5870448" cy="586740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254" name="Oval 3"/>
            <p:cNvSpPr>
              <a:spLocks noChangeArrowheads="1"/>
            </p:cNvSpPr>
            <p:nvPr/>
          </p:nvSpPr>
          <p:spPr bwMode="auto">
            <a:xfrm>
              <a:off x="5933076" y="3207727"/>
              <a:ext cx="4264382" cy="95909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5" name="Arc 4"/>
            <p:cNvSpPr>
              <a:spLocks/>
            </p:cNvSpPr>
            <p:nvPr/>
          </p:nvSpPr>
          <p:spPr bwMode="auto">
            <a:xfrm flipH="1" flipV="1">
              <a:off x="7705283" y="3505199"/>
              <a:ext cx="664579" cy="207930"/>
            </a:xfrm>
            <a:custGeom>
              <a:avLst/>
              <a:gdLst>
                <a:gd name="T0" fmla="*/ 2147483646 w 43200"/>
                <a:gd name="T1" fmla="*/ 0 h 26419"/>
                <a:gd name="T2" fmla="*/ 2147483646 w 43200"/>
                <a:gd name="T3" fmla="*/ 2147483646 h 26419"/>
                <a:gd name="T4" fmla="*/ 2147483646 w 43200"/>
                <a:gd name="T5" fmla="*/ 2147483646 h 264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419"/>
                <a:gd name="T11" fmla="*/ 43200 w 43200"/>
                <a:gd name="T12" fmla="*/ 26419 h 26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419" fill="none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</a:path>
                <a:path w="43200" h="26419" stroke="0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  <a:lnTo>
                    <a:pt x="21600" y="4819"/>
                  </a:lnTo>
                  <a:lnTo>
                    <a:pt x="4265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Arc 5"/>
            <p:cNvSpPr>
              <a:spLocks/>
            </p:cNvSpPr>
            <p:nvPr/>
          </p:nvSpPr>
          <p:spPr bwMode="auto">
            <a:xfrm flipH="1">
              <a:off x="7705286" y="3659065"/>
              <a:ext cx="664579" cy="112835"/>
            </a:xfrm>
            <a:custGeom>
              <a:avLst/>
              <a:gdLst>
                <a:gd name="T0" fmla="*/ 2147483646 w 43200"/>
                <a:gd name="T1" fmla="*/ 2147483646 h 22570"/>
                <a:gd name="T2" fmla="*/ 2147483646 w 43200"/>
                <a:gd name="T3" fmla="*/ 0 h 22570"/>
                <a:gd name="T4" fmla="*/ 2147483646 w 43200"/>
                <a:gd name="T5" fmla="*/ 2147483646 h 2257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70"/>
                <a:gd name="T11" fmla="*/ 43200 w 43200"/>
                <a:gd name="T12" fmla="*/ 22570 h 22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70" fill="none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</a:path>
                <a:path w="43200" h="22570" stroke="0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  <a:lnTo>
                    <a:pt x="21600" y="970"/>
                  </a:lnTo>
                  <a:lnTo>
                    <a:pt x="43192" y="42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AutoShape 6"/>
            <p:cNvSpPr>
              <a:spLocks noChangeArrowheads="1"/>
            </p:cNvSpPr>
            <p:nvPr/>
          </p:nvSpPr>
          <p:spPr bwMode="auto">
            <a:xfrm>
              <a:off x="7926813" y="3546231"/>
              <a:ext cx="221526" cy="225669"/>
            </a:xfrm>
            <a:prstGeom prst="star4">
              <a:avLst>
                <a:gd name="adj" fmla="val 125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8" name="Oval 8"/>
            <p:cNvSpPr>
              <a:spLocks noChangeArrowheads="1"/>
            </p:cNvSpPr>
            <p:nvPr/>
          </p:nvSpPr>
          <p:spPr bwMode="auto">
            <a:xfrm>
              <a:off x="8825455" y="28025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59" name="Oval 9"/>
            <p:cNvSpPr>
              <a:spLocks noChangeArrowheads="1"/>
            </p:cNvSpPr>
            <p:nvPr/>
          </p:nvSpPr>
          <p:spPr bwMode="auto">
            <a:xfrm>
              <a:off x="6985326" y="24743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0" name="Oval 10"/>
            <p:cNvSpPr>
              <a:spLocks noChangeArrowheads="1"/>
            </p:cNvSpPr>
            <p:nvPr/>
          </p:nvSpPr>
          <p:spPr bwMode="auto">
            <a:xfrm>
              <a:off x="6209984" y="2869223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1" name="Oval 11"/>
            <p:cNvSpPr>
              <a:spLocks noChangeArrowheads="1"/>
            </p:cNvSpPr>
            <p:nvPr/>
          </p:nvSpPr>
          <p:spPr bwMode="auto">
            <a:xfrm>
              <a:off x="7649905" y="230505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2" name="Oval 12"/>
            <p:cNvSpPr>
              <a:spLocks noChangeArrowheads="1"/>
            </p:cNvSpPr>
            <p:nvPr/>
          </p:nvSpPr>
          <p:spPr bwMode="auto">
            <a:xfrm>
              <a:off x="6209984" y="461816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3" name="Oval 13"/>
            <p:cNvSpPr>
              <a:spLocks noChangeArrowheads="1"/>
            </p:cNvSpPr>
            <p:nvPr/>
          </p:nvSpPr>
          <p:spPr bwMode="auto">
            <a:xfrm>
              <a:off x="7871431" y="54080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4" name="Oval 14"/>
            <p:cNvSpPr>
              <a:spLocks noChangeArrowheads="1"/>
            </p:cNvSpPr>
            <p:nvPr/>
          </p:nvSpPr>
          <p:spPr bwMode="auto">
            <a:xfrm>
              <a:off x="8923681" y="4505325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5" name="Oval 15"/>
            <p:cNvSpPr>
              <a:spLocks noChangeArrowheads="1"/>
            </p:cNvSpPr>
            <p:nvPr/>
          </p:nvSpPr>
          <p:spPr bwMode="auto">
            <a:xfrm>
              <a:off x="10031313" y="185371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7040648" y="3489325"/>
              <a:ext cx="166683" cy="16986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7" name="Text Box 19"/>
            <p:cNvSpPr txBox="1">
              <a:spLocks noChangeArrowheads="1"/>
            </p:cNvSpPr>
            <p:nvPr/>
          </p:nvSpPr>
          <p:spPr bwMode="auto">
            <a:xfrm>
              <a:off x="6680928" y="3676471"/>
              <a:ext cx="13566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</a:rPr>
                <a:t>The Sun</a:t>
              </a:r>
            </a:p>
          </p:txBody>
        </p:sp>
        <p:sp>
          <p:nvSpPr>
            <p:cNvPr id="10268" name="Oval 8"/>
            <p:cNvSpPr>
              <a:spLocks noChangeArrowheads="1"/>
            </p:cNvSpPr>
            <p:nvPr/>
          </p:nvSpPr>
          <p:spPr bwMode="auto">
            <a:xfrm>
              <a:off x="8977855" y="55457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0269" name="Oval 8"/>
            <p:cNvSpPr>
              <a:spLocks noChangeArrowheads="1"/>
            </p:cNvSpPr>
            <p:nvPr/>
          </p:nvSpPr>
          <p:spPr bwMode="auto">
            <a:xfrm>
              <a:off x="9968455" y="480060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Milky Way – Basic Structure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8620635" y="8382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00FFFF"/>
                </a:solidFill>
              </a:rPr>
              <a:t>The disk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FF99CC"/>
                </a:solidFill>
              </a:rPr>
              <a:t>The bulge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99FF66"/>
                </a:solidFill>
              </a:rPr>
              <a:t>The nucleus</a:t>
            </a:r>
          </a:p>
          <a:p>
            <a:pPr marL="457196" indent="-457196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halo</a:t>
            </a:r>
          </a:p>
          <a:p>
            <a:pPr marL="914391" lvl="1" indent="-457196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Globular clusters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5715001" y="1143001"/>
            <a:ext cx="2914859" cy="2133600"/>
          </a:xfrm>
          <a:prstGeom prst="straightConnector1">
            <a:avLst/>
          </a:prstGeom>
          <a:noFill/>
          <a:ln w="28575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flipH="1">
            <a:off x="6248401" y="1447800"/>
            <a:ext cx="2402393" cy="2057400"/>
          </a:xfrm>
          <a:prstGeom prst="straightConnector1">
            <a:avLst/>
          </a:prstGeom>
          <a:noFill/>
          <a:ln w="28575" algn="ctr">
            <a:solidFill>
              <a:srgbClr val="FF99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H="1">
            <a:off x="6477001" y="1853712"/>
            <a:ext cx="2229101" cy="1727688"/>
          </a:xfrm>
          <a:prstGeom prst="straightConnector1">
            <a:avLst/>
          </a:prstGeom>
          <a:noFill/>
          <a:ln w="28575" algn="ctr">
            <a:solidFill>
              <a:srgbClr val="99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H="1" flipV="1">
            <a:off x="6858001" y="1676400"/>
            <a:ext cx="1792793" cy="45720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H="1">
            <a:off x="7391400" y="2643554"/>
            <a:ext cx="1707581" cy="252046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5"/>
          <p:cNvCxnSpPr>
            <a:cxnSpLocks noChangeShapeType="1"/>
            <a:endCxn id="10269" idx="7"/>
          </p:cNvCxnSpPr>
          <p:nvPr/>
        </p:nvCxnSpPr>
        <p:spPr bwMode="auto">
          <a:xfrm flipH="1">
            <a:off x="8433850" y="3038476"/>
            <a:ext cx="971368" cy="1786911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9050264" y="850851"/>
            <a:ext cx="1502943" cy="38100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091" y="762002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Dimensions and Structure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8610600" y="1677987"/>
            <a:ext cx="2362200" cy="230832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896" indent="-342896">
              <a:spcBef>
                <a:spcPct val="0"/>
              </a:spcBef>
            </a:pPr>
            <a:r>
              <a:rPr lang="en-US" altLang="en-US" sz="2400" dirty="0">
                <a:solidFill>
                  <a:srgbClr val="00FFFF"/>
                </a:solidFill>
              </a:rPr>
              <a:t>The disk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400" dirty="0">
                <a:solidFill>
                  <a:srgbClr val="FF99CC"/>
                </a:solidFill>
              </a:rPr>
              <a:t>The bulge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400" dirty="0">
                <a:solidFill>
                  <a:srgbClr val="99FF66"/>
                </a:solidFill>
              </a:rPr>
              <a:t>The nucleus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halo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Globular clusters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8915400" y="1780309"/>
            <a:ext cx="1524000" cy="30321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1269" name="Oval 3"/>
          <p:cNvSpPr>
            <a:spLocks noChangeArrowheads="1"/>
          </p:cNvSpPr>
          <p:nvPr/>
        </p:nvSpPr>
        <p:spPr bwMode="auto">
          <a:xfrm>
            <a:off x="838200" y="4330700"/>
            <a:ext cx="8528050" cy="19177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684963" y="5057776"/>
            <a:ext cx="165100" cy="1698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086600" y="4559302"/>
            <a:ext cx="93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The Sun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343401" y="6211889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30 </a:t>
            </a:r>
            <a:r>
              <a:rPr lang="en-US" altLang="en-US" sz="2400" dirty="0" err="1">
                <a:solidFill>
                  <a:schemeClr val="bg1"/>
                </a:solidFill>
              </a:rPr>
              <a:t>kpc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 flipH="1">
            <a:off x="838200" y="6323014"/>
            <a:ext cx="8528050" cy="158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9334501" y="5283200"/>
            <a:ext cx="381000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602787" y="4963815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1 </a:t>
            </a:r>
            <a:r>
              <a:rPr lang="en-US" altLang="en-US" sz="2400" dirty="0" err="1">
                <a:solidFill>
                  <a:schemeClr val="bg1"/>
                </a:solidFill>
              </a:rPr>
              <a:t>kpc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81201" y="1735605"/>
            <a:ext cx="5867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896" indent="-342896">
              <a:spcBef>
                <a:spcPct val="0"/>
              </a:spcBef>
            </a:pPr>
            <a:r>
              <a:rPr lang="en-US" altLang="en-US" sz="1800" dirty="0">
                <a:solidFill>
                  <a:srgbClr val="FFFF00"/>
                </a:solidFill>
              </a:rPr>
              <a:t>A large, flat disk, shaped like a pancake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1800" dirty="0">
                <a:solidFill>
                  <a:srgbClr val="FFFF00"/>
                </a:solidFill>
              </a:rPr>
              <a:t>About 30 </a:t>
            </a:r>
            <a:r>
              <a:rPr lang="en-US" altLang="en-US" sz="1800" dirty="0" err="1">
                <a:solidFill>
                  <a:srgbClr val="FFFF00"/>
                </a:solidFill>
              </a:rPr>
              <a:t>kpc</a:t>
            </a:r>
            <a:r>
              <a:rPr lang="en-US" altLang="en-US" sz="1800" dirty="0">
                <a:solidFill>
                  <a:srgbClr val="FFFF00"/>
                </a:solidFill>
              </a:rPr>
              <a:t> in diameter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1800" dirty="0">
                <a:solidFill>
                  <a:srgbClr val="FFFF00"/>
                </a:solidFill>
              </a:rPr>
              <a:t>About 1 </a:t>
            </a:r>
            <a:r>
              <a:rPr lang="en-US" altLang="en-US" sz="1800" dirty="0" err="1">
                <a:solidFill>
                  <a:srgbClr val="FFFF00"/>
                </a:solidFill>
              </a:rPr>
              <a:t>kpc</a:t>
            </a:r>
            <a:r>
              <a:rPr lang="en-US" altLang="en-US" sz="1800" dirty="0">
                <a:solidFill>
                  <a:srgbClr val="FFFF00"/>
                </a:solidFill>
              </a:rPr>
              <a:t> thick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1800" dirty="0">
                <a:solidFill>
                  <a:srgbClr val="99FF66"/>
                </a:solidFill>
              </a:rPr>
              <a:t>We are about half way out (8 </a:t>
            </a:r>
            <a:r>
              <a:rPr lang="en-US" altLang="en-US" sz="1800" dirty="0" err="1">
                <a:solidFill>
                  <a:srgbClr val="99FF66"/>
                </a:solidFill>
              </a:rPr>
              <a:t>kpc</a:t>
            </a:r>
            <a:r>
              <a:rPr lang="en-US" altLang="en-US" sz="1800" dirty="0">
                <a:solidFill>
                  <a:srgbClr val="99FF66"/>
                </a:solidFill>
              </a:rPr>
              <a:t>)</a:t>
            </a:r>
          </a:p>
          <a:p>
            <a:pPr marL="342896" indent="-342896">
              <a:spcBef>
                <a:spcPct val="0"/>
              </a:spcBef>
            </a:pPr>
            <a:r>
              <a:rPr lang="en-US" altLang="en-US" sz="1800" dirty="0">
                <a:solidFill>
                  <a:srgbClr val="FF99CC"/>
                </a:solidFill>
              </a:rPr>
              <a:t>Has prominent spiral structure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5105400" y="4254500"/>
            <a:ext cx="1600200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67350" y="3742036"/>
            <a:ext cx="10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8 </a:t>
            </a:r>
            <a:r>
              <a:rPr lang="en-US" altLang="en-US" sz="2400" dirty="0" err="1">
                <a:solidFill>
                  <a:schemeClr val="bg1"/>
                </a:solidFill>
              </a:rPr>
              <a:t>kpc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Disk</a:t>
            </a:r>
          </a:p>
        </p:txBody>
      </p:sp>
    </p:spTree>
    <p:extLst>
      <p:ext uri="{BB962C8B-B14F-4D97-AF65-F5344CB8AC3E}">
        <p14:creationId xmlns:p14="http://schemas.microsoft.com/office/powerpoint/2010/main" val="3999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8" grpId="0" uiExpand="1"/>
      <p:bldP spid="13" grpId="0" uiExpand="1"/>
      <p:bldP spid="15" grpId="0" uiExpand="1" build="p" autoUpdateAnimBg="0"/>
      <p:bldP spid="19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447801" y="3048000"/>
            <a:ext cx="8528050" cy="19177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066801" y="1066800"/>
            <a:ext cx="952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position of any object can be described in our galaxy using cylindrical coordinates: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How far out they are from the center (</a:t>
            </a:r>
            <a:r>
              <a:rPr lang="en-US" sz="2000" i="1" dirty="0">
                <a:solidFill>
                  <a:srgbClr val="0000FF"/>
                </a:solidFill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How high (vertically) they are from the disk (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azimuthal angle (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) of the star compared to our Sun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4-Point Star 7"/>
          <p:cNvSpPr/>
          <p:nvPr/>
        </p:nvSpPr>
        <p:spPr bwMode="auto">
          <a:xfrm>
            <a:off x="8382000" y="3549651"/>
            <a:ext cx="457200" cy="381000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Characterizing Locations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638800" y="4006850"/>
            <a:ext cx="29718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8610600" y="370205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289831" y="358544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9091" y="364663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z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76301" y="4994373"/>
            <a:ext cx="952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For example, the Sun’s position is approximately: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</a:rPr>
              <a:t>R</a:t>
            </a:r>
            <a:r>
              <a:rPr lang="en-US" sz="2000" dirty="0">
                <a:solidFill>
                  <a:srgbClr val="006600"/>
                </a:solidFill>
              </a:rPr>
              <a:t> = 8.23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 0.12</a:t>
            </a:r>
            <a:r>
              <a:rPr lang="en-US" sz="2000" dirty="0">
                <a:solidFill>
                  <a:srgbClr val="006600"/>
                </a:solidFill>
              </a:rPr>
              <a:t> kpc (out pretty far)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</a:rPr>
              <a:t>z = </a:t>
            </a:r>
            <a:r>
              <a:rPr lang="en-US" sz="2000" dirty="0">
                <a:solidFill>
                  <a:srgbClr val="006600"/>
                </a:solidFill>
              </a:rPr>
              <a:t>10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 10</a:t>
            </a:r>
            <a:r>
              <a:rPr lang="en-US" sz="2000" dirty="0">
                <a:solidFill>
                  <a:srgbClr val="006600"/>
                </a:solidFill>
              </a:rPr>
              <a:t> pc</a:t>
            </a:r>
            <a:endParaRPr lang="en-US" sz="2000" i="1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  <a:sym typeface="Symbol" panose="05050102010706020507" pitchFamily="18" charset="2"/>
              </a:rPr>
              <a:t>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= 0 (by definition)</a:t>
            </a:r>
            <a:endParaRPr lang="en-US" sz="2000" i="1" dirty="0">
              <a:solidFill>
                <a:srgbClr val="006600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655149" y="3969863"/>
            <a:ext cx="166687" cy="1698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917425" y="3415799"/>
            <a:ext cx="1952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Sun</a:t>
            </a:r>
          </a:p>
        </p:txBody>
      </p:sp>
      <p:sp>
        <p:nvSpPr>
          <p:cNvPr id="13" name="Arc 12"/>
          <p:cNvSpPr/>
          <p:nvPr/>
        </p:nvSpPr>
        <p:spPr bwMode="auto">
          <a:xfrm>
            <a:off x="3704794" y="3429499"/>
            <a:ext cx="3382962" cy="932293"/>
          </a:xfrm>
          <a:prstGeom prst="arc">
            <a:avLst>
              <a:gd name="adj1" fmla="val 347569"/>
              <a:gd name="adj2" fmla="val 10453961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81782" y="442956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sym typeface="Symbol" panose="05050102010706020507" pitchFamily="18" charset="2"/>
              </a:rPr>
              <a:t>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5" grpId="0"/>
      <p:bldP spid="14" grpId="0"/>
      <p:bldP spid="15" grpId="0" uiExpand="1" build="p"/>
      <p:bldP spid="13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676401" y="2614592"/>
            <a:ext cx="8528050" cy="19177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47882" y="975329"/>
            <a:ext cx="10248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disk is (roughly) rotationally symmetric</a:t>
            </a:r>
          </a:p>
          <a:p>
            <a:pPr marL="800092" lvl="1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Everything is independent of </a:t>
            </a:r>
            <a:r>
              <a:rPr lang="en-US" sz="2000" i="1" dirty="0">
                <a:solidFill>
                  <a:srgbClr val="0000FF"/>
                </a:solidFill>
                <a:sym typeface="Symbol" panose="05050102010706020507" pitchFamily="18" charset="2"/>
              </a:rPr>
              <a:t>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Therefore the density of any object within it will depend only on the radius </a:t>
            </a:r>
            <a:r>
              <a:rPr lang="en-US" sz="2000" i="1" dirty="0">
                <a:solidFill>
                  <a:srgbClr val="0000FF"/>
                </a:solidFill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 and the height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4-Point Star 7"/>
          <p:cNvSpPr/>
          <p:nvPr/>
        </p:nvSpPr>
        <p:spPr bwMode="auto">
          <a:xfrm>
            <a:off x="8610600" y="3116242"/>
            <a:ext cx="457200" cy="381000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3232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Characterizing Distributions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867400" y="3573443"/>
            <a:ext cx="29718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8839200" y="3268643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518431" y="315203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87691" y="321322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z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883749" y="3536455"/>
            <a:ext cx="166687" cy="16986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374625" y="3069466"/>
            <a:ext cx="1952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 Sun</a:t>
            </a:r>
          </a:p>
        </p:txBody>
      </p:sp>
      <p:sp>
        <p:nvSpPr>
          <p:cNvPr id="13" name="Arc 12"/>
          <p:cNvSpPr/>
          <p:nvPr/>
        </p:nvSpPr>
        <p:spPr bwMode="auto">
          <a:xfrm>
            <a:off x="3933394" y="2996091"/>
            <a:ext cx="3382962" cy="932293"/>
          </a:xfrm>
          <a:prstGeom prst="arc">
            <a:avLst>
              <a:gd name="adj1" fmla="val 347569"/>
              <a:gd name="adj2" fmla="val 10453961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10382" y="399616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sym typeface="Symbol" panose="05050102010706020507" pitchFamily="18" charset="2"/>
              </a:rPr>
              <a:t></a:t>
            </a:r>
            <a:endParaRPr lang="en-US" sz="2400" i="1" dirty="0">
              <a:solidFill>
                <a:srgbClr val="FFFF00"/>
              </a:solidFill>
            </a:endParaRP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6435917" y="4800842"/>
          <a:ext cx="244440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266400" progId="Equation.DSMT4">
                  <p:embed/>
                </p:oleObj>
              </mc:Choice>
              <mc:Fallback>
                <p:oleObj name="Equation" r:id="rId2" imgW="1396800" imgH="266400" progId="Equation.DSMT4">
                  <p:embed/>
                  <p:pic>
                    <p:nvPicPr>
                      <p:cNvPr id="18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917" y="4800842"/>
                        <a:ext cx="2444400" cy="46620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83394" y="4798292"/>
            <a:ext cx="100060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general, the distribution will look something like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i="1" dirty="0">
                <a:solidFill>
                  <a:srgbClr val="FF0000"/>
                </a:solidFill>
              </a:rPr>
              <a:t>scale height </a:t>
            </a:r>
            <a:r>
              <a:rPr lang="en-US" sz="2000" i="1" dirty="0" err="1">
                <a:solidFill>
                  <a:srgbClr val="FF0000"/>
                </a:solidFill>
              </a:rPr>
              <a:t>h</a:t>
            </a:r>
            <a:r>
              <a:rPr lang="en-US" sz="2000" i="1" baseline="-25000" dirty="0" err="1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 tells us how far things stray from the disk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i="1" dirty="0">
                <a:solidFill>
                  <a:srgbClr val="FF0000"/>
                </a:solidFill>
              </a:rPr>
              <a:t>scale length </a:t>
            </a:r>
            <a:r>
              <a:rPr lang="en-US" sz="2000" i="1" dirty="0" err="1">
                <a:solidFill>
                  <a:srgbClr val="FF0000"/>
                </a:solidFill>
              </a:rPr>
              <a:t>h</a:t>
            </a:r>
            <a:r>
              <a:rPr lang="en-US" sz="2000" i="1" baseline="-25000" dirty="0" err="1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tells us how things fall off with distance from the center</a:t>
            </a:r>
          </a:p>
        </p:txBody>
      </p:sp>
    </p:spTree>
    <p:extLst>
      <p:ext uri="{BB962C8B-B14F-4D97-AF65-F5344CB8AC3E}">
        <p14:creationId xmlns:p14="http://schemas.microsoft.com/office/powerpoint/2010/main" val="10204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Disk – Composition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" y="1143001"/>
            <a:ext cx="5943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Stars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Thin disk stars</a:t>
            </a:r>
          </a:p>
          <a:p>
            <a:pPr marL="1485885" lvl="2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Sometimes in </a:t>
            </a:r>
            <a:r>
              <a:rPr lang="en-US" altLang="en-US" sz="2000" i="1" dirty="0">
                <a:solidFill>
                  <a:srgbClr val="0000FF"/>
                </a:solidFill>
              </a:rPr>
              <a:t>Open Clusters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Thick disk stars</a:t>
            </a: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Gas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Molecular Clouds</a:t>
            </a:r>
          </a:p>
          <a:p>
            <a:pPr marL="1485885" lvl="2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Hydrogen is in H</a:t>
            </a:r>
            <a:r>
              <a:rPr lang="en-US" altLang="en-US" sz="2000" baseline="-25000" dirty="0">
                <a:solidFill>
                  <a:srgbClr val="006600"/>
                </a:solidFill>
              </a:rPr>
              <a:t>2</a:t>
            </a:r>
            <a:r>
              <a:rPr lang="en-US" altLang="en-US" sz="2000" dirty="0">
                <a:solidFill>
                  <a:srgbClr val="006600"/>
                </a:solidFill>
              </a:rPr>
              <a:t> molecules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HI regions*</a:t>
            </a:r>
          </a:p>
          <a:p>
            <a:pPr marL="1485885" lvl="2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Neutral hydrogen atoms</a:t>
            </a:r>
          </a:p>
          <a:p>
            <a:pPr marL="800092" lvl="1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HII regions</a:t>
            </a:r>
          </a:p>
          <a:p>
            <a:pPr marL="1485885" lvl="2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Hydrogen is ionized</a:t>
            </a:r>
          </a:p>
          <a:p>
            <a:pPr marL="342896" indent="-342896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896" indent="-342896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Dust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38600" y="5856210"/>
            <a:ext cx="563880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*When an element is followed by a roman numeral, the roman numeral is one greater than the charge</a:t>
            </a:r>
          </a:p>
        </p:txBody>
      </p:sp>
    </p:spTree>
    <p:extLst>
      <p:ext uri="{BB962C8B-B14F-4D97-AF65-F5344CB8AC3E}">
        <p14:creationId xmlns:p14="http://schemas.microsoft.com/office/powerpoint/2010/main" val="28180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 autoUpdateAnimBg="0"/>
      <p:bldP spid="1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00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26599</TotalTime>
  <Words>3132</Words>
  <Application>Microsoft Office PowerPoint</Application>
  <PresentationFormat>Custom</PresentationFormat>
  <Paragraphs>536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957</cp:revision>
  <cp:lastPrinted>1998-03-31T16:12:30Z</cp:lastPrinted>
  <dcterms:created xsi:type="dcterms:W3CDTF">1997-09-10T20:18:06Z</dcterms:created>
  <dcterms:modified xsi:type="dcterms:W3CDTF">2023-08-27T18:40:50Z</dcterms:modified>
</cp:coreProperties>
</file>